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s/slide3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1.xml" ContentType="application/vnd.openxmlformats-officedocument.presentationml.slid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88" r:id="rId1"/>
  </p:sldMasterIdLst>
  <p:sldIdLst>
    <p:sldId id="256" r:id="rId2"/>
    <p:sldId id="257" r:id="rId3"/>
    <p:sldId id="259" r:id="rId4"/>
    <p:sldId id="258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9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7/15/2014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7/15/2014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89" r:id="rId1"/>
    <p:sldLayoutId id="2147484790" r:id="rId2"/>
    <p:sldLayoutId id="2147484791" r:id="rId3"/>
    <p:sldLayoutId id="2147484792" r:id="rId4"/>
    <p:sldLayoutId id="2147484793" r:id="rId5"/>
    <p:sldLayoutId id="2147484794" r:id="rId6"/>
    <p:sldLayoutId id="2147484795" r:id="rId7"/>
    <p:sldLayoutId id="2147484796" r:id="rId8"/>
    <p:sldLayoutId id="2147484797" r:id="rId9"/>
    <p:sldLayoutId id="2147484798" r:id="rId10"/>
    <p:sldLayoutId id="214748479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nonverbal-communication.html" TargetMode="External"/><Relationship Id="rId2" Type="http://schemas.openxmlformats.org/officeDocument/2006/relationships/hyperlink" Target="http://www.skillsyouneed.com/ips/verbal-communication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killsyouneed.com/ips/interpersonal-communication.html#ixzz2QAH60YoF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killsyouneed.com/ips/nonverbal-communication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killsyouneed.com/ips/interpersonal-communication.html#ixzz2QAH60YoF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oapboxorations.com/copyright.ht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killsyouneed.com/ips/empathy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killsyouneed.com/ips/interpersonal-communication.html#ixzz2QAH60Yo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listening-skills.html" TargetMode="External"/><Relationship Id="rId2" Type="http://schemas.openxmlformats.org/officeDocument/2006/relationships/hyperlink" Target="http://www.skillsyouneed.com/ips/reflecting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killsyouneed.com/ips/charisma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kevan.org/johari" TargetMode="External"/><Relationship Id="rId2" Type="http://schemas.openxmlformats.org/officeDocument/2006/relationships/hyperlink" Target="http://www.keirsey.com/sorter/register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kevan.org/nohar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259632" y="4293096"/>
            <a:ext cx="6400800" cy="17526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CertHE skills for the Workplace</a:t>
            </a: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772400" cy="2160240"/>
          </a:xfrm>
        </p:spPr>
        <p:txBody>
          <a:bodyPr/>
          <a:lstStyle/>
          <a:p>
            <a:r>
              <a:rPr lang="en-GB" dirty="0"/>
              <a:t>Inter-personal </a:t>
            </a:r>
            <a:r>
              <a:rPr lang="en-GB" dirty="0" smtClean="0"/>
              <a:t>Communication Skills</a:t>
            </a:r>
            <a:r>
              <a:rPr lang="en-GB" dirty="0"/>
              <a:t/>
            </a:r>
            <a:br>
              <a:rPr lang="en-GB" dirty="0"/>
            </a:br>
            <a:endParaRPr lang="en-GB" cap="none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2324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</a:rPr>
              <a:t>What is Interpersonal Communication?</a:t>
            </a:r>
            <a:br>
              <a:rPr lang="en-GB" sz="3200" cap="none" dirty="0">
                <a:solidFill>
                  <a:schemeClr val="tx2"/>
                </a:solidFill>
              </a:rPr>
            </a:br>
            <a:endParaRPr lang="en-GB" sz="32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908720"/>
            <a:ext cx="7924800" cy="5688632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220000"/>
              </a:lnSpc>
            </a:pPr>
            <a:r>
              <a:rPr lang="en-GB" sz="50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It</a:t>
            </a:r>
            <a:r>
              <a:rPr lang="en-GB" sz="50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 </a:t>
            </a:r>
            <a:r>
              <a:rPr lang="en-GB" sz="50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is:</a:t>
            </a:r>
          </a:p>
          <a:p>
            <a:pPr>
              <a:lnSpc>
                <a:spcPct val="220000"/>
              </a:lnSpc>
            </a:pPr>
            <a:r>
              <a:rPr lang="en-GB" sz="42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The </a:t>
            </a:r>
            <a:r>
              <a:rPr lang="en-GB" sz="42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process </a:t>
            </a:r>
            <a:r>
              <a:rPr lang="en-GB" sz="4200" dirty="0">
                <a:latin typeface="Century Gothic" pitchFamily="34" charset="0"/>
              </a:rPr>
              <a:t>by which people exchange information, feelings, and meaning through </a:t>
            </a:r>
            <a:r>
              <a:rPr lang="en-GB" sz="4200" b="1" u="sng" dirty="0">
                <a:latin typeface="Century Gothic" pitchFamily="34" charset="0"/>
                <a:hlinkClick r:id="rId2"/>
              </a:rPr>
              <a:t>verbal</a:t>
            </a:r>
            <a:r>
              <a:rPr lang="en-GB" sz="4200" dirty="0">
                <a:latin typeface="Century Gothic" pitchFamily="34" charset="0"/>
              </a:rPr>
              <a:t> and </a:t>
            </a:r>
            <a:r>
              <a:rPr lang="en-GB" sz="4200" b="1" u="sng" dirty="0">
                <a:latin typeface="Century Gothic" pitchFamily="34" charset="0"/>
                <a:hlinkClick r:id="rId3"/>
              </a:rPr>
              <a:t>non-verbal</a:t>
            </a:r>
            <a:r>
              <a:rPr lang="en-GB" sz="4200" dirty="0">
                <a:latin typeface="Century Gothic" pitchFamily="34" charset="0"/>
              </a:rPr>
              <a:t> </a:t>
            </a:r>
            <a:r>
              <a:rPr lang="en-GB" sz="4200" dirty="0" smtClean="0">
                <a:latin typeface="Century Gothic" pitchFamily="34" charset="0"/>
              </a:rPr>
              <a:t>messages </a:t>
            </a:r>
            <a:endParaRPr lang="en-GB" sz="4200" dirty="0">
              <a:latin typeface="Century Gothic" pitchFamily="34" charset="0"/>
            </a:endParaRPr>
          </a:p>
          <a:p>
            <a:pPr>
              <a:lnSpc>
                <a:spcPct val="220000"/>
              </a:lnSpc>
            </a:pPr>
            <a:r>
              <a:rPr lang="en-GB" sz="42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F</a:t>
            </a:r>
            <a:r>
              <a:rPr lang="en-GB" sz="42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ace-to-face communication</a:t>
            </a:r>
            <a:r>
              <a:rPr lang="en-GB" sz="4200" dirty="0" smtClean="0">
                <a:latin typeface="Century Gothic" pitchFamily="34" charset="0"/>
              </a:rPr>
              <a:t> </a:t>
            </a:r>
          </a:p>
          <a:p>
            <a:pPr>
              <a:lnSpc>
                <a:spcPct val="220000"/>
              </a:lnSpc>
            </a:pPr>
            <a:r>
              <a:rPr lang="en-GB" sz="42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N</a:t>
            </a:r>
            <a:r>
              <a:rPr lang="en-GB" sz="42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ot </a:t>
            </a:r>
            <a:r>
              <a:rPr lang="en-GB" sz="42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entury Gothic" pitchFamily="34" charset="0"/>
              </a:rPr>
              <a:t>just about what is actually said </a:t>
            </a:r>
            <a:r>
              <a:rPr lang="en-GB" sz="4200" dirty="0">
                <a:latin typeface="Century Gothic" pitchFamily="34" charset="0"/>
              </a:rPr>
              <a:t>- the language used - but </a:t>
            </a:r>
            <a:r>
              <a:rPr lang="en-GB" sz="4200" b="1" dirty="0">
                <a:latin typeface="Century Gothic" pitchFamily="34" charset="0"/>
              </a:rPr>
              <a:t>how</a:t>
            </a:r>
            <a:r>
              <a:rPr lang="en-GB" sz="4200" dirty="0">
                <a:latin typeface="Century Gothic" pitchFamily="34" charset="0"/>
              </a:rPr>
              <a:t> it is said and the non-verbal messages sent through tone of voice, facial expressions, gestures and body </a:t>
            </a:r>
            <a:r>
              <a:rPr lang="en-GB" sz="4200" dirty="0" smtClean="0">
                <a:latin typeface="Century Gothic" pitchFamily="34" charset="0"/>
              </a:rPr>
              <a:t>language</a:t>
            </a:r>
            <a:r>
              <a:rPr lang="en-GB" sz="4200" dirty="0">
                <a:latin typeface="Century Gothic" pitchFamily="34" charset="0"/>
              </a:rPr>
              <a:t/>
            </a:r>
            <a:br>
              <a:rPr lang="en-GB" sz="4200" dirty="0">
                <a:latin typeface="Century Gothic" pitchFamily="34" charset="0"/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812155" y="6208332"/>
            <a:ext cx="482453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Further information:</a:t>
            </a:r>
            <a:r>
              <a:rPr lang="en-GB" sz="1050" dirty="0"/>
              <a:t> </a:t>
            </a:r>
            <a:r>
              <a:rPr lang="en-GB" sz="1050" dirty="0" smtClean="0">
                <a:hlinkClick r:id="rId5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209630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</a:rPr>
              <a:t>What is Interpersonal Communication?</a:t>
            </a:r>
            <a:br>
              <a:rPr lang="en-GB" sz="3200" cap="none" dirty="0">
                <a:solidFill>
                  <a:schemeClr val="tx2"/>
                </a:solidFill>
              </a:rPr>
            </a:br>
            <a:endParaRPr lang="en-GB" sz="32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052736"/>
            <a:ext cx="7924800" cy="4968552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210000"/>
              </a:lnSpc>
              <a:buFont typeface="Wingdings" pitchFamily="2" charset="2"/>
              <a:buChar char="v"/>
            </a:pPr>
            <a:r>
              <a:rPr lang="en-GB" sz="2600" dirty="0" smtClean="0"/>
              <a:t>When </a:t>
            </a:r>
            <a:r>
              <a:rPr lang="en-GB" sz="2600" dirty="0"/>
              <a:t>two or more people are in the same place and are aware of each other's presence, then communication is taking place, no matter how subtle or unintentional. </a:t>
            </a:r>
            <a:endParaRPr lang="en-GB" sz="2600" dirty="0" smtClean="0"/>
          </a:p>
          <a:p>
            <a:pPr>
              <a:lnSpc>
                <a:spcPct val="210000"/>
              </a:lnSpc>
              <a:buFont typeface="Wingdings" pitchFamily="2" charset="2"/>
              <a:buChar char="v"/>
            </a:pPr>
            <a:r>
              <a:rPr lang="en-GB" sz="2600" dirty="0" smtClean="0"/>
              <a:t>Without </a:t>
            </a:r>
            <a:r>
              <a:rPr lang="en-GB" sz="2600" dirty="0"/>
              <a:t>speech, an observer may be using cues of posture, facial expression, and dress to form an impression of the other's role, emotional state, personality and/or intentions. </a:t>
            </a:r>
            <a:endParaRPr lang="en-GB" sz="2600" dirty="0" smtClean="0"/>
          </a:p>
          <a:p>
            <a:pPr>
              <a:lnSpc>
                <a:spcPct val="210000"/>
              </a:lnSpc>
              <a:buFont typeface="Wingdings" pitchFamily="2" charset="2"/>
              <a:buChar char="v"/>
            </a:pPr>
            <a:r>
              <a:rPr lang="en-GB" sz="2600" dirty="0" smtClean="0"/>
              <a:t>Although </a:t>
            </a:r>
            <a:r>
              <a:rPr lang="en-GB" sz="2600" dirty="0"/>
              <a:t>no communication may be intended, people receive messages through such forms of </a:t>
            </a:r>
            <a:r>
              <a:rPr lang="en-GB" sz="2600" b="1" u="sng" dirty="0">
                <a:hlinkClick r:id="rId2"/>
              </a:rPr>
              <a:t>non-verbal</a:t>
            </a:r>
            <a:r>
              <a:rPr lang="en-GB" sz="2600" dirty="0"/>
              <a:t> behaviour.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812155" y="6208332"/>
            <a:ext cx="482453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Further information:</a:t>
            </a:r>
            <a:r>
              <a:rPr lang="en-GB" sz="1050" dirty="0"/>
              <a:t> </a:t>
            </a:r>
            <a:r>
              <a:rPr lang="en-GB" sz="1050" dirty="0" smtClean="0">
                <a:hlinkClick r:id="rId4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955309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10872" cy="648072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Principles of Interpersonal communication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908720"/>
            <a:ext cx="7924800" cy="496855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b="1" dirty="0" smtClean="0"/>
              <a:t>Interpersonal </a:t>
            </a:r>
            <a:r>
              <a:rPr lang="en-GB" sz="2000" b="1" dirty="0"/>
              <a:t>communication is inescapable</a:t>
            </a:r>
          </a:p>
          <a:p>
            <a:pPr>
              <a:lnSpc>
                <a:spcPct val="150000"/>
              </a:lnSpc>
            </a:pPr>
            <a:r>
              <a:rPr lang="en-GB" dirty="0"/>
              <a:t>We can't </a:t>
            </a:r>
            <a:r>
              <a:rPr lang="en-GB" b="1" dirty="0"/>
              <a:t>not</a:t>
            </a:r>
            <a:r>
              <a:rPr lang="en-GB" dirty="0"/>
              <a:t> </a:t>
            </a:r>
            <a:r>
              <a:rPr lang="en-GB" dirty="0" smtClean="0"/>
              <a:t>communicate. </a:t>
            </a:r>
            <a:r>
              <a:rPr lang="en-GB" dirty="0"/>
              <a:t>Through </a:t>
            </a:r>
            <a:r>
              <a:rPr lang="en-GB" dirty="0" smtClean="0"/>
              <a:t>words</a:t>
            </a:r>
            <a:r>
              <a:rPr lang="en-GB" dirty="0"/>
              <a:t>, </a:t>
            </a:r>
            <a:r>
              <a:rPr lang="en-GB" dirty="0" smtClean="0"/>
              <a:t>tone </a:t>
            </a:r>
            <a:r>
              <a:rPr lang="en-GB" dirty="0"/>
              <a:t>of </a:t>
            </a:r>
            <a:r>
              <a:rPr lang="en-GB" dirty="0" smtClean="0"/>
              <a:t>voice, gestures, </a:t>
            </a:r>
            <a:r>
              <a:rPr lang="en-GB" dirty="0"/>
              <a:t>posture, facial </a:t>
            </a:r>
            <a:r>
              <a:rPr lang="en-GB" dirty="0" smtClean="0"/>
              <a:t>expression etc</a:t>
            </a:r>
            <a:r>
              <a:rPr lang="en-GB" dirty="0"/>
              <a:t>,</a:t>
            </a:r>
            <a:r>
              <a:rPr lang="en-GB" dirty="0" smtClean="0"/>
              <a:t> </a:t>
            </a:r>
            <a:r>
              <a:rPr lang="en-GB" dirty="0"/>
              <a:t>we constantly </a:t>
            </a:r>
            <a:r>
              <a:rPr lang="en-GB" dirty="0" smtClean="0"/>
              <a:t>communicate and receive communication from others.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Remember </a:t>
            </a:r>
            <a:r>
              <a:rPr lang="en-GB" dirty="0"/>
              <a:t>a basic principle of communication in general: people are not mind readers. Another way to put this is: people judge you by your </a:t>
            </a:r>
            <a:r>
              <a:rPr lang="en-GB" dirty="0" smtClean="0"/>
              <a:t>behaviour, </a:t>
            </a:r>
            <a:r>
              <a:rPr lang="en-GB" dirty="0"/>
              <a:t>not your intent.</a:t>
            </a:r>
          </a:p>
          <a:p>
            <a:pPr>
              <a:lnSpc>
                <a:spcPct val="150000"/>
              </a:lnSpc>
            </a:pPr>
            <a:r>
              <a:rPr lang="en-GB" sz="2000" b="1" dirty="0"/>
              <a:t>Interpersonal communication is irreversible</a:t>
            </a:r>
          </a:p>
          <a:p>
            <a:pPr>
              <a:lnSpc>
                <a:spcPct val="150000"/>
              </a:lnSpc>
            </a:pPr>
            <a:r>
              <a:rPr lang="en-GB" dirty="0"/>
              <a:t>You can't really take back something once it has been said. The effect must inevitably </a:t>
            </a:r>
            <a:r>
              <a:rPr lang="en-GB" dirty="0" smtClean="0"/>
              <a:t>remain. </a:t>
            </a:r>
            <a:r>
              <a:rPr lang="en-GB" dirty="0"/>
              <a:t>A Russian proverb says, "</a:t>
            </a:r>
            <a:r>
              <a:rPr lang="en-GB" i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Once a word goes out of your mouth, you can never swallow it again</a:t>
            </a:r>
            <a:r>
              <a:rPr lang="en-GB" dirty="0" smtClean="0"/>
              <a:t>."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714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10872" cy="648072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Principles of Interpersonal communication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908719"/>
            <a:ext cx="7924800" cy="5384095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Interpersonal </a:t>
            </a:r>
            <a:r>
              <a:rPr lang="en-GB" sz="2000" b="1" dirty="0"/>
              <a:t>communication is complicated</a:t>
            </a:r>
          </a:p>
          <a:p>
            <a:pPr>
              <a:lnSpc>
                <a:spcPct val="150000"/>
              </a:lnSpc>
            </a:pPr>
            <a:r>
              <a:rPr lang="en-GB" dirty="0"/>
              <a:t>No form of communication is simple. Because of the number of variables involved, even simple requests are extremely complex. 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Osmo Wiio* </a:t>
            </a:r>
            <a:r>
              <a:rPr lang="en-GB" dirty="0"/>
              <a:t>gives us some communication maxims similar to Murphy's law </a:t>
            </a:r>
            <a:r>
              <a:rPr lang="en-GB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If </a:t>
            </a:r>
            <a:r>
              <a:rPr lang="en-GB" sz="18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communication can fail, it </a:t>
            </a:r>
            <a:r>
              <a:rPr lang="en-GB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will</a:t>
            </a:r>
            <a:r>
              <a:rPr lang="en-GB" sz="18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!</a:t>
            </a:r>
          </a:p>
          <a:p>
            <a:pPr>
              <a:lnSpc>
                <a:spcPct val="150000"/>
              </a:lnSpc>
            </a:pPr>
            <a:r>
              <a:rPr lang="en-GB" dirty="0"/>
              <a:t>If a message can be understood in different ways, it will be understood in just that way which does the most harm.</a:t>
            </a:r>
          </a:p>
          <a:p>
            <a:pPr>
              <a:lnSpc>
                <a:spcPct val="150000"/>
              </a:lnSpc>
            </a:pPr>
            <a:r>
              <a:rPr lang="en-GB" dirty="0"/>
              <a:t>There is always somebody who knows better than you what you meant by your message.</a:t>
            </a:r>
          </a:p>
          <a:p>
            <a:pPr>
              <a:lnSpc>
                <a:spcPct val="150000"/>
              </a:lnSpc>
            </a:pPr>
            <a:r>
              <a:rPr lang="en-GB" dirty="0"/>
              <a:t>The more communication there is, the more difficult it is for communication to succeed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63888" y="6292815"/>
            <a:ext cx="52565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*Osmo </a:t>
            </a:r>
            <a:r>
              <a:rPr lang="en-GB" sz="1000" dirty="0"/>
              <a:t>Wiio, </a:t>
            </a:r>
            <a:r>
              <a:rPr lang="en-GB" sz="1000" i="1" dirty="0"/>
              <a:t>Wiio's Laws--and Some Others</a:t>
            </a:r>
            <a:r>
              <a:rPr lang="en-GB" sz="1000" dirty="0"/>
              <a:t> (Espoo, Finland: Welin-Goos, 1978):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230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-99392"/>
            <a:ext cx="8210872" cy="882352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Principles of Interpersonal communication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908720"/>
            <a:ext cx="7924800" cy="550720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600" b="1" dirty="0"/>
              <a:t>Interpersonal communication is </a:t>
            </a:r>
            <a:r>
              <a:rPr lang="en-GB" sz="2600" b="1" dirty="0" smtClean="0"/>
              <a:t>contextual</a:t>
            </a:r>
            <a:r>
              <a:rPr lang="en-GB" sz="2200" b="1" dirty="0" smtClean="0"/>
              <a:t/>
            </a:r>
            <a:br>
              <a:rPr lang="en-GB" sz="2200" b="1" dirty="0" smtClean="0"/>
            </a:br>
            <a:endParaRPr lang="en-GB" sz="2200" b="1" dirty="0"/>
          </a:p>
          <a:p>
            <a:pPr>
              <a:lnSpc>
                <a:spcPct val="160000"/>
              </a:lnSpc>
            </a:pPr>
            <a:r>
              <a:rPr lang="en-GB" sz="1900" dirty="0" smtClean="0"/>
              <a:t>In </a:t>
            </a:r>
            <a:r>
              <a:rPr lang="en-GB" sz="1900" dirty="0"/>
              <a:t>other words, communication does not happen in isolation. There is:</a:t>
            </a:r>
          </a:p>
          <a:p>
            <a:pPr>
              <a:lnSpc>
                <a:spcPct val="160000"/>
              </a:lnSpc>
            </a:pPr>
            <a:r>
              <a:rPr lang="en-GB" sz="1900" i="1" dirty="0"/>
              <a:t>Psychological </a:t>
            </a:r>
            <a:r>
              <a:rPr lang="en-GB" sz="1900" i="1" dirty="0" smtClean="0"/>
              <a:t>context</a:t>
            </a:r>
            <a:r>
              <a:rPr lang="en-GB" sz="1900" dirty="0" smtClean="0"/>
              <a:t>: who </a:t>
            </a:r>
            <a:r>
              <a:rPr lang="en-GB" sz="1900" dirty="0"/>
              <a:t>you are and what you bring to the interaction</a:t>
            </a:r>
            <a:r>
              <a:rPr lang="en-GB" sz="1900" dirty="0" smtClean="0"/>
              <a:t>.</a:t>
            </a:r>
          </a:p>
          <a:p>
            <a:pPr>
              <a:lnSpc>
                <a:spcPct val="160000"/>
              </a:lnSpc>
            </a:pPr>
            <a:r>
              <a:rPr lang="en-GB" sz="1900" i="1" dirty="0" smtClean="0"/>
              <a:t>Relational context</a:t>
            </a:r>
            <a:r>
              <a:rPr lang="en-GB" sz="1900" dirty="0"/>
              <a:t>:</a:t>
            </a:r>
            <a:r>
              <a:rPr lang="en-GB" sz="1900" dirty="0" smtClean="0"/>
              <a:t> your </a:t>
            </a:r>
            <a:r>
              <a:rPr lang="en-GB" sz="1900" dirty="0"/>
              <a:t>reactions to the other </a:t>
            </a:r>
            <a:r>
              <a:rPr lang="en-GB" sz="1900" dirty="0" smtClean="0"/>
              <a:t>person - the </a:t>
            </a:r>
            <a:r>
              <a:rPr lang="en-GB" sz="1900" dirty="0"/>
              <a:t>"mix."</a:t>
            </a:r>
          </a:p>
          <a:p>
            <a:pPr>
              <a:lnSpc>
                <a:spcPct val="160000"/>
              </a:lnSpc>
            </a:pPr>
            <a:r>
              <a:rPr lang="en-GB" sz="1900" i="1" dirty="0"/>
              <a:t>Situational </a:t>
            </a:r>
            <a:r>
              <a:rPr lang="en-GB" sz="1900" i="1" dirty="0" smtClean="0"/>
              <a:t>context</a:t>
            </a:r>
            <a:r>
              <a:rPr lang="en-GB" sz="1900" dirty="0" smtClean="0"/>
              <a:t>: An </a:t>
            </a:r>
            <a:r>
              <a:rPr lang="en-GB" sz="1900" dirty="0"/>
              <a:t>interaction that takes place in a classroom will be very different from one that takes place in a bar.</a:t>
            </a:r>
          </a:p>
          <a:p>
            <a:pPr>
              <a:lnSpc>
                <a:spcPct val="160000"/>
              </a:lnSpc>
            </a:pPr>
            <a:r>
              <a:rPr lang="en-GB" sz="1900" i="1" dirty="0"/>
              <a:t>Environmental </a:t>
            </a:r>
            <a:r>
              <a:rPr lang="en-GB" sz="1900" i="1" dirty="0" smtClean="0"/>
              <a:t>context</a:t>
            </a:r>
            <a:r>
              <a:rPr lang="en-GB" sz="1900" dirty="0" smtClean="0"/>
              <a:t>: Location, </a:t>
            </a:r>
            <a:r>
              <a:rPr lang="en-GB" sz="1900" dirty="0"/>
              <a:t>noise level, temperature, season, time of </a:t>
            </a:r>
            <a:r>
              <a:rPr lang="en-GB" sz="1900" dirty="0" smtClean="0"/>
              <a:t>day are all examples </a:t>
            </a:r>
            <a:r>
              <a:rPr lang="en-GB" sz="1900" dirty="0"/>
              <a:t>of factors in the environmental context.</a:t>
            </a:r>
          </a:p>
          <a:p>
            <a:pPr>
              <a:lnSpc>
                <a:spcPct val="160000"/>
              </a:lnSpc>
            </a:pPr>
            <a:r>
              <a:rPr lang="en-GB" sz="1900" i="1" dirty="0"/>
              <a:t>Cultural context</a:t>
            </a:r>
            <a:r>
              <a:rPr lang="en-GB" sz="1900" dirty="0"/>
              <a:t> includes all the learned </a:t>
            </a:r>
            <a:r>
              <a:rPr lang="en-GB" sz="1900" dirty="0" smtClean="0"/>
              <a:t>behaviours </a:t>
            </a:r>
            <a:r>
              <a:rPr lang="en-GB" sz="1900" dirty="0"/>
              <a:t>and rules that affect the interaction. If you </a:t>
            </a:r>
            <a:r>
              <a:rPr lang="en-GB" sz="1900" dirty="0" smtClean="0"/>
              <a:t>and the other person come </a:t>
            </a:r>
            <a:r>
              <a:rPr lang="en-GB" sz="1900" dirty="0"/>
              <a:t>from </a:t>
            </a:r>
            <a:r>
              <a:rPr lang="en-GB" sz="1900" dirty="0" smtClean="0"/>
              <a:t>different cultures there is  </a:t>
            </a:r>
            <a:r>
              <a:rPr lang="en-GB" sz="1900" dirty="0"/>
              <a:t>in the cultural context a </a:t>
            </a:r>
            <a:r>
              <a:rPr lang="en-GB" sz="1900" dirty="0" smtClean="0"/>
              <a:t>possible basis </a:t>
            </a:r>
            <a:r>
              <a:rPr lang="en-GB" sz="1900" dirty="0"/>
              <a:t>for misunderstanding.</a:t>
            </a: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63888" y="6292815"/>
            <a:ext cx="52565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2"/>
              </a:rPr>
              <a:t>Copyright © 2000 by Donnell King</a:t>
            </a:r>
            <a:r>
              <a:rPr lang="en-GB" sz="1000" dirty="0"/>
              <a:t>. All rights reserved.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907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171400"/>
            <a:ext cx="8640960" cy="1143000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Remember our old friend communication?</a:t>
            </a:r>
            <a:endParaRPr lang="en-GB" cap="none" dirty="0">
              <a:solidFill>
                <a:schemeClr val="tx2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96752"/>
            <a:ext cx="6676930" cy="41148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183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315416"/>
            <a:ext cx="7924800" cy="1143000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Developing your interpersonal skills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908720"/>
            <a:ext cx="8496944" cy="480628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As we have seen in the previous slides, interpersonal communication can be a something of a minefield for the unprepared.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most effective way to avoid the mines is to work on your own interpersonal skills which will  help you recognise and defuse difficult situations - hopefully before they arise.</a:t>
            </a:r>
            <a:br>
              <a:rPr lang="en-GB" dirty="0" smtClean="0"/>
            </a:b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b="1" dirty="0"/>
              <a:t>Empathise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u="sng" dirty="0">
                <a:hlinkClick r:id="rId2"/>
              </a:rPr>
              <a:t>Empathy</a:t>
            </a:r>
            <a:r>
              <a:rPr lang="en-GB" dirty="0"/>
              <a:t> is trying to see things from the point-of-view of others. When communicating with others, try not to be judgemental or biased by preconceived ideas or beliefs - instead view situations and responses from the other person’s perspective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40052" y="6198615"/>
            <a:ext cx="309634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Further information:</a:t>
            </a:r>
            <a:r>
              <a:rPr lang="en-GB" sz="1050" dirty="0"/>
              <a:t> </a:t>
            </a:r>
            <a:r>
              <a:rPr lang="en-GB" sz="1050" dirty="0" smtClean="0">
                <a:hlinkClick r:id="rId4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794336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315416"/>
            <a:ext cx="7924800" cy="1143000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Developing your interpersonal skills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908720"/>
            <a:ext cx="8496944" cy="4806280"/>
          </a:xfrm>
        </p:spPr>
        <p:txBody>
          <a:bodyPr/>
          <a:lstStyle/>
          <a:p>
            <a:r>
              <a:rPr lang="en-GB" sz="2000" b="1" dirty="0"/>
              <a:t>Learn to Listen</a:t>
            </a:r>
            <a:endParaRPr lang="en-GB" sz="2000" dirty="0"/>
          </a:p>
          <a:p>
            <a:pPr>
              <a:lnSpc>
                <a:spcPct val="200000"/>
              </a:lnSpc>
            </a:pPr>
            <a:r>
              <a:rPr lang="en-GB" dirty="0"/>
              <a:t>Listening is not the same as hearing; learn to listen not only to the words being spoken but how they are being spoken and the non-verbal messages sent with them.  Use the techniques of </a:t>
            </a:r>
            <a:r>
              <a:rPr lang="en-GB" u="sng" dirty="0">
                <a:hlinkClick r:id="rId2"/>
              </a:rPr>
              <a:t>clarification and reflection</a:t>
            </a:r>
            <a:r>
              <a:rPr lang="en-GB" dirty="0"/>
              <a:t> to confirm what the other person has said and avoid any confusion.  Try not to think about what to say next whist listening; instead clear your mind and focus on the message being received.  Your friends, colleagues and other acquaintances will appreciate good </a:t>
            </a:r>
            <a:r>
              <a:rPr lang="en-GB" u="sng" dirty="0">
                <a:hlinkClick r:id="rId3"/>
              </a:rPr>
              <a:t>listening skills</a:t>
            </a:r>
            <a:r>
              <a:rPr lang="en-GB" dirty="0"/>
              <a:t>.  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634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315416"/>
            <a:ext cx="7924800" cy="1143000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Developing your interpersonal skills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908720"/>
            <a:ext cx="8496944" cy="5184576"/>
          </a:xfrm>
        </p:spPr>
        <p:txBody>
          <a:bodyPr>
            <a:normAutofit lnSpcReduction="10000"/>
          </a:bodyPr>
          <a:lstStyle/>
          <a:p>
            <a:r>
              <a:rPr lang="en-GB" sz="2000" b="1" dirty="0"/>
              <a:t>Communicate Effectively</a:t>
            </a: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dirty="0"/>
              <a:t>Do not say the first thing that comes into your mind but instead take a moment and pay close attention to what you say and how you say it. 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/>
              <a:t> Focus on the meaning of what you want to communicate</a:t>
            </a:r>
            <a:r>
              <a:rPr lang="en-GB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Aim </a:t>
            </a:r>
            <a:r>
              <a:rPr lang="en-GB" dirty="0"/>
              <a:t>to increase understanding by considering how your message might be received by the other person</a:t>
            </a:r>
            <a:r>
              <a:rPr lang="en-GB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Present </a:t>
            </a:r>
            <a:r>
              <a:rPr lang="en-GB" dirty="0"/>
              <a:t>information in a way that its meaning can be clearly </a:t>
            </a:r>
            <a:r>
              <a:rPr lang="en-GB" dirty="0" smtClean="0"/>
              <a:t>understood.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 smtClean="0"/>
              <a:t>Avoid </a:t>
            </a:r>
            <a:r>
              <a:rPr lang="en-GB" dirty="0"/>
              <a:t>jargon and over-complicated </a:t>
            </a:r>
            <a:r>
              <a:rPr lang="en-GB" dirty="0" smtClean="0"/>
              <a:t>language. </a:t>
            </a:r>
          </a:p>
          <a:p>
            <a:pPr>
              <a:lnSpc>
                <a:spcPct val="150000"/>
              </a:lnSpc>
            </a:pPr>
            <a:r>
              <a:rPr lang="en-GB" dirty="0"/>
              <a:t>E</a:t>
            </a:r>
            <a:r>
              <a:rPr lang="en-GB" dirty="0" smtClean="0"/>
              <a:t>xplain </a:t>
            </a:r>
            <a:r>
              <a:rPr lang="en-GB" dirty="0"/>
              <a:t>things as simply as possible. 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Request </a:t>
            </a:r>
            <a:r>
              <a:rPr lang="en-GB" dirty="0"/>
              <a:t>clarification if unclear about a </a:t>
            </a:r>
            <a:r>
              <a:rPr lang="en-GB" dirty="0" smtClean="0"/>
              <a:t>message.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Make </a:t>
            </a:r>
            <a:r>
              <a:rPr lang="en-GB" dirty="0"/>
              <a:t>eye contact and avoid defensive body language.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798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315416"/>
            <a:ext cx="7924800" cy="1143000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Developing your interpersonal skills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908720"/>
            <a:ext cx="8496944" cy="5472608"/>
          </a:xfrm>
        </p:spPr>
        <p:txBody>
          <a:bodyPr>
            <a:normAutofit/>
          </a:bodyPr>
          <a:lstStyle/>
          <a:p>
            <a:r>
              <a:rPr lang="en-GB" sz="2000" b="1" dirty="0"/>
              <a:t>Use Humour</a:t>
            </a:r>
            <a:endParaRPr lang="en-GB" sz="2000" dirty="0"/>
          </a:p>
          <a:p>
            <a:r>
              <a:rPr lang="en-GB" dirty="0"/>
              <a:t>Laughing releases endorphins that can help relieve stress and anxiety; most people like to laugh and will feel drawn to somebody who can make them laugh</a:t>
            </a:r>
            <a:r>
              <a:rPr lang="en-GB" dirty="0" smtClean="0"/>
              <a:t>.</a:t>
            </a:r>
          </a:p>
          <a:p>
            <a:r>
              <a:rPr lang="en-GB" dirty="0" smtClean="0"/>
              <a:t>Do </a:t>
            </a:r>
            <a:r>
              <a:rPr lang="en-GB" dirty="0"/>
              <a:t>ensure your humour is appropriate to the </a:t>
            </a:r>
            <a:r>
              <a:rPr lang="en-GB" dirty="0" smtClean="0"/>
              <a:t>situation</a:t>
            </a:r>
            <a:r>
              <a:rPr lang="en-GB" dirty="0"/>
              <a:t>! </a:t>
            </a:r>
            <a:endParaRPr lang="en-GB" dirty="0" smtClean="0"/>
          </a:p>
          <a:p>
            <a:r>
              <a:rPr lang="en-GB" dirty="0" smtClean="0"/>
              <a:t>Use </a:t>
            </a:r>
            <a:r>
              <a:rPr lang="en-GB" dirty="0"/>
              <a:t>your sense of humour to break the ice, to lower barriers and gain the affection of others.  </a:t>
            </a:r>
            <a:endParaRPr lang="en-GB" dirty="0" smtClean="0"/>
          </a:p>
          <a:p>
            <a:r>
              <a:rPr lang="en-GB" dirty="0" smtClean="0"/>
              <a:t>By </a:t>
            </a:r>
            <a:r>
              <a:rPr lang="en-GB" dirty="0"/>
              <a:t>using appropriate humour you will be perceived as more </a:t>
            </a:r>
            <a:r>
              <a:rPr lang="en-GB" u="sng" dirty="0">
                <a:hlinkClick r:id="rId2"/>
              </a:rPr>
              <a:t>charismatic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  <p:pic>
        <p:nvPicPr>
          <p:cNvPr id="1026" name="Picture 2" descr="C:\Users\Julia\AppData\Local\Microsoft\Windows\Temporary Internet Files\Content.IE5\BBDIWFUN\MC9001367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40" y="3554936"/>
            <a:ext cx="2304256" cy="252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ulia\AppData\Local\Microsoft\Windows\Temporary Internet Files\Content.IE5\A37N72LH\MC9001367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639591"/>
            <a:ext cx="1831738" cy="245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961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315416"/>
            <a:ext cx="7924800" cy="1143000"/>
          </a:xfrm>
        </p:spPr>
        <p:txBody>
          <a:bodyPr/>
          <a:lstStyle/>
          <a:p>
            <a:r>
              <a:rPr lang="en-GB" cap="none" dirty="0" smtClean="0">
                <a:solidFill>
                  <a:schemeClr val="tx2"/>
                </a:solidFill>
              </a:rPr>
              <a:t>Developing your interpersonal skills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908720"/>
            <a:ext cx="8496944" cy="5472608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Maintain </a:t>
            </a:r>
            <a:r>
              <a:rPr lang="en-GB" sz="2000" b="1" dirty="0"/>
              <a:t>a Positive Attitude and Smile</a:t>
            </a:r>
            <a:endParaRPr lang="en-GB" sz="2000" dirty="0"/>
          </a:p>
          <a:p>
            <a:r>
              <a:rPr lang="en-GB" dirty="0" smtClean="0"/>
              <a:t>Do </a:t>
            </a:r>
            <a:r>
              <a:rPr lang="en-GB" dirty="0"/>
              <a:t>your best to be friendly, upbeat and positive with other people</a:t>
            </a:r>
            <a:r>
              <a:rPr lang="en-GB" dirty="0" smtClean="0"/>
              <a:t>.</a:t>
            </a:r>
          </a:p>
          <a:p>
            <a:r>
              <a:rPr lang="en-GB" dirty="0" smtClean="0"/>
              <a:t>When </a:t>
            </a:r>
            <a:r>
              <a:rPr lang="en-GB" dirty="0"/>
              <a:t>things do not go to plan, stay optimistic and learn from your mistakes.  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smile often and stay cheerful, people are more likely to respond positively to you.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  <p:pic>
        <p:nvPicPr>
          <p:cNvPr id="2051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79195"/>
            <a:ext cx="18256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40" y="3373655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49603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8501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1143000"/>
          </a:xfrm>
        </p:spPr>
        <p:txBody>
          <a:bodyPr/>
          <a:lstStyle/>
          <a:p>
            <a:pPr algn="ctr"/>
            <a:r>
              <a:rPr lang="en-GB" sz="3600" cap="none" dirty="0" smtClean="0">
                <a:solidFill>
                  <a:schemeClr val="tx2"/>
                </a:solidFill>
              </a:rPr>
              <a:t>Exercises</a:t>
            </a:r>
            <a:endParaRPr lang="en-GB" sz="36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1484784"/>
            <a:ext cx="7924800" cy="4374232"/>
          </a:xfrm>
        </p:spPr>
        <p:txBody>
          <a:bodyPr>
            <a:normAutofit/>
          </a:bodyPr>
          <a:lstStyle/>
          <a:p>
            <a:r>
              <a:rPr lang="en-GB" sz="2800" dirty="0" smtClean="0">
                <a:hlinkClick r:id="rId2"/>
              </a:rPr>
              <a:t>Temperament Quiz</a:t>
            </a:r>
            <a:r>
              <a:rPr lang="en-GB" sz="2800" dirty="0" smtClean="0"/>
              <a:t/>
            </a:r>
            <a:br>
              <a:rPr lang="en-GB" sz="2800" dirty="0" smtClean="0"/>
            </a:br>
            <a:endParaRPr lang="en-GB" sz="2800" dirty="0" smtClean="0"/>
          </a:p>
          <a:p>
            <a:r>
              <a:rPr lang="en-GB" sz="2800" dirty="0" smtClean="0">
                <a:hlinkClick r:id="rId3"/>
              </a:rPr>
              <a:t>Interactive Johari window (positives)</a:t>
            </a:r>
            <a:r>
              <a:rPr lang="en-GB" sz="2800" dirty="0" smtClean="0"/>
              <a:t/>
            </a:r>
            <a:br>
              <a:rPr lang="en-GB" sz="2800" dirty="0" smtClean="0"/>
            </a:br>
            <a:endParaRPr lang="en-GB" sz="2800" dirty="0" smtClean="0"/>
          </a:p>
          <a:p>
            <a:r>
              <a:rPr lang="en-GB" sz="2800" dirty="0" smtClean="0">
                <a:hlinkClick r:id="rId4"/>
              </a:rPr>
              <a:t>Interactive Nohari window  (negatives)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251564"/>
      </p:ext>
    </p:extLst>
  </p:cSld>
  <p:clrMapOvr>
    <a:masterClrMapping/>
  </p:clrMapOvr>
</p:sld>
</file>

<file path=ppt/theme/theme1.xml><?xml version="1.0" encoding="utf-8"?>
<a:theme xmlns:a="http://schemas.openxmlformats.org/drawingml/2006/main" name="CertHE_Presentation_theme_ja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F2E4AB9-F246-46D9-A057-073CBEBC9716}"/>
</file>

<file path=customXml/itemProps2.xml><?xml version="1.0" encoding="utf-8"?>
<ds:datastoreItem xmlns:ds="http://schemas.openxmlformats.org/officeDocument/2006/customXml" ds:itemID="{06F2FDF9-2794-4C6A-BB17-28E594110550}"/>
</file>

<file path=customXml/itemProps3.xml><?xml version="1.0" encoding="utf-8"?>
<ds:datastoreItem xmlns:ds="http://schemas.openxmlformats.org/officeDocument/2006/customXml" ds:itemID="{1970CCDD-EBC3-467D-9329-837A0DBF6BE9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527</Words>
  <Application>Microsoft Office PowerPoint</Application>
  <PresentationFormat>On-screen Show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CertHE_Presentation_theme_ja</vt:lpstr>
      <vt:lpstr>Inter-personal Communication Skills </vt:lpstr>
      <vt:lpstr>What is Interpersonal Communication? </vt:lpstr>
      <vt:lpstr>What is Interpersonal Communication? </vt:lpstr>
      <vt:lpstr>Principles of Interpersonal communication</vt:lpstr>
      <vt:lpstr>Principles of Interpersonal communication</vt:lpstr>
      <vt:lpstr>Principles of Interpersonal communication</vt:lpstr>
      <vt:lpstr>Remember our old friend communication?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Exercises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EMPL4006  Inter-personal Communication</dc:title>
  <dc:creator>Julia Ault</dc:creator>
  <cp:lastModifiedBy>Julia Ault</cp:lastModifiedBy>
  <cp:revision>15</cp:revision>
  <dcterms:created xsi:type="dcterms:W3CDTF">2013-04-11T14:22:44Z</dcterms:created>
  <dcterms:modified xsi:type="dcterms:W3CDTF">2014-07-15T13:42:20Z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