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  <p:sldMasterId id="2147483685" r:id="rId2"/>
  </p:sldMasterIdLst>
  <p:notesMasterIdLst>
    <p:notesMasterId r:id="rId16"/>
  </p:notesMasterIdLst>
  <p:handoutMasterIdLst>
    <p:handoutMasterId r:id="rId17"/>
  </p:handoutMasterIdLst>
  <p:sldIdLst>
    <p:sldId id="256" r:id="rId3"/>
    <p:sldId id="274" r:id="rId4"/>
    <p:sldId id="275" r:id="rId5"/>
    <p:sldId id="273" r:id="rId6"/>
    <p:sldId id="270" r:id="rId7"/>
    <p:sldId id="269" r:id="rId8"/>
    <p:sldId id="271" r:id="rId9"/>
    <p:sldId id="276" r:id="rId10"/>
    <p:sldId id="263" r:id="rId11"/>
    <p:sldId id="278" r:id="rId12"/>
    <p:sldId id="277" r:id="rId13"/>
    <p:sldId id="279" r:id="rId14"/>
    <p:sldId id="272" r:id="rId15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A7830"/>
    <a:srgbClr val="F2F2F2"/>
    <a:srgbClr val="3D28D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06EF3C-8DE1-9A9D-9D67-1920434471D9}" v="34" dt="2021-10-06T21:22:03.919"/>
    <p1510:client id="{22574F18-5F64-D54B-F316-70BC36DF937F}" v="10" dt="2021-10-06T22:08:42.646"/>
    <p1510:client id="{32485C3C-1C5A-4FF2-F9B5-F9F1AB3DF34C}" v="5" dt="2021-10-10T09:39:46.439"/>
    <p1510:client id="{4170269F-5AB5-CCC2-86C9-82DDEA19F473}" v="11" dt="2021-10-10T09:49:09.252"/>
    <p1510:client id="{42D57944-D911-B97B-C723-E16A11F094BF}" v="18" dt="2021-10-11T09:44:23.506"/>
    <p1510:client id="{453C4769-C09F-88B5-62AE-FB68B8494933}" v="11" dt="2022-03-12T00:55:15.641"/>
    <p1510:client id="{48280659-0816-1DE6-E744-610D160C61E0}" v="222" dt="2021-10-09T21:59:43.171"/>
    <p1510:client id="{4EC1C76D-00D9-E964-0076-A93BE88B4977}" v="15" dt="2021-10-08T15:39:12.120"/>
    <p1510:client id="{58C9E353-7E86-625B-BFFE-D55162C025E1}" v="933" dt="2021-10-10T00:02:26.518"/>
    <p1510:client id="{721440DA-D94B-64B6-5544-B4604F0D809E}" v="115" dt="2021-10-11T17:18:38.423"/>
    <p1510:client id="{7428907A-8882-2DAF-4F4C-6C9F92F0EBD5}" v="45" dt="2021-10-06T18:52:59.819"/>
    <p1510:client id="{7A10BF7E-165E-0F3E-AF78-6A55C9FB3AA7}" v="2" dt="2021-10-10T11:02:59.081"/>
    <p1510:client id="{83AF7957-C245-39E2-8967-0622B2E4DF9D}" v="68" dt="2021-10-11T19:32:17.791"/>
    <p1510:client id="{88505B61-DB2B-1D42-A262-327CA730CCCA}" v="711" dt="2022-03-12T01:53:50.542"/>
    <p1510:client id="{8F1BD808-4500-780C-CEC6-D18EFC13EF2E}" v="579" dt="2021-10-11T18:47:53.584"/>
    <p1510:client id="{8F8223C9-F4DF-F7B4-537C-E77B36E370A0}" v="357" dt="2021-10-08T17:25:27.806"/>
    <p1510:client id="{96F82D8E-017C-BCAC-1AB0-D64DFB97CEF2}" v="3252" dt="2022-03-06T01:41:31.530"/>
    <p1510:client id="{A20D914F-D316-952D-B022-6485F14BFB5C}" v="3" dt="2021-10-10T11:02:26.566"/>
    <p1510:client id="{A78C786F-1368-78DF-7017-24775D05FD4E}" v="541" dt="2022-03-09T20:04:01.680"/>
    <p1510:client id="{B383478C-635D-8DE8-EA41-E8AAB95031EC}" v="885" dt="2022-03-12T00:51:54.697"/>
    <p1510:client id="{B6B0F39F-E8EC-A859-2271-348172A21153}" v="316" dt="2021-10-07T12:05:06.734"/>
    <p1510:client id="{C9F5786A-C983-7559-F686-EB7D4901C3FF}" v="16" dt="2021-10-08T15:45:15.061"/>
    <p1510:client id="{D1A3DBE6-E591-56FB-CB1C-566D8B938D8F}" v="68" dt="2021-10-11T10:07:36.669"/>
    <p1510:client id="{D1DD5DD9-1BA0-EBB1-DF00-9410B6F5EBD0}" v="66" dt="2021-10-10T08:04:41.407"/>
    <p1510:client id="{D5F9095E-B9F1-324D-E45F-1228B6722AF1}" v="1274" dt="2022-03-12T17:27:10.435"/>
    <p1510:client id="{DC9024AD-28EB-FAFB-9F4E-50463C4FBC11}" v="9" dt="2021-10-11T09:38:15.973"/>
    <p1510:client id="{DE7F80E6-D9DB-B2C1-95A7-2286F04915D2}" v="200" dt="2021-10-07T21:54:08.152"/>
    <p1510:client id="{E8CBB003-61FB-6A75-73D4-459940E4A6AA}" v="30" dt="2021-10-11T09:33:27.201"/>
    <p1510:client id="{F00A9638-3CE4-2DA6-ADD9-8879B42EA670}" v="16" dt="2021-10-11T20:13:36.011"/>
    <p1510:client id="{FBFD9543-D1E7-478D-898C-03138EF5FFA9}" v="69" dt="2021-10-11T19:51:40.966"/>
    <p1510:client id="{FC0ED7E1-2912-4E5B-96A8-6D407FD76AA4}" v="281" dt="2021-10-06T18:40:45.4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–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912C8C85-51F0-491E-9774-3900AFEF0FD7}" styleName="Light Style 2 –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5A111915-BE36-4E01-A7E5-04B1672EAD32}" styleName="Light Style 2 –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92C4E19-8368-4673-9F53-87E2D008C30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8AED4F-3DE1-4EB2-A85E-A2707C2135D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33DECA-6D21-450E-8EA5-92F91A3608CC}" type="datetime1">
              <a:rPr lang="en-GB" smtClean="0"/>
              <a:t>12/03/2022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3ECD23-30F9-4DD5-BE0E-26794FA29A5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F65FB9-9ACE-4651-A201-B2797BFC879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AABB9F-CEB5-4107-8FAD-F86D72707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74497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C21DD5-60B2-4AA8-A1F6-D8D246208762}" type="datetime1">
              <a:rPr lang="en-GB" smtClean="0"/>
              <a:pPr/>
              <a:t>12/03/2022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D1BEDC-50E9-45C7-9E89-0A952ADB177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65564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cs typeface="Calibri"/>
              </a:rPr>
              <a:t>Death by PowerPoint is what not to do when creating and using PowerPoint slide shows. </a:t>
            </a:r>
          </a:p>
          <a:p>
            <a:r>
              <a:rPr lang="en-GB">
                <a:cs typeface="Calibri"/>
              </a:rPr>
              <a:t>Death by PowerPoint is to give you five design principles.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D1BEDC-50E9-45C7-9E89-0A952ADB177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567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Providing one message on each slide allows them to quickly digest it, then turn their focus on you ,so you can elaborate on the point.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D1BEDC-50E9-45C7-9E89-0A952ADB1772}" type="slidenum">
              <a:rPr lang="en-GB" noProof="0" smtClean="0"/>
              <a:t>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743943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Providing one message on each slide allows them to quickly digest it, then turn their focus on you ,so you can elaborate on the point.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D1BEDC-50E9-45C7-9E89-0A952ADB1772}" type="slidenum">
              <a:rPr lang="en-GB" noProof="0" smtClean="0"/>
              <a:t>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902528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Providing one message on each slide allows them to quickly digest it, then turn their focus on you ,so you can elaborate on the point.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D1BEDC-50E9-45C7-9E89-0A952ADB1772}" type="slidenum">
              <a:rPr lang="en-GB" noProof="0" smtClean="0"/>
              <a:t>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377972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How to impact  more then one message?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D1BEDC-50E9-45C7-9E89-0A952ADB1772}" type="slidenum">
              <a:rPr lang="en-GB" noProof="0" smtClean="0"/>
              <a:t>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306767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When you give too much information all at once , it will difficult to understand and focus.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D1BEDC-50E9-45C7-9E89-0A952ADB1772}" type="slidenum">
              <a:rPr lang="en-GB" noProof="0" smtClean="0"/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681017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How to impact  more then one message?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D1BEDC-50E9-45C7-9E89-0A952ADB1772}" type="slidenum">
              <a:rPr lang="en-GB" noProof="0" smtClean="0"/>
              <a:t>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258012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rtlCol="0" anchor="b">
            <a:normAutofit/>
          </a:bodyPr>
          <a:lstStyle>
            <a:lvl1pPr algn="l">
              <a:defRPr sz="6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 rtlCol="0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 rtlCol="0"/>
          <a:lstStyle/>
          <a:p>
            <a:pPr rtl="0"/>
            <a:fld id="{C9F85E8B-BB25-43E0-A312-C4C9351E09EB}" type="datetime1">
              <a:rPr lang="en-GB" noProof="0" smtClean="0"/>
              <a:t>12/03/2022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1DD02F7-7096-4480-AFF5-1D2388297B2B}" type="datetime1">
              <a:rPr lang="en-GB" noProof="0" smtClean="0"/>
              <a:t>12/03/2022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rtlCol="0" anchor="b">
            <a:normAutofit/>
          </a:bodyPr>
          <a:lstStyle>
            <a:lvl1pPr algn="r">
              <a:defRPr sz="4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 rtlCol="0"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fld id="{E93FA21A-0498-4D7C-9321-98539BE39566}" type="datetime1">
              <a:rPr lang="en-GB" noProof="0" smtClean="0"/>
              <a:t>12/03/2022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9FA4F2B-E66D-49DE-B086-A99E7C5D0929}" type="datetime1">
              <a:rPr lang="en-GB" noProof="0" smtClean="0"/>
              <a:t>12/03/2022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5129BD0-7B58-4DE1-BF4A-60853CEDB945}" type="datetime1">
              <a:rPr lang="en-GB" noProof="0" smtClean="0"/>
              <a:t>12/03/2022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E12CC0D-7277-4229-BC3D-AA8FFED97577}" type="datetime1">
              <a:rPr lang="en-GB" noProof="0" smtClean="0"/>
              <a:t>12/03/2022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1FCA57E-94A6-4D08-8F9F-B86C2A08161A}" type="datetime1">
              <a:rPr lang="en-GB" noProof="0" smtClean="0"/>
              <a:t>12/03/2022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rtlCol="0" anchor="b"/>
          <a:lstStyle>
            <a:lvl1pPr algn="l"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rtlCol="0" anchor="ctr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345DD0D-6EE3-4EBE-AC7B-0FAEE5F43E3A}" type="datetime1">
              <a:rPr lang="en-GB" noProof="0" smtClean="0"/>
              <a:t>12/03/2022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rtlCol="0" anchor="b"/>
          <a:lstStyle>
            <a:lvl1pPr algn="l"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B8D81ED-5986-4BF3-B7E3-FCEA1EB91F7E}" type="datetime1">
              <a:rPr lang="en-GB" noProof="0" smtClean="0"/>
              <a:t>12/03/2022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rtlCol="0" anchor="b"/>
          <a:lstStyle>
            <a:lvl1pPr algn="l"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 rtlCol="0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3C28D9E-E09C-4CEE-BAC3-E66B0A5E5690}" type="datetime1">
              <a:rPr lang="en-GB" noProof="0" smtClean="0"/>
              <a:t>12/03/2022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rtlCol="0" anchor="ctr"/>
          <a:lstStyle>
            <a:lvl1pPr algn="l"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rtlCol="0"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fld id="{3519C4BC-7890-4861-B648-5F6B5E9BB158}" type="datetime1">
              <a:rPr lang="en-GB" noProof="0" smtClean="0"/>
              <a:t>12/03/2022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rtlCol="0" anchor="ctr"/>
          <a:lstStyle>
            <a:lvl1pPr algn="l"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rtlCol="0"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fld id="{F4AE1A87-3705-425A-96CD-FC35B44BCF00}" type="datetime1">
              <a:rPr lang="en-GB" noProof="0" smtClean="0"/>
              <a:t>12/03/2022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rtl="0"/>
            <a:r>
              <a:rPr lang="en-GB" sz="8000" noProof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8000" noProof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rtlCol="0" anchor="b"/>
          <a:lstStyle>
            <a:lvl1pPr algn="l"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rtlCol="0"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fld id="{789538C6-4E79-4BCC-ABA7-DF938E6E64CD}" type="datetime1">
              <a:rPr lang="en-GB" noProof="0" smtClean="0"/>
              <a:t>12/03/2022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1CBA8C9-3B51-4F27-A7D7-1A83A00D14AE}" type="datetime1">
              <a:rPr lang="en-GB" noProof="0" smtClean="0"/>
              <a:t>12/03/2022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2ED0BB0-039B-4E8F-BC0C-B290707A142F}" type="datetime1">
              <a:rPr lang="en-GB" noProof="0" smtClean="0"/>
              <a:t>12/03/2022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6CDB25D-9786-4BA4-AF8E-8F4824B80D21}" type="datetime1">
              <a:rPr lang="en-GB" noProof="0" smtClean="0"/>
              <a:t>12/03/2022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 rtlCol="0"/>
          <a:lstStyle>
            <a:lvl1pPr algn="l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fld id="{4EB419EC-2B9A-443A-ACB2-49F4621D245F}" type="datetime1">
              <a:rPr lang="en-GB" noProof="0" smtClean="0"/>
              <a:t>12/03/2022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 title="Page Number Shape">
            <a:extLst>
              <a:ext uri="{FF2B5EF4-FFF2-40B4-BE49-F238E27FC236}">
                <a16:creationId xmlns:a16="http://schemas.microsoft.com/office/drawing/2014/main" id="{DD4C4B28-6B4B-4445-8535-F516D74E4AA9}"/>
              </a:ext>
            </a:extLst>
          </p:cNvPr>
          <p:cNvSpPr/>
          <p:nvPr/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2" name="Straight Connector 11" title="Verticle Rule Line">
            <a:extLst>
              <a:ext uri="{FF2B5EF4-FFF2-40B4-BE49-F238E27FC236}">
                <a16:creationId xmlns:a16="http://schemas.microsoft.com/office/drawing/2014/main" id="{0CB1C732-7193-4253-8746-850D090A6B4E}"/>
              </a:ext>
            </a:extLst>
          </p:cNvPr>
          <p:cNvCxnSpPr>
            <a:cxnSpLocks/>
          </p:cNvCxnSpPr>
          <p:nvPr/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03AA199-952B-427F-A5BE-B97D25FD07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992" y="1143000"/>
            <a:ext cx="6720840" cy="3730752"/>
          </a:xfrm>
        </p:spPr>
        <p:txBody>
          <a:bodyPr anchor="t">
            <a:normAutofit/>
          </a:bodyPr>
          <a:lstStyle>
            <a:lvl1pPr algn="l">
              <a:defRPr sz="7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1AA393-A876-475F-A05B-1CCAB6C1F0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5010912"/>
            <a:ext cx="6720840" cy="704088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95621-D631-4F31-AEEF-C8574E50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86356" y="6007608"/>
            <a:ext cx="3143643" cy="365125"/>
          </a:xfrm>
        </p:spPr>
        <p:txBody>
          <a:bodyPr/>
          <a:lstStyle/>
          <a:p>
            <a:fld id="{53BEF823-48A5-43FC-BE03-E79964288B41}" type="datetimeFigureOut">
              <a:rPr lang="en-US" smtClean="0"/>
              <a:t>3/12/2022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EE125-77AD-4E23-AFB7-C5CFDEACA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78991" y="6007608"/>
            <a:ext cx="672083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569682-B530-4F52-87B9-39464A093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/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53248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351BD-5252-4168-A69E-C6864AE29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48EEE-19C9-493B-836D-73B9E4A0B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FA6BFE-11ED-4FB4-9F65-508B5B0F0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3/12/2022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0F536E-BEFF-4E0D-B4EC-39DE28C67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EE02AF-6FE1-4972-BD48-A82499AD6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258362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452EE-D9FC-4E51-9BFF-141F91923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051" y="2414016"/>
            <a:ext cx="10666949" cy="3099816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E086C4-4949-4E7A-A182-6709496A1C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2" y="1389888"/>
            <a:ext cx="10671048" cy="822960"/>
          </a:xfrm>
        </p:spPr>
        <p:txBody>
          <a:bodyPr anchor="ctr">
            <a:normAutofit/>
          </a:bodyPr>
          <a:lstStyle>
            <a:lvl1pPr marL="0" indent="0">
              <a:buNone/>
              <a:defRPr sz="20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12BC88-6A2B-4851-9568-23A4B74D9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3/12/2022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82CFE5-65C3-4F46-9141-464545594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1B390-4E13-4481-AC02-FF126656C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05825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E02F8-47BB-4D30-8EFE-69C9222D9E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84648" y="758952"/>
            <a:ext cx="6245352" cy="2240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844D33-6BF0-4205-A542-8537E35159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84647" y="3273551"/>
            <a:ext cx="6245351" cy="22402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D6953A83-D2BE-4015-8D64-BE93DDFE5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3/12/2022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A849E67-05F9-4033-B033-74D6B8C8E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FAAC6AA-CFFB-438F-9327-DDB023E2E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A4960CB-ABA7-4442-AB15-FE444F23C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7581035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348291-9C7D-407E-8D07-FA3A323EA9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A192D2-8BA6-4A4D-814D-AD37A2A10A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90323" y="1377198"/>
            <a:ext cx="6239675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6FD4BC-C948-41C4-BA24-5D26147E1C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84647" y="3319548"/>
            <a:ext cx="6245351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2E359C-F73D-4F1B-9F9A-6D62856710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84646" y="3932372"/>
            <a:ext cx="6245352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76B63AE-38FF-40DD-A543-32DD98E6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C686C0EB-E082-4BAB-99E8-B42F3C28B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3/12/2022</a:t>
            </a:fld>
            <a:endParaRPr lang="en-US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3CB0152-BA1F-48C7-A66F-3ADB51C94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BD1C21B3-5CF6-415F-8295-EED3DF5CB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833272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470D5-4EB9-4410-A8AE-6D85F1923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887FB59-BA77-4864-B9E8-994851250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3/12/2022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6F0BC0B-BA67-455B-B567-1473DF062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CF0BCF3-6FB5-4529-AA6A-A31467351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5064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F1315B-6865-4A5A-91C1-B75339038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3/12/2022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536720-08C7-43DE-8EB5-CAB52D0E9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477AF-B012-491C-AE42-22DE1203B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53993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183AC-72A9-43F5-A1B3-1D7A6A4C7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58951"/>
            <a:ext cx="6245352" cy="475488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045592-52ED-4270-ACBB-BCC528DAC4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3" y="3815080"/>
            <a:ext cx="3831336" cy="1698752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99A93518-F9B5-418F-9883-BEF8359B0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3/12/2022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7B9FFE7-C4AB-425B-9B56-E412C7221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9231052-EBA8-4781-B28A-2FEA8BE52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DBF9E7-F686-4FA1-9BA5-69BDD014B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3017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92008325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16CF06-B27C-4DC4-981D-38E31997BD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58951"/>
            <a:ext cx="6245352" cy="475488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976E66-2CB3-4F47-97F6-077C428183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2" y="3794760"/>
            <a:ext cx="3831336" cy="1719072"/>
          </a:xfrm>
        </p:spPr>
        <p:txBody>
          <a:bodyPr>
            <a:normAutofit/>
          </a:bodyPr>
          <a:lstStyle>
            <a:lvl1pPr marL="0" indent="0">
              <a:buNone/>
              <a:defRPr sz="20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1414C9F-CBBD-4D5E-A831-BC0CDFEBC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3/12/2022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58DC0C8-B580-442D-8DAC-4F0F869B1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B0D29E8-DFEE-49AB-83AF-85FF25252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EAAF1B-6B6E-4D37-8F57-E403C6371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2608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6785393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59FCF-ACDF-495D-ACFA-15FCAC9EA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3786E3-AB17-427E-8EF8-7FCB671A11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33B4E9-7A16-448C-8BE6-B14941A34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3/12/2022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9212F5-5835-49FF-836F-5E3008A0E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9D492B-E5EE-4D24-A087-57D739CFA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6044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31E395-94BD-4E79-8E42-9CD4EB33CA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75542" y="758952"/>
            <a:ext cx="2954458" cy="498600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9AA8A4-66BC-4E80-ABE3-F533F82B88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8952" y="758952"/>
            <a:ext cx="7407586" cy="498600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DA4EA6-6A1A-48ED-9D79-A438561C7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3/12/2022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49B2BA-9250-4EBF-8820-10BDA5C1C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914475-55F3-4C46-BAE2-E4D93E9E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5498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1B87A8A7-D7EF-4D1D-8463-60736E203CCB}" type="datetime1">
              <a:rPr lang="en-GB" noProof="0" smtClean="0"/>
              <a:t>12/03/2022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6D22F896-40B5-4ADD-8801-0D06FADFA095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 title="Page Number Shape">
            <a:extLst>
              <a:ext uri="{FF2B5EF4-FFF2-40B4-BE49-F238E27FC236}">
                <a16:creationId xmlns:a16="http://schemas.microsoft.com/office/drawing/2014/main" id="{72411438-92A5-42B0-9C54-EA4FB32ACB5E}"/>
              </a:ext>
            </a:extLst>
          </p:cNvPr>
          <p:cNvSpPr/>
          <p:nvPr/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56E4D8-47B6-4DEC-BD29-B3B6ED4CC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47548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F5D4C-4873-4052-A294-99CCB9421C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47548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D62B3-3490-46B4-A10E-33FCE4A1FB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16952" y="6007608"/>
            <a:ext cx="3813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r"/>
            <a:fld id="{53BEF823-48A5-43FC-BE03-E79964288B41}" type="datetimeFigureOut">
              <a:rPr lang="en-US" smtClean="0"/>
              <a:pPr algn="r"/>
              <a:t>3/12/2022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424CB1-7D5F-4F52-9F99-7068F5819E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007608"/>
            <a:ext cx="38313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F9CC9-1431-4569-B2F1-D048149553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86616" y="6007608"/>
            <a:ext cx="411480" cy="365125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900" b="1">
                <a:solidFill>
                  <a:schemeClr val="bg1"/>
                </a:solidFill>
              </a:defRPr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06474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i="1" kern="1200" spc="1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8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4CD8722-B1EE-438C-839C-F149879C295D}"/>
              </a:ext>
            </a:extLst>
          </p:cNvPr>
          <p:cNvSpPr txBox="1"/>
          <p:nvPr/>
        </p:nvSpPr>
        <p:spPr>
          <a:xfrm>
            <a:off x="2035835" y="1173193"/>
            <a:ext cx="594935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GB" sz="2800" b="1">
                <a:ea typeface="+mn-lt"/>
                <a:cs typeface="+mn-lt"/>
              </a:rPr>
              <a:t> </a:t>
            </a:r>
            <a:r>
              <a:rPr lang="en-GB" b="1">
                <a:ea typeface="+mn-lt"/>
                <a:cs typeface="+mn-lt"/>
              </a:rPr>
              <a:t>  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AEDEAD1-397A-4019-B242-291336625E64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8FFE3DF-3323-4A6D-9C34-A62473A24BF1}"/>
              </a:ext>
            </a:extLst>
          </p:cNvPr>
          <p:cNvSpPr txBox="1"/>
          <p:nvPr/>
        </p:nvSpPr>
        <p:spPr>
          <a:xfrm>
            <a:off x="1633268" y="1173192"/>
            <a:ext cx="8867954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>
                <a:solidFill>
                  <a:schemeClr val="accent5">
                    <a:lumMod val="40000"/>
                    <a:lumOff val="60000"/>
                  </a:schemeClr>
                </a:solidFill>
              </a:rPr>
              <a:t>Problem solving </a:t>
            </a:r>
            <a:endParaRPr lang="en-US" sz="2000" b="1">
              <a:solidFill>
                <a:schemeClr val="accent5">
                  <a:lumMod val="40000"/>
                  <a:lumOff val="60000"/>
                </a:schemeClr>
              </a:solidFill>
            </a:endParaRPr>
          </a:p>
          <a:p>
            <a:pPr algn="ctr"/>
            <a:r>
              <a:rPr lang="en-US" sz="6600" b="1">
                <a:solidFill>
                  <a:schemeClr val="accent5">
                    <a:lumMod val="40000"/>
                    <a:lumOff val="60000"/>
                  </a:schemeClr>
                </a:solidFill>
              </a:rPr>
              <a:t> and   </a:t>
            </a:r>
            <a:endParaRPr lang="en-US" sz="2000" b="1">
              <a:solidFill>
                <a:schemeClr val="accent5">
                  <a:lumMod val="40000"/>
                  <a:lumOff val="60000"/>
                </a:schemeClr>
              </a:solidFill>
            </a:endParaRPr>
          </a:p>
          <a:p>
            <a:pPr algn="ctr"/>
            <a:r>
              <a:rPr lang="en-US" sz="6600" b="1">
                <a:solidFill>
                  <a:schemeClr val="accent5">
                    <a:lumMod val="40000"/>
                    <a:lumOff val="60000"/>
                  </a:schemeClr>
                </a:solidFill>
              </a:rPr>
              <a:t>decision making</a:t>
            </a:r>
            <a:r>
              <a:rPr lang="en-US" sz="5400" b="1"/>
              <a:t>  </a:t>
            </a:r>
            <a:endParaRPr lang="en-US" sz="2000" b="1"/>
          </a:p>
        </p:txBody>
      </p:sp>
    </p:spTree>
    <p:extLst>
      <p:ext uri="{BB962C8B-B14F-4D97-AF65-F5344CB8AC3E}">
        <p14:creationId xmlns:p14="http://schemas.microsoft.com/office/powerpoint/2010/main" val="3402371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35">
            <a:extLst>
              <a:ext uri="{FF2B5EF4-FFF2-40B4-BE49-F238E27FC236}">
                <a16:creationId xmlns:a16="http://schemas.microsoft.com/office/drawing/2014/main" id="{9A22DDE2-FB2D-421B-B377-F9AD495CE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44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45" name="Rectangle 39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21EA306-8A98-4EF1-B441-0E5CA96004D5}"/>
              </a:ext>
            </a:extLst>
          </p:cNvPr>
          <p:cNvSpPr txBox="1"/>
          <p:nvPr/>
        </p:nvSpPr>
        <p:spPr>
          <a:xfrm>
            <a:off x="1111620" y="1073551"/>
            <a:ext cx="2211175" cy="472665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br>
              <a:rPr lang="en-US" sz="3600" b="1" cap="all">
                <a:latin typeface="+mj-lt"/>
                <a:ea typeface="+mj-ea"/>
                <a:cs typeface="+mj-cs"/>
              </a:rPr>
            </a:br>
            <a:r>
              <a:rPr lang="en-US" sz="3600" b="1" cap="all">
                <a:latin typeface="+mj-lt"/>
                <a:ea typeface="+mj-ea"/>
                <a:cs typeface="+mj-cs"/>
              </a:rPr>
              <a:t>          </a:t>
            </a:r>
            <a:endParaRPr lang="en-US">
              <a:ea typeface="+mj-ea"/>
              <a:cs typeface="+mj-cs"/>
            </a:endParaRPr>
          </a:p>
        </p:txBody>
      </p:sp>
      <p:sp>
        <p:nvSpPr>
          <p:cNvPr id="46" name="TextBox 4">
            <a:extLst>
              <a:ext uri="{FF2B5EF4-FFF2-40B4-BE49-F238E27FC236}">
                <a16:creationId xmlns:a16="http://schemas.microsoft.com/office/drawing/2014/main" id="{A3C541CD-0C43-4EC3-A9A5-518874B04DCF}"/>
              </a:ext>
            </a:extLst>
          </p:cNvPr>
          <p:cNvSpPr txBox="1"/>
          <p:nvPr/>
        </p:nvSpPr>
        <p:spPr>
          <a:xfrm>
            <a:off x="4813409" y="1605517"/>
            <a:ext cx="8674551" cy="380649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just" defTabSz="914400"/>
            <a:r>
              <a:rPr lang="en-US" sz="2800" b="1" dirty="0"/>
              <a:t>Module</a:t>
            </a:r>
            <a:r>
              <a:rPr lang="en-US" sz="2800" dirty="0"/>
              <a:t>: </a:t>
            </a:r>
            <a:r>
              <a:rPr lang="en-US" sz="2400" dirty="0"/>
              <a:t>Problem Solving and decision  making.</a:t>
            </a:r>
            <a:endParaRPr lang="en-US" sz="2400"/>
          </a:p>
          <a:p>
            <a:pPr defTabSz="914400"/>
            <a:r>
              <a:rPr lang="en-US" sz="2400" dirty="0">
                <a:ea typeface="+mn-lt"/>
                <a:cs typeface="+mn-lt"/>
              </a:rPr>
              <a:t>                         </a:t>
            </a:r>
            <a:r>
              <a:rPr lang="en-US" sz="2800" dirty="0">
                <a:ea typeface="+mn-lt"/>
                <a:cs typeface="+mn-lt"/>
              </a:rPr>
              <a:t>   </a:t>
            </a:r>
            <a:endParaRPr lang="en-US" sz="2800" dirty="0"/>
          </a:p>
          <a:p>
            <a:pPr defTabSz="914400"/>
            <a:r>
              <a:rPr lang="en-US" sz="2800" b="1" dirty="0">
                <a:ea typeface="+mn-lt"/>
                <a:cs typeface="+mn-lt"/>
              </a:rPr>
              <a:t>Module Code:  </a:t>
            </a:r>
            <a:r>
              <a:rPr lang="en-US" sz="2400" dirty="0">
                <a:ea typeface="+mn-lt"/>
                <a:cs typeface="+mn-lt"/>
              </a:rPr>
              <a:t>BMSW 4004 </a:t>
            </a:r>
            <a:endParaRPr lang="en-US" sz="2400" dirty="0"/>
          </a:p>
          <a:p>
            <a:pPr defTabSz="914400"/>
            <a:endParaRPr lang="en-US" sz="2400" dirty="0">
              <a:ea typeface="+mn-lt"/>
              <a:cs typeface="+mn-lt"/>
            </a:endParaRPr>
          </a:p>
          <a:p>
            <a:pPr defTabSz="914400"/>
            <a:r>
              <a:rPr lang="en-US" sz="2800" b="1" dirty="0">
                <a:ea typeface="+mn-lt"/>
                <a:cs typeface="+mn-lt"/>
              </a:rPr>
              <a:t>Assignment Title:</a:t>
            </a:r>
            <a:r>
              <a:rPr lang="en-US" sz="2400" b="1" dirty="0">
                <a:ea typeface="+mn-lt"/>
                <a:cs typeface="+mn-lt"/>
              </a:rPr>
              <a:t> </a:t>
            </a:r>
            <a:r>
              <a:rPr lang="en-US" sz="2400" dirty="0">
                <a:ea typeface="+mn-lt"/>
                <a:cs typeface="+mn-lt"/>
              </a:rPr>
              <a:t>Task 1 - Presentation : Problem</a:t>
            </a:r>
            <a:endParaRPr lang="en-US" dirty="0"/>
          </a:p>
          <a:p>
            <a:pPr defTabSz="914400"/>
            <a:r>
              <a:rPr lang="en-US" sz="2400" dirty="0">
                <a:ea typeface="+mn-lt"/>
                <a:cs typeface="+mn-lt"/>
              </a:rPr>
              <a:t>                              Solving   and Decision making.</a:t>
            </a:r>
          </a:p>
          <a:p>
            <a:pPr defTabSz="914400"/>
            <a:endParaRPr lang="en-US" sz="2400" dirty="0">
              <a:ea typeface="+mn-lt"/>
              <a:cs typeface="+mn-lt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2800" b="1" dirty="0"/>
              <a:t>Lecturer Name:</a:t>
            </a:r>
            <a:r>
              <a:rPr lang="en-US" sz="2400" b="1" dirty="0"/>
              <a:t>   </a:t>
            </a:r>
            <a:r>
              <a:rPr lang="en-US" sz="2400" dirty="0"/>
              <a:t>Md Nazmul Hasan</a:t>
            </a:r>
            <a:endParaRPr lang="en-US" dirty="0"/>
          </a:p>
          <a:p>
            <a:pPr defTabSz="914400"/>
            <a:endParaRPr lang="en-US" sz="2400" dirty="0">
              <a:solidFill>
                <a:srgbClr val="FFFFFF"/>
              </a:solidFill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sz="4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" name="Picture 9" descr="A picture containing person, posing&#10;&#10;Description automatically generated">
            <a:extLst>
              <a:ext uri="{FF2B5EF4-FFF2-40B4-BE49-F238E27FC236}">
                <a16:creationId xmlns:a16="http://schemas.microsoft.com/office/drawing/2014/main" id="{59698C07-14AA-4957-ABEC-6813EE519B0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04713" y="574230"/>
            <a:ext cx="1685979" cy="206449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80FF936-5949-4878-A2F2-3042B6F8F0DC}"/>
              </a:ext>
            </a:extLst>
          </p:cNvPr>
          <p:cNvSpPr txBox="1"/>
          <p:nvPr/>
        </p:nvSpPr>
        <p:spPr>
          <a:xfrm>
            <a:off x="152403" y="3042249"/>
            <a:ext cx="518734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6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STUDENT</a:t>
            </a:r>
            <a:r>
              <a:rPr lang="en-GB" sz="2000" b="1">
                <a:solidFill>
                  <a:schemeClr val="accent6">
                    <a:lumMod val="40000"/>
                    <a:lumOff val="60000"/>
                  </a:schemeClr>
                </a:solidFill>
              </a:rPr>
              <a:t> NAME- RASHEDA KHANAM</a:t>
            </a:r>
            <a:endParaRPr lang="en-US" sz="2000" b="1">
              <a:solidFill>
                <a:schemeClr val="accent6">
                  <a:lumMod val="40000"/>
                  <a:lumOff val="60000"/>
                </a:schemeClr>
              </a:solidFill>
              <a:ea typeface="+mn-lt"/>
              <a:cs typeface="+mn-lt"/>
            </a:endParaRPr>
          </a:p>
          <a:p>
            <a:r>
              <a:rPr lang="en-GB" sz="2000" b="1">
                <a:solidFill>
                  <a:schemeClr val="accent6">
                    <a:lumMod val="40000"/>
                    <a:lumOff val="60000"/>
                  </a:schemeClr>
                </a:solidFill>
              </a:rPr>
              <a:t>STUDENT NUMBER- 2109776</a:t>
            </a:r>
          </a:p>
        </p:txBody>
      </p:sp>
    </p:spTree>
    <p:extLst>
      <p:ext uri="{BB962C8B-B14F-4D97-AF65-F5344CB8AC3E}">
        <p14:creationId xmlns:p14="http://schemas.microsoft.com/office/powerpoint/2010/main" val="3878332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9FBD05B-1C1E-47FD-86D4-161206BA7209}"/>
              </a:ext>
            </a:extLst>
          </p:cNvPr>
          <p:cNvSpPr txBox="1"/>
          <p:nvPr/>
        </p:nvSpPr>
        <p:spPr>
          <a:xfrm>
            <a:off x="3789874" y="885649"/>
            <a:ext cx="540300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0" b="1">
                <a:solidFill>
                  <a:schemeClr val="accent5">
                    <a:lumMod val="20000"/>
                    <a:lumOff val="80000"/>
                  </a:schemeClr>
                </a:solidFill>
                <a:ea typeface="+mn-lt"/>
                <a:cs typeface="+mn-lt"/>
              </a:rPr>
              <a:t>Sequence</a:t>
            </a:r>
            <a:endParaRPr lang="en-US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21EA306-8A98-4EF1-B441-0E5CA96004D5}"/>
              </a:ext>
            </a:extLst>
          </p:cNvPr>
          <p:cNvSpPr txBox="1"/>
          <p:nvPr/>
        </p:nvSpPr>
        <p:spPr>
          <a:xfrm>
            <a:off x="1215425" y="2509389"/>
            <a:ext cx="1106768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>
                <a:solidFill>
                  <a:schemeClr val="accent3">
                    <a:lumMod val="60000"/>
                    <a:lumOff val="40000"/>
                  </a:schemeClr>
                </a:solidFill>
              </a:rPr>
              <a:t>1) </a:t>
            </a:r>
            <a:r>
              <a:rPr lang="en-US" sz="4400">
                <a:solidFill>
                  <a:schemeClr val="accent3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Nature and impact of absenteeism</a:t>
            </a:r>
            <a:r>
              <a:rPr lang="en-GB" sz="4800">
                <a:ea typeface="+mn-lt"/>
                <a:cs typeface="+mn-lt"/>
              </a:rPr>
              <a:t> </a:t>
            </a:r>
            <a:endParaRPr lang="en-GB" sz="4800">
              <a:solidFill>
                <a:srgbClr val="F2D986"/>
              </a:solidFill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A7201C-DA14-41E0-A0C4-D957D6955879}"/>
              </a:ext>
            </a:extLst>
          </p:cNvPr>
          <p:cNvSpPr txBox="1"/>
          <p:nvPr/>
        </p:nvSpPr>
        <p:spPr>
          <a:xfrm>
            <a:off x="1245080" y="5083835"/>
            <a:ext cx="6208143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>
                <a:solidFill>
                  <a:schemeClr val="accent3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4) Grid Analysis</a:t>
            </a:r>
            <a:endParaRPr lang="en-GB" sz="440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542535D-8589-42F5-BD88-C33CE540F3C3}"/>
              </a:ext>
            </a:extLst>
          </p:cNvPr>
          <p:cNvSpPr txBox="1"/>
          <p:nvPr/>
        </p:nvSpPr>
        <p:spPr>
          <a:xfrm>
            <a:off x="1245081" y="3329797"/>
            <a:ext cx="7588368" cy="8597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>
                <a:solidFill>
                  <a:schemeClr val="accent3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2)</a:t>
            </a:r>
            <a:r>
              <a:rPr lang="en-GB" sz="4800">
                <a:solidFill>
                  <a:schemeClr val="accent3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 </a:t>
            </a:r>
            <a:r>
              <a:rPr lang="en-US" sz="4400">
                <a:solidFill>
                  <a:schemeClr val="accent3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Pestel Analysis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AAEFA4A-C5AE-4950-B4E4-303A3F08DDB6}"/>
              </a:ext>
            </a:extLst>
          </p:cNvPr>
          <p:cNvSpPr txBox="1"/>
          <p:nvPr/>
        </p:nvSpPr>
        <p:spPr>
          <a:xfrm>
            <a:off x="1244182" y="4306558"/>
            <a:ext cx="7588368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>
                <a:solidFill>
                  <a:schemeClr val="accent3">
                    <a:lumMod val="60000"/>
                    <a:lumOff val="40000"/>
                  </a:schemeClr>
                </a:solidFill>
              </a:rPr>
              <a:t>3)</a:t>
            </a:r>
            <a:r>
              <a:rPr lang="en-US" sz="4400">
                <a:solidFill>
                  <a:schemeClr val="accent3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Fish Bone Diagram </a:t>
            </a:r>
            <a:endParaRPr lang="en-US" sz="4800">
              <a:solidFill>
                <a:schemeClr val="accent3">
                  <a:lumMod val="60000"/>
                  <a:lumOff val="40000"/>
                </a:schemeClr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983347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9FBD05B-1C1E-47FD-86D4-161206BA7209}"/>
              </a:ext>
            </a:extLst>
          </p:cNvPr>
          <p:cNvSpPr txBox="1"/>
          <p:nvPr/>
        </p:nvSpPr>
        <p:spPr>
          <a:xfrm>
            <a:off x="3703610" y="1360101"/>
            <a:ext cx="544614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0" b="1">
                <a:solidFill>
                  <a:schemeClr val="accent5">
                    <a:lumMod val="20000"/>
                    <a:lumOff val="80000"/>
                  </a:schemeClr>
                </a:solidFill>
                <a:ea typeface="+mn-lt"/>
                <a:cs typeface="+mn-lt"/>
              </a:rPr>
              <a:t>Absenteeism</a:t>
            </a:r>
            <a:endParaRPr lang="en-US" sz="60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21EA306-8A98-4EF1-B441-0E5CA96004D5}"/>
              </a:ext>
            </a:extLst>
          </p:cNvPr>
          <p:cNvSpPr txBox="1"/>
          <p:nvPr/>
        </p:nvSpPr>
        <p:spPr>
          <a:xfrm>
            <a:off x="1143539" y="2552520"/>
            <a:ext cx="10320064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b="1">
                <a:solidFill>
                  <a:schemeClr val="accent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          There are many internal </a:t>
            </a:r>
            <a:endParaRPr lang="en-US" sz="4400">
              <a:solidFill>
                <a:schemeClr val="accent2">
                  <a:lumMod val="60000"/>
                  <a:lumOff val="40000"/>
                </a:schemeClr>
              </a:solidFill>
              <a:ea typeface="+mn-lt"/>
              <a:cs typeface="+mn-lt"/>
            </a:endParaRPr>
          </a:p>
          <a:p>
            <a:r>
              <a:rPr lang="en-US" sz="4400" b="1">
                <a:solidFill>
                  <a:schemeClr val="accent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and external reason for absenteeism</a:t>
            </a:r>
            <a:endParaRPr lang="en-US" sz="440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47AE225-65A3-4EC0-A3A6-D56D94BA7C8B}"/>
              </a:ext>
            </a:extLst>
          </p:cNvPr>
          <p:cNvSpPr txBox="1"/>
          <p:nvPr/>
        </p:nvSpPr>
        <p:spPr>
          <a:xfrm>
            <a:off x="9267645" y="404866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(Torre et al ,2015)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5210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21EA306-8A98-4EF1-B441-0E5CA96004D5}"/>
              </a:ext>
            </a:extLst>
          </p:cNvPr>
          <p:cNvSpPr txBox="1"/>
          <p:nvPr/>
        </p:nvSpPr>
        <p:spPr>
          <a:xfrm>
            <a:off x="1416710" y="1876784"/>
            <a:ext cx="983123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3600">
              <a:solidFill>
                <a:schemeClr val="accent2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A6E2AD-44B3-416E-9EAA-0800F5B2F151}"/>
              </a:ext>
            </a:extLst>
          </p:cNvPr>
          <p:cNvSpPr txBox="1"/>
          <p:nvPr/>
        </p:nvSpPr>
        <p:spPr>
          <a:xfrm>
            <a:off x="1992703" y="1503873"/>
            <a:ext cx="9888746" cy="46761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b="1">
                <a:solidFill>
                  <a:schemeClr val="accent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Impact of absenteeism </a:t>
            </a:r>
            <a:endParaRPr lang="en-US" sz="440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571500" indent="-571500">
              <a:buFont typeface="Arial"/>
              <a:buChar char="•"/>
            </a:pPr>
            <a:r>
              <a:rPr lang="en-US" sz="3600" b="1">
                <a:ea typeface="+mn-lt"/>
                <a:cs typeface="+mn-lt"/>
              </a:rPr>
              <a:t>      Loss incurred from salary</a:t>
            </a:r>
            <a:endParaRPr lang="en-GB"/>
          </a:p>
          <a:p>
            <a:pPr marL="571500" indent="-571500">
              <a:buFont typeface="Arial"/>
              <a:buChar char="•"/>
            </a:pPr>
            <a:r>
              <a:rPr lang="en-US" sz="3600" b="1">
                <a:ea typeface="+mn-lt"/>
                <a:cs typeface="+mn-lt"/>
              </a:rPr>
              <a:t>      Poor Service (Agency staff)</a:t>
            </a:r>
            <a:endParaRPr lang="en-GB"/>
          </a:p>
          <a:p>
            <a:pPr marL="571500" indent="-571500">
              <a:buFont typeface="Arial"/>
              <a:buChar char="•"/>
            </a:pPr>
            <a:r>
              <a:rPr lang="en-US" sz="3600" b="1">
                <a:ea typeface="+mn-lt"/>
                <a:cs typeface="+mn-lt"/>
              </a:rPr>
              <a:t>      Lower patient satisfaction</a:t>
            </a:r>
            <a:endParaRPr lang="en-GB"/>
          </a:p>
          <a:p>
            <a:pPr marL="571500" indent="-571500">
              <a:buFont typeface="Arial"/>
              <a:buChar char="•"/>
            </a:pPr>
            <a:r>
              <a:rPr lang="en-US" sz="3600" b="1">
                <a:ea typeface="+mn-lt"/>
                <a:cs typeface="+mn-lt"/>
              </a:rPr>
              <a:t>      Unreasonable workload</a:t>
            </a:r>
            <a:endParaRPr lang="en-GB"/>
          </a:p>
          <a:p>
            <a:pPr marL="571500" indent="-571500">
              <a:buFont typeface="Arial"/>
              <a:buChar char="•"/>
            </a:pPr>
            <a:r>
              <a:rPr lang="en-US" sz="3600" b="1">
                <a:ea typeface="+mn-lt"/>
                <a:cs typeface="+mn-lt"/>
              </a:rPr>
              <a:t>      Low morale</a:t>
            </a:r>
            <a:endParaRPr lang="en-GB"/>
          </a:p>
          <a:p>
            <a:pPr marL="571500" indent="-571500">
              <a:buFont typeface="Arial"/>
              <a:buChar char="•"/>
            </a:pPr>
            <a:r>
              <a:rPr lang="en-US" sz="3600" b="1">
                <a:ea typeface="+mn-lt"/>
                <a:cs typeface="+mn-lt"/>
              </a:rPr>
              <a:t>      Less Profitability</a:t>
            </a:r>
            <a:endParaRPr lang="en-GB"/>
          </a:p>
          <a:p>
            <a:endParaRPr lang="en-GB" sz="360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0480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xit" presetSubtype="2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1"/>
                                    </p:cond>
                                  </p:end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#ppt_w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right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9FC05CA-8DCC-480F-A0AA-71FD3EDA03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1384" y="805131"/>
            <a:ext cx="4876800" cy="910086"/>
          </a:xfrm>
        </p:spPr>
        <p:txBody>
          <a:bodyPr>
            <a:normAutofit fontScale="90000"/>
          </a:bodyPr>
          <a:lstStyle/>
          <a:p>
            <a:r>
              <a:rPr lang="en-US" sz="4900" b="1">
                <a:solidFill>
                  <a:schemeClr val="accent5">
                    <a:lumMod val="40000"/>
                    <a:lumOff val="60000"/>
                  </a:schemeClr>
                </a:solidFill>
                <a:ea typeface="+mj-lt"/>
                <a:cs typeface="+mj-lt"/>
              </a:rPr>
              <a:t>PESTEL Analysis</a:t>
            </a:r>
            <a:r>
              <a:rPr lang="en-GB">
                <a:ea typeface="+mj-lt"/>
                <a:cs typeface="+mj-lt"/>
              </a:rPr>
              <a:t> </a:t>
            </a:r>
            <a:endParaRPr lang="en-US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64E474C0-7048-4188-AC0F-6199254F92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3913" y="2304690"/>
            <a:ext cx="10915289" cy="244750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914400" lvl="1"/>
            <a:r>
              <a:rPr lang="en-US" sz="3200" dirty="0">
                <a:solidFill>
                  <a:schemeClr val="accent3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The tools for identifying the external factors is the PESTLE Analysis. This tool allows to determine and analyze the key factors of change in organization environment.</a:t>
            </a:r>
            <a:r>
              <a:rPr lang="en-US" sz="3200" dirty="0">
                <a:ea typeface="+mn-lt"/>
                <a:cs typeface="+mn-lt"/>
              </a:rPr>
              <a:t> </a:t>
            </a:r>
          </a:p>
          <a:p>
            <a:pPr marL="914400" lvl="1"/>
            <a:r>
              <a:rPr lang="en-US" sz="3200" dirty="0">
                <a:ea typeface="+mn-lt"/>
                <a:cs typeface="+mn-lt"/>
              </a:rPr>
              <a:t>                                                        </a:t>
            </a:r>
            <a:r>
              <a:rPr lang="en-US" sz="2400" dirty="0">
                <a:ea typeface="+mn-lt"/>
                <a:cs typeface="+mn-lt"/>
              </a:rPr>
              <a:t>(</a:t>
            </a:r>
            <a:r>
              <a:rPr lang="en-US" sz="2400" dirty="0" err="1">
                <a:ea typeface="+mn-lt"/>
                <a:cs typeface="+mn-lt"/>
              </a:rPr>
              <a:t>Shatskaya</a:t>
            </a:r>
            <a:r>
              <a:rPr lang="en-US" sz="2400" dirty="0">
                <a:ea typeface="+mn-lt"/>
                <a:cs typeface="+mn-lt"/>
              </a:rPr>
              <a:t>. et al ,2016)</a:t>
            </a:r>
            <a:r>
              <a:rPr lang="en-GB" sz="2400" dirty="0">
                <a:ea typeface="+mn-lt"/>
                <a:cs typeface="+mn-lt"/>
              </a:rPr>
              <a:t> 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820852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D3066CB-F1D7-4B22-AAD8-EDDB625F9E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1">
            <a:extLst>
              <a:ext uri="{FF2B5EF4-FFF2-40B4-BE49-F238E27FC236}">
                <a16:creationId xmlns:a16="http://schemas.microsoft.com/office/drawing/2014/main" id="{39634629-2027-4274-B784-6089326A1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9308" y="562356"/>
            <a:ext cx="11073384" cy="5733288"/>
          </a:xfrm>
          <a:prstGeom prst="roundRect">
            <a:avLst>
              <a:gd name="adj" fmla="val 3242"/>
            </a:avLst>
          </a:prstGeom>
          <a:solidFill>
            <a:srgbClr val="FFFFFF"/>
          </a:solidFill>
          <a:ln w="31750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1">
            <a:extLst>
              <a:ext uri="{FF2B5EF4-FFF2-40B4-BE49-F238E27FC236}">
                <a16:creationId xmlns:a16="http://schemas.microsoft.com/office/drawing/2014/main" id="{0381B5E6-EFDB-41ED-B736-AF2A52C5F3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03" y="643464"/>
            <a:ext cx="10905195" cy="5571072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CD34707-8CC9-4656-8BD1-E819A3C2DA3E}"/>
              </a:ext>
            </a:extLst>
          </p:cNvPr>
          <p:cNvSpPr txBox="1"/>
          <p:nvPr/>
        </p:nvSpPr>
        <p:spPr>
          <a:xfrm>
            <a:off x="7355457" y="5658928"/>
            <a:ext cx="275757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EA89ACA-7062-400D-BA21-EFBE03284E13}"/>
              </a:ext>
            </a:extLst>
          </p:cNvPr>
          <p:cNvSpPr txBox="1"/>
          <p:nvPr/>
        </p:nvSpPr>
        <p:spPr>
          <a:xfrm>
            <a:off x="4163683" y="1015042"/>
            <a:ext cx="4339086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3200" b="1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Picture 5" descr="Timeline&#10;&#10;Description automatically generated">
            <a:extLst>
              <a:ext uri="{FF2B5EF4-FFF2-40B4-BE49-F238E27FC236}">
                <a16:creationId xmlns:a16="http://schemas.microsoft.com/office/drawing/2014/main" id="{9EF5A23F-BA5B-42CC-B363-B3D22F3366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249" y="820743"/>
            <a:ext cx="10679502" cy="5202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8965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21EA306-8A98-4EF1-B441-0E5CA96004D5}"/>
              </a:ext>
            </a:extLst>
          </p:cNvPr>
          <p:cNvSpPr txBox="1"/>
          <p:nvPr/>
        </p:nvSpPr>
        <p:spPr>
          <a:xfrm>
            <a:off x="1272937" y="2408747"/>
            <a:ext cx="10090027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>
                <a:solidFill>
                  <a:srgbClr val="F6E5AE"/>
                </a:solidFill>
              </a:rPr>
              <a:t>Cause and Effect Analys is </a:t>
            </a:r>
            <a:r>
              <a:rPr lang="en-GB" sz="4000">
                <a:solidFill>
                  <a:srgbClr val="F6E5AE"/>
                </a:solidFill>
              </a:rPr>
              <a:t>a technique that helps you identify all the likely causes of a problem </a:t>
            </a:r>
            <a:endParaRPr lang="en-US" sz="40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A6E2AD-44B3-416E-9EAA-0800F5B2F151}"/>
              </a:ext>
            </a:extLst>
          </p:cNvPr>
          <p:cNvSpPr txBox="1"/>
          <p:nvPr/>
        </p:nvSpPr>
        <p:spPr>
          <a:xfrm>
            <a:off x="1259457" y="1101306"/>
            <a:ext cx="1093829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5400" b="1">
                <a:solidFill>
                  <a:schemeClr val="accent5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Cause and Effect Analysis</a:t>
            </a:r>
            <a:endParaRPr lang="en-GB" sz="4400" b="1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67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A1270A3-8B82-4758-9480-FB20454EE48F}"/>
              </a:ext>
            </a:extLst>
          </p:cNvPr>
          <p:cNvSpPr txBox="1"/>
          <p:nvPr/>
        </p:nvSpPr>
        <p:spPr>
          <a:xfrm>
            <a:off x="3617345" y="741872"/>
            <a:ext cx="925614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b="1">
                <a:solidFill>
                  <a:schemeClr val="accent5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Fishbone Diagram</a:t>
            </a:r>
            <a:r>
              <a:rPr lang="en-US" sz="2000">
                <a:ea typeface="+mn-lt"/>
                <a:cs typeface="+mn-lt"/>
              </a:rPr>
              <a:t> (</a:t>
            </a:r>
            <a:r>
              <a:rPr lang="en-US" sz="2000" err="1">
                <a:ea typeface="+mn-lt"/>
                <a:cs typeface="+mn-lt"/>
              </a:rPr>
              <a:t>Shikawa</a:t>
            </a:r>
            <a:r>
              <a:rPr lang="en-US" sz="2000">
                <a:ea typeface="+mn-lt"/>
                <a:cs typeface="+mn-lt"/>
              </a:rPr>
              <a:t>, 1968)</a:t>
            </a:r>
            <a:r>
              <a:rPr lang="en-GB" sz="2000">
                <a:ea typeface="+mn-lt"/>
                <a:cs typeface="+mn-lt"/>
              </a:rPr>
              <a:t> </a:t>
            </a:r>
            <a:endParaRPr lang="en-US" sz="2000"/>
          </a:p>
        </p:txBody>
      </p:sp>
      <p:pic>
        <p:nvPicPr>
          <p:cNvPr id="5" name="Picture 6" descr="Diagram&#10;&#10;Description automatically generated">
            <a:extLst>
              <a:ext uri="{FF2B5EF4-FFF2-40B4-BE49-F238E27FC236}">
                <a16:creationId xmlns:a16="http://schemas.microsoft.com/office/drawing/2014/main" id="{761E6C78-2C56-4CE0-AD9F-0B41265DB5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6363" y="1845683"/>
            <a:ext cx="9371162" cy="4647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1432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Picture 47">
            <a:extLst>
              <a:ext uri="{FF2B5EF4-FFF2-40B4-BE49-F238E27FC236}">
                <a16:creationId xmlns:a16="http://schemas.microsoft.com/office/drawing/2014/main" id="{9A22DDE2-FB2D-421B-B377-F9AD495CE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26A3F16E-CC60-4737-8CBB-9568A351D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D218A7F-E850-497E-B09F-68B830081BD3}"/>
              </a:ext>
            </a:extLst>
          </p:cNvPr>
          <p:cNvSpPr txBox="1"/>
          <p:nvPr/>
        </p:nvSpPr>
        <p:spPr>
          <a:xfrm>
            <a:off x="4090507" y="764372"/>
            <a:ext cx="7434070" cy="143228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cap="all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GRID ANALYSIS</a:t>
            </a: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C0DABE73-66EA-42B0-AB0A-9FB1C0AD7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54" name="Picture 53">
            <a:extLst>
              <a:ext uri="{FF2B5EF4-FFF2-40B4-BE49-F238E27FC236}">
                <a16:creationId xmlns:a16="http://schemas.microsoft.com/office/drawing/2014/main" id="{1E4917B9-5D95-4999-9E13-3568EDD42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1" r="43746" b="531"/>
          <a:stretch/>
        </p:blipFill>
        <p:spPr>
          <a:xfrm rot="5400000" flipH="1" flipV="1">
            <a:off x="-1264032" y="2187576"/>
            <a:ext cx="6857999" cy="24828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A1270A3-8B82-4758-9480-FB20454EE48F}"/>
              </a:ext>
            </a:extLst>
          </p:cNvPr>
          <p:cNvSpPr txBox="1"/>
          <p:nvPr/>
        </p:nvSpPr>
        <p:spPr>
          <a:xfrm>
            <a:off x="4090507" y="2628900"/>
            <a:ext cx="7439700" cy="133254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defTabSz="914400">
              <a:lnSpc>
                <a:spcPct val="90000"/>
              </a:lnSpc>
            </a:pPr>
            <a:r>
              <a:rPr lang="en-US" sz="2800" b="1" cap="all" dirty="0"/>
              <a:t>Grid analysis is a useful technique to</a:t>
            </a:r>
            <a:endParaRPr lang="en-US" sz="2800" b="1" dirty="0"/>
          </a:p>
          <a:p>
            <a:pPr defTabSz="914400">
              <a:lnSpc>
                <a:spcPct val="90000"/>
              </a:lnSpc>
            </a:pPr>
            <a:endParaRPr lang="en-US" sz="2800" b="1" cap="all" dirty="0"/>
          </a:p>
          <a:p>
            <a:pPr defTabSz="914400">
              <a:lnSpc>
                <a:spcPct val="90000"/>
              </a:lnSpc>
            </a:pPr>
            <a:r>
              <a:rPr lang="en-US" sz="2800" b="1" cap="all" dirty="0"/>
              <a:t>          use for making a decision.</a:t>
            </a:r>
            <a:endParaRPr lang="en-US" sz="2800" b="1" dirty="0"/>
          </a:p>
          <a:p>
            <a:pPr defTabSz="914400">
              <a:lnSpc>
                <a:spcPct val="90000"/>
              </a:lnSpc>
            </a:pPr>
            <a:endParaRPr lang="en-US" sz="2800" b="1"/>
          </a:p>
          <a:p>
            <a:pPr defTabSz="914400">
              <a:lnSpc>
                <a:spcPct val="90000"/>
              </a:lnSpc>
            </a:pPr>
            <a:r>
              <a:rPr lang="en-US" sz="2800" b="1" dirty="0"/>
              <a:t>                                               (</a:t>
            </a:r>
            <a:r>
              <a:rPr lang="en-US" sz="2800" dirty="0">
                <a:ea typeface="+mn-lt"/>
                <a:cs typeface="+mn-lt"/>
              </a:rPr>
              <a:t>Ahmad, 2012)</a:t>
            </a:r>
            <a:endParaRPr lang="en-US" sz="2800" dirty="0"/>
          </a:p>
          <a:p>
            <a:pPr defTabSz="914400">
              <a:lnSpc>
                <a:spcPct val="90000"/>
              </a:lnSpc>
            </a:pPr>
            <a:r>
              <a:rPr lang="en-US" sz="2800" b="1" dirty="0"/>
              <a:t>                                            </a:t>
            </a:r>
            <a:endParaRPr lang="en-US" sz="2800" dirty="0"/>
          </a:p>
          <a:p>
            <a:pPr defTabSz="914400">
              <a:lnSpc>
                <a:spcPct val="90000"/>
              </a:lnSpc>
            </a:pPr>
            <a:endParaRPr lang="en-US" sz="2800" b="1" cap="all" dirty="0"/>
          </a:p>
          <a:p>
            <a:pPr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4462454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13">
            <a:extLst>
              <a:ext uri="{FF2B5EF4-FFF2-40B4-BE49-F238E27FC236}">
                <a16:creationId xmlns:a16="http://schemas.microsoft.com/office/drawing/2014/main" id="{BDFADFB3-3D44-49A8-AE3B-A87C61607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31" name="Picture 15">
            <a:extLst>
              <a:ext uri="{FF2B5EF4-FFF2-40B4-BE49-F238E27FC236}">
                <a16:creationId xmlns:a16="http://schemas.microsoft.com/office/drawing/2014/main" id="{BB912AE0-CAD9-4F8F-A2A2-BDF07D4ED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A9FC05CA-8DCC-480F-A0AA-71FD3EDA03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5083" y="1367307"/>
            <a:ext cx="4839419" cy="90989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/>
              <a:t>     Grid score</a:t>
            </a:r>
            <a:endParaRPr lang="en-US" sz="4400" b="1"/>
          </a:p>
        </p:txBody>
      </p:sp>
      <p:sp>
        <p:nvSpPr>
          <p:cNvPr id="32" name="Rectangle 17">
            <a:extLst>
              <a:ext uri="{FF2B5EF4-FFF2-40B4-BE49-F238E27FC236}">
                <a16:creationId xmlns:a16="http://schemas.microsoft.com/office/drawing/2014/main" id="{8A0AE57C-30AD-4D4E-9855-B5FBEAD66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60126"/>
            <a:ext cx="12192000" cy="249787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C879678F-3CBA-4C10-AC0E-F102CE04CE8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0760634"/>
              </p:ext>
            </p:extLst>
          </p:nvPr>
        </p:nvGraphicFramePr>
        <p:xfrm>
          <a:off x="761999" y="2444150"/>
          <a:ext cx="10725801" cy="34671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73236">
                  <a:extLst>
                    <a:ext uri="{9D8B030D-6E8A-4147-A177-3AD203B41FA5}">
                      <a16:colId xmlns:a16="http://schemas.microsoft.com/office/drawing/2014/main" val="4104149465"/>
                    </a:ext>
                  </a:extLst>
                </a:gridCol>
                <a:gridCol w="768415">
                  <a:extLst>
                    <a:ext uri="{9D8B030D-6E8A-4147-A177-3AD203B41FA5}">
                      <a16:colId xmlns:a16="http://schemas.microsoft.com/office/drawing/2014/main" val="3569223723"/>
                    </a:ext>
                  </a:extLst>
                </a:gridCol>
                <a:gridCol w="768415">
                  <a:extLst>
                    <a:ext uri="{9D8B030D-6E8A-4147-A177-3AD203B41FA5}">
                      <a16:colId xmlns:a16="http://schemas.microsoft.com/office/drawing/2014/main" val="3280741593"/>
                    </a:ext>
                  </a:extLst>
                </a:gridCol>
                <a:gridCol w="768415">
                  <a:extLst>
                    <a:ext uri="{9D8B030D-6E8A-4147-A177-3AD203B41FA5}">
                      <a16:colId xmlns:a16="http://schemas.microsoft.com/office/drawing/2014/main" val="1492142365"/>
                    </a:ext>
                  </a:extLst>
                </a:gridCol>
                <a:gridCol w="768415">
                  <a:extLst>
                    <a:ext uri="{9D8B030D-6E8A-4147-A177-3AD203B41FA5}">
                      <a16:colId xmlns:a16="http://schemas.microsoft.com/office/drawing/2014/main" val="1823849786"/>
                    </a:ext>
                  </a:extLst>
                </a:gridCol>
                <a:gridCol w="768415">
                  <a:extLst>
                    <a:ext uri="{9D8B030D-6E8A-4147-A177-3AD203B41FA5}">
                      <a16:colId xmlns:a16="http://schemas.microsoft.com/office/drawing/2014/main" val="1231077681"/>
                    </a:ext>
                  </a:extLst>
                </a:gridCol>
                <a:gridCol w="768415">
                  <a:extLst>
                    <a:ext uri="{9D8B030D-6E8A-4147-A177-3AD203B41FA5}">
                      <a16:colId xmlns:a16="http://schemas.microsoft.com/office/drawing/2014/main" val="1956911562"/>
                    </a:ext>
                  </a:extLst>
                </a:gridCol>
                <a:gridCol w="768415">
                  <a:extLst>
                    <a:ext uri="{9D8B030D-6E8A-4147-A177-3AD203B41FA5}">
                      <a16:colId xmlns:a16="http://schemas.microsoft.com/office/drawing/2014/main" val="1647369160"/>
                    </a:ext>
                  </a:extLst>
                </a:gridCol>
                <a:gridCol w="768415">
                  <a:extLst>
                    <a:ext uri="{9D8B030D-6E8A-4147-A177-3AD203B41FA5}">
                      <a16:colId xmlns:a16="http://schemas.microsoft.com/office/drawing/2014/main" val="2948699178"/>
                    </a:ext>
                  </a:extLst>
                </a:gridCol>
                <a:gridCol w="768415">
                  <a:extLst>
                    <a:ext uri="{9D8B030D-6E8A-4147-A177-3AD203B41FA5}">
                      <a16:colId xmlns:a16="http://schemas.microsoft.com/office/drawing/2014/main" val="2468022496"/>
                    </a:ext>
                  </a:extLst>
                </a:gridCol>
                <a:gridCol w="768415">
                  <a:extLst>
                    <a:ext uri="{9D8B030D-6E8A-4147-A177-3AD203B41FA5}">
                      <a16:colId xmlns:a16="http://schemas.microsoft.com/office/drawing/2014/main" val="3510741046"/>
                    </a:ext>
                  </a:extLst>
                </a:gridCol>
                <a:gridCol w="768415">
                  <a:extLst>
                    <a:ext uri="{9D8B030D-6E8A-4147-A177-3AD203B41FA5}">
                      <a16:colId xmlns:a16="http://schemas.microsoft.com/office/drawing/2014/main" val="349159830"/>
                    </a:ext>
                  </a:extLst>
                </a:gridCol>
              </a:tblGrid>
              <a:tr h="41910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effectLst/>
                        </a:rPr>
                        <a:t>FACTOR</a:t>
                      </a:r>
                    </a:p>
                  </a:txBody>
                  <a:tcPr marL="0" marR="0" marT="0" marB="0" anchor="ctr"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effectLst/>
                        </a:rPr>
                        <a:t>INVESTMENT</a:t>
                      </a: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effectLst/>
                        </a:rPr>
                        <a:t>TIME</a:t>
                      </a: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effectLst/>
                        </a:rPr>
                        <a:t>COMPLEXITY</a:t>
                      </a: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effectLst/>
                        </a:rPr>
                        <a:t>SKILLS</a:t>
                      </a: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effectLst/>
                        </a:rPr>
                        <a:t>SUSTAINABILITY</a:t>
                      </a: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effectLst/>
                        </a:rPr>
                        <a:t>TOTAL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514150256"/>
                  </a:ext>
                </a:extLst>
              </a:tr>
              <a:tr h="304800">
                <a:tc>
                  <a:txBody>
                    <a:bodyPr/>
                    <a:lstStyle/>
                    <a:p>
                      <a:r>
                        <a:rPr lang="en-GB" dirty="0">
                          <a:effectLst/>
                        </a:rPr>
                        <a:t>Weight</a:t>
                      </a:r>
                    </a:p>
                  </a:txBody>
                  <a:tcPr marL="0" marR="0" marT="0" marB="0" anchor="ctr"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effectLst/>
                        </a:rPr>
                        <a:t>5</a:t>
                      </a: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effectLst/>
                        </a:rPr>
                        <a:t>3</a:t>
                      </a: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effectLst/>
                        </a:rPr>
                        <a:t>3</a:t>
                      </a: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effectLst/>
                        </a:rPr>
                        <a:t>5</a:t>
                      </a: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effectLst/>
                        </a:rPr>
                        <a:t>4</a:t>
                      </a: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effectLst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625852010"/>
                  </a:ext>
                </a:extLst>
              </a:tr>
              <a:tr h="266700">
                <a:tc>
                  <a:txBody>
                    <a:bodyPr/>
                    <a:lstStyle/>
                    <a:p>
                      <a:r>
                        <a:rPr lang="en-GB" dirty="0">
                          <a:effectLst/>
                        </a:rPr>
                        <a:t>Invest in technology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3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15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2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2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2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10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3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12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effectLst/>
                        </a:rPr>
                        <a:t>49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428176381"/>
                  </a:ext>
                </a:extLst>
              </a:tr>
              <a:tr h="266700">
                <a:tc>
                  <a:txBody>
                    <a:bodyPr/>
                    <a:lstStyle/>
                    <a:p>
                      <a:r>
                        <a:rPr lang="en-GB" dirty="0">
                          <a:effectLst/>
                        </a:rPr>
                        <a:t>invest in staff Training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2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10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2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1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3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2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10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3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12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effectLst/>
                        </a:rPr>
                        <a:t>41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522506528"/>
                  </a:ext>
                </a:extLst>
              </a:tr>
              <a:tr h="266700">
                <a:tc>
                  <a:txBody>
                    <a:bodyPr/>
                    <a:lstStyle/>
                    <a:p>
                      <a:r>
                        <a:rPr lang="en-GB" dirty="0">
                          <a:effectLst/>
                        </a:rPr>
                        <a:t>Salary Increase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3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15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2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1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3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2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8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effectLst/>
                        </a:rPr>
                        <a:t>32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714319715"/>
                  </a:ext>
                </a:extLst>
              </a:tr>
              <a:tr h="266700">
                <a:tc>
                  <a:txBody>
                    <a:bodyPr/>
                    <a:lstStyle/>
                    <a:p>
                      <a:r>
                        <a:rPr lang="en-GB" dirty="0">
                          <a:effectLst/>
                        </a:rPr>
                        <a:t>Invest in team building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2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10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3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9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1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3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1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5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1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4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effectLst/>
                        </a:rPr>
                        <a:t>31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970791533"/>
                  </a:ext>
                </a:extLst>
              </a:tr>
              <a:tr h="266700">
                <a:tc>
                  <a:txBody>
                    <a:bodyPr/>
                    <a:lstStyle/>
                    <a:p>
                      <a:r>
                        <a:rPr lang="en-GB" dirty="0">
                          <a:effectLst/>
                        </a:rPr>
                        <a:t>Change of working condition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3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15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3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9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2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3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15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3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12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effectLst/>
                        </a:rPr>
                        <a:t>57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98998402"/>
                  </a:ext>
                </a:extLst>
              </a:tr>
              <a:tr h="266700">
                <a:tc>
                  <a:txBody>
                    <a:bodyPr/>
                    <a:lstStyle/>
                    <a:p>
                      <a:r>
                        <a:rPr lang="en-GB" dirty="0">
                          <a:effectLst/>
                        </a:rPr>
                        <a:t>Enforce </a:t>
                      </a:r>
                      <a:r>
                        <a:rPr lang="en-GB" dirty="0" err="1">
                          <a:effectLst/>
                        </a:rPr>
                        <a:t>Attendence</a:t>
                      </a:r>
                      <a:r>
                        <a:rPr lang="en-GB" dirty="0">
                          <a:effectLst/>
                        </a:rPr>
                        <a:t> policy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1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5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2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2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2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10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3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12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effectLst/>
                        </a:rPr>
                        <a:t>39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7184059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21347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le 13">
            <a:extLst>
              <a:ext uri="{FF2B5EF4-FFF2-40B4-BE49-F238E27FC236}">
                <a16:creationId xmlns:a16="http://schemas.microsoft.com/office/drawing/2014/main" id="{10B5AD4F-673E-4A16-BA18-AF17A4C965BA}"/>
              </a:ext>
            </a:extLst>
          </p:cNvPr>
          <p:cNvGraphicFramePr>
            <a:graphicFrameLocks noGrp="1"/>
          </p:cNvGraphicFramePr>
          <p:nvPr/>
        </p:nvGraphicFramePr>
        <p:xfrm>
          <a:off x="2990490" y="-7131169"/>
          <a:ext cx="6399779" cy="612648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70222">
                  <a:extLst>
                    <a:ext uri="{9D8B030D-6E8A-4147-A177-3AD203B41FA5}">
                      <a16:colId xmlns:a16="http://schemas.microsoft.com/office/drawing/2014/main" val="132995548"/>
                    </a:ext>
                  </a:extLst>
                </a:gridCol>
                <a:gridCol w="2168940">
                  <a:extLst>
                    <a:ext uri="{9D8B030D-6E8A-4147-A177-3AD203B41FA5}">
                      <a16:colId xmlns:a16="http://schemas.microsoft.com/office/drawing/2014/main" val="4022539245"/>
                    </a:ext>
                  </a:extLst>
                </a:gridCol>
                <a:gridCol w="1876546">
                  <a:extLst>
                    <a:ext uri="{9D8B030D-6E8A-4147-A177-3AD203B41FA5}">
                      <a16:colId xmlns:a16="http://schemas.microsoft.com/office/drawing/2014/main" val="2413763765"/>
                    </a:ext>
                  </a:extLst>
                </a:gridCol>
                <a:gridCol w="2084071">
                  <a:extLst>
                    <a:ext uri="{9D8B030D-6E8A-4147-A177-3AD203B41FA5}">
                      <a16:colId xmlns:a16="http://schemas.microsoft.com/office/drawing/2014/main" val="2384890113"/>
                    </a:ext>
                  </a:extLst>
                </a:gridCol>
              </a:tblGrid>
              <a:tr h="163385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   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     SNOW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  </a:t>
                      </a:r>
                      <a:endParaRPr lang="en-GB" err="1"/>
                    </a:p>
                    <a:p>
                      <a:pPr lvl="0">
                        <a:buNone/>
                      </a:pPr>
                      <a:r>
                        <a:rPr lang="en-GB"/>
                        <a:t> SUNSHINE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  </a:t>
                      </a:r>
                      <a:endParaRPr lang="en-GB" err="1"/>
                    </a:p>
                    <a:p>
                      <a:pPr lvl="0">
                        <a:buNone/>
                      </a:pPr>
                      <a:r>
                        <a:rPr lang="en-GB"/>
                        <a:t>  RAIN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err="1"/>
                    </a:p>
                    <a:p>
                      <a:pPr lvl="0">
                        <a:buNone/>
                      </a:pPr>
                      <a:r>
                        <a:rPr lang="en-GB"/>
                        <a:t>     HAIL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7376700"/>
                  </a:ext>
                </a:extLst>
              </a:tr>
              <a:tr h="228740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       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          </a:t>
                      </a:r>
                      <a:r>
                        <a:rPr lang="en-GB" sz="2400"/>
                        <a:t>30</a:t>
                      </a: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     </a:t>
                      </a:r>
                      <a:endParaRPr lang="en-GB" err="1"/>
                    </a:p>
                    <a:p>
                      <a:pPr lvl="0">
                        <a:buNone/>
                      </a:pPr>
                      <a:r>
                        <a:rPr lang="en-GB"/>
                        <a:t>    </a:t>
                      </a:r>
                      <a:r>
                        <a:rPr lang="en-GB" sz="2400"/>
                        <a:t>  42.3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     </a:t>
                      </a:r>
                      <a:endParaRPr lang="en-GB" err="1"/>
                    </a:p>
                    <a:p>
                      <a:pPr lvl="0">
                        <a:buNone/>
                      </a:pPr>
                      <a:r>
                        <a:rPr lang="en-GB"/>
                        <a:t>    </a:t>
                      </a:r>
                      <a:r>
                        <a:rPr lang="en-GB" sz="2400"/>
                        <a:t>  52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      </a:t>
                      </a:r>
                      <a:endParaRPr lang="en-GB" err="1"/>
                    </a:p>
                    <a:p>
                      <a:pPr lvl="0">
                        <a:buNone/>
                      </a:pPr>
                      <a:r>
                        <a:rPr lang="en-GB"/>
                        <a:t>        </a:t>
                      </a:r>
                      <a:r>
                        <a:rPr lang="en-GB" sz="2400"/>
                        <a:t>76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2938497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64D25AA-A837-4BDC-96E4-068992872562}"/>
              </a:ext>
            </a:extLst>
          </p:cNvPr>
          <p:cNvSpPr txBox="1"/>
          <p:nvPr/>
        </p:nvSpPr>
        <p:spPr>
          <a:xfrm>
            <a:off x="1647645" y="1015042"/>
            <a:ext cx="860915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54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Decision time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8DA8A79-F527-4958-9E76-639FB375622C}"/>
              </a:ext>
            </a:extLst>
          </p:cNvPr>
          <p:cNvSpPr txBox="1"/>
          <p:nvPr/>
        </p:nvSpPr>
        <p:spPr>
          <a:xfrm>
            <a:off x="1977426" y="2121200"/>
            <a:ext cx="7962181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dirty="0">
                <a:ea typeface="+mn-lt"/>
                <a:cs typeface="+mn-lt"/>
              </a:rPr>
              <a:t>Based on the  GRID score, to reduce the absenteeism, my decision is to work on</a:t>
            </a:r>
            <a:endParaRPr lang="en-US" sz="3200" dirty="0"/>
          </a:p>
          <a:p>
            <a:pPr algn="ctr"/>
            <a:endParaRPr lang="en-US" sz="3200" dirty="0">
              <a:ea typeface="+mn-lt"/>
              <a:cs typeface="+mn-lt"/>
            </a:endParaRPr>
          </a:p>
          <a:p>
            <a:pPr algn="ctr"/>
            <a:r>
              <a:rPr lang="en-US" sz="4800" dirty="0">
                <a:solidFill>
                  <a:schemeClr val="accent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"Change of Working Condition"</a:t>
            </a:r>
          </a:p>
        </p:txBody>
      </p:sp>
    </p:spTree>
    <p:extLst>
      <p:ext uri="{BB962C8B-B14F-4D97-AF65-F5344CB8AC3E}">
        <p14:creationId xmlns:p14="http://schemas.microsoft.com/office/powerpoint/2010/main" val="3735897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le 13">
            <a:extLst>
              <a:ext uri="{FF2B5EF4-FFF2-40B4-BE49-F238E27FC236}">
                <a16:creationId xmlns:a16="http://schemas.microsoft.com/office/drawing/2014/main" id="{10B5AD4F-673E-4A16-BA18-AF17A4C965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9006664"/>
              </p:ext>
            </p:extLst>
          </p:nvPr>
        </p:nvGraphicFramePr>
        <p:xfrm>
          <a:off x="2990490" y="-7131169"/>
          <a:ext cx="6399779" cy="612648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70222">
                  <a:extLst>
                    <a:ext uri="{9D8B030D-6E8A-4147-A177-3AD203B41FA5}">
                      <a16:colId xmlns:a16="http://schemas.microsoft.com/office/drawing/2014/main" val="132995548"/>
                    </a:ext>
                  </a:extLst>
                </a:gridCol>
                <a:gridCol w="2168940">
                  <a:extLst>
                    <a:ext uri="{9D8B030D-6E8A-4147-A177-3AD203B41FA5}">
                      <a16:colId xmlns:a16="http://schemas.microsoft.com/office/drawing/2014/main" val="4022539245"/>
                    </a:ext>
                  </a:extLst>
                </a:gridCol>
                <a:gridCol w="1876546">
                  <a:extLst>
                    <a:ext uri="{9D8B030D-6E8A-4147-A177-3AD203B41FA5}">
                      <a16:colId xmlns:a16="http://schemas.microsoft.com/office/drawing/2014/main" val="2413763765"/>
                    </a:ext>
                  </a:extLst>
                </a:gridCol>
                <a:gridCol w="2084071">
                  <a:extLst>
                    <a:ext uri="{9D8B030D-6E8A-4147-A177-3AD203B41FA5}">
                      <a16:colId xmlns:a16="http://schemas.microsoft.com/office/drawing/2014/main" val="2384890113"/>
                    </a:ext>
                  </a:extLst>
                </a:gridCol>
              </a:tblGrid>
              <a:tr h="163385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   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     SNOW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  </a:t>
                      </a:r>
                      <a:endParaRPr lang="en-GB" err="1"/>
                    </a:p>
                    <a:p>
                      <a:pPr lvl="0">
                        <a:buNone/>
                      </a:pPr>
                      <a:r>
                        <a:rPr lang="en-GB"/>
                        <a:t> SUNSHINE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  </a:t>
                      </a:r>
                      <a:endParaRPr lang="en-GB" err="1"/>
                    </a:p>
                    <a:p>
                      <a:pPr lvl="0">
                        <a:buNone/>
                      </a:pPr>
                      <a:r>
                        <a:rPr lang="en-GB"/>
                        <a:t>  RAIN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err="1"/>
                    </a:p>
                    <a:p>
                      <a:pPr lvl="0">
                        <a:buNone/>
                      </a:pPr>
                      <a:r>
                        <a:rPr lang="en-GB"/>
                        <a:t>     HAIL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7376700"/>
                  </a:ext>
                </a:extLst>
              </a:tr>
              <a:tr h="228740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       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          </a:t>
                      </a:r>
                      <a:r>
                        <a:rPr lang="en-GB" sz="2400"/>
                        <a:t>30</a:t>
                      </a: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     </a:t>
                      </a:r>
                      <a:endParaRPr lang="en-GB" err="1"/>
                    </a:p>
                    <a:p>
                      <a:pPr lvl="0">
                        <a:buNone/>
                      </a:pPr>
                      <a:r>
                        <a:rPr lang="en-GB"/>
                        <a:t>    </a:t>
                      </a:r>
                      <a:r>
                        <a:rPr lang="en-GB" sz="2400"/>
                        <a:t>  42.3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     </a:t>
                      </a:r>
                      <a:endParaRPr lang="en-GB" err="1"/>
                    </a:p>
                    <a:p>
                      <a:pPr lvl="0">
                        <a:buNone/>
                      </a:pPr>
                      <a:r>
                        <a:rPr lang="en-GB"/>
                        <a:t>    </a:t>
                      </a:r>
                      <a:r>
                        <a:rPr lang="en-GB" sz="2400"/>
                        <a:t>  52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      </a:t>
                      </a:r>
                      <a:endParaRPr lang="en-GB" err="1"/>
                    </a:p>
                    <a:p>
                      <a:pPr lvl="0">
                        <a:buNone/>
                      </a:pPr>
                      <a:r>
                        <a:rPr lang="en-GB"/>
                        <a:t>        </a:t>
                      </a:r>
                      <a:r>
                        <a:rPr lang="en-GB" sz="2400"/>
                        <a:t>76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2938497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2CA8AA6B-9F9A-43BF-962C-E92D5F71F951}"/>
              </a:ext>
            </a:extLst>
          </p:cNvPr>
          <p:cNvSpPr txBox="1"/>
          <p:nvPr/>
        </p:nvSpPr>
        <p:spPr>
          <a:xfrm>
            <a:off x="986287" y="2150854"/>
            <a:ext cx="10348822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Ahmad, T. and Qureshi, S.S. pp. 1242-1246,(2012). Grid analysis of MISO image super resolution techniques. In </a:t>
            </a:r>
            <a:r>
              <a:rPr lang="en-US" i="1" dirty="0">
                <a:ea typeface="+mn-lt"/>
                <a:cs typeface="+mn-lt"/>
              </a:rPr>
              <a:t>2012 14th International Conference on Advanced Communication Technology (ICACT)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/>
          </a:p>
          <a:p>
            <a:pPr marL="285750" indent="-285750">
              <a:buFont typeface="Arial"/>
              <a:buChar char="•"/>
            </a:pPr>
            <a:endParaRPr lang="en-US" dirty="0">
              <a:solidFill>
                <a:srgbClr val="FFFFFF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  </a:t>
            </a:r>
            <a:r>
              <a:rPr lang="en-US" dirty="0" err="1">
                <a:solidFill>
                  <a:schemeClr val="accent5">
                    <a:lumMod val="20000"/>
                    <a:lumOff val="80000"/>
                  </a:schemeClr>
                </a:solidFill>
                <a:ea typeface="+mn-lt"/>
                <a:cs typeface="+mn-lt"/>
              </a:rPr>
              <a:t>Shatskaya</a:t>
            </a:r>
            <a:r>
              <a:rPr lang="en-US" dirty="0">
                <a:solidFill>
                  <a:schemeClr val="accent5">
                    <a:lumMod val="20000"/>
                    <a:lumOff val="80000"/>
                  </a:schemeClr>
                </a:solidFill>
                <a:ea typeface="+mn-lt"/>
                <a:cs typeface="+mn-lt"/>
              </a:rPr>
              <a:t> et al, p 47,(2016). PESTEL analysis as a tool of strategic analysis in international markets. </a:t>
            </a:r>
            <a:r>
              <a:rPr lang="en-US" i="1" dirty="0">
                <a:solidFill>
                  <a:schemeClr val="accent5">
                    <a:lumMod val="20000"/>
                    <a:lumOff val="80000"/>
                  </a:schemeClr>
                </a:solidFill>
                <a:ea typeface="+mn-lt"/>
                <a:cs typeface="+mn-lt"/>
              </a:rPr>
              <a:t>SCOPE ACADEMIC HOUSE B&amp;M PUBLISHING</a:t>
            </a:r>
            <a:r>
              <a:rPr lang="en-US" dirty="0">
                <a:solidFill>
                  <a:schemeClr val="accent5">
                    <a:lumMod val="20000"/>
                    <a:lumOff val="80000"/>
                  </a:schemeClr>
                </a:solidFill>
                <a:ea typeface="+mn-lt"/>
                <a:cs typeface="+mn-lt"/>
              </a:rPr>
              <a:t>. </a:t>
            </a:r>
          </a:p>
          <a:p>
            <a:r>
              <a:rPr lang="en-US" dirty="0">
                <a:solidFill>
                  <a:schemeClr val="accent5">
                    <a:lumMod val="20000"/>
                    <a:lumOff val="80000"/>
                  </a:schemeClr>
                </a:solidFill>
                <a:ea typeface="+mn-lt"/>
                <a:cs typeface="+mn-lt"/>
              </a:rPr>
              <a:t>  </a:t>
            </a:r>
          </a:p>
          <a:p>
            <a:pPr marL="285750" indent="-285750">
              <a:buFont typeface="Arial"/>
              <a:buChar char="•"/>
            </a:pPr>
            <a:r>
              <a:rPr lang="en-US" dirty="0" err="1">
                <a:solidFill>
                  <a:schemeClr val="accent5">
                    <a:lumMod val="20000"/>
                    <a:lumOff val="80000"/>
                  </a:schemeClr>
                </a:solidFill>
                <a:ea typeface="+mn-lt"/>
                <a:cs typeface="+mn-lt"/>
              </a:rPr>
              <a:t>Shikawa</a:t>
            </a:r>
            <a:r>
              <a:rPr lang="en-US" dirty="0">
                <a:solidFill>
                  <a:schemeClr val="accent5">
                    <a:lumMod val="20000"/>
                    <a:lumOff val="80000"/>
                  </a:schemeClr>
                </a:solidFill>
                <a:ea typeface="+mn-lt"/>
                <a:cs typeface="+mn-lt"/>
              </a:rPr>
              <a:t>, K (1968) Guide to Quality Control, JUSE, Tokyo </a:t>
            </a:r>
            <a:endParaRPr lang="en-US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  <a:p>
            <a:r>
              <a:rPr lang="en-US" dirty="0">
                <a:solidFill>
                  <a:schemeClr val="accent5">
                    <a:lumMod val="20000"/>
                    <a:lumOff val="80000"/>
                  </a:schemeClr>
                </a:solidFill>
                <a:ea typeface="+mn-lt"/>
                <a:cs typeface="+mn-lt"/>
              </a:rPr>
              <a:t>  </a:t>
            </a:r>
            <a:endParaRPr lang="en-US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accent5">
                    <a:lumMod val="20000"/>
                    <a:lumOff val="80000"/>
                  </a:schemeClr>
                </a:solidFill>
                <a:ea typeface="+mn-lt"/>
                <a:cs typeface="+mn-lt"/>
              </a:rPr>
              <a:t>Torre et al ,pp.409-440 , (2015). Internal and external equity in compensation systems, organizational absenteeism and the role of explained inequalities. </a:t>
            </a:r>
            <a:r>
              <a:rPr lang="en-US" i="1" dirty="0">
                <a:solidFill>
                  <a:schemeClr val="accent5">
                    <a:lumMod val="20000"/>
                    <a:lumOff val="80000"/>
                  </a:schemeClr>
                </a:solidFill>
                <a:ea typeface="+mn-lt"/>
                <a:cs typeface="+mn-lt"/>
              </a:rPr>
              <a:t>Human Relations</a:t>
            </a:r>
            <a:r>
              <a:rPr lang="en-US" dirty="0">
                <a:solidFill>
                  <a:schemeClr val="accent5">
                    <a:lumMod val="20000"/>
                    <a:lumOff val="80000"/>
                  </a:schemeClr>
                </a:solidFill>
                <a:ea typeface="+mn-lt"/>
                <a:cs typeface="+mn-lt"/>
              </a:rPr>
              <a:t>, </a:t>
            </a:r>
            <a:r>
              <a:rPr lang="en-US" i="1" dirty="0">
                <a:solidFill>
                  <a:schemeClr val="accent5">
                    <a:lumMod val="20000"/>
                    <a:lumOff val="80000"/>
                  </a:schemeClr>
                </a:solidFill>
                <a:ea typeface="+mn-lt"/>
                <a:cs typeface="+mn-lt"/>
              </a:rPr>
              <a:t>68</a:t>
            </a:r>
            <a:r>
              <a:rPr lang="en-US" dirty="0">
                <a:solidFill>
                  <a:schemeClr val="accent5">
                    <a:lumMod val="20000"/>
                    <a:lumOff val="80000"/>
                  </a:schemeClr>
                </a:solidFill>
                <a:ea typeface="+mn-lt"/>
                <a:cs typeface="+mn-lt"/>
              </a:rPr>
              <a:t>(3).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88821C-B079-4648-8048-26ED3A552EA0}"/>
              </a:ext>
            </a:extLst>
          </p:cNvPr>
          <p:cNvSpPr txBox="1"/>
          <p:nvPr/>
        </p:nvSpPr>
        <p:spPr>
          <a:xfrm>
            <a:off x="3876136" y="957532"/>
            <a:ext cx="443972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6000" b="1" dirty="0">
                <a:solidFill>
                  <a:schemeClr val="accent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References</a:t>
            </a:r>
            <a:endParaRPr lang="en-US" sz="4800" b="1" dirty="0">
              <a:solidFill>
                <a:schemeClr val="accent2">
                  <a:lumMod val="60000"/>
                  <a:lumOff val="40000"/>
                </a:schemeClr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643412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HeadlinesVTI">
  <a:themeElements>
    <a:clrScheme name="AnalogousFromDarkSeedLeftStep">
      <a:dk1>
        <a:srgbClr val="000000"/>
      </a:dk1>
      <a:lt1>
        <a:srgbClr val="FFFFFF"/>
      </a:lt1>
      <a:dk2>
        <a:srgbClr val="241B2F"/>
      </a:dk2>
      <a:lt2>
        <a:srgbClr val="F0F3F2"/>
      </a:lt2>
      <a:accent1>
        <a:srgbClr val="C34D72"/>
      </a:accent1>
      <a:accent2>
        <a:srgbClr val="B13B91"/>
      </a:accent2>
      <a:accent3>
        <a:srgbClr val="B24DC3"/>
      </a:accent3>
      <a:accent4>
        <a:srgbClr val="6E3BB1"/>
      </a:accent4>
      <a:accent5>
        <a:srgbClr val="4F4DC3"/>
      </a:accent5>
      <a:accent6>
        <a:srgbClr val="3B6AB1"/>
      </a:accent6>
      <a:hlink>
        <a:srgbClr val="6E59C7"/>
      </a:hlink>
      <a:folHlink>
        <a:srgbClr val="7F7F7F"/>
      </a:folHlink>
    </a:clrScheme>
    <a:fontScheme name="Custom 211">
      <a:majorFont>
        <a:latin typeface="Sitka Banner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8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6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VTI" id="{66EB4A02-0C0F-47F1-9F48-4E6882B9F967}" vid="{F3552358-4452-4FDA-9568-4F5DA32F7A60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TC104033937[[fn=Vapor Trail]]</Template>
  <Application>Microsoft Office PowerPoint</Application>
  <PresentationFormat>Widescreen</PresentationFormat>
  <Slides>13</Slides>
  <Notes>7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15" baseType="lpstr">
      <vt:lpstr>Vapor Trail</vt:lpstr>
      <vt:lpstr>HeadlinesVTI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PESTEL Analysis </vt:lpstr>
      <vt:lpstr>PowerPoint Presentation</vt:lpstr>
      <vt:lpstr>PowerPoint Presentation</vt:lpstr>
      <vt:lpstr>PowerPoint Presentation</vt:lpstr>
      <vt:lpstr>PowerPoint Presentation</vt:lpstr>
      <vt:lpstr>     Grid score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304</cp:revision>
  <dcterms:created xsi:type="dcterms:W3CDTF">2021-10-05T17:14:22Z</dcterms:created>
  <dcterms:modified xsi:type="dcterms:W3CDTF">2022-03-12T17:41:26Z</dcterms:modified>
</cp:coreProperties>
</file>