
<file path=[Content_Types].xml><?xml version="1.0" encoding="utf-8"?>
<Types xmlns="http://schemas.openxmlformats.org/package/2006/content-types">
  <Default Extension="fntdata" ContentType="application/x-fontdata"/>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12192000"/>
  <p:embeddedFontLst>
    <p:embeddedFont>
      <p:font typeface="MiSans" pitchFamily="2" charset="-122"/>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ED7FF7-78F7-4659-B352-0D0887CCF56D}" v="53" dt="2025-10-17T21:28:57.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367"/>
    <p:restoredTop sz="95846"/>
  </p:normalViewPr>
  <p:slideViewPr>
    <p:cSldViewPr snapToGrid="0" snapToObjects="1">
      <p:cViewPr varScale="1">
        <p:scale>
          <a:sx n="112" d="100"/>
          <a:sy n="112" d="100"/>
        </p:scale>
        <p:origin x="368"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beriu Razor" userId="e326dc322b633639" providerId="LiveId" clId="{6C8D29A3-B855-4D8C-B313-0CC611A5CEFB}"/>
    <pc:docChg chg="undo custSel addSld modSld">
      <pc:chgData name="tiberiu Razor" userId="e326dc322b633639" providerId="LiveId" clId="{6C8D29A3-B855-4D8C-B313-0CC611A5CEFB}" dt="2025-10-17T21:29:10.322" v="1286" actId="403"/>
      <pc:docMkLst>
        <pc:docMk/>
      </pc:docMkLst>
      <pc:sldChg chg="modSp mod">
        <pc:chgData name="tiberiu Razor" userId="e326dc322b633639" providerId="LiveId" clId="{6C8D29A3-B855-4D8C-B313-0CC611A5CEFB}" dt="2025-10-17T20:38:17.973" v="33" actId="14100"/>
        <pc:sldMkLst>
          <pc:docMk/>
          <pc:sldMk cId="0" sldId="256"/>
        </pc:sldMkLst>
        <pc:spChg chg="mod">
          <ac:chgData name="tiberiu Razor" userId="e326dc322b633639" providerId="LiveId" clId="{6C8D29A3-B855-4D8C-B313-0CC611A5CEFB}" dt="2025-10-17T20:37:05.768" v="8" actId="113"/>
          <ac:spMkLst>
            <pc:docMk/>
            <pc:sldMk cId="0" sldId="256"/>
            <ac:spMk id="3" creationId="{00000000-0000-0000-0000-000000000000}"/>
          </ac:spMkLst>
        </pc:spChg>
        <pc:spChg chg="mod">
          <ac:chgData name="tiberiu Razor" userId="e326dc322b633639" providerId="LiveId" clId="{6C8D29A3-B855-4D8C-B313-0CC611A5CEFB}" dt="2025-10-17T20:37:52.534" v="19" actId="14100"/>
          <ac:spMkLst>
            <pc:docMk/>
            <pc:sldMk cId="0" sldId="256"/>
            <ac:spMk id="4" creationId="{00000000-0000-0000-0000-000000000000}"/>
          </ac:spMkLst>
        </pc:spChg>
        <pc:spChg chg="mod">
          <ac:chgData name="tiberiu Razor" userId="e326dc322b633639" providerId="LiveId" clId="{6C8D29A3-B855-4D8C-B313-0CC611A5CEFB}" dt="2025-10-17T20:37:58.394" v="21" actId="1076"/>
          <ac:spMkLst>
            <pc:docMk/>
            <pc:sldMk cId="0" sldId="256"/>
            <ac:spMk id="6" creationId="{00000000-0000-0000-0000-000000000000}"/>
          </ac:spMkLst>
        </pc:spChg>
        <pc:spChg chg="mod">
          <ac:chgData name="tiberiu Razor" userId="e326dc322b633639" providerId="LiveId" clId="{6C8D29A3-B855-4D8C-B313-0CC611A5CEFB}" dt="2025-10-17T20:38:17.973" v="33" actId="14100"/>
          <ac:spMkLst>
            <pc:docMk/>
            <pc:sldMk cId="0" sldId="256"/>
            <ac:spMk id="7" creationId="{00000000-0000-0000-0000-000000000000}"/>
          </ac:spMkLst>
        </pc:spChg>
        <pc:spChg chg="mod">
          <ac:chgData name="tiberiu Razor" userId="e326dc322b633639" providerId="LiveId" clId="{6C8D29A3-B855-4D8C-B313-0CC611A5CEFB}" dt="2025-10-17T20:38:13.207" v="32" actId="14100"/>
          <ac:spMkLst>
            <pc:docMk/>
            <pc:sldMk cId="0" sldId="256"/>
            <ac:spMk id="9" creationId="{00000000-0000-0000-0000-000000000000}"/>
          </ac:spMkLst>
        </pc:spChg>
        <pc:picChg chg="mod">
          <ac:chgData name="tiberiu Razor" userId="e326dc322b633639" providerId="LiveId" clId="{6C8D29A3-B855-4D8C-B313-0CC611A5CEFB}" dt="2025-10-17T20:36:57.769" v="5" actId="1076"/>
          <ac:picMkLst>
            <pc:docMk/>
            <pc:sldMk cId="0" sldId="256"/>
            <ac:picMk id="15" creationId="{00000000-0000-0000-0000-000000000000}"/>
          </ac:picMkLst>
        </pc:picChg>
      </pc:sldChg>
      <pc:sldChg chg="addSp delSp modSp mod">
        <pc:chgData name="tiberiu Razor" userId="e326dc322b633639" providerId="LiveId" clId="{6C8D29A3-B855-4D8C-B313-0CC611A5CEFB}" dt="2025-10-17T21:12:11.175" v="703" actId="1076"/>
        <pc:sldMkLst>
          <pc:docMk/>
          <pc:sldMk cId="0" sldId="257"/>
        </pc:sldMkLst>
        <pc:picChg chg="del">
          <ac:chgData name="tiberiu Razor" userId="e326dc322b633639" providerId="LiveId" clId="{6C8D29A3-B855-4D8C-B313-0CC611A5CEFB}" dt="2025-10-17T21:11:43.081" v="696" actId="478"/>
          <ac:picMkLst>
            <pc:docMk/>
            <pc:sldMk cId="0" sldId="257"/>
            <ac:picMk id="28" creationId="{00000000-0000-0000-0000-000000000000}"/>
          </ac:picMkLst>
        </pc:picChg>
        <pc:picChg chg="add mod">
          <ac:chgData name="tiberiu Razor" userId="e326dc322b633639" providerId="LiveId" clId="{6C8D29A3-B855-4D8C-B313-0CC611A5CEFB}" dt="2025-10-17T21:12:11.175" v="703" actId="1076"/>
          <ac:picMkLst>
            <pc:docMk/>
            <pc:sldMk cId="0" sldId="257"/>
            <ac:picMk id="42" creationId="{1AE7AC45-0ECE-14BD-96C1-E14C2361D649}"/>
          </ac:picMkLst>
        </pc:picChg>
      </pc:sldChg>
      <pc:sldChg chg="modSp mod">
        <pc:chgData name="tiberiu Razor" userId="e326dc322b633639" providerId="LiveId" clId="{6C8D29A3-B855-4D8C-B313-0CC611A5CEFB}" dt="2025-10-17T21:21:20.629" v="905" actId="14100"/>
        <pc:sldMkLst>
          <pc:docMk/>
          <pc:sldMk cId="0" sldId="259"/>
        </pc:sldMkLst>
        <pc:spChg chg="mod">
          <ac:chgData name="tiberiu Razor" userId="e326dc322b633639" providerId="LiveId" clId="{6C8D29A3-B855-4D8C-B313-0CC611A5CEFB}" dt="2025-10-17T21:20:58.456" v="865" actId="20577"/>
          <ac:spMkLst>
            <pc:docMk/>
            <pc:sldMk cId="0" sldId="259"/>
            <ac:spMk id="13" creationId="{00000000-0000-0000-0000-000000000000}"/>
          </ac:spMkLst>
        </pc:spChg>
        <pc:spChg chg="mod">
          <ac:chgData name="tiberiu Razor" userId="e326dc322b633639" providerId="LiveId" clId="{6C8D29A3-B855-4D8C-B313-0CC611A5CEFB}" dt="2025-10-17T21:21:20.629" v="905" actId="14100"/>
          <ac:spMkLst>
            <pc:docMk/>
            <pc:sldMk cId="0" sldId="259"/>
            <ac:spMk id="15" creationId="{00000000-0000-0000-0000-000000000000}"/>
          </ac:spMkLst>
        </pc:spChg>
        <pc:spChg chg="mod">
          <ac:chgData name="tiberiu Razor" userId="e326dc322b633639" providerId="LiveId" clId="{6C8D29A3-B855-4D8C-B313-0CC611A5CEFB}" dt="2025-10-17T20:46:07.646" v="134" actId="404"/>
          <ac:spMkLst>
            <pc:docMk/>
            <pc:sldMk cId="0" sldId="259"/>
            <ac:spMk id="17" creationId="{00000000-0000-0000-0000-000000000000}"/>
          </ac:spMkLst>
        </pc:spChg>
      </pc:sldChg>
      <pc:sldChg chg="modSp">
        <pc:chgData name="tiberiu Razor" userId="e326dc322b633639" providerId="LiveId" clId="{6C8D29A3-B855-4D8C-B313-0CC611A5CEFB}" dt="2025-10-17T20:46:30.378" v="135"/>
        <pc:sldMkLst>
          <pc:docMk/>
          <pc:sldMk cId="0" sldId="260"/>
        </pc:sldMkLst>
        <pc:spChg chg="mod">
          <ac:chgData name="tiberiu Razor" userId="e326dc322b633639" providerId="LiveId" clId="{6C8D29A3-B855-4D8C-B313-0CC611A5CEFB}" dt="2025-10-17T20:46:30.378" v="135"/>
          <ac:spMkLst>
            <pc:docMk/>
            <pc:sldMk cId="0" sldId="260"/>
            <ac:spMk id="7" creationId="{00000000-0000-0000-0000-000000000000}"/>
          </ac:spMkLst>
        </pc:spChg>
      </pc:sldChg>
      <pc:sldChg chg="addSp delSp modSp mod">
        <pc:chgData name="tiberiu Razor" userId="e326dc322b633639" providerId="LiveId" clId="{6C8D29A3-B855-4D8C-B313-0CC611A5CEFB}" dt="2025-10-17T21:22:27.612" v="1022" actId="20577"/>
        <pc:sldMkLst>
          <pc:docMk/>
          <pc:sldMk cId="0" sldId="262"/>
        </pc:sldMkLst>
        <pc:spChg chg="mod">
          <ac:chgData name="tiberiu Razor" userId="e326dc322b633639" providerId="LiveId" clId="{6C8D29A3-B855-4D8C-B313-0CC611A5CEFB}" dt="2025-10-17T21:22:27.612" v="1022" actId="20577"/>
          <ac:spMkLst>
            <pc:docMk/>
            <pc:sldMk cId="0" sldId="262"/>
            <ac:spMk id="14" creationId="{00000000-0000-0000-0000-000000000000}"/>
          </ac:spMkLst>
        </pc:spChg>
        <pc:spChg chg="mod">
          <ac:chgData name="tiberiu Razor" userId="e326dc322b633639" providerId="LiveId" clId="{6C8D29A3-B855-4D8C-B313-0CC611A5CEFB}" dt="2025-10-17T21:21:49.503" v="933" actId="20577"/>
          <ac:spMkLst>
            <pc:docMk/>
            <pc:sldMk cId="0" sldId="262"/>
            <ac:spMk id="16" creationId="{00000000-0000-0000-0000-000000000000}"/>
          </ac:spMkLst>
        </pc:spChg>
        <pc:spChg chg="mod">
          <ac:chgData name="tiberiu Razor" userId="e326dc322b633639" providerId="LiveId" clId="{6C8D29A3-B855-4D8C-B313-0CC611A5CEFB}" dt="2025-10-17T21:22:03.269" v="965" actId="20577"/>
          <ac:spMkLst>
            <pc:docMk/>
            <pc:sldMk cId="0" sldId="262"/>
            <ac:spMk id="18" creationId="{00000000-0000-0000-0000-000000000000}"/>
          </ac:spMkLst>
        </pc:spChg>
        <pc:spChg chg="mod">
          <ac:chgData name="tiberiu Razor" userId="e326dc322b633639" providerId="LiveId" clId="{6C8D29A3-B855-4D8C-B313-0CC611A5CEFB}" dt="2025-10-17T21:22:18.503" v="996" actId="20577"/>
          <ac:spMkLst>
            <pc:docMk/>
            <pc:sldMk cId="0" sldId="262"/>
            <ac:spMk id="20" creationId="{00000000-0000-0000-0000-000000000000}"/>
          </ac:spMkLst>
        </pc:spChg>
        <pc:picChg chg="del">
          <ac:chgData name="tiberiu Razor" userId="e326dc322b633639" providerId="LiveId" clId="{6C8D29A3-B855-4D8C-B313-0CC611A5CEFB}" dt="2025-10-17T21:12:44.582" v="704" actId="478"/>
          <ac:picMkLst>
            <pc:docMk/>
            <pc:sldMk cId="0" sldId="262"/>
            <ac:picMk id="6" creationId="{00000000-0000-0000-0000-000000000000}"/>
          </ac:picMkLst>
        </pc:picChg>
        <pc:picChg chg="add mod">
          <ac:chgData name="tiberiu Razor" userId="e326dc322b633639" providerId="LiveId" clId="{6C8D29A3-B855-4D8C-B313-0CC611A5CEFB}" dt="2025-10-17T21:13:01.035" v="709" actId="1076"/>
          <ac:picMkLst>
            <pc:docMk/>
            <pc:sldMk cId="0" sldId="262"/>
            <ac:picMk id="22" creationId="{6BA0CA29-6E81-6E24-955F-0DAB1BF104B0}"/>
          </ac:picMkLst>
        </pc:picChg>
      </pc:sldChg>
      <pc:sldChg chg="modSp mod">
        <pc:chgData name="tiberiu Razor" userId="e326dc322b633639" providerId="LiveId" clId="{6C8D29A3-B855-4D8C-B313-0CC611A5CEFB}" dt="2025-10-17T21:23:13.613" v="1084" actId="20577"/>
        <pc:sldMkLst>
          <pc:docMk/>
          <pc:sldMk cId="0" sldId="263"/>
        </pc:sldMkLst>
        <pc:spChg chg="mod">
          <ac:chgData name="tiberiu Razor" userId="e326dc322b633639" providerId="LiveId" clId="{6C8D29A3-B855-4D8C-B313-0CC611A5CEFB}" dt="2025-10-17T21:23:02.270" v="1063" actId="20577"/>
          <ac:spMkLst>
            <pc:docMk/>
            <pc:sldMk cId="0" sldId="263"/>
            <ac:spMk id="8" creationId="{00000000-0000-0000-0000-000000000000}"/>
          </ac:spMkLst>
        </pc:spChg>
        <pc:spChg chg="mod">
          <ac:chgData name="tiberiu Razor" userId="e326dc322b633639" providerId="LiveId" clId="{6C8D29A3-B855-4D8C-B313-0CC611A5CEFB}" dt="2025-10-17T21:23:13.613" v="1084" actId="20577"/>
          <ac:spMkLst>
            <pc:docMk/>
            <pc:sldMk cId="0" sldId="263"/>
            <ac:spMk id="10" creationId="{00000000-0000-0000-0000-000000000000}"/>
          </ac:spMkLst>
        </pc:spChg>
      </pc:sldChg>
      <pc:sldChg chg="modSp mod">
        <pc:chgData name="tiberiu Razor" userId="e326dc322b633639" providerId="LiveId" clId="{6C8D29A3-B855-4D8C-B313-0CC611A5CEFB}" dt="2025-10-17T21:24:05.784" v="1137" actId="20577"/>
        <pc:sldMkLst>
          <pc:docMk/>
          <pc:sldMk cId="0" sldId="264"/>
        </pc:sldMkLst>
        <pc:spChg chg="mod">
          <ac:chgData name="tiberiu Razor" userId="e326dc322b633639" providerId="LiveId" clId="{6C8D29A3-B855-4D8C-B313-0CC611A5CEFB}" dt="2025-10-17T20:54:36.878" v="207" actId="1076"/>
          <ac:spMkLst>
            <pc:docMk/>
            <pc:sldMk cId="0" sldId="264"/>
            <ac:spMk id="8" creationId="{00000000-0000-0000-0000-000000000000}"/>
          </ac:spMkLst>
        </pc:spChg>
        <pc:spChg chg="mod">
          <ac:chgData name="tiberiu Razor" userId="e326dc322b633639" providerId="LiveId" clId="{6C8D29A3-B855-4D8C-B313-0CC611A5CEFB}" dt="2025-10-17T21:24:05.784" v="1137" actId="20577"/>
          <ac:spMkLst>
            <pc:docMk/>
            <pc:sldMk cId="0" sldId="264"/>
            <ac:spMk id="9" creationId="{00000000-0000-0000-0000-000000000000}"/>
          </ac:spMkLst>
        </pc:spChg>
        <pc:spChg chg="mod">
          <ac:chgData name="tiberiu Razor" userId="e326dc322b633639" providerId="LiveId" clId="{6C8D29A3-B855-4D8C-B313-0CC611A5CEFB}" dt="2025-10-17T20:54:56.104" v="211" actId="255"/>
          <ac:spMkLst>
            <pc:docMk/>
            <pc:sldMk cId="0" sldId="264"/>
            <ac:spMk id="11" creationId="{00000000-0000-0000-0000-000000000000}"/>
          </ac:spMkLst>
        </pc:spChg>
        <pc:spChg chg="mod">
          <ac:chgData name="tiberiu Razor" userId="e326dc322b633639" providerId="LiveId" clId="{6C8D29A3-B855-4D8C-B313-0CC611A5CEFB}" dt="2025-10-17T20:56:45.472" v="321" actId="20577"/>
          <ac:spMkLst>
            <pc:docMk/>
            <pc:sldMk cId="0" sldId="264"/>
            <ac:spMk id="13" creationId="{00000000-0000-0000-0000-000000000000}"/>
          </ac:spMkLst>
        </pc:spChg>
      </pc:sldChg>
      <pc:sldChg chg="modSp mod">
        <pc:chgData name="tiberiu Razor" userId="e326dc322b633639" providerId="LiveId" clId="{6C8D29A3-B855-4D8C-B313-0CC611A5CEFB}" dt="2025-10-17T21:25:00.941" v="1168" actId="20577"/>
        <pc:sldMkLst>
          <pc:docMk/>
          <pc:sldMk cId="0" sldId="266"/>
        </pc:sldMkLst>
        <pc:spChg chg="mod">
          <ac:chgData name="tiberiu Razor" userId="e326dc322b633639" providerId="LiveId" clId="{6C8D29A3-B855-4D8C-B313-0CC611A5CEFB}" dt="2025-10-17T20:57:24.316" v="327" actId="1076"/>
          <ac:spMkLst>
            <pc:docMk/>
            <pc:sldMk cId="0" sldId="266"/>
            <ac:spMk id="8" creationId="{00000000-0000-0000-0000-000000000000}"/>
          </ac:spMkLst>
        </pc:spChg>
        <pc:spChg chg="mod">
          <ac:chgData name="tiberiu Razor" userId="e326dc322b633639" providerId="LiveId" clId="{6C8D29A3-B855-4D8C-B313-0CC611A5CEFB}" dt="2025-10-17T21:25:00.941" v="1168" actId="20577"/>
          <ac:spMkLst>
            <pc:docMk/>
            <pc:sldMk cId="0" sldId="266"/>
            <ac:spMk id="10" creationId="{00000000-0000-0000-0000-000000000000}"/>
          </ac:spMkLst>
        </pc:spChg>
      </pc:sldChg>
      <pc:sldChg chg="modSp mod">
        <pc:chgData name="tiberiu Razor" userId="e326dc322b633639" providerId="LiveId" clId="{6C8D29A3-B855-4D8C-B313-0CC611A5CEFB}" dt="2025-10-17T21:00:49.505" v="390" actId="20577"/>
        <pc:sldMkLst>
          <pc:docMk/>
          <pc:sldMk cId="0" sldId="267"/>
        </pc:sldMkLst>
        <pc:spChg chg="mod">
          <ac:chgData name="tiberiu Razor" userId="e326dc322b633639" providerId="LiveId" clId="{6C8D29A3-B855-4D8C-B313-0CC611A5CEFB}" dt="2025-10-17T21:00:01.097" v="348" actId="255"/>
          <ac:spMkLst>
            <pc:docMk/>
            <pc:sldMk cId="0" sldId="267"/>
            <ac:spMk id="9" creationId="{00000000-0000-0000-0000-000000000000}"/>
          </ac:spMkLst>
        </pc:spChg>
        <pc:spChg chg="mod">
          <ac:chgData name="tiberiu Razor" userId="e326dc322b633639" providerId="LiveId" clId="{6C8D29A3-B855-4D8C-B313-0CC611A5CEFB}" dt="2025-10-17T21:00:05.800" v="350" actId="255"/>
          <ac:spMkLst>
            <pc:docMk/>
            <pc:sldMk cId="0" sldId="267"/>
            <ac:spMk id="11" creationId="{00000000-0000-0000-0000-000000000000}"/>
          </ac:spMkLst>
        </pc:spChg>
        <pc:spChg chg="mod">
          <ac:chgData name="tiberiu Razor" userId="e326dc322b633639" providerId="LiveId" clId="{6C8D29A3-B855-4D8C-B313-0CC611A5CEFB}" dt="2025-10-17T21:00:15.410" v="352" actId="255"/>
          <ac:spMkLst>
            <pc:docMk/>
            <pc:sldMk cId="0" sldId="267"/>
            <ac:spMk id="13" creationId="{00000000-0000-0000-0000-000000000000}"/>
          </ac:spMkLst>
        </pc:spChg>
        <pc:spChg chg="mod">
          <ac:chgData name="tiberiu Razor" userId="e326dc322b633639" providerId="LiveId" clId="{6C8D29A3-B855-4D8C-B313-0CC611A5CEFB}" dt="2025-10-17T21:00:49.505" v="390" actId="20577"/>
          <ac:spMkLst>
            <pc:docMk/>
            <pc:sldMk cId="0" sldId="267"/>
            <ac:spMk id="15" creationId="{00000000-0000-0000-0000-000000000000}"/>
          </ac:spMkLst>
        </pc:spChg>
      </pc:sldChg>
      <pc:sldChg chg="addSp delSp modSp mod">
        <pc:chgData name="tiberiu Razor" userId="e326dc322b633639" providerId="LiveId" clId="{6C8D29A3-B855-4D8C-B313-0CC611A5CEFB}" dt="2025-10-17T21:26:23.628" v="1183" actId="20577"/>
        <pc:sldMkLst>
          <pc:docMk/>
          <pc:sldMk cId="0" sldId="269"/>
        </pc:sldMkLst>
        <pc:spChg chg="mod">
          <ac:chgData name="tiberiu Razor" userId="e326dc322b633639" providerId="LiveId" clId="{6C8D29A3-B855-4D8C-B313-0CC611A5CEFB}" dt="2025-10-17T21:14:24.941" v="723" actId="1076"/>
          <ac:spMkLst>
            <pc:docMk/>
            <pc:sldMk cId="0" sldId="269"/>
            <ac:spMk id="4" creationId="{00000000-0000-0000-0000-000000000000}"/>
          </ac:spMkLst>
        </pc:spChg>
        <pc:spChg chg="mod">
          <ac:chgData name="tiberiu Razor" userId="e326dc322b633639" providerId="LiveId" clId="{6C8D29A3-B855-4D8C-B313-0CC611A5CEFB}" dt="2025-10-17T21:26:23.628" v="1183" actId="20577"/>
          <ac:spMkLst>
            <pc:docMk/>
            <pc:sldMk cId="0" sldId="269"/>
            <ac:spMk id="8" creationId="{00000000-0000-0000-0000-000000000000}"/>
          </ac:spMkLst>
        </pc:spChg>
        <pc:spChg chg="del mod">
          <ac:chgData name="tiberiu Razor" userId="e326dc322b633639" providerId="LiveId" clId="{6C8D29A3-B855-4D8C-B313-0CC611A5CEFB}" dt="2025-10-17T20:41:32.801" v="102" actId="478"/>
          <ac:spMkLst>
            <pc:docMk/>
            <pc:sldMk cId="0" sldId="269"/>
            <ac:spMk id="9" creationId="{00000000-0000-0000-0000-000000000000}"/>
          </ac:spMkLst>
        </pc:spChg>
        <pc:spChg chg="add mod">
          <ac:chgData name="tiberiu Razor" userId="e326dc322b633639" providerId="LiveId" clId="{6C8D29A3-B855-4D8C-B313-0CC611A5CEFB}" dt="2025-10-17T20:43:10.720" v="124" actId="2711"/>
          <ac:spMkLst>
            <pc:docMk/>
            <pc:sldMk cId="0" sldId="269"/>
            <ac:spMk id="10" creationId="{CA5010E3-B6CF-C833-D6F8-C439D84C6025}"/>
          </ac:spMkLst>
        </pc:spChg>
        <pc:spChg chg="add mod">
          <ac:chgData name="tiberiu Razor" userId="e326dc322b633639" providerId="LiveId" clId="{6C8D29A3-B855-4D8C-B313-0CC611A5CEFB}" dt="2025-10-17T20:42:32.238" v="117"/>
          <ac:spMkLst>
            <pc:docMk/>
            <pc:sldMk cId="0" sldId="269"/>
            <ac:spMk id="11" creationId="{C4A26369-2B25-05E0-AC43-21889DC74011}"/>
          </ac:spMkLst>
        </pc:spChg>
        <pc:spChg chg="add mod">
          <ac:chgData name="tiberiu Razor" userId="e326dc322b633639" providerId="LiveId" clId="{6C8D29A3-B855-4D8C-B313-0CC611A5CEFB}" dt="2025-10-17T20:43:00.878" v="123"/>
          <ac:spMkLst>
            <pc:docMk/>
            <pc:sldMk cId="0" sldId="269"/>
            <ac:spMk id="12" creationId="{147DA0FF-48BC-4892-3106-AD800234EB87}"/>
          </ac:spMkLst>
        </pc:spChg>
        <pc:picChg chg="del mod">
          <ac:chgData name="tiberiu Razor" userId="e326dc322b633639" providerId="LiveId" clId="{6C8D29A3-B855-4D8C-B313-0CC611A5CEFB}" dt="2025-10-17T21:13:50.643" v="713" actId="478"/>
          <ac:picMkLst>
            <pc:docMk/>
            <pc:sldMk cId="0" sldId="269"/>
            <ac:picMk id="2" creationId="{00000000-0000-0000-0000-000000000000}"/>
          </ac:picMkLst>
        </pc:picChg>
        <pc:picChg chg="add mod">
          <ac:chgData name="tiberiu Razor" userId="e326dc322b633639" providerId="LiveId" clId="{6C8D29A3-B855-4D8C-B313-0CC611A5CEFB}" dt="2025-10-17T21:14:33.550" v="725" actId="1076"/>
          <ac:picMkLst>
            <pc:docMk/>
            <pc:sldMk cId="0" sldId="269"/>
            <ac:picMk id="13" creationId="{0D9F5FCD-FF24-56A1-2B68-6708A5F320E9}"/>
          </ac:picMkLst>
        </pc:picChg>
      </pc:sldChg>
      <pc:sldChg chg="modSp mod">
        <pc:chgData name="tiberiu Razor" userId="e326dc322b633639" providerId="LiveId" clId="{6C8D29A3-B855-4D8C-B313-0CC611A5CEFB}" dt="2025-10-17T21:27:13.945" v="1209" actId="255"/>
        <pc:sldMkLst>
          <pc:docMk/>
          <pc:sldMk cId="0" sldId="270"/>
        </pc:sldMkLst>
        <pc:spChg chg="mod">
          <ac:chgData name="tiberiu Razor" userId="e326dc322b633639" providerId="LiveId" clId="{6C8D29A3-B855-4D8C-B313-0CC611A5CEFB}" dt="2025-10-17T21:27:13.945" v="1209" actId="255"/>
          <ac:spMkLst>
            <pc:docMk/>
            <pc:sldMk cId="0" sldId="270"/>
            <ac:spMk id="5" creationId="{00000000-0000-0000-0000-000000000000}"/>
          </ac:spMkLst>
        </pc:spChg>
        <pc:spChg chg="mod">
          <ac:chgData name="tiberiu Razor" userId="e326dc322b633639" providerId="LiveId" clId="{6C8D29A3-B855-4D8C-B313-0CC611A5CEFB}" dt="2025-10-17T21:02:35.473" v="398" actId="1076"/>
          <ac:spMkLst>
            <pc:docMk/>
            <pc:sldMk cId="0" sldId="270"/>
            <ac:spMk id="7" creationId="{00000000-0000-0000-0000-000000000000}"/>
          </ac:spMkLst>
        </pc:spChg>
        <pc:spChg chg="mod">
          <ac:chgData name="tiberiu Razor" userId="e326dc322b633639" providerId="LiveId" clId="{6C8D29A3-B855-4D8C-B313-0CC611A5CEFB}" dt="2025-10-17T21:02:31.561" v="397" actId="1076"/>
          <ac:spMkLst>
            <pc:docMk/>
            <pc:sldMk cId="0" sldId="270"/>
            <ac:spMk id="8" creationId="{00000000-0000-0000-0000-000000000000}"/>
          </ac:spMkLst>
        </pc:spChg>
        <pc:spChg chg="mod">
          <ac:chgData name="tiberiu Razor" userId="e326dc322b633639" providerId="LiveId" clId="{6C8D29A3-B855-4D8C-B313-0CC611A5CEFB}" dt="2025-10-17T21:04:17.295" v="429" actId="20577"/>
          <ac:spMkLst>
            <pc:docMk/>
            <pc:sldMk cId="0" sldId="270"/>
            <ac:spMk id="10" creationId="{00000000-0000-0000-0000-000000000000}"/>
          </ac:spMkLst>
        </pc:spChg>
        <pc:spChg chg="mod">
          <ac:chgData name="tiberiu Razor" userId="e326dc322b633639" providerId="LiveId" clId="{6C8D29A3-B855-4D8C-B313-0CC611A5CEFB}" dt="2025-10-17T21:05:02.644" v="450" actId="255"/>
          <ac:spMkLst>
            <pc:docMk/>
            <pc:sldMk cId="0" sldId="270"/>
            <ac:spMk id="12" creationId="{00000000-0000-0000-0000-000000000000}"/>
          </ac:spMkLst>
        </pc:spChg>
      </pc:sldChg>
      <pc:sldChg chg="modSp mod">
        <pc:chgData name="tiberiu Razor" userId="e326dc322b633639" providerId="LiveId" clId="{6C8D29A3-B855-4D8C-B313-0CC611A5CEFB}" dt="2025-10-17T21:27:51.848" v="1279" actId="20577"/>
        <pc:sldMkLst>
          <pc:docMk/>
          <pc:sldMk cId="0" sldId="272"/>
        </pc:sldMkLst>
        <pc:spChg chg="mod">
          <ac:chgData name="tiberiu Razor" userId="e326dc322b633639" providerId="LiveId" clId="{6C8D29A3-B855-4D8C-B313-0CC611A5CEFB}" dt="2025-10-17T21:27:35.566" v="1252" actId="20577"/>
          <ac:spMkLst>
            <pc:docMk/>
            <pc:sldMk cId="0" sldId="272"/>
            <ac:spMk id="11" creationId="{00000000-0000-0000-0000-000000000000}"/>
          </ac:spMkLst>
        </pc:spChg>
        <pc:spChg chg="mod">
          <ac:chgData name="tiberiu Razor" userId="e326dc322b633639" providerId="LiveId" clId="{6C8D29A3-B855-4D8C-B313-0CC611A5CEFB}" dt="2025-10-17T21:27:51.848" v="1279" actId="20577"/>
          <ac:spMkLst>
            <pc:docMk/>
            <pc:sldMk cId="0" sldId="272"/>
            <ac:spMk id="13" creationId="{00000000-0000-0000-0000-000000000000}"/>
          </ac:spMkLst>
        </pc:spChg>
      </pc:sldChg>
      <pc:sldChg chg="modSp mod">
        <pc:chgData name="tiberiu Razor" userId="e326dc322b633639" providerId="LiveId" clId="{6C8D29A3-B855-4D8C-B313-0CC611A5CEFB}" dt="2025-10-17T21:09:37.066" v="673" actId="20577"/>
        <pc:sldMkLst>
          <pc:docMk/>
          <pc:sldMk cId="0" sldId="273"/>
        </pc:sldMkLst>
        <pc:spChg chg="mod">
          <ac:chgData name="tiberiu Razor" userId="e326dc322b633639" providerId="LiveId" clId="{6C8D29A3-B855-4D8C-B313-0CC611A5CEFB}" dt="2025-10-17T21:07:47.066" v="562" actId="20577"/>
          <ac:spMkLst>
            <pc:docMk/>
            <pc:sldMk cId="0" sldId="273"/>
            <ac:spMk id="12" creationId="{00000000-0000-0000-0000-000000000000}"/>
          </ac:spMkLst>
        </pc:spChg>
        <pc:spChg chg="mod">
          <ac:chgData name="tiberiu Razor" userId="e326dc322b633639" providerId="LiveId" clId="{6C8D29A3-B855-4D8C-B313-0CC611A5CEFB}" dt="2025-10-17T21:08:19.801" v="599" actId="20577"/>
          <ac:spMkLst>
            <pc:docMk/>
            <pc:sldMk cId="0" sldId="273"/>
            <ac:spMk id="14" creationId="{00000000-0000-0000-0000-000000000000}"/>
          </ac:spMkLst>
        </pc:spChg>
        <pc:spChg chg="mod">
          <ac:chgData name="tiberiu Razor" userId="e326dc322b633639" providerId="LiveId" clId="{6C8D29A3-B855-4D8C-B313-0CC611A5CEFB}" dt="2025-10-17T21:09:14.785" v="638" actId="20577"/>
          <ac:spMkLst>
            <pc:docMk/>
            <pc:sldMk cId="0" sldId="273"/>
            <ac:spMk id="16" creationId="{00000000-0000-0000-0000-000000000000}"/>
          </ac:spMkLst>
        </pc:spChg>
        <pc:spChg chg="mod">
          <ac:chgData name="tiberiu Razor" userId="e326dc322b633639" providerId="LiveId" clId="{6C8D29A3-B855-4D8C-B313-0CC611A5CEFB}" dt="2025-10-17T21:09:37.066" v="673" actId="20577"/>
          <ac:spMkLst>
            <pc:docMk/>
            <pc:sldMk cId="0" sldId="273"/>
            <ac:spMk id="18" creationId="{00000000-0000-0000-0000-000000000000}"/>
          </ac:spMkLst>
        </pc:spChg>
      </pc:sldChg>
      <pc:sldChg chg="addSp delSp modSp mod">
        <pc:chgData name="tiberiu Razor" userId="e326dc322b633639" providerId="LiveId" clId="{6C8D29A3-B855-4D8C-B313-0CC611A5CEFB}" dt="2025-10-17T21:29:10.322" v="1286" actId="403"/>
        <pc:sldMkLst>
          <pc:docMk/>
          <pc:sldMk cId="0" sldId="274"/>
        </pc:sldMkLst>
        <pc:spChg chg="mod">
          <ac:chgData name="tiberiu Razor" userId="e326dc322b633639" providerId="LiveId" clId="{6C8D29A3-B855-4D8C-B313-0CC611A5CEFB}" dt="2025-10-17T21:29:10.322" v="1286" actId="403"/>
          <ac:spMkLst>
            <pc:docMk/>
            <pc:sldMk cId="0" sldId="274"/>
            <ac:spMk id="9" creationId="{00000000-0000-0000-0000-000000000000}"/>
          </ac:spMkLst>
        </pc:spChg>
        <pc:picChg chg="add del mod">
          <ac:chgData name="tiberiu Razor" userId="e326dc322b633639" providerId="LiveId" clId="{6C8D29A3-B855-4D8C-B313-0CC611A5CEFB}" dt="2025-10-17T21:11:01.253" v="689" actId="1076"/>
          <ac:picMkLst>
            <pc:docMk/>
            <pc:sldMk cId="0" sldId="274"/>
            <ac:picMk id="5" creationId="{00000000-0000-0000-0000-000000000000}"/>
          </ac:picMkLst>
        </pc:picChg>
        <pc:picChg chg="add mod">
          <ac:chgData name="tiberiu Razor" userId="e326dc322b633639" providerId="LiveId" clId="{6C8D29A3-B855-4D8C-B313-0CC611A5CEFB}" dt="2025-10-17T21:10:58.034" v="687" actId="931"/>
          <ac:picMkLst>
            <pc:docMk/>
            <pc:sldMk cId="0" sldId="274"/>
            <ac:picMk id="11" creationId="{23407954-5910-8D45-FEBC-E6427DE122E3}"/>
          </ac:picMkLst>
        </pc:picChg>
        <pc:picChg chg="add mod">
          <ac:chgData name="tiberiu Razor" userId="e326dc322b633639" providerId="LiveId" clId="{6C8D29A3-B855-4D8C-B313-0CC611A5CEFB}" dt="2025-10-17T21:11:17.425" v="695" actId="1076"/>
          <ac:picMkLst>
            <pc:docMk/>
            <pc:sldMk cId="0" sldId="274"/>
            <ac:picMk id="13" creationId="{11D79124-4CF9-BC97-1939-F39A3C0864B1}"/>
          </ac:picMkLst>
        </pc:picChg>
      </pc:sldChg>
      <pc:sldChg chg="delSp modSp mod">
        <pc:chgData name="tiberiu Razor" userId="e326dc322b633639" providerId="LiveId" clId="{6C8D29A3-B855-4D8C-B313-0CC611A5CEFB}" dt="2025-10-17T21:15:12.572" v="750" actId="20577"/>
        <pc:sldMkLst>
          <pc:docMk/>
          <pc:sldMk cId="0" sldId="275"/>
        </pc:sldMkLst>
        <pc:spChg chg="mod">
          <ac:chgData name="tiberiu Razor" userId="e326dc322b633639" providerId="LiveId" clId="{6C8D29A3-B855-4D8C-B313-0CC611A5CEFB}" dt="2025-10-17T21:15:12.572" v="750" actId="20577"/>
          <ac:spMkLst>
            <pc:docMk/>
            <pc:sldMk cId="0" sldId="275"/>
            <ac:spMk id="3" creationId="{00000000-0000-0000-0000-000000000000}"/>
          </ac:spMkLst>
        </pc:spChg>
        <pc:spChg chg="del">
          <ac:chgData name="tiberiu Razor" userId="e326dc322b633639" providerId="LiveId" clId="{6C8D29A3-B855-4D8C-B313-0CC611A5CEFB}" dt="2025-10-17T21:14:47.260" v="726" actId="478"/>
          <ac:spMkLst>
            <pc:docMk/>
            <pc:sldMk cId="0" sldId="275"/>
            <ac:spMk id="5" creationId="{00000000-0000-0000-0000-000000000000}"/>
          </ac:spMkLst>
        </pc:spChg>
        <pc:spChg chg="del">
          <ac:chgData name="tiberiu Razor" userId="e326dc322b633639" providerId="LiveId" clId="{6C8D29A3-B855-4D8C-B313-0CC611A5CEFB}" dt="2025-10-17T21:14:51.407" v="728" actId="478"/>
          <ac:spMkLst>
            <pc:docMk/>
            <pc:sldMk cId="0" sldId="275"/>
            <ac:spMk id="8" creationId="{00000000-0000-0000-0000-000000000000}"/>
          </ac:spMkLst>
        </pc:spChg>
        <pc:spChg chg="mod">
          <ac:chgData name="tiberiu Razor" userId="e326dc322b633639" providerId="LiveId" clId="{6C8D29A3-B855-4D8C-B313-0CC611A5CEFB}" dt="2025-10-17T21:14:49.172" v="727" actId="20577"/>
          <ac:spMkLst>
            <pc:docMk/>
            <pc:sldMk cId="0" sldId="275"/>
            <ac:spMk id="10" creationId="{00000000-0000-0000-0000-000000000000}"/>
          </ac:spMkLst>
        </pc:spChg>
        <pc:picChg chg="mod">
          <ac:chgData name="tiberiu Razor" userId="e326dc322b633639" providerId="LiveId" clId="{6C8D29A3-B855-4D8C-B313-0CC611A5CEFB}" dt="2025-10-17T21:14:57.385" v="730" actId="1076"/>
          <ac:picMkLst>
            <pc:docMk/>
            <pc:sldMk cId="0" sldId="275"/>
            <ac:picMk id="2" creationId="{00000000-0000-0000-0000-000000000000}"/>
          </ac:picMkLst>
        </pc:picChg>
      </pc:sldChg>
      <pc:sldChg chg="delSp modSp add mod">
        <pc:chgData name="tiberiu Razor" userId="e326dc322b633639" providerId="LiveId" clId="{6C8D29A3-B855-4D8C-B313-0CC611A5CEFB}" dt="2025-10-17T21:19:59.440" v="820" actId="255"/>
        <pc:sldMkLst>
          <pc:docMk/>
          <pc:sldMk cId="2243471179" sldId="276"/>
        </pc:sldMkLst>
        <pc:spChg chg="mod">
          <ac:chgData name="tiberiu Razor" userId="e326dc322b633639" providerId="LiveId" clId="{6C8D29A3-B855-4D8C-B313-0CC611A5CEFB}" dt="2025-10-17T21:19:59.440" v="820" actId="255"/>
          <ac:spMkLst>
            <pc:docMk/>
            <pc:sldMk cId="2243471179" sldId="276"/>
            <ac:spMk id="3" creationId="{F08DD976-B3DE-E712-24E0-DF5F0AACA80A}"/>
          </ac:spMkLst>
        </pc:spChg>
        <pc:spChg chg="del mod">
          <ac:chgData name="tiberiu Razor" userId="e326dc322b633639" providerId="LiveId" clId="{6C8D29A3-B855-4D8C-B313-0CC611A5CEFB}" dt="2025-10-17T21:18:57.519" v="811" actId="478"/>
          <ac:spMkLst>
            <pc:docMk/>
            <pc:sldMk cId="2243471179" sldId="276"/>
            <ac:spMk id="7" creationId="{6FEA94C6-10EF-C038-40E9-FFE83FD04CD6}"/>
          </ac:spMkLst>
        </pc:spChg>
        <pc:spChg chg="del">
          <ac:chgData name="tiberiu Razor" userId="e326dc322b633639" providerId="LiveId" clId="{6C8D29A3-B855-4D8C-B313-0CC611A5CEFB}" dt="2025-10-17T21:19:09.425" v="812" actId="478"/>
          <ac:spMkLst>
            <pc:docMk/>
            <pc:sldMk cId="2243471179" sldId="276"/>
            <ac:spMk id="10" creationId="{819E8753-204C-9723-346A-2A3EAD506AA4}"/>
          </ac:spMkLst>
        </pc:spChg>
        <pc:picChg chg="mod">
          <ac:chgData name="tiberiu Razor" userId="e326dc322b633639" providerId="LiveId" clId="{6C8D29A3-B855-4D8C-B313-0CC611A5CEFB}" dt="2025-10-17T21:15:33.597" v="752" actId="1076"/>
          <ac:picMkLst>
            <pc:docMk/>
            <pc:sldMk cId="2243471179" sldId="276"/>
            <ac:picMk id="2" creationId="{532A3470-D4CE-2271-6BB1-00181367C5C9}"/>
          </ac:picMkLst>
        </pc:picChg>
        <pc:picChg chg="del">
          <ac:chgData name="tiberiu Razor" userId="e326dc322b633639" providerId="LiveId" clId="{6C8D29A3-B855-4D8C-B313-0CC611A5CEFB}" dt="2025-10-17T21:19:48.348" v="817" actId="478"/>
          <ac:picMkLst>
            <pc:docMk/>
            <pc:sldMk cId="2243471179" sldId="276"/>
            <ac:picMk id="4" creationId="{D702CFE2-9136-FC26-A19A-E8FB91C9A9D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2802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03C5F-E5C8-475A-5F6D-17FFE97D59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402E66-919C-055D-0C64-F33C4672C2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15AF22-035F-D3A4-8663-517A5EC6D37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1B93DDC-D8F6-2EDB-856E-DF9EECCD2FD5}"/>
              </a:ext>
            </a:extLst>
          </p:cNvPr>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838486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PPTIST_MASTER">
    <p:bg>
      <p:bgPr>
        <a:solidFill>
          <a:srgbClr val="FFFFFF"/>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3.png"/><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1.jpg"/><Relationship Id="rId7" Type="http://schemas.openxmlformats.org/officeDocument/2006/relationships/hyperlink" Target="https://journals.sagepub.com/doi/full/10.1177/1938965520923961" TargetMode="External"/><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hyperlink" Target="https://www.sciencedirect.com/org/science/article/abs/pii/S0959611921000097" TargetMode="External"/><Relationship Id="rId5" Type="http://schemas.openxmlformats.org/officeDocument/2006/relationships/hyperlink" Target="https://www.tandfonline.com/doi/pdf/10.1080/02642069.2019.1672666" TargetMode="External"/><Relationship Id="rId4" Type="http://schemas.openxmlformats.org/officeDocument/2006/relationships/hyperlink" Target="https://www.igi-global.com/chapter/challenges-in-times-of-crisis-and-pandemics-in-the-hospitality-industry/3059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33-d2nf9398bjvh7rlj0bb0.jpg"/>
          <p:cNvPicPr>
            <a:picLocks noChangeAspect="1"/>
          </p:cNvPicPr>
          <p:nvPr/>
        </p:nvPicPr>
        <p:blipFill>
          <a:blip r:embed="rId3"/>
          <a:srcRect l="2846" t="2254" r="3013" b="8961"/>
          <a:stretch/>
        </p:blipFill>
        <p:spPr>
          <a:xfrm rot="21600000">
            <a:off x="-21590" y="0"/>
            <a:ext cx="12213590" cy="6870700"/>
          </a:xfrm>
          <a:prstGeom prst="rect">
            <a:avLst/>
          </a:prstGeom>
        </p:spPr>
      </p:pic>
      <p:sp>
        <p:nvSpPr>
          <p:cNvPr id="3" name="Text 0"/>
          <p:cNvSpPr/>
          <p:nvPr/>
        </p:nvSpPr>
        <p:spPr>
          <a:xfrm>
            <a:off x="2479340" y="1509776"/>
            <a:ext cx="7750810" cy="2677656"/>
          </a:xfrm>
          <a:prstGeom prst="rect">
            <a:avLst/>
          </a:prstGeom>
          <a:noFill/>
          <a:ln/>
        </p:spPr>
        <p:txBody>
          <a:bodyPr wrap="square" lIns="91440" tIns="45720" rIns="91440" bIns="45720" rtlCol="0" anchor="t">
            <a:spAutoFit/>
          </a:bodyPr>
          <a:lstStyle/>
          <a:p>
            <a:pPr algn="ctr"/>
            <a:r>
              <a:rPr lang="en-US" sz="6000" b="1" dirty="0">
                <a:solidFill>
                  <a:schemeClr val="accent3">
                    <a:lumMod val="75000"/>
                  </a:schemeClr>
                </a:solidFill>
                <a:latin typeface="MiSans" pitchFamily="34" charset="0"/>
                <a:ea typeface="MiSans" pitchFamily="34" charset="-122"/>
                <a:cs typeface="MiSans" pitchFamily="34" charset="-120"/>
              </a:rPr>
              <a:t>AI Meets Hospitality</a:t>
            </a:r>
          </a:p>
          <a:p>
            <a:endParaRPr lang="en-US" sz="3600" b="1" dirty="0">
              <a:solidFill>
                <a:schemeClr val="accent3">
                  <a:lumMod val="75000"/>
                </a:schemeClr>
              </a:solidFill>
              <a:latin typeface="MiSans" pitchFamily="34" charset="0"/>
              <a:ea typeface="MiSans" pitchFamily="34" charset="-122"/>
              <a:cs typeface="MiSans" pitchFamily="34" charset="-120"/>
            </a:endParaRPr>
          </a:p>
          <a:p>
            <a:pPr algn="ctr"/>
            <a:r>
              <a:rPr lang="en-US" sz="3600" dirty="0">
                <a:solidFill>
                  <a:schemeClr val="accent3">
                    <a:lumMod val="75000"/>
                  </a:schemeClr>
                </a:solidFill>
                <a:latin typeface="MiSans" pitchFamily="34" charset="0"/>
                <a:ea typeface="MiSans" pitchFamily="34" charset="-122"/>
                <a:cs typeface="MiSans" pitchFamily="34" charset="-120"/>
              </a:rPr>
              <a:t>Ethics, trust and workforce readiness</a:t>
            </a:r>
            <a:endParaRPr lang="en-US" sz="3600" dirty="0">
              <a:solidFill>
                <a:schemeClr val="accent3">
                  <a:lumMod val="75000"/>
                </a:schemeClr>
              </a:solidFill>
            </a:endParaRPr>
          </a:p>
        </p:txBody>
      </p:sp>
      <p:sp>
        <p:nvSpPr>
          <p:cNvPr id="4" name="Shape 1"/>
          <p:cNvSpPr/>
          <p:nvPr/>
        </p:nvSpPr>
        <p:spPr>
          <a:xfrm>
            <a:off x="2323465" y="4431297"/>
            <a:ext cx="3456305" cy="502920"/>
          </a:xfrm>
          <a:prstGeom prst="roundRect">
            <a:avLst>
              <a:gd name="adj" fmla="val 50000"/>
            </a:avLst>
          </a:prstGeom>
          <a:solidFill>
            <a:srgbClr val="015DBB"/>
          </a:solidFill>
          <a:ln/>
        </p:spPr>
        <p:txBody>
          <a:bodyPr/>
          <a:lstStyle/>
          <a:p>
            <a:endParaRPr lang="en-GB" dirty="0"/>
          </a:p>
        </p:txBody>
      </p:sp>
      <p:sp>
        <p:nvSpPr>
          <p:cNvPr id="5" name="Text 2"/>
          <p:cNvSpPr/>
          <p:nvPr/>
        </p:nvSpPr>
        <p:spPr>
          <a:xfrm>
            <a:off x="3529965" y="4424045"/>
            <a:ext cx="2179320" cy="50292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6" name="Text 3"/>
          <p:cNvSpPr/>
          <p:nvPr/>
        </p:nvSpPr>
        <p:spPr>
          <a:xfrm>
            <a:off x="2220770" y="4426479"/>
            <a:ext cx="3421380" cy="707886"/>
          </a:xfrm>
          <a:prstGeom prst="rect">
            <a:avLst/>
          </a:prstGeom>
          <a:noFill/>
          <a:ln/>
        </p:spPr>
        <p:txBody>
          <a:bodyPr wrap="square" lIns="91440" tIns="45720" rIns="91440" bIns="45720" rtlCol="0" anchor="t">
            <a:spAutoFit/>
          </a:bodyPr>
          <a:lstStyle/>
          <a:p>
            <a:pPr algn="ctr"/>
            <a:r>
              <a:rPr lang="en-US" sz="2400" b="1" dirty="0">
                <a:solidFill>
                  <a:schemeClr val="bg1"/>
                </a:solidFill>
                <a:latin typeface="MiSans" panose="020B0604020202020204" charset="-122"/>
                <a:ea typeface="MiSans" panose="020B0604020202020204" charset="-122"/>
                <a:cs typeface="MiSans" panose="020B0604020202020204" charset="-122"/>
              </a:rPr>
              <a:t>Vasile Florin Buzan</a:t>
            </a:r>
            <a:endParaRPr lang="en-US" sz="2400" dirty="0">
              <a:solidFill>
                <a:schemeClr val="bg1"/>
              </a:solidFill>
              <a:latin typeface="MiSans" panose="020B0604020202020204" charset="-122"/>
              <a:ea typeface="MiSans" panose="020B0604020202020204" charset="-122"/>
              <a:cs typeface="MiSans" panose="020B0604020202020204" charset="-122"/>
            </a:endParaRPr>
          </a:p>
          <a:p>
            <a:pPr marL="0" indent="0" algn="ctr">
              <a:lnSpc>
                <a:spcPct val="100000"/>
              </a:lnSpc>
              <a:buNone/>
            </a:pPr>
            <a:endParaRPr lang="en-US" sz="1600" dirty="0"/>
          </a:p>
        </p:txBody>
      </p:sp>
      <p:sp>
        <p:nvSpPr>
          <p:cNvPr id="7" name="Shape 4"/>
          <p:cNvSpPr/>
          <p:nvPr/>
        </p:nvSpPr>
        <p:spPr>
          <a:xfrm>
            <a:off x="6185535" y="4424045"/>
            <a:ext cx="3456304" cy="510172"/>
          </a:xfrm>
          <a:prstGeom prst="roundRect">
            <a:avLst>
              <a:gd name="adj" fmla="val 50000"/>
            </a:avLst>
          </a:prstGeom>
          <a:solidFill>
            <a:srgbClr val="015DBB"/>
          </a:solidFill>
          <a:ln/>
        </p:spPr>
        <p:txBody>
          <a:bodyPr/>
          <a:lstStyle/>
          <a:p>
            <a:endParaRPr lang="en-GB" dirty="0"/>
          </a:p>
        </p:txBody>
      </p:sp>
      <p:sp>
        <p:nvSpPr>
          <p:cNvPr id="8" name="Text 5"/>
          <p:cNvSpPr/>
          <p:nvPr/>
        </p:nvSpPr>
        <p:spPr>
          <a:xfrm>
            <a:off x="6185535" y="4424045"/>
            <a:ext cx="2179320" cy="50292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9" name="Text 6"/>
          <p:cNvSpPr/>
          <p:nvPr/>
        </p:nvSpPr>
        <p:spPr>
          <a:xfrm>
            <a:off x="6150610" y="4476115"/>
            <a:ext cx="3717925" cy="400110"/>
          </a:xfrm>
          <a:prstGeom prst="rect">
            <a:avLst/>
          </a:prstGeom>
          <a:noFill/>
          <a:ln/>
        </p:spPr>
        <p:txBody>
          <a:bodyPr wrap="square" lIns="91440" tIns="45720" rIns="91440" bIns="45720" rtlCol="0" anchor="t">
            <a:spAutoFit/>
          </a:bodyPr>
          <a:lstStyle/>
          <a:p>
            <a:pPr marL="0" indent="0" algn="ctr">
              <a:lnSpc>
                <a:spcPct val="100000"/>
              </a:lnSpc>
              <a:buNone/>
            </a:pPr>
            <a:r>
              <a:rPr lang="en-US" sz="2000" b="1">
                <a:solidFill>
                  <a:srgbClr val="FFFFFF"/>
                </a:solidFill>
                <a:latin typeface="MiSans" pitchFamily="34" charset="0"/>
                <a:ea typeface="MiSans" pitchFamily="34" charset="-122"/>
                <a:cs typeface="MiSans" pitchFamily="34" charset="-120"/>
              </a:rPr>
              <a:t>06/11/2025</a:t>
            </a:r>
            <a:endParaRPr lang="en-US" sz="1600" dirty="0"/>
          </a:p>
        </p:txBody>
      </p:sp>
      <p:sp>
        <p:nvSpPr>
          <p:cNvPr id="10" name="Shape 7"/>
          <p:cNvSpPr/>
          <p:nvPr/>
        </p:nvSpPr>
        <p:spPr>
          <a:xfrm>
            <a:off x="893745" y="4728174"/>
            <a:ext cx="1141923" cy="723293"/>
          </a:xfrm>
          <a:custGeom>
            <a:avLst/>
            <a:gdLst/>
            <a:ahLst/>
            <a:cxnLst/>
            <a:rect l="l" t="t" r="r" b="b"/>
            <a:pathLst>
              <a:path w="1141923" h="723293">
                <a:moveTo>
                  <a:pt x="50838" y="25788"/>
                </a:moveTo>
                <a:cubicBezTo>
                  <a:pt x="50838" y="40086"/>
                  <a:pt x="39239" y="51676"/>
                  <a:pt x="24931" y="51676"/>
                </a:cubicBezTo>
                <a:cubicBezTo>
                  <a:pt x="10623" y="51676"/>
                  <a:pt x="-976" y="40086"/>
                  <a:pt x="-976" y="25788"/>
                </a:cubicBezTo>
                <a:cubicBezTo>
                  <a:pt x="-976" y="11490"/>
                  <a:pt x="10623" y="-101"/>
                  <a:pt x="24931" y="-101"/>
                </a:cubicBezTo>
                <a:cubicBezTo>
                  <a:pt x="39233" y="-108"/>
                  <a:pt x="50831" y="11473"/>
                  <a:pt x="50838" y="25763"/>
                </a:cubicBezTo>
                <a:cubicBezTo>
                  <a:pt x="50838" y="25772"/>
                  <a:pt x="50838" y="25780"/>
                  <a:pt x="50838" y="25788"/>
                </a:cubicBezTo>
                <a:close/>
                <a:moveTo>
                  <a:pt x="269068" y="25788"/>
                </a:moveTo>
                <a:cubicBezTo>
                  <a:pt x="269068" y="40086"/>
                  <a:pt x="257469" y="51676"/>
                  <a:pt x="243160" y="51676"/>
                </a:cubicBezTo>
                <a:cubicBezTo>
                  <a:pt x="228853" y="51676"/>
                  <a:pt x="217253" y="40086"/>
                  <a:pt x="217253" y="25788"/>
                </a:cubicBezTo>
                <a:cubicBezTo>
                  <a:pt x="217253" y="11490"/>
                  <a:pt x="228853" y="-101"/>
                  <a:pt x="243160" y="-101"/>
                </a:cubicBezTo>
                <a:cubicBezTo>
                  <a:pt x="257461" y="-84"/>
                  <a:pt x="269051" y="11497"/>
                  <a:pt x="269068" y="25788"/>
                </a:cubicBezTo>
                <a:close/>
                <a:moveTo>
                  <a:pt x="487237" y="25788"/>
                </a:moveTo>
                <a:cubicBezTo>
                  <a:pt x="487237" y="40086"/>
                  <a:pt x="475637" y="51676"/>
                  <a:pt x="461329" y="51676"/>
                </a:cubicBezTo>
                <a:cubicBezTo>
                  <a:pt x="447021" y="51676"/>
                  <a:pt x="435422" y="40086"/>
                  <a:pt x="435422" y="25788"/>
                </a:cubicBezTo>
                <a:cubicBezTo>
                  <a:pt x="435422" y="11490"/>
                  <a:pt x="447021" y="-101"/>
                  <a:pt x="461329" y="-101"/>
                </a:cubicBezTo>
                <a:cubicBezTo>
                  <a:pt x="475631" y="-108"/>
                  <a:pt x="487229" y="11473"/>
                  <a:pt x="487237" y="25763"/>
                </a:cubicBezTo>
                <a:cubicBezTo>
                  <a:pt x="487237" y="25772"/>
                  <a:pt x="487237" y="25780"/>
                  <a:pt x="487237" y="25788"/>
                </a:cubicBezTo>
                <a:close/>
                <a:moveTo>
                  <a:pt x="705466" y="25788"/>
                </a:moveTo>
                <a:cubicBezTo>
                  <a:pt x="705466" y="40086"/>
                  <a:pt x="693867" y="51676"/>
                  <a:pt x="679559" y="51676"/>
                </a:cubicBezTo>
                <a:cubicBezTo>
                  <a:pt x="665250" y="51676"/>
                  <a:pt x="653652" y="40086"/>
                  <a:pt x="653652" y="25788"/>
                </a:cubicBezTo>
                <a:cubicBezTo>
                  <a:pt x="653652" y="11490"/>
                  <a:pt x="665250" y="-101"/>
                  <a:pt x="679559" y="-101"/>
                </a:cubicBezTo>
                <a:cubicBezTo>
                  <a:pt x="693861" y="-108"/>
                  <a:pt x="705458" y="11473"/>
                  <a:pt x="705466" y="25763"/>
                </a:cubicBezTo>
                <a:cubicBezTo>
                  <a:pt x="705466" y="25772"/>
                  <a:pt x="705466" y="25780"/>
                  <a:pt x="705466" y="25788"/>
                </a:cubicBezTo>
                <a:close/>
                <a:moveTo>
                  <a:pt x="923695" y="25788"/>
                </a:moveTo>
                <a:cubicBezTo>
                  <a:pt x="923695" y="40086"/>
                  <a:pt x="912096" y="51676"/>
                  <a:pt x="897788" y="51676"/>
                </a:cubicBezTo>
                <a:cubicBezTo>
                  <a:pt x="883481" y="51676"/>
                  <a:pt x="871881" y="40086"/>
                  <a:pt x="871881" y="25788"/>
                </a:cubicBezTo>
                <a:cubicBezTo>
                  <a:pt x="871881" y="11490"/>
                  <a:pt x="883481" y="-101"/>
                  <a:pt x="897788" y="-101"/>
                </a:cubicBezTo>
                <a:cubicBezTo>
                  <a:pt x="912090" y="-108"/>
                  <a:pt x="923688" y="11473"/>
                  <a:pt x="923695" y="25763"/>
                </a:cubicBezTo>
                <a:cubicBezTo>
                  <a:pt x="923695" y="25772"/>
                  <a:pt x="923695" y="25780"/>
                  <a:pt x="923695" y="25788"/>
                </a:cubicBezTo>
                <a:close/>
                <a:moveTo>
                  <a:pt x="1141923" y="25788"/>
                </a:moveTo>
                <a:cubicBezTo>
                  <a:pt x="1141923" y="40086"/>
                  <a:pt x="1130324" y="51676"/>
                  <a:pt x="1116016" y="51676"/>
                </a:cubicBezTo>
                <a:cubicBezTo>
                  <a:pt x="1101708" y="51676"/>
                  <a:pt x="1090109" y="40086"/>
                  <a:pt x="1090109" y="25788"/>
                </a:cubicBezTo>
                <a:cubicBezTo>
                  <a:pt x="1090109" y="11490"/>
                  <a:pt x="1101708" y="-101"/>
                  <a:pt x="1116016" y="-101"/>
                </a:cubicBezTo>
                <a:cubicBezTo>
                  <a:pt x="1130316" y="-84"/>
                  <a:pt x="1141907" y="11497"/>
                  <a:pt x="1141923" y="25788"/>
                </a:cubicBezTo>
                <a:close/>
                <a:moveTo>
                  <a:pt x="50838" y="193692"/>
                </a:moveTo>
                <a:cubicBezTo>
                  <a:pt x="50838" y="207990"/>
                  <a:pt x="39239" y="219580"/>
                  <a:pt x="24931" y="219580"/>
                </a:cubicBezTo>
                <a:cubicBezTo>
                  <a:pt x="10623" y="219580"/>
                  <a:pt x="-976" y="207990"/>
                  <a:pt x="-976" y="193692"/>
                </a:cubicBezTo>
                <a:cubicBezTo>
                  <a:pt x="-976" y="179394"/>
                  <a:pt x="10623" y="167803"/>
                  <a:pt x="24931" y="167803"/>
                </a:cubicBezTo>
                <a:cubicBezTo>
                  <a:pt x="39233" y="167796"/>
                  <a:pt x="50831" y="179377"/>
                  <a:pt x="50838" y="193668"/>
                </a:cubicBezTo>
                <a:cubicBezTo>
                  <a:pt x="50838" y="193676"/>
                  <a:pt x="50838" y="193684"/>
                  <a:pt x="50838" y="193692"/>
                </a:cubicBezTo>
                <a:close/>
                <a:moveTo>
                  <a:pt x="269068" y="193692"/>
                </a:moveTo>
                <a:cubicBezTo>
                  <a:pt x="269068" y="207990"/>
                  <a:pt x="257469" y="219580"/>
                  <a:pt x="243160" y="219580"/>
                </a:cubicBezTo>
                <a:cubicBezTo>
                  <a:pt x="228853" y="219580"/>
                  <a:pt x="217253" y="207990"/>
                  <a:pt x="217253" y="193692"/>
                </a:cubicBezTo>
                <a:cubicBezTo>
                  <a:pt x="217253" y="179394"/>
                  <a:pt x="228853" y="167803"/>
                  <a:pt x="243160" y="167803"/>
                </a:cubicBezTo>
                <a:cubicBezTo>
                  <a:pt x="257461" y="167820"/>
                  <a:pt x="269051" y="179401"/>
                  <a:pt x="269068" y="193692"/>
                </a:cubicBezTo>
                <a:close/>
                <a:moveTo>
                  <a:pt x="487237" y="193692"/>
                </a:moveTo>
                <a:cubicBezTo>
                  <a:pt x="487237" y="207990"/>
                  <a:pt x="475637" y="219580"/>
                  <a:pt x="461329" y="219580"/>
                </a:cubicBezTo>
                <a:cubicBezTo>
                  <a:pt x="447021" y="219580"/>
                  <a:pt x="435422" y="207990"/>
                  <a:pt x="435422" y="193692"/>
                </a:cubicBezTo>
                <a:cubicBezTo>
                  <a:pt x="435422" y="179394"/>
                  <a:pt x="447021" y="167803"/>
                  <a:pt x="461329" y="167803"/>
                </a:cubicBezTo>
                <a:cubicBezTo>
                  <a:pt x="475631" y="167796"/>
                  <a:pt x="487229" y="179377"/>
                  <a:pt x="487237" y="193668"/>
                </a:cubicBezTo>
                <a:cubicBezTo>
                  <a:pt x="487237" y="193676"/>
                  <a:pt x="487237" y="193684"/>
                  <a:pt x="487237" y="193692"/>
                </a:cubicBezTo>
                <a:close/>
                <a:moveTo>
                  <a:pt x="705466" y="193692"/>
                </a:moveTo>
                <a:cubicBezTo>
                  <a:pt x="705466" y="207990"/>
                  <a:pt x="693867" y="219580"/>
                  <a:pt x="679559" y="219580"/>
                </a:cubicBezTo>
                <a:cubicBezTo>
                  <a:pt x="665250" y="219580"/>
                  <a:pt x="653652" y="207990"/>
                  <a:pt x="653652" y="193692"/>
                </a:cubicBezTo>
                <a:cubicBezTo>
                  <a:pt x="653652" y="179394"/>
                  <a:pt x="665250" y="167803"/>
                  <a:pt x="679559" y="167803"/>
                </a:cubicBezTo>
                <a:cubicBezTo>
                  <a:pt x="693861" y="167796"/>
                  <a:pt x="705458" y="179377"/>
                  <a:pt x="705466" y="193668"/>
                </a:cubicBezTo>
                <a:cubicBezTo>
                  <a:pt x="705466" y="193676"/>
                  <a:pt x="705466" y="193684"/>
                  <a:pt x="705466" y="193692"/>
                </a:cubicBezTo>
                <a:close/>
                <a:moveTo>
                  <a:pt x="923695" y="193692"/>
                </a:moveTo>
                <a:cubicBezTo>
                  <a:pt x="923695" y="207990"/>
                  <a:pt x="912096" y="219580"/>
                  <a:pt x="897788" y="219580"/>
                </a:cubicBezTo>
                <a:cubicBezTo>
                  <a:pt x="883481" y="219580"/>
                  <a:pt x="871881" y="207990"/>
                  <a:pt x="871881" y="193692"/>
                </a:cubicBezTo>
                <a:cubicBezTo>
                  <a:pt x="871881" y="179394"/>
                  <a:pt x="883481" y="167803"/>
                  <a:pt x="897788" y="167803"/>
                </a:cubicBezTo>
                <a:cubicBezTo>
                  <a:pt x="912090" y="167796"/>
                  <a:pt x="923688" y="179377"/>
                  <a:pt x="923695" y="193668"/>
                </a:cubicBezTo>
                <a:cubicBezTo>
                  <a:pt x="923695" y="193676"/>
                  <a:pt x="923695" y="193684"/>
                  <a:pt x="923695" y="193692"/>
                </a:cubicBezTo>
                <a:close/>
                <a:moveTo>
                  <a:pt x="1141923" y="193692"/>
                </a:moveTo>
                <a:cubicBezTo>
                  <a:pt x="1141923" y="207990"/>
                  <a:pt x="1130324" y="219580"/>
                  <a:pt x="1116016" y="219580"/>
                </a:cubicBezTo>
                <a:cubicBezTo>
                  <a:pt x="1101708" y="219580"/>
                  <a:pt x="1090109" y="207990"/>
                  <a:pt x="1090109" y="193692"/>
                </a:cubicBezTo>
                <a:cubicBezTo>
                  <a:pt x="1090109" y="179394"/>
                  <a:pt x="1101708" y="167803"/>
                  <a:pt x="1116016" y="167803"/>
                </a:cubicBezTo>
                <a:cubicBezTo>
                  <a:pt x="1130316" y="167820"/>
                  <a:pt x="1141907" y="179401"/>
                  <a:pt x="1141923" y="193692"/>
                </a:cubicBezTo>
                <a:close/>
                <a:moveTo>
                  <a:pt x="50838" y="361596"/>
                </a:moveTo>
                <a:cubicBezTo>
                  <a:pt x="50838" y="375894"/>
                  <a:pt x="39239" y="387485"/>
                  <a:pt x="24931" y="387485"/>
                </a:cubicBezTo>
                <a:cubicBezTo>
                  <a:pt x="10623" y="387485"/>
                  <a:pt x="-976" y="375894"/>
                  <a:pt x="-976" y="361596"/>
                </a:cubicBezTo>
                <a:cubicBezTo>
                  <a:pt x="-976" y="347298"/>
                  <a:pt x="10623" y="335707"/>
                  <a:pt x="24931" y="335707"/>
                </a:cubicBezTo>
                <a:cubicBezTo>
                  <a:pt x="39233" y="335700"/>
                  <a:pt x="50831" y="347280"/>
                  <a:pt x="50838" y="361571"/>
                </a:cubicBezTo>
                <a:cubicBezTo>
                  <a:pt x="50838" y="361579"/>
                  <a:pt x="50838" y="361588"/>
                  <a:pt x="50838" y="361596"/>
                </a:cubicBezTo>
                <a:close/>
                <a:moveTo>
                  <a:pt x="269068" y="361596"/>
                </a:moveTo>
                <a:cubicBezTo>
                  <a:pt x="269068" y="375894"/>
                  <a:pt x="257469" y="387485"/>
                  <a:pt x="243160" y="387485"/>
                </a:cubicBezTo>
                <a:cubicBezTo>
                  <a:pt x="228853" y="387485"/>
                  <a:pt x="217253" y="375894"/>
                  <a:pt x="217253" y="361596"/>
                </a:cubicBezTo>
                <a:cubicBezTo>
                  <a:pt x="217253" y="347298"/>
                  <a:pt x="228853" y="335707"/>
                  <a:pt x="243160" y="335707"/>
                </a:cubicBezTo>
                <a:cubicBezTo>
                  <a:pt x="257461" y="335724"/>
                  <a:pt x="269051" y="347305"/>
                  <a:pt x="269068" y="361596"/>
                </a:cubicBezTo>
                <a:close/>
                <a:moveTo>
                  <a:pt x="487237" y="361596"/>
                </a:moveTo>
                <a:cubicBezTo>
                  <a:pt x="487237" y="375894"/>
                  <a:pt x="475637" y="387485"/>
                  <a:pt x="461329" y="387485"/>
                </a:cubicBezTo>
                <a:cubicBezTo>
                  <a:pt x="447021" y="387485"/>
                  <a:pt x="435422" y="375894"/>
                  <a:pt x="435422" y="361596"/>
                </a:cubicBezTo>
                <a:cubicBezTo>
                  <a:pt x="435422" y="347298"/>
                  <a:pt x="447021" y="335707"/>
                  <a:pt x="461329" y="335707"/>
                </a:cubicBezTo>
                <a:cubicBezTo>
                  <a:pt x="475631" y="335700"/>
                  <a:pt x="487229" y="347280"/>
                  <a:pt x="487237" y="361571"/>
                </a:cubicBezTo>
                <a:cubicBezTo>
                  <a:pt x="487237" y="361579"/>
                  <a:pt x="487237" y="361588"/>
                  <a:pt x="487237" y="361596"/>
                </a:cubicBezTo>
                <a:close/>
                <a:moveTo>
                  <a:pt x="705466" y="361596"/>
                </a:moveTo>
                <a:cubicBezTo>
                  <a:pt x="705466" y="375894"/>
                  <a:pt x="693867" y="387485"/>
                  <a:pt x="679559" y="387485"/>
                </a:cubicBezTo>
                <a:cubicBezTo>
                  <a:pt x="665250" y="387485"/>
                  <a:pt x="653652" y="375894"/>
                  <a:pt x="653652" y="361596"/>
                </a:cubicBezTo>
                <a:cubicBezTo>
                  <a:pt x="653652" y="347298"/>
                  <a:pt x="665250" y="335707"/>
                  <a:pt x="679559" y="335707"/>
                </a:cubicBezTo>
                <a:cubicBezTo>
                  <a:pt x="693861" y="335700"/>
                  <a:pt x="705458" y="347280"/>
                  <a:pt x="705466" y="361571"/>
                </a:cubicBezTo>
                <a:cubicBezTo>
                  <a:pt x="705466" y="361579"/>
                  <a:pt x="705466" y="361588"/>
                  <a:pt x="705466" y="361596"/>
                </a:cubicBezTo>
                <a:close/>
                <a:moveTo>
                  <a:pt x="923695" y="361596"/>
                </a:moveTo>
                <a:cubicBezTo>
                  <a:pt x="923695" y="375894"/>
                  <a:pt x="912096" y="387485"/>
                  <a:pt x="897788" y="387485"/>
                </a:cubicBezTo>
                <a:cubicBezTo>
                  <a:pt x="883481" y="387485"/>
                  <a:pt x="871881" y="375894"/>
                  <a:pt x="871881" y="361596"/>
                </a:cubicBezTo>
                <a:cubicBezTo>
                  <a:pt x="871881" y="347298"/>
                  <a:pt x="883481" y="335707"/>
                  <a:pt x="897788" y="335707"/>
                </a:cubicBezTo>
                <a:cubicBezTo>
                  <a:pt x="912090" y="335700"/>
                  <a:pt x="923688" y="347280"/>
                  <a:pt x="923695" y="361571"/>
                </a:cubicBezTo>
                <a:cubicBezTo>
                  <a:pt x="923695" y="361579"/>
                  <a:pt x="923695" y="361588"/>
                  <a:pt x="923695" y="361596"/>
                </a:cubicBezTo>
                <a:close/>
                <a:moveTo>
                  <a:pt x="1141923" y="361596"/>
                </a:moveTo>
                <a:cubicBezTo>
                  <a:pt x="1141923" y="375894"/>
                  <a:pt x="1130324" y="387485"/>
                  <a:pt x="1116016" y="387485"/>
                </a:cubicBezTo>
                <a:cubicBezTo>
                  <a:pt x="1101708" y="387485"/>
                  <a:pt x="1090109" y="375894"/>
                  <a:pt x="1090109" y="361596"/>
                </a:cubicBezTo>
                <a:cubicBezTo>
                  <a:pt x="1090109" y="347298"/>
                  <a:pt x="1101708" y="335707"/>
                  <a:pt x="1116016" y="335707"/>
                </a:cubicBezTo>
                <a:cubicBezTo>
                  <a:pt x="1130316" y="335724"/>
                  <a:pt x="1141907" y="347305"/>
                  <a:pt x="1141923" y="361596"/>
                </a:cubicBezTo>
                <a:close/>
                <a:moveTo>
                  <a:pt x="50838" y="529500"/>
                </a:moveTo>
                <a:cubicBezTo>
                  <a:pt x="50838" y="543798"/>
                  <a:pt x="39239" y="555389"/>
                  <a:pt x="24931" y="555389"/>
                </a:cubicBezTo>
                <a:cubicBezTo>
                  <a:pt x="10623" y="555389"/>
                  <a:pt x="-976" y="543798"/>
                  <a:pt x="-976" y="529500"/>
                </a:cubicBezTo>
                <a:cubicBezTo>
                  <a:pt x="-976" y="515202"/>
                  <a:pt x="10623" y="503612"/>
                  <a:pt x="24931" y="503612"/>
                </a:cubicBezTo>
                <a:cubicBezTo>
                  <a:pt x="39233" y="503605"/>
                  <a:pt x="50831" y="515184"/>
                  <a:pt x="50838" y="529475"/>
                </a:cubicBezTo>
                <a:cubicBezTo>
                  <a:pt x="50838" y="529484"/>
                  <a:pt x="50838" y="529492"/>
                  <a:pt x="50838" y="529500"/>
                </a:cubicBezTo>
                <a:close/>
                <a:moveTo>
                  <a:pt x="269068" y="529500"/>
                </a:moveTo>
                <a:cubicBezTo>
                  <a:pt x="269068" y="543798"/>
                  <a:pt x="257469" y="555389"/>
                  <a:pt x="243160" y="555389"/>
                </a:cubicBezTo>
                <a:cubicBezTo>
                  <a:pt x="228853" y="555389"/>
                  <a:pt x="217253" y="543798"/>
                  <a:pt x="217253" y="529500"/>
                </a:cubicBezTo>
                <a:cubicBezTo>
                  <a:pt x="217253" y="515202"/>
                  <a:pt x="228853" y="503612"/>
                  <a:pt x="243160" y="503612"/>
                </a:cubicBezTo>
                <a:cubicBezTo>
                  <a:pt x="257461" y="503629"/>
                  <a:pt x="269051" y="515209"/>
                  <a:pt x="269068" y="529500"/>
                </a:cubicBezTo>
                <a:close/>
                <a:moveTo>
                  <a:pt x="487237" y="529500"/>
                </a:moveTo>
                <a:cubicBezTo>
                  <a:pt x="487237" y="543798"/>
                  <a:pt x="475637" y="555389"/>
                  <a:pt x="461329" y="555389"/>
                </a:cubicBezTo>
                <a:cubicBezTo>
                  <a:pt x="447021" y="555389"/>
                  <a:pt x="435422" y="543798"/>
                  <a:pt x="435422" y="529500"/>
                </a:cubicBezTo>
                <a:cubicBezTo>
                  <a:pt x="435422" y="515202"/>
                  <a:pt x="447021" y="503612"/>
                  <a:pt x="461329" y="503612"/>
                </a:cubicBezTo>
                <a:cubicBezTo>
                  <a:pt x="475631" y="503605"/>
                  <a:pt x="487229" y="515184"/>
                  <a:pt x="487237" y="529475"/>
                </a:cubicBezTo>
                <a:cubicBezTo>
                  <a:pt x="487237" y="529484"/>
                  <a:pt x="487237" y="529492"/>
                  <a:pt x="487237" y="529500"/>
                </a:cubicBezTo>
                <a:close/>
                <a:moveTo>
                  <a:pt x="705466" y="529500"/>
                </a:moveTo>
                <a:cubicBezTo>
                  <a:pt x="705466" y="543798"/>
                  <a:pt x="693867" y="555389"/>
                  <a:pt x="679559" y="555389"/>
                </a:cubicBezTo>
                <a:cubicBezTo>
                  <a:pt x="665250" y="555389"/>
                  <a:pt x="653652" y="543798"/>
                  <a:pt x="653652" y="529500"/>
                </a:cubicBezTo>
                <a:cubicBezTo>
                  <a:pt x="653652" y="515202"/>
                  <a:pt x="665250" y="503612"/>
                  <a:pt x="679559" y="503612"/>
                </a:cubicBezTo>
                <a:cubicBezTo>
                  <a:pt x="693861" y="503605"/>
                  <a:pt x="705458" y="515184"/>
                  <a:pt x="705466" y="529475"/>
                </a:cubicBezTo>
                <a:cubicBezTo>
                  <a:pt x="705466" y="529484"/>
                  <a:pt x="705466" y="529492"/>
                  <a:pt x="705466" y="529500"/>
                </a:cubicBezTo>
                <a:close/>
                <a:moveTo>
                  <a:pt x="923695" y="529500"/>
                </a:moveTo>
                <a:cubicBezTo>
                  <a:pt x="923695" y="543798"/>
                  <a:pt x="912096" y="555389"/>
                  <a:pt x="897788" y="555389"/>
                </a:cubicBezTo>
                <a:cubicBezTo>
                  <a:pt x="883481" y="555389"/>
                  <a:pt x="871881" y="543798"/>
                  <a:pt x="871881" y="529500"/>
                </a:cubicBezTo>
                <a:cubicBezTo>
                  <a:pt x="871881" y="515202"/>
                  <a:pt x="883481" y="503612"/>
                  <a:pt x="897788" y="503612"/>
                </a:cubicBezTo>
                <a:cubicBezTo>
                  <a:pt x="912090" y="503605"/>
                  <a:pt x="923688" y="515184"/>
                  <a:pt x="923695" y="529475"/>
                </a:cubicBezTo>
                <a:cubicBezTo>
                  <a:pt x="923695" y="529484"/>
                  <a:pt x="923695" y="529492"/>
                  <a:pt x="923695" y="529500"/>
                </a:cubicBezTo>
                <a:close/>
                <a:moveTo>
                  <a:pt x="1141923" y="529500"/>
                </a:moveTo>
                <a:cubicBezTo>
                  <a:pt x="1141923" y="543798"/>
                  <a:pt x="1130324" y="555389"/>
                  <a:pt x="1116016" y="555389"/>
                </a:cubicBezTo>
                <a:cubicBezTo>
                  <a:pt x="1101708" y="555389"/>
                  <a:pt x="1090109" y="543798"/>
                  <a:pt x="1090109" y="529500"/>
                </a:cubicBezTo>
                <a:cubicBezTo>
                  <a:pt x="1090109" y="515202"/>
                  <a:pt x="1101708" y="503612"/>
                  <a:pt x="1116016" y="503612"/>
                </a:cubicBezTo>
                <a:cubicBezTo>
                  <a:pt x="1130316" y="503629"/>
                  <a:pt x="1141907" y="515209"/>
                  <a:pt x="1141923" y="529500"/>
                </a:cubicBezTo>
                <a:close/>
                <a:moveTo>
                  <a:pt x="50838" y="697404"/>
                </a:moveTo>
                <a:cubicBezTo>
                  <a:pt x="50838" y="711702"/>
                  <a:pt x="39239" y="723293"/>
                  <a:pt x="24931" y="723293"/>
                </a:cubicBezTo>
                <a:cubicBezTo>
                  <a:pt x="10623" y="723293"/>
                  <a:pt x="-976" y="711702"/>
                  <a:pt x="-976" y="697404"/>
                </a:cubicBezTo>
                <a:cubicBezTo>
                  <a:pt x="-976" y="683106"/>
                  <a:pt x="10623" y="671516"/>
                  <a:pt x="24931" y="671516"/>
                </a:cubicBezTo>
                <a:cubicBezTo>
                  <a:pt x="39233" y="671509"/>
                  <a:pt x="50831" y="683088"/>
                  <a:pt x="50838" y="697379"/>
                </a:cubicBezTo>
                <a:cubicBezTo>
                  <a:pt x="50838" y="697387"/>
                  <a:pt x="50838" y="697395"/>
                  <a:pt x="50838" y="697404"/>
                </a:cubicBezTo>
                <a:close/>
                <a:moveTo>
                  <a:pt x="269068" y="697404"/>
                </a:moveTo>
                <a:cubicBezTo>
                  <a:pt x="269068" y="711702"/>
                  <a:pt x="257469" y="723293"/>
                  <a:pt x="243160" y="723293"/>
                </a:cubicBezTo>
                <a:cubicBezTo>
                  <a:pt x="228853" y="723293"/>
                  <a:pt x="217253" y="711702"/>
                  <a:pt x="217253" y="697404"/>
                </a:cubicBezTo>
                <a:cubicBezTo>
                  <a:pt x="217253" y="683106"/>
                  <a:pt x="228853" y="671516"/>
                  <a:pt x="243160" y="671516"/>
                </a:cubicBezTo>
                <a:cubicBezTo>
                  <a:pt x="257461" y="671532"/>
                  <a:pt x="269051" y="683113"/>
                  <a:pt x="269068" y="697404"/>
                </a:cubicBezTo>
                <a:close/>
                <a:moveTo>
                  <a:pt x="487237" y="697404"/>
                </a:moveTo>
                <a:cubicBezTo>
                  <a:pt x="487237" y="711702"/>
                  <a:pt x="475637" y="723293"/>
                  <a:pt x="461329" y="723293"/>
                </a:cubicBezTo>
                <a:cubicBezTo>
                  <a:pt x="447021" y="723293"/>
                  <a:pt x="435422" y="711702"/>
                  <a:pt x="435422" y="697404"/>
                </a:cubicBezTo>
                <a:cubicBezTo>
                  <a:pt x="435422" y="683106"/>
                  <a:pt x="447021" y="671516"/>
                  <a:pt x="461329" y="671516"/>
                </a:cubicBezTo>
                <a:cubicBezTo>
                  <a:pt x="475631" y="671509"/>
                  <a:pt x="487229" y="683088"/>
                  <a:pt x="487237" y="697379"/>
                </a:cubicBezTo>
                <a:cubicBezTo>
                  <a:pt x="487237" y="697387"/>
                  <a:pt x="487237" y="697395"/>
                  <a:pt x="487237" y="697404"/>
                </a:cubicBezTo>
                <a:close/>
                <a:moveTo>
                  <a:pt x="705466" y="697404"/>
                </a:moveTo>
                <a:cubicBezTo>
                  <a:pt x="705466" y="711702"/>
                  <a:pt x="693867" y="723293"/>
                  <a:pt x="679559" y="723293"/>
                </a:cubicBezTo>
                <a:cubicBezTo>
                  <a:pt x="665250" y="723293"/>
                  <a:pt x="653652" y="711702"/>
                  <a:pt x="653652" y="697404"/>
                </a:cubicBezTo>
                <a:cubicBezTo>
                  <a:pt x="653652" y="683106"/>
                  <a:pt x="665250" y="671516"/>
                  <a:pt x="679559" y="671516"/>
                </a:cubicBezTo>
                <a:cubicBezTo>
                  <a:pt x="693861" y="671509"/>
                  <a:pt x="705458" y="683088"/>
                  <a:pt x="705466" y="697379"/>
                </a:cubicBezTo>
                <a:cubicBezTo>
                  <a:pt x="705466" y="697387"/>
                  <a:pt x="705466" y="697395"/>
                  <a:pt x="705466" y="697404"/>
                </a:cubicBezTo>
                <a:close/>
                <a:moveTo>
                  <a:pt x="923695" y="697404"/>
                </a:moveTo>
                <a:cubicBezTo>
                  <a:pt x="923695" y="711702"/>
                  <a:pt x="912096" y="723293"/>
                  <a:pt x="897788" y="723293"/>
                </a:cubicBezTo>
                <a:cubicBezTo>
                  <a:pt x="883481" y="723293"/>
                  <a:pt x="871881" y="711702"/>
                  <a:pt x="871881" y="697404"/>
                </a:cubicBezTo>
                <a:cubicBezTo>
                  <a:pt x="871881" y="683106"/>
                  <a:pt x="883481" y="671516"/>
                  <a:pt x="897788" y="671516"/>
                </a:cubicBezTo>
                <a:cubicBezTo>
                  <a:pt x="912090" y="671509"/>
                  <a:pt x="923688" y="683088"/>
                  <a:pt x="923695" y="697379"/>
                </a:cubicBezTo>
                <a:cubicBezTo>
                  <a:pt x="923695" y="697387"/>
                  <a:pt x="923695" y="697395"/>
                  <a:pt x="923695" y="697404"/>
                </a:cubicBezTo>
                <a:close/>
                <a:moveTo>
                  <a:pt x="1141923" y="697404"/>
                </a:moveTo>
                <a:cubicBezTo>
                  <a:pt x="1141923" y="711702"/>
                  <a:pt x="1130324" y="723293"/>
                  <a:pt x="1116016" y="723293"/>
                </a:cubicBezTo>
                <a:cubicBezTo>
                  <a:pt x="1101708" y="723293"/>
                  <a:pt x="1090109" y="711702"/>
                  <a:pt x="1090109" y="697404"/>
                </a:cubicBezTo>
                <a:cubicBezTo>
                  <a:pt x="1090109" y="683106"/>
                  <a:pt x="1101708" y="671516"/>
                  <a:pt x="1116016" y="671516"/>
                </a:cubicBezTo>
                <a:cubicBezTo>
                  <a:pt x="1130316" y="671532"/>
                  <a:pt x="1141907" y="683113"/>
                  <a:pt x="1141923" y="697404"/>
                </a:cubicBezTo>
                <a:close/>
              </a:path>
            </a:pathLst>
          </a:custGeom>
          <a:solidFill>
            <a:srgbClr val="015DBB"/>
          </a:solidFill>
          <a:ln/>
        </p:spPr>
        <p:txBody>
          <a:bodyPr/>
          <a:lstStyle/>
          <a:p>
            <a:endParaRPr lang="en-GB"/>
          </a:p>
        </p:txBody>
      </p:sp>
      <p:sp>
        <p:nvSpPr>
          <p:cNvPr id="11" name="Text 8"/>
          <p:cNvSpPr/>
          <p:nvPr/>
        </p:nvSpPr>
        <p:spPr>
          <a:xfrm>
            <a:off x="893745" y="4728174"/>
            <a:ext cx="1141923" cy="723293"/>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12" name="Shape 9"/>
          <p:cNvSpPr/>
          <p:nvPr/>
        </p:nvSpPr>
        <p:spPr>
          <a:xfrm>
            <a:off x="10230150" y="1569684"/>
            <a:ext cx="1141923" cy="723293"/>
          </a:xfrm>
          <a:custGeom>
            <a:avLst/>
            <a:gdLst/>
            <a:ahLst/>
            <a:cxnLst/>
            <a:rect l="l" t="t" r="r" b="b"/>
            <a:pathLst>
              <a:path w="1141923" h="723293">
                <a:moveTo>
                  <a:pt x="50838" y="25788"/>
                </a:moveTo>
                <a:cubicBezTo>
                  <a:pt x="50838" y="40086"/>
                  <a:pt x="39239" y="51676"/>
                  <a:pt x="24931" y="51676"/>
                </a:cubicBezTo>
                <a:cubicBezTo>
                  <a:pt x="10623" y="51676"/>
                  <a:pt x="-976" y="40086"/>
                  <a:pt x="-976" y="25788"/>
                </a:cubicBezTo>
                <a:cubicBezTo>
                  <a:pt x="-976" y="11490"/>
                  <a:pt x="10623" y="-101"/>
                  <a:pt x="24931" y="-101"/>
                </a:cubicBezTo>
                <a:cubicBezTo>
                  <a:pt x="39233" y="-108"/>
                  <a:pt x="50831" y="11473"/>
                  <a:pt x="50838" y="25763"/>
                </a:cubicBezTo>
                <a:cubicBezTo>
                  <a:pt x="50838" y="25772"/>
                  <a:pt x="50838" y="25780"/>
                  <a:pt x="50838" y="25788"/>
                </a:cubicBezTo>
                <a:close/>
                <a:moveTo>
                  <a:pt x="269068" y="25788"/>
                </a:moveTo>
                <a:cubicBezTo>
                  <a:pt x="269068" y="40086"/>
                  <a:pt x="257469" y="51676"/>
                  <a:pt x="243160" y="51676"/>
                </a:cubicBezTo>
                <a:cubicBezTo>
                  <a:pt x="228853" y="51676"/>
                  <a:pt x="217253" y="40086"/>
                  <a:pt x="217253" y="25788"/>
                </a:cubicBezTo>
                <a:cubicBezTo>
                  <a:pt x="217253" y="11490"/>
                  <a:pt x="228853" y="-101"/>
                  <a:pt x="243160" y="-101"/>
                </a:cubicBezTo>
                <a:cubicBezTo>
                  <a:pt x="257461" y="-84"/>
                  <a:pt x="269051" y="11497"/>
                  <a:pt x="269068" y="25788"/>
                </a:cubicBezTo>
                <a:close/>
                <a:moveTo>
                  <a:pt x="487237" y="25788"/>
                </a:moveTo>
                <a:cubicBezTo>
                  <a:pt x="487237" y="40086"/>
                  <a:pt x="475637" y="51676"/>
                  <a:pt x="461329" y="51676"/>
                </a:cubicBezTo>
                <a:cubicBezTo>
                  <a:pt x="447021" y="51676"/>
                  <a:pt x="435422" y="40086"/>
                  <a:pt x="435422" y="25788"/>
                </a:cubicBezTo>
                <a:cubicBezTo>
                  <a:pt x="435422" y="11490"/>
                  <a:pt x="447021" y="-101"/>
                  <a:pt x="461329" y="-101"/>
                </a:cubicBezTo>
                <a:cubicBezTo>
                  <a:pt x="475631" y="-108"/>
                  <a:pt x="487229" y="11473"/>
                  <a:pt x="487237" y="25763"/>
                </a:cubicBezTo>
                <a:cubicBezTo>
                  <a:pt x="487237" y="25772"/>
                  <a:pt x="487237" y="25780"/>
                  <a:pt x="487237" y="25788"/>
                </a:cubicBezTo>
                <a:close/>
                <a:moveTo>
                  <a:pt x="705466" y="25788"/>
                </a:moveTo>
                <a:cubicBezTo>
                  <a:pt x="705466" y="40086"/>
                  <a:pt x="693867" y="51676"/>
                  <a:pt x="679559" y="51676"/>
                </a:cubicBezTo>
                <a:cubicBezTo>
                  <a:pt x="665250" y="51676"/>
                  <a:pt x="653652" y="40086"/>
                  <a:pt x="653652" y="25788"/>
                </a:cubicBezTo>
                <a:cubicBezTo>
                  <a:pt x="653652" y="11490"/>
                  <a:pt x="665250" y="-101"/>
                  <a:pt x="679559" y="-101"/>
                </a:cubicBezTo>
                <a:cubicBezTo>
                  <a:pt x="693861" y="-108"/>
                  <a:pt x="705458" y="11473"/>
                  <a:pt x="705466" y="25763"/>
                </a:cubicBezTo>
                <a:cubicBezTo>
                  <a:pt x="705466" y="25772"/>
                  <a:pt x="705466" y="25780"/>
                  <a:pt x="705466" y="25788"/>
                </a:cubicBezTo>
                <a:close/>
                <a:moveTo>
                  <a:pt x="923695" y="25788"/>
                </a:moveTo>
                <a:cubicBezTo>
                  <a:pt x="923695" y="40086"/>
                  <a:pt x="912096" y="51676"/>
                  <a:pt x="897788" y="51676"/>
                </a:cubicBezTo>
                <a:cubicBezTo>
                  <a:pt x="883481" y="51676"/>
                  <a:pt x="871881" y="40086"/>
                  <a:pt x="871881" y="25788"/>
                </a:cubicBezTo>
                <a:cubicBezTo>
                  <a:pt x="871881" y="11490"/>
                  <a:pt x="883481" y="-101"/>
                  <a:pt x="897788" y="-101"/>
                </a:cubicBezTo>
                <a:cubicBezTo>
                  <a:pt x="912090" y="-108"/>
                  <a:pt x="923688" y="11473"/>
                  <a:pt x="923695" y="25763"/>
                </a:cubicBezTo>
                <a:cubicBezTo>
                  <a:pt x="923695" y="25772"/>
                  <a:pt x="923695" y="25780"/>
                  <a:pt x="923695" y="25788"/>
                </a:cubicBezTo>
                <a:close/>
                <a:moveTo>
                  <a:pt x="1141923" y="25788"/>
                </a:moveTo>
                <a:cubicBezTo>
                  <a:pt x="1141923" y="40086"/>
                  <a:pt x="1130324" y="51676"/>
                  <a:pt x="1116016" y="51676"/>
                </a:cubicBezTo>
                <a:cubicBezTo>
                  <a:pt x="1101708" y="51676"/>
                  <a:pt x="1090109" y="40086"/>
                  <a:pt x="1090109" y="25788"/>
                </a:cubicBezTo>
                <a:cubicBezTo>
                  <a:pt x="1090109" y="11490"/>
                  <a:pt x="1101708" y="-101"/>
                  <a:pt x="1116016" y="-101"/>
                </a:cubicBezTo>
                <a:cubicBezTo>
                  <a:pt x="1130316" y="-84"/>
                  <a:pt x="1141907" y="11497"/>
                  <a:pt x="1141923" y="25788"/>
                </a:cubicBezTo>
                <a:close/>
                <a:moveTo>
                  <a:pt x="50838" y="193692"/>
                </a:moveTo>
                <a:cubicBezTo>
                  <a:pt x="50838" y="207990"/>
                  <a:pt x="39239" y="219580"/>
                  <a:pt x="24931" y="219580"/>
                </a:cubicBezTo>
                <a:cubicBezTo>
                  <a:pt x="10623" y="219580"/>
                  <a:pt x="-976" y="207990"/>
                  <a:pt x="-976" y="193692"/>
                </a:cubicBezTo>
                <a:cubicBezTo>
                  <a:pt x="-976" y="179394"/>
                  <a:pt x="10623" y="167803"/>
                  <a:pt x="24931" y="167803"/>
                </a:cubicBezTo>
                <a:cubicBezTo>
                  <a:pt x="39233" y="167796"/>
                  <a:pt x="50831" y="179377"/>
                  <a:pt x="50838" y="193668"/>
                </a:cubicBezTo>
                <a:cubicBezTo>
                  <a:pt x="50838" y="193676"/>
                  <a:pt x="50838" y="193684"/>
                  <a:pt x="50838" y="193692"/>
                </a:cubicBezTo>
                <a:close/>
                <a:moveTo>
                  <a:pt x="269068" y="193692"/>
                </a:moveTo>
                <a:cubicBezTo>
                  <a:pt x="269068" y="207990"/>
                  <a:pt x="257469" y="219580"/>
                  <a:pt x="243160" y="219580"/>
                </a:cubicBezTo>
                <a:cubicBezTo>
                  <a:pt x="228853" y="219580"/>
                  <a:pt x="217253" y="207990"/>
                  <a:pt x="217253" y="193692"/>
                </a:cubicBezTo>
                <a:cubicBezTo>
                  <a:pt x="217253" y="179394"/>
                  <a:pt x="228853" y="167803"/>
                  <a:pt x="243160" y="167803"/>
                </a:cubicBezTo>
                <a:cubicBezTo>
                  <a:pt x="257461" y="167820"/>
                  <a:pt x="269051" y="179401"/>
                  <a:pt x="269068" y="193692"/>
                </a:cubicBezTo>
                <a:close/>
                <a:moveTo>
                  <a:pt x="487237" y="193692"/>
                </a:moveTo>
                <a:cubicBezTo>
                  <a:pt x="487237" y="207990"/>
                  <a:pt x="475637" y="219580"/>
                  <a:pt x="461329" y="219580"/>
                </a:cubicBezTo>
                <a:cubicBezTo>
                  <a:pt x="447021" y="219580"/>
                  <a:pt x="435422" y="207990"/>
                  <a:pt x="435422" y="193692"/>
                </a:cubicBezTo>
                <a:cubicBezTo>
                  <a:pt x="435422" y="179394"/>
                  <a:pt x="447021" y="167803"/>
                  <a:pt x="461329" y="167803"/>
                </a:cubicBezTo>
                <a:cubicBezTo>
                  <a:pt x="475631" y="167796"/>
                  <a:pt x="487229" y="179377"/>
                  <a:pt x="487237" y="193668"/>
                </a:cubicBezTo>
                <a:cubicBezTo>
                  <a:pt x="487237" y="193676"/>
                  <a:pt x="487237" y="193684"/>
                  <a:pt x="487237" y="193692"/>
                </a:cubicBezTo>
                <a:close/>
                <a:moveTo>
                  <a:pt x="705466" y="193692"/>
                </a:moveTo>
                <a:cubicBezTo>
                  <a:pt x="705466" y="207990"/>
                  <a:pt x="693867" y="219580"/>
                  <a:pt x="679559" y="219580"/>
                </a:cubicBezTo>
                <a:cubicBezTo>
                  <a:pt x="665250" y="219580"/>
                  <a:pt x="653652" y="207990"/>
                  <a:pt x="653652" y="193692"/>
                </a:cubicBezTo>
                <a:cubicBezTo>
                  <a:pt x="653652" y="179394"/>
                  <a:pt x="665250" y="167803"/>
                  <a:pt x="679559" y="167803"/>
                </a:cubicBezTo>
                <a:cubicBezTo>
                  <a:pt x="693861" y="167796"/>
                  <a:pt x="705458" y="179377"/>
                  <a:pt x="705466" y="193668"/>
                </a:cubicBezTo>
                <a:cubicBezTo>
                  <a:pt x="705466" y="193676"/>
                  <a:pt x="705466" y="193684"/>
                  <a:pt x="705466" y="193692"/>
                </a:cubicBezTo>
                <a:close/>
                <a:moveTo>
                  <a:pt x="923695" y="193692"/>
                </a:moveTo>
                <a:cubicBezTo>
                  <a:pt x="923695" y="207990"/>
                  <a:pt x="912096" y="219580"/>
                  <a:pt x="897788" y="219580"/>
                </a:cubicBezTo>
                <a:cubicBezTo>
                  <a:pt x="883481" y="219580"/>
                  <a:pt x="871881" y="207990"/>
                  <a:pt x="871881" y="193692"/>
                </a:cubicBezTo>
                <a:cubicBezTo>
                  <a:pt x="871881" y="179394"/>
                  <a:pt x="883481" y="167803"/>
                  <a:pt x="897788" y="167803"/>
                </a:cubicBezTo>
                <a:cubicBezTo>
                  <a:pt x="912090" y="167796"/>
                  <a:pt x="923688" y="179377"/>
                  <a:pt x="923695" y="193668"/>
                </a:cubicBezTo>
                <a:cubicBezTo>
                  <a:pt x="923695" y="193676"/>
                  <a:pt x="923695" y="193684"/>
                  <a:pt x="923695" y="193692"/>
                </a:cubicBezTo>
                <a:close/>
                <a:moveTo>
                  <a:pt x="1141923" y="193692"/>
                </a:moveTo>
                <a:cubicBezTo>
                  <a:pt x="1141923" y="207990"/>
                  <a:pt x="1130324" y="219580"/>
                  <a:pt x="1116016" y="219580"/>
                </a:cubicBezTo>
                <a:cubicBezTo>
                  <a:pt x="1101708" y="219580"/>
                  <a:pt x="1090109" y="207990"/>
                  <a:pt x="1090109" y="193692"/>
                </a:cubicBezTo>
                <a:cubicBezTo>
                  <a:pt x="1090109" y="179394"/>
                  <a:pt x="1101708" y="167803"/>
                  <a:pt x="1116016" y="167803"/>
                </a:cubicBezTo>
                <a:cubicBezTo>
                  <a:pt x="1130316" y="167820"/>
                  <a:pt x="1141907" y="179401"/>
                  <a:pt x="1141923" y="193692"/>
                </a:cubicBezTo>
                <a:close/>
                <a:moveTo>
                  <a:pt x="50838" y="361596"/>
                </a:moveTo>
                <a:cubicBezTo>
                  <a:pt x="50838" y="375894"/>
                  <a:pt x="39239" y="387485"/>
                  <a:pt x="24931" y="387485"/>
                </a:cubicBezTo>
                <a:cubicBezTo>
                  <a:pt x="10623" y="387485"/>
                  <a:pt x="-976" y="375894"/>
                  <a:pt x="-976" y="361596"/>
                </a:cubicBezTo>
                <a:cubicBezTo>
                  <a:pt x="-976" y="347298"/>
                  <a:pt x="10623" y="335707"/>
                  <a:pt x="24931" y="335707"/>
                </a:cubicBezTo>
                <a:cubicBezTo>
                  <a:pt x="39233" y="335700"/>
                  <a:pt x="50831" y="347280"/>
                  <a:pt x="50838" y="361571"/>
                </a:cubicBezTo>
                <a:cubicBezTo>
                  <a:pt x="50838" y="361579"/>
                  <a:pt x="50838" y="361588"/>
                  <a:pt x="50838" y="361596"/>
                </a:cubicBezTo>
                <a:close/>
                <a:moveTo>
                  <a:pt x="269068" y="361596"/>
                </a:moveTo>
                <a:cubicBezTo>
                  <a:pt x="269068" y="375894"/>
                  <a:pt x="257469" y="387485"/>
                  <a:pt x="243160" y="387485"/>
                </a:cubicBezTo>
                <a:cubicBezTo>
                  <a:pt x="228853" y="387485"/>
                  <a:pt x="217253" y="375894"/>
                  <a:pt x="217253" y="361596"/>
                </a:cubicBezTo>
                <a:cubicBezTo>
                  <a:pt x="217253" y="347298"/>
                  <a:pt x="228853" y="335707"/>
                  <a:pt x="243160" y="335707"/>
                </a:cubicBezTo>
                <a:cubicBezTo>
                  <a:pt x="257461" y="335724"/>
                  <a:pt x="269051" y="347305"/>
                  <a:pt x="269068" y="361596"/>
                </a:cubicBezTo>
                <a:close/>
                <a:moveTo>
                  <a:pt x="487237" y="361596"/>
                </a:moveTo>
                <a:cubicBezTo>
                  <a:pt x="487237" y="375894"/>
                  <a:pt x="475637" y="387485"/>
                  <a:pt x="461329" y="387485"/>
                </a:cubicBezTo>
                <a:cubicBezTo>
                  <a:pt x="447021" y="387485"/>
                  <a:pt x="435422" y="375894"/>
                  <a:pt x="435422" y="361596"/>
                </a:cubicBezTo>
                <a:cubicBezTo>
                  <a:pt x="435422" y="347298"/>
                  <a:pt x="447021" y="335707"/>
                  <a:pt x="461329" y="335707"/>
                </a:cubicBezTo>
                <a:cubicBezTo>
                  <a:pt x="475631" y="335700"/>
                  <a:pt x="487229" y="347280"/>
                  <a:pt x="487237" y="361571"/>
                </a:cubicBezTo>
                <a:cubicBezTo>
                  <a:pt x="487237" y="361579"/>
                  <a:pt x="487237" y="361588"/>
                  <a:pt x="487237" y="361596"/>
                </a:cubicBezTo>
                <a:close/>
                <a:moveTo>
                  <a:pt x="705466" y="361596"/>
                </a:moveTo>
                <a:cubicBezTo>
                  <a:pt x="705466" y="375894"/>
                  <a:pt x="693867" y="387485"/>
                  <a:pt x="679559" y="387485"/>
                </a:cubicBezTo>
                <a:cubicBezTo>
                  <a:pt x="665250" y="387485"/>
                  <a:pt x="653652" y="375894"/>
                  <a:pt x="653652" y="361596"/>
                </a:cubicBezTo>
                <a:cubicBezTo>
                  <a:pt x="653652" y="347298"/>
                  <a:pt x="665250" y="335707"/>
                  <a:pt x="679559" y="335707"/>
                </a:cubicBezTo>
                <a:cubicBezTo>
                  <a:pt x="693861" y="335700"/>
                  <a:pt x="705458" y="347280"/>
                  <a:pt x="705466" y="361571"/>
                </a:cubicBezTo>
                <a:cubicBezTo>
                  <a:pt x="705466" y="361579"/>
                  <a:pt x="705466" y="361588"/>
                  <a:pt x="705466" y="361596"/>
                </a:cubicBezTo>
                <a:close/>
                <a:moveTo>
                  <a:pt x="923695" y="361596"/>
                </a:moveTo>
                <a:cubicBezTo>
                  <a:pt x="923695" y="375894"/>
                  <a:pt x="912096" y="387485"/>
                  <a:pt x="897788" y="387485"/>
                </a:cubicBezTo>
                <a:cubicBezTo>
                  <a:pt x="883481" y="387485"/>
                  <a:pt x="871881" y="375894"/>
                  <a:pt x="871881" y="361596"/>
                </a:cubicBezTo>
                <a:cubicBezTo>
                  <a:pt x="871881" y="347298"/>
                  <a:pt x="883481" y="335707"/>
                  <a:pt x="897788" y="335707"/>
                </a:cubicBezTo>
                <a:cubicBezTo>
                  <a:pt x="912090" y="335700"/>
                  <a:pt x="923688" y="347280"/>
                  <a:pt x="923695" y="361571"/>
                </a:cubicBezTo>
                <a:cubicBezTo>
                  <a:pt x="923695" y="361579"/>
                  <a:pt x="923695" y="361588"/>
                  <a:pt x="923695" y="361596"/>
                </a:cubicBezTo>
                <a:close/>
                <a:moveTo>
                  <a:pt x="1141923" y="361596"/>
                </a:moveTo>
                <a:cubicBezTo>
                  <a:pt x="1141923" y="375894"/>
                  <a:pt x="1130324" y="387485"/>
                  <a:pt x="1116016" y="387485"/>
                </a:cubicBezTo>
                <a:cubicBezTo>
                  <a:pt x="1101708" y="387485"/>
                  <a:pt x="1090109" y="375894"/>
                  <a:pt x="1090109" y="361596"/>
                </a:cubicBezTo>
                <a:cubicBezTo>
                  <a:pt x="1090109" y="347298"/>
                  <a:pt x="1101708" y="335707"/>
                  <a:pt x="1116016" y="335707"/>
                </a:cubicBezTo>
                <a:cubicBezTo>
                  <a:pt x="1130316" y="335724"/>
                  <a:pt x="1141907" y="347305"/>
                  <a:pt x="1141923" y="361596"/>
                </a:cubicBezTo>
                <a:close/>
                <a:moveTo>
                  <a:pt x="50838" y="529500"/>
                </a:moveTo>
                <a:cubicBezTo>
                  <a:pt x="50838" y="543798"/>
                  <a:pt x="39239" y="555389"/>
                  <a:pt x="24931" y="555389"/>
                </a:cubicBezTo>
                <a:cubicBezTo>
                  <a:pt x="10623" y="555389"/>
                  <a:pt x="-976" y="543798"/>
                  <a:pt x="-976" y="529500"/>
                </a:cubicBezTo>
                <a:cubicBezTo>
                  <a:pt x="-976" y="515202"/>
                  <a:pt x="10623" y="503612"/>
                  <a:pt x="24931" y="503612"/>
                </a:cubicBezTo>
                <a:cubicBezTo>
                  <a:pt x="39233" y="503605"/>
                  <a:pt x="50831" y="515184"/>
                  <a:pt x="50838" y="529475"/>
                </a:cubicBezTo>
                <a:cubicBezTo>
                  <a:pt x="50838" y="529484"/>
                  <a:pt x="50838" y="529492"/>
                  <a:pt x="50838" y="529500"/>
                </a:cubicBezTo>
                <a:close/>
                <a:moveTo>
                  <a:pt x="269068" y="529500"/>
                </a:moveTo>
                <a:cubicBezTo>
                  <a:pt x="269068" y="543798"/>
                  <a:pt x="257469" y="555389"/>
                  <a:pt x="243160" y="555389"/>
                </a:cubicBezTo>
                <a:cubicBezTo>
                  <a:pt x="228853" y="555389"/>
                  <a:pt x="217253" y="543798"/>
                  <a:pt x="217253" y="529500"/>
                </a:cubicBezTo>
                <a:cubicBezTo>
                  <a:pt x="217253" y="515202"/>
                  <a:pt x="228853" y="503612"/>
                  <a:pt x="243160" y="503612"/>
                </a:cubicBezTo>
                <a:cubicBezTo>
                  <a:pt x="257461" y="503629"/>
                  <a:pt x="269051" y="515209"/>
                  <a:pt x="269068" y="529500"/>
                </a:cubicBezTo>
                <a:close/>
                <a:moveTo>
                  <a:pt x="487237" y="529500"/>
                </a:moveTo>
                <a:cubicBezTo>
                  <a:pt x="487237" y="543798"/>
                  <a:pt x="475637" y="555389"/>
                  <a:pt x="461329" y="555389"/>
                </a:cubicBezTo>
                <a:cubicBezTo>
                  <a:pt x="447021" y="555389"/>
                  <a:pt x="435422" y="543798"/>
                  <a:pt x="435422" y="529500"/>
                </a:cubicBezTo>
                <a:cubicBezTo>
                  <a:pt x="435422" y="515202"/>
                  <a:pt x="447021" y="503612"/>
                  <a:pt x="461329" y="503612"/>
                </a:cubicBezTo>
                <a:cubicBezTo>
                  <a:pt x="475631" y="503605"/>
                  <a:pt x="487229" y="515184"/>
                  <a:pt x="487237" y="529475"/>
                </a:cubicBezTo>
                <a:cubicBezTo>
                  <a:pt x="487237" y="529484"/>
                  <a:pt x="487237" y="529492"/>
                  <a:pt x="487237" y="529500"/>
                </a:cubicBezTo>
                <a:close/>
                <a:moveTo>
                  <a:pt x="705466" y="529500"/>
                </a:moveTo>
                <a:cubicBezTo>
                  <a:pt x="705466" y="543798"/>
                  <a:pt x="693867" y="555389"/>
                  <a:pt x="679559" y="555389"/>
                </a:cubicBezTo>
                <a:cubicBezTo>
                  <a:pt x="665250" y="555389"/>
                  <a:pt x="653652" y="543798"/>
                  <a:pt x="653652" y="529500"/>
                </a:cubicBezTo>
                <a:cubicBezTo>
                  <a:pt x="653652" y="515202"/>
                  <a:pt x="665250" y="503612"/>
                  <a:pt x="679559" y="503612"/>
                </a:cubicBezTo>
                <a:cubicBezTo>
                  <a:pt x="693861" y="503605"/>
                  <a:pt x="705458" y="515184"/>
                  <a:pt x="705466" y="529475"/>
                </a:cubicBezTo>
                <a:cubicBezTo>
                  <a:pt x="705466" y="529484"/>
                  <a:pt x="705466" y="529492"/>
                  <a:pt x="705466" y="529500"/>
                </a:cubicBezTo>
                <a:close/>
                <a:moveTo>
                  <a:pt x="923695" y="529500"/>
                </a:moveTo>
                <a:cubicBezTo>
                  <a:pt x="923695" y="543798"/>
                  <a:pt x="912096" y="555389"/>
                  <a:pt x="897788" y="555389"/>
                </a:cubicBezTo>
                <a:cubicBezTo>
                  <a:pt x="883481" y="555389"/>
                  <a:pt x="871881" y="543798"/>
                  <a:pt x="871881" y="529500"/>
                </a:cubicBezTo>
                <a:cubicBezTo>
                  <a:pt x="871881" y="515202"/>
                  <a:pt x="883481" y="503612"/>
                  <a:pt x="897788" y="503612"/>
                </a:cubicBezTo>
                <a:cubicBezTo>
                  <a:pt x="912090" y="503605"/>
                  <a:pt x="923688" y="515184"/>
                  <a:pt x="923695" y="529475"/>
                </a:cubicBezTo>
                <a:cubicBezTo>
                  <a:pt x="923695" y="529484"/>
                  <a:pt x="923695" y="529492"/>
                  <a:pt x="923695" y="529500"/>
                </a:cubicBezTo>
                <a:close/>
                <a:moveTo>
                  <a:pt x="1141923" y="529500"/>
                </a:moveTo>
                <a:cubicBezTo>
                  <a:pt x="1141923" y="543798"/>
                  <a:pt x="1130324" y="555389"/>
                  <a:pt x="1116016" y="555389"/>
                </a:cubicBezTo>
                <a:cubicBezTo>
                  <a:pt x="1101708" y="555389"/>
                  <a:pt x="1090109" y="543798"/>
                  <a:pt x="1090109" y="529500"/>
                </a:cubicBezTo>
                <a:cubicBezTo>
                  <a:pt x="1090109" y="515202"/>
                  <a:pt x="1101708" y="503612"/>
                  <a:pt x="1116016" y="503612"/>
                </a:cubicBezTo>
                <a:cubicBezTo>
                  <a:pt x="1130316" y="503629"/>
                  <a:pt x="1141907" y="515209"/>
                  <a:pt x="1141923" y="529500"/>
                </a:cubicBezTo>
                <a:close/>
                <a:moveTo>
                  <a:pt x="50838" y="697404"/>
                </a:moveTo>
                <a:cubicBezTo>
                  <a:pt x="50838" y="711702"/>
                  <a:pt x="39239" y="723293"/>
                  <a:pt x="24931" y="723293"/>
                </a:cubicBezTo>
                <a:cubicBezTo>
                  <a:pt x="10623" y="723293"/>
                  <a:pt x="-976" y="711702"/>
                  <a:pt x="-976" y="697404"/>
                </a:cubicBezTo>
                <a:cubicBezTo>
                  <a:pt x="-976" y="683106"/>
                  <a:pt x="10623" y="671516"/>
                  <a:pt x="24931" y="671516"/>
                </a:cubicBezTo>
                <a:cubicBezTo>
                  <a:pt x="39233" y="671509"/>
                  <a:pt x="50831" y="683088"/>
                  <a:pt x="50838" y="697379"/>
                </a:cubicBezTo>
                <a:cubicBezTo>
                  <a:pt x="50838" y="697387"/>
                  <a:pt x="50838" y="697395"/>
                  <a:pt x="50838" y="697404"/>
                </a:cubicBezTo>
                <a:close/>
                <a:moveTo>
                  <a:pt x="269068" y="697404"/>
                </a:moveTo>
                <a:cubicBezTo>
                  <a:pt x="269068" y="711702"/>
                  <a:pt x="257469" y="723293"/>
                  <a:pt x="243160" y="723293"/>
                </a:cubicBezTo>
                <a:cubicBezTo>
                  <a:pt x="228853" y="723293"/>
                  <a:pt x="217253" y="711702"/>
                  <a:pt x="217253" y="697404"/>
                </a:cubicBezTo>
                <a:cubicBezTo>
                  <a:pt x="217253" y="683106"/>
                  <a:pt x="228853" y="671516"/>
                  <a:pt x="243160" y="671516"/>
                </a:cubicBezTo>
                <a:cubicBezTo>
                  <a:pt x="257461" y="671532"/>
                  <a:pt x="269051" y="683113"/>
                  <a:pt x="269068" y="697404"/>
                </a:cubicBezTo>
                <a:close/>
                <a:moveTo>
                  <a:pt x="487237" y="697404"/>
                </a:moveTo>
                <a:cubicBezTo>
                  <a:pt x="487237" y="711702"/>
                  <a:pt x="475637" y="723293"/>
                  <a:pt x="461329" y="723293"/>
                </a:cubicBezTo>
                <a:cubicBezTo>
                  <a:pt x="447021" y="723293"/>
                  <a:pt x="435422" y="711702"/>
                  <a:pt x="435422" y="697404"/>
                </a:cubicBezTo>
                <a:cubicBezTo>
                  <a:pt x="435422" y="683106"/>
                  <a:pt x="447021" y="671516"/>
                  <a:pt x="461329" y="671516"/>
                </a:cubicBezTo>
                <a:cubicBezTo>
                  <a:pt x="475631" y="671509"/>
                  <a:pt x="487229" y="683088"/>
                  <a:pt x="487237" y="697379"/>
                </a:cubicBezTo>
                <a:cubicBezTo>
                  <a:pt x="487237" y="697387"/>
                  <a:pt x="487237" y="697395"/>
                  <a:pt x="487237" y="697404"/>
                </a:cubicBezTo>
                <a:close/>
                <a:moveTo>
                  <a:pt x="705466" y="697404"/>
                </a:moveTo>
                <a:cubicBezTo>
                  <a:pt x="705466" y="711702"/>
                  <a:pt x="693867" y="723293"/>
                  <a:pt x="679559" y="723293"/>
                </a:cubicBezTo>
                <a:cubicBezTo>
                  <a:pt x="665250" y="723293"/>
                  <a:pt x="653652" y="711702"/>
                  <a:pt x="653652" y="697404"/>
                </a:cubicBezTo>
                <a:cubicBezTo>
                  <a:pt x="653652" y="683106"/>
                  <a:pt x="665250" y="671516"/>
                  <a:pt x="679559" y="671516"/>
                </a:cubicBezTo>
                <a:cubicBezTo>
                  <a:pt x="693861" y="671509"/>
                  <a:pt x="705458" y="683088"/>
                  <a:pt x="705466" y="697379"/>
                </a:cubicBezTo>
                <a:cubicBezTo>
                  <a:pt x="705466" y="697387"/>
                  <a:pt x="705466" y="697395"/>
                  <a:pt x="705466" y="697404"/>
                </a:cubicBezTo>
                <a:close/>
                <a:moveTo>
                  <a:pt x="923695" y="697404"/>
                </a:moveTo>
                <a:cubicBezTo>
                  <a:pt x="923695" y="711702"/>
                  <a:pt x="912096" y="723293"/>
                  <a:pt x="897788" y="723293"/>
                </a:cubicBezTo>
                <a:cubicBezTo>
                  <a:pt x="883481" y="723293"/>
                  <a:pt x="871881" y="711702"/>
                  <a:pt x="871881" y="697404"/>
                </a:cubicBezTo>
                <a:cubicBezTo>
                  <a:pt x="871881" y="683106"/>
                  <a:pt x="883481" y="671516"/>
                  <a:pt x="897788" y="671516"/>
                </a:cubicBezTo>
                <a:cubicBezTo>
                  <a:pt x="912090" y="671509"/>
                  <a:pt x="923688" y="683088"/>
                  <a:pt x="923695" y="697379"/>
                </a:cubicBezTo>
                <a:cubicBezTo>
                  <a:pt x="923695" y="697387"/>
                  <a:pt x="923695" y="697395"/>
                  <a:pt x="923695" y="697404"/>
                </a:cubicBezTo>
                <a:close/>
                <a:moveTo>
                  <a:pt x="1141923" y="697404"/>
                </a:moveTo>
                <a:cubicBezTo>
                  <a:pt x="1141923" y="711702"/>
                  <a:pt x="1130324" y="723293"/>
                  <a:pt x="1116016" y="723293"/>
                </a:cubicBezTo>
                <a:cubicBezTo>
                  <a:pt x="1101708" y="723293"/>
                  <a:pt x="1090109" y="711702"/>
                  <a:pt x="1090109" y="697404"/>
                </a:cubicBezTo>
                <a:cubicBezTo>
                  <a:pt x="1090109" y="683106"/>
                  <a:pt x="1101708" y="671516"/>
                  <a:pt x="1116016" y="671516"/>
                </a:cubicBezTo>
                <a:cubicBezTo>
                  <a:pt x="1130316" y="671532"/>
                  <a:pt x="1141907" y="683113"/>
                  <a:pt x="1141923" y="697404"/>
                </a:cubicBezTo>
                <a:close/>
              </a:path>
            </a:pathLst>
          </a:custGeom>
          <a:solidFill>
            <a:srgbClr val="015DBB"/>
          </a:solidFill>
          <a:ln/>
        </p:spPr>
        <p:txBody>
          <a:bodyPr/>
          <a:lstStyle/>
          <a:p>
            <a:endParaRPr lang="en-GB"/>
          </a:p>
        </p:txBody>
      </p:sp>
      <p:sp>
        <p:nvSpPr>
          <p:cNvPr id="13" name="Text 10"/>
          <p:cNvSpPr/>
          <p:nvPr/>
        </p:nvSpPr>
        <p:spPr>
          <a:xfrm>
            <a:off x="10230150" y="1569684"/>
            <a:ext cx="1141923" cy="723293"/>
          </a:xfrm>
          <a:prstGeom prst="rect">
            <a:avLst/>
          </a:prstGeom>
          <a:noFill/>
          <a:ln/>
        </p:spPr>
        <p:txBody>
          <a:bodyPr wrap="square" lIns="45720" tIns="91440" rIns="91440" bIns="45720" rtlCol="0" anchor="ctr"/>
          <a:lstStyle/>
          <a:p>
            <a:pPr marL="0" indent="0">
              <a:lnSpc>
                <a:spcPct val="100000"/>
              </a:lnSpc>
              <a:buNone/>
            </a:pPr>
            <a:endParaRPr lang="en-US" sz="1600" dirty="0"/>
          </a:p>
        </p:txBody>
      </p:sp>
      <p:pic>
        <p:nvPicPr>
          <p:cNvPr id="14" name="Image 1" descr="https://kimi-img.moonshot.cn/pub/slides/slides_tmpl/image/25-08-27-20:05:31-d2nf92p8bjvh7rlj0b5g.png"/>
          <p:cNvPicPr>
            <a:picLocks noChangeAspect="1"/>
          </p:cNvPicPr>
          <p:nvPr/>
        </p:nvPicPr>
        <p:blipFill>
          <a:blip r:embed="rId4"/>
          <a:stretch>
            <a:fillRect/>
          </a:stretch>
        </p:blipFill>
        <p:spPr>
          <a:xfrm>
            <a:off x="2616835" y="4125595"/>
            <a:ext cx="6468110" cy="298450"/>
          </a:xfrm>
          <a:prstGeom prst="rect">
            <a:avLst/>
          </a:prstGeom>
        </p:spPr>
      </p:pic>
      <p:pic>
        <p:nvPicPr>
          <p:cNvPr id="15" name="Image 2" descr="https://kimi-img.moonshot.cn/pub/slides/slides_tmpl/image/25-08-27-20:05:47-d2nf96p8bjvh7rlj0bjg.png"/>
          <p:cNvPicPr>
            <a:picLocks noChangeAspect="1"/>
          </p:cNvPicPr>
          <p:nvPr/>
        </p:nvPicPr>
        <p:blipFill>
          <a:blip r:embed="rId5">
            <a:alphaModFix amt="25000"/>
          </a:blip>
          <a:srcRect t="22162"/>
          <a:stretch/>
        </p:blipFill>
        <p:spPr>
          <a:xfrm>
            <a:off x="380047" y="2433325"/>
            <a:ext cx="2311400" cy="1800225"/>
          </a:xfrm>
          <a:prstGeom prst="rect">
            <a:avLst/>
          </a:prstGeom>
        </p:spPr>
      </p:pic>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32-d2nf9318bjvh7rlj0b90.png"/>
          <p:cNvPicPr>
            <a:picLocks noChangeAspect="1"/>
          </p:cNvPicPr>
          <p:nvPr/>
        </p:nvPicPr>
        <p:blipFill>
          <a:blip r:embed="rId3"/>
          <a:stretch>
            <a:fillRect/>
          </a:stretch>
        </p:blipFill>
        <p:spPr>
          <a:xfrm>
            <a:off x="8315325" y="995045"/>
            <a:ext cx="3658870" cy="3658870"/>
          </a:xfrm>
          <a:prstGeom prst="rect">
            <a:avLst/>
          </a:prstGeom>
        </p:spPr>
      </p:pic>
      <p:pic>
        <p:nvPicPr>
          <p:cNvPr id="3" name="Image 1" descr="https://kimi-img.moonshot.cn/pub/slides/slides_tmpl/image/25-08-27-20:05:32-d2nf9318bjvh7rlj0b8g.png"/>
          <p:cNvPicPr>
            <a:picLocks noChangeAspect="1"/>
          </p:cNvPicPr>
          <p:nvPr/>
        </p:nvPicPr>
        <p:blipFill>
          <a:blip r:embed="rId4"/>
          <a:stretch>
            <a:fillRect/>
          </a:stretch>
        </p:blipFill>
        <p:spPr>
          <a:xfrm rot="5400000" flipV="1">
            <a:off x="6951345" y="1617345"/>
            <a:ext cx="6858635" cy="3623310"/>
          </a:xfrm>
          <a:prstGeom prst="rect">
            <a:avLst/>
          </a:prstGeom>
        </p:spPr>
      </p:pic>
      <p:sp>
        <p:nvSpPr>
          <p:cNvPr id="4" name="Shape 0"/>
          <p:cNvSpPr/>
          <p:nvPr/>
        </p:nvSpPr>
        <p:spPr>
          <a:xfrm>
            <a:off x="977376" y="2055495"/>
            <a:ext cx="692341" cy="660400"/>
          </a:xfrm>
          <a:prstGeom prst="roundRect">
            <a:avLst/>
          </a:prstGeom>
          <a:solidFill>
            <a:srgbClr val="015DBB"/>
          </a:solidFill>
          <a:ln/>
        </p:spPr>
        <p:txBody>
          <a:bodyPr/>
          <a:lstStyle/>
          <a:p>
            <a:endParaRPr lang="en-GB"/>
          </a:p>
        </p:txBody>
      </p:sp>
      <p:sp>
        <p:nvSpPr>
          <p:cNvPr id="5" name="Text 1"/>
          <p:cNvSpPr/>
          <p:nvPr/>
        </p:nvSpPr>
        <p:spPr>
          <a:xfrm>
            <a:off x="977376" y="2055495"/>
            <a:ext cx="692341" cy="66040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6" name="Shape 2"/>
          <p:cNvSpPr/>
          <p:nvPr/>
        </p:nvSpPr>
        <p:spPr>
          <a:xfrm>
            <a:off x="1782458" y="2055495"/>
            <a:ext cx="5462239" cy="660400"/>
          </a:xfrm>
          <a:prstGeom prst="roundRect">
            <a:avLst/>
          </a:prstGeom>
          <a:solidFill>
            <a:srgbClr val="000000">
              <a:alpha val="0"/>
            </a:srgbClr>
          </a:solidFill>
          <a:ln w="19050">
            <a:solidFill>
              <a:srgbClr val="015DBB"/>
            </a:solidFill>
            <a:prstDash val="solid"/>
          </a:ln>
        </p:spPr>
        <p:txBody>
          <a:bodyPr/>
          <a:lstStyle/>
          <a:p>
            <a:endParaRPr lang="en-GB"/>
          </a:p>
        </p:txBody>
      </p:sp>
      <p:sp>
        <p:nvSpPr>
          <p:cNvPr id="7" name="Text 3"/>
          <p:cNvSpPr/>
          <p:nvPr/>
        </p:nvSpPr>
        <p:spPr>
          <a:xfrm>
            <a:off x="1782458" y="2055495"/>
            <a:ext cx="5462239" cy="66040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8" name="Shape 4"/>
          <p:cNvSpPr/>
          <p:nvPr/>
        </p:nvSpPr>
        <p:spPr>
          <a:xfrm>
            <a:off x="977376" y="2922905"/>
            <a:ext cx="692341" cy="660400"/>
          </a:xfrm>
          <a:prstGeom prst="roundRect">
            <a:avLst/>
          </a:prstGeom>
          <a:solidFill>
            <a:srgbClr val="015DBB"/>
          </a:solidFill>
          <a:ln/>
        </p:spPr>
        <p:txBody>
          <a:bodyPr/>
          <a:lstStyle/>
          <a:p>
            <a:endParaRPr lang="en-GB"/>
          </a:p>
        </p:txBody>
      </p:sp>
      <p:sp>
        <p:nvSpPr>
          <p:cNvPr id="9" name="Text 5"/>
          <p:cNvSpPr/>
          <p:nvPr/>
        </p:nvSpPr>
        <p:spPr>
          <a:xfrm>
            <a:off x="977376" y="2922905"/>
            <a:ext cx="692341" cy="66040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10" name="Shape 6"/>
          <p:cNvSpPr/>
          <p:nvPr/>
        </p:nvSpPr>
        <p:spPr>
          <a:xfrm>
            <a:off x="1782458" y="2922905"/>
            <a:ext cx="5462239" cy="660400"/>
          </a:xfrm>
          <a:prstGeom prst="roundRect">
            <a:avLst/>
          </a:prstGeom>
          <a:solidFill>
            <a:srgbClr val="000000">
              <a:alpha val="0"/>
            </a:srgbClr>
          </a:solidFill>
          <a:ln w="19050">
            <a:solidFill>
              <a:srgbClr val="015DBB"/>
            </a:solidFill>
            <a:prstDash val="solid"/>
          </a:ln>
        </p:spPr>
        <p:txBody>
          <a:bodyPr/>
          <a:lstStyle/>
          <a:p>
            <a:endParaRPr lang="en-GB"/>
          </a:p>
        </p:txBody>
      </p:sp>
      <p:sp>
        <p:nvSpPr>
          <p:cNvPr id="11" name="Text 7"/>
          <p:cNvSpPr/>
          <p:nvPr/>
        </p:nvSpPr>
        <p:spPr>
          <a:xfrm>
            <a:off x="1782458" y="2922905"/>
            <a:ext cx="5462239" cy="66040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12" name="Shape 8"/>
          <p:cNvSpPr/>
          <p:nvPr/>
        </p:nvSpPr>
        <p:spPr>
          <a:xfrm>
            <a:off x="977376" y="3790315"/>
            <a:ext cx="692341" cy="660400"/>
          </a:xfrm>
          <a:prstGeom prst="roundRect">
            <a:avLst/>
          </a:prstGeom>
          <a:solidFill>
            <a:srgbClr val="015DBB"/>
          </a:solidFill>
          <a:ln/>
        </p:spPr>
        <p:txBody>
          <a:bodyPr/>
          <a:lstStyle/>
          <a:p>
            <a:endParaRPr lang="en-GB"/>
          </a:p>
        </p:txBody>
      </p:sp>
      <p:sp>
        <p:nvSpPr>
          <p:cNvPr id="13" name="Text 9"/>
          <p:cNvSpPr/>
          <p:nvPr/>
        </p:nvSpPr>
        <p:spPr>
          <a:xfrm>
            <a:off x="977376" y="3790315"/>
            <a:ext cx="692341" cy="66040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14" name="Shape 10"/>
          <p:cNvSpPr/>
          <p:nvPr/>
        </p:nvSpPr>
        <p:spPr>
          <a:xfrm>
            <a:off x="1782458" y="3790315"/>
            <a:ext cx="5462239" cy="660400"/>
          </a:xfrm>
          <a:prstGeom prst="roundRect">
            <a:avLst/>
          </a:prstGeom>
          <a:solidFill>
            <a:srgbClr val="000000">
              <a:alpha val="0"/>
            </a:srgbClr>
          </a:solidFill>
          <a:ln w="19050">
            <a:solidFill>
              <a:srgbClr val="015DBB"/>
            </a:solidFill>
            <a:prstDash val="solid"/>
          </a:ln>
        </p:spPr>
        <p:txBody>
          <a:bodyPr/>
          <a:lstStyle/>
          <a:p>
            <a:endParaRPr lang="en-GB"/>
          </a:p>
        </p:txBody>
      </p:sp>
      <p:sp>
        <p:nvSpPr>
          <p:cNvPr id="15" name="Text 11"/>
          <p:cNvSpPr/>
          <p:nvPr/>
        </p:nvSpPr>
        <p:spPr>
          <a:xfrm>
            <a:off x="1782458" y="3790315"/>
            <a:ext cx="5462239" cy="66040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16" name="Shape 12"/>
          <p:cNvSpPr/>
          <p:nvPr/>
        </p:nvSpPr>
        <p:spPr>
          <a:xfrm>
            <a:off x="977376" y="4657725"/>
            <a:ext cx="692341" cy="660400"/>
          </a:xfrm>
          <a:prstGeom prst="roundRect">
            <a:avLst/>
          </a:prstGeom>
          <a:solidFill>
            <a:srgbClr val="015DBB"/>
          </a:solidFill>
          <a:ln/>
        </p:spPr>
        <p:txBody>
          <a:bodyPr/>
          <a:lstStyle/>
          <a:p>
            <a:endParaRPr lang="en-GB"/>
          </a:p>
        </p:txBody>
      </p:sp>
      <p:sp>
        <p:nvSpPr>
          <p:cNvPr id="17" name="Text 13"/>
          <p:cNvSpPr/>
          <p:nvPr/>
        </p:nvSpPr>
        <p:spPr>
          <a:xfrm>
            <a:off x="977376" y="4657725"/>
            <a:ext cx="692341" cy="66040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18" name="Shape 14"/>
          <p:cNvSpPr/>
          <p:nvPr/>
        </p:nvSpPr>
        <p:spPr>
          <a:xfrm>
            <a:off x="1782457" y="4657725"/>
            <a:ext cx="5462240" cy="660400"/>
          </a:xfrm>
          <a:prstGeom prst="roundRect">
            <a:avLst/>
          </a:prstGeom>
          <a:solidFill>
            <a:srgbClr val="000000">
              <a:alpha val="0"/>
            </a:srgbClr>
          </a:solidFill>
          <a:ln w="19050">
            <a:solidFill>
              <a:srgbClr val="015DBB"/>
            </a:solidFill>
            <a:prstDash val="solid"/>
          </a:ln>
        </p:spPr>
        <p:txBody>
          <a:bodyPr/>
          <a:lstStyle/>
          <a:p>
            <a:endParaRPr lang="en-GB"/>
          </a:p>
        </p:txBody>
      </p:sp>
      <p:sp>
        <p:nvSpPr>
          <p:cNvPr id="19" name="Text 15"/>
          <p:cNvSpPr/>
          <p:nvPr/>
        </p:nvSpPr>
        <p:spPr>
          <a:xfrm>
            <a:off x="1782457" y="4657725"/>
            <a:ext cx="5462240" cy="66040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20" name="Shape 16"/>
          <p:cNvSpPr/>
          <p:nvPr/>
        </p:nvSpPr>
        <p:spPr>
          <a:xfrm>
            <a:off x="977376" y="5525135"/>
            <a:ext cx="692341" cy="660400"/>
          </a:xfrm>
          <a:prstGeom prst="roundRect">
            <a:avLst/>
          </a:prstGeom>
          <a:solidFill>
            <a:srgbClr val="015DBB"/>
          </a:solidFill>
          <a:ln/>
        </p:spPr>
        <p:txBody>
          <a:bodyPr/>
          <a:lstStyle/>
          <a:p>
            <a:endParaRPr lang="en-GB"/>
          </a:p>
        </p:txBody>
      </p:sp>
      <p:sp>
        <p:nvSpPr>
          <p:cNvPr id="21" name="Text 17"/>
          <p:cNvSpPr/>
          <p:nvPr/>
        </p:nvSpPr>
        <p:spPr>
          <a:xfrm>
            <a:off x="977376" y="5525135"/>
            <a:ext cx="692341" cy="66040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22" name="Shape 18"/>
          <p:cNvSpPr/>
          <p:nvPr/>
        </p:nvSpPr>
        <p:spPr>
          <a:xfrm>
            <a:off x="1782458" y="5525135"/>
            <a:ext cx="5462239" cy="660400"/>
          </a:xfrm>
          <a:prstGeom prst="roundRect">
            <a:avLst/>
          </a:prstGeom>
          <a:solidFill>
            <a:srgbClr val="000000">
              <a:alpha val="0"/>
            </a:srgbClr>
          </a:solidFill>
          <a:ln w="19050">
            <a:solidFill>
              <a:srgbClr val="015DBB"/>
            </a:solidFill>
            <a:prstDash val="solid"/>
          </a:ln>
        </p:spPr>
        <p:txBody>
          <a:bodyPr/>
          <a:lstStyle/>
          <a:p>
            <a:endParaRPr lang="en-GB"/>
          </a:p>
        </p:txBody>
      </p:sp>
      <p:sp>
        <p:nvSpPr>
          <p:cNvPr id="23" name="Text 19"/>
          <p:cNvSpPr/>
          <p:nvPr/>
        </p:nvSpPr>
        <p:spPr>
          <a:xfrm>
            <a:off x="1782458" y="5525135"/>
            <a:ext cx="5462239" cy="66040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24" name="Shape 20"/>
          <p:cNvSpPr/>
          <p:nvPr/>
        </p:nvSpPr>
        <p:spPr>
          <a:xfrm>
            <a:off x="7163100" y="704814"/>
            <a:ext cx="1141923" cy="723293"/>
          </a:xfrm>
          <a:custGeom>
            <a:avLst/>
            <a:gdLst/>
            <a:ahLst/>
            <a:cxnLst/>
            <a:rect l="l" t="t" r="r" b="b"/>
            <a:pathLst>
              <a:path w="1141923" h="723293">
                <a:moveTo>
                  <a:pt x="50838" y="25788"/>
                </a:moveTo>
                <a:cubicBezTo>
                  <a:pt x="50838" y="40086"/>
                  <a:pt x="39239" y="51676"/>
                  <a:pt x="24931" y="51676"/>
                </a:cubicBezTo>
                <a:cubicBezTo>
                  <a:pt x="10623" y="51676"/>
                  <a:pt x="-976" y="40086"/>
                  <a:pt x="-976" y="25788"/>
                </a:cubicBezTo>
                <a:cubicBezTo>
                  <a:pt x="-976" y="11490"/>
                  <a:pt x="10623" y="-101"/>
                  <a:pt x="24931" y="-101"/>
                </a:cubicBezTo>
                <a:cubicBezTo>
                  <a:pt x="39233" y="-108"/>
                  <a:pt x="50831" y="11473"/>
                  <a:pt x="50838" y="25763"/>
                </a:cubicBezTo>
                <a:cubicBezTo>
                  <a:pt x="50838" y="25772"/>
                  <a:pt x="50838" y="25780"/>
                  <a:pt x="50838" y="25788"/>
                </a:cubicBezTo>
                <a:close/>
                <a:moveTo>
                  <a:pt x="269068" y="25788"/>
                </a:moveTo>
                <a:cubicBezTo>
                  <a:pt x="269068" y="40086"/>
                  <a:pt x="257469" y="51676"/>
                  <a:pt x="243160" y="51676"/>
                </a:cubicBezTo>
                <a:cubicBezTo>
                  <a:pt x="228853" y="51676"/>
                  <a:pt x="217253" y="40086"/>
                  <a:pt x="217253" y="25788"/>
                </a:cubicBezTo>
                <a:cubicBezTo>
                  <a:pt x="217253" y="11490"/>
                  <a:pt x="228853" y="-101"/>
                  <a:pt x="243160" y="-101"/>
                </a:cubicBezTo>
                <a:cubicBezTo>
                  <a:pt x="257461" y="-84"/>
                  <a:pt x="269051" y="11497"/>
                  <a:pt x="269068" y="25788"/>
                </a:cubicBezTo>
                <a:close/>
                <a:moveTo>
                  <a:pt x="487237" y="25788"/>
                </a:moveTo>
                <a:cubicBezTo>
                  <a:pt x="487237" y="40086"/>
                  <a:pt x="475637" y="51676"/>
                  <a:pt x="461329" y="51676"/>
                </a:cubicBezTo>
                <a:cubicBezTo>
                  <a:pt x="447021" y="51676"/>
                  <a:pt x="435422" y="40086"/>
                  <a:pt x="435422" y="25788"/>
                </a:cubicBezTo>
                <a:cubicBezTo>
                  <a:pt x="435422" y="11490"/>
                  <a:pt x="447021" y="-101"/>
                  <a:pt x="461329" y="-101"/>
                </a:cubicBezTo>
                <a:cubicBezTo>
                  <a:pt x="475631" y="-108"/>
                  <a:pt x="487229" y="11473"/>
                  <a:pt x="487237" y="25763"/>
                </a:cubicBezTo>
                <a:cubicBezTo>
                  <a:pt x="487237" y="25772"/>
                  <a:pt x="487237" y="25780"/>
                  <a:pt x="487237" y="25788"/>
                </a:cubicBezTo>
                <a:close/>
                <a:moveTo>
                  <a:pt x="705466" y="25788"/>
                </a:moveTo>
                <a:cubicBezTo>
                  <a:pt x="705466" y="40086"/>
                  <a:pt x="693867" y="51676"/>
                  <a:pt x="679559" y="51676"/>
                </a:cubicBezTo>
                <a:cubicBezTo>
                  <a:pt x="665250" y="51676"/>
                  <a:pt x="653652" y="40086"/>
                  <a:pt x="653652" y="25788"/>
                </a:cubicBezTo>
                <a:cubicBezTo>
                  <a:pt x="653652" y="11490"/>
                  <a:pt x="665250" y="-101"/>
                  <a:pt x="679559" y="-101"/>
                </a:cubicBezTo>
                <a:cubicBezTo>
                  <a:pt x="693861" y="-108"/>
                  <a:pt x="705458" y="11473"/>
                  <a:pt x="705466" y="25763"/>
                </a:cubicBezTo>
                <a:cubicBezTo>
                  <a:pt x="705466" y="25772"/>
                  <a:pt x="705466" y="25780"/>
                  <a:pt x="705466" y="25788"/>
                </a:cubicBezTo>
                <a:close/>
                <a:moveTo>
                  <a:pt x="923695" y="25788"/>
                </a:moveTo>
                <a:cubicBezTo>
                  <a:pt x="923695" y="40086"/>
                  <a:pt x="912096" y="51676"/>
                  <a:pt x="897788" y="51676"/>
                </a:cubicBezTo>
                <a:cubicBezTo>
                  <a:pt x="883481" y="51676"/>
                  <a:pt x="871881" y="40086"/>
                  <a:pt x="871881" y="25788"/>
                </a:cubicBezTo>
                <a:cubicBezTo>
                  <a:pt x="871881" y="11490"/>
                  <a:pt x="883481" y="-101"/>
                  <a:pt x="897788" y="-101"/>
                </a:cubicBezTo>
                <a:cubicBezTo>
                  <a:pt x="912090" y="-108"/>
                  <a:pt x="923688" y="11473"/>
                  <a:pt x="923695" y="25763"/>
                </a:cubicBezTo>
                <a:cubicBezTo>
                  <a:pt x="923695" y="25772"/>
                  <a:pt x="923695" y="25780"/>
                  <a:pt x="923695" y="25788"/>
                </a:cubicBezTo>
                <a:close/>
                <a:moveTo>
                  <a:pt x="1141923" y="25788"/>
                </a:moveTo>
                <a:cubicBezTo>
                  <a:pt x="1141923" y="40086"/>
                  <a:pt x="1130324" y="51676"/>
                  <a:pt x="1116016" y="51676"/>
                </a:cubicBezTo>
                <a:cubicBezTo>
                  <a:pt x="1101708" y="51676"/>
                  <a:pt x="1090109" y="40086"/>
                  <a:pt x="1090109" y="25788"/>
                </a:cubicBezTo>
                <a:cubicBezTo>
                  <a:pt x="1090109" y="11490"/>
                  <a:pt x="1101708" y="-101"/>
                  <a:pt x="1116016" y="-101"/>
                </a:cubicBezTo>
                <a:cubicBezTo>
                  <a:pt x="1130316" y="-84"/>
                  <a:pt x="1141907" y="11497"/>
                  <a:pt x="1141923" y="25788"/>
                </a:cubicBezTo>
                <a:close/>
                <a:moveTo>
                  <a:pt x="50838" y="193692"/>
                </a:moveTo>
                <a:cubicBezTo>
                  <a:pt x="50838" y="207990"/>
                  <a:pt x="39239" y="219580"/>
                  <a:pt x="24931" y="219580"/>
                </a:cubicBezTo>
                <a:cubicBezTo>
                  <a:pt x="10623" y="219580"/>
                  <a:pt x="-976" y="207990"/>
                  <a:pt x="-976" y="193692"/>
                </a:cubicBezTo>
                <a:cubicBezTo>
                  <a:pt x="-976" y="179394"/>
                  <a:pt x="10623" y="167803"/>
                  <a:pt x="24931" y="167803"/>
                </a:cubicBezTo>
                <a:cubicBezTo>
                  <a:pt x="39233" y="167796"/>
                  <a:pt x="50831" y="179377"/>
                  <a:pt x="50838" y="193668"/>
                </a:cubicBezTo>
                <a:cubicBezTo>
                  <a:pt x="50838" y="193676"/>
                  <a:pt x="50838" y="193684"/>
                  <a:pt x="50838" y="193692"/>
                </a:cubicBezTo>
                <a:close/>
                <a:moveTo>
                  <a:pt x="269068" y="193692"/>
                </a:moveTo>
                <a:cubicBezTo>
                  <a:pt x="269068" y="207990"/>
                  <a:pt x="257469" y="219580"/>
                  <a:pt x="243160" y="219580"/>
                </a:cubicBezTo>
                <a:cubicBezTo>
                  <a:pt x="228853" y="219580"/>
                  <a:pt x="217253" y="207990"/>
                  <a:pt x="217253" y="193692"/>
                </a:cubicBezTo>
                <a:cubicBezTo>
                  <a:pt x="217253" y="179394"/>
                  <a:pt x="228853" y="167803"/>
                  <a:pt x="243160" y="167803"/>
                </a:cubicBezTo>
                <a:cubicBezTo>
                  <a:pt x="257461" y="167820"/>
                  <a:pt x="269051" y="179401"/>
                  <a:pt x="269068" y="193692"/>
                </a:cubicBezTo>
                <a:close/>
                <a:moveTo>
                  <a:pt x="487237" y="193692"/>
                </a:moveTo>
                <a:cubicBezTo>
                  <a:pt x="487237" y="207990"/>
                  <a:pt x="475637" y="219580"/>
                  <a:pt x="461329" y="219580"/>
                </a:cubicBezTo>
                <a:cubicBezTo>
                  <a:pt x="447021" y="219580"/>
                  <a:pt x="435422" y="207990"/>
                  <a:pt x="435422" y="193692"/>
                </a:cubicBezTo>
                <a:cubicBezTo>
                  <a:pt x="435422" y="179394"/>
                  <a:pt x="447021" y="167803"/>
                  <a:pt x="461329" y="167803"/>
                </a:cubicBezTo>
                <a:cubicBezTo>
                  <a:pt x="475631" y="167796"/>
                  <a:pt x="487229" y="179377"/>
                  <a:pt x="487237" y="193668"/>
                </a:cubicBezTo>
                <a:cubicBezTo>
                  <a:pt x="487237" y="193676"/>
                  <a:pt x="487237" y="193684"/>
                  <a:pt x="487237" y="193692"/>
                </a:cubicBezTo>
                <a:close/>
                <a:moveTo>
                  <a:pt x="705466" y="193692"/>
                </a:moveTo>
                <a:cubicBezTo>
                  <a:pt x="705466" y="207990"/>
                  <a:pt x="693867" y="219580"/>
                  <a:pt x="679559" y="219580"/>
                </a:cubicBezTo>
                <a:cubicBezTo>
                  <a:pt x="665250" y="219580"/>
                  <a:pt x="653652" y="207990"/>
                  <a:pt x="653652" y="193692"/>
                </a:cubicBezTo>
                <a:cubicBezTo>
                  <a:pt x="653652" y="179394"/>
                  <a:pt x="665250" y="167803"/>
                  <a:pt x="679559" y="167803"/>
                </a:cubicBezTo>
                <a:cubicBezTo>
                  <a:pt x="693861" y="167796"/>
                  <a:pt x="705458" y="179377"/>
                  <a:pt x="705466" y="193668"/>
                </a:cubicBezTo>
                <a:cubicBezTo>
                  <a:pt x="705466" y="193676"/>
                  <a:pt x="705466" y="193684"/>
                  <a:pt x="705466" y="193692"/>
                </a:cubicBezTo>
                <a:close/>
                <a:moveTo>
                  <a:pt x="923695" y="193692"/>
                </a:moveTo>
                <a:cubicBezTo>
                  <a:pt x="923695" y="207990"/>
                  <a:pt x="912096" y="219580"/>
                  <a:pt x="897788" y="219580"/>
                </a:cubicBezTo>
                <a:cubicBezTo>
                  <a:pt x="883481" y="219580"/>
                  <a:pt x="871881" y="207990"/>
                  <a:pt x="871881" y="193692"/>
                </a:cubicBezTo>
                <a:cubicBezTo>
                  <a:pt x="871881" y="179394"/>
                  <a:pt x="883481" y="167803"/>
                  <a:pt x="897788" y="167803"/>
                </a:cubicBezTo>
                <a:cubicBezTo>
                  <a:pt x="912090" y="167796"/>
                  <a:pt x="923688" y="179377"/>
                  <a:pt x="923695" y="193668"/>
                </a:cubicBezTo>
                <a:cubicBezTo>
                  <a:pt x="923695" y="193676"/>
                  <a:pt x="923695" y="193684"/>
                  <a:pt x="923695" y="193692"/>
                </a:cubicBezTo>
                <a:close/>
                <a:moveTo>
                  <a:pt x="1141923" y="193692"/>
                </a:moveTo>
                <a:cubicBezTo>
                  <a:pt x="1141923" y="207990"/>
                  <a:pt x="1130324" y="219580"/>
                  <a:pt x="1116016" y="219580"/>
                </a:cubicBezTo>
                <a:cubicBezTo>
                  <a:pt x="1101708" y="219580"/>
                  <a:pt x="1090109" y="207990"/>
                  <a:pt x="1090109" y="193692"/>
                </a:cubicBezTo>
                <a:cubicBezTo>
                  <a:pt x="1090109" y="179394"/>
                  <a:pt x="1101708" y="167803"/>
                  <a:pt x="1116016" y="167803"/>
                </a:cubicBezTo>
                <a:cubicBezTo>
                  <a:pt x="1130316" y="167820"/>
                  <a:pt x="1141907" y="179401"/>
                  <a:pt x="1141923" y="193692"/>
                </a:cubicBezTo>
                <a:close/>
                <a:moveTo>
                  <a:pt x="50838" y="361596"/>
                </a:moveTo>
                <a:cubicBezTo>
                  <a:pt x="50838" y="375894"/>
                  <a:pt x="39239" y="387485"/>
                  <a:pt x="24931" y="387485"/>
                </a:cubicBezTo>
                <a:cubicBezTo>
                  <a:pt x="10623" y="387485"/>
                  <a:pt x="-976" y="375894"/>
                  <a:pt x="-976" y="361596"/>
                </a:cubicBezTo>
                <a:cubicBezTo>
                  <a:pt x="-976" y="347298"/>
                  <a:pt x="10623" y="335707"/>
                  <a:pt x="24931" y="335707"/>
                </a:cubicBezTo>
                <a:cubicBezTo>
                  <a:pt x="39233" y="335700"/>
                  <a:pt x="50831" y="347280"/>
                  <a:pt x="50838" y="361571"/>
                </a:cubicBezTo>
                <a:cubicBezTo>
                  <a:pt x="50838" y="361579"/>
                  <a:pt x="50838" y="361588"/>
                  <a:pt x="50838" y="361596"/>
                </a:cubicBezTo>
                <a:close/>
                <a:moveTo>
                  <a:pt x="269068" y="361596"/>
                </a:moveTo>
                <a:cubicBezTo>
                  <a:pt x="269068" y="375894"/>
                  <a:pt x="257469" y="387485"/>
                  <a:pt x="243160" y="387485"/>
                </a:cubicBezTo>
                <a:cubicBezTo>
                  <a:pt x="228853" y="387485"/>
                  <a:pt x="217253" y="375894"/>
                  <a:pt x="217253" y="361596"/>
                </a:cubicBezTo>
                <a:cubicBezTo>
                  <a:pt x="217253" y="347298"/>
                  <a:pt x="228853" y="335707"/>
                  <a:pt x="243160" y="335707"/>
                </a:cubicBezTo>
                <a:cubicBezTo>
                  <a:pt x="257461" y="335724"/>
                  <a:pt x="269051" y="347305"/>
                  <a:pt x="269068" y="361596"/>
                </a:cubicBezTo>
                <a:close/>
                <a:moveTo>
                  <a:pt x="487237" y="361596"/>
                </a:moveTo>
                <a:cubicBezTo>
                  <a:pt x="487237" y="375894"/>
                  <a:pt x="475637" y="387485"/>
                  <a:pt x="461329" y="387485"/>
                </a:cubicBezTo>
                <a:cubicBezTo>
                  <a:pt x="447021" y="387485"/>
                  <a:pt x="435422" y="375894"/>
                  <a:pt x="435422" y="361596"/>
                </a:cubicBezTo>
                <a:cubicBezTo>
                  <a:pt x="435422" y="347298"/>
                  <a:pt x="447021" y="335707"/>
                  <a:pt x="461329" y="335707"/>
                </a:cubicBezTo>
                <a:cubicBezTo>
                  <a:pt x="475631" y="335700"/>
                  <a:pt x="487229" y="347280"/>
                  <a:pt x="487237" y="361571"/>
                </a:cubicBezTo>
                <a:cubicBezTo>
                  <a:pt x="487237" y="361579"/>
                  <a:pt x="487237" y="361588"/>
                  <a:pt x="487237" y="361596"/>
                </a:cubicBezTo>
                <a:close/>
                <a:moveTo>
                  <a:pt x="705466" y="361596"/>
                </a:moveTo>
                <a:cubicBezTo>
                  <a:pt x="705466" y="375894"/>
                  <a:pt x="693867" y="387485"/>
                  <a:pt x="679559" y="387485"/>
                </a:cubicBezTo>
                <a:cubicBezTo>
                  <a:pt x="665250" y="387485"/>
                  <a:pt x="653652" y="375894"/>
                  <a:pt x="653652" y="361596"/>
                </a:cubicBezTo>
                <a:cubicBezTo>
                  <a:pt x="653652" y="347298"/>
                  <a:pt x="665250" y="335707"/>
                  <a:pt x="679559" y="335707"/>
                </a:cubicBezTo>
                <a:cubicBezTo>
                  <a:pt x="693861" y="335700"/>
                  <a:pt x="705458" y="347280"/>
                  <a:pt x="705466" y="361571"/>
                </a:cubicBezTo>
                <a:cubicBezTo>
                  <a:pt x="705466" y="361579"/>
                  <a:pt x="705466" y="361588"/>
                  <a:pt x="705466" y="361596"/>
                </a:cubicBezTo>
                <a:close/>
                <a:moveTo>
                  <a:pt x="923695" y="361596"/>
                </a:moveTo>
                <a:cubicBezTo>
                  <a:pt x="923695" y="375894"/>
                  <a:pt x="912096" y="387485"/>
                  <a:pt x="897788" y="387485"/>
                </a:cubicBezTo>
                <a:cubicBezTo>
                  <a:pt x="883481" y="387485"/>
                  <a:pt x="871881" y="375894"/>
                  <a:pt x="871881" y="361596"/>
                </a:cubicBezTo>
                <a:cubicBezTo>
                  <a:pt x="871881" y="347298"/>
                  <a:pt x="883481" y="335707"/>
                  <a:pt x="897788" y="335707"/>
                </a:cubicBezTo>
                <a:cubicBezTo>
                  <a:pt x="912090" y="335700"/>
                  <a:pt x="923688" y="347280"/>
                  <a:pt x="923695" y="361571"/>
                </a:cubicBezTo>
                <a:cubicBezTo>
                  <a:pt x="923695" y="361579"/>
                  <a:pt x="923695" y="361588"/>
                  <a:pt x="923695" y="361596"/>
                </a:cubicBezTo>
                <a:close/>
                <a:moveTo>
                  <a:pt x="1141923" y="361596"/>
                </a:moveTo>
                <a:cubicBezTo>
                  <a:pt x="1141923" y="375894"/>
                  <a:pt x="1130324" y="387485"/>
                  <a:pt x="1116016" y="387485"/>
                </a:cubicBezTo>
                <a:cubicBezTo>
                  <a:pt x="1101708" y="387485"/>
                  <a:pt x="1090109" y="375894"/>
                  <a:pt x="1090109" y="361596"/>
                </a:cubicBezTo>
                <a:cubicBezTo>
                  <a:pt x="1090109" y="347298"/>
                  <a:pt x="1101708" y="335707"/>
                  <a:pt x="1116016" y="335707"/>
                </a:cubicBezTo>
                <a:cubicBezTo>
                  <a:pt x="1130316" y="335724"/>
                  <a:pt x="1141907" y="347305"/>
                  <a:pt x="1141923" y="361596"/>
                </a:cubicBezTo>
                <a:close/>
                <a:moveTo>
                  <a:pt x="50838" y="529500"/>
                </a:moveTo>
                <a:cubicBezTo>
                  <a:pt x="50838" y="543798"/>
                  <a:pt x="39239" y="555389"/>
                  <a:pt x="24931" y="555389"/>
                </a:cubicBezTo>
                <a:cubicBezTo>
                  <a:pt x="10623" y="555389"/>
                  <a:pt x="-976" y="543798"/>
                  <a:pt x="-976" y="529500"/>
                </a:cubicBezTo>
                <a:cubicBezTo>
                  <a:pt x="-976" y="515202"/>
                  <a:pt x="10623" y="503612"/>
                  <a:pt x="24931" y="503612"/>
                </a:cubicBezTo>
                <a:cubicBezTo>
                  <a:pt x="39233" y="503605"/>
                  <a:pt x="50831" y="515184"/>
                  <a:pt x="50838" y="529475"/>
                </a:cubicBezTo>
                <a:cubicBezTo>
                  <a:pt x="50838" y="529484"/>
                  <a:pt x="50838" y="529492"/>
                  <a:pt x="50838" y="529500"/>
                </a:cubicBezTo>
                <a:close/>
                <a:moveTo>
                  <a:pt x="269068" y="529500"/>
                </a:moveTo>
                <a:cubicBezTo>
                  <a:pt x="269068" y="543798"/>
                  <a:pt x="257469" y="555389"/>
                  <a:pt x="243160" y="555389"/>
                </a:cubicBezTo>
                <a:cubicBezTo>
                  <a:pt x="228853" y="555389"/>
                  <a:pt x="217253" y="543798"/>
                  <a:pt x="217253" y="529500"/>
                </a:cubicBezTo>
                <a:cubicBezTo>
                  <a:pt x="217253" y="515202"/>
                  <a:pt x="228853" y="503612"/>
                  <a:pt x="243160" y="503612"/>
                </a:cubicBezTo>
                <a:cubicBezTo>
                  <a:pt x="257461" y="503629"/>
                  <a:pt x="269051" y="515209"/>
                  <a:pt x="269068" y="529500"/>
                </a:cubicBezTo>
                <a:close/>
                <a:moveTo>
                  <a:pt x="487237" y="529500"/>
                </a:moveTo>
                <a:cubicBezTo>
                  <a:pt x="487237" y="543798"/>
                  <a:pt x="475637" y="555389"/>
                  <a:pt x="461329" y="555389"/>
                </a:cubicBezTo>
                <a:cubicBezTo>
                  <a:pt x="447021" y="555389"/>
                  <a:pt x="435422" y="543798"/>
                  <a:pt x="435422" y="529500"/>
                </a:cubicBezTo>
                <a:cubicBezTo>
                  <a:pt x="435422" y="515202"/>
                  <a:pt x="447021" y="503612"/>
                  <a:pt x="461329" y="503612"/>
                </a:cubicBezTo>
                <a:cubicBezTo>
                  <a:pt x="475631" y="503605"/>
                  <a:pt x="487229" y="515184"/>
                  <a:pt x="487237" y="529475"/>
                </a:cubicBezTo>
                <a:cubicBezTo>
                  <a:pt x="487237" y="529484"/>
                  <a:pt x="487237" y="529492"/>
                  <a:pt x="487237" y="529500"/>
                </a:cubicBezTo>
                <a:close/>
                <a:moveTo>
                  <a:pt x="705466" y="529500"/>
                </a:moveTo>
                <a:cubicBezTo>
                  <a:pt x="705466" y="543798"/>
                  <a:pt x="693867" y="555389"/>
                  <a:pt x="679559" y="555389"/>
                </a:cubicBezTo>
                <a:cubicBezTo>
                  <a:pt x="665250" y="555389"/>
                  <a:pt x="653652" y="543798"/>
                  <a:pt x="653652" y="529500"/>
                </a:cubicBezTo>
                <a:cubicBezTo>
                  <a:pt x="653652" y="515202"/>
                  <a:pt x="665250" y="503612"/>
                  <a:pt x="679559" y="503612"/>
                </a:cubicBezTo>
                <a:cubicBezTo>
                  <a:pt x="693861" y="503605"/>
                  <a:pt x="705458" y="515184"/>
                  <a:pt x="705466" y="529475"/>
                </a:cubicBezTo>
                <a:cubicBezTo>
                  <a:pt x="705466" y="529484"/>
                  <a:pt x="705466" y="529492"/>
                  <a:pt x="705466" y="529500"/>
                </a:cubicBezTo>
                <a:close/>
                <a:moveTo>
                  <a:pt x="923695" y="529500"/>
                </a:moveTo>
                <a:cubicBezTo>
                  <a:pt x="923695" y="543798"/>
                  <a:pt x="912096" y="555389"/>
                  <a:pt x="897788" y="555389"/>
                </a:cubicBezTo>
                <a:cubicBezTo>
                  <a:pt x="883481" y="555389"/>
                  <a:pt x="871881" y="543798"/>
                  <a:pt x="871881" y="529500"/>
                </a:cubicBezTo>
                <a:cubicBezTo>
                  <a:pt x="871881" y="515202"/>
                  <a:pt x="883481" y="503612"/>
                  <a:pt x="897788" y="503612"/>
                </a:cubicBezTo>
                <a:cubicBezTo>
                  <a:pt x="912090" y="503605"/>
                  <a:pt x="923688" y="515184"/>
                  <a:pt x="923695" y="529475"/>
                </a:cubicBezTo>
                <a:cubicBezTo>
                  <a:pt x="923695" y="529484"/>
                  <a:pt x="923695" y="529492"/>
                  <a:pt x="923695" y="529500"/>
                </a:cubicBezTo>
                <a:close/>
                <a:moveTo>
                  <a:pt x="1141923" y="529500"/>
                </a:moveTo>
                <a:cubicBezTo>
                  <a:pt x="1141923" y="543798"/>
                  <a:pt x="1130324" y="555389"/>
                  <a:pt x="1116016" y="555389"/>
                </a:cubicBezTo>
                <a:cubicBezTo>
                  <a:pt x="1101708" y="555389"/>
                  <a:pt x="1090109" y="543798"/>
                  <a:pt x="1090109" y="529500"/>
                </a:cubicBezTo>
                <a:cubicBezTo>
                  <a:pt x="1090109" y="515202"/>
                  <a:pt x="1101708" y="503612"/>
                  <a:pt x="1116016" y="503612"/>
                </a:cubicBezTo>
                <a:cubicBezTo>
                  <a:pt x="1130316" y="503629"/>
                  <a:pt x="1141907" y="515209"/>
                  <a:pt x="1141923" y="529500"/>
                </a:cubicBezTo>
                <a:close/>
                <a:moveTo>
                  <a:pt x="50838" y="697404"/>
                </a:moveTo>
                <a:cubicBezTo>
                  <a:pt x="50838" y="711702"/>
                  <a:pt x="39239" y="723293"/>
                  <a:pt x="24931" y="723293"/>
                </a:cubicBezTo>
                <a:cubicBezTo>
                  <a:pt x="10623" y="723293"/>
                  <a:pt x="-976" y="711702"/>
                  <a:pt x="-976" y="697404"/>
                </a:cubicBezTo>
                <a:cubicBezTo>
                  <a:pt x="-976" y="683106"/>
                  <a:pt x="10623" y="671516"/>
                  <a:pt x="24931" y="671516"/>
                </a:cubicBezTo>
                <a:cubicBezTo>
                  <a:pt x="39233" y="671509"/>
                  <a:pt x="50831" y="683088"/>
                  <a:pt x="50838" y="697379"/>
                </a:cubicBezTo>
                <a:cubicBezTo>
                  <a:pt x="50838" y="697387"/>
                  <a:pt x="50838" y="697395"/>
                  <a:pt x="50838" y="697404"/>
                </a:cubicBezTo>
                <a:close/>
                <a:moveTo>
                  <a:pt x="269068" y="697404"/>
                </a:moveTo>
                <a:cubicBezTo>
                  <a:pt x="269068" y="711702"/>
                  <a:pt x="257469" y="723293"/>
                  <a:pt x="243160" y="723293"/>
                </a:cubicBezTo>
                <a:cubicBezTo>
                  <a:pt x="228853" y="723293"/>
                  <a:pt x="217253" y="711702"/>
                  <a:pt x="217253" y="697404"/>
                </a:cubicBezTo>
                <a:cubicBezTo>
                  <a:pt x="217253" y="683106"/>
                  <a:pt x="228853" y="671516"/>
                  <a:pt x="243160" y="671516"/>
                </a:cubicBezTo>
                <a:cubicBezTo>
                  <a:pt x="257461" y="671532"/>
                  <a:pt x="269051" y="683113"/>
                  <a:pt x="269068" y="697404"/>
                </a:cubicBezTo>
                <a:close/>
                <a:moveTo>
                  <a:pt x="487237" y="697404"/>
                </a:moveTo>
                <a:cubicBezTo>
                  <a:pt x="487237" y="711702"/>
                  <a:pt x="475637" y="723293"/>
                  <a:pt x="461329" y="723293"/>
                </a:cubicBezTo>
                <a:cubicBezTo>
                  <a:pt x="447021" y="723293"/>
                  <a:pt x="435422" y="711702"/>
                  <a:pt x="435422" y="697404"/>
                </a:cubicBezTo>
                <a:cubicBezTo>
                  <a:pt x="435422" y="683106"/>
                  <a:pt x="447021" y="671516"/>
                  <a:pt x="461329" y="671516"/>
                </a:cubicBezTo>
                <a:cubicBezTo>
                  <a:pt x="475631" y="671509"/>
                  <a:pt x="487229" y="683088"/>
                  <a:pt x="487237" y="697379"/>
                </a:cubicBezTo>
                <a:cubicBezTo>
                  <a:pt x="487237" y="697387"/>
                  <a:pt x="487237" y="697395"/>
                  <a:pt x="487237" y="697404"/>
                </a:cubicBezTo>
                <a:close/>
                <a:moveTo>
                  <a:pt x="705466" y="697404"/>
                </a:moveTo>
                <a:cubicBezTo>
                  <a:pt x="705466" y="711702"/>
                  <a:pt x="693867" y="723293"/>
                  <a:pt x="679559" y="723293"/>
                </a:cubicBezTo>
                <a:cubicBezTo>
                  <a:pt x="665250" y="723293"/>
                  <a:pt x="653652" y="711702"/>
                  <a:pt x="653652" y="697404"/>
                </a:cubicBezTo>
                <a:cubicBezTo>
                  <a:pt x="653652" y="683106"/>
                  <a:pt x="665250" y="671516"/>
                  <a:pt x="679559" y="671516"/>
                </a:cubicBezTo>
                <a:cubicBezTo>
                  <a:pt x="693861" y="671509"/>
                  <a:pt x="705458" y="683088"/>
                  <a:pt x="705466" y="697379"/>
                </a:cubicBezTo>
                <a:cubicBezTo>
                  <a:pt x="705466" y="697387"/>
                  <a:pt x="705466" y="697395"/>
                  <a:pt x="705466" y="697404"/>
                </a:cubicBezTo>
                <a:close/>
                <a:moveTo>
                  <a:pt x="923695" y="697404"/>
                </a:moveTo>
                <a:cubicBezTo>
                  <a:pt x="923695" y="711702"/>
                  <a:pt x="912096" y="723293"/>
                  <a:pt x="897788" y="723293"/>
                </a:cubicBezTo>
                <a:cubicBezTo>
                  <a:pt x="883481" y="723293"/>
                  <a:pt x="871881" y="711702"/>
                  <a:pt x="871881" y="697404"/>
                </a:cubicBezTo>
                <a:cubicBezTo>
                  <a:pt x="871881" y="683106"/>
                  <a:pt x="883481" y="671516"/>
                  <a:pt x="897788" y="671516"/>
                </a:cubicBezTo>
                <a:cubicBezTo>
                  <a:pt x="912090" y="671509"/>
                  <a:pt x="923688" y="683088"/>
                  <a:pt x="923695" y="697379"/>
                </a:cubicBezTo>
                <a:cubicBezTo>
                  <a:pt x="923695" y="697387"/>
                  <a:pt x="923695" y="697395"/>
                  <a:pt x="923695" y="697404"/>
                </a:cubicBezTo>
                <a:close/>
                <a:moveTo>
                  <a:pt x="1141923" y="697404"/>
                </a:moveTo>
                <a:cubicBezTo>
                  <a:pt x="1141923" y="711702"/>
                  <a:pt x="1130324" y="723293"/>
                  <a:pt x="1116016" y="723293"/>
                </a:cubicBezTo>
                <a:cubicBezTo>
                  <a:pt x="1101708" y="723293"/>
                  <a:pt x="1090109" y="711702"/>
                  <a:pt x="1090109" y="697404"/>
                </a:cubicBezTo>
                <a:cubicBezTo>
                  <a:pt x="1090109" y="683106"/>
                  <a:pt x="1101708" y="671516"/>
                  <a:pt x="1116016" y="671516"/>
                </a:cubicBezTo>
                <a:cubicBezTo>
                  <a:pt x="1130316" y="671532"/>
                  <a:pt x="1141907" y="683113"/>
                  <a:pt x="1141923" y="697404"/>
                </a:cubicBezTo>
                <a:close/>
              </a:path>
            </a:pathLst>
          </a:custGeom>
          <a:solidFill>
            <a:srgbClr val="015DBB"/>
          </a:solidFill>
          <a:ln/>
        </p:spPr>
        <p:txBody>
          <a:bodyPr/>
          <a:lstStyle/>
          <a:p>
            <a:endParaRPr lang="en-GB"/>
          </a:p>
        </p:txBody>
      </p:sp>
      <p:sp>
        <p:nvSpPr>
          <p:cNvPr id="25" name="Text 21"/>
          <p:cNvSpPr/>
          <p:nvPr/>
        </p:nvSpPr>
        <p:spPr>
          <a:xfrm>
            <a:off x="7163100" y="704814"/>
            <a:ext cx="1141923" cy="723293"/>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26" name="Shape 22"/>
          <p:cNvSpPr/>
          <p:nvPr/>
        </p:nvSpPr>
        <p:spPr>
          <a:xfrm>
            <a:off x="9965355" y="5226649"/>
            <a:ext cx="1141923" cy="723293"/>
          </a:xfrm>
          <a:custGeom>
            <a:avLst/>
            <a:gdLst/>
            <a:ahLst/>
            <a:cxnLst/>
            <a:rect l="l" t="t" r="r" b="b"/>
            <a:pathLst>
              <a:path w="1141923" h="723293">
                <a:moveTo>
                  <a:pt x="50838" y="25788"/>
                </a:moveTo>
                <a:cubicBezTo>
                  <a:pt x="50838" y="40086"/>
                  <a:pt x="39239" y="51676"/>
                  <a:pt x="24931" y="51676"/>
                </a:cubicBezTo>
                <a:cubicBezTo>
                  <a:pt x="10623" y="51676"/>
                  <a:pt x="-976" y="40086"/>
                  <a:pt x="-976" y="25788"/>
                </a:cubicBezTo>
                <a:cubicBezTo>
                  <a:pt x="-976" y="11490"/>
                  <a:pt x="10623" y="-101"/>
                  <a:pt x="24931" y="-101"/>
                </a:cubicBezTo>
                <a:cubicBezTo>
                  <a:pt x="39233" y="-108"/>
                  <a:pt x="50831" y="11473"/>
                  <a:pt x="50838" y="25763"/>
                </a:cubicBezTo>
                <a:cubicBezTo>
                  <a:pt x="50838" y="25772"/>
                  <a:pt x="50838" y="25780"/>
                  <a:pt x="50838" y="25788"/>
                </a:cubicBezTo>
                <a:close/>
                <a:moveTo>
                  <a:pt x="269068" y="25788"/>
                </a:moveTo>
                <a:cubicBezTo>
                  <a:pt x="269068" y="40086"/>
                  <a:pt x="257469" y="51676"/>
                  <a:pt x="243160" y="51676"/>
                </a:cubicBezTo>
                <a:cubicBezTo>
                  <a:pt x="228853" y="51676"/>
                  <a:pt x="217253" y="40086"/>
                  <a:pt x="217253" y="25788"/>
                </a:cubicBezTo>
                <a:cubicBezTo>
                  <a:pt x="217253" y="11490"/>
                  <a:pt x="228853" y="-101"/>
                  <a:pt x="243160" y="-101"/>
                </a:cubicBezTo>
                <a:cubicBezTo>
                  <a:pt x="257461" y="-84"/>
                  <a:pt x="269051" y="11497"/>
                  <a:pt x="269068" y="25788"/>
                </a:cubicBezTo>
                <a:close/>
                <a:moveTo>
                  <a:pt x="487237" y="25788"/>
                </a:moveTo>
                <a:cubicBezTo>
                  <a:pt x="487237" y="40086"/>
                  <a:pt x="475637" y="51676"/>
                  <a:pt x="461329" y="51676"/>
                </a:cubicBezTo>
                <a:cubicBezTo>
                  <a:pt x="447021" y="51676"/>
                  <a:pt x="435422" y="40086"/>
                  <a:pt x="435422" y="25788"/>
                </a:cubicBezTo>
                <a:cubicBezTo>
                  <a:pt x="435422" y="11490"/>
                  <a:pt x="447021" y="-101"/>
                  <a:pt x="461329" y="-101"/>
                </a:cubicBezTo>
                <a:cubicBezTo>
                  <a:pt x="475631" y="-108"/>
                  <a:pt x="487229" y="11473"/>
                  <a:pt x="487237" y="25763"/>
                </a:cubicBezTo>
                <a:cubicBezTo>
                  <a:pt x="487237" y="25772"/>
                  <a:pt x="487237" y="25780"/>
                  <a:pt x="487237" y="25788"/>
                </a:cubicBezTo>
                <a:close/>
                <a:moveTo>
                  <a:pt x="705466" y="25788"/>
                </a:moveTo>
                <a:cubicBezTo>
                  <a:pt x="705466" y="40086"/>
                  <a:pt x="693867" y="51676"/>
                  <a:pt x="679559" y="51676"/>
                </a:cubicBezTo>
                <a:cubicBezTo>
                  <a:pt x="665250" y="51676"/>
                  <a:pt x="653652" y="40086"/>
                  <a:pt x="653652" y="25788"/>
                </a:cubicBezTo>
                <a:cubicBezTo>
                  <a:pt x="653652" y="11490"/>
                  <a:pt x="665250" y="-101"/>
                  <a:pt x="679559" y="-101"/>
                </a:cubicBezTo>
                <a:cubicBezTo>
                  <a:pt x="693861" y="-108"/>
                  <a:pt x="705458" y="11473"/>
                  <a:pt x="705466" y="25763"/>
                </a:cubicBezTo>
                <a:cubicBezTo>
                  <a:pt x="705466" y="25772"/>
                  <a:pt x="705466" y="25780"/>
                  <a:pt x="705466" y="25788"/>
                </a:cubicBezTo>
                <a:close/>
                <a:moveTo>
                  <a:pt x="923695" y="25788"/>
                </a:moveTo>
                <a:cubicBezTo>
                  <a:pt x="923695" y="40086"/>
                  <a:pt x="912096" y="51676"/>
                  <a:pt x="897788" y="51676"/>
                </a:cubicBezTo>
                <a:cubicBezTo>
                  <a:pt x="883481" y="51676"/>
                  <a:pt x="871881" y="40086"/>
                  <a:pt x="871881" y="25788"/>
                </a:cubicBezTo>
                <a:cubicBezTo>
                  <a:pt x="871881" y="11490"/>
                  <a:pt x="883481" y="-101"/>
                  <a:pt x="897788" y="-101"/>
                </a:cubicBezTo>
                <a:cubicBezTo>
                  <a:pt x="912090" y="-108"/>
                  <a:pt x="923688" y="11473"/>
                  <a:pt x="923695" y="25763"/>
                </a:cubicBezTo>
                <a:cubicBezTo>
                  <a:pt x="923695" y="25772"/>
                  <a:pt x="923695" y="25780"/>
                  <a:pt x="923695" y="25788"/>
                </a:cubicBezTo>
                <a:close/>
                <a:moveTo>
                  <a:pt x="1141923" y="25788"/>
                </a:moveTo>
                <a:cubicBezTo>
                  <a:pt x="1141923" y="40086"/>
                  <a:pt x="1130324" y="51676"/>
                  <a:pt x="1116016" y="51676"/>
                </a:cubicBezTo>
                <a:cubicBezTo>
                  <a:pt x="1101708" y="51676"/>
                  <a:pt x="1090109" y="40086"/>
                  <a:pt x="1090109" y="25788"/>
                </a:cubicBezTo>
                <a:cubicBezTo>
                  <a:pt x="1090109" y="11490"/>
                  <a:pt x="1101708" y="-101"/>
                  <a:pt x="1116016" y="-101"/>
                </a:cubicBezTo>
                <a:cubicBezTo>
                  <a:pt x="1130316" y="-84"/>
                  <a:pt x="1141907" y="11497"/>
                  <a:pt x="1141923" y="25788"/>
                </a:cubicBezTo>
                <a:close/>
                <a:moveTo>
                  <a:pt x="50838" y="193692"/>
                </a:moveTo>
                <a:cubicBezTo>
                  <a:pt x="50838" y="207990"/>
                  <a:pt x="39239" y="219580"/>
                  <a:pt x="24931" y="219580"/>
                </a:cubicBezTo>
                <a:cubicBezTo>
                  <a:pt x="10623" y="219580"/>
                  <a:pt x="-976" y="207990"/>
                  <a:pt x="-976" y="193692"/>
                </a:cubicBezTo>
                <a:cubicBezTo>
                  <a:pt x="-976" y="179394"/>
                  <a:pt x="10623" y="167803"/>
                  <a:pt x="24931" y="167803"/>
                </a:cubicBezTo>
                <a:cubicBezTo>
                  <a:pt x="39233" y="167796"/>
                  <a:pt x="50831" y="179377"/>
                  <a:pt x="50838" y="193668"/>
                </a:cubicBezTo>
                <a:cubicBezTo>
                  <a:pt x="50838" y="193676"/>
                  <a:pt x="50838" y="193684"/>
                  <a:pt x="50838" y="193692"/>
                </a:cubicBezTo>
                <a:close/>
                <a:moveTo>
                  <a:pt x="269068" y="193692"/>
                </a:moveTo>
                <a:cubicBezTo>
                  <a:pt x="269068" y="207990"/>
                  <a:pt x="257469" y="219580"/>
                  <a:pt x="243160" y="219580"/>
                </a:cubicBezTo>
                <a:cubicBezTo>
                  <a:pt x="228853" y="219580"/>
                  <a:pt x="217253" y="207990"/>
                  <a:pt x="217253" y="193692"/>
                </a:cubicBezTo>
                <a:cubicBezTo>
                  <a:pt x="217253" y="179394"/>
                  <a:pt x="228853" y="167803"/>
                  <a:pt x="243160" y="167803"/>
                </a:cubicBezTo>
                <a:cubicBezTo>
                  <a:pt x="257461" y="167820"/>
                  <a:pt x="269051" y="179401"/>
                  <a:pt x="269068" y="193692"/>
                </a:cubicBezTo>
                <a:close/>
                <a:moveTo>
                  <a:pt x="487237" y="193692"/>
                </a:moveTo>
                <a:cubicBezTo>
                  <a:pt x="487237" y="207990"/>
                  <a:pt x="475637" y="219580"/>
                  <a:pt x="461329" y="219580"/>
                </a:cubicBezTo>
                <a:cubicBezTo>
                  <a:pt x="447021" y="219580"/>
                  <a:pt x="435422" y="207990"/>
                  <a:pt x="435422" y="193692"/>
                </a:cubicBezTo>
                <a:cubicBezTo>
                  <a:pt x="435422" y="179394"/>
                  <a:pt x="447021" y="167803"/>
                  <a:pt x="461329" y="167803"/>
                </a:cubicBezTo>
                <a:cubicBezTo>
                  <a:pt x="475631" y="167796"/>
                  <a:pt x="487229" y="179377"/>
                  <a:pt x="487237" y="193668"/>
                </a:cubicBezTo>
                <a:cubicBezTo>
                  <a:pt x="487237" y="193676"/>
                  <a:pt x="487237" y="193684"/>
                  <a:pt x="487237" y="193692"/>
                </a:cubicBezTo>
                <a:close/>
                <a:moveTo>
                  <a:pt x="705466" y="193692"/>
                </a:moveTo>
                <a:cubicBezTo>
                  <a:pt x="705466" y="207990"/>
                  <a:pt x="693867" y="219580"/>
                  <a:pt x="679559" y="219580"/>
                </a:cubicBezTo>
                <a:cubicBezTo>
                  <a:pt x="665250" y="219580"/>
                  <a:pt x="653652" y="207990"/>
                  <a:pt x="653652" y="193692"/>
                </a:cubicBezTo>
                <a:cubicBezTo>
                  <a:pt x="653652" y="179394"/>
                  <a:pt x="665250" y="167803"/>
                  <a:pt x="679559" y="167803"/>
                </a:cubicBezTo>
                <a:cubicBezTo>
                  <a:pt x="693861" y="167796"/>
                  <a:pt x="705458" y="179377"/>
                  <a:pt x="705466" y="193668"/>
                </a:cubicBezTo>
                <a:cubicBezTo>
                  <a:pt x="705466" y="193676"/>
                  <a:pt x="705466" y="193684"/>
                  <a:pt x="705466" y="193692"/>
                </a:cubicBezTo>
                <a:close/>
                <a:moveTo>
                  <a:pt x="923695" y="193692"/>
                </a:moveTo>
                <a:cubicBezTo>
                  <a:pt x="923695" y="207990"/>
                  <a:pt x="912096" y="219580"/>
                  <a:pt x="897788" y="219580"/>
                </a:cubicBezTo>
                <a:cubicBezTo>
                  <a:pt x="883481" y="219580"/>
                  <a:pt x="871881" y="207990"/>
                  <a:pt x="871881" y="193692"/>
                </a:cubicBezTo>
                <a:cubicBezTo>
                  <a:pt x="871881" y="179394"/>
                  <a:pt x="883481" y="167803"/>
                  <a:pt x="897788" y="167803"/>
                </a:cubicBezTo>
                <a:cubicBezTo>
                  <a:pt x="912090" y="167796"/>
                  <a:pt x="923688" y="179377"/>
                  <a:pt x="923695" y="193668"/>
                </a:cubicBezTo>
                <a:cubicBezTo>
                  <a:pt x="923695" y="193676"/>
                  <a:pt x="923695" y="193684"/>
                  <a:pt x="923695" y="193692"/>
                </a:cubicBezTo>
                <a:close/>
                <a:moveTo>
                  <a:pt x="1141923" y="193692"/>
                </a:moveTo>
                <a:cubicBezTo>
                  <a:pt x="1141923" y="207990"/>
                  <a:pt x="1130324" y="219580"/>
                  <a:pt x="1116016" y="219580"/>
                </a:cubicBezTo>
                <a:cubicBezTo>
                  <a:pt x="1101708" y="219580"/>
                  <a:pt x="1090109" y="207990"/>
                  <a:pt x="1090109" y="193692"/>
                </a:cubicBezTo>
                <a:cubicBezTo>
                  <a:pt x="1090109" y="179394"/>
                  <a:pt x="1101708" y="167803"/>
                  <a:pt x="1116016" y="167803"/>
                </a:cubicBezTo>
                <a:cubicBezTo>
                  <a:pt x="1130316" y="167820"/>
                  <a:pt x="1141907" y="179401"/>
                  <a:pt x="1141923" y="193692"/>
                </a:cubicBezTo>
                <a:close/>
                <a:moveTo>
                  <a:pt x="50838" y="361596"/>
                </a:moveTo>
                <a:cubicBezTo>
                  <a:pt x="50838" y="375894"/>
                  <a:pt x="39239" y="387485"/>
                  <a:pt x="24931" y="387485"/>
                </a:cubicBezTo>
                <a:cubicBezTo>
                  <a:pt x="10623" y="387485"/>
                  <a:pt x="-976" y="375894"/>
                  <a:pt x="-976" y="361596"/>
                </a:cubicBezTo>
                <a:cubicBezTo>
                  <a:pt x="-976" y="347298"/>
                  <a:pt x="10623" y="335707"/>
                  <a:pt x="24931" y="335707"/>
                </a:cubicBezTo>
                <a:cubicBezTo>
                  <a:pt x="39233" y="335700"/>
                  <a:pt x="50831" y="347280"/>
                  <a:pt x="50838" y="361571"/>
                </a:cubicBezTo>
                <a:cubicBezTo>
                  <a:pt x="50838" y="361579"/>
                  <a:pt x="50838" y="361588"/>
                  <a:pt x="50838" y="361596"/>
                </a:cubicBezTo>
                <a:close/>
                <a:moveTo>
                  <a:pt x="269068" y="361596"/>
                </a:moveTo>
                <a:cubicBezTo>
                  <a:pt x="269068" y="375894"/>
                  <a:pt x="257469" y="387485"/>
                  <a:pt x="243160" y="387485"/>
                </a:cubicBezTo>
                <a:cubicBezTo>
                  <a:pt x="228853" y="387485"/>
                  <a:pt x="217253" y="375894"/>
                  <a:pt x="217253" y="361596"/>
                </a:cubicBezTo>
                <a:cubicBezTo>
                  <a:pt x="217253" y="347298"/>
                  <a:pt x="228853" y="335707"/>
                  <a:pt x="243160" y="335707"/>
                </a:cubicBezTo>
                <a:cubicBezTo>
                  <a:pt x="257461" y="335724"/>
                  <a:pt x="269051" y="347305"/>
                  <a:pt x="269068" y="361596"/>
                </a:cubicBezTo>
                <a:close/>
                <a:moveTo>
                  <a:pt x="487237" y="361596"/>
                </a:moveTo>
                <a:cubicBezTo>
                  <a:pt x="487237" y="375894"/>
                  <a:pt x="475637" y="387485"/>
                  <a:pt x="461329" y="387485"/>
                </a:cubicBezTo>
                <a:cubicBezTo>
                  <a:pt x="447021" y="387485"/>
                  <a:pt x="435422" y="375894"/>
                  <a:pt x="435422" y="361596"/>
                </a:cubicBezTo>
                <a:cubicBezTo>
                  <a:pt x="435422" y="347298"/>
                  <a:pt x="447021" y="335707"/>
                  <a:pt x="461329" y="335707"/>
                </a:cubicBezTo>
                <a:cubicBezTo>
                  <a:pt x="475631" y="335700"/>
                  <a:pt x="487229" y="347280"/>
                  <a:pt x="487237" y="361571"/>
                </a:cubicBezTo>
                <a:cubicBezTo>
                  <a:pt x="487237" y="361579"/>
                  <a:pt x="487237" y="361588"/>
                  <a:pt x="487237" y="361596"/>
                </a:cubicBezTo>
                <a:close/>
                <a:moveTo>
                  <a:pt x="705466" y="361596"/>
                </a:moveTo>
                <a:cubicBezTo>
                  <a:pt x="705466" y="375894"/>
                  <a:pt x="693867" y="387485"/>
                  <a:pt x="679559" y="387485"/>
                </a:cubicBezTo>
                <a:cubicBezTo>
                  <a:pt x="665250" y="387485"/>
                  <a:pt x="653652" y="375894"/>
                  <a:pt x="653652" y="361596"/>
                </a:cubicBezTo>
                <a:cubicBezTo>
                  <a:pt x="653652" y="347298"/>
                  <a:pt x="665250" y="335707"/>
                  <a:pt x="679559" y="335707"/>
                </a:cubicBezTo>
                <a:cubicBezTo>
                  <a:pt x="693861" y="335700"/>
                  <a:pt x="705458" y="347280"/>
                  <a:pt x="705466" y="361571"/>
                </a:cubicBezTo>
                <a:cubicBezTo>
                  <a:pt x="705466" y="361579"/>
                  <a:pt x="705466" y="361588"/>
                  <a:pt x="705466" y="361596"/>
                </a:cubicBezTo>
                <a:close/>
                <a:moveTo>
                  <a:pt x="923695" y="361596"/>
                </a:moveTo>
                <a:cubicBezTo>
                  <a:pt x="923695" y="375894"/>
                  <a:pt x="912096" y="387485"/>
                  <a:pt x="897788" y="387485"/>
                </a:cubicBezTo>
                <a:cubicBezTo>
                  <a:pt x="883481" y="387485"/>
                  <a:pt x="871881" y="375894"/>
                  <a:pt x="871881" y="361596"/>
                </a:cubicBezTo>
                <a:cubicBezTo>
                  <a:pt x="871881" y="347298"/>
                  <a:pt x="883481" y="335707"/>
                  <a:pt x="897788" y="335707"/>
                </a:cubicBezTo>
                <a:cubicBezTo>
                  <a:pt x="912090" y="335700"/>
                  <a:pt x="923688" y="347280"/>
                  <a:pt x="923695" y="361571"/>
                </a:cubicBezTo>
                <a:cubicBezTo>
                  <a:pt x="923695" y="361579"/>
                  <a:pt x="923695" y="361588"/>
                  <a:pt x="923695" y="361596"/>
                </a:cubicBezTo>
                <a:close/>
                <a:moveTo>
                  <a:pt x="1141923" y="361596"/>
                </a:moveTo>
                <a:cubicBezTo>
                  <a:pt x="1141923" y="375894"/>
                  <a:pt x="1130324" y="387485"/>
                  <a:pt x="1116016" y="387485"/>
                </a:cubicBezTo>
                <a:cubicBezTo>
                  <a:pt x="1101708" y="387485"/>
                  <a:pt x="1090109" y="375894"/>
                  <a:pt x="1090109" y="361596"/>
                </a:cubicBezTo>
                <a:cubicBezTo>
                  <a:pt x="1090109" y="347298"/>
                  <a:pt x="1101708" y="335707"/>
                  <a:pt x="1116016" y="335707"/>
                </a:cubicBezTo>
                <a:cubicBezTo>
                  <a:pt x="1130316" y="335724"/>
                  <a:pt x="1141907" y="347305"/>
                  <a:pt x="1141923" y="361596"/>
                </a:cubicBezTo>
                <a:close/>
                <a:moveTo>
                  <a:pt x="50838" y="529500"/>
                </a:moveTo>
                <a:cubicBezTo>
                  <a:pt x="50838" y="543798"/>
                  <a:pt x="39239" y="555389"/>
                  <a:pt x="24931" y="555389"/>
                </a:cubicBezTo>
                <a:cubicBezTo>
                  <a:pt x="10623" y="555389"/>
                  <a:pt x="-976" y="543798"/>
                  <a:pt x="-976" y="529500"/>
                </a:cubicBezTo>
                <a:cubicBezTo>
                  <a:pt x="-976" y="515202"/>
                  <a:pt x="10623" y="503612"/>
                  <a:pt x="24931" y="503612"/>
                </a:cubicBezTo>
                <a:cubicBezTo>
                  <a:pt x="39233" y="503605"/>
                  <a:pt x="50831" y="515184"/>
                  <a:pt x="50838" y="529475"/>
                </a:cubicBezTo>
                <a:cubicBezTo>
                  <a:pt x="50838" y="529484"/>
                  <a:pt x="50838" y="529492"/>
                  <a:pt x="50838" y="529500"/>
                </a:cubicBezTo>
                <a:close/>
                <a:moveTo>
                  <a:pt x="269068" y="529500"/>
                </a:moveTo>
                <a:cubicBezTo>
                  <a:pt x="269068" y="543798"/>
                  <a:pt x="257469" y="555389"/>
                  <a:pt x="243160" y="555389"/>
                </a:cubicBezTo>
                <a:cubicBezTo>
                  <a:pt x="228853" y="555389"/>
                  <a:pt x="217253" y="543798"/>
                  <a:pt x="217253" y="529500"/>
                </a:cubicBezTo>
                <a:cubicBezTo>
                  <a:pt x="217253" y="515202"/>
                  <a:pt x="228853" y="503612"/>
                  <a:pt x="243160" y="503612"/>
                </a:cubicBezTo>
                <a:cubicBezTo>
                  <a:pt x="257461" y="503629"/>
                  <a:pt x="269051" y="515209"/>
                  <a:pt x="269068" y="529500"/>
                </a:cubicBezTo>
                <a:close/>
                <a:moveTo>
                  <a:pt x="487237" y="529500"/>
                </a:moveTo>
                <a:cubicBezTo>
                  <a:pt x="487237" y="543798"/>
                  <a:pt x="475637" y="555389"/>
                  <a:pt x="461329" y="555389"/>
                </a:cubicBezTo>
                <a:cubicBezTo>
                  <a:pt x="447021" y="555389"/>
                  <a:pt x="435422" y="543798"/>
                  <a:pt x="435422" y="529500"/>
                </a:cubicBezTo>
                <a:cubicBezTo>
                  <a:pt x="435422" y="515202"/>
                  <a:pt x="447021" y="503612"/>
                  <a:pt x="461329" y="503612"/>
                </a:cubicBezTo>
                <a:cubicBezTo>
                  <a:pt x="475631" y="503605"/>
                  <a:pt x="487229" y="515184"/>
                  <a:pt x="487237" y="529475"/>
                </a:cubicBezTo>
                <a:cubicBezTo>
                  <a:pt x="487237" y="529484"/>
                  <a:pt x="487237" y="529492"/>
                  <a:pt x="487237" y="529500"/>
                </a:cubicBezTo>
                <a:close/>
                <a:moveTo>
                  <a:pt x="705466" y="529500"/>
                </a:moveTo>
                <a:cubicBezTo>
                  <a:pt x="705466" y="543798"/>
                  <a:pt x="693867" y="555389"/>
                  <a:pt x="679559" y="555389"/>
                </a:cubicBezTo>
                <a:cubicBezTo>
                  <a:pt x="665250" y="555389"/>
                  <a:pt x="653652" y="543798"/>
                  <a:pt x="653652" y="529500"/>
                </a:cubicBezTo>
                <a:cubicBezTo>
                  <a:pt x="653652" y="515202"/>
                  <a:pt x="665250" y="503612"/>
                  <a:pt x="679559" y="503612"/>
                </a:cubicBezTo>
                <a:cubicBezTo>
                  <a:pt x="693861" y="503605"/>
                  <a:pt x="705458" y="515184"/>
                  <a:pt x="705466" y="529475"/>
                </a:cubicBezTo>
                <a:cubicBezTo>
                  <a:pt x="705466" y="529484"/>
                  <a:pt x="705466" y="529492"/>
                  <a:pt x="705466" y="529500"/>
                </a:cubicBezTo>
                <a:close/>
                <a:moveTo>
                  <a:pt x="923695" y="529500"/>
                </a:moveTo>
                <a:cubicBezTo>
                  <a:pt x="923695" y="543798"/>
                  <a:pt x="912096" y="555389"/>
                  <a:pt x="897788" y="555389"/>
                </a:cubicBezTo>
                <a:cubicBezTo>
                  <a:pt x="883481" y="555389"/>
                  <a:pt x="871881" y="543798"/>
                  <a:pt x="871881" y="529500"/>
                </a:cubicBezTo>
                <a:cubicBezTo>
                  <a:pt x="871881" y="515202"/>
                  <a:pt x="883481" y="503612"/>
                  <a:pt x="897788" y="503612"/>
                </a:cubicBezTo>
                <a:cubicBezTo>
                  <a:pt x="912090" y="503605"/>
                  <a:pt x="923688" y="515184"/>
                  <a:pt x="923695" y="529475"/>
                </a:cubicBezTo>
                <a:cubicBezTo>
                  <a:pt x="923695" y="529484"/>
                  <a:pt x="923695" y="529492"/>
                  <a:pt x="923695" y="529500"/>
                </a:cubicBezTo>
                <a:close/>
                <a:moveTo>
                  <a:pt x="1141923" y="529500"/>
                </a:moveTo>
                <a:cubicBezTo>
                  <a:pt x="1141923" y="543798"/>
                  <a:pt x="1130324" y="555389"/>
                  <a:pt x="1116016" y="555389"/>
                </a:cubicBezTo>
                <a:cubicBezTo>
                  <a:pt x="1101708" y="555389"/>
                  <a:pt x="1090109" y="543798"/>
                  <a:pt x="1090109" y="529500"/>
                </a:cubicBezTo>
                <a:cubicBezTo>
                  <a:pt x="1090109" y="515202"/>
                  <a:pt x="1101708" y="503612"/>
                  <a:pt x="1116016" y="503612"/>
                </a:cubicBezTo>
                <a:cubicBezTo>
                  <a:pt x="1130316" y="503629"/>
                  <a:pt x="1141907" y="515209"/>
                  <a:pt x="1141923" y="529500"/>
                </a:cubicBezTo>
                <a:close/>
                <a:moveTo>
                  <a:pt x="50838" y="697404"/>
                </a:moveTo>
                <a:cubicBezTo>
                  <a:pt x="50838" y="711702"/>
                  <a:pt x="39239" y="723293"/>
                  <a:pt x="24931" y="723293"/>
                </a:cubicBezTo>
                <a:cubicBezTo>
                  <a:pt x="10623" y="723293"/>
                  <a:pt x="-976" y="711702"/>
                  <a:pt x="-976" y="697404"/>
                </a:cubicBezTo>
                <a:cubicBezTo>
                  <a:pt x="-976" y="683106"/>
                  <a:pt x="10623" y="671516"/>
                  <a:pt x="24931" y="671516"/>
                </a:cubicBezTo>
                <a:cubicBezTo>
                  <a:pt x="39233" y="671509"/>
                  <a:pt x="50831" y="683088"/>
                  <a:pt x="50838" y="697379"/>
                </a:cubicBezTo>
                <a:cubicBezTo>
                  <a:pt x="50838" y="697387"/>
                  <a:pt x="50838" y="697395"/>
                  <a:pt x="50838" y="697404"/>
                </a:cubicBezTo>
                <a:close/>
                <a:moveTo>
                  <a:pt x="269068" y="697404"/>
                </a:moveTo>
                <a:cubicBezTo>
                  <a:pt x="269068" y="711702"/>
                  <a:pt x="257469" y="723293"/>
                  <a:pt x="243160" y="723293"/>
                </a:cubicBezTo>
                <a:cubicBezTo>
                  <a:pt x="228853" y="723293"/>
                  <a:pt x="217253" y="711702"/>
                  <a:pt x="217253" y="697404"/>
                </a:cubicBezTo>
                <a:cubicBezTo>
                  <a:pt x="217253" y="683106"/>
                  <a:pt x="228853" y="671516"/>
                  <a:pt x="243160" y="671516"/>
                </a:cubicBezTo>
                <a:cubicBezTo>
                  <a:pt x="257461" y="671532"/>
                  <a:pt x="269051" y="683113"/>
                  <a:pt x="269068" y="697404"/>
                </a:cubicBezTo>
                <a:close/>
                <a:moveTo>
                  <a:pt x="487237" y="697404"/>
                </a:moveTo>
                <a:cubicBezTo>
                  <a:pt x="487237" y="711702"/>
                  <a:pt x="475637" y="723293"/>
                  <a:pt x="461329" y="723293"/>
                </a:cubicBezTo>
                <a:cubicBezTo>
                  <a:pt x="447021" y="723293"/>
                  <a:pt x="435422" y="711702"/>
                  <a:pt x="435422" y="697404"/>
                </a:cubicBezTo>
                <a:cubicBezTo>
                  <a:pt x="435422" y="683106"/>
                  <a:pt x="447021" y="671516"/>
                  <a:pt x="461329" y="671516"/>
                </a:cubicBezTo>
                <a:cubicBezTo>
                  <a:pt x="475631" y="671509"/>
                  <a:pt x="487229" y="683088"/>
                  <a:pt x="487237" y="697379"/>
                </a:cubicBezTo>
                <a:cubicBezTo>
                  <a:pt x="487237" y="697387"/>
                  <a:pt x="487237" y="697395"/>
                  <a:pt x="487237" y="697404"/>
                </a:cubicBezTo>
                <a:close/>
                <a:moveTo>
                  <a:pt x="705466" y="697404"/>
                </a:moveTo>
                <a:cubicBezTo>
                  <a:pt x="705466" y="711702"/>
                  <a:pt x="693867" y="723293"/>
                  <a:pt x="679559" y="723293"/>
                </a:cubicBezTo>
                <a:cubicBezTo>
                  <a:pt x="665250" y="723293"/>
                  <a:pt x="653652" y="711702"/>
                  <a:pt x="653652" y="697404"/>
                </a:cubicBezTo>
                <a:cubicBezTo>
                  <a:pt x="653652" y="683106"/>
                  <a:pt x="665250" y="671516"/>
                  <a:pt x="679559" y="671516"/>
                </a:cubicBezTo>
                <a:cubicBezTo>
                  <a:pt x="693861" y="671509"/>
                  <a:pt x="705458" y="683088"/>
                  <a:pt x="705466" y="697379"/>
                </a:cubicBezTo>
                <a:cubicBezTo>
                  <a:pt x="705466" y="697387"/>
                  <a:pt x="705466" y="697395"/>
                  <a:pt x="705466" y="697404"/>
                </a:cubicBezTo>
                <a:close/>
                <a:moveTo>
                  <a:pt x="923695" y="697404"/>
                </a:moveTo>
                <a:cubicBezTo>
                  <a:pt x="923695" y="711702"/>
                  <a:pt x="912096" y="723293"/>
                  <a:pt x="897788" y="723293"/>
                </a:cubicBezTo>
                <a:cubicBezTo>
                  <a:pt x="883481" y="723293"/>
                  <a:pt x="871881" y="711702"/>
                  <a:pt x="871881" y="697404"/>
                </a:cubicBezTo>
                <a:cubicBezTo>
                  <a:pt x="871881" y="683106"/>
                  <a:pt x="883481" y="671516"/>
                  <a:pt x="897788" y="671516"/>
                </a:cubicBezTo>
                <a:cubicBezTo>
                  <a:pt x="912090" y="671509"/>
                  <a:pt x="923688" y="683088"/>
                  <a:pt x="923695" y="697379"/>
                </a:cubicBezTo>
                <a:cubicBezTo>
                  <a:pt x="923695" y="697387"/>
                  <a:pt x="923695" y="697395"/>
                  <a:pt x="923695" y="697404"/>
                </a:cubicBezTo>
                <a:close/>
                <a:moveTo>
                  <a:pt x="1141923" y="697404"/>
                </a:moveTo>
                <a:cubicBezTo>
                  <a:pt x="1141923" y="711702"/>
                  <a:pt x="1130324" y="723293"/>
                  <a:pt x="1116016" y="723293"/>
                </a:cubicBezTo>
                <a:cubicBezTo>
                  <a:pt x="1101708" y="723293"/>
                  <a:pt x="1090109" y="711702"/>
                  <a:pt x="1090109" y="697404"/>
                </a:cubicBezTo>
                <a:cubicBezTo>
                  <a:pt x="1090109" y="683106"/>
                  <a:pt x="1101708" y="671516"/>
                  <a:pt x="1116016" y="671516"/>
                </a:cubicBezTo>
                <a:cubicBezTo>
                  <a:pt x="1130316" y="671532"/>
                  <a:pt x="1141907" y="683113"/>
                  <a:pt x="1141923" y="697404"/>
                </a:cubicBezTo>
                <a:close/>
              </a:path>
            </a:pathLst>
          </a:custGeom>
          <a:solidFill>
            <a:srgbClr val="FCFCFF"/>
          </a:solidFill>
          <a:ln/>
        </p:spPr>
        <p:txBody>
          <a:bodyPr/>
          <a:lstStyle/>
          <a:p>
            <a:endParaRPr lang="en-GB"/>
          </a:p>
        </p:txBody>
      </p:sp>
      <p:sp>
        <p:nvSpPr>
          <p:cNvPr id="27" name="Text 23"/>
          <p:cNvSpPr/>
          <p:nvPr/>
        </p:nvSpPr>
        <p:spPr>
          <a:xfrm>
            <a:off x="9965355" y="5226649"/>
            <a:ext cx="1141923" cy="723293"/>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29" name="Shape 24"/>
          <p:cNvSpPr/>
          <p:nvPr/>
        </p:nvSpPr>
        <p:spPr>
          <a:xfrm>
            <a:off x="924560" y="643255"/>
            <a:ext cx="5890260" cy="1108075"/>
          </a:xfrm>
          <a:prstGeom prst="rect">
            <a:avLst/>
          </a:prstGeom>
          <a:solidFill>
            <a:srgbClr val="000000">
              <a:alpha val="0"/>
            </a:srgbClr>
          </a:solidFill>
          <a:ln/>
        </p:spPr>
        <p:txBody>
          <a:bodyPr/>
          <a:lstStyle/>
          <a:p>
            <a:endParaRPr lang="en-GB"/>
          </a:p>
        </p:txBody>
      </p:sp>
      <p:sp>
        <p:nvSpPr>
          <p:cNvPr id="30" name="Text 25"/>
          <p:cNvSpPr/>
          <p:nvPr/>
        </p:nvSpPr>
        <p:spPr>
          <a:xfrm>
            <a:off x="924560" y="643255"/>
            <a:ext cx="5890260" cy="1108075"/>
          </a:xfrm>
          <a:prstGeom prst="rect">
            <a:avLst/>
          </a:prstGeom>
          <a:noFill/>
          <a:ln/>
        </p:spPr>
        <p:txBody>
          <a:bodyPr wrap="square" lIns="46863" tIns="90043" rIns="90043" bIns="46863" rtlCol="0" anchor="b"/>
          <a:lstStyle/>
          <a:p>
            <a:pPr marL="0" indent="0" algn="l">
              <a:lnSpc>
                <a:spcPct val="100000"/>
              </a:lnSpc>
              <a:buNone/>
            </a:pPr>
            <a:r>
              <a:rPr lang="en-US" sz="6600" dirty="0">
                <a:solidFill>
                  <a:srgbClr val="015DBB"/>
                </a:solidFill>
                <a:latin typeface="MiSans" pitchFamily="34" charset="0"/>
                <a:ea typeface="MiSans" pitchFamily="34" charset="-122"/>
                <a:cs typeface="MiSans" pitchFamily="34" charset="-120"/>
              </a:rPr>
              <a:t>CONTENTS</a:t>
            </a:r>
            <a:endParaRPr lang="en-US" sz="1600" dirty="0"/>
          </a:p>
        </p:txBody>
      </p:sp>
      <p:sp>
        <p:nvSpPr>
          <p:cNvPr id="31" name="Text 26"/>
          <p:cNvSpPr/>
          <p:nvPr/>
        </p:nvSpPr>
        <p:spPr>
          <a:xfrm>
            <a:off x="988302" y="2141816"/>
            <a:ext cx="656085" cy="438150"/>
          </a:xfrm>
          <a:prstGeom prst="rect">
            <a:avLst/>
          </a:prstGeom>
          <a:noFill/>
          <a:ln/>
        </p:spPr>
        <p:txBody>
          <a:bodyPr wrap="square" lIns="91440" tIns="45720" rIns="91440" bIns="45720" rtlCol="0" anchor="t">
            <a:spAutoFit/>
          </a:bodyPr>
          <a:lstStyle/>
          <a:p>
            <a:pPr marL="0" indent="0" algn="ctr">
              <a:lnSpc>
                <a:spcPct val="100000"/>
              </a:lnSpc>
              <a:buNone/>
            </a:pPr>
            <a:r>
              <a:rPr lang="en-US" sz="2800" b="1" dirty="0">
                <a:solidFill>
                  <a:srgbClr val="FFFFFF"/>
                </a:solidFill>
                <a:latin typeface="MiSans" pitchFamily="34" charset="0"/>
                <a:ea typeface="MiSans" pitchFamily="34" charset="-122"/>
                <a:cs typeface="MiSans" pitchFamily="34" charset="-120"/>
              </a:rPr>
              <a:t>01</a:t>
            </a:r>
            <a:endParaRPr lang="en-US" sz="1600" dirty="0"/>
          </a:p>
        </p:txBody>
      </p:sp>
      <p:sp>
        <p:nvSpPr>
          <p:cNvPr id="32" name="Text 27"/>
          <p:cNvSpPr/>
          <p:nvPr/>
        </p:nvSpPr>
        <p:spPr>
          <a:xfrm>
            <a:off x="1875829" y="2209573"/>
            <a:ext cx="5185601" cy="368300"/>
          </a:xfrm>
          <a:prstGeom prst="rect">
            <a:avLst/>
          </a:prstGeom>
          <a:noFill/>
          <a:ln/>
        </p:spPr>
        <p:txBody>
          <a:bodyPr wrap="square" lIns="0" tIns="0" rIns="0" bIns="0" rtlCol="0" anchor="t">
            <a:spAutoFit/>
          </a:bodyPr>
          <a:lstStyle/>
          <a:p>
            <a:pPr marL="0" indent="0" algn="l">
              <a:lnSpc>
                <a:spcPct val="100000"/>
              </a:lnSpc>
              <a:buNone/>
            </a:pPr>
            <a:r>
              <a:rPr lang="en-US" sz="2400" b="1" kern="0" spc="300" dirty="0">
                <a:solidFill>
                  <a:srgbClr val="262626"/>
                </a:solidFill>
                <a:latin typeface="MiSans" pitchFamily="34" charset="0"/>
                <a:ea typeface="MiSans" pitchFamily="34" charset="-122"/>
                <a:cs typeface="MiSans" pitchFamily="34" charset="-120"/>
              </a:rPr>
              <a:t>Opening &amp; Theme</a:t>
            </a:r>
            <a:endParaRPr lang="en-US" sz="1600" dirty="0"/>
          </a:p>
        </p:txBody>
      </p:sp>
      <p:sp>
        <p:nvSpPr>
          <p:cNvPr id="33" name="Text 28"/>
          <p:cNvSpPr/>
          <p:nvPr/>
        </p:nvSpPr>
        <p:spPr>
          <a:xfrm>
            <a:off x="988302" y="3009226"/>
            <a:ext cx="656085" cy="438150"/>
          </a:xfrm>
          <a:prstGeom prst="rect">
            <a:avLst/>
          </a:prstGeom>
          <a:noFill/>
          <a:ln/>
        </p:spPr>
        <p:txBody>
          <a:bodyPr wrap="square" lIns="91440" tIns="45720" rIns="91440" bIns="45720" rtlCol="0" anchor="t">
            <a:spAutoFit/>
          </a:bodyPr>
          <a:lstStyle/>
          <a:p>
            <a:pPr marL="0" indent="0" algn="ctr">
              <a:lnSpc>
                <a:spcPct val="100000"/>
              </a:lnSpc>
              <a:buNone/>
            </a:pPr>
            <a:r>
              <a:rPr lang="en-US" sz="2800" b="1" dirty="0">
                <a:solidFill>
                  <a:srgbClr val="FFFFFF"/>
                </a:solidFill>
                <a:latin typeface="MiSans" pitchFamily="34" charset="0"/>
                <a:ea typeface="MiSans" pitchFamily="34" charset="-122"/>
                <a:cs typeface="MiSans" pitchFamily="34" charset="-120"/>
              </a:rPr>
              <a:t>02</a:t>
            </a:r>
            <a:endParaRPr lang="en-US" sz="1600" dirty="0"/>
          </a:p>
        </p:txBody>
      </p:sp>
      <p:sp>
        <p:nvSpPr>
          <p:cNvPr id="34" name="Text 29"/>
          <p:cNvSpPr/>
          <p:nvPr/>
        </p:nvSpPr>
        <p:spPr>
          <a:xfrm>
            <a:off x="1875829" y="3076983"/>
            <a:ext cx="5184608" cy="368300"/>
          </a:xfrm>
          <a:prstGeom prst="rect">
            <a:avLst/>
          </a:prstGeom>
          <a:noFill/>
          <a:ln/>
        </p:spPr>
        <p:txBody>
          <a:bodyPr wrap="square" lIns="0" tIns="0" rIns="0" bIns="0" rtlCol="0" anchor="t">
            <a:spAutoFit/>
          </a:bodyPr>
          <a:lstStyle/>
          <a:p>
            <a:pPr marL="0" indent="0" algn="l">
              <a:lnSpc>
                <a:spcPct val="100000"/>
              </a:lnSpc>
              <a:buNone/>
            </a:pPr>
            <a:r>
              <a:rPr lang="en-US" sz="2400" b="1" dirty="0">
                <a:solidFill>
                  <a:srgbClr val="000000"/>
                </a:solidFill>
                <a:latin typeface="MiSans" pitchFamily="34" charset="0"/>
                <a:ea typeface="MiSans" pitchFamily="34" charset="-122"/>
                <a:cs typeface="MiSans" pitchFamily="34" charset="-120"/>
              </a:rPr>
              <a:t>Literature Insights</a:t>
            </a:r>
            <a:endParaRPr lang="en-US" sz="1600" dirty="0"/>
          </a:p>
        </p:txBody>
      </p:sp>
      <p:sp>
        <p:nvSpPr>
          <p:cNvPr id="35" name="Text 30"/>
          <p:cNvSpPr/>
          <p:nvPr/>
        </p:nvSpPr>
        <p:spPr>
          <a:xfrm>
            <a:off x="988302" y="3876636"/>
            <a:ext cx="656085" cy="438150"/>
          </a:xfrm>
          <a:prstGeom prst="rect">
            <a:avLst/>
          </a:prstGeom>
          <a:noFill/>
          <a:ln/>
        </p:spPr>
        <p:txBody>
          <a:bodyPr wrap="square" lIns="91440" tIns="45720" rIns="91440" bIns="45720" rtlCol="0" anchor="t">
            <a:spAutoFit/>
          </a:bodyPr>
          <a:lstStyle/>
          <a:p>
            <a:pPr marL="0" indent="0" algn="ctr">
              <a:lnSpc>
                <a:spcPct val="100000"/>
              </a:lnSpc>
              <a:buNone/>
            </a:pPr>
            <a:r>
              <a:rPr lang="en-US" sz="2800" b="1" dirty="0">
                <a:solidFill>
                  <a:srgbClr val="FFFFFF"/>
                </a:solidFill>
                <a:latin typeface="MiSans" pitchFamily="34" charset="0"/>
                <a:ea typeface="MiSans" pitchFamily="34" charset="-122"/>
                <a:cs typeface="MiSans" pitchFamily="34" charset="-120"/>
              </a:rPr>
              <a:t>03</a:t>
            </a:r>
            <a:endParaRPr lang="en-US" sz="1600" dirty="0"/>
          </a:p>
        </p:txBody>
      </p:sp>
      <p:sp>
        <p:nvSpPr>
          <p:cNvPr id="36" name="Text 31"/>
          <p:cNvSpPr/>
          <p:nvPr/>
        </p:nvSpPr>
        <p:spPr>
          <a:xfrm>
            <a:off x="1875829" y="3937432"/>
            <a:ext cx="5184608" cy="368300"/>
          </a:xfrm>
          <a:prstGeom prst="rect">
            <a:avLst/>
          </a:prstGeom>
          <a:noFill/>
          <a:ln/>
        </p:spPr>
        <p:txBody>
          <a:bodyPr wrap="square" lIns="0" tIns="0" rIns="0" bIns="0" rtlCol="0" anchor="t">
            <a:spAutoFit/>
          </a:bodyPr>
          <a:lstStyle/>
          <a:p>
            <a:pPr marL="0" indent="0" algn="l">
              <a:lnSpc>
                <a:spcPct val="100000"/>
              </a:lnSpc>
              <a:buNone/>
            </a:pPr>
            <a:r>
              <a:rPr lang="en-US" sz="2400" b="1" dirty="0">
                <a:solidFill>
                  <a:srgbClr val="000000"/>
                </a:solidFill>
                <a:latin typeface="MiSans" pitchFamily="34" charset="0"/>
                <a:ea typeface="MiSans" pitchFamily="34" charset="-122"/>
                <a:cs typeface="MiSans" pitchFamily="34" charset="-120"/>
              </a:rPr>
              <a:t>Method &amp; Analysis</a:t>
            </a:r>
            <a:endParaRPr lang="en-US" sz="1600" dirty="0"/>
          </a:p>
        </p:txBody>
      </p:sp>
      <p:sp>
        <p:nvSpPr>
          <p:cNvPr id="37" name="Text 32"/>
          <p:cNvSpPr/>
          <p:nvPr/>
        </p:nvSpPr>
        <p:spPr>
          <a:xfrm>
            <a:off x="918770" y="4744046"/>
            <a:ext cx="793659" cy="438150"/>
          </a:xfrm>
          <a:prstGeom prst="rect">
            <a:avLst/>
          </a:prstGeom>
          <a:noFill/>
          <a:ln/>
        </p:spPr>
        <p:txBody>
          <a:bodyPr wrap="square" lIns="91440" tIns="45720" rIns="91440" bIns="45720" rtlCol="0" anchor="t">
            <a:spAutoFit/>
          </a:bodyPr>
          <a:lstStyle/>
          <a:p>
            <a:pPr marL="0" indent="0" algn="ctr">
              <a:lnSpc>
                <a:spcPct val="100000"/>
              </a:lnSpc>
              <a:buNone/>
            </a:pPr>
            <a:r>
              <a:rPr lang="en-US" sz="2800" b="1" dirty="0">
                <a:solidFill>
                  <a:srgbClr val="FFFFFF"/>
                </a:solidFill>
                <a:latin typeface="MiSans" pitchFamily="34" charset="0"/>
                <a:ea typeface="MiSans" pitchFamily="34" charset="-122"/>
                <a:cs typeface="MiSans" pitchFamily="34" charset="-120"/>
              </a:rPr>
              <a:t>04</a:t>
            </a:r>
            <a:endParaRPr lang="en-US" sz="1600" dirty="0"/>
          </a:p>
        </p:txBody>
      </p:sp>
      <p:sp>
        <p:nvSpPr>
          <p:cNvPr id="38" name="Text 33"/>
          <p:cNvSpPr/>
          <p:nvPr/>
        </p:nvSpPr>
        <p:spPr>
          <a:xfrm>
            <a:off x="1875829" y="4804842"/>
            <a:ext cx="5184608" cy="368300"/>
          </a:xfrm>
          <a:prstGeom prst="rect">
            <a:avLst/>
          </a:prstGeom>
          <a:noFill/>
          <a:ln/>
        </p:spPr>
        <p:txBody>
          <a:bodyPr wrap="square" lIns="0" tIns="0" rIns="0" bIns="0" rtlCol="0" anchor="t">
            <a:spAutoFit/>
          </a:bodyPr>
          <a:lstStyle/>
          <a:p>
            <a:pPr marL="0" indent="0" algn="l">
              <a:lnSpc>
                <a:spcPct val="100000"/>
              </a:lnSpc>
              <a:buNone/>
            </a:pPr>
            <a:r>
              <a:rPr lang="en-US" sz="2400" b="1" dirty="0">
                <a:solidFill>
                  <a:srgbClr val="000000"/>
                </a:solidFill>
                <a:latin typeface="MiSans" pitchFamily="34" charset="0"/>
                <a:ea typeface="MiSans" pitchFamily="34" charset="-122"/>
                <a:cs typeface="MiSans" pitchFamily="34" charset="-120"/>
              </a:rPr>
              <a:t>Findings &amp; Cases</a:t>
            </a:r>
            <a:endParaRPr lang="en-US" sz="1600" dirty="0"/>
          </a:p>
        </p:txBody>
      </p:sp>
      <p:sp>
        <p:nvSpPr>
          <p:cNvPr id="39" name="Text 34"/>
          <p:cNvSpPr/>
          <p:nvPr/>
        </p:nvSpPr>
        <p:spPr>
          <a:xfrm>
            <a:off x="988302" y="5611456"/>
            <a:ext cx="656085" cy="438150"/>
          </a:xfrm>
          <a:prstGeom prst="rect">
            <a:avLst/>
          </a:prstGeom>
          <a:noFill/>
          <a:ln/>
        </p:spPr>
        <p:txBody>
          <a:bodyPr wrap="square" lIns="91440" tIns="45720" rIns="91440" bIns="45720" rtlCol="0" anchor="t">
            <a:spAutoFit/>
          </a:bodyPr>
          <a:lstStyle/>
          <a:p>
            <a:pPr marL="0" indent="0" algn="ctr">
              <a:lnSpc>
                <a:spcPct val="100000"/>
              </a:lnSpc>
              <a:buNone/>
            </a:pPr>
            <a:r>
              <a:rPr lang="en-US" sz="2800" b="1" dirty="0">
                <a:solidFill>
                  <a:srgbClr val="FFFFFF"/>
                </a:solidFill>
                <a:latin typeface="MiSans" pitchFamily="34" charset="0"/>
                <a:ea typeface="MiSans" pitchFamily="34" charset="-122"/>
                <a:cs typeface="MiSans" pitchFamily="34" charset="-120"/>
              </a:rPr>
              <a:t>05</a:t>
            </a:r>
            <a:endParaRPr lang="en-US" sz="1600" dirty="0"/>
          </a:p>
        </p:txBody>
      </p:sp>
      <p:sp>
        <p:nvSpPr>
          <p:cNvPr id="40" name="Text 35"/>
          <p:cNvSpPr/>
          <p:nvPr/>
        </p:nvSpPr>
        <p:spPr>
          <a:xfrm>
            <a:off x="1875829" y="5679213"/>
            <a:ext cx="5184608" cy="368300"/>
          </a:xfrm>
          <a:prstGeom prst="rect">
            <a:avLst/>
          </a:prstGeom>
          <a:noFill/>
          <a:ln/>
        </p:spPr>
        <p:txBody>
          <a:bodyPr wrap="square" lIns="0" tIns="0" rIns="0" bIns="0" rtlCol="0" anchor="t">
            <a:spAutoFit/>
          </a:bodyPr>
          <a:lstStyle/>
          <a:p>
            <a:pPr marL="0" indent="0" algn="l">
              <a:lnSpc>
                <a:spcPct val="100000"/>
              </a:lnSpc>
              <a:buNone/>
            </a:pPr>
            <a:r>
              <a:rPr lang="en-US" sz="2400" b="1" dirty="0">
                <a:solidFill>
                  <a:srgbClr val="000000"/>
                </a:solidFill>
                <a:latin typeface="MiSans" pitchFamily="34" charset="0"/>
                <a:ea typeface="MiSans" pitchFamily="34" charset="-122"/>
                <a:cs typeface="MiSans" pitchFamily="34" charset="-120"/>
              </a:rPr>
              <a:t>Conclusions &amp; Future</a:t>
            </a:r>
            <a:endParaRPr lang="en-US" sz="1600" dirty="0"/>
          </a:p>
        </p:txBody>
      </p:sp>
      <p:pic>
        <p:nvPicPr>
          <p:cNvPr id="42" name="Picture 41" descr="A robot standing in front of a reception desk&#10;&#10;AI-generated content may be incorrect.">
            <a:extLst>
              <a:ext uri="{FF2B5EF4-FFF2-40B4-BE49-F238E27FC236}">
                <a16:creationId xmlns:a16="http://schemas.microsoft.com/office/drawing/2014/main" id="{1AE7AC45-0ECE-14BD-96C1-E14C2361D649}"/>
              </a:ext>
            </a:extLst>
          </p:cNvPr>
          <p:cNvPicPr>
            <a:picLocks noChangeAspect="1"/>
          </p:cNvPicPr>
          <p:nvPr/>
        </p:nvPicPr>
        <p:blipFill>
          <a:blip r:embed="rId5"/>
          <a:stretch>
            <a:fillRect/>
          </a:stretch>
        </p:blipFill>
        <p:spPr>
          <a:xfrm>
            <a:off x="7408717" y="44524"/>
            <a:ext cx="4804842" cy="4804842"/>
          </a:xfrm>
          <a:prstGeom prst="rect">
            <a:avLst/>
          </a:prstGeom>
        </p:spPr>
      </p:pic>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32-d2nf9318bjvh7rlj0b8g.png"/>
          <p:cNvPicPr>
            <a:picLocks noChangeAspect="1"/>
          </p:cNvPicPr>
          <p:nvPr/>
        </p:nvPicPr>
        <p:blipFill>
          <a:blip r:embed="rId3"/>
          <a:stretch>
            <a:fillRect/>
          </a:stretch>
        </p:blipFill>
        <p:spPr>
          <a:xfrm>
            <a:off x="0" y="4660265"/>
            <a:ext cx="12192635" cy="2197735"/>
          </a:xfrm>
          <a:prstGeom prst="rect">
            <a:avLst/>
          </a:prstGeom>
        </p:spPr>
      </p:pic>
      <p:sp>
        <p:nvSpPr>
          <p:cNvPr id="3" name="Text 0"/>
          <p:cNvSpPr/>
          <p:nvPr/>
        </p:nvSpPr>
        <p:spPr>
          <a:xfrm>
            <a:off x="1242060" y="3239770"/>
            <a:ext cx="10114915" cy="749300"/>
          </a:xfrm>
          <a:prstGeom prst="rect">
            <a:avLst/>
          </a:prstGeom>
          <a:noFill/>
          <a:ln/>
        </p:spPr>
        <p:txBody>
          <a:bodyPr wrap="square" lIns="91440" tIns="45720" rIns="91440" bIns="45720" rtlCol="0" anchor="t">
            <a:spAutoFit/>
          </a:bodyPr>
          <a:lstStyle/>
          <a:p>
            <a:pPr marL="0" indent="0" algn="ctr">
              <a:lnSpc>
                <a:spcPct val="100000"/>
              </a:lnSpc>
              <a:buNone/>
            </a:pPr>
            <a:r>
              <a:rPr lang="en-US" sz="4800" b="1" dirty="0">
                <a:solidFill>
                  <a:srgbClr val="015DBB"/>
                </a:solidFill>
                <a:latin typeface="MiSans" pitchFamily="34" charset="0"/>
                <a:ea typeface="MiSans" pitchFamily="34" charset="-122"/>
                <a:cs typeface="MiSans" pitchFamily="34" charset="-120"/>
              </a:rPr>
              <a:t>Opening &amp; Theme</a:t>
            </a:r>
            <a:endParaRPr lang="en-US" sz="1600" dirty="0"/>
          </a:p>
        </p:txBody>
      </p:sp>
      <p:sp>
        <p:nvSpPr>
          <p:cNvPr id="4" name="Text 1"/>
          <p:cNvSpPr/>
          <p:nvPr/>
        </p:nvSpPr>
        <p:spPr>
          <a:xfrm>
            <a:off x="3332163" y="1433195"/>
            <a:ext cx="5956935" cy="1485900"/>
          </a:xfrm>
          <a:prstGeom prst="rect">
            <a:avLst/>
          </a:prstGeom>
          <a:noFill/>
          <a:ln/>
        </p:spPr>
        <p:txBody>
          <a:bodyPr wrap="square" lIns="91440" tIns="45720" rIns="91440" bIns="45720" rtlCol="0" anchor="t">
            <a:spAutoFit/>
          </a:bodyPr>
          <a:lstStyle/>
          <a:p>
            <a:pPr marL="0" indent="0" algn="ctr">
              <a:lnSpc>
                <a:spcPct val="100000"/>
              </a:lnSpc>
              <a:buNone/>
            </a:pPr>
            <a:r>
              <a:rPr lang="en-US" sz="9600" b="1" dirty="0">
                <a:solidFill>
                  <a:srgbClr val="015DBB"/>
                </a:solidFill>
                <a:latin typeface="MiSans" pitchFamily="34" charset="0"/>
                <a:ea typeface="MiSans" pitchFamily="34" charset="-122"/>
                <a:cs typeface="MiSans" pitchFamily="34" charset="-120"/>
              </a:rPr>
              <a:t>01</a:t>
            </a:r>
            <a:endParaRPr lang="en-US" sz="1600" dirty="0"/>
          </a:p>
        </p:txBody>
      </p:sp>
      <p:pic>
        <p:nvPicPr>
          <p:cNvPr id="5" name="Image 1" descr="https://kimi-img.moonshot.cn/pub/slides/slides_tmpl/image/25-08-27-20:05:31-d2nf92p8bjvh7rlj0b50.png"/>
          <p:cNvPicPr>
            <a:picLocks noChangeAspect="1"/>
          </p:cNvPicPr>
          <p:nvPr/>
        </p:nvPicPr>
        <p:blipFill>
          <a:blip r:embed="rId4"/>
          <a:srcRect t="1192" b="1192"/>
          <a:stretch/>
        </p:blipFill>
        <p:spPr>
          <a:xfrm>
            <a:off x="5251133" y="1950720"/>
            <a:ext cx="2118995" cy="1132205"/>
          </a:xfrm>
          <a:prstGeom prst="rect">
            <a:avLst/>
          </a:prstGeom>
        </p:spPr>
      </p:pic>
      <p:pic>
        <p:nvPicPr>
          <p:cNvPr id="6" name="Image 2" descr="https://kimi-img.moonshot.cn/pub/slides/slides_tmpl/image/25-08-27-20:05:47-d2nf96p8bjvh7rlj0bjg.png"/>
          <p:cNvPicPr>
            <a:picLocks noChangeAspect="1"/>
          </p:cNvPicPr>
          <p:nvPr/>
        </p:nvPicPr>
        <p:blipFill>
          <a:blip r:embed="rId5"/>
          <a:srcRect t="22162"/>
          <a:stretch/>
        </p:blipFill>
        <p:spPr>
          <a:xfrm>
            <a:off x="533400" y="1191895"/>
            <a:ext cx="3402965" cy="2649220"/>
          </a:xfrm>
          <a:prstGeom prst="rect">
            <a:avLst/>
          </a:prstGeom>
        </p:spPr>
      </p:pic>
      <p:pic>
        <p:nvPicPr>
          <p:cNvPr id="7" name="Image 3" descr="https://kimi-img.moonshot.cn/pub/slides/slides_tmpl/image/25-08-27-20:05:47-d2nf96p8bjvh7rlj0bjg.png"/>
          <p:cNvPicPr>
            <a:picLocks noChangeAspect="1"/>
          </p:cNvPicPr>
          <p:nvPr/>
        </p:nvPicPr>
        <p:blipFill>
          <a:blip r:embed="rId5">
            <a:alphaModFix amt="30000"/>
          </a:blip>
          <a:srcRect t="22162"/>
          <a:stretch/>
        </p:blipFill>
        <p:spPr>
          <a:xfrm flipH="1">
            <a:off x="8581390" y="779780"/>
            <a:ext cx="3402965" cy="2649220"/>
          </a:xfrm>
          <a:prstGeom prst="rect">
            <a:avLst/>
          </a:prstGeom>
        </p:spPr>
      </p:pic>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031240" y="1827530"/>
            <a:ext cx="19050" cy="4343400"/>
          </a:xfrm>
          <a:prstGeom prst="line">
            <a:avLst/>
          </a:prstGeom>
          <a:noFill/>
          <a:ln w="12700">
            <a:solidFill>
              <a:srgbClr val="404040"/>
            </a:solidFill>
            <a:prstDash val="dash"/>
            <a:headEnd type="none"/>
            <a:tailEnd type="none"/>
          </a:ln>
        </p:spPr>
        <p:txBody>
          <a:bodyPr/>
          <a:lstStyle/>
          <a:p>
            <a:endParaRPr lang="en-GB"/>
          </a:p>
        </p:txBody>
      </p:sp>
      <p:pic>
        <p:nvPicPr>
          <p:cNvPr id="3" name="Image 0" descr="https://kimi-img.moonshot.cn/pub/slides/slides_tmpl/image/25-08-27-20:05:50-d2nf97h8bjvh7rlj0bk0.jpeg"/>
          <p:cNvPicPr>
            <a:picLocks noChangeAspect="1"/>
          </p:cNvPicPr>
          <p:nvPr/>
        </p:nvPicPr>
        <p:blipFill>
          <a:blip r:embed="rId3"/>
          <a:srcRect l="27870" r="27870"/>
          <a:stretch/>
        </p:blipFill>
        <p:spPr>
          <a:xfrm>
            <a:off x="7637145" y="0"/>
            <a:ext cx="4554855" cy="6858000"/>
          </a:xfrm>
          <a:prstGeom prst="rect">
            <a:avLst/>
          </a:prstGeom>
        </p:spPr>
      </p:pic>
      <p:sp>
        <p:nvSpPr>
          <p:cNvPr id="4" name="Shape 1"/>
          <p:cNvSpPr/>
          <p:nvPr/>
        </p:nvSpPr>
        <p:spPr>
          <a:xfrm>
            <a:off x="897890" y="1560830"/>
            <a:ext cx="266700" cy="266700"/>
          </a:xfrm>
          <a:prstGeom prst="ellipse">
            <a:avLst/>
          </a:prstGeom>
          <a:solidFill>
            <a:srgbClr val="015DBB"/>
          </a:solidFill>
          <a:ln/>
        </p:spPr>
        <p:txBody>
          <a:bodyPr/>
          <a:lstStyle/>
          <a:p>
            <a:endParaRPr lang="en-GB"/>
          </a:p>
        </p:txBody>
      </p:sp>
      <p:sp>
        <p:nvSpPr>
          <p:cNvPr id="5" name="Text 2"/>
          <p:cNvSpPr/>
          <p:nvPr/>
        </p:nvSpPr>
        <p:spPr>
          <a:xfrm>
            <a:off x="897890" y="1560830"/>
            <a:ext cx="266700" cy="26670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6" name="Shape 3"/>
          <p:cNvSpPr/>
          <p:nvPr/>
        </p:nvSpPr>
        <p:spPr>
          <a:xfrm>
            <a:off x="897890" y="3202305"/>
            <a:ext cx="266700" cy="266700"/>
          </a:xfrm>
          <a:prstGeom prst="ellipse">
            <a:avLst/>
          </a:prstGeom>
          <a:solidFill>
            <a:srgbClr val="015DBB"/>
          </a:solidFill>
          <a:ln/>
        </p:spPr>
        <p:txBody>
          <a:bodyPr/>
          <a:lstStyle/>
          <a:p>
            <a:endParaRPr lang="en-GB"/>
          </a:p>
        </p:txBody>
      </p:sp>
      <p:sp>
        <p:nvSpPr>
          <p:cNvPr id="7" name="Text 4"/>
          <p:cNvSpPr/>
          <p:nvPr/>
        </p:nvSpPr>
        <p:spPr>
          <a:xfrm>
            <a:off x="897890" y="3202305"/>
            <a:ext cx="266700" cy="26670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8" name="Shape 5"/>
          <p:cNvSpPr/>
          <p:nvPr/>
        </p:nvSpPr>
        <p:spPr>
          <a:xfrm>
            <a:off x="897890" y="4843780"/>
            <a:ext cx="266700" cy="266700"/>
          </a:xfrm>
          <a:prstGeom prst="ellipse">
            <a:avLst/>
          </a:prstGeom>
          <a:solidFill>
            <a:srgbClr val="015DBB"/>
          </a:solidFill>
          <a:ln/>
        </p:spPr>
        <p:txBody>
          <a:bodyPr/>
          <a:lstStyle/>
          <a:p>
            <a:endParaRPr lang="en-GB"/>
          </a:p>
        </p:txBody>
      </p:sp>
      <p:sp>
        <p:nvSpPr>
          <p:cNvPr id="9" name="Text 6"/>
          <p:cNvSpPr/>
          <p:nvPr/>
        </p:nvSpPr>
        <p:spPr>
          <a:xfrm>
            <a:off x="897890" y="4843780"/>
            <a:ext cx="266700" cy="26670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10" name="Text 7"/>
          <p:cNvSpPr/>
          <p:nvPr/>
        </p:nvSpPr>
        <p:spPr>
          <a:xfrm>
            <a:off x="595630" y="525145"/>
            <a:ext cx="7004685" cy="552450"/>
          </a:xfrm>
          <a:prstGeom prst="rect">
            <a:avLst/>
          </a:prstGeom>
          <a:noFill/>
          <a:ln/>
        </p:spPr>
        <p:txBody>
          <a:bodyPr wrap="square" lIns="91440" tIns="45720" rIns="91440" bIns="45720" rtlCol="0" anchor="t">
            <a:spAutoFit/>
          </a:bodyPr>
          <a:lstStyle/>
          <a:p>
            <a:pPr marL="0" indent="0" algn="l">
              <a:lnSpc>
                <a:spcPct val="100000"/>
              </a:lnSpc>
              <a:buNone/>
            </a:pPr>
            <a:r>
              <a:rPr lang="en-US" sz="3600" b="1" dirty="0">
                <a:solidFill>
                  <a:srgbClr val="015DBB"/>
                </a:solidFill>
                <a:latin typeface="MiSans" pitchFamily="34" charset="0"/>
                <a:ea typeface="MiSans" pitchFamily="34" charset="-122"/>
                <a:cs typeface="MiSans" pitchFamily="34" charset="-120"/>
              </a:rPr>
              <a:t>Why AI-Human Balance Matters</a:t>
            </a:r>
            <a:endParaRPr lang="en-US" sz="1600" dirty="0"/>
          </a:p>
        </p:txBody>
      </p:sp>
      <p:pic>
        <p:nvPicPr>
          <p:cNvPr id="11" name="Image 1" descr="https://kimi-img.moonshot.cn/pub/slides/slides_tmpl/image/25-08-27-20:05:33-d2nf9398bjvh7rlj0bbg.png"/>
          <p:cNvPicPr>
            <a:picLocks noChangeAspect="1"/>
          </p:cNvPicPr>
          <p:nvPr/>
        </p:nvPicPr>
        <p:blipFill>
          <a:blip r:embed="rId4"/>
          <a:stretch>
            <a:fillRect/>
          </a:stretch>
        </p:blipFill>
        <p:spPr>
          <a:xfrm>
            <a:off x="15240" y="487045"/>
            <a:ext cx="579755" cy="652145"/>
          </a:xfrm>
          <a:prstGeom prst="rect">
            <a:avLst/>
          </a:prstGeom>
        </p:spPr>
      </p:pic>
      <p:sp>
        <p:nvSpPr>
          <p:cNvPr id="12" name="Text 8"/>
          <p:cNvSpPr/>
          <p:nvPr/>
        </p:nvSpPr>
        <p:spPr>
          <a:xfrm>
            <a:off x="1296670" y="1524635"/>
            <a:ext cx="5775960"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000000"/>
                </a:solidFill>
                <a:latin typeface="MiSans" pitchFamily="34" charset="0"/>
                <a:ea typeface="MiSans" pitchFamily="34" charset="-122"/>
                <a:cs typeface="MiSans" pitchFamily="34" charset="-120"/>
              </a:rPr>
              <a:t>Contemporary Theme</a:t>
            </a:r>
            <a:endParaRPr lang="en-US" sz="1600" dirty="0"/>
          </a:p>
        </p:txBody>
      </p:sp>
      <p:sp>
        <p:nvSpPr>
          <p:cNvPr id="13" name="Text 9"/>
          <p:cNvSpPr/>
          <p:nvPr/>
        </p:nvSpPr>
        <p:spPr>
          <a:xfrm>
            <a:off x="1296670" y="1859915"/>
            <a:ext cx="5775960" cy="1323439"/>
          </a:xfrm>
          <a:prstGeom prst="rect">
            <a:avLst/>
          </a:prstGeom>
          <a:noFill/>
          <a:ln/>
        </p:spPr>
        <p:txBody>
          <a:bodyPr wrap="square" lIns="91440" tIns="45720" rIns="91440" bIns="45720" rtlCol="0" anchor="t">
            <a:spAutoFit/>
          </a:bodyPr>
          <a:lstStyle/>
          <a:p>
            <a:r>
              <a:rPr lang="en-GB" sz="1600" dirty="0"/>
              <a:t>This presentation addresses the modern theme of integrating artificial intelligence with the quality of human services in the hotel industry. It fills the gap of the increasing need for efficiency and personalization, while not losing the human touch that defines exceptional hospitality (Ivanov and Webster (2019).</a:t>
            </a:r>
            <a:endParaRPr lang="en-US" sz="1600" dirty="0"/>
          </a:p>
        </p:txBody>
      </p:sp>
      <p:sp>
        <p:nvSpPr>
          <p:cNvPr id="14" name="Text 10"/>
          <p:cNvSpPr/>
          <p:nvPr/>
        </p:nvSpPr>
        <p:spPr>
          <a:xfrm>
            <a:off x="1296670" y="3166110"/>
            <a:ext cx="5775960"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000000"/>
                </a:solidFill>
                <a:latin typeface="MiSans" pitchFamily="34" charset="0"/>
                <a:ea typeface="MiSans" pitchFamily="34" charset="-122"/>
                <a:cs typeface="MiSans" pitchFamily="34" charset="-120"/>
              </a:rPr>
              <a:t>Sector Relevance</a:t>
            </a:r>
            <a:endParaRPr lang="en-US" sz="1600" dirty="0"/>
          </a:p>
        </p:txBody>
      </p:sp>
      <p:sp>
        <p:nvSpPr>
          <p:cNvPr id="15" name="Text 11"/>
          <p:cNvSpPr/>
          <p:nvPr/>
        </p:nvSpPr>
        <p:spPr>
          <a:xfrm>
            <a:off x="1296669" y="3501390"/>
            <a:ext cx="6303645" cy="1323439"/>
          </a:xfrm>
          <a:prstGeom prst="rect">
            <a:avLst/>
          </a:prstGeom>
          <a:noFill/>
          <a:ln/>
        </p:spPr>
        <p:txBody>
          <a:bodyPr wrap="square" lIns="91440" tIns="45720" rIns="91440" bIns="45720" rtlCol="0" anchor="t">
            <a:spAutoFit/>
          </a:bodyPr>
          <a:lstStyle/>
          <a:p>
            <a:r>
              <a:rPr lang="en-GB" sz="1600" dirty="0"/>
              <a:t>The hospitality industry is dealing with challenges like labour shortages and changing customer expectations. AI promises solutions of speed and consistency but runs risks of losing the emotional connection that is the driver of loyalty. A balance of these elements is key to competitive advantage (Sharma, Singh and Tyagi (2021)</a:t>
            </a:r>
            <a:endParaRPr lang="en-US" sz="1600" dirty="0"/>
          </a:p>
        </p:txBody>
      </p:sp>
      <p:sp>
        <p:nvSpPr>
          <p:cNvPr id="16" name="Text 12"/>
          <p:cNvSpPr/>
          <p:nvPr/>
        </p:nvSpPr>
        <p:spPr>
          <a:xfrm>
            <a:off x="1296670" y="4807585"/>
            <a:ext cx="5775960"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000000"/>
                </a:solidFill>
                <a:latin typeface="MiSans" pitchFamily="34" charset="0"/>
                <a:ea typeface="MiSans" pitchFamily="34" charset="-122"/>
                <a:cs typeface="MiSans" pitchFamily="34" charset="-120"/>
              </a:rPr>
              <a:t>Research Objective</a:t>
            </a:r>
            <a:endParaRPr lang="en-US" sz="1600" dirty="0"/>
          </a:p>
        </p:txBody>
      </p:sp>
      <p:sp>
        <p:nvSpPr>
          <p:cNvPr id="17" name="Text 13"/>
          <p:cNvSpPr/>
          <p:nvPr/>
        </p:nvSpPr>
        <p:spPr>
          <a:xfrm>
            <a:off x="1296670" y="5142865"/>
            <a:ext cx="5775960" cy="1323439"/>
          </a:xfrm>
          <a:prstGeom prst="rect">
            <a:avLst/>
          </a:prstGeom>
          <a:noFill/>
          <a:ln/>
        </p:spPr>
        <p:txBody>
          <a:bodyPr wrap="square" lIns="91440" tIns="45720" rIns="91440" bIns="45720" rtlCol="0" anchor="t">
            <a:spAutoFit/>
          </a:bodyPr>
          <a:lstStyle/>
          <a:p>
            <a:r>
              <a:rPr lang="en-GB" sz="1600" dirty="0"/>
              <a:t>Our research focuses on finding out how hotels can use AI well and still preserve the human elements of service. We will assess the effects on guest experiences, operational efficiencies, workforce capabilities and governance using a modified Balanced Scorecard approach.</a:t>
            </a:r>
            <a:endParaRPr lang="en-US" sz="1400" dirty="0"/>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38-d2nf94h8bjvh7rlj0beg.jpeg"/>
          <p:cNvPicPr>
            <a:picLocks noChangeAspect="1"/>
          </p:cNvPicPr>
          <p:nvPr/>
        </p:nvPicPr>
        <p:blipFill>
          <a:blip r:embed="rId3"/>
          <a:srcRect t="32779" b="32779"/>
          <a:stretch/>
        </p:blipFill>
        <p:spPr>
          <a:xfrm>
            <a:off x="635" y="1667510"/>
            <a:ext cx="12192000" cy="2362200"/>
          </a:xfrm>
          <a:prstGeom prst="rect">
            <a:avLst/>
          </a:prstGeom>
        </p:spPr>
      </p:pic>
      <p:sp>
        <p:nvSpPr>
          <p:cNvPr id="3" name="Text 0"/>
          <p:cNvSpPr/>
          <p:nvPr/>
        </p:nvSpPr>
        <p:spPr>
          <a:xfrm>
            <a:off x="595630" y="487045"/>
            <a:ext cx="7004685" cy="552450"/>
          </a:xfrm>
          <a:prstGeom prst="rect">
            <a:avLst/>
          </a:prstGeom>
          <a:noFill/>
          <a:ln/>
        </p:spPr>
        <p:txBody>
          <a:bodyPr wrap="square" lIns="91440" tIns="45720" rIns="91440" bIns="45720" rtlCol="0" anchor="t">
            <a:spAutoFit/>
          </a:bodyPr>
          <a:lstStyle/>
          <a:p>
            <a:pPr marL="0" indent="0" algn="l">
              <a:lnSpc>
                <a:spcPct val="100000"/>
              </a:lnSpc>
              <a:buNone/>
            </a:pPr>
            <a:r>
              <a:rPr lang="en-US" sz="3600" b="1" dirty="0">
                <a:solidFill>
                  <a:srgbClr val="015DBB"/>
                </a:solidFill>
                <a:latin typeface="MiSans" pitchFamily="34" charset="0"/>
                <a:ea typeface="MiSans" pitchFamily="34" charset="-122"/>
                <a:cs typeface="MiSans" pitchFamily="34" charset="-120"/>
              </a:rPr>
              <a:t>Research Focus &amp; Objective</a:t>
            </a:r>
            <a:endParaRPr lang="en-US" sz="1600" dirty="0"/>
          </a:p>
        </p:txBody>
      </p:sp>
      <p:pic>
        <p:nvPicPr>
          <p:cNvPr id="4" name="Image 1" descr="https://kimi-img.moonshot.cn/pub/slides/slides_tmpl/image/25-08-27-20:05:33-d2nf9398bjvh7rlj0bbg.png"/>
          <p:cNvPicPr>
            <a:picLocks noChangeAspect="1"/>
          </p:cNvPicPr>
          <p:nvPr/>
        </p:nvPicPr>
        <p:blipFill>
          <a:blip r:embed="rId4"/>
          <a:stretch>
            <a:fillRect/>
          </a:stretch>
        </p:blipFill>
        <p:spPr>
          <a:xfrm>
            <a:off x="15240" y="487045"/>
            <a:ext cx="579755" cy="652145"/>
          </a:xfrm>
          <a:prstGeom prst="rect">
            <a:avLst/>
          </a:prstGeom>
        </p:spPr>
      </p:pic>
      <p:pic>
        <p:nvPicPr>
          <p:cNvPr id="5" name="Image 2" descr="https://kimi-img.moonshot.cn/pub/slides/slides_tmpl/image/25-08-27-20:05:32-d2nf9318bjvh7rlj0b8g.png"/>
          <p:cNvPicPr>
            <a:picLocks noChangeAspect="1"/>
          </p:cNvPicPr>
          <p:nvPr/>
        </p:nvPicPr>
        <p:blipFill>
          <a:blip r:embed="rId5"/>
          <a:stretch>
            <a:fillRect/>
          </a:stretch>
        </p:blipFill>
        <p:spPr>
          <a:xfrm>
            <a:off x="0" y="6144260"/>
            <a:ext cx="12192635" cy="713740"/>
          </a:xfrm>
          <a:prstGeom prst="rect">
            <a:avLst/>
          </a:prstGeom>
        </p:spPr>
      </p:pic>
      <p:sp>
        <p:nvSpPr>
          <p:cNvPr id="6" name="Text 1"/>
          <p:cNvSpPr/>
          <p:nvPr/>
        </p:nvSpPr>
        <p:spPr>
          <a:xfrm>
            <a:off x="595239" y="4371975"/>
            <a:ext cx="10107751" cy="438150"/>
          </a:xfrm>
          <a:prstGeom prst="rect">
            <a:avLst/>
          </a:prstGeom>
          <a:noFill/>
          <a:ln/>
        </p:spPr>
        <p:txBody>
          <a:bodyPr wrap="square" lIns="91440" tIns="45720" rIns="91440" bIns="45720" rtlCol="0" anchor="t">
            <a:spAutoFit/>
          </a:bodyPr>
          <a:lstStyle/>
          <a:p>
            <a:pPr marL="0" indent="0" algn="just">
              <a:lnSpc>
                <a:spcPct val="100000"/>
              </a:lnSpc>
              <a:buNone/>
            </a:pPr>
            <a:r>
              <a:rPr lang="en-US" sz="2800" b="1" dirty="0">
                <a:solidFill>
                  <a:srgbClr val="015DBB"/>
                </a:solidFill>
                <a:latin typeface="MiSans" pitchFamily="34" charset="0"/>
                <a:ea typeface="MiSans" pitchFamily="34" charset="-122"/>
                <a:cs typeface="MiSans" pitchFamily="34" charset="-120"/>
              </a:rPr>
              <a:t>Central Inquiry</a:t>
            </a:r>
            <a:endParaRPr lang="en-US" sz="1600" dirty="0"/>
          </a:p>
        </p:txBody>
      </p:sp>
      <p:sp>
        <p:nvSpPr>
          <p:cNvPr id="7" name="Text 2"/>
          <p:cNvSpPr/>
          <p:nvPr/>
        </p:nvSpPr>
        <p:spPr>
          <a:xfrm>
            <a:off x="595239" y="4949825"/>
            <a:ext cx="10202545" cy="1143518"/>
          </a:xfrm>
          <a:prstGeom prst="rect">
            <a:avLst/>
          </a:prstGeom>
          <a:noFill/>
          <a:ln/>
        </p:spPr>
        <p:txBody>
          <a:bodyPr wrap="square" lIns="91440" tIns="45720" rIns="91440" bIns="45720" rtlCol="0" anchor="t">
            <a:spAutoFit/>
          </a:bodyPr>
          <a:lstStyle/>
          <a:p>
            <a:pPr>
              <a:lnSpc>
                <a:spcPct val="130000"/>
              </a:lnSpc>
            </a:pPr>
            <a:r>
              <a:rPr lang="en-GB" dirty="0"/>
              <a:t>The main research question of this work is to find out how AI technologies can be implemented in hotels without destroying trust and emotional bond with the guests. We aim at giving viable strategies for industry leaders to future-proof their operations while increasing guest satisfaction.</a:t>
            </a:r>
            <a:endParaRPr lang="en-US" sz="1600" dirty="0"/>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32-d2nf9318bjvh7rlj0b8g.png"/>
          <p:cNvPicPr>
            <a:picLocks noChangeAspect="1"/>
          </p:cNvPicPr>
          <p:nvPr/>
        </p:nvPicPr>
        <p:blipFill>
          <a:blip r:embed="rId3"/>
          <a:stretch>
            <a:fillRect/>
          </a:stretch>
        </p:blipFill>
        <p:spPr>
          <a:xfrm>
            <a:off x="0" y="4660265"/>
            <a:ext cx="12192635" cy="2197735"/>
          </a:xfrm>
          <a:prstGeom prst="rect">
            <a:avLst/>
          </a:prstGeom>
        </p:spPr>
      </p:pic>
      <p:sp>
        <p:nvSpPr>
          <p:cNvPr id="3" name="Text 0"/>
          <p:cNvSpPr/>
          <p:nvPr/>
        </p:nvSpPr>
        <p:spPr>
          <a:xfrm>
            <a:off x="1242060" y="3239770"/>
            <a:ext cx="10114915" cy="749300"/>
          </a:xfrm>
          <a:prstGeom prst="rect">
            <a:avLst/>
          </a:prstGeom>
          <a:noFill/>
          <a:ln/>
        </p:spPr>
        <p:txBody>
          <a:bodyPr wrap="square" lIns="91440" tIns="45720" rIns="91440" bIns="45720" rtlCol="0" anchor="t">
            <a:spAutoFit/>
          </a:bodyPr>
          <a:lstStyle/>
          <a:p>
            <a:pPr marL="0" indent="0" algn="ctr">
              <a:lnSpc>
                <a:spcPct val="100000"/>
              </a:lnSpc>
              <a:buNone/>
            </a:pPr>
            <a:r>
              <a:rPr lang="en-US" sz="4800" b="1" dirty="0">
                <a:solidFill>
                  <a:srgbClr val="015DBB"/>
                </a:solidFill>
                <a:latin typeface="MiSans" pitchFamily="34" charset="0"/>
                <a:ea typeface="MiSans" pitchFamily="34" charset="-122"/>
                <a:cs typeface="MiSans" pitchFamily="34" charset="-120"/>
              </a:rPr>
              <a:t>Literature Insights</a:t>
            </a:r>
            <a:endParaRPr lang="en-US" sz="1600" dirty="0"/>
          </a:p>
        </p:txBody>
      </p:sp>
      <p:sp>
        <p:nvSpPr>
          <p:cNvPr id="4" name="Text 1"/>
          <p:cNvSpPr/>
          <p:nvPr/>
        </p:nvSpPr>
        <p:spPr>
          <a:xfrm>
            <a:off x="3332163" y="1433195"/>
            <a:ext cx="5956935" cy="1485900"/>
          </a:xfrm>
          <a:prstGeom prst="rect">
            <a:avLst/>
          </a:prstGeom>
          <a:noFill/>
          <a:ln/>
        </p:spPr>
        <p:txBody>
          <a:bodyPr wrap="square" lIns="91440" tIns="45720" rIns="91440" bIns="45720" rtlCol="0" anchor="t">
            <a:spAutoFit/>
          </a:bodyPr>
          <a:lstStyle/>
          <a:p>
            <a:pPr marL="0" indent="0" algn="ctr">
              <a:lnSpc>
                <a:spcPct val="100000"/>
              </a:lnSpc>
              <a:buNone/>
            </a:pPr>
            <a:r>
              <a:rPr lang="en-US" sz="9600" b="1" dirty="0">
                <a:solidFill>
                  <a:srgbClr val="015DBB"/>
                </a:solidFill>
                <a:latin typeface="MiSans" pitchFamily="34" charset="0"/>
                <a:ea typeface="MiSans" pitchFamily="34" charset="-122"/>
                <a:cs typeface="MiSans" pitchFamily="34" charset="-120"/>
              </a:rPr>
              <a:t>02</a:t>
            </a:r>
            <a:endParaRPr lang="en-US" sz="1600" dirty="0"/>
          </a:p>
        </p:txBody>
      </p:sp>
      <p:pic>
        <p:nvPicPr>
          <p:cNvPr id="5" name="Image 1" descr="https://kimi-img.moonshot.cn/pub/slides/slides_tmpl/image/25-08-27-20:05:31-d2nf92p8bjvh7rlj0b50.png"/>
          <p:cNvPicPr>
            <a:picLocks noChangeAspect="1"/>
          </p:cNvPicPr>
          <p:nvPr/>
        </p:nvPicPr>
        <p:blipFill>
          <a:blip r:embed="rId4"/>
          <a:srcRect t="1192" b="1192"/>
          <a:stretch/>
        </p:blipFill>
        <p:spPr>
          <a:xfrm>
            <a:off x="5251133" y="1950720"/>
            <a:ext cx="2118995" cy="1132205"/>
          </a:xfrm>
          <a:prstGeom prst="rect">
            <a:avLst/>
          </a:prstGeom>
        </p:spPr>
      </p:pic>
      <p:pic>
        <p:nvPicPr>
          <p:cNvPr id="6" name="Image 2" descr="https://kimi-img.moonshot.cn/pub/slides/slides_tmpl/image/25-08-27-20:05:47-d2nf96p8bjvh7rlj0bjg.png"/>
          <p:cNvPicPr>
            <a:picLocks noChangeAspect="1"/>
          </p:cNvPicPr>
          <p:nvPr/>
        </p:nvPicPr>
        <p:blipFill>
          <a:blip r:embed="rId5"/>
          <a:srcRect t="22162"/>
          <a:stretch/>
        </p:blipFill>
        <p:spPr>
          <a:xfrm>
            <a:off x="533400" y="1191895"/>
            <a:ext cx="3402965" cy="2649220"/>
          </a:xfrm>
          <a:prstGeom prst="rect">
            <a:avLst/>
          </a:prstGeom>
        </p:spPr>
      </p:pic>
      <p:pic>
        <p:nvPicPr>
          <p:cNvPr id="7" name="Image 3" descr="https://kimi-img.moonshot.cn/pub/slides/slides_tmpl/image/25-08-27-20:05:47-d2nf96p8bjvh7rlj0bjg.png"/>
          <p:cNvPicPr>
            <a:picLocks noChangeAspect="1"/>
          </p:cNvPicPr>
          <p:nvPr/>
        </p:nvPicPr>
        <p:blipFill>
          <a:blip r:embed="rId5">
            <a:alphaModFix amt="30000"/>
          </a:blip>
          <a:srcRect t="22162"/>
          <a:stretch/>
        </p:blipFill>
        <p:spPr>
          <a:xfrm flipH="1">
            <a:off x="8581390" y="779780"/>
            <a:ext cx="3402965" cy="2649220"/>
          </a:xfrm>
          <a:prstGeom prst="rect">
            <a:avLst/>
          </a:prstGeom>
        </p:spPr>
      </p:pic>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28040" y="4109085"/>
            <a:ext cx="285750" cy="285750"/>
          </a:xfrm>
          <a:prstGeom prst="ellipse">
            <a:avLst/>
          </a:prstGeom>
          <a:gradFill flip="none" rotWithShape="1">
            <a:gsLst>
              <a:gs pos="0">
                <a:srgbClr val="FFFFFF"/>
              </a:gs>
              <a:gs pos="100000">
                <a:srgbClr val="015DBB"/>
              </a:gs>
            </a:gsLst>
            <a:lin ang="2700000" scaled="1"/>
          </a:gradFill>
          <a:ln/>
        </p:spPr>
        <p:txBody>
          <a:bodyPr/>
          <a:lstStyle/>
          <a:p>
            <a:endParaRPr lang="en-GB"/>
          </a:p>
        </p:txBody>
      </p:sp>
      <p:sp>
        <p:nvSpPr>
          <p:cNvPr id="3" name="Text 1"/>
          <p:cNvSpPr/>
          <p:nvPr/>
        </p:nvSpPr>
        <p:spPr>
          <a:xfrm>
            <a:off x="828040" y="4109085"/>
            <a:ext cx="285750" cy="28575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4" name="Shape 2"/>
          <p:cNvSpPr/>
          <p:nvPr/>
        </p:nvSpPr>
        <p:spPr>
          <a:xfrm>
            <a:off x="4574540" y="4028440"/>
            <a:ext cx="285750" cy="285750"/>
          </a:xfrm>
          <a:prstGeom prst="ellipse">
            <a:avLst/>
          </a:prstGeom>
          <a:gradFill flip="none" rotWithShape="1">
            <a:gsLst>
              <a:gs pos="0">
                <a:srgbClr val="FFFFFF"/>
              </a:gs>
              <a:gs pos="100000">
                <a:srgbClr val="015DBB"/>
              </a:gs>
            </a:gsLst>
            <a:lin ang="2700000" scaled="1"/>
          </a:gradFill>
          <a:ln/>
        </p:spPr>
        <p:txBody>
          <a:bodyPr/>
          <a:lstStyle/>
          <a:p>
            <a:endParaRPr lang="en-GB"/>
          </a:p>
        </p:txBody>
      </p:sp>
      <p:sp>
        <p:nvSpPr>
          <p:cNvPr id="5" name="Text 3"/>
          <p:cNvSpPr/>
          <p:nvPr/>
        </p:nvSpPr>
        <p:spPr>
          <a:xfrm>
            <a:off x="4574540" y="4028440"/>
            <a:ext cx="285750" cy="28575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7" name="Shape 4"/>
          <p:cNvSpPr/>
          <p:nvPr/>
        </p:nvSpPr>
        <p:spPr>
          <a:xfrm>
            <a:off x="5612765" y="1504522"/>
            <a:ext cx="5867400" cy="2304000"/>
          </a:xfrm>
          <a:prstGeom prst="rect">
            <a:avLst/>
          </a:prstGeom>
          <a:solidFill>
            <a:srgbClr val="015DBB"/>
          </a:solidFill>
          <a:ln/>
        </p:spPr>
        <p:txBody>
          <a:bodyPr/>
          <a:lstStyle/>
          <a:p>
            <a:endParaRPr lang="en-GB"/>
          </a:p>
        </p:txBody>
      </p:sp>
      <p:sp>
        <p:nvSpPr>
          <p:cNvPr id="8" name="Text 5"/>
          <p:cNvSpPr/>
          <p:nvPr/>
        </p:nvSpPr>
        <p:spPr>
          <a:xfrm>
            <a:off x="5612765" y="1504522"/>
            <a:ext cx="5867400" cy="230400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9" name="Shape 6"/>
          <p:cNvSpPr/>
          <p:nvPr/>
        </p:nvSpPr>
        <p:spPr>
          <a:xfrm>
            <a:off x="8305165" y="4030980"/>
            <a:ext cx="285750" cy="285750"/>
          </a:xfrm>
          <a:prstGeom prst="ellipse">
            <a:avLst/>
          </a:prstGeom>
          <a:gradFill flip="none" rotWithShape="1">
            <a:gsLst>
              <a:gs pos="0">
                <a:srgbClr val="FFFFFF"/>
              </a:gs>
              <a:gs pos="100000">
                <a:srgbClr val="015DBB"/>
              </a:gs>
            </a:gsLst>
            <a:lin ang="2700000" scaled="1"/>
          </a:gradFill>
          <a:ln/>
        </p:spPr>
        <p:txBody>
          <a:bodyPr/>
          <a:lstStyle/>
          <a:p>
            <a:endParaRPr lang="en-GB"/>
          </a:p>
        </p:txBody>
      </p:sp>
      <p:sp>
        <p:nvSpPr>
          <p:cNvPr id="10" name="Text 7"/>
          <p:cNvSpPr/>
          <p:nvPr/>
        </p:nvSpPr>
        <p:spPr>
          <a:xfrm>
            <a:off x="8305165" y="4030980"/>
            <a:ext cx="285750" cy="28575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11" name="Text 8"/>
          <p:cNvSpPr/>
          <p:nvPr/>
        </p:nvSpPr>
        <p:spPr>
          <a:xfrm>
            <a:off x="595630" y="525145"/>
            <a:ext cx="7004685" cy="552450"/>
          </a:xfrm>
          <a:prstGeom prst="rect">
            <a:avLst/>
          </a:prstGeom>
          <a:noFill/>
          <a:ln/>
        </p:spPr>
        <p:txBody>
          <a:bodyPr wrap="square" lIns="91440" tIns="45720" rIns="91440" bIns="45720" rtlCol="0" anchor="t">
            <a:spAutoFit/>
          </a:bodyPr>
          <a:lstStyle/>
          <a:p>
            <a:pPr marL="0" indent="0" algn="l">
              <a:lnSpc>
                <a:spcPct val="100000"/>
              </a:lnSpc>
              <a:buNone/>
            </a:pPr>
            <a:r>
              <a:rPr lang="en-US" sz="3600" b="1" dirty="0">
                <a:solidFill>
                  <a:srgbClr val="015DBB"/>
                </a:solidFill>
                <a:latin typeface="MiSans" pitchFamily="34" charset="0"/>
                <a:ea typeface="MiSans" pitchFamily="34" charset="-122"/>
                <a:cs typeface="MiSans" pitchFamily="34" charset="-120"/>
              </a:rPr>
              <a:t>AI Adoption Across Hospitality</a:t>
            </a:r>
            <a:endParaRPr lang="en-US" sz="1600" dirty="0"/>
          </a:p>
        </p:txBody>
      </p:sp>
      <p:pic>
        <p:nvPicPr>
          <p:cNvPr id="12" name="Image 1" descr="https://kimi-img.moonshot.cn/pub/slides/slides_tmpl/image/25-08-27-20:05:33-d2nf9398bjvh7rlj0bbg.png"/>
          <p:cNvPicPr>
            <a:picLocks noChangeAspect="1"/>
          </p:cNvPicPr>
          <p:nvPr/>
        </p:nvPicPr>
        <p:blipFill>
          <a:blip r:embed="rId3"/>
          <a:stretch>
            <a:fillRect/>
          </a:stretch>
        </p:blipFill>
        <p:spPr>
          <a:xfrm>
            <a:off x="15240" y="487045"/>
            <a:ext cx="579755" cy="652145"/>
          </a:xfrm>
          <a:prstGeom prst="rect">
            <a:avLst/>
          </a:prstGeom>
        </p:spPr>
      </p:pic>
      <p:sp>
        <p:nvSpPr>
          <p:cNvPr id="13" name="Text 9"/>
          <p:cNvSpPr/>
          <p:nvPr/>
        </p:nvSpPr>
        <p:spPr>
          <a:xfrm>
            <a:off x="828040" y="4109085"/>
            <a:ext cx="3156585"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000000"/>
                </a:solidFill>
                <a:latin typeface="MiSans" pitchFamily="34" charset="0"/>
                <a:ea typeface="MiSans" pitchFamily="34" charset="-122"/>
                <a:cs typeface="MiSans" pitchFamily="34" charset="-120"/>
              </a:rPr>
              <a:t>Growth Engines</a:t>
            </a:r>
            <a:endParaRPr lang="en-US" sz="1600" dirty="0"/>
          </a:p>
        </p:txBody>
      </p:sp>
      <p:sp>
        <p:nvSpPr>
          <p:cNvPr id="14" name="Text 10"/>
          <p:cNvSpPr/>
          <p:nvPr/>
        </p:nvSpPr>
        <p:spPr>
          <a:xfrm>
            <a:off x="828040" y="4482465"/>
            <a:ext cx="3156585" cy="2400337"/>
          </a:xfrm>
          <a:prstGeom prst="rect">
            <a:avLst/>
          </a:prstGeom>
          <a:noFill/>
          <a:ln/>
        </p:spPr>
        <p:txBody>
          <a:bodyPr wrap="square" lIns="91440" tIns="45720" rIns="91440" bIns="45720" rtlCol="0" anchor="t">
            <a:spAutoFit/>
          </a:bodyPr>
          <a:lstStyle/>
          <a:p>
            <a:pPr>
              <a:lnSpc>
                <a:spcPct val="120000"/>
              </a:lnSpc>
            </a:pPr>
            <a:r>
              <a:rPr lang="en-GB" sz="1400" dirty="0">
                <a:latin typeface="MiSans" panose="020B0604020202020204" charset="-122"/>
                <a:ea typeface="MiSans" panose="020B0604020202020204" charset="-122"/>
                <a:cs typeface="MiSans" panose="020B0604020202020204" charset="-122"/>
              </a:rPr>
              <a:t>Recent studies show that AI technologies like chatbots, virtual concierges and smart room analytics are becoming key growth engines for major hotel chains like Hilton and Marriott. These tools improve speed and personalization to offer a competitive edge (Costa and Costa, 2022).</a:t>
            </a:r>
            <a:endParaRPr lang="en-US" sz="1400" dirty="0">
              <a:latin typeface="MiSans" panose="020B0604020202020204" charset="-122"/>
              <a:ea typeface="MiSans" panose="020B0604020202020204" charset="-122"/>
              <a:cs typeface="MiSans" panose="020B0604020202020204" charset="-122"/>
            </a:endParaRPr>
          </a:p>
        </p:txBody>
      </p:sp>
      <p:sp>
        <p:nvSpPr>
          <p:cNvPr id="15" name="Text 11"/>
          <p:cNvSpPr/>
          <p:nvPr/>
        </p:nvSpPr>
        <p:spPr>
          <a:xfrm>
            <a:off x="5901690" y="1854835"/>
            <a:ext cx="5422900" cy="276225"/>
          </a:xfrm>
          <a:prstGeom prst="rect">
            <a:avLst/>
          </a:prstGeom>
          <a:noFill/>
          <a:ln/>
        </p:spPr>
        <p:txBody>
          <a:bodyPr wrap="square" lIns="91440" tIns="45720" rIns="91440" bIns="45720" rtlCol="0" anchor="t">
            <a:spAutoFit/>
          </a:bodyPr>
          <a:lstStyle/>
          <a:p>
            <a:pPr marL="0" indent="0" algn="l">
              <a:lnSpc>
                <a:spcPct val="100000"/>
              </a:lnSpc>
              <a:buNone/>
            </a:pPr>
            <a:r>
              <a:rPr lang="en-US" sz="1800" b="1" dirty="0">
                <a:solidFill>
                  <a:srgbClr val="FFFFFF"/>
                </a:solidFill>
                <a:latin typeface="MiSans" pitchFamily="34" charset="0"/>
                <a:ea typeface="MiSans" pitchFamily="34" charset="-122"/>
                <a:cs typeface="MiSans" pitchFamily="34" charset="-120"/>
              </a:rPr>
              <a:t>Over-automation Risks</a:t>
            </a:r>
            <a:endParaRPr lang="en-US" sz="1600" dirty="0"/>
          </a:p>
        </p:txBody>
      </p:sp>
      <p:sp>
        <p:nvSpPr>
          <p:cNvPr id="16" name="Text 12"/>
          <p:cNvSpPr/>
          <p:nvPr/>
        </p:nvSpPr>
        <p:spPr>
          <a:xfrm>
            <a:off x="5901690" y="2285365"/>
            <a:ext cx="5422900" cy="1468544"/>
          </a:xfrm>
          <a:prstGeom prst="rect">
            <a:avLst/>
          </a:prstGeom>
          <a:noFill/>
          <a:ln/>
        </p:spPr>
        <p:txBody>
          <a:bodyPr wrap="square" lIns="91440" tIns="45720" rIns="91440" bIns="45720" rtlCol="0" anchor="t">
            <a:spAutoFit/>
          </a:bodyPr>
          <a:lstStyle/>
          <a:p>
            <a:pPr>
              <a:lnSpc>
                <a:spcPct val="130000"/>
              </a:lnSpc>
            </a:pPr>
            <a:r>
              <a:rPr lang="en-GB" sz="1400" dirty="0">
                <a:solidFill>
                  <a:schemeClr val="bg1"/>
                </a:solidFill>
                <a:latin typeface="MiSans" panose="020B0604020202020204" charset="-122"/>
                <a:ea typeface="MiSans" panose="020B0604020202020204" charset="-122"/>
                <a:cs typeface="MiSans" panose="020B0604020202020204" charset="-122"/>
              </a:rPr>
              <a:t>However, dependence on AI excessively can result in impersonal service, privacy concerns and lack of emotional connection. Scripted interactions can make the customer feel like they are interacting with a computer, which can be a significant turnoff (Mariani and Borghi, 2021)</a:t>
            </a:r>
            <a:endParaRPr lang="en-US" sz="1400" dirty="0">
              <a:solidFill>
                <a:schemeClr val="bg1"/>
              </a:solidFill>
              <a:latin typeface="MiSans" panose="020B0604020202020204" charset="-122"/>
              <a:ea typeface="MiSans" panose="020B0604020202020204" charset="-122"/>
              <a:cs typeface="MiSans" panose="020B0604020202020204" charset="-122"/>
            </a:endParaRPr>
          </a:p>
        </p:txBody>
      </p:sp>
      <p:sp>
        <p:nvSpPr>
          <p:cNvPr id="17" name="Text 13"/>
          <p:cNvSpPr/>
          <p:nvPr/>
        </p:nvSpPr>
        <p:spPr>
          <a:xfrm>
            <a:off x="4574540" y="4109085"/>
            <a:ext cx="3156585"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000000"/>
                </a:solidFill>
                <a:latin typeface="MiSans" pitchFamily="34" charset="0"/>
                <a:ea typeface="MiSans" pitchFamily="34" charset="-122"/>
                <a:cs typeface="MiSans" pitchFamily="34" charset="-120"/>
              </a:rPr>
              <a:t>Empathy and Trust</a:t>
            </a:r>
            <a:endParaRPr lang="en-US" sz="1600" dirty="0"/>
          </a:p>
        </p:txBody>
      </p:sp>
      <p:sp>
        <p:nvSpPr>
          <p:cNvPr id="18" name="Text 14"/>
          <p:cNvSpPr/>
          <p:nvPr/>
        </p:nvSpPr>
        <p:spPr>
          <a:xfrm>
            <a:off x="4574540" y="4482465"/>
            <a:ext cx="3156585" cy="2401555"/>
          </a:xfrm>
          <a:prstGeom prst="rect">
            <a:avLst/>
          </a:prstGeom>
          <a:noFill/>
          <a:ln/>
        </p:spPr>
        <p:txBody>
          <a:bodyPr wrap="square" lIns="91440" tIns="45720" rIns="91440" bIns="45720" rtlCol="0" anchor="t">
            <a:spAutoFit/>
          </a:bodyPr>
          <a:lstStyle/>
          <a:p>
            <a:pPr>
              <a:lnSpc>
                <a:spcPct val="120000"/>
              </a:lnSpc>
            </a:pPr>
            <a:r>
              <a:rPr lang="en-GB" sz="1400" dirty="0">
                <a:latin typeface="MiSans" panose="020B0604020202020204" charset="-122"/>
                <a:ea typeface="MiSans" panose="020B0604020202020204" charset="-122"/>
                <a:cs typeface="MiSans" panose="020B0604020202020204" charset="-122"/>
              </a:rPr>
              <a:t>Studies indicate that empathy, sincere service recovery, and discretionary judgement are still critical to guest loyalty. Hotels need to ensure that these human aspects can be augmented (not replaced) by AI to ensure trust and satisfaction (Costa and Costa, 2022).</a:t>
            </a:r>
            <a:endParaRPr lang="en-US" sz="1600" dirty="0"/>
          </a:p>
        </p:txBody>
      </p:sp>
      <p:sp>
        <p:nvSpPr>
          <p:cNvPr id="19" name="Text 15"/>
          <p:cNvSpPr/>
          <p:nvPr/>
        </p:nvSpPr>
        <p:spPr>
          <a:xfrm>
            <a:off x="8321040" y="4109085"/>
            <a:ext cx="3156585"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000000"/>
                </a:solidFill>
                <a:latin typeface="MiSans" pitchFamily="34" charset="0"/>
                <a:ea typeface="MiSans" pitchFamily="34" charset="-122"/>
                <a:cs typeface="MiSans" pitchFamily="34" charset="-120"/>
              </a:rPr>
              <a:t>Ethical Considerations</a:t>
            </a:r>
            <a:endParaRPr lang="en-US" sz="1600" dirty="0"/>
          </a:p>
        </p:txBody>
      </p:sp>
      <p:sp>
        <p:nvSpPr>
          <p:cNvPr id="20" name="Text 16"/>
          <p:cNvSpPr/>
          <p:nvPr/>
        </p:nvSpPr>
        <p:spPr>
          <a:xfrm>
            <a:off x="8321040" y="4482465"/>
            <a:ext cx="3156585" cy="1883272"/>
          </a:xfrm>
          <a:prstGeom prst="rect">
            <a:avLst/>
          </a:prstGeom>
          <a:noFill/>
          <a:ln/>
        </p:spPr>
        <p:txBody>
          <a:bodyPr wrap="square" lIns="91440" tIns="45720" rIns="91440" bIns="45720" rtlCol="0" anchor="t">
            <a:spAutoFit/>
          </a:bodyPr>
          <a:lstStyle/>
          <a:p>
            <a:pPr>
              <a:lnSpc>
                <a:spcPct val="120000"/>
              </a:lnSpc>
            </a:pPr>
            <a:r>
              <a:rPr lang="en-GB" sz="1400" dirty="0">
                <a:latin typeface="MiSans" panose="020B0604020202020204" charset="-122"/>
                <a:ea typeface="MiSans" panose="020B0604020202020204" charset="-122"/>
                <a:cs typeface="MiSans" panose="020B0604020202020204" charset="-122"/>
              </a:rPr>
              <a:t>Hotels must have strong governance frameworks in place to ensure the responsible use of AI and ensure that the applications are in line with ethical standards and the expectations of the guests (Mariani and Borghi, 2021).</a:t>
            </a:r>
            <a:endParaRPr lang="en-US" sz="1400" dirty="0">
              <a:latin typeface="MiSans" panose="020B0604020202020204" charset="-122"/>
              <a:ea typeface="MiSans" panose="020B0604020202020204" charset="-122"/>
              <a:cs typeface="MiSans" panose="020B0604020202020204" charset="-122"/>
            </a:endParaRPr>
          </a:p>
        </p:txBody>
      </p:sp>
      <p:pic>
        <p:nvPicPr>
          <p:cNvPr id="22" name="Picture 21" descr="A group of people standing in front of a desk&#10;&#10;AI-generated content may be incorrect.">
            <a:extLst>
              <a:ext uri="{FF2B5EF4-FFF2-40B4-BE49-F238E27FC236}">
                <a16:creationId xmlns:a16="http://schemas.microsoft.com/office/drawing/2014/main" id="{6BA0CA29-6E81-6E24-955F-0DAB1BF104B0}"/>
              </a:ext>
            </a:extLst>
          </p:cNvPr>
          <p:cNvPicPr>
            <a:picLocks noChangeAspect="1"/>
          </p:cNvPicPr>
          <p:nvPr/>
        </p:nvPicPr>
        <p:blipFill>
          <a:blip r:embed="rId4"/>
          <a:stretch>
            <a:fillRect/>
          </a:stretch>
        </p:blipFill>
        <p:spPr>
          <a:xfrm>
            <a:off x="711835" y="1367444"/>
            <a:ext cx="4661527" cy="2620674"/>
          </a:xfrm>
          <a:prstGeom prst="rect">
            <a:avLst/>
          </a:prstGeom>
        </p:spPr>
      </p:pic>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46-d2nf96h8bjvh7rlj0big.png"/>
          <p:cNvPicPr>
            <a:picLocks noChangeAspect="1"/>
          </p:cNvPicPr>
          <p:nvPr/>
        </p:nvPicPr>
        <p:blipFill>
          <a:blip r:embed="rId3"/>
          <a:stretch>
            <a:fillRect/>
          </a:stretch>
        </p:blipFill>
        <p:spPr>
          <a:xfrm>
            <a:off x="6665595" y="1928495"/>
            <a:ext cx="4681855" cy="3108960"/>
          </a:xfrm>
          <a:prstGeom prst="rect">
            <a:avLst/>
          </a:prstGeom>
        </p:spPr>
      </p:pic>
      <p:pic>
        <p:nvPicPr>
          <p:cNvPr id="3" name="Image 1" descr="https://kimi-img.moonshot.cn/pub/slides/slides_tmpl/image/25-08-27-20:05:46-d2nf96h8bjvh7rlj0big.png"/>
          <p:cNvPicPr>
            <a:picLocks noChangeAspect="1"/>
          </p:cNvPicPr>
          <p:nvPr/>
        </p:nvPicPr>
        <p:blipFill>
          <a:blip r:embed="rId3"/>
          <a:stretch>
            <a:fillRect/>
          </a:stretch>
        </p:blipFill>
        <p:spPr>
          <a:xfrm>
            <a:off x="960755" y="1928495"/>
            <a:ext cx="4681855" cy="3108960"/>
          </a:xfrm>
          <a:prstGeom prst="rect">
            <a:avLst/>
          </a:prstGeom>
        </p:spPr>
      </p:pic>
      <p:sp>
        <p:nvSpPr>
          <p:cNvPr id="4" name="Text 0"/>
          <p:cNvSpPr/>
          <p:nvPr/>
        </p:nvSpPr>
        <p:spPr>
          <a:xfrm>
            <a:off x="595630" y="525145"/>
            <a:ext cx="10392410" cy="552450"/>
          </a:xfrm>
          <a:prstGeom prst="rect">
            <a:avLst/>
          </a:prstGeom>
          <a:noFill/>
          <a:ln/>
        </p:spPr>
        <p:txBody>
          <a:bodyPr wrap="square" lIns="91440" tIns="45720" rIns="91440" bIns="45720" rtlCol="0" anchor="t">
            <a:spAutoFit/>
          </a:bodyPr>
          <a:lstStyle/>
          <a:p>
            <a:pPr marL="0" indent="0" algn="l">
              <a:lnSpc>
                <a:spcPct val="100000"/>
              </a:lnSpc>
              <a:buNone/>
            </a:pPr>
            <a:r>
              <a:rPr lang="en-US" sz="3600" b="1" dirty="0">
                <a:solidFill>
                  <a:srgbClr val="015DBB"/>
                </a:solidFill>
                <a:latin typeface="MiSans" pitchFamily="34" charset="0"/>
                <a:ea typeface="MiSans" pitchFamily="34" charset="-122"/>
                <a:cs typeface="MiSans" pitchFamily="34" charset="-120"/>
              </a:rPr>
              <a:t>Human Factor &amp; Risk Thresholds</a:t>
            </a:r>
            <a:endParaRPr lang="en-US" sz="1600" dirty="0"/>
          </a:p>
        </p:txBody>
      </p:sp>
      <p:pic>
        <p:nvPicPr>
          <p:cNvPr id="5" name="Image 2" descr="https://kimi-img.moonshot.cn/pub/slides/slides_tmpl/image/25-08-27-20:05:33-d2nf9398bjvh7rlj0bbg.png"/>
          <p:cNvPicPr>
            <a:picLocks noChangeAspect="1"/>
          </p:cNvPicPr>
          <p:nvPr/>
        </p:nvPicPr>
        <p:blipFill>
          <a:blip r:embed="rId4"/>
          <a:stretch>
            <a:fillRect/>
          </a:stretch>
        </p:blipFill>
        <p:spPr>
          <a:xfrm>
            <a:off x="15240" y="487045"/>
            <a:ext cx="579755" cy="652145"/>
          </a:xfrm>
          <a:prstGeom prst="rect">
            <a:avLst/>
          </a:prstGeom>
        </p:spPr>
      </p:pic>
      <p:pic>
        <p:nvPicPr>
          <p:cNvPr id="6" name="Image 3" descr="https://kimi-img.moonshot.cn/pub/slides/slides_tmpl/image/25-08-27-20:05:32-d2nf9318bjvh7rlj0b8g.png"/>
          <p:cNvPicPr>
            <a:picLocks noChangeAspect="1"/>
          </p:cNvPicPr>
          <p:nvPr/>
        </p:nvPicPr>
        <p:blipFill>
          <a:blip r:embed="rId5"/>
          <a:stretch>
            <a:fillRect/>
          </a:stretch>
        </p:blipFill>
        <p:spPr>
          <a:xfrm>
            <a:off x="-635" y="5396230"/>
            <a:ext cx="12192635" cy="1470660"/>
          </a:xfrm>
          <a:prstGeom prst="rect">
            <a:avLst/>
          </a:prstGeom>
        </p:spPr>
      </p:pic>
      <p:sp>
        <p:nvSpPr>
          <p:cNvPr id="7" name="Text 1"/>
          <p:cNvSpPr/>
          <p:nvPr/>
        </p:nvSpPr>
        <p:spPr>
          <a:xfrm>
            <a:off x="1189355" y="2105660"/>
            <a:ext cx="4222115" cy="311150"/>
          </a:xfrm>
          <a:prstGeom prst="rect">
            <a:avLst/>
          </a:prstGeom>
          <a:noFill/>
          <a:ln/>
        </p:spPr>
        <p:txBody>
          <a:bodyPr wrap="square" lIns="91440" tIns="45720" rIns="91440" bIns="45720" rtlCol="0" anchor="t">
            <a:spAutoFit/>
          </a:bodyPr>
          <a:lstStyle/>
          <a:p>
            <a:pPr marL="0" indent="0" algn="just">
              <a:lnSpc>
                <a:spcPct val="100000"/>
              </a:lnSpc>
              <a:buNone/>
            </a:pPr>
            <a:r>
              <a:rPr lang="en-US" sz="2000" b="1" dirty="0">
                <a:solidFill>
                  <a:srgbClr val="000000"/>
                </a:solidFill>
                <a:latin typeface="MiSans" pitchFamily="34" charset="0"/>
                <a:ea typeface="MiSans" pitchFamily="34" charset="-122"/>
                <a:cs typeface="MiSans" pitchFamily="34" charset="-120"/>
              </a:rPr>
              <a:t>Emotional Labour</a:t>
            </a:r>
            <a:endParaRPr lang="en-US" sz="1600" dirty="0"/>
          </a:p>
        </p:txBody>
      </p:sp>
      <p:sp>
        <p:nvSpPr>
          <p:cNvPr id="8" name="Text 2"/>
          <p:cNvSpPr/>
          <p:nvPr/>
        </p:nvSpPr>
        <p:spPr>
          <a:xfrm>
            <a:off x="1189355" y="2559685"/>
            <a:ext cx="4224020" cy="1997598"/>
          </a:xfrm>
          <a:prstGeom prst="rect">
            <a:avLst/>
          </a:prstGeom>
          <a:noFill/>
          <a:ln/>
        </p:spPr>
        <p:txBody>
          <a:bodyPr wrap="square" lIns="91440" tIns="45720" rIns="91440" bIns="45720" rtlCol="0" anchor="t">
            <a:spAutoFit/>
          </a:bodyPr>
          <a:lstStyle/>
          <a:p>
            <a:pPr>
              <a:lnSpc>
                <a:spcPct val="150000"/>
              </a:lnSpc>
            </a:pPr>
            <a:r>
              <a:rPr lang="en-GB" sz="1400" dirty="0">
                <a:latin typeface="MiSans" panose="020B0604020202020204" charset="-122"/>
                <a:ea typeface="MiSans" panose="020B0604020202020204" charset="-122"/>
                <a:cs typeface="MiSans" panose="020B0604020202020204" charset="-122"/>
              </a:rPr>
              <a:t>In hospitality, human factors are still an absolute. Employees need to show empathy, and be able to manage emotionally charged situations, so that guests feel valued and understood. This emotional </a:t>
            </a:r>
            <a:r>
              <a:rPr lang="en-GB" sz="1400" dirty="0" err="1">
                <a:latin typeface="MiSans" panose="020B0604020202020204" charset="-122"/>
                <a:ea typeface="MiSans" panose="020B0604020202020204" charset="-122"/>
                <a:cs typeface="MiSans" panose="020B0604020202020204" charset="-122"/>
              </a:rPr>
              <a:t>labor</a:t>
            </a:r>
            <a:r>
              <a:rPr lang="en-GB" sz="1400" dirty="0">
                <a:latin typeface="MiSans" panose="020B0604020202020204" charset="-122"/>
                <a:ea typeface="MiSans" panose="020B0604020202020204" charset="-122"/>
                <a:cs typeface="MiSans" panose="020B0604020202020204" charset="-122"/>
              </a:rPr>
              <a:t> is hard to mimic using AI (</a:t>
            </a:r>
            <a:r>
              <a:rPr lang="en-GB" sz="1400" dirty="0" err="1">
                <a:latin typeface="MiSans" panose="020B0604020202020204" charset="-122"/>
                <a:ea typeface="MiSans" panose="020B0604020202020204" charset="-122"/>
                <a:cs typeface="MiSans" panose="020B0604020202020204" charset="-122"/>
              </a:rPr>
              <a:t>Belanche</a:t>
            </a:r>
            <a:r>
              <a:rPr lang="en-GB" sz="1400" dirty="0">
                <a:latin typeface="MiSans" panose="020B0604020202020204" charset="-122"/>
                <a:ea typeface="MiSans" panose="020B0604020202020204" charset="-122"/>
                <a:cs typeface="MiSans" panose="020B0604020202020204" charset="-122"/>
              </a:rPr>
              <a:t>, </a:t>
            </a:r>
            <a:r>
              <a:rPr lang="en-GB" sz="1400" dirty="0" err="1">
                <a:latin typeface="MiSans" panose="020B0604020202020204" charset="-122"/>
                <a:ea typeface="MiSans" panose="020B0604020202020204" charset="-122"/>
                <a:cs typeface="MiSans" panose="020B0604020202020204" charset="-122"/>
              </a:rPr>
              <a:t>Casalo</a:t>
            </a:r>
            <a:r>
              <a:rPr lang="en-GB" sz="1400" dirty="0">
                <a:latin typeface="MiSans" panose="020B0604020202020204" charset="-122"/>
                <a:ea typeface="MiSans" panose="020B0604020202020204" charset="-122"/>
                <a:cs typeface="MiSans" panose="020B0604020202020204" charset="-122"/>
              </a:rPr>
              <a:t>’ and Flavian, 2020).</a:t>
            </a:r>
            <a:endParaRPr lang="en-US" sz="1600" dirty="0"/>
          </a:p>
        </p:txBody>
      </p:sp>
      <p:sp>
        <p:nvSpPr>
          <p:cNvPr id="9" name="Text 3"/>
          <p:cNvSpPr/>
          <p:nvPr/>
        </p:nvSpPr>
        <p:spPr>
          <a:xfrm>
            <a:off x="6764655" y="2105660"/>
            <a:ext cx="4222115" cy="311150"/>
          </a:xfrm>
          <a:prstGeom prst="rect">
            <a:avLst/>
          </a:prstGeom>
          <a:noFill/>
          <a:ln/>
        </p:spPr>
        <p:txBody>
          <a:bodyPr wrap="square" lIns="91440" tIns="45720" rIns="91440" bIns="45720" rtlCol="0" anchor="t">
            <a:spAutoFit/>
          </a:bodyPr>
          <a:lstStyle/>
          <a:p>
            <a:pPr marL="0" indent="0" algn="just">
              <a:lnSpc>
                <a:spcPct val="100000"/>
              </a:lnSpc>
              <a:buNone/>
            </a:pPr>
            <a:r>
              <a:rPr lang="en-US" sz="2000" b="1" dirty="0">
                <a:solidFill>
                  <a:srgbClr val="000000"/>
                </a:solidFill>
                <a:latin typeface="MiSans" pitchFamily="34" charset="0"/>
                <a:ea typeface="MiSans" pitchFamily="34" charset="-122"/>
                <a:cs typeface="MiSans" pitchFamily="34" charset="-120"/>
              </a:rPr>
              <a:t>Role Ambiguity</a:t>
            </a:r>
            <a:endParaRPr lang="en-US" sz="1600" dirty="0"/>
          </a:p>
        </p:txBody>
      </p:sp>
      <p:sp>
        <p:nvSpPr>
          <p:cNvPr id="10" name="Text 4"/>
          <p:cNvSpPr/>
          <p:nvPr/>
        </p:nvSpPr>
        <p:spPr>
          <a:xfrm>
            <a:off x="6764655" y="2559685"/>
            <a:ext cx="4224020" cy="2319546"/>
          </a:xfrm>
          <a:prstGeom prst="rect">
            <a:avLst/>
          </a:prstGeom>
          <a:noFill/>
          <a:ln/>
        </p:spPr>
        <p:txBody>
          <a:bodyPr wrap="square" lIns="91440" tIns="45720" rIns="91440" bIns="45720" rtlCol="0" anchor="t">
            <a:spAutoFit/>
          </a:bodyPr>
          <a:lstStyle/>
          <a:p>
            <a:pPr>
              <a:lnSpc>
                <a:spcPct val="150000"/>
              </a:lnSpc>
            </a:pPr>
            <a:r>
              <a:rPr lang="en-GB" sz="1400" dirty="0">
                <a:latin typeface="MiSans" panose="020B0604020202020204" charset="-122"/>
                <a:ea typeface="MiSans" panose="020B0604020202020204" charset="-122"/>
                <a:cs typeface="MiSans" panose="020B0604020202020204" charset="-122"/>
              </a:rPr>
              <a:t>Over-automation can cause confusion of role among staff which can lead to anxiety and inefficiencies. Feedback mechanisms and training are crucial for ensuring that employees are well-versed in their roles and responsibilities and understand how to work effectively with AI systems (</a:t>
            </a:r>
            <a:r>
              <a:rPr lang="en-GB" sz="1400" dirty="0" err="1">
                <a:latin typeface="MiSans" panose="020B0604020202020204" charset="-122"/>
                <a:ea typeface="MiSans" panose="020B0604020202020204" charset="-122"/>
                <a:cs typeface="MiSans" panose="020B0604020202020204" charset="-122"/>
              </a:rPr>
              <a:t>Tussyadiah</a:t>
            </a:r>
            <a:r>
              <a:rPr lang="en-GB" sz="1400" dirty="0">
                <a:latin typeface="MiSans" panose="020B0604020202020204" charset="-122"/>
                <a:ea typeface="MiSans" panose="020B0604020202020204" charset="-122"/>
                <a:cs typeface="MiSans" panose="020B0604020202020204" charset="-122"/>
              </a:rPr>
              <a:t>, 2020).</a:t>
            </a:r>
            <a:endParaRPr lang="en-US" sz="1400" dirty="0">
              <a:latin typeface="MiSans" panose="020B0604020202020204" charset="-122"/>
              <a:ea typeface="MiSans" panose="020B0604020202020204" charset="-122"/>
              <a:cs typeface="MiSans" panose="020B0604020202020204" charset="-122"/>
            </a:endParaRPr>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54-d2nf98h8bjvh7rlj0bn0.png"/>
          <p:cNvPicPr>
            <a:picLocks noChangeAspect="1"/>
          </p:cNvPicPr>
          <p:nvPr/>
        </p:nvPicPr>
        <p:blipFill>
          <a:blip r:embed="rId3"/>
          <a:stretch>
            <a:fillRect/>
          </a:stretch>
        </p:blipFill>
        <p:spPr>
          <a:xfrm>
            <a:off x="3827780" y="3222625"/>
            <a:ext cx="7583170" cy="1505585"/>
          </a:xfrm>
          <a:prstGeom prst="rect">
            <a:avLst/>
          </a:prstGeom>
        </p:spPr>
      </p:pic>
      <p:pic>
        <p:nvPicPr>
          <p:cNvPr id="3" name="Image 1" descr="https://kimi-img.moonshot.cn/pub/slides/slides_tmpl/image/25-08-27-20:05:54-d2nf98h8bjvh7rlj0bn0.png"/>
          <p:cNvPicPr>
            <a:picLocks noChangeAspect="1"/>
          </p:cNvPicPr>
          <p:nvPr/>
        </p:nvPicPr>
        <p:blipFill>
          <a:blip r:embed="rId3"/>
          <a:stretch>
            <a:fillRect/>
          </a:stretch>
        </p:blipFill>
        <p:spPr>
          <a:xfrm>
            <a:off x="3827780" y="1482725"/>
            <a:ext cx="7583170" cy="1505585"/>
          </a:xfrm>
          <a:prstGeom prst="rect">
            <a:avLst/>
          </a:prstGeom>
        </p:spPr>
      </p:pic>
      <p:pic>
        <p:nvPicPr>
          <p:cNvPr id="4" name="Image 2" descr="https://kimi-img.moonshot.cn/pub/slides/slides_tmpl/image/25-08-27-20:05:54-d2nf98h8bjvh7rlj0bng.png"/>
          <p:cNvPicPr>
            <a:picLocks noChangeAspect="1"/>
          </p:cNvPicPr>
          <p:nvPr/>
        </p:nvPicPr>
        <p:blipFill>
          <a:blip r:embed="rId4"/>
          <a:stretch>
            <a:fillRect/>
          </a:stretch>
        </p:blipFill>
        <p:spPr>
          <a:xfrm>
            <a:off x="963930" y="4836160"/>
            <a:ext cx="10447020" cy="1529715"/>
          </a:xfrm>
          <a:prstGeom prst="rect">
            <a:avLst/>
          </a:prstGeom>
        </p:spPr>
      </p:pic>
      <p:pic>
        <p:nvPicPr>
          <p:cNvPr id="5" name="Image 3" descr="https://kimi-img.moonshot.cn/pub/slides/slides_tmpl/image/25-08-27-20:05:55-d2nf98p8bjvh7rlj0bpg.png"/>
          <p:cNvPicPr>
            <a:picLocks noChangeAspect="1"/>
          </p:cNvPicPr>
          <p:nvPr/>
        </p:nvPicPr>
        <p:blipFill>
          <a:blip r:embed="rId5"/>
          <a:srcRect l="106" r="106"/>
          <a:stretch/>
        </p:blipFill>
        <p:spPr>
          <a:xfrm>
            <a:off x="937260" y="1459865"/>
            <a:ext cx="2700655" cy="3205480"/>
          </a:xfrm>
          <a:prstGeom prst="rect">
            <a:avLst/>
          </a:prstGeom>
        </p:spPr>
      </p:pic>
      <p:sp>
        <p:nvSpPr>
          <p:cNvPr id="6" name="Text 0"/>
          <p:cNvSpPr/>
          <p:nvPr/>
        </p:nvSpPr>
        <p:spPr>
          <a:xfrm>
            <a:off x="595630" y="525145"/>
            <a:ext cx="9298305" cy="552450"/>
          </a:xfrm>
          <a:prstGeom prst="rect">
            <a:avLst/>
          </a:prstGeom>
          <a:noFill/>
          <a:ln/>
        </p:spPr>
        <p:txBody>
          <a:bodyPr wrap="square" lIns="91440" tIns="45720" rIns="91440" bIns="45720" rtlCol="0" anchor="t">
            <a:spAutoFit/>
          </a:bodyPr>
          <a:lstStyle/>
          <a:p>
            <a:pPr marL="0" indent="0" algn="l">
              <a:lnSpc>
                <a:spcPct val="100000"/>
              </a:lnSpc>
              <a:buNone/>
            </a:pPr>
            <a:r>
              <a:rPr lang="en-US" sz="3600" b="1" dirty="0">
                <a:solidFill>
                  <a:srgbClr val="015DBB"/>
                </a:solidFill>
                <a:latin typeface="MiSans" pitchFamily="34" charset="0"/>
                <a:ea typeface="MiSans" pitchFamily="34" charset="-122"/>
                <a:cs typeface="MiSans" pitchFamily="34" charset="-120"/>
              </a:rPr>
              <a:t>Collaboration Models Emergent</a:t>
            </a:r>
            <a:endParaRPr lang="en-US" sz="1600" dirty="0"/>
          </a:p>
        </p:txBody>
      </p:sp>
      <p:pic>
        <p:nvPicPr>
          <p:cNvPr id="7" name="Image 4" descr="https://kimi-img.moonshot.cn/pub/slides/slides_tmpl/image/25-08-27-20:05:33-d2nf9398bjvh7rlj0bbg.png"/>
          <p:cNvPicPr>
            <a:picLocks noChangeAspect="1"/>
          </p:cNvPicPr>
          <p:nvPr/>
        </p:nvPicPr>
        <p:blipFill>
          <a:blip r:embed="rId6"/>
          <a:stretch>
            <a:fillRect/>
          </a:stretch>
        </p:blipFill>
        <p:spPr>
          <a:xfrm>
            <a:off x="15240" y="487045"/>
            <a:ext cx="579755" cy="652145"/>
          </a:xfrm>
          <a:prstGeom prst="rect">
            <a:avLst/>
          </a:prstGeom>
        </p:spPr>
      </p:pic>
      <p:sp>
        <p:nvSpPr>
          <p:cNvPr id="8" name="Text 1"/>
          <p:cNvSpPr/>
          <p:nvPr/>
        </p:nvSpPr>
        <p:spPr>
          <a:xfrm>
            <a:off x="3933190" y="1105802"/>
            <a:ext cx="7150100"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000000"/>
                </a:solidFill>
                <a:latin typeface="MiSans" pitchFamily="34" charset="0"/>
                <a:ea typeface="MiSans" pitchFamily="34" charset="-122"/>
                <a:cs typeface="MiSans" pitchFamily="34" charset="-120"/>
              </a:rPr>
              <a:t>Hybrid Frameworks</a:t>
            </a:r>
            <a:endParaRPr lang="en-US" sz="1600" dirty="0"/>
          </a:p>
        </p:txBody>
      </p:sp>
      <p:sp>
        <p:nvSpPr>
          <p:cNvPr id="9" name="Text 2"/>
          <p:cNvSpPr/>
          <p:nvPr/>
        </p:nvSpPr>
        <p:spPr>
          <a:xfrm>
            <a:off x="3932687" y="1609324"/>
            <a:ext cx="7302500" cy="1188467"/>
          </a:xfrm>
          <a:prstGeom prst="rect">
            <a:avLst/>
          </a:prstGeom>
          <a:noFill/>
          <a:ln/>
        </p:spPr>
        <p:txBody>
          <a:bodyPr wrap="square" lIns="91440" tIns="45720" rIns="91440" bIns="45720" rtlCol="0" anchor="t">
            <a:spAutoFit/>
          </a:bodyPr>
          <a:lstStyle/>
          <a:p>
            <a:pPr>
              <a:lnSpc>
                <a:spcPct val="130000"/>
              </a:lnSpc>
            </a:pPr>
            <a:r>
              <a:rPr lang="en-GB" sz="1400" dirty="0">
                <a:latin typeface="MiSans" panose="020B0604020202020204" charset="-122"/>
                <a:ea typeface="MiSans" panose="020B0604020202020204" charset="-122"/>
                <a:cs typeface="MiSans" panose="020B0604020202020204" charset="-122"/>
              </a:rPr>
              <a:t>There are models emerging which propose the hybrid solution in which AI remains responsible for high-volume, low-variance work and humans remain responsible for emotionally sensitive interactions. This balance makes sure that efficiency is maintained without losing the human touch (Ford and Sturman, 2020).</a:t>
            </a:r>
            <a:endParaRPr lang="en-US" sz="1400" dirty="0">
              <a:latin typeface="MiSans" panose="020B0604020202020204" charset="-122"/>
              <a:ea typeface="MiSans" panose="020B0604020202020204" charset="-122"/>
              <a:cs typeface="MiSans" panose="020B0604020202020204" charset="-122"/>
            </a:endParaRPr>
          </a:p>
        </p:txBody>
      </p:sp>
      <p:sp>
        <p:nvSpPr>
          <p:cNvPr id="10" name="Text 3"/>
          <p:cNvSpPr/>
          <p:nvPr/>
        </p:nvSpPr>
        <p:spPr>
          <a:xfrm>
            <a:off x="3933190" y="3300730"/>
            <a:ext cx="7150100"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000000"/>
                </a:solidFill>
                <a:latin typeface="MiSans" pitchFamily="34" charset="0"/>
                <a:ea typeface="MiSans" pitchFamily="34" charset="-122"/>
                <a:cs typeface="MiSans" pitchFamily="34" charset="-120"/>
              </a:rPr>
              <a:t>Transparent Escalation</a:t>
            </a:r>
            <a:endParaRPr lang="en-US" sz="1600" dirty="0"/>
          </a:p>
        </p:txBody>
      </p:sp>
      <p:sp>
        <p:nvSpPr>
          <p:cNvPr id="11" name="Text 4"/>
          <p:cNvSpPr/>
          <p:nvPr/>
        </p:nvSpPr>
        <p:spPr>
          <a:xfrm>
            <a:off x="3933190" y="3674110"/>
            <a:ext cx="7302500" cy="908390"/>
          </a:xfrm>
          <a:prstGeom prst="rect">
            <a:avLst/>
          </a:prstGeom>
          <a:noFill/>
          <a:ln/>
        </p:spPr>
        <p:txBody>
          <a:bodyPr wrap="square" lIns="91440" tIns="45720" rIns="91440" bIns="45720" rtlCol="0" anchor="t">
            <a:spAutoFit/>
          </a:bodyPr>
          <a:lstStyle/>
          <a:p>
            <a:pPr>
              <a:lnSpc>
                <a:spcPct val="130000"/>
              </a:lnSpc>
            </a:pPr>
            <a:r>
              <a:rPr lang="en-GB" sz="1400" dirty="0">
                <a:latin typeface="MiSans" panose="020B0604020202020204" charset="-122"/>
                <a:ea typeface="MiSans" panose="020B0604020202020204" charset="-122"/>
                <a:cs typeface="MiSans" panose="020B0604020202020204" charset="-122"/>
              </a:rPr>
              <a:t>Interoperability, escalation and transparency of AI use is critical Guests should be aware of when they are engaging with AI and should be able to easily get human help if necessary. This transparency is a trust and acceptance builder.</a:t>
            </a:r>
            <a:endParaRPr lang="en-US" sz="1400" dirty="0">
              <a:latin typeface="MiSans" panose="020B0604020202020204" charset="-122"/>
              <a:ea typeface="MiSans" panose="020B0604020202020204" charset="-122"/>
              <a:cs typeface="MiSans" panose="020B0604020202020204" charset="-122"/>
            </a:endParaRPr>
          </a:p>
        </p:txBody>
      </p:sp>
      <p:sp>
        <p:nvSpPr>
          <p:cNvPr id="12" name="Text 5"/>
          <p:cNvSpPr/>
          <p:nvPr/>
        </p:nvSpPr>
        <p:spPr>
          <a:xfrm>
            <a:off x="1249763" y="5023485"/>
            <a:ext cx="9398635" cy="276225"/>
          </a:xfrm>
          <a:prstGeom prst="rect">
            <a:avLst/>
          </a:prstGeom>
          <a:noFill/>
          <a:ln/>
        </p:spPr>
        <p:txBody>
          <a:bodyPr wrap="square" lIns="91440" tIns="45720" rIns="91440" bIns="45720" rtlCol="0" anchor="t">
            <a:spAutoFit/>
          </a:bodyPr>
          <a:lstStyle/>
          <a:p>
            <a:pPr marL="0" indent="0" algn="l">
              <a:lnSpc>
                <a:spcPct val="100000"/>
              </a:lnSpc>
              <a:buNone/>
            </a:pPr>
            <a:r>
              <a:rPr lang="en-US" sz="1800" b="1" dirty="0">
                <a:solidFill>
                  <a:srgbClr val="FFFFFF"/>
                </a:solidFill>
                <a:latin typeface="MiSans" pitchFamily="34" charset="0"/>
                <a:ea typeface="MiSans" pitchFamily="34" charset="-122"/>
                <a:cs typeface="MiSans" pitchFamily="34" charset="-120"/>
              </a:rPr>
              <a:t>Continuous Training</a:t>
            </a:r>
            <a:endParaRPr lang="en-US" sz="1600" dirty="0"/>
          </a:p>
        </p:txBody>
      </p:sp>
      <p:sp>
        <p:nvSpPr>
          <p:cNvPr id="13" name="Text 6"/>
          <p:cNvSpPr/>
          <p:nvPr/>
        </p:nvSpPr>
        <p:spPr>
          <a:xfrm>
            <a:off x="1249763" y="5396865"/>
            <a:ext cx="9985424" cy="629531"/>
          </a:xfrm>
          <a:prstGeom prst="rect">
            <a:avLst/>
          </a:prstGeom>
          <a:noFill/>
          <a:ln/>
        </p:spPr>
        <p:txBody>
          <a:bodyPr wrap="square" lIns="91440" tIns="45720" rIns="91440" bIns="45720" rtlCol="0" anchor="t">
            <a:spAutoFit/>
          </a:bodyPr>
          <a:lstStyle/>
          <a:p>
            <a:pPr>
              <a:lnSpc>
                <a:spcPct val="130000"/>
              </a:lnSpc>
            </a:pPr>
            <a:r>
              <a:rPr lang="en-GB" sz="1400" dirty="0">
                <a:solidFill>
                  <a:schemeClr val="bg1"/>
                </a:solidFill>
                <a:latin typeface="MiSans" panose="020B0604020202020204" charset="-122"/>
                <a:ea typeface="MiSans" panose="020B0604020202020204" charset="-122"/>
                <a:cs typeface="MiSans" panose="020B0604020202020204" charset="-122"/>
              </a:rPr>
              <a:t>Continuous training of staff is crucial to make them able to work efficiently with AI, for instance, when to use AI decisions and ethical considerations.</a:t>
            </a:r>
            <a:endParaRPr lang="en-US" sz="1600" dirty="0"/>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32-d2nf9318bjvh7rlj0b8g.png"/>
          <p:cNvPicPr>
            <a:picLocks noChangeAspect="1"/>
          </p:cNvPicPr>
          <p:nvPr/>
        </p:nvPicPr>
        <p:blipFill>
          <a:blip r:embed="rId3"/>
          <a:stretch>
            <a:fillRect/>
          </a:stretch>
        </p:blipFill>
        <p:spPr>
          <a:xfrm>
            <a:off x="0" y="4660265"/>
            <a:ext cx="12192635" cy="2197735"/>
          </a:xfrm>
          <a:prstGeom prst="rect">
            <a:avLst/>
          </a:prstGeom>
        </p:spPr>
      </p:pic>
      <p:sp>
        <p:nvSpPr>
          <p:cNvPr id="3" name="Text 0"/>
          <p:cNvSpPr/>
          <p:nvPr/>
        </p:nvSpPr>
        <p:spPr>
          <a:xfrm>
            <a:off x="1242060" y="3239770"/>
            <a:ext cx="10114915" cy="749300"/>
          </a:xfrm>
          <a:prstGeom prst="rect">
            <a:avLst/>
          </a:prstGeom>
          <a:noFill/>
          <a:ln/>
        </p:spPr>
        <p:txBody>
          <a:bodyPr wrap="square" lIns="91440" tIns="45720" rIns="91440" bIns="45720" rtlCol="0" anchor="t">
            <a:spAutoFit/>
          </a:bodyPr>
          <a:lstStyle/>
          <a:p>
            <a:pPr marL="0" indent="0" algn="ctr">
              <a:lnSpc>
                <a:spcPct val="100000"/>
              </a:lnSpc>
              <a:buNone/>
            </a:pPr>
            <a:r>
              <a:rPr lang="en-US" sz="4800" b="1" dirty="0">
                <a:solidFill>
                  <a:srgbClr val="015DBB"/>
                </a:solidFill>
                <a:latin typeface="MiSans" pitchFamily="34" charset="0"/>
                <a:ea typeface="MiSans" pitchFamily="34" charset="-122"/>
                <a:cs typeface="MiSans" pitchFamily="34" charset="-120"/>
              </a:rPr>
              <a:t>Method &amp; Analysis</a:t>
            </a:r>
            <a:endParaRPr lang="en-US" sz="1600" dirty="0"/>
          </a:p>
        </p:txBody>
      </p:sp>
      <p:sp>
        <p:nvSpPr>
          <p:cNvPr id="4" name="Text 1"/>
          <p:cNvSpPr/>
          <p:nvPr/>
        </p:nvSpPr>
        <p:spPr>
          <a:xfrm>
            <a:off x="3332163" y="1433195"/>
            <a:ext cx="5956935" cy="1485900"/>
          </a:xfrm>
          <a:prstGeom prst="rect">
            <a:avLst/>
          </a:prstGeom>
          <a:noFill/>
          <a:ln/>
        </p:spPr>
        <p:txBody>
          <a:bodyPr wrap="square" lIns="91440" tIns="45720" rIns="91440" bIns="45720" rtlCol="0" anchor="t">
            <a:spAutoFit/>
          </a:bodyPr>
          <a:lstStyle/>
          <a:p>
            <a:pPr marL="0" indent="0" algn="ctr">
              <a:lnSpc>
                <a:spcPct val="100000"/>
              </a:lnSpc>
              <a:buNone/>
            </a:pPr>
            <a:r>
              <a:rPr lang="en-US" sz="9600" b="1" dirty="0">
                <a:solidFill>
                  <a:srgbClr val="015DBB"/>
                </a:solidFill>
                <a:latin typeface="MiSans" pitchFamily="34" charset="0"/>
                <a:ea typeface="MiSans" pitchFamily="34" charset="-122"/>
                <a:cs typeface="MiSans" pitchFamily="34" charset="-120"/>
              </a:rPr>
              <a:t>03</a:t>
            </a:r>
            <a:endParaRPr lang="en-US" sz="1600" dirty="0"/>
          </a:p>
        </p:txBody>
      </p:sp>
      <p:pic>
        <p:nvPicPr>
          <p:cNvPr id="5" name="Image 1" descr="https://kimi-img.moonshot.cn/pub/slides/slides_tmpl/image/25-08-27-20:05:31-d2nf92p8bjvh7rlj0b50.png"/>
          <p:cNvPicPr>
            <a:picLocks noChangeAspect="1"/>
          </p:cNvPicPr>
          <p:nvPr/>
        </p:nvPicPr>
        <p:blipFill>
          <a:blip r:embed="rId4"/>
          <a:srcRect t="1192" b="1192"/>
          <a:stretch/>
        </p:blipFill>
        <p:spPr>
          <a:xfrm>
            <a:off x="5251133" y="1950720"/>
            <a:ext cx="2118995" cy="1132205"/>
          </a:xfrm>
          <a:prstGeom prst="rect">
            <a:avLst/>
          </a:prstGeom>
        </p:spPr>
      </p:pic>
      <p:pic>
        <p:nvPicPr>
          <p:cNvPr id="6" name="Image 2" descr="https://kimi-img.moonshot.cn/pub/slides/slides_tmpl/image/25-08-27-20:05:47-d2nf96p8bjvh7rlj0bjg.png"/>
          <p:cNvPicPr>
            <a:picLocks noChangeAspect="1"/>
          </p:cNvPicPr>
          <p:nvPr/>
        </p:nvPicPr>
        <p:blipFill>
          <a:blip r:embed="rId5"/>
          <a:srcRect t="22162"/>
          <a:stretch/>
        </p:blipFill>
        <p:spPr>
          <a:xfrm>
            <a:off x="533400" y="1191895"/>
            <a:ext cx="3402965" cy="2649220"/>
          </a:xfrm>
          <a:prstGeom prst="rect">
            <a:avLst/>
          </a:prstGeom>
        </p:spPr>
      </p:pic>
      <p:pic>
        <p:nvPicPr>
          <p:cNvPr id="7" name="Image 3" descr="https://kimi-img.moonshot.cn/pub/slides/slides_tmpl/image/25-08-27-20:05:47-d2nf96p8bjvh7rlj0bjg.png"/>
          <p:cNvPicPr>
            <a:picLocks noChangeAspect="1"/>
          </p:cNvPicPr>
          <p:nvPr/>
        </p:nvPicPr>
        <p:blipFill>
          <a:blip r:embed="rId5">
            <a:alphaModFix amt="30000"/>
          </a:blip>
          <a:srcRect t="22162"/>
          <a:stretch/>
        </p:blipFill>
        <p:spPr>
          <a:xfrm flipH="1">
            <a:off x="8581390" y="779780"/>
            <a:ext cx="3402965" cy="2649220"/>
          </a:xfrm>
          <a:prstGeom prst="rect">
            <a:avLst/>
          </a:prstGeom>
        </p:spPr>
      </p:pic>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46-d2nf96h8bjvh7rlj0bi0.jpeg"/>
          <p:cNvPicPr>
            <a:picLocks noChangeAspect="1"/>
          </p:cNvPicPr>
          <p:nvPr/>
        </p:nvPicPr>
        <p:blipFill>
          <a:blip r:embed="rId3"/>
          <a:srcRect l="29542" r="29542"/>
          <a:stretch/>
        </p:blipFill>
        <p:spPr>
          <a:xfrm>
            <a:off x="7973695" y="0"/>
            <a:ext cx="4218305" cy="6875145"/>
          </a:xfrm>
          <a:prstGeom prst="rect">
            <a:avLst/>
          </a:prstGeom>
        </p:spPr>
      </p:pic>
      <p:sp>
        <p:nvSpPr>
          <p:cNvPr id="3" name="Shape 0"/>
          <p:cNvSpPr/>
          <p:nvPr/>
        </p:nvSpPr>
        <p:spPr>
          <a:xfrm>
            <a:off x="805180" y="3684270"/>
            <a:ext cx="7791450" cy="2379980"/>
          </a:xfrm>
          <a:prstGeom prst="rect">
            <a:avLst/>
          </a:prstGeom>
          <a:solidFill>
            <a:srgbClr val="015DBB"/>
          </a:solidFill>
          <a:ln w="19050">
            <a:solidFill>
              <a:srgbClr val="1E46EB"/>
            </a:solidFill>
            <a:prstDash val="solid"/>
          </a:ln>
        </p:spPr>
        <p:txBody>
          <a:bodyPr/>
          <a:lstStyle/>
          <a:p>
            <a:endParaRPr lang="en-GB"/>
          </a:p>
        </p:txBody>
      </p:sp>
      <p:sp>
        <p:nvSpPr>
          <p:cNvPr id="4" name="Text 1"/>
          <p:cNvSpPr/>
          <p:nvPr/>
        </p:nvSpPr>
        <p:spPr>
          <a:xfrm>
            <a:off x="805180" y="3684270"/>
            <a:ext cx="7791450" cy="237998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5" name="Text 2"/>
          <p:cNvSpPr/>
          <p:nvPr/>
        </p:nvSpPr>
        <p:spPr>
          <a:xfrm>
            <a:off x="595630" y="525145"/>
            <a:ext cx="7004685" cy="552450"/>
          </a:xfrm>
          <a:prstGeom prst="rect">
            <a:avLst/>
          </a:prstGeom>
          <a:noFill/>
          <a:ln/>
        </p:spPr>
        <p:txBody>
          <a:bodyPr wrap="square" lIns="91440" tIns="45720" rIns="91440" bIns="45720" rtlCol="0" anchor="t">
            <a:spAutoFit/>
          </a:bodyPr>
          <a:lstStyle/>
          <a:p>
            <a:pPr marL="0" indent="0" algn="l">
              <a:lnSpc>
                <a:spcPct val="100000"/>
              </a:lnSpc>
              <a:buNone/>
            </a:pPr>
            <a:r>
              <a:rPr lang="en-US" sz="3600" b="1" dirty="0">
                <a:solidFill>
                  <a:srgbClr val="015DBB"/>
                </a:solidFill>
                <a:latin typeface="MiSans" pitchFamily="34" charset="0"/>
                <a:ea typeface="MiSans" pitchFamily="34" charset="-122"/>
                <a:cs typeface="MiSans" pitchFamily="34" charset="-120"/>
              </a:rPr>
              <a:t>Systematic Review Design</a:t>
            </a:r>
            <a:endParaRPr lang="en-US" sz="1600" dirty="0"/>
          </a:p>
        </p:txBody>
      </p:sp>
      <p:pic>
        <p:nvPicPr>
          <p:cNvPr id="6" name="Image 1" descr="https://kimi-img.moonshot.cn/pub/slides/slides_tmpl/image/25-08-27-20:05:33-d2nf9398bjvh7rlj0bbg.png"/>
          <p:cNvPicPr>
            <a:picLocks noChangeAspect="1"/>
          </p:cNvPicPr>
          <p:nvPr/>
        </p:nvPicPr>
        <p:blipFill>
          <a:blip r:embed="rId4"/>
          <a:stretch>
            <a:fillRect/>
          </a:stretch>
        </p:blipFill>
        <p:spPr>
          <a:xfrm>
            <a:off x="15240" y="487045"/>
            <a:ext cx="579755" cy="652145"/>
          </a:xfrm>
          <a:prstGeom prst="rect">
            <a:avLst/>
          </a:prstGeom>
        </p:spPr>
      </p:pic>
      <p:sp>
        <p:nvSpPr>
          <p:cNvPr id="7" name="Text 3"/>
          <p:cNvSpPr/>
          <p:nvPr/>
        </p:nvSpPr>
        <p:spPr>
          <a:xfrm>
            <a:off x="1173822" y="1544320"/>
            <a:ext cx="6261052" cy="368300"/>
          </a:xfrm>
          <a:prstGeom prst="rect">
            <a:avLst/>
          </a:prstGeom>
          <a:noFill/>
          <a:ln/>
        </p:spPr>
        <p:txBody>
          <a:bodyPr wrap="square" lIns="91440" tIns="45720" rIns="91440" bIns="45720" rtlCol="0" anchor="t">
            <a:spAutoFit/>
          </a:bodyPr>
          <a:lstStyle/>
          <a:p>
            <a:pPr marL="0" indent="0" algn="just">
              <a:lnSpc>
                <a:spcPct val="100000"/>
              </a:lnSpc>
              <a:buNone/>
            </a:pPr>
            <a:r>
              <a:rPr lang="en-US" sz="2400" b="1" dirty="0">
                <a:solidFill>
                  <a:srgbClr val="000000"/>
                </a:solidFill>
                <a:latin typeface="MiSans" pitchFamily="34" charset="0"/>
                <a:ea typeface="MiSans" pitchFamily="34" charset="-122"/>
                <a:cs typeface="MiSans" pitchFamily="34" charset="-120"/>
              </a:rPr>
              <a:t>Qualitative Approach</a:t>
            </a:r>
            <a:endParaRPr lang="en-US" sz="1600" dirty="0"/>
          </a:p>
        </p:txBody>
      </p:sp>
      <p:sp>
        <p:nvSpPr>
          <p:cNvPr id="8" name="Text 4"/>
          <p:cNvSpPr/>
          <p:nvPr/>
        </p:nvSpPr>
        <p:spPr>
          <a:xfrm>
            <a:off x="805181" y="1954982"/>
            <a:ext cx="6630670" cy="1782026"/>
          </a:xfrm>
          <a:prstGeom prst="rect">
            <a:avLst/>
          </a:prstGeom>
          <a:noFill/>
          <a:ln/>
        </p:spPr>
        <p:txBody>
          <a:bodyPr wrap="square" lIns="91440" tIns="45720" rIns="91440" bIns="45720" rtlCol="0" anchor="t">
            <a:spAutoFit/>
          </a:bodyPr>
          <a:lstStyle/>
          <a:p>
            <a:pPr>
              <a:lnSpc>
                <a:spcPct val="140000"/>
              </a:lnSpc>
            </a:pPr>
            <a:r>
              <a:rPr lang="en-GB" sz="1600" dirty="0">
                <a:latin typeface="MiSans" panose="020B0604020202020204" charset="-122"/>
                <a:ea typeface="MiSans" panose="020B0604020202020204" charset="-122"/>
                <a:cs typeface="MiSans" panose="020B0604020202020204" charset="-122"/>
              </a:rPr>
              <a:t>Our research methodology is a secondary qualitative design that uses a review of peer-reviewed articles beginning from 2020 through 2025 using a systematic review of literature. This way, there is a comprehensive understanding of the current state of AI and human collaboration in hospitality.</a:t>
            </a:r>
            <a:endParaRPr lang="en-US" sz="1600" dirty="0">
              <a:latin typeface="MiSans" panose="020B0604020202020204" charset="-122"/>
              <a:ea typeface="MiSans" panose="020B0604020202020204" charset="-122"/>
              <a:cs typeface="MiSans" panose="020B0604020202020204" charset="-122"/>
            </a:endParaRPr>
          </a:p>
        </p:txBody>
      </p:sp>
      <p:sp>
        <p:nvSpPr>
          <p:cNvPr id="9" name="Text 5"/>
          <p:cNvSpPr/>
          <p:nvPr/>
        </p:nvSpPr>
        <p:spPr>
          <a:xfrm>
            <a:off x="1173943" y="3893820"/>
            <a:ext cx="7041223" cy="368300"/>
          </a:xfrm>
          <a:prstGeom prst="rect">
            <a:avLst/>
          </a:prstGeom>
          <a:noFill/>
          <a:ln/>
        </p:spPr>
        <p:txBody>
          <a:bodyPr wrap="square" lIns="91440" tIns="45720" rIns="91440" bIns="45720" rtlCol="0" anchor="t">
            <a:spAutoFit/>
          </a:bodyPr>
          <a:lstStyle/>
          <a:p>
            <a:pPr marL="0" indent="0" algn="just">
              <a:lnSpc>
                <a:spcPct val="100000"/>
              </a:lnSpc>
              <a:buNone/>
            </a:pPr>
            <a:r>
              <a:rPr lang="en-US" sz="2400" b="1" dirty="0">
                <a:solidFill>
                  <a:srgbClr val="FFFFFF"/>
                </a:solidFill>
                <a:latin typeface="MiSans" pitchFamily="34" charset="0"/>
                <a:ea typeface="MiSans" pitchFamily="34" charset="-122"/>
                <a:cs typeface="MiSans" pitchFamily="34" charset="-120"/>
              </a:rPr>
              <a:t>Balanced Scorecard Lens</a:t>
            </a:r>
            <a:endParaRPr lang="en-US" sz="1600" dirty="0"/>
          </a:p>
        </p:txBody>
      </p:sp>
      <p:sp>
        <p:nvSpPr>
          <p:cNvPr id="10" name="Text 6"/>
          <p:cNvSpPr/>
          <p:nvPr/>
        </p:nvSpPr>
        <p:spPr>
          <a:xfrm>
            <a:off x="1052109" y="4295341"/>
            <a:ext cx="7043420" cy="1437317"/>
          </a:xfrm>
          <a:prstGeom prst="rect">
            <a:avLst/>
          </a:prstGeom>
          <a:noFill/>
          <a:ln/>
        </p:spPr>
        <p:txBody>
          <a:bodyPr wrap="square" lIns="91440" tIns="45720" rIns="91440" bIns="45720" rtlCol="0" anchor="t">
            <a:spAutoFit/>
          </a:bodyPr>
          <a:lstStyle/>
          <a:p>
            <a:pPr>
              <a:lnSpc>
                <a:spcPct val="140000"/>
              </a:lnSpc>
            </a:pPr>
            <a:r>
              <a:rPr lang="en-GB" sz="1600" dirty="0">
                <a:solidFill>
                  <a:schemeClr val="bg1"/>
                </a:solidFill>
                <a:latin typeface="MiSans" panose="020B0604020202020204" charset="-122"/>
                <a:ea typeface="MiSans" panose="020B0604020202020204" charset="-122"/>
                <a:cs typeface="MiSans" panose="020B0604020202020204" charset="-122"/>
              </a:rPr>
              <a:t>We use a modified Balanced Scorecard to measure impacts in guest experience, internal process, learning and growth and financial and risk outcomes. This holistic approach offers a balanced picture of the benefits and challenges (Kaplan, and Norton, 1996).</a:t>
            </a:r>
            <a:endParaRPr lang="en-US" sz="1600" b="1" dirty="0">
              <a:solidFill>
                <a:schemeClr val="bg1"/>
              </a:solidFill>
              <a:latin typeface="MiSans" panose="020B0604020202020204" charset="-122"/>
              <a:ea typeface="MiSans" panose="020B0604020202020204" charset="-122"/>
              <a:cs typeface="MiSans" panose="020B0604020202020204" charset="-122"/>
            </a:endParaRPr>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58-d2nf99h8bjvh7rlj0bs0.png"/>
          <p:cNvPicPr>
            <a:picLocks noChangeAspect="1"/>
          </p:cNvPicPr>
          <p:nvPr/>
        </p:nvPicPr>
        <p:blipFill>
          <a:blip r:embed="rId3"/>
          <a:stretch>
            <a:fillRect/>
          </a:stretch>
        </p:blipFill>
        <p:spPr>
          <a:xfrm>
            <a:off x="859155" y="1371600"/>
            <a:ext cx="7223760" cy="4645025"/>
          </a:xfrm>
          <a:prstGeom prst="rect">
            <a:avLst/>
          </a:prstGeom>
        </p:spPr>
      </p:pic>
      <p:pic>
        <p:nvPicPr>
          <p:cNvPr id="3" name="Image 1" descr="https://kimi-img.moonshot.cn/pub/slides/slides_tmpl/image/25-08-27-20:05:58-d2nf99h8bjvh7rlj0bsg.png"/>
          <p:cNvPicPr>
            <a:picLocks noChangeAspect="1"/>
          </p:cNvPicPr>
          <p:nvPr/>
        </p:nvPicPr>
        <p:blipFill>
          <a:blip r:embed="rId4"/>
          <a:stretch>
            <a:fillRect/>
          </a:stretch>
        </p:blipFill>
        <p:spPr>
          <a:xfrm>
            <a:off x="8071485" y="1372235"/>
            <a:ext cx="3383280" cy="4632960"/>
          </a:xfrm>
          <a:prstGeom prst="rect">
            <a:avLst/>
          </a:prstGeom>
        </p:spPr>
      </p:pic>
      <p:sp>
        <p:nvSpPr>
          <p:cNvPr id="4" name="Shape 0"/>
          <p:cNvSpPr/>
          <p:nvPr/>
        </p:nvSpPr>
        <p:spPr>
          <a:xfrm>
            <a:off x="1056640" y="2969895"/>
            <a:ext cx="6698615" cy="0"/>
          </a:xfrm>
          <a:prstGeom prst="line">
            <a:avLst/>
          </a:prstGeom>
          <a:noFill/>
          <a:ln w="12700">
            <a:solidFill>
              <a:srgbClr val="0B207A"/>
            </a:solidFill>
            <a:prstDash val="dash"/>
            <a:headEnd type="none"/>
            <a:tailEnd type="none"/>
          </a:ln>
        </p:spPr>
        <p:txBody>
          <a:bodyPr/>
          <a:lstStyle/>
          <a:p>
            <a:endParaRPr lang="en-GB"/>
          </a:p>
        </p:txBody>
      </p:sp>
      <p:sp>
        <p:nvSpPr>
          <p:cNvPr id="5" name="Shape 1"/>
          <p:cNvSpPr/>
          <p:nvPr/>
        </p:nvSpPr>
        <p:spPr>
          <a:xfrm>
            <a:off x="1056640" y="4411345"/>
            <a:ext cx="6698615" cy="0"/>
          </a:xfrm>
          <a:prstGeom prst="line">
            <a:avLst/>
          </a:prstGeom>
          <a:noFill/>
          <a:ln w="12700">
            <a:solidFill>
              <a:srgbClr val="0B207A"/>
            </a:solidFill>
            <a:prstDash val="dash"/>
            <a:headEnd type="none"/>
            <a:tailEnd type="none"/>
          </a:ln>
        </p:spPr>
        <p:txBody>
          <a:bodyPr/>
          <a:lstStyle/>
          <a:p>
            <a:endParaRPr lang="en-GB"/>
          </a:p>
        </p:txBody>
      </p:sp>
      <p:sp>
        <p:nvSpPr>
          <p:cNvPr id="6" name="Text 2"/>
          <p:cNvSpPr/>
          <p:nvPr/>
        </p:nvSpPr>
        <p:spPr>
          <a:xfrm>
            <a:off x="595630" y="506095"/>
            <a:ext cx="9558020" cy="552450"/>
          </a:xfrm>
          <a:prstGeom prst="rect">
            <a:avLst/>
          </a:prstGeom>
          <a:noFill/>
          <a:ln/>
        </p:spPr>
        <p:txBody>
          <a:bodyPr wrap="square" lIns="91440" tIns="45720" rIns="91440" bIns="45720" rtlCol="0" anchor="t">
            <a:spAutoFit/>
          </a:bodyPr>
          <a:lstStyle/>
          <a:p>
            <a:pPr marL="0" indent="0" algn="l">
              <a:lnSpc>
                <a:spcPct val="100000"/>
              </a:lnSpc>
              <a:buNone/>
            </a:pPr>
            <a:r>
              <a:rPr lang="en-US" sz="3600" b="1" dirty="0">
                <a:solidFill>
                  <a:srgbClr val="015DBB"/>
                </a:solidFill>
                <a:latin typeface="MiSans" pitchFamily="34" charset="0"/>
                <a:ea typeface="MiSans" pitchFamily="34" charset="-122"/>
                <a:cs typeface="MiSans" pitchFamily="34" charset="-120"/>
              </a:rPr>
              <a:t>Balanced Scorecard Applied</a:t>
            </a:r>
            <a:endParaRPr lang="en-US" sz="1600" dirty="0"/>
          </a:p>
        </p:txBody>
      </p:sp>
      <p:pic>
        <p:nvPicPr>
          <p:cNvPr id="7" name="Image 2" descr="https://kimi-img.moonshot.cn/pub/slides/slides_tmpl/image/25-08-27-20:05:33-d2nf9398bjvh7rlj0bbg.png"/>
          <p:cNvPicPr>
            <a:picLocks noChangeAspect="1"/>
          </p:cNvPicPr>
          <p:nvPr/>
        </p:nvPicPr>
        <p:blipFill>
          <a:blip r:embed="rId5"/>
          <a:stretch>
            <a:fillRect/>
          </a:stretch>
        </p:blipFill>
        <p:spPr>
          <a:xfrm>
            <a:off x="15240" y="502603"/>
            <a:ext cx="579755" cy="652145"/>
          </a:xfrm>
          <a:prstGeom prst="rect">
            <a:avLst/>
          </a:prstGeom>
        </p:spPr>
      </p:pic>
      <p:sp>
        <p:nvSpPr>
          <p:cNvPr id="8" name="Text 3"/>
          <p:cNvSpPr/>
          <p:nvPr/>
        </p:nvSpPr>
        <p:spPr>
          <a:xfrm>
            <a:off x="1056640" y="1651635"/>
            <a:ext cx="6698615"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000000"/>
                </a:solidFill>
                <a:latin typeface="MiSans" pitchFamily="34" charset="0"/>
                <a:ea typeface="MiSans" pitchFamily="34" charset="-122"/>
                <a:cs typeface="MiSans" pitchFamily="34" charset="-120"/>
              </a:rPr>
              <a:t>Customer Experience</a:t>
            </a:r>
            <a:endParaRPr lang="en-US" sz="1600" dirty="0"/>
          </a:p>
        </p:txBody>
      </p:sp>
      <p:sp>
        <p:nvSpPr>
          <p:cNvPr id="9" name="Text 4"/>
          <p:cNvSpPr/>
          <p:nvPr/>
        </p:nvSpPr>
        <p:spPr>
          <a:xfrm>
            <a:off x="1056640" y="2025015"/>
            <a:ext cx="6698615" cy="738664"/>
          </a:xfrm>
          <a:prstGeom prst="rect">
            <a:avLst/>
          </a:prstGeom>
          <a:noFill/>
          <a:ln/>
        </p:spPr>
        <p:txBody>
          <a:bodyPr wrap="square" lIns="91440" tIns="45720" rIns="91440" bIns="45720" rtlCol="0" anchor="t">
            <a:spAutoFit/>
          </a:bodyPr>
          <a:lstStyle/>
          <a:p>
            <a:r>
              <a:rPr lang="en-GB" sz="1400" dirty="0">
                <a:latin typeface="MiSans" panose="020B0604020202020204" charset="-122"/>
                <a:ea typeface="MiSans" panose="020B0604020202020204" charset="-122"/>
                <a:cs typeface="MiSans" panose="020B0604020202020204" charset="-122"/>
              </a:rPr>
              <a:t>The customer experience quadrant evaluates how AI is improving convenience and personalization within the realness of it. We test the balance of automated human interactions for guest satisfaction.</a:t>
            </a:r>
            <a:endParaRPr lang="en-US" sz="1400" dirty="0">
              <a:latin typeface="MiSans" panose="020B0604020202020204" charset="-122"/>
              <a:ea typeface="MiSans" panose="020B0604020202020204" charset="-122"/>
              <a:cs typeface="MiSans" panose="020B0604020202020204" charset="-122"/>
            </a:endParaRPr>
          </a:p>
        </p:txBody>
      </p:sp>
      <p:sp>
        <p:nvSpPr>
          <p:cNvPr id="10" name="Text 5"/>
          <p:cNvSpPr/>
          <p:nvPr/>
        </p:nvSpPr>
        <p:spPr>
          <a:xfrm>
            <a:off x="1056640" y="3093085"/>
            <a:ext cx="6698615"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000000"/>
                </a:solidFill>
                <a:latin typeface="MiSans" pitchFamily="34" charset="0"/>
                <a:ea typeface="MiSans" pitchFamily="34" charset="-122"/>
                <a:cs typeface="MiSans" pitchFamily="34" charset="-120"/>
              </a:rPr>
              <a:t>Internal Processes</a:t>
            </a:r>
            <a:endParaRPr lang="en-US" sz="1600" dirty="0"/>
          </a:p>
        </p:txBody>
      </p:sp>
      <p:sp>
        <p:nvSpPr>
          <p:cNvPr id="11" name="Text 6"/>
          <p:cNvSpPr/>
          <p:nvPr/>
        </p:nvSpPr>
        <p:spPr>
          <a:xfrm>
            <a:off x="1056640" y="3466465"/>
            <a:ext cx="6698615" cy="738664"/>
          </a:xfrm>
          <a:prstGeom prst="rect">
            <a:avLst/>
          </a:prstGeom>
          <a:noFill/>
          <a:ln/>
        </p:spPr>
        <p:txBody>
          <a:bodyPr wrap="square" lIns="91440" tIns="45720" rIns="91440" bIns="45720" rtlCol="0" anchor="t">
            <a:spAutoFit/>
          </a:bodyPr>
          <a:lstStyle/>
          <a:p>
            <a:r>
              <a:rPr lang="en-GB" sz="1400" dirty="0">
                <a:latin typeface="MiSans" panose="020B0604020202020204" charset="-122"/>
                <a:ea typeface="MiSans" panose="020B0604020202020204" charset="-122"/>
                <a:cs typeface="MiSans" panose="020B0604020202020204" charset="-122"/>
              </a:rPr>
              <a:t>The internal processes quadrant looks at how AI enhances operational efficiency by use of demand forecasting, dynamic pricing, and predictive housekeeping. The most important factors are integration and model accuracy.</a:t>
            </a:r>
            <a:endParaRPr lang="en-US" sz="1400" dirty="0">
              <a:latin typeface="MiSans" panose="020B0604020202020204" charset="-122"/>
              <a:ea typeface="MiSans" panose="020B0604020202020204" charset="-122"/>
              <a:cs typeface="MiSans" panose="020B0604020202020204" charset="-122"/>
            </a:endParaRPr>
          </a:p>
        </p:txBody>
      </p:sp>
      <p:sp>
        <p:nvSpPr>
          <p:cNvPr id="12" name="Text 7"/>
          <p:cNvSpPr/>
          <p:nvPr/>
        </p:nvSpPr>
        <p:spPr>
          <a:xfrm>
            <a:off x="1056640" y="4534535"/>
            <a:ext cx="6698615"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000000"/>
                </a:solidFill>
                <a:latin typeface="MiSans" pitchFamily="34" charset="0"/>
                <a:ea typeface="MiSans" pitchFamily="34" charset="-122"/>
                <a:cs typeface="MiSans" pitchFamily="34" charset="-120"/>
              </a:rPr>
              <a:t>Learning and Growth</a:t>
            </a:r>
            <a:endParaRPr lang="en-US" sz="1600" dirty="0"/>
          </a:p>
        </p:txBody>
      </p:sp>
      <p:sp>
        <p:nvSpPr>
          <p:cNvPr id="13" name="Text 8"/>
          <p:cNvSpPr/>
          <p:nvPr/>
        </p:nvSpPr>
        <p:spPr>
          <a:xfrm>
            <a:off x="1056640" y="4907915"/>
            <a:ext cx="6698615" cy="738664"/>
          </a:xfrm>
          <a:prstGeom prst="rect">
            <a:avLst/>
          </a:prstGeom>
          <a:noFill/>
          <a:ln/>
        </p:spPr>
        <p:txBody>
          <a:bodyPr wrap="square" lIns="91440" tIns="45720" rIns="91440" bIns="45720" rtlCol="0" anchor="t">
            <a:spAutoFit/>
          </a:bodyPr>
          <a:lstStyle/>
          <a:p>
            <a:r>
              <a:rPr lang="en-GB" sz="1400" dirty="0">
                <a:latin typeface="MiSans" panose="020B0604020202020204" charset="-122"/>
                <a:ea typeface="MiSans" panose="020B0604020202020204" charset="-122"/>
                <a:cs typeface="MiSans" panose="020B0604020202020204" charset="-122"/>
              </a:rPr>
              <a:t>The learning and growth quadrant is an area where staff training and digital literacy is addressed. Improving collaboration between employees and AI is key to service excellence and employee satisfaction for the long term.</a:t>
            </a:r>
            <a:endParaRPr lang="en-US" sz="1400" dirty="0">
              <a:latin typeface="MiSans" panose="020B0604020202020204" charset="-122"/>
              <a:ea typeface="MiSans" panose="020B0604020202020204" charset="-122"/>
              <a:cs typeface="MiSans" panose="020B0604020202020204" charset="-122"/>
            </a:endParaRPr>
          </a:p>
        </p:txBody>
      </p:sp>
      <p:sp>
        <p:nvSpPr>
          <p:cNvPr id="14" name="Text 9"/>
          <p:cNvSpPr/>
          <p:nvPr/>
        </p:nvSpPr>
        <p:spPr>
          <a:xfrm>
            <a:off x="8261350" y="2064385"/>
            <a:ext cx="3194050"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FFFFFF"/>
                </a:solidFill>
                <a:latin typeface="MiSans" pitchFamily="34" charset="0"/>
                <a:ea typeface="MiSans" pitchFamily="34" charset="-122"/>
                <a:cs typeface="MiSans" pitchFamily="34" charset="-120"/>
              </a:rPr>
              <a:t>Financial and Risk</a:t>
            </a:r>
            <a:endParaRPr lang="en-US" sz="1600" dirty="0"/>
          </a:p>
        </p:txBody>
      </p:sp>
      <p:sp>
        <p:nvSpPr>
          <p:cNvPr id="15" name="Text 10"/>
          <p:cNvSpPr/>
          <p:nvPr/>
        </p:nvSpPr>
        <p:spPr>
          <a:xfrm>
            <a:off x="8261350" y="2470484"/>
            <a:ext cx="3071495" cy="2912817"/>
          </a:xfrm>
          <a:prstGeom prst="rect">
            <a:avLst/>
          </a:prstGeom>
          <a:noFill/>
          <a:ln/>
        </p:spPr>
        <p:txBody>
          <a:bodyPr wrap="square" lIns="91440" tIns="45720" rIns="91440" bIns="45720" rtlCol="0" anchor="t"/>
          <a:lstStyle/>
          <a:p>
            <a:pPr>
              <a:lnSpc>
                <a:spcPct val="130000"/>
              </a:lnSpc>
            </a:pPr>
            <a:r>
              <a:rPr lang="en-GB" sz="1400" dirty="0">
                <a:solidFill>
                  <a:schemeClr val="bg1"/>
                </a:solidFill>
                <a:latin typeface="MiSans" panose="020B0604020202020204" charset="-122"/>
                <a:ea typeface="MiSans" panose="020B0604020202020204" charset="-122"/>
                <a:cs typeface="MiSans" panose="020B0604020202020204" charset="-122"/>
              </a:rPr>
              <a:t>The financial and risk quadrant looks at the return on investment for the AI implementations considering integration costs, vendor lock-in and reputational risks. Ethical governance is an important contributor to long-term success</a:t>
            </a:r>
            <a:endParaRPr lang="en-US" sz="1400" dirty="0">
              <a:solidFill>
                <a:schemeClr val="bg1"/>
              </a:solidFill>
              <a:latin typeface="MiSans" panose="020B0604020202020204" charset="-122"/>
              <a:ea typeface="MiSans" panose="020B0604020202020204" charset="-122"/>
              <a:cs typeface="MiSans" panose="020B0604020202020204" charset="-122"/>
            </a:endParaRPr>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32-d2nf9318bjvh7rlj0b8g.png"/>
          <p:cNvPicPr>
            <a:picLocks noChangeAspect="1"/>
          </p:cNvPicPr>
          <p:nvPr/>
        </p:nvPicPr>
        <p:blipFill>
          <a:blip r:embed="rId3"/>
          <a:stretch>
            <a:fillRect/>
          </a:stretch>
        </p:blipFill>
        <p:spPr>
          <a:xfrm>
            <a:off x="0" y="4660265"/>
            <a:ext cx="12192635" cy="2197735"/>
          </a:xfrm>
          <a:prstGeom prst="rect">
            <a:avLst/>
          </a:prstGeom>
        </p:spPr>
      </p:pic>
      <p:sp>
        <p:nvSpPr>
          <p:cNvPr id="3" name="Text 0"/>
          <p:cNvSpPr/>
          <p:nvPr/>
        </p:nvSpPr>
        <p:spPr>
          <a:xfrm>
            <a:off x="1242060" y="3239770"/>
            <a:ext cx="10114915" cy="749300"/>
          </a:xfrm>
          <a:prstGeom prst="rect">
            <a:avLst/>
          </a:prstGeom>
          <a:noFill/>
          <a:ln/>
        </p:spPr>
        <p:txBody>
          <a:bodyPr wrap="square" lIns="91440" tIns="45720" rIns="91440" bIns="45720" rtlCol="0" anchor="t">
            <a:spAutoFit/>
          </a:bodyPr>
          <a:lstStyle/>
          <a:p>
            <a:pPr marL="0" indent="0" algn="ctr">
              <a:lnSpc>
                <a:spcPct val="100000"/>
              </a:lnSpc>
              <a:buNone/>
            </a:pPr>
            <a:r>
              <a:rPr lang="en-US" sz="4800" b="1" dirty="0">
                <a:solidFill>
                  <a:srgbClr val="015DBB"/>
                </a:solidFill>
                <a:latin typeface="MiSans" pitchFamily="34" charset="0"/>
                <a:ea typeface="MiSans" pitchFamily="34" charset="-122"/>
                <a:cs typeface="MiSans" pitchFamily="34" charset="-120"/>
              </a:rPr>
              <a:t>Findings &amp; Cases</a:t>
            </a:r>
            <a:endParaRPr lang="en-US" sz="1600" dirty="0"/>
          </a:p>
        </p:txBody>
      </p:sp>
      <p:sp>
        <p:nvSpPr>
          <p:cNvPr id="4" name="Text 1"/>
          <p:cNvSpPr/>
          <p:nvPr/>
        </p:nvSpPr>
        <p:spPr>
          <a:xfrm>
            <a:off x="3332163" y="1433195"/>
            <a:ext cx="5956935" cy="1485900"/>
          </a:xfrm>
          <a:prstGeom prst="rect">
            <a:avLst/>
          </a:prstGeom>
          <a:noFill/>
          <a:ln/>
        </p:spPr>
        <p:txBody>
          <a:bodyPr wrap="square" lIns="91440" tIns="45720" rIns="91440" bIns="45720" rtlCol="0" anchor="t">
            <a:spAutoFit/>
          </a:bodyPr>
          <a:lstStyle/>
          <a:p>
            <a:pPr marL="0" indent="0" algn="ctr">
              <a:lnSpc>
                <a:spcPct val="100000"/>
              </a:lnSpc>
              <a:buNone/>
            </a:pPr>
            <a:r>
              <a:rPr lang="en-US" sz="9600" b="1" dirty="0">
                <a:solidFill>
                  <a:srgbClr val="015DBB"/>
                </a:solidFill>
                <a:latin typeface="MiSans" pitchFamily="34" charset="0"/>
                <a:ea typeface="MiSans" pitchFamily="34" charset="-122"/>
                <a:cs typeface="MiSans" pitchFamily="34" charset="-120"/>
              </a:rPr>
              <a:t>04</a:t>
            </a:r>
            <a:endParaRPr lang="en-US" sz="1600" dirty="0"/>
          </a:p>
        </p:txBody>
      </p:sp>
      <p:pic>
        <p:nvPicPr>
          <p:cNvPr id="5" name="Image 1" descr="https://kimi-img.moonshot.cn/pub/slides/slides_tmpl/image/25-08-27-20:05:31-d2nf92p8bjvh7rlj0b50.png"/>
          <p:cNvPicPr>
            <a:picLocks noChangeAspect="1"/>
          </p:cNvPicPr>
          <p:nvPr/>
        </p:nvPicPr>
        <p:blipFill>
          <a:blip r:embed="rId4"/>
          <a:srcRect t="1192" b="1192"/>
          <a:stretch/>
        </p:blipFill>
        <p:spPr>
          <a:xfrm>
            <a:off x="5251133" y="1950720"/>
            <a:ext cx="2118995" cy="1132205"/>
          </a:xfrm>
          <a:prstGeom prst="rect">
            <a:avLst/>
          </a:prstGeom>
        </p:spPr>
      </p:pic>
      <p:pic>
        <p:nvPicPr>
          <p:cNvPr id="6" name="Image 2" descr="https://kimi-img.moonshot.cn/pub/slides/slides_tmpl/image/25-08-27-20:05:47-d2nf96p8bjvh7rlj0bjg.png"/>
          <p:cNvPicPr>
            <a:picLocks noChangeAspect="1"/>
          </p:cNvPicPr>
          <p:nvPr/>
        </p:nvPicPr>
        <p:blipFill>
          <a:blip r:embed="rId5"/>
          <a:srcRect t="22162"/>
          <a:stretch/>
        </p:blipFill>
        <p:spPr>
          <a:xfrm>
            <a:off x="533400" y="1191895"/>
            <a:ext cx="3402965" cy="2649220"/>
          </a:xfrm>
          <a:prstGeom prst="rect">
            <a:avLst/>
          </a:prstGeom>
        </p:spPr>
      </p:pic>
      <p:pic>
        <p:nvPicPr>
          <p:cNvPr id="7" name="Image 3" descr="https://kimi-img.moonshot.cn/pub/slides/slides_tmpl/image/25-08-27-20:05:47-d2nf96p8bjvh7rlj0bjg.png"/>
          <p:cNvPicPr>
            <a:picLocks noChangeAspect="1"/>
          </p:cNvPicPr>
          <p:nvPr/>
        </p:nvPicPr>
        <p:blipFill>
          <a:blip r:embed="rId5">
            <a:alphaModFix amt="30000"/>
          </a:blip>
          <a:srcRect t="22162"/>
          <a:stretch/>
        </p:blipFill>
        <p:spPr>
          <a:xfrm flipH="1">
            <a:off x="8581390" y="779780"/>
            <a:ext cx="3402965" cy="2649220"/>
          </a:xfrm>
          <a:prstGeom prst="rect">
            <a:avLst/>
          </a:prstGeom>
        </p:spPr>
      </p:pic>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3" name="Text 0"/>
          <p:cNvSpPr/>
          <p:nvPr/>
        </p:nvSpPr>
        <p:spPr>
          <a:xfrm>
            <a:off x="595630" y="504190"/>
            <a:ext cx="11160125" cy="552450"/>
          </a:xfrm>
          <a:prstGeom prst="rect">
            <a:avLst/>
          </a:prstGeom>
          <a:noFill/>
          <a:ln/>
        </p:spPr>
        <p:txBody>
          <a:bodyPr wrap="square" lIns="91440" tIns="45720" rIns="91440" bIns="45720" rtlCol="0" anchor="t">
            <a:spAutoFit/>
          </a:bodyPr>
          <a:lstStyle/>
          <a:p>
            <a:pPr marL="0" indent="0" algn="l">
              <a:lnSpc>
                <a:spcPct val="100000"/>
              </a:lnSpc>
              <a:buNone/>
            </a:pPr>
            <a:r>
              <a:rPr lang="en-US" sz="3600" b="1" dirty="0">
                <a:solidFill>
                  <a:srgbClr val="015DBB"/>
                </a:solidFill>
                <a:latin typeface="MiSans" pitchFamily="34" charset="0"/>
                <a:ea typeface="MiSans" pitchFamily="34" charset="-122"/>
                <a:cs typeface="MiSans" pitchFamily="34" charset="-120"/>
              </a:rPr>
              <a:t>Guest &amp; Process Impact</a:t>
            </a:r>
            <a:endParaRPr lang="en-US" sz="1600" dirty="0"/>
          </a:p>
        </p:txBody>
      </p:sp>
      <p:sp>
        <p:nvSpPr>
          <p:cNvPr id="4" name="Shape 1"/>
          <p:cNvSpPr/>
          <p:nvPr/>
        </p:nvSpPr>
        <p:spPr>
          <a:xfrm>
            <a:off x="123475" y="1232273"/>
            <a:ext cx="5154378" cy="2439670"/>
          </a:xfrm>
          <a:prstGeom prst="rect">
            <a:avLst/>
          </a:prstGeom>
          <a:solidFill>
            <a:srgbClr val="015DBB"/>
          </a:solidFill>
          <a:ln/>
        </p:spPr>
        <p:txBody>
          <a:bodyPr/>
          <a:lstStyle/>
          <a:p>
            <a:endParaRPr lang="en-GB"/>
          </a:p>
        </p:txBody>
      </p:sp>
      <p:sp>
        <p:nvSpPr>
          <p:cNvPr id="5" name="Text 2"/>
          <p:cNvSpPr/>
          <p:nvPr/>
        </p:nvSpPr>
        <p:spPr>
          <a:xfrm>
            <a:off x="10795" y="1615440"/>
            <a:ext cx="3619500" cy="2439670"/>
          </a:xfrm>
          <a:prstGeom prst="rect">
            <a:avLst/>
          </a:prstGeom>
          <a:noFill/>
          <a:ln/>
        </p:spPr>
        <p:txBody>
          <a:bodyPr wrap="square" lIns="45720" tIns="91440" rIns="91440" bIns="45720" rtlCol="0" anchor="ctr"/>
          <a:lstStyle/>
          <a:p>
            <a:pPr marL="0" indent="0">
              <a:lnSpc>
                <a:spcPct val="100000"/>
              </a:lnSpc>
              <a:buNone/>
            </a:pPr>
            <a:endParaRPr lang="en-US" sz="1600" dirty="0"/>
          </a:p>
        </p:txBody>
      </p:sp>
      <p:pic>
        <p:nvPicPr>
          <p:cNvPr id="6" name="Image 1" descr="https://kimi-img.moonshot.cn/pub/slides/slides_tmpl/image/25-08-27-20:05:33-d2nf9398bjvh7rlj0bbg.png"/>
          <p:cNvPicPr>
            <a:picLocks noChangeAspect="1"/>
          </p:cNvPicPr>
          <p:nvPr/>
        </p:nvPicPr>
        <p:blipFill>
          <a:blip r:embed="rId3"/>
          <a:stretch>
            <a:fillRect/>
          </a:stretch>
        </p:blipFill>
        <p:spPr>
          <a:xfrm>
            <a:off x="15240" y="487045"/>
            <a:ext cx="579755" cy="652145"/>
          </a:xfrm>
          <a:prstGeom prst="rect">
            <a:avLst/>
          </a:prstGeom>
        </p:spPr>
      </p:pic>
      <p:pic>
        <p:nvPicPr>
          <p:cNvPr id="7" name="Image 2" descr="https://kimi-img.moonshot.cn/pub/slides/slides_tmpl/image/25-08-27-20:05:32-d2nf9318bjvh7rlj0b8g.png"/>
          <p:cNvPicPr>
            <a:picLocks noChangeAspect="1"/>
          </p:cNvPicPr>
          <p:nvPr/>
        </p:nvPicPr>
        <p:blipFill>
          <a:blip r:embed="rId4"/>
          <a:stretch>
            <a:fillRect/>
          </a:stretch>
        </p:blipFill>
        <p:spPr>
          <a:xfrm>
            <a:off x="0" y="6144260"/>
            <a:ext cx="12192635" cy="713740"/>
          </a:xfrm>
          <a:prstGeom prst="rect">
            <a:avLst/>
          </a:prstGeom>
        </p:spPr>
      </p:pic>
      <p:sp>
        <p:nvSpPr>
          <p:cNvPr id="8" name="Text 3"/>
          <p:cNvSpPr/>
          <p:nvPr/>
        </p:nvSpPr>
        <p:spPr>
          <a:xfrm>
            <a:off x="560398" y="1320563"/>
            <a:ext cx="3963476" cy="1569660"/>
          </a:xfrm>
          <a:prstGeom prst="rect">
            <a:avLst/>
          </a:prstGeom>
          <a:noFill/>
          <a:ln/>
        </p:spPr>
        <p:txBody>
          <a:bodyPr wrap="square" lIns="91440" tIns="45720" rIns="91440" bIns="45720" rtlCol="0" anchor="t">
            <a:spAutoFit/>
          </a:bodyPr>
          <a:lstStyle/>
          <a:p>
            <a:pPr marL="0" indent="0" algn="ctr">
              <a:lnSpc>
                <a:spcPct val="100000"/>
              </a:lnSpc>
              <a:buNone/>
            </a:pPr>
            <a:r>
              <a:rPr lang="en-US" sz="3200" b="1" dirty="0">
                <a:solidFill>
                  <a:srgbClr val="FFFFFF"/>
                </a:solidFill>
                <a:latin typeface="MiSans" pitchFamily="34" charset="0"/>
                <a:ea typeface="MiSans" pitchFamily="34" charset="-122"/>
                <a:cs typeface="MiSans" pitchFamily="34" charset="-120"/>
              </a:rPr>
              <a:t>Industry responses: </a:t>
            </a:r>
          </a:p>
          <a:p>
            <a:pPr marL="0" indent="0" algn="ctr">
              <a:lnSpc>
                <a:spcPct val="100000"/>
              </a:lnSpc>
              <a:buNone/>
            </a:pPr>
            <a:r>
              <a:rPr lang="en-US" sz="3200" b="1" dirty="0">
                <a:solidFill>
                  <a:srgbClr val="FFFFFF"/>
                </a:solidFill>
                <a:latin typeface="MiSans" pitchFamily="34" charset="0"/>
                <a:ea typeface="MiSans" pitchFamily="34" charset="-122"/>
                <a:cs typeface="MiSans" pitchFamily="34" charset="-120"/>
              </a:rPr>
              <a:t>Gains and Gaps</a:t>
            </a:r>
          </a:p>
          <a:p>
            <a:pPr marL="0" indent="0" algn="ctr">
              <a:lnSpc>
                <a:spcPct val="100000"/>
              </a:lnSpc>
              <a:buNone/>
            </a:pPr>
            <a:r>
              <a:rPr lang="en-US" sz="3200" b="1" dirty="0">
                <a:solidFill>
                  <a:srgbClr val="FFFFFF"/>
                </a:solidFill>
                <a:latin typeface="MiSans" pitchFamily="34" charset="0"/>
                <a:ea typeface="MiSans" pitchFamily="34" charset="-122"/>
                <a:cs typeface="MiSans" pitchFamily="34" charset="-120"/>
              </a:rPr>
              <a:t>(IMB, 2016)</a:t>
            </a:r>
            <a:endParaRPr lang="en-US" sz="1600" dirty="0"/>
          </a:p>
        </p:txBody>
      </p:sp>
      <p:sp>
        <p:nvSpPr>
          <p:cNvPr id="10" name="Shape 1">
            <a:extLst>
              <a:ext uri="{FF2B5EF4-FFF2-40B4-BE49-F238E27FC236}">
                <a16:creationId xmlns:a16="http://schemas.microsoft.com/office/drawing/2014/main" id="{CA5010E3-B6CF-C833-D6F8-C439D84C6025}"/>
              </a:ext>
            </a:extLst>
          </p:cNvPr>
          <p:cNvSpPr/>
          <p:nvPr/>
        </p:nvSpPr>
        <p:spPr>
          <a:xfrm>
            <a:off x="254000" y="3824650"/>
            <a:ext cx="3695700" cy="2336800"/>
          </a:xfrm>
          <a:custGeom>
            <a:avLst/>
            <a:gdLst/>
            <a:ahLst/>
            <a:cxnLst/>
            <a:rect l="l" t="t" r="r" b="b"/>
            <a:pathLst>
              <a:path w="3695700" h="2336800">
                <a:moveTo>
                  <a:pt x="101604" y="0"/>
                </a:moveTo>
                <a:lnTo>
                  <a:pt x="3594096" y="0"/>
                </a:lnTo>
                <a:cubicBezTo>
                  <a:pt x="3650210" y="0"/>
                  <a:pt x="3695700" y="45490"/>
                  <a:pt x="3695700" y="101604"/>
                </a:cubicBezTo>
                <a:lnTo>
                  <a:pt x="3695700" y="2235196"/>
                </a:lnTo>
                <a:cubicBezTo>
                  <a:pt x="3695700" y="2291310"/>
                  <a:pt x="3650210" y="2336800"/>
                  <a:pt x="3594096" y="2336800"/>
                </a:cubicBezTo>
                <a:lnTo>
                  <a:pt x="101604" y="2336800"/>
                </a:lnTo>
                <a:cubicBezTo>
                  <a:pt x="45490" y="2336800"/>
                  <a:pt x="0" y="2291310"/>
                  <a:pt x="0" y="2235196"/>
                </a:cubicBezTo>
                <a:lnTo>
                  <a:pt x="0" y="101604"/>
                </a:lnTo>
                <a:cubicBezTo>
                  <a:pt x="0" y="45527"/>
                  <a:pt x="45527" y="0"/>
                  <a:pt x="101604" y="0"/>
                </a:cubicBezTo>
                <a:close/>
              </a:path>
            </a:pathLst>
          </a:custGeom>
          <a:solidFill>
            <a:srgbClr val="FFFFFF">
              <a:alpha val="60000"/>
            </a:srgbClr>
          </a:solidFill>
          <a:ln/>
          <a:effectLst>
            <a:outerShdw blurRad="38100" dist="12700" dir="5400000" algn="bl" rotWithShape="0">
              <a:srgbClr val="000000">
                <a:alpha val="10196"/>
              </a:srgbClr>
            </a:outerShdw>
          </a:effectLst>
        </p:spPr>
        <p:txBody>
          <a:bodyPr/>
          <a:lstStyle/>
          <a:p>
            <a:r>
              <a:rPr lang="en-US" dirty="0">
                <a:solidFill>
                  <a:srgbClr val="333333"/>
                </a:solidFill>
                <a:latin typeface="MiSans" panose="020B0604020202020204" charset="-122"/>
                <a:ea typeface="MiSans" panose="020B0604020202020204" charset="-122"/>
                <a:cs typeface="MiSans" panose="020B0604020202020204" charset="-122"/>
              </a:rPr>
              <a:t>Hilton's 'Connie' Robot</a:t>
            </a:r>
            <a:endParaRPr lang="en-US" sz="1400" dirty="0">
              <a:latin typeface="MiSans" panose="020B0604020202020204" charset="-122"/>
              <a:ea typeface="MiSans" panose="020B0604020202020204" charset="-122"/>
              <a:cs typeface="MiSans" panose="020B0604020202020204" charset="-122"/>
            </a:endParaRPr>
          </a:p>
          <a:p>
            <a:endParaRPr lang="en-US" b="1" dirty="0">
              <a:solidFill>
                <a:srgbClr val="F79646"/>
              </a:solidFill>
              <a:latin typeface="MiSans" panose="020B0604020202020204" charset="-122"/>
              <a:ea typeface="MiSans" panose="020B0604020202020204" charset="-122"/>
              <a:cs typeface="MiSans" panose="020B0604020202020204" charset="-122"/>
            </a:endParaRPr>
          </a:p>
          <a:p>
            <a:r>
              <a:rPr lang="en-US" b="1" dirty="0">
                <a:solidFill>
                  <a:srgbClr val="F79646"/>
                </a:solidFill>
                <a:latin typeface="MiSans" panose="020B0604020202020204" charset="-122"/>
                <a:ea typeface="MiSans" panose="020B0604020202020204" charset="-122"/>
                <a:cs typeface="MiSans" panose="020B0604020202020204" charset="-122"/>
              </a:rPr>
              <a:t>Gaps</a:t>
            </a:r>
            <a:r>
              <a:rPr lang="en-US" b="1" dirty="0">
                <a:solidFill>
                  <a:srgbClr val="FFD700"/>
                </a:solidFill>
                <a:latin typeface="MiSans" panose="020B0604020202020204" charset="-122"/>
                <a:ea typeface="MiSans" panose="020B0604020202020204" charset="-122"/>
                <a:cs typeface="MiSans" panose="020B0604020202020204" charset="-122"/>
              </a:rPr>
              <a:t>:</a:t>
            </a:r>
            <a:r>
              <a:rPr lang="en-US" dirty="0">
                <a:solidFill>
                  <a:srgbClr val="333333"/>
                </a:solidFill>
                <a:latin typeface="MiSans" panose="020B0604020202020204" charset="-122"/>
                <a:ea typeface="MiSans" panose="020B0604020202020204" charset="-122"/>
                <a:cs typeface="MiSans" panose="020B0604020202020204" charset="-122"/>
              </a:rPr>
              <a:t> Guest discomfort when bot identity is unclear; limited empathy in complex situations.</a:t>
            </a:r>
            <a:endParaRPr lang="en-US" sz="2000" dirty="0">
              <a:latin typeface="MiSans" panose="020B0604020202020204" charset="-122"/>
              <a:ea typeface="MiSans" panose="020B0604020202020204" charset="-122"/>
              <a:cs typeface="MiSans" panose="020B0604020202020204" charset="-122"/>
            </a:endParaRPr>
          </a:p>
          <a:p>
            <a:r>
              <a:rPr lang="en-US" b="1" dirty="0">
                <a:solidFill>
                  <a:srgbClr val="00AF57"/>
                </a:solidFill>
                <a:latin typeface="MiSans" panose="020B0604020202020204" charset="-122"/>
                <a:ea typeface="MiSans" panose="020B0604020202020204" charset="-122"/>
                <a:cs typeface="MiSans" panose="020B0604020202020204" charset="-122"/>
              </a:rPr>
              <a:t>Gains</a:t>
            </a:r>
            <a:r>
              <a:rPr lang="en-US" b="1" dirty="0">
                <a:solidFill>
                  <a:srgbClr val="CCFF00"/>
                </a:solidFill>
                <a:latin typeface="MiSans" panose="020B0604020202020204" charset="-122"/>
                <a:ea typeface="MiSans" panose="020B0604020202020204" charset="-122"/>
                <a:cs typeface="MiSans" panose="020B0604020202020204" charset="-122"/>
              </a:rPr>
              <a:t>:</a:t>
            </a:r>
            <a:r>
              <a:rPr lang="en-US" dirty="0">
                <a:solidFill>
                  <a:srgbClr val="333333"/>
                </a:solidFill>
                <a:latin typeface="MiSans" panose="020B0604020202020204" charset="-122"/>
                <a:ea typeface="MiSans" panose="020B0604020202020204" charset="-122"/>
                <a:cs typeface="MiSans" panose="020B0604020202020204" charset="-122"/>
              </a:rPr>
              <a:t> Improved response time for FAQs.</a:t>
            </a:r>
            <a:endParaRPr lang="en-US" sz="2000" dirty="0">
              <a:latin typeface="MiSans" panose="020B0604020202020204" charset="-122"/>
              <a:ea typeface="MiSans" panose="020B0604020202020204" charset="-122"/>
              <a:cs typeface="MiSans" panose="020B0604020202020204" charset="-122"/>
            </a:endParaRPr>
          </a:p>
          <a:p>
            <a:endParaRPr lang="en-GB" dirty="0"/>
          </a:p>
        </p:txBody>
      </p:sp>
      <p:sp>
        <p:nvSpPr>
          <p:cNvPr id="11" name="Shape 5">
            <a:extLst>
              <a:ext uri="{FF2B5EF4-FFF2-40B4-BE49-F238E27FC236}">
                <a16:creationId xmlns:a16="http://schemas.microsoft.com/office/drawing/2014/main" id="{C4A26369-2B25-05E0-AC43-21889DC74011}"/>
              </a:ext>
            </a:extLst>
          </p:cNvPr>
          <p:cNvSpPr/>
          <p:nvPr/>
        </p:nvSpPr>
        <p:spPr>
          <a:xfrm>
            <a:off x="4148455" y="3746539"/>
            <a:ext cx="3644900" cy="2692400"/>
          </a:xfrm>
          <a:custGeom>
            <a:avLst/>
            <a:gdLst/>
            <a:ahLst/>
            <a:cxnLst/>
            <a:rect l="l" t="t" r="r" b="b"/>
            <a:pathLst>
              <a:path w="3644900" h="2692400">
                <a:moveTo>
                  <a:pt x="101611" y="0"/>
                </a:moveTo>
                <a:lnTo>
                  <a:pt x="3543289" y="0"/>
                </a:lnTo>
                <a:cubicBezTo>
                  <a:pt x="3599407" y="0"/>
                  <a:pt x="3644900" y="45493"/>
                  <a:pt x="3644900" y="101611"/>
                </a:cubicBezTo>
                <a:lnTo>
                  <a:pt x="3644900" y="2590789"/>
                </a:lnTo>
                <a:cubicBezTo>
                  <a:pt x="3644900" y="2646907"/>
                  <a:pt x="3599407" y="2692400"/>
                  <a:pt x="3543289" y="2692400"/>
                </a:cubicBezTo>
                <a:lnTo>
                  <a:pt x="101611" y="2692400"/>
                </a:lnTo>
                <a:cubicBezTo>
                  <a:pt x="45493" y="2692400"/>
                  <a:pt x="0" y="2646907"/>
                  <a:pt x="0" y="2590789"/>
                </a:cubicBezTo>
                <a:lnTo>
                  <a:pt x="0" y="101611"/>
                </a:lnTo>
                <a:cubicBezTo>
                  <a:pt x="0" y="45530"/>
                  <a:pt x="45530" y="0"/>
                  <a:pt x="101611" y="0"/>
                </a:cubicBezTo>
                <a:close/>
              </a:path>
            </a:pathLst>
          </a:custGeom>
          <a:solidFill>
            <a:srgbClr val="FFFFFF">
              <a:alpha val="60000"/>
            </a:srgbClr>
          </a:solidFill>
          <a:ln w="25400">
            <a:solidFill>
              <a:srgbClr val="FFFF00"/>
            </a:solidFill>
            <a:prstDash val="solid"/>
          </a:ln>
          <a:effectLst>
            <a:outerShdw blurRad="38100" dist="12700" dir="5400000" algn="bl" rotWithShape="0">
              <a:srgbClr val="000000">
                <a:alpha val="10196"/>
              </a:srgbClr>
            </a:outerShdw>
          </a:effectLst>
        </p:spPr>
        <p:txBody>
          <a:bodyPr/>
          <a:lstStyle/>
          <a:p>
            <a:r>
              <a:rPr lang="en-US" dirty="0">
                <a:solidFill>
                  <a:srgbClr val="333333"/>
                </a:solidFill>
                <a:latin typeface="MiSans" pitchFamily="34" charset="0"/>
                <a:ea typeface="MiSans" pitchFamily="34" charset="-122"/>
                <a:cs typeface="MiSans" pitchFamily="34" charset="-120"/>
              </a:rPr>
              <a:t>Marriott's AI Loyalty Analytics</a:t>
            </a:r>
            <a:endParaRPr lang="en-US" sz="1400" dirty="0"/>
          </a:p>
          <a:p>
            <a:endParaRPr lang="en-GB" dirty="0"/>
          </a:p>
          <a:p>
            <a:r>
              <a:rPr lang="en-US" b="1" dirty="0">
                <a:solidFill>
                  <a:srgbClr val="F79646"/>
                </a:solidFill>
                <a:latin typeface="MiSans" pitchFamily="34" charset="0"/>
                <a:ea typeface="MiSans" pitchFamily="34" charset="-122"/>
                <a:cs typeface="MiSans" pitchFamily="34" charset="-120"/>
              </a:rPr>
              <a:t>Gaps</a:t>
            </a:r>
            <a:r>
              <a:rPr lang="en-US" b="1" dirty="0">
                <a:solidFill>
                  <a:srgbClr val="FFD700"/>
                </a:solidFill>
                <a:latin typeface="MiSans" pitchFamily="34" charset="0"/>
                <a:ea typeface="MiSans" pitchFamily="34" charset="-122"/>
                <a:cs typeface="MiSans" pitchFamily="34" charset="-120"/>
              </a:rPr>
              <a:t>:</a:t>
            </a:r>
            <a:r>
              <a:rPr lang="en-US" dirty="0">
                <a:solidFill>
                  <a:srgbClr val="333333"/>
                </a:solidFill>
                <a:latin typeface="MiSans" pitchFamily="34" charset="0"/>
                <a:ea typeface="MiSans" pitchFamily="34" charset="-122"/>
                <a:cs typeface="MiSans" pitchFamily="34" charset="-120"/>
              </a:rPr>
              <a:t> Risk of model drift and data privacy concerns requiring robust governance.</a:t>
            </a:r>
            <a:endParaRPr lang="en-US" sz="2000" dirty="0"/>
          </a:p>
          <a:p>
            <a:r>
              <a:rPr lang="en-US" b="1" dirty="0">
                <a:solidFill>
                  <a:srgbClr val="00AF57"/>
                </a:solidFill>
                <a:latin typeface="MiSans" pitchFamily="34" charset="0"/>
                <a:ea typeface="MiSans" pitchFamily="34" charset="-122"/>
                <a:cs typeface="MiSans" pitchFamily="34" charset="-120"/>
              </a:rPr>
              <a:t>Gains</a:t>
            </a:r>
            <a:r>
              <a:rPr lang="en-US" b="1" dirty="0">
                <a:solidFill>
                  <a:srgbClr val="CCFF00"/>
                </a:solidFill>
                <a:latin typeface="MiSans" pitchFamily="34" charset="0"/>
                <a:ea typeface="MiSans" pitchFamily="34" charset="-122"/>
                <a:cs typeface="MiSans" pitchFamily="34" charset="-120"/>
              </a:rPr>
              <a:t>:</a:t>
            </a:r>
            <a:r>
              <a:rPr lang="en-US" dirty="0">
                <a:solidFill>
                  <a:srgbClr val="333333"/>
                </a:solidFill>
                <a:latin typeface="MiSans" pitchFamily="34" charset="0"/>
                <a:ea typeface="MiSans" pitchFamily="34" charset="-122"/>
                <a:cs typeface="MiSans" pitchFamily="34" charset="-120"/>
              </a:rPr>
              <a:t> Enhanced </a:t>
            </a:r>
            <a:r>
              <a:rPr lang="en-US" dirty="0" err="1">
                <a:solidFill>
                  <a:srgbClr val="333333"/>
                </a:solidFill>
                <a:latin typeface="MiSans" pitchFamily="34" charset="0"/>
                <a:ea typeface="MiSans" pitchFamily="34" charset="-122"/>
                <a:cs typeface="MiSans" pitchFamily="34" charset="-120"/>
              </a:rPr>
              <a:t>personalisation</a:t>
            </a:r>
            <a:r>
              <a:rPr lang="en-US" dirty="0">
                <a:solidFill>
                  <a:srgbClr val="333333"/>
                </a:solidFill>
                <a:latin typeface="MiSans" pitchFamily="34" charset="0"/>
                <a:ea typeface="MiSans" pitchFamily="34" charset="-122"/>
                <a:cs typeface="MiSans" pitchFamily="34" charset="-120"/>
              </a:rPr>
              <a:t> and RevPAR.</a:t>
            </a:r>
            <a:endParaRPr lang="en-US" sz="2000" dirty="0"/>
          </a:p>
          <a:p>
            <a:endParaRPr lang="en-GB" dirty="0"/>
          </a:p>
        </p:txBody>
      </p:sp>
      <p:sp>
        <p:nvSpPr>
          <p:cNvPr id="12" name="Shape 9">
            <a:extLst>
              <a:ext uri="{FF2B5EF4-FFF2-40B4-BE49-F238E27FC236}">
                <a16:creationId xmlns:a16="http://schemas.microsoft.com/office/drawing/2014/main" id="{147DA0FF-48BC-4892-3106-AD800234EB87}"/>
              </a:ext>
            </a:extLst>
          </p:cNvPr>
          <p:cNvSpPr/>
          <p:nvPr/>
        </p:nvSpPr>
        <p:spPr>
          <a:xfrm>
            <a:off x="8145145" y="3735148"/>
            <a:ext cx="3695700" cy="2692400"/>
          </a:xfrm>
          <a:custGeom>
            <a:avLst/>
            <a:gdLst/>
            <a:ahLst/>
            <a:cxnLst/>
            <a:rect l="l" t="t" r="r" b="b"/>
            <a:pathLst>
              <a:path w="3695700" h="2692400">
                <a:moveTo>
                  <a:pt x="101611" y="0"/>
                </a:moveTo>
                <a:lnTo>
                  <a:pt x="3594089" y="0"/>
                </a:lnTo>
                <a:cubicBezTo>
                  <a:pt x="3650207" y="0"/>
                  <a:pt x="3695700" y="45493"/>
                  <a:pt x="3695700" y="101611"/>
                </a:cubicBezTo>
                <a:lnTo>
                  <a:pt x="3695700" y="2590789"/>
                </a:lnTo>
                <a:cubicBezTo>
                  <a:pt x="3695700" y="2646907"/>
                  <a:pt x="3650207" y="2692400"/>
                  <a:pt x="3594089" y="2692400"/>
                </a:cubicBezTo>
                <a:lnTo>
                  <a:pt x="101611" y="2692400"/>
                </a:lnTo>
                <a:cubicBezTo>
                  <a:pt x="45493" y="2692400"/>
                  <a:pt x="0" y="2646907"/>
                  <a:pt x="0" y="2590789"/>
                </a:cubicBezTo>
                <a:lnTo>
                  <a:pt x="0" y="101611"/>
                </a:lnTo>
                <a:cubicBezTo>
                  <a:pt x="0" y="45530"/>
                  <a:pt x="45530" y="0"/>
                  <a:pt x="101611" y="0"/>
                </a:cubicBezTo>
                <a:close/>
              </a:path>
            </a:pathLst>
          </a:custGeom>
          <a:solidFill>
            <a:srgbClr val="FFFFFF">
              <a:alpha val="60000"/>
            </a:srgbClr>
          </a:solidFill>
          <a:ln/>
          <a:effectLst>
            <a:outerShdw blurRad="38100" dist="12700" dir="5400000" algn="bl" rotWithShape="0">
              <a:srgbClr val="000000">
                <a:alpha val="10196"/>
              </a:srgbClr>
            </a:outerShdw>
          </a:effectLst>
        </p:spPr>
        <p:txBody>
          <a:bodyPr/>
          <a:lstStyle/>
          <a:p>
            <a:r>
              <a:rPr lang="en-US" dirty="0">
                <a:solidFill>
                  <a:srgbClr val="333333"/>
                </a:solidFill>
                <a:latin typeface="MiSans" pitchFamily="34" charset="0"/>
                <a:ea typeface="MiSans" pitchFamily="34" charset="-122"/>
                <a:cs typeface="MiSans" pitchFamily="34" charset="-120"/>
              </a:rPr>
              <a:t>Accor's Predictive Housekeeping</a:t>
            </a:r>
            <a:endParaRPr lang="en-US" sz="1400" dirty="0"/>
          </a:p>
          <a:p>
            <a:endParaRPr lang="en-GB" dirty="0"/>
          </a:p>
          <a:p>
            <a:r>
              <a:rPr lang="en-US" b="1" dirty="0">
                <a:solidFill>
                  <a:srgbClr val="F79646"/>
                </a:solidFill>
                <a:latin typeface="MiSans" pitchFamily="34" charset="0"/>
                <a:ea typeface="MiSans" pitchFamily="34" charset="-122"/>
                <a:cs typeface="MiSans" pitchFamily="34" charset="-120"/>
              </a:rPr>
              <a:t>Gaps</a:t>
            </a:r>
            <a:r>
              <a:rPr lang="en-US" b="1" dirty="0">
                <a:solidFill>
                  <a:srgbClr val="FFD700"/>
                </a:solidFill>
                <a:latin typeface="MiSans" pitchFamily="34" charset="0"/>
                <a:ea typeface="MiSans" pitchFamily="34" charset="-122"/>
                <a:cs typeface="MiSans" pitchFamily="34" charset="-120"/>
              </a:rPr>
              <a:t>:</a:t>
            </a:r>
            <a:r>
              <a:rPr lang="en-US" dirty="0">
                <a:solidFill>
                  <a:srgbClr val="333333"/>
                </a:solidFill>
                <a:latin typeface="MiSans" pitchFamily="34" charset="0"/>
                <a:ea typeface="MiSans" pitchFamily="34" charset="-122"/>
                <a:cs typeface="MiSans" pitchFamily="34" charset="-120"/>
              </a:rPr>
              <a:t> Staff anxiety when override protocols are ambiguous, highlighting training needs.</a:t>
            </a:r>
            <a:endParaRPr lang="en-US" sz="2000" dirty="0"/>
          </a:p>
          <a:p>
            <a:r>
              <a:rPr lang="en-US" b="1" dirty="0">
                <a:solidFill>
                  <a:srgbClr val="00AF57"/>
                </a:solidFill>
                <a:latin typeface="MiSans" pitchFamily="34" charset="0"/>
                <a:ea typeface="MiSans" pitchFamily="34" charset="-122"/>
                <a:cs typeface="MiSans" pitchFamily="34" charset="-120"/>
              </a:rPr>
              <a:t>Gains</a:t>
            </a:r>
            <a:r>
              <a:rPr lang="en-US" b="1" dirty="0">
                <a:solidFill>
                  <a:srgbClr val="CCFF00"/>
                </a:solidFill>
                <a:latin typeface="MiSans" pitchFamily="34" charset="0"/>
                <a:ea typeface="MiSans" pitchFamily="34" charset="-122"/>
                <a:cs typeface="MiSans" pitchFamily="34" charset="-120"/>
              </a:rPr>
              <a:t>:</a:t>
            </a:r>
            <a:r>
              <a:rPr lang="en-US" dirty="0">
                <a:solidFill>
                  <a:srgbClr val="333333"/>
                </a:solidFill>
                <a:latin typeface="MiSans" pitchFamily="34" charset="0"/>
                <a:ea typeface="MiSans" pitchFamily="34" charset="-122"/>
                <a:cs typeface="MiSans" pitchFamily="34" charset="-120"/>
              </a:rPr>
              <a:t> Increased operational efficiency.</a:t>
            </a:r>
            <a:endParaRPr lang="en-US" sz="2000" dirty="0"/>
          </a:p>
          <a:p>
            <a:endParaRPr lang="en-GB" dirty="0"/>
          </a:p>
        </p:txBody>
      </p:sp>
      <p:pic>
        <p:nvPicPr>
          <p:cNvPr id="13" name="Picture 12" descr="A person holding a bell and a bell&#10;&#10;AI-generated content may be incorrect.">
            <a:extLst>
              <a:ext uri="{FF2B5EF4-FFF2-40B4-BE49-F238E27FC236}">
                <a16:creationId xmlns:a16="http://schemas.microsoft.com/office/drawing/2014/main" id="{0D9F5FCD-FF24-56A1-2B68-6708A5F320E9}"/>
              </a:ext>
            </a:extLst>
          </p:cNvPr>
          <p:cNvPicPr>
            <a:picLocks noChangeAspect="1"/>
          </p:cNvPicPr>
          <p:nvPr/>
        </p:nvPicPr>
        <p:blipFill>
          <a:blip r:embed="rId5"/>
          <a:stretch>
            <a:fillRect/>
          </a:stretch>
        </p:blipFill>
        <p:spPr>
          <a:xfrm>
            <a:off x="5277853" y="1232273"/>
            <a:ext cx="5710989" cy="2439670"/>
          </a:xfrm>
          <a:prstGeom prst="rect">
            <a:avLst/>
          </a:prstGeom>
        </p:spPr>
      </p:pic>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55-d2nf98p8bjvh7rlj0bp0.png"/>
          <p:cNvPicPr>
            <a:picLocks noChangeAspect="1"/>
          </p:cNvPicPr>
          <p:nvPr/>
        </p:nvPicPr>
        <p:blipFill>
          <a:blip r:embed="rId3"/>
          <a:stretch>
            <a:fillRect/>
          </a:stretch>
        </p:blipFill>
        <p:spPr>
          <a:xfrm>
            <a:off x="8196580" y="1719580"/>
            <a:ext cx="3224530" cy="4438015"/>
          </a:xfrm>
          <a:prstGeom prst="rect">
            <a:avLst/>
          </a:prstGeom>
        </p:spPr>
      </p:pic>
      <p:pic>
        <p:nvPicPr>
          <p:cNvPr id="3" name="Image 1" descr="https://kimi-img.moonshot.cn/pub/slides/slides_tmpl/image/25-08-27-20:05:55-d2nf98p8bjvh7rlj0bp0.png"/>
          <p:cNvPicPr>
            <a:picLocks noChangeAspect="1"/>
          </p:cNvPicPr>
          <p:nvPr/>
        </p:nvPicPr>
        <p:blipFill>
          <a:blip r:embed="rId3"/>
          <a:stretch>
            <a:fillRect/>
          </a:stretch>
        </p:blipFill>
        <p:spPr>
          <a:xfrm>
            <a:off x="4498340" y="1719580"/>
            <a:ext cx="3224530" cy="4438015"/>
          </a:xfrm>
          <a:prstGeom prst="rect">
            <a:avLst/>
          </a:prstGeom>
        </p:spPr>
      </p:pic>
      <p:pic>
        <p:nvPicPr>
          <p:cNvPr id="4" name="Image 2" descr="https://kimi-img.moonshot.cn/pub/slides/slides_tmpl/image/25-08-27-20:05:55-d2nf98p8bjvh7rlj0bp0.png"/>
          <p:cNvPicPr>
            <a:picLocks noChangeAspect="1"/>
          </p:cNvPicPr>
          <p:nvPr/>
        </p:nvPicPr>
        <p:blipFill>
          <a:blip r:embed="rId3"/>
          <a:stretch>
            <a:fillRect/>
          </a:stretch>
        </p:blipFill>
        <p:spPr>
          <a:xfrm>
            <a:off x="847090" y="1719580"/>
            <a:ext cx="3224530" cy="4438015"/>
          </a:xfrm>
          <a:prstGeom prst="rect">
            <a:avLst/>
          </a:prstGeom>
        </p:spPr>
      </p:pic>
      <p:sp>
        <p:nvSpPr>
          <p:cNvPr id="5" name="Text 0"/>
          <p:cNvSpPr/>
          <p:nvPr/>
        </p:nvSpPr>
        <p:spPr>
          <a:xfrm>
            <a:off x="595630" y="525145"/>
            <a:ext cx="7004685" cy="892552"/>
          </a:xfrm>
          <a:prstGeom prst="rect">
            <a:avLst/>
          </a:prstGeom>
          <a:noFill/>
          <a:ln/>
        </p:spPr>
        <p:txBody>
          <a:bodyPr wrap="square" lIns="91440" tIns="45720" rIns="91440" bIns="45720" rtlCol="0" anchor="t">
            <a:spAutoFit/>
          </a:bodyPr>
          <a:lstStyle/>
          <a:p>
            <a:pPr marL="0" indent="0" algn="l">
              <a:lnSpc>
                <a:spcPct val="100000"/>
              </a:lnSpc>
              <a:buNone/>
            </a:pPr>
            <a:r>
              <a:rPr lang="en-US" sz="3600" b="1" dirty="0">
                <a:solidFill>
                  <a:srgbClr val="015DBB"/>
                </a:solidFill>
                <a:latin typeface="MiSans" pitchFamily="34" charset="0"/>
                <a:ea typeface="MiSans" pitchFamily="34" charset="-122"/>
                <a:cs typeface="MiSans" pitchFamily="34" charset="-120"/>
              </a:rPr>
              <a:t>Workforce &amp; Governance Gains</a:t>
            </a:r>
          </a:p>
          <a:p>
            <a:pPr marL="0" indent="0" algn="l">
              <a:lnSpc>
                <a:spcPct val="100000"/>
              </a:lnSpc>
              <a:buNone/>
            </a:pPr>
            <a:r>
              <a:rPr lang="en-US" sz="1600" b="1" dirty="0">
                <a:solidFill>
                  <a:srgbClr val="015DBB"/>
                </a:solidFill>
                <a:latin typeface="MiSans" pitchFamily="34" charset="0"/>
                <a:ea typeface="MiSans" pitchFamily="34" charset="-122"/>
                <a:cs typeface="MiSans" pitchFamily="34" charset="-120"/>
              </a:rPr>
              <a:t>(Ford and Sturman, 2020)</a:t>
            </a:r>
            <a:endParaRPr lang="en-US" sz="1600" dirty="0"/>
          </a:p>
        </p:txBody>
      </p:sp>
      <p:pic>
        <p:nvPicPr>
          <p:cNvPr id="6" name="Image 3" descr="https://kimi-img.moonshot.cn/pub/slides/slides_tmpl/image/25-08-27-20:05:33-d2nf9398bjvh7rlj0bbg.png"/>
          <p:cNvPicPr>
            <a:picLocks noChangeAspect="1"/>
          </p:cNvPicPr>
          <p:nvPr/>
        </p:nvPicPr>
        <p:blipFill>
          <a:blip r:embed="rId4"/>
          <a:stretch>
            <a:fillRect/>
          </a:stretch>
        </p:blipFill>
        <p:spPr>
          <a:xfrm>
            <a:off x="15240" y="487045"/>
            <a:ext cx="579755" cy="652145"/>
          </a:xfrm>
          <a:prstGeom prst="rect">
            <a:avLst/>
          </a:prstGeom>
        </p:spPr>
      </p:pic>
      <p:sp>
        <p:nvSpPr>
          <p:cNvPr id="7" name="Text 1"/>
          <p:cNvSpPr/>
          <p:nvPr/>
        </p:nvSpPr>
        <p:spPr>
          <a:xfrm>
            <a:off x="1207135" y="1824054"/>
            <a:ext cx="2631440" cy="654050"/>
          </a:xfrm>
          <a:prstGeom prst="rect">
            <a:avLst/>
          </a:prstGeom>
          <a:noFill/>
          <a:ln/>
        </p:spPr>
        <p:txBody>
          <a:bodyPr wrap="square" lIns="91440" tIns="45720" rIns="91440" bIns="45720" rtlCol="0" anchor="t">
            <a:spAutoFit/>
          </a:bodyPr>
          <a:lstStyle/>
          <a:p>
            <a:pPr marL="0" indent="0" algn="just">
              <a:lnSpc>
                <a:spcPct val="100000"/>
              </a:lnSpc>
              <a:buNone/>
            </a:pPr>
            <a:r>
              <a:rPr lang="en-US" sz="2000" b="1" dirty="0">
                <a:solidFill>
                  <a:srgbClr val="000000"/>
                </a:solidFill>
                <a:latin typeface="MiSans" pitchFamily="34" charset="0"/>
                <a:ea typeface="MiSans" pitchFamily="34" charset="-122"/>
                <a:cs typeface="MiSans" pitchFamily="34" charset="-120"/>
              </a:rPr>
              <a:t>Workforce Empowerment</a:t>
            </a:r>
            <a:endParaRPr lang="en-US" sz="1600" dirty="0"/>
          </a:p>
        </p:txBody>
      </p:sp>
      <p:sp>
        <p:nvSpPr>
          <p:cNvPr id="8" name="Text 2"/>
          <p:cNvSpPr/>
          <p:nvPr/>
        </p:nvSpPr>
        <p:spPr>
          <a:xfrm>
            <a:off x="1072199" y="2788285"/>
            <a:ext cx="3096894" cy="3289042"/>
          </a:xfrm>
          <a:prstGeom prst="rect">
            <a:avLst/>
          </a:prstGeom>
          <a:noFill/>
          <a:ln/>
        </p:spPr>
        <p:txBody>
          <a:bodyPr wrap="square" lIns="91440" tIns="45720" rIns="91440" bIns="45720" rtlCol="0" anchor="t">
            <a:spAutoFit/>
          </a:bodyPr>
          <a:lstStyle/>
          <a:p>
            <a:pPr>
              <a:lnSpc>
                <a:spcPct val="150000"/>
              </a:lnSpc>
            </a:pPr>
            <a:r>
              <a:rPr lang="en-GB" sz="1400" dirty="0">
                <a:latin typeface="MiSans" panose="020B0604020202020204" charset="-122"/>
                <a:ea typeface="MiSans" panose="020B0604020202020204" charset="-122"/>
                <a:cs typeface="MiSans" panose="020B0604020202020204" charset="-122"/>
              </a:rPr>
              <a:t>AI can also help staff reassign repetitive tasks and reallocate them to provide higher value-added service to customers. Just like with AI, employees need to be trained and educated on ethical aspects and digital literacy on an ongoing basis so that they are equipped to work effectively with AI.</a:t>
            </a:r>
            <a:endParaRPr lang="en-US" sz="1400" dirty="0">
              <a:latin typeface="MiSans" panose="020B0604020202020204" charset="-122"/>
              <a:ea typeface="MiSans" panose="020B0604020202020204" charset="-122"/>
              <a:cs typeface="MiSans" panose="020B0604020202020204" charset="-122"/>
            </a:endParaRPr>
          </a:p>
        </p:txBody>
      </p:sp>
      <p:sp>
        <p:nvSpPr>
          <p:cNvPr id="9" name="Text 3"/>
          <p:cNvSpPr/>
          <p:nvPr/>
        </p:nvSpPr>
        <p:spPr>
          <a:xfrm>
            <a:off x="4896485" y="2134235"/>
            <a:ext cx="2631440" cy="311150"/>
          </a:xfrm>
          <a:prstGeom prst="rect">
            <a:avLst/>
          </a:prstGeom>
          <a:noFill/>
          <a:ln/>
        </p:spPr>
        <p:txBody>
          <a:bodyPr wrap="square" lIns="91440" tIns="45720" rIns="91440" bIns="45720" rtlCol="0" anchor="t">
            <a:spAutoFit/>
          </a:bodyPr>
          <a:lstStyle/>
          <a:p>
            <a:pPr marL="0" indent="0" algn="just">
              <a:lnSpc>
                <a:spcPct val="100000"/>
              </a:lnSpc>
              <a:buNone/>
            </a:pPr>
            <a:r>
              <a:rPr lang="en-US" sz="2000" b="1" dirty="0">
                <a:solidFill>
                  <a:srgbClr val="000000"/>
                </a:solidFill>
                <a:latin typeface="MiSans" pitchFamily="34" charset="0"/>
                <a:ea typeface="MiSans" pitchFamily="34" charset="-122"/>
                <a:cs typeface="MiSans" pitchFamily="34" charset="-120"/>
              </a:rPr>
              <a:t>Ethical Governance</a:t>
            </a:r>
            <a:endParaRPr lang="en-US" sz="1600" dirty="0"/>
          </a:p>
        </p:txBody>
      </p:sp>
      <p:sp>
        <p:nvSpPr>
          <p:cNvPr id="10" name="Text 4"/>
          <p:cNvSpPr/>
          <p:nvPr/>
        </p:nvSpPr>
        <p:spPr>
          <a:xfrm>
            <a:off x="4896485" y="2945765"/>
            <a:ext cx="2631440" cy="1997598"/>
          </a:xfrm>
          <a:prstGeom prst="rect">
            <a:avLst/>
          </a:prstGeom>
          <a:noFill/>
          <a:ln/>
        </p:spPr>
        <p:txBody>
          <a:bodyPr wrap="square" lIns="91440" tIns="45720" rIns="91440" bIns="45720" rtlCol="0" anchor="t">
            <a:spAutoFit/>
          </a:bodyPr>
          <a:lstStyle/>
          <a:p>
            <a:pPr marL="0" indent="0" algn="l">
              <a:lnSpc>
                <a:spcPct val="150000"/>
              </a:lnSpc>
              <a:buNone/>
            </a:pPr>
            <a:r>
              <a:rPr lang="en-US" sz="1400" dirty="0">
                <a:solidFill>
                  <a:srgbClr val="404040"/>
                </a:solidFill>
                <a:latin typeface="MiSans" pitchFamily="34" charset="0"/>
                <a:ea typeface="MiSans" pitchFamily="34" charset="-122"/>
                <a:cs typeface="MiSans" pitchFamily="34" charset="-120"/>
              </a:rPr>
              <a:t>Governance frameworks with human-in-the-loop reviews;</a:t>
            </a:r>
          </a:p>
          <a:p>
            <a:pPr marL="0" indent="0" algn="l">
              <a:lnSpc>
                <a:spcPct val="150000"/>
              </a:lnSpc>
              <a:buNone/>
            </a:pPr>
            <a:r>
              <a:rPr lang="en-US" sz="1400" dirty="0">
                <a:solidFill>
                  <a:srgbClr val="404040"/>
                </a:solidFill>
                <a:latin typeface="MiSans" pitchFamily="34" charset="0"/>
                <a:ea typeface="MiSans" pitchFamily="34" charset="-122"/>
                <a:cs typeface="MiSans" pitchFamily="34" charset="-120"/>
              </a:rPr>
              <a:t>Data minimization</a:t>
            </a:r>
          </a:p>
          <a:p>
            <a:pPr marL="0" indent="0" algn="l">
              <a:lnSpc>
                <a:spcPct val="150000"/>
              </a:lnSpc>
              <a:buNone/>
            </a:pPr>
            <a:r>
              <a:rPr lang="en-US" sz="1400" dirty="0">
                <a:solidFill>
                  <a:srgbClr val="404040"/>
                </a:solidFill>
                <a:latin typeface="MiSans" pitchFamily="34" charset="0"/>
                <a:ea typeface="MiSans" pitchFamily="34" charset="-122"/>
                <a:cs typeface="MiSans" pitchFamily="34" charset="-120"/>
              </a:rPr>
              <a:t>Both are essential to protect guest privacy and ensure ethical use of AI. </a:t>
            </a:r>
            <a:endParaRPr lang="en-US" sz="1600" dirty="0"/>
          </a:p>
        </p:txBody>
      </p:sp>
      <p:sp>
        <p:nvSpPr>
          <p:cNvPr id="11" name="Text 5"/>
          <p:cNvSpPr/>
          <p:nvPr/>
        </p:nvSpPr>
        <p:spPr>
          <a:xfrm>
            <a:off x="8585835" y="2134235"/>
            <a:ext cx="2631440" cy="311150"/>
          </a:xfrm>
          <a:prstGeom prst="rect">
            <a:avLst/>
          </a:prstGeom>
          <a:noFill/>
          <a:ln/>
        </p:spPr>
        <p:txBody>
          <a:bodyPr wrap="square" lIns="91440" tIns="45720" rIns="91440" bIns="45720" rtlCol="0" anchor="t">
            <a:spAutoFit/>
          </a:bodyPr>
          <a:lstStyle/>
          <a:p>
            <a:pPr marL="0" indent="0" algn="just">
              <a:lnSpc>
                <a:spcPct val="100000"/>
              </a:lnSpc>
              <a:buNone/>
            </a:pPr>
            <a:r>
              <a:rPr lang="en-US" sz="2000" b="1" dirty="0">
                <a:solidFill>
                  <a:srgbClr val="000000"/>
                </a:solidFill>
                <a:latin typeface="MiSans" pitchFamily="34" charset="0"/>
                <a:ea typeface="MiSans" pitchFamily="34" charset="-122"/>
                <a:cs typeface="MiSans" pitchFamily="34" charset="-120"/>
              </a:rPr>
              <a:t>Bias Audits</a:t>
            </a:r>
            <a:endParaRPr lang="en-US" sz="1600" dirty="0"/>
          </a:p>
        </p:txBody>
      </p:sp>
      <p:sp>
        <p:nvSpPr>
          <p:cNvPr id="12" name="Text 6"/>
          <p:cNvSpPr/>
          <p:nvPr/>
        </p:nvSpPr>
        <p:spPr>
          <a:xfrm>
            <a:off x="8585835" y="2945765"/>
            <a:ext cx="2631440" cy="2403863"/>
          </a:xfrm>
          <a:prstGeom prst="rect">
            <a:avLst/>
          </a:prstGeom>
          <a:noFill/>
          <a:ln/>
        </p:spPr>
        <p:txBody>
          <a:bodyPr wrap="square" lIns="91440" tIns="45720" rIns="91440" bIns="45720" rtlCol="0" anchor="t">
            <a:spAutoFit/>
          </a:bodyPr>
          <a:lstStyle/>
          <a:p>
            <a:pPr marL="342900" indent="-342900" algn="l">
              <a:lnSpc>
                <a:spcPct val="150000"/>
              </a:lnSpc>
              <a:buAutoNum type="arabicPeriod"/>
            </a:pPr>
            <a:r>
              <a:rPr lang="en-US" sz="1400" dirty="0">
                <a:solidFill>
                  <a:srgbClr val="404040"/>
                </a:solidFill>
                <a:latin typeface="MiSans" pitchFamily="34" charset="0"/>
                <a:ea typeface="MiSans" pitchFamily="34" charset="-122"/>
                <a:cs typeface="MiSans" pitchFamily="34" charset="-120"/>
              </a:rPr>
              <a:t>Regular bias audits</a:t>
            </a:r>
          </a:p>
          <a:p>
            <a:pPr marL="342900" indent="-342900" algn="l">
              <a:lnSpc>
                <a:spcPct val="150000"/>
              </a:lnSpc>
              <a:buAutoNum type="arabicPeriod"/>
            </a:pPr>
            <a:r>
              <a:rPr lang="en-US" sz="1400" dirty="0">
                <a:solidFill>
                  <a:srgbClr val="404040"/>
                </a:solidFill>
                <a:latin typeface="MiSans" pitchFamily="34" charset="0"/>
                <a:ea typeface="MiSans" pitchFamily="34" charset="-122"/>
                <a:cs typeface="MiSans" pitchFamily="34" charset="-120"/>
              </a:rPr>
              <a:t>Model drift checks </a:t>
            </a:r>
          </a:p>
          <a:p>
            <a:pPr>
              <a:lnSpc>
                <a:spcPct val="150000"/>
              </a:lnSpc>
            </a:pPr>
            <a:r>
              <a:rPr lang="en-GB" sz="1400" dirty="0">
                <a:latin typeface="MiSans" panose="020B0604020202020204" charset="-122"/>
                <a:ea typeface="MiSans" panose="020B0604020202020204" charset="-122"/>
                <a:cs typeface="MiSans" panose="020B0604020202020204" charset="-122"/>
              </a:rPr>
              <a:t>These measures are the way of ensuring that AI implementations comply with ethical guidelines and guest expectations</a:t>
            </a:r>
            <a:r>
              <a:rPr lang="en-GB" dirty="0"/>
              <a:t>.</a:t>
            </a:r>
            <a:endParaRPr lang="en-US" sz="1600" dirty="0"/>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32-d2nf9318bjvh7rlj0b8g.png"/>
          <p:cNvPicPr>
            <a:picLocks noChangeAspect="1"/>
          </p:cNvPicPr>
          <p:nvPr/>
        </p:nvPicPr>
        <p:blipFill>
          <a:blip r:embed="rId3"/>
          <a:stretch>
            <a:fillRect/>
          </a:stretch>
        </p:blipFill>
        <p:spPr>
          <a:xfrm>
            <a:off x="0" y="4660265"/>
            <a:ext cx="12192635" cy="2197735"/>
          </a:xfrm>
          <a:prstGeom prst="rect">
            <a:avLst/>
          </a:prstGeom>
        </p:spPr>
      </p:pic>
      <p:sp>
        <p:nvSpPr>
          <p:cNvPr id="3" name="Text 0"/>
          <p:cNvSpPr/>
          <p:nvPr/>
        </p:nvSpPr>
        <p:spPr>
          <a:xfrm>
            <a:off x="1242060" y="3239770"/>
            <a:ext cx="10114915" cy="749300"/>
          </a:xfrm>
          <a:prstGeom prst="rect">
            <a:avLst/>
          </a:prstGeom>
          <a:noFill/>
          <a:ln/>
        </p:spPr>
        <p:txBody>
          <a:bodyPr wrap="square" lIns="91440" tIns="45720" rIns="91440" bIns="45720" rtlCol="0" anchor="t">
            <a:spAutoFit/>
          </a:bodyPr>
          <a:lstStyle/>
          <a:p>
            <a:pPr marL="0" indent="0" algn="ctr">
              <a:lnSpc>
                <a:spcPct val="100000"/>
              </a:lnSpc>
              <a:buNone/>
            </a:pPr>
            <a:r>
              <a:rPr lang="en-US" sz="4800" b="1" dirty="0">
                <a:solidFill>
                  <a:srgbClr val="015DBB"/>
                </a:solidFill>
                <a:latin typeface="MiSans" pitchFamily="34" charset="0"/>
                <a:ea typeface="MiSans" pitchFamily="34" charset="-122"/>
                <a:cs typeface="MiSans" pitchFamily="34" charset="-120"/>
              </a:rPr>
              <a:t>Conclusions &amp; Future</a:t>
            </a:r>
            <a:endParaRPr lang="en-US" sz="1600" dirty="0"/>
          </a:p>
        </p:txBody>
      </p:sp>
      <p:sp>
        <p:nvSpPr>
          <p:cNvPr id="4" name="Text 1"/>
          <p:cNvSpPr/>
          <p:nvPr/>
        </p:nvSpPr>
        <p:spPr>
          <a:xfrm>
            <a:off x="3332163" y="1433195"/>
            <a:ext cx="5956935" cy="1485900"/>
          </a:xfrm>
          <a:prstGeom prst="rect">
            <a:avLst/>
          </a:prstGeom>
          <a:noFill/>
          <a:ln/>
        </p:spPr>
        <p:txBody>
          <a:bodyPr wrap="square" lIns="91440" tIns="45720" rIns="91440" bIns="45720" rtlCol="0" anchor="t">
            <a:spAutoFit/>
          </a:bodyPr>
          <a:lstStyle/>
          <a:p>
            <a:pPr marL="0" indent="0" algn="ctr">
              <a:lnSpc>
                <a:spcPct val="100000"/>
              </a:lnSpc>
              <a:buNone/>
            </a:pPr>
            <a:r>
              <a:rPr lang="en-US" sz="9600" b="1" dirty="0">
                <a:solidFill>
                  <a:srgbClr val="015DBB"/>
                </a:solidFill>
                <a:latin typeface="MiSans" pitchFamily="34" charset="0"/>
                <a:ea typeface="MiSans" pitchFamily="34" charset="-122"/>
                <a:cs typeface="MiSans" pitchFamily="34" charset="-120"/>
              </a:rPr>
              <a:t>05</a:t>
            </a:r>
            <a:endParaRPr lang="en-US" sz="1600" dirty="0"/>
          </a:p>
        </p:txBody>
      </p:sp>
      <p:pic>
        <p:nvPicPr>
          <p:cNvPr id="5" name="Image 1" descr="https://kimi-img.moonshot.cn/pub/slides/slides_tmpl/image/25-08-27-20:05:31-d2nf92p8bjvh7rlj0b50.png"/>
          <p:cNvPicPr>
            <a:picLocks noChangeAspect="1"/>
          </p:cNvPicPr>
          <p:nvPr/>
        </p:nvPicPr>
        <p:blipFill>
          <a:blip r:embed="rId4"/>
          <a:srcRect t="1192" b="1192"/>
          <a:stretch/>
        </p:blipFill>
        <p:spPr>
          <a:xfrm>
            <a:off x="5251133" y="1950720"/>
            <a:ext cx="2118995" cy="1132205"/>
          </a:xfrm>
          <a:prstGeom prst="rect">
            <a:avLst/>
          </a:prstGeom>
        </p:spPr>
      </p:pic>
      <p:pic>
        <p:nvPicPr>
          <p:cNvPr id="6" name="Image 2" descr="https://kimi-img.moonshot.cn/pub/slides/slides_tmpl/image/25-08-27-20:05:47-d2nf96p8bjvh7rlj0bjg.png"/>
          <p:cNvPicPr>
            <a:picLocks noChangeAspect="1"/>
          </p:cNvPicPr>
          <p:nvPr/>
        </p:nvPicPr>
        <p:blipFill>
          <a:blip r:embed="rId5"/>
          <a:srcRect t="22162"/>
          <a:stretch/>
        </p:blipFill>
        <p:spPr>
          <a:xfrm>
            <a:off x="533400" y="1191895"/>
            <a:ext cx="3402965" cy="2649220"/>
          </a:xfrm>
          <a:prstGeom prst="rect">
            <a:avLst/>
          </a:prstGeom>
        </p:spPr>
      </p:pic>
      <p:pic>
        <p:nvPicPr>
          <p:cNvPr id="7" name="Image 3" descr="https://kimi-img.moonshot.cn/pub/slides/slides_tmpl/image/25-08-27-20:05:47-d2nf96p8bjvh7rlj0bjg.png"/>
          <p:cNvPicPr>
            <a:picLocks noChangeAspect="1"/>
          </p:cNvPicPr>
          <p:nvPr/>
        </p:nvPicPr>
        <p:blipFill>
          <a:blip r:embed="rId5">
            <a:alphaModFix amt="30000"/>
          </a:blip>
          <a:srcRect t="22162"/>
          <a:stretch/>
        </p:blipFill>
        <p:spPr>
          <a:xfrm flipH="1">
            <a:off x="8581390" y="779780"/>
            <a:ext cx="3402965" cy="2649220"/>
          </a:xfrm>
          <a:prstGeom prst="rect">
            <a:avLst/>
          </a:prstGeom>
        </p:spPr>
      </p:pic>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119755" y="1664335"/>
            <a:ext cx="8328025" cy="2134870"/>
          </a:xfrm>
          <a:prstGeom prst="rect">
            <a:avLst/>
          </a:prstGeom>
          <a:solidFill>
            <a:srgbClr val="015DBB"/>
          </a:solidFill>
          <a:ln/>
        </p:spPr>
        <p:txBody>
          <a:bodyPr/>
          <a:lstStyle/>
          <a:p>
            <a:endParaRPr lang="en-GB"/>
          </a:p>
        </p:txBody>
      </p:sp>
      <p:sp>
        <p:nvSpPr>
          <p:cNvPr id="3" name="Text 1"/>
          <p:cNvSpPr/>
          <p:nvPr/>
        </p:nvSpPr>
        <p:spPr>
          <a:xfrm>
            <a:off x="3119755" y="1664335"/>
            <a:ext cx="8328025" cy="2134870"/>
          </a:xfrm>
          <a:prstGeom prst="rect">
            <a:avLst/>
          </a:prstGeom>
          <a:noFill/>
          <a:ln/>
        </p:spPr>
        <p:txBody>
          <a:bodyPr wrap="square" lIns="45720" tIns="91440" rIns="91440" bIns="45720" rtlCol="0" anchor="ctr"/>
          <a:lstStyle/>
          <a:p>
            <a:pPr marL="0" indent="0">
              <a:lnSpc>
                <a:spcPct val="100000"/>
              </a:lnSpc>
              <a:buNone/>
            </a:pPr>
            <a:endParaRPr lang="en-US" sz="1600" dirty="0"/>
          </a:p>
        </p:txBody>
      </p:sp>
      <p:pic>
        <p:nvPicPr>
          <p:cNvPr id="4" name="Image 0" descr="https://kimi-img.moonshot.cn/pub/slides/slides_tmpl/image/25-08-27-20:05:38-d2nf94h8bjvh7rlj0bf0.jpeg"/>
          <p:cNvPicPr>
            <a:picLocks noChangeAspect="1"/>
          </p:cNvPicPr>
          <p:nvPr/>
        </p:nvPicPr>
        <p:blipFill>
          <a:blip r:embed="rId3"/>
          <a:srcRect l="14345" r="14345"/>
          <a:stretch/>
        </p:blipFill>
        <p:spPr>
          <a:xfrm>
            <a:off x="745490" y="1664335"/>
            <a:ext cx="2282825" cy="2133600"/>
          </a:xfrm>
          <a:prstGeom prst="rect">
            <a:avLst/>
          </a:prstGeom>
        </p:spPr>
      </p:pic>
      <p:sp>
        <p:nvSpPr>
          <p:cNvPr id="5" name="Shape 2"/>
          <p:cNvSpPr/>
          <p:nvPr/>
        </p:nvSpPr>
        <p:spPr>
          <a:xfrm flipH="1">
            <a:off x="744855" y="3976370"/>
            <a:ext cx="8328025" cy="2134870"/>
          </a:xfrm>
          <a:prstGeom prst="rect">
            <a:avLst/>
          </a:prstGeom>
          <a:solidFill>
            <a:srgbClr val="015DBB"/>
          </a:solidFill>
          <a:ln/>
        </p:spPr>
        <p:txBody>
          <a:bodyPr/>
          <a:lstStyle/>
          <a:p>
            <a:endParaRPr lang="en-GB"/>
          </a:p>
        </p:txBody>
      </p:sp>
      <p:sp>
        <p:nvSpPr>
          <p:cNvPr id="6" name="Text 3"/>
          <p:cNvSpPr/>
          <p:nvPr/>
        </p:nvSpPr>
        <p:spPr>
          <a:xfrm>
            <a:off x="744855" y="3976370"/>
            <a:ext cx="8328025" cy="2134870"/>
          </a:xfrm>
          <a:prstGeom prst="rect">
            <a:avLst/>
          </a:prstGeom>
          <a:noFill/>
          <a:ln/>
        </p:spPr>
        <p:txBody>
          <a:bodyPr wrap="square" lIns="45720" tIns="91440" rIns="91440" bIns="45720" rtlCol="0" anchor="ctr"/>
          <a:lstStyle/>
          <a:p>
            <a:pPr marL="0" indent="0">
              <a:lnSpc>
                <a:spcPct val="100000"/>
              </a:lnSpc>
              <a:buNone/>
            </a:pPr>
            <a:endParaRPr lang="en-US" sz="1600" dirty="0"/>
          </a:p>
        </p:txBody>
      </p:sp>
      <p:pic>
        <p:nvPicPr>
          <p:cNvPr id="7" name="Image 1" descr="https://kimi-img.moonshot.cn/pub/slides/slides_tmpl/image/25-08-27-20:05:39-d2nf94p8bjvh7rlj0bgg.png"/>
          <p:cNvPicPr>
            <a:picLocks noChangeAspect="1"/>
          </p:cNvPicPr>
          <p:nvPr/>
        </p:nvPicPr>
        <p:blipFill>
          <a:blip r:embed="rId4"/>
          <a:srcRect t="83" b="83"/>
          <a:stretch/>
        </p:blipFill>
        <p:spPr>
          <a:xfrm>
            <a:off x="9164320" y="3976370"/>
            <a:ext cx="2282825" cy="2133600"/>
          </a:xfrm>
          <a:prstGeom prst="rect">
            <a:avLst/>
          </a:prstGeom>
        </p:spPr>
      </p:pic>
      <p:sp>
        <p:nvSpPr>
          <p:cNvPr id="8" name="Text 4"/>
          <p:cNvSpPr/>
          <p:nvPr/>
        </p:nvSpPr>
        <p:spPr>
          <a:xfrm>
            <a:off x="595630" y="487045"/>
            <a:ext cx="7004685" cy="552450"/>
          </a:xfrm>
          <a:prstGeom prst="rect">
            <a:avLst/>
          </a:prstGeom>
          <a:noFill/>
          <a:ln/>
        </p:spPr>
        <p:txBody>
          <a:bodyPr wrap="square" lIns="91440" tIns="45720" rIns="91440" bIns="45720" rtlCol="0" anchor="t">
            <a:spAutoFit/>
          </a:bodyPr>
          <a:lstStyle/>
          <a:p>
            <a:pPr marL="0" indent="0" algn="l">
              <a:lnSpc>
                <a:spcPct val="100000"/>
              </a:lnSpc>
              <a:buNone/>
            </a:pPr>
            <a:r>
              <a:rPr lang="en-US" sz="3600" b="1" dirty="0">
                <a:solidFill>
                  <a:srgbClr val="015DBB"/>
                </a:solidFill>
                <a:latin typeface="MiSans" pitchFamily="34" charset="0"/>
                <a:ea typeface="MiSans" pitchFamily="34" charset="-122"/>
                <a:cs typeface="MiSans" pitchFamily="34" charset="-120"/>
              </a:rPr>
              <a:t>Key Takeaways</a:t>
            </a:r>
            <a:endParaRPr lang="en-US" sz="1600" dirty="0"/>
          </a:p>
        </p:txBody>
      </p:sp>
      <p:pic>
        <p:nvPicPr>
          <p:cNvPr id="9" name="Image 2" descr="https://kimi-img.moonshot.cn/pub/slides/slides_tmpl/image/25-08-27-20:05:33-d2nf9398bjvh7rlj0bbg.png"/>
          <p:cNvPicPr>
            <a:picLocks noChangeAspect="1"/>
          </p:cNvPicPr>
          <p:nvPr/>
        </p:nvPicPr>
        <p:blipFill>
          <a:blip r:embed="rId5"/>
          <a:stretch>
            <a:fillRect/>
          </a:stretch>
        </p:blipFill>
        <p:spPr>
          <a:xfrm>
            <a:off x="15240" y="487045"/>
            <a:ext cx="579755" cy="652145"/>
          </a:xfrm>
          <a:prstGeom prst="rect">
            <a:avLst/>
          </a:prstGeom>
        </p:spPr>
      </p:pic>
      <p:sp>
        <p:nvSpPr>
          <p:cNvPr id="10" name="Text 5"/>
          <p:cNvSpPr/>
          <p:nvPr/>
        </p:nvSpPr>
        <p:spPr>
          <a:xfrm>
            <a:off x="3408045" y="1944370"/>
            <a:ext cx="7664450" cy="311150"/>
          </a:xfrm>
          <a:prstGeom prst="rect">
            <a:avLst/>
          </a:prstGeom>
          <a:noFill/>
          <a:ln/>
        </p:spPr>
        <p:txBody>
          <a:bodyPr wrap="square" lIns="91440" tIns="45720" rIns="91440" bIns="45720" rtlCol="0" anchor="t">
            <a:spAutoFit/>
          </a:bodyPr>
          <a:lstStyle/>
          <a:p>
            <a:pPr marL="0" indent="0" algn="just">
              <a:lnSpc>
                <a:spcPct val="100000"/>
              </a:lnSpc>
              <a:buNone/>
            </a:pPr>
            <a:r>
              <a:rPr lang="en-US" sz="2000" b="1" dirty="0">
                <a:solidFill>
                  <a:srgbClr val="FFFFFF"/>
                </a:solidFill>
                <a:latin typeface="MiSans" pitchFamily="34" charset="0"/>
                <a:ea typeface="MiSans" pitchFamily="34" charset="-122"/>
                <a:cs typeface="MiSans" pitchFamily="34" charset="-120"/>
              </a:rPr>
              <a:t>AI Augmentation</a:t>
            </a:r>
            <a:endParaRPr lang="en-US" sz="1600" dirty="0"/>
          </a:p>
        </p:txBody>
      </p:sp>
      <p:sp>
        <p:nvSpPr>
          <p:cNvPr id="11" name="Text 6"/>
          <p:cNvSpPr/>
          <p:nvPr/>
        </p:nvSpPr>
        <p:spPr>
          <a:xfrm>
            <a:off x="3408045" y="2394585"/>
            <a:ext cx="7663180" cy="1350050"/>
          </a:xfrm>
          <a:prstGeom prst="rect">
            <a:avLst/>
          </a:prstGeom>
          <a:noFill/>
          <a:ln/>
        </p:spPr>
        <p:txBody>
          <a:bodyPr wrap="square" lIns="91440" tIns="45720" rIns="91440" bIns="45720" rtlCol="0" anchor="t">
            <a:spAutoFit/>
          </a:bodyPr>
          <a:lstStyle/>
          <a:p>
            <a:pPr>
              <a:lnSpc>
                <a:spcPct val="150000"/>
              </a:lnSpc>
            </a:pPr>
            <a:r>
              <a:rPr lang="en-GB" sz="1400" dirty="0">
                <a:solidFill>
                  <a:schemeClr val="bg1"/>
                </a:solidFill>
                <a:latin typeface="MiSans" panose="020B0604020202020204" charset="-122"/>
                <a:ea typeface="MiSans" panose="020B0604020202020204" charset="-122"/>
                <a:cs typeface="MiSans" panose="020B0604020202020204" charset="-122"/>
              </a:rPr>
              <a:t>AI is an important means to improve baseline efficiency, but in order to sustain a competitive advantage, a design that is transparent and human-centric is necessary. Hotels need to prioritize the human touch in AI and ensure that the emotion is authentic and not just a tool (Morosan and DeFranco, 2021).</a:t>
            </a:r>
            <a:endParaRPr lang="en-US" sz="1400" dirty="0">
              <a:solidFill>
                <a:schemeClr val="bg1"/>
              </a:solidFill>
              <a:latin typeface="MiSans" panose="020B0604020202020204" charset="-122"/>
              <a:ea typeface="MiSans" panose="020B0604020202020204" charset="-122"/>
              <a:cs typeface="MiSans" panose="020B0604020202020204" charset="-122"/>
            </a:endParaRPr>
          </a:p>
        </p:txBody>
      </p:sp>
      <p:sp>
        <p:nvSpPr>
          <p:cNvPr id="12" name="Text 7"/>
          <p:cNvSpPr/>
          <p:nvPr/>
        </p:nvSpPr>
        <p:spPr>
          <a:xfrm>
            <a:off x="1121410" y="4256405"/>
            <a:ext cx="7664400" cy="311150"/>
          </a:xfrm>
          <a:prstGeom prst="rect">
            <a:avLst/>
          </a:prstGeom>
          <a:noFill/>
          <a:ln/>
        </p:spPr>
        <p:txBody>
          <a:bodyPr wrap="square" lIns="91440" tIns="45720" rIns="91440" bIns="45720" rtlCol="0" anchor="t">
            <a:spAutoFit/>
          </a:bodyPr>
          <a:lstStyle/>
          <a:p>
            <a:pPr marL="0" indent="0" algn="r">
              <a:lnSpc>
                <a:spcPct val="100000"/>
              </a:lnSpc>
              <a:buNone/>
            </a:pPr>
            <a:r>
              <a:rPr lang="en-US" sz="2000" b="1" dirty="0">
                <a:solidFill>
                  <a:srgbClr val="FFFFFF"/>
                </a:solidFill>
                <a:latin typeface="MiSans" pitchFamily="34" charset="0"/>
                <a:ea typeface="MiSans" pitchFamily="34" charset="-122"/>
                <a:cs typeface="MiSans" pitchFamily="34" charset="-120"/>
              </a:rPr>
              <a:t>Human-Centric Approach</a:t>
            </a:r>
            <a:endParaRPr lang="en-US" sz="1600" dirty="0"/>
          </a:p>
        </p:txBody>
      </p:sp>
      <p:sp>
        <p:nvSpPr>
          <p:cNvPr id="13" name="Text 8"/>
          <p:cNvSpPr/>
          <p:nvPr/>
        </p:nvSpPr>
        <p:spPr>
          <a:xfrm>
            <a:off x="1121410" y="4706620"/>
            <a:ext cx="7754620" cy="1026884"/>
          </a:xfrm>
          <a:prstGeom prst="rect">
            <a:avLst/>
          </a:prstGeom>
          <a:noFill/>
          <a:ln/>
        </p:spPr>
        <p:txBody>
          <a:bodyPr wrap="square" lIns="91440" tIns="45720" rIns="91440" bIns="45720" rtlCol="0" anchor="t">
            <a:spAutoFit/>
          </a:bodyPr>
          <a:lstStyle/>
          <a:p>
            <a:pPr>
              <a:lnSpc>
                <a:spcPct val="150000"/>
              </a:lnSpc>
            </a:pPr>
            <a:r>
              <a:rPr lang="en-GB" sz="1400" dirty="0">
                <a:solidFill>
                  <a:schemeClr val="bg1"/>
                </a:solidFill>
                <a:latin typeface="MiSans" panose="020B0604020202020204" charset="-122"/>
                <a:ea typeface="MiSans" panose="020B0604020202020204" charset="-122"/>
                <a:cs typeface="MiSans" panose="020B0604020202020204" charset="-122"/>
              </a:rPr>
              <a:t>Humans must be at the centre of successful AI implementation. "In addition to easy-to-scale human support, it is also important to have a transparent and explainable AI solution to maintain employee learning and guest satisfaction and loyalty (Ford and Sturman, 2020).</a:t>
            </a:r>
            <a:endParaRPr lang="en-US" sz="1400" dirty="0">
              <a:solidFill>
                <a:schemeClr val="bg1"/>
              </a:solidFill>
              <a:latin typeface="MiSans" panose="020B0604020202020204" charset="-122"/>
              <a:ea typeface="MiSans" panose="020B0604020202020204" charset="-122"/>
              <a:cs typeface="MiSans" panose="020B0604020202020204" charset="-122"/>
            </a:endParaRPr>
          </a:p>
        </p:txBody>
      </p:sp>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1294765"/>
            <a:ext cx="3924935" cy="5085715"/>
          </a:xfrm>
          <a:prstGeom prst="rect">
            <a:avLst/>
          </a:prstGeom>
          <a:solidFill>
            <a:srgbClr val="015DBB"/>
          </a:solidFill>
          <a:ln/>
        </p:spPr>
        <p:txBody>
          <a:bodyPr/>
          <a:lstStyle/>
          <a:p>
            <a:endParaRPr lang="en-GB"/>
          </a:p>
        </p:txBody>
      </p:sp>
      <p:sp>
        <p:nvSpPr>
          <p:cNvPr id="3" name="Text 1"/>
          <p:cNvSpPr/>
          <p:nvPr/>
        </p:nvSpPr>
        <p:spPr>
          <a:xfrm>
            <a:off x="0" y="1294765"/>
            <a:ext cx="3924935" cy="5085715"/>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4" name="Shape 2"/>
          <p:cNvSpPr/>
          <p:nvPr/>
        </p:nvSpPr>
        <p:spPr>
          <a:xfrm>
            <a:off x="260985" y="3806825"/>
            <a:ext cx="3403600" cy="0"/>
          </a:xfrm>
          <a:prstGeom prst="line">
            <a:avLst/>
          </a:prstGeom>
          <a:noFill/>
          <a:ln w="12700">
            <a:solidFill>
              <a:srgbClr val="FFFFFF"/>
            </a:solidFill>
            <a:prstDash val="dash"/>
            <a:headEnd type="none"/>
            <a:tailEnd type="none"/>
          </a:ln>
        </p:spPr>
        <p:txBody>
          <a:bodyPr/>
          <a:lstStyle/>
          <a:p>
            <a:endParaRPr lang="en-GB"/>
          </a:p>
        </p:txBody>
      </p:sp>
      <p:sp>
        <p:nvSpPr>
          <p:cNvPr id="5" name="Shape 3"/>
          <p:cNvSpPr/>
          <p:nvPr/>
        </p:nvSpPr>
        <p:spPr>
          <a:xfrm>
            <a:off x="8264525" y="1294765"/>
            <a:ext cx="3924935" cy="5085715"/>
          </a:xfrm>
          <a:prstGeom prst="rect">
            <a:avLst/>
          </a:prstGeom>
          <a:solidFill>
            <a:srgbClr val="015DBB"/>
          </a:solidFill>
          <a:ln/>
        </p:spPr>
        <p:txBody>
          <a:bodyPr/>
          <a:lstStyle/>
          <a:p>
            <a:endParaRPr lang="en-GB"/>
          </a:p>
        </p:txBody>
      </p:sp>
      <p:sp>
        <p:nvSpPr>
          <p:cNvPr id="6" name="Text 4"/>
          <p:cNvSpPr/>
          <p:nvPr/>
        </p:nvSpPr>
        <p:spPr>
          <a:xfrm>
            <a:off x="8264525" y="1294765"/>
            <a:ext cx="3924935" cy="5085715"/>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7" name="Shape 5"/>
          <p:cNvSpPr/>
          <p:nvPr/>
        </p:nvSpPr>
        <p:spPr>
          <a:xfrm>
            <a:off x="8525510" y="3806825"/>
            <a:ext cx="3403600" cy="0"/>
          </a:xfrm>
          <a:prstGeom prst="line">
            <a:avLst/>
          </a:prstGeom>
          <a:noFill/>
          <a:ln w="12700">
            <a:solidFill>
              <a:srgbClr val="FFFFFF"/>
            </a:solidFill>
            <a:prstDash val="dash"/>
            <a:headEnd type="none"/>
            <a:tailEnd type="none"/>
          </a:ln>
        </p:spPr>
        <p:txBody>
          <a:bodyPr/>
          <a:lstStyle/>
          <a:p>
            <a:endParaRPr lang="en-GB"/>
          </a:p>
        </p:txBody>
      </p:sp>
      <p:pic>
        <p:nvPicPr>
          <p:cNvPr id="8" name="Image 0" descr="https://kimi-img.moonshot.cn/pub/slides/slides_tmpl/image/25-08-27-20:06:11-d2nf9cp8bjvh7rlj0bv0.jpeg"/>
          <p:cNvPicPr>
            <a:picLocks noChangeAspect="1"/>
          </p:cNvPicPr>
          <p:nvPr/>
        </p:nvPicPr>
        <p:blipFill>
          <a:blip r:embed="rId3"/>
          <a:srcRect l="24448" r="24448"/>
          <a:stretch/>
        </p:blipFill>
        <p:spPr>
          <a:xfrm>
            <a:off x="4146550" y="1294130"/>
            <a:ext cx="3895725" cy="5086985"/>
          </a:xfrm>
          <a:prstGeom prst="rect">
            <a:avLst/>
          </a:prstGeom>
        </p:spPr>
      </p:pic>
      <p:sp>
        <p:nvSpPr>
          <p:cNvPr id="9" name="Text 6"/>
          <p:cNvSpPr/>
          <p:nvPr/>
        </p:nvSpPr>
        <p:spPr>
          <a:xfrm>
            <a:off x="595630" y="525145"/>
            <a:ext cx="10179050" cy="552450"/>
          </a:xfrm>
          <a:prstGeom prst="rect">
            <a:avLst/>
          </a:prstGeom>
          <a:noFill/>
          <a:ln/>
        </p:spPr>
        <p:txBody>
          <a:bodyPr wrap="square" lIns="91440" tIns="45720" rIns="91440" bIns="45720" rtlCol="0" anchor="t">
            <a:spAutoFit/>
          </a:bodyPr>
          <a:lstStyle/>
          <a:p>
            <a:pPr marL="0" indent="0" algn="l">
              <a:lnSpc>
                <a:spcPct val="100000"/>
              </a:lnSpc>
              <a:buNone/>
            </a:pPr>
            <a:r>
              <a:rPr lang="en-US" sz="3600" b="1" dirty="0">
                <a:solidFill>
                  <a:srgbClr val="015DBB"/>
                </a:solidFill>
                <a:latin typeface="MiSans" pitchFamily="34" charset="0"/>
                <a:ea typeface="MiSans" pitchFamily="34" charset="-122"/>
                <a:cs typeface="MiSans" pitchFamily="34" charset="-120"/>
              </a:rPr>
              <a:t>Actionable Recommendations</a:t>
            </a:r>
            <a:endParaRPr lang="en-US" sz="1600" dirty="0"/>
          </a:p>
        </p:txBody>
      </p:sp>
      <p:pic>
        <p:nvPicPr>
          <p:cNvPr id="10" name="Image 1" descr="https://kimi-img.moonshot.cn/pub/slides/slides_tmpl/image/25-08-27-20:05:33-d2nf9398bjvh7rlj0bbg.png"/>
          <p:cNvPicPr>
            <a:picLocks noChangeAspect="1"/>
          </p:cNvPicPr>
          <p:nvPr/>
        </p:nvPicPr>
        <p:blipFill>
          <a:blip r:embed="rId4"/>
          <a:stretch>
            <a:fillRect/>
          </a:stretch>
        </p:blipFill>
        <p:spPr>
          <a:xfrm>
            <a:off x="15240" y="487045"/>
            <a:ext cx="579755" cy="652145"/>
          </a:xfrm>
          <a:prstGeom prst="rect">
            <a:avLst/>
          </a:prstGeom>
        </p:spPr>
      </p:pic>
      <p:sp>
        <p:nvSpPr>
          <p:cNvPr id="11" name="Text 7"/>
          <p:cNvSpPr/>
          <p:nvPr/>
        </p:nvSpPr>
        <p:spPr>
          <a:xfrm>
            <a:off x="260985" y="1638300"/>
            <a:ext cx="3403600"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FFFFFF"/>
                </a:solidFill>
                <a:latin typeface="MiSans" pitchFamily="34" charset="0"/>
                <a:ea typeface="MiSans" pitchFamily="34" charset="-122"/>
                <a:cs typeface="MiSans" pitchFamily="34" charset="-120"/>
              </a:rPr>
              <a:t>Guest-Journey Mapping</a:t>
            </a:r>
            <a:endParaRPr lang="en-US" sz="1600" dirty="0"/>
          </a:p>
        </p:txBody>
      </p:sp>
      <p:sp>
        <p:nvSpPr>
          <p:cNvPr id="12" name="Text 8"/>
          <p:cNvSpPr/>
          <p:nvPr/>
        </p:nvSpPr>
        <p:spPr>
          <a:xfrm>
            <a:off x="260985" y="2062480"/>
            <a:ext cx="3521075" cy="738664"/>
          </a:xfrm>
          <a:prstGeom prst="rect">
            <a:avLst/>
          </a:prstGeom>
          <a:noFill/>
          <a:ln/>
        </p:spPr>
        <p:txBody>
          <a:bodyPr wrap="square" lIns="91440" tIns="45720" rIns="91440" bIns="45720" rtlCol="0" anchor="t">
            <a:spAutoFit/>
          </a:bodyPr>
          <a:lstStyle/>
          <a:p>
            <a:pPr marL="0" indent="0" algn="l">
              <a:lnSpc>
                <a:spcPct val="100000"/>
              </a:lnSpc>
              <a:buNone/>
            </a:pPr>
            <a:r>
              <a:rPr lang="en-US" sz="1400" dirty="0">
                <a:solidFill>
                  <a:srgbClr val="FFFFFF"/>
                </a:solidFill>
                <a:latin typeface="MiSans" pitchFamily="34" charset="0"/>
                <a:ea typeface="MiSans" pitchFamily="34" charset="-122"/>
                <a:cs typeface="MiSans" pitchFamily="34" charset="-120"/>
              </a:rPr>
              <a:t>Map predictable steps for AI while conserving human presence at emotional peaks. </a:t>
            </a:r>
            <a:endParaRPr lang="en-US" sz="1600" dirty="0"/>
          </a:p>
        </p:txBody>
      </p:sp>
      <p:sp>
        <p:nvSpPr>
          <p:cNvPr id="13" name="Text 9"/>
          <p:cNvSpPr/>
          <p:nvPr/>
        </p:nvSpPr>
        <p:spPr>
          <a:xfrm>
            <a:off x="260985" y="4154170"/>
            <a:ext cx="3403600"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FFFFFF"/>
                </a:solidFill>
                <a:latin typeface="MiSans" pitchFamily="34" charset="0"/>
                <a:ea typeface="MiSans" pitchFamily="34" charset="-122"/>
                <a:cs typeface="MiSans" pitchFamily="34" charset="-120"/>
              </a:rPr>
              <a:t>Micro-Learning</a:t>
            </a:r>
            <a:endParaRPr lang="en-US" sz="1600" dirty="0"/>
          </a:p>
        </p:txBody>
      </p:sp>
      <p:sp>
        <p:nvSpPr>
          <p:cNvPr id="14" name="Text 10"/>
          <p:cNvSpPr/>
          <p:nvPr/>
        </p:nvSpPr>
        <p:spPr>
          <a:xfrm>
            <a:off x="260985" y="4616450"/>
            <a:ext cx="3521075" cy="307777"/>
          </a:xfrm>
          <a:prstGeom prst="rect">
            <a:avLst/>
          </a:prstGeom>
          <a:noFill/>
          <a:ln/>
        </p:spPr>
        <p:txBody>
          <a:bodyPr wrap="square" lIns="91440" tIns="45720" rIns="91440" bIns="45720" rtlCol="0" anchor="t">
            <a:spAutoFit/>
          </a:bodyPr>
          <a:lstStyle/>
          <a:p>
            <a:pPr marL="0" indent="0" algn="l">
              <a:lnSpc>
                <a:spcPct val="100000"/>
              </a:lnSpc>
              <a:buNone/>
            </a:pPr>
            <a:r>
              <a:rPr lang="en-US" sz="1400" dirty="0">
                <a:solidFill>
                  <a:srgbClr val="FFFFFF"/>
                </a:solidFill>
                <a:latin typeface="MiSans" pitchFamily="34" charset="0"/>
                <a:ea typeface="MiSans" pitchFamily="34" charset="-122"/>
                <a:cs typeface="MiSans" pitchFamily="34" charset="-120"/>
              </a:rPr>
              <a:t>Train staff to work with AI.</a:t>
            </a:r>
            <a:endParaRPr lang="en-US" sz="1600" dirty="0"/>
          </a:p>
        </p:txBody>
      </p:sp>
      <p:sp>
        <p:nvSpPr>
          <p:cNvPr id="15" name="Text 11"/>
          <p:cNvSpPr/>
          <p:nvPr/>
        </p:nvSpPr>
        <p:spPr>
          <a:xfrm>
            <a:off x="8422640" y="1643380"/>
            <a:ext cx="3403600" cy="276225"/>
          </a:xfrm>
          <a:prstGeom prst="rect">
            <a:avLst/>
          </a:prstGeom>
          <a:noFill/>
          <a:ln/>
        </p:spPr>
        <p:txBody>
          <a:bodyPr wrap="square" lIns="91440" tIns="45720" rIns="91440" bIns="45720" rtlCol="0" anchor="t">
            <a:spAutoFit/>
          </a:bodyPr>
          <a:lstStyle/>
          <a:p>
            <a:pPr marL="0" indent="0" algn="just">
              <a:lnSpc>
                <a:spcPct val="100000"/>
              </a:lnSpc>
              <a:buNone/>
            </a:pPr>
            <a:r>
              <a:rPr lang="en-US" sz="1800" b="1" dirty="0">
                <a:solidFill>
                  <a:srgbClr val="FFFFFF"/>
                </a:solidFill>
                <a:latin typeface="MiSans" pitchFamily="34" charset="0"/>
                <a:ea typeface="MiSans" pitchFamily="34" charset="-122"/>
                <a:cs typeface="MiSans" pitchFamily="34" charset="-120"/>
              </a:rPr>
              <a:t>Interoperable Platforms</a:t>
            </a:r>
            <a:endParaRPr lang="en-US" sz="1600" dirty="0"/>
          </a:p>
        </p:txBody>
      </p:sp>
      <p:sp>
        <p:nvSpPr>
          <p:cNvPr id="16" name="Text 12"/>
          <p:cNvSpPr/>
          <p:nvPr/>
        </p:nvSpPr>
        <p:spPr>
          <a:xfrm>
            <a:off x="8406765" y="2062480"/>
            <a:ext cx="3572510" cy="1384995"/>
          </a:xfrm>
          <a:prstGeom prst="rect">
            <a:avLst/>
          </a:prstGeom>
          <a:noFill/>
          <a:ln/>
        </p:spPr>
        <p:txBody>
          <a:bodyPr wrap="square" lIns="91440" tIns="45720" rIns="91440" bIns="45720" rtlCol="0" anchor="t">
            <a:spAutoFit/>
          </a:bodyPr>
          <a:lstStyle/>
          <a:p>
            <a:r>
              <a:rPr lang="en-GB" sz="1400" dirty="0">
                <a:solidFill>
                  <a:schemeClr val="bg1"/>
                </a:solidFill>
                <a:latin typeface="MiSans" panose="020B0604020202020204" charset="-122"/>
                <a:ea typeface="MiSans" panose="020B0604020202020204" charset="-122"/>
                <a:cs typeface="MiSans" panose="020B0604020202020204" charset="-122"/>
              </a:rPr>
              <a:t>Fund interoperable platforms that improve property management systems to customer relationship management.</a:t>
            </a:r>
          </a:p>
          <a:p>
            <a:endParaRPr lang="en-GB" sz="1400" dirty="0">
              <a:solidFill>
                <a:schemeClr val="bg1"/>
              </a:solidFill>
              <a:latin typeface="MiSans" panose="020B0604020202020204" charset="-122"/>
              <a:ea typeface="MiSans" panose="020B0604020202020204" charset="-122"/>
              <a:cs typeface="MiSans" panose="020B0604020202020204" charset="-122"/>
            </a:endParaRPr>
          </a:p>
          <a:p>
            <a:pPr marL="342900" indent="-342900">
              <a:buAutoNum type="arabicPeriod"/>
            </a:pPr>
            <a:r>
              <a:rPr lang="en-GB" sz="1400" dirty="0">
                <a:solidFill>
                  <a:schemeClr val="bg1"/>
                </a:solidFill>
                <a:latin typeface="MiSans" panose="020B0604020202020204" charset="-122"/>
                <a:ea typeface="MiSans" panose="020B0604020202020204" charset="-122"/>
                <a:cs typeface="MiSans" panose="020B0604020202020204" charset="-122"/>
              </a:rPr>
              <a:t>Bias Audit</a:t>
            </a:r>
          </a:p>
          <a:p>
            <a:pPr marL="342900" indent="-342900">
              <a:buAutoNum type="arabicPeriod"/>
            </a:pPr>
            <a:r>
              <a:rPr lang="en-GB" sz="1400" dirty="0">
                <a:solidFill>
                  <a:schemeClr val="bg1"/>
                </a:solidFill>
                <a:latin typeface="MiSans" panose="020B0604020202020204" charset="-122"/>
                <a:ea typeface="MiSans" panose="020B0604020202020204" charset="-122"/>
                <a:cs typeface="MiSans" panose="020B0604020202020204" charset="-122"/>
              </a:rPr>
              <a:t>Model drift checks</a:t>
            </a:r>
            <a:endParaRPr lang="en-US" sz="1400" dirty="0">
              <a:solidFill>
                <a:schemeClr val="bg1"/>
              </a:solidFill>
              <a:latin typeface="MiSans" panose="020B0604020202020204" charset="-122"/>
              <a:ea typeface="MiSans" panose="020B0604020202020204" charset="-122"/>
              <a:cs typeface="MiSans" panose="020B0604020202020204" charset="-122"/>
            </a:endParaRPr>
          </a:p>
        </p:txBody>
      </p:sp>
      <p:sp>
        <p:nvSpPr>
          <p:cNvPr id="17" name="Text 13"/>
          <p:cNvSpPr/>
          <p:nvPr/>
        </p:nvSpPr>
        <p:spPr>
          <a:xfrm>
            <a:off x="8411210" y="4154170"/>
            <a:ext cx="3403600" cy="276225"/>
          </a:xfrm>
          <a:prstGeom prst="rect">
            <a:avLst/>
          </a:prstGeom>
          <a:noFill/>
          <a:ln/>
        </p:spPr>
        <p:txBody>
          <a:bodyPr wrap="square" lIns="91440" tIns="45720" rIns="91440" bIns="45720" rtlCol="0" anchor="t">
            <a:spAutoFit/>
          </a:bodyPr>
          <a:lstStyle/>
          <a:p>
            <a:pPr marL="0" indent="0" algn="l">
              <a:lnSpc>
                <a:spcPct val="100000"/>
              </a:lnSpc>
              <a:buNone/>
            </a:pPr>
            <a:r>
              <a:rPr lang="en-US" sz="1800" b="1" dirty="0">
                <a:solidFill>
                  <a:srgbClr val="FFFFFF"/>
                </a:solidFill>
                <a:latin typeface="MiSans" pitchFamily="34" charset="0"/>
                <a:ea typeface="MiSans" pitchFamily="34" charset="-122"/>
                <a:cs typeface="MiSans" pitchFamily="34" charset="-120"/>
              </a:rPr>
              <a:t>Pilot Programs</a:t>
            </a:r>
            <a:endParaRPr lang="en-US" sz="1600" dirty="0"/>
          </a:p>
        </p:txBody>
      </p:sp>
      <p:sp>
        <p:nvSpPr>
          <p:cNvPr id="18" name="Text 14"/>
          <p:cNvSpPr/>
          <p:nvPr/>
        </p:nvSpPr>
        <p:spPr>
          <a:xfrm>
            <a:off x="8411210" y="4616450"/>
            <a:ext cx="3571875" cy="307777"/>
          </a:xfrm>
          <a:prstGeom prst="rect">
            <a:avLst/>
          </a:prstGeom>
          <a:noFill/>
          <a:ln/>
        </p:spPr>
        <p:txBody>
          <a:bodyPr wrap="square" lIns="91440" tIns="45720" rIns="91440" bIns="45720" rtlCol="0" anchor="t">
            <a:spAutoFit/>
          </a:bodyPr>
          <a:lstStyle/>
          <a:p>
            <a:pPr marL="0" indent="0" algn="l">
              <a:lnSpc>
                <a:spcPct val="100000"/>
              </a:lnSpc>
              <a:buNone/>
            </a:pPr>
            <a:r>
              <a:rPr lang="en-US" sz="1400" dirty="0">
                <a:solidFill>
                  <a:srgbClr val="FFFFFF"/>
                </a:solidFill>
                <a:latin typeface="MiSans" pitchFamily="34" charset="0"/>
                <a:ea typeface="MiSans" pitchFamily="34" charset="-122"/>
                <a:cs typeface="MiSans" pitchFamily="34" charset="-120"/>
              </a:rPr>
              <a:t>Always Test before implementing.</a:t>
            </a:r>
            <a:endParaRPr lang="en-US" sz="1600" dirty="0"/>
          </a:p>
        </p:txBody>
      </p:sp>
    </p:spTree>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33-d2nf9398bjvh7rlj0bcg.png"/>
          <p:cNvPicPr>
            <a:picLocks noChangeAspect="1"/>
          </p:cNvPicPr>
          <p:nvPr/>
        </p:nvPicPr>
        <p:blipFill>
          <a:blip r:embed="rId3"/>
          <a:stretch>
            <a:fillRect/>
          </a:stretch>
        </p:blipFill>
        <p:spPr>
          <a:xfrm>
            <a:off x="1082040" y="2070100"/>
            <a:ext cx="7403465" cy="3652520"/>
          </a:xfrm>
          <a:prstGeom prst="rect">
            <a:avLst/>
          </a:prstGeom>
        </p:spPr>
      </p:pic>
      <p:sp>
        <p:nvSpPr>
          <p:cNvPr id="3" name="Text 0"/>
          <p:cNvSpPr/>
          <p:nvPr/>
        </p:nvSpPr>
        <p:spPr>
          <a:xfrm>
            <a:off x="595630" y="487045"/>
            <a:ext cx="8608695" cy="552450"/>
          </a:xfrm>
          <a:prstGeom prst="rect">
            <a:avLst/>
          </a:prstGeom>
          <a:noFill/>
          <a:ln/>
        </p:spPr>
        <p:txBody>
          <a:bodyPr wrap="square" lIns="91440" tIns="45720" rIns="91440" bIns="45720" rtlCol="0" anchor="t">
            <a:spAutoFit/>
          </a:bodyPr>
          <a:lstStyle/>
          <a:p>
            <a:pPr marL="0" indent="0" algn="l">
              <a:lnSpc>
                <a:spcPct val="100000"/>
              </a:lnSpc>
              <a:buNone/>
            </a:pPr>
            <a:r>
              <a:rPr lang="en-US" sz="3600" b="1" dirty="0">
                <a:solidFill>
                  <a:srgbClr val="015DBB"/>
                </a:solidFill>
                <a:latin typeface="MiSans" pitchFamily="34" charset="0"/>
                <a:ea typeface="MiSans" pitchFamily="34" charset="-122"/>
                <a:cs typeface="MiSans" pitchFamily="34" charset="-120"/>
              </a:rPr>
              <a:t>Closing Thought</a:t>
            </a:r>
            <a:endParaRPr lang="en-US" sz="1600" dirty="0"/>
          </a:p>
        </p:txBody>
      </p:sp>
      <p:pic>
        <p:nvPicPr>
          <p:cNvPr id="4" name="Image 1" descr="https://kimi-img.moonshot.cn/pub/slides/slides_tmpl/image/25-08-27-20:05:33-d2nf9398bjvh7rlj0bbg.png"/>
          <p:cNvPicPr>
            <a:picLocks noChangeAspect="1"/>
          </p:cNvPicPr>
          <p:nvPr/>
        </p:nvPicPr>
        <p:blipFill>
          <a:blip r:embed="rId4"/>
          <a:stretch>
            <a:fillRect/>
          </a:stretch>
        </p:blipFill>
        <p:spPr>
          <a:xfrm>
            <a:off x="15240" y="487045"/>
            <a:ext cx="579755" cy="652145"/>
          </a:xfrm>
          <a:prstGeom prst="rect">
            <a:avLst/>
          </a:prstGeom>
        </p:spPr>
      </p:pic>
      <p:pic>
        <p:nvPicPr>
          <p:cNvPr id="5" name="Image 2" descr="https://kimi-img.moonshot.cn/pub/slides/slides_tmpl/image/25-08-27-20:05:47-d2nf96p8bjvh7rlj0bjg.png"/>
          <p:cNvPicPr>
            <a:picLocks noChangeAspect="1"/>
          </p:cNvPicPr>
          <p:nvPr/>
        </p:nvPicPr>
        <p:blipFill>
          <a:blip r:embed="rId5"/>
          <a:srcRect t="22162"/>
          <a:stretch/>
        </p:blipFill>
        <p:spPr>
          <a:xfrm>
            <a:off x="8203498" y="3173195"/>
            <a:ext cx="3446145" cy="2682875"/>
          </a:xfrm>
          <a:prstGeom prst="rect">
            <a:avLst/>
          </a:prstGeom>
        </p:spPr>
      </p:pic>
      <p:pic>
        <p:nvPicPr>
          <p:cNvPr id="6" name="Image 3" descr="https://kimi-img.moonshot.cn/pub/slides/slides_tmpl/image/25-08-27-20:05:32-d2nf9318bjvh7rlj0b8g.png"/>
          <p:cNvPicPr>
            <a:picLocks noChangeAspect="1"/>
          </p:cNvPicPr>
          <p:nvPr/>
        </p:nvPicPr>
        <p:blipFill>
          <a:blip r:embed="rId6"/>
          <a:stretch>
            <a:fillRect/>
          </a:stretch>
        </p:blipFill>
        <p:spPr>
          <a:xfrm>
            <a:off x="0" y="6144260"/>
            <a:ext cx="12192635" cy="713740"/>
          </a:xfrm>
          <a:prstGeom prst="rect">
            <a:avLst/>
          </a:prstGeom>
        </p:spPr>
      </p:pic>
      <p:sp>
        <p:nvSpPr>
          <p:cNvPr id="7" name="Text 1"/>
          <p:cNvSpPr/>
          <p:nvPr/>
        </p:nvSpPr>
        <p:spPr>
          <a:xfrm>
            <a:off x="15103475" y="2876550"/>
            <a:ext cx="4064000" cy="276225"/>
          </a:xfrm>
          <a:prstGeom prst="rect">
            <a:avLst/>
          </a:prstGeom>
          <a:noFill/>
          <a:ln/>
        </p:spPr>
        <p:txBody>
          <a:bodyPr wrap="square" lIns="91440" tIns="45720" rIns="91440" bIns="45720" rtlCol="0" anchor="t">
            <a:spAutoFit/>
          </a:bodyPr>
          <a:lstStyle/>
          <a:p>
            <a:pPr marL="0" indent="0" algn="l">
              <a:lnSpc>
                <a:spcPct val="100000"/>
              </a:lnSpc>
              <a:buNone/>
            </a:pPr>
            <a:r>
              <a:rPr lang="en-US" sz="1800" dirty="0">
                <a:solidFill>
                  <a:srgbClr val="000000"/>
                </a:solidFill>
                <a:latin typeface="MiSans" pitchFamily="34" charset="0"/>
                <a:ea typeface="MiSans" pitchFamily="34" charset="-122"/>
                <a:cs typeface="MiSans" pitchFamily="34" charset="-120"/>
              </a:rPr>
              <a:t> </a:t>
            </a:r>
            <a:endParaRPr lang="en-US" sz="1600" dirty="0"/>
          </a:p>
        </p:txBody>
      </p:sp>
      <p:sp>
        <p:nvSpPr>
          <p:cNvPr id="8" name="Text 2"/>
          <p:cNvSpPr/>
          <p:nvPr/>
        </p:nvSpPr>
        <p:spPr>
          <a:xfrm>
            <a:off x="1303655" y="2437765"/>
            <a:ext cx="6536690" cy="438150"/>
          </a:xfrm>
          <a:prstGeom prst="rect">
            <a:avLst/>
          </a:prstGeom>
          <a:noFill/>
          <a:ln/>
        </p:spPr>
        <p:txBody>
          <a:bodyPr wrap="square" lIns="91440" tIns="45720" rIns="91440" bIns="45720" rtlCol="0" anchor="t">
            <a:spAutoFit/>
          </a:bodyPr>
          <a:lstStyle/>
          <a:p>
            <a:pPr marL="0" indent="0" algn="just">
              <a:lnSpc>
                <a:spcPct val="100000"/>
              </a:lnSpc>
              <a:buNone/>
            </a:pPr>
            <a:r>
              <a:rPr lang="en-US" sz="2800" b="1" dirty="0">
                <a:solidFill>
                  <a:srgbClr val="015DBB"/>
                </a:solidFill>
                <a:latin typeface="MiSans" pitchFamily="34" charset="0"/>
                <a:ea typeface="MiSans" pitchFamily="34" charset="-122"/>
                <a:cs typeface="MiSans" pitchFamily="34" charset="-120"/>
              </a:rPr>
              <a:t>Future of Hospitality</a:t>
            </a:r>
            <a:endParaRPr lang="en-US" sz="1600" dirty="0"/>
          </a:p>
        </p:txBody>
      </p:sp>
      <p:sp>
        <p:nvSpPr>
          <p:cNvPr id="9" name="Text 3"/>
          <p:cNvSpPr/>
          <p:nvPr/>
        </p:nvSpPr>
        <p:spPr>
          <a:xfrm>
            <a:off x="1303655" y="3002915"/>
            <a:ext cx="6536690" cy="2868478"/>
          </a:xfrm>
          <a:prstGeom prst="rect">
            <a:avLst/>
          </a:prstGeom>
          <a:noFill/>
          <a:ln/>
        </p:spPr>
        <p:txBody>
          <a:bodyPr wrap="square" lIns="91440" tIns="45720" rIns="91440" bIns="45720" rtlCol="0" anchor="t">
            <a:spAutoFit/>
          </a:bodyPr>
          <a:lstStyle/>
          <a:p>
            <a:pPr>
              <a:lnSpc>
                <a:spcPct val="150000"/>
              </a:lnSpc>
            </a:pPr>
            <a:r>
              <a:rPr lang="en-GB" dirty="0">
                <a:latin typeface="MiSans" panose="020B0604020202020204" charset="-122"/>
                <a:ea typeface="MiSans" panose="020B0604020202020204" charset="-122"/>
                <a:cs typeface="MiSans" panose="020B0604020202020204" charset="-122"/>
              </a:rPr>
              <a:t>The future of hospitality is creating AI and human interaction. Allowing algorithms to automate speed, while trusting people to protect authenticity, Hoteliers are creating one that is both painlessly efficient and authentically human. Such balance is important for future </a:t>
            </a:r>
            <a:r>
              <a:rPr lang="en-GB" sz="1600" dirty="0">
                <a:latin typeface="MiSans" panose="020B0604020202020204" charset="-122"/>
                <a:ea typeface="MiSans" panose="020B0604020202020204" charset="-122"/>
                <a:cs typeface="MiSans" panose="020B0604020202020204" charset="-122"/>
              </a:rPr>
              <a:t>success (</a:t>
            </a:r>
            <a:r>
              <a:rPr lang="en-GB" sz="1600" dirty="0" err="1">
                <a:latin typeface="MiSans" panose="020B0604020202020204" charset="-122"/>
                <a:ea typeface="MiSans" panose="020B0604020202020204" charset="-122"/>
                <a:cs typeface="MiSans" panose="020B0604020202020204" charset="-122"/>
              </a:rPr>
              <a:t>Belanche</a:t>
            </a:r>
            <a:r>
              <a:rPr lang="en-GB" sz="1600" dirty="0">
                <a:latin typeface="MiSans" panose="020B0604020202020204" charset="-122"/>
                <a:ea typeface="MiSans" panose="020B0604020202020204" charset="-122"/>
                <a:cs typeface="MiSans" panose="020B0604020202020204" charset="-122"/>
              </a:rPr>
              <a:t>, </a:t>
            </a:r>
            <a:r>
              <a:rPr lang="en-GB" sz="1600" dirty="0" err="1">
                <a:latin typeface="MiSans" panose="020B0604020202020204" charset="-122"/>
                <a:ea typeface="MiSans" panose="020B0604020202020204" charset="-122"/>
                <a:cs typeface="MiSans" panose="020B0604020202020204" charset="-122"/>
              </a:rPr>
              <a:t>Casaló</a:t>
            </a:r>
            <a:r>
              <a:rPr lang="en-GB" sz="1600" dirty="0">
                <a:latin typeface="MiSans" panose="020B0604020202020204" charset="-122"/>
                <a:ea typeface="MiSans" panose="020B0604020202020204" charset="-122"/>
                <a:cs typeface="MiSans" panose="020B0604020202020204" charset="-122"/>
              </a:rPr>
              <a:t> and Flavián, 2020; </a:t>
            </a:r>
            <a:r>
              <a:rPr lang="en-GB" sz="1600" dirty="0" err="1">
                <a:latin typeface="MiSans" panose="020B0604020202020204" charset="-122"/>
                <a:ea typeface="MiSans" panose="020B0604020202020204" charset="-122"/>
                <a:cs typeface="MiSans" panose="020B0604020202020204" charset="-122"/>
              </a:rPr>
              <a:t>Tussyadiah</a:t>
            </a:r>
            <a:r>
              <a:rPr lang="en-GB" sz="1600" dirty="0">
                <a:latin typeface="MiSans" panose="020B0604020202020204" charset="-122"/>
                <a:ea typeface="MiSans" panose="020B0604020202020204" charset="-122"/>
                <a:cs typeface="MiSans" panose="020B0604020202020204" charset="-122"/>
              </a:rPr>
              <a:t>, 2020; Mariani and Borghi, 2021; Ford and Sturman, 2020)</a:t>
            </a:r>
            <a:endParaRPr lang="en-US" sz="1400" dirty="0">
              <a:latin typeface="MiSans" panose="020B0604020202020204" charset="-122"/>
              <a:ea typeface="MiSans" panose="020B0604020202020204" charset="-122"/>
              <a:cs typeface="MiSans" panose="020B0604020202020204" charset="-122"/>
            </a:endParaRPr>
          </a:p>
        </p:txBody>
      </p:sp>
      <p:pic>
        <p:nvPicPr>
          <p:cNvPr id="13" name="Picture 12" descr="A robot sitting on a counter&#10;&#10;AI-generated content may be incorrect.">
            <a:extLst>
              <a:ext uri="{FF2B5EF4-FFF2-40B4-BE49-F238E27FC236}">
                <a16:creationId xmlns:a16="http://schemas.microsoft.com/office/drawing/2014/main" id="{11D79124-4CF9-BC97-1939-F39A3C0864B1}"/>
              </a:ext>
            </a:extLst>
          </p:cNvPr>
          <p:cNvPicPr>
            <a:picLocks noChangeAspect="1"/>
          </p:cNvPicPr>
          <p:nvPr/>
        </p:nvPicPr>
        <p:blipFill>
          <a:blip r:embed="rId7"/>
          <a:stretch>
            <a:fillRect/>
          </a:stretch>
        </p:blipFill>
        <p:spPr>
          <a:xfrm>
            <a:off x="7127741" y="0"/>
            <a:ext cx="5049019" cy="3366014"/>
          </a:xfrm>
          <a:prstGeom prst="rect">
            <a:avLst/>
          </a:prstGeom>
        </p:spPr>
      </p:pic>
    </p:spTree>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pic>
        <p:nvPicPr>
          <p:cNvPr id="2" name="Image 0" descr="https://kimi-img.moonshot.cn/pub/slides/slides_tmpl/image/25-08-27-20:05:33-d2nf9398bjvh7rlj0bb0.jpg"/>
          <p:cNvPicPr>
            <a:picLocks noChangeAspect="1"/>
          </p:cNvPicPr>
          <p:nvPr/>
        </p:nvPicPr>
        <p:blipFill>
          <a:blip r:embed="rId3"/>
          <a:srcRect l="6625" t="8858" r="11055" b="15857"/>
          <a:stretch/>
        </p:blipFill>
        <p:spPr>
          <a:xfrm rot="21600000">
            <a:off x="-21590" y="201295"/>
            <a:ext cx="12213590" cy="6870700"/>
          </a:xfrm>
          <a:prstGeom prst="rect">
            <a:avLst/>
          </a:prstGeom>
        </p:spPr>
      </p:pic>
      <p:sp>
        <p:nvSpPr>
          <p:cNvPr id="3" name="Text 0"/>
          <p:cNvSpPr/>
          <p:nvPr/>
        </p:nvSpPr>
        <p:spPr>
          <a:xfrm>
            <a:off x="613410" y="2516505"/>
            <a:ext cx="7026275" cy="1532255"/>
          </a:xfrm>
          <a:prstGeom prst="rect">
            <a:avLst/>
          </a:prstGeom>
          <a:noFill/>
          <a:ln/>
        </p:spPr>
        <p:txBody>
          <a:bodyPr wrap="square" lIns="91440" tIns="45720" rIns="91440" bIns="45720" rtlCol="0" anchor="t"/>
          <a:lstStyle/>
          <a:p>
            <a:pPr marL="0" indent="0" algn="just">
              <a:lnSpc>
                <a:spcPct val="100000"/>
              </a:lnSpc>
              <a:buNone/>
            </a:pPr>
            <a:r>
              <a:rPr lang="en-US" sz="8800" dirty="0">
                <a:solidFill>
                  <a:srgbClr val="015DBB"/>
                </a:solidFill>
                <a:latin typeface="MiSans" pitchFamily="34" charset="0"/>
                <a:ea typeface="MiSans" pitchFamily="34" charset="-122"/>
                <a:cs typeface="MiSans" pitchFamily="34" charset="-120"/>
              </a:rPr>
              <a:t>THANK YOU</a:t>
            </a:r>
          </a:p>
          <a:p>
            <a:pPr marL="0" indent="0" algn="just">
              <a:lnSpc>
                <a:spcPct val="100000"/>
              </a:lnSpc>
              <a:buNone/>
            </a:pPr>
            <a:endParaRPr lang="en-US" sz="8800" dirty="0">
              <a:solidFill>
                <a:srgbClr val="015DBB"/>
              </a:solidFill>
              <a:latin typeface="MiSans" pitchFamily="34" charset="0"/>
              <a:ea typeface="MiSans" pitchFamily="34" charset="-122"/>
              <a:cs typeface="MiSans" pitchFamily="34" charset="-120"/>
            </a:endParaRPr>
          </a:p>
          <a:p>
            <a:pPr marL="0" indent="0" algn="just">
              <a:lnSpc>
                <a:spcPct val="100000"/>
              </a:lnSpc>
              <a:buNone/>
            </a:pPr>
            <a:r>
              <a:rPr lang="en-US" sz="8800" dirty="0">
                <a:solidFill>
                  <a:srgbClr val="015DBB"/>
                </a:solidFill>
                <a:latin typeface="MiSans" pitchFamily="34" charset="0"/>
                <a:ea typeface="MiSans" pitchFamily="34" charset="-122"/>
                <a:cs typeface="MiSans" pitchFamily="34" charset="-120"/>
              </a:rPr>
              <a:t>           Q &amp; A</a:t>
            </a:r>
            <a:endParaRPr lang="en-US" sz="1600" dirty="0"/>
          </a:p>
        </p:txBody>
      </p:sp>
      <p:pic>
        <p:nvPicPr>
          <p:cNvPr id="4" name="Image 1" descr="https://kimi-img.moonshot.cn/pub/slides/slides_tmpl/image/25-08-27-20:05:31-d2nf92p8bjvh7rlj0b5g.png"/>
          <p:cNvPicPr>
            <a:picLocks noChangeAspect="1"/>
          </p:cNvPicPr>
          <p:nvPr/>
        </p:nvPicPr>
        <p:blipFill>
          <a:blip r:embed="rId4"/>
          <a:stretch>
            <a:fillRect/>
          </a:stretch>
        </p:blipFill>
        <p:spPr>
          <a:xfrm>
            <a:off x="758190" y="1730375"/>
            <a:ext cx="6468110" cy="298450"/>
          </a:xfrm>
          <a:prstGeom prst="rect">
            <a:avLst/>
          </a:prstGeom>
        </p:spPr>
      </p:pic>
      <p:sp>
        <p:nvSpPr>
          <p:cNvPr id="6" name="Text 2"/>
          <p:cNvSpPr/>
          <p:nvPr/>
        </p:nvSpPr>
        <p:spPr>
          <a:xfrm>
            <a:off x="863600" y="4641850"/>
            <a:ext cx="2179320" cy="50292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7" name="Text 3"/>
          <p:cNvSpPr/>
          <p:nvPr/>
        </p:nvSpPr>
        <p:spPr>
          <a:xfrm>
            <a:off x="828675" y="4693920"/>
            <a:ext cx="2249805" cy="311150"/>
          </a:xfrm>
          <a:prstGeom prst="rect">
            <a:avLst/>
          </a:prstGeom>
          <a:noFill/>
          <a:ln/>
        </p:spPr>
        <p:txBody>
          <a:bodyPr wrap="square" lIns="91440" tIns="45720" rIns="91440" bIns="45720" rtlCol="0" anchor="t">
            <a:spAutoFit/>
          </a:bodyPr>
          <a:lstStyle/>
          <a:p>
            <a:pPr marL="0" indent="0" algn="ctr">
              <a:lnSpc>
                <a:spcPct val="100000"/>
              </a:lnSpc>
              <a:buNone/>
            </a:pPr>
            <a:r>
              <a:rPr lang="en-US" sz="2000" b="1" dirty="0">
                <a:solidFill>
                  <a:srgbClr val="FFFFFF"/>
                </a:solidFill>
                <a:latin typeface="MiSans" pitchFamily="34" charset="0"/>
                <a:ea typeface="MiSans" pitchFamily="34" charset="-122"/>
                <a:cs typeface="MiSans" pitchFamily="34" charset="-120"/>
              </a:rPr>
              <a:t>Kimi AI</a:t>
            </a:r>
            <a:endParaRPr lang="en-US" sz="1600" dirty="0"/>
          </a:p>
        </p:txBody>
      </p:sp>
      <p:sp>
        <p:nvSpPr>
          <p:cNvPr id="9" name="Text 5"/>
          <p:cNvSpPr/>
          <p:nvPr/>
        </p:nvSpPr>
        <p:spPr>
          <a:xfrm>
            <a:off x="3519170" y="4641850"/>
            <a:ext cx="2179320" cy="50292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10" name="Text 6"/>
          <p:cNvSpPr/>
          <p:nvPr/>
        </p:nvSpPr>
        <p:spPr>
          <a:xfrm>
            <a:off x="3484245" y="4693920"/>
            <a:ext cx="2249805" cy="400110"/>
          </a:xfrm>
          <a:prstGeom prst="rect">
            <a:avLst/>
          </a:prstGeom>
          <a:noFill/>
          <a:ln/>
        </p:spPr>
        <p:txBody>
          <a:bodyPr wrap="square" lIns="91440" tIns="45720" rIns="91440" bIns="45720" rtlCol="0" anchor="t">
            <a:spAutoFit/>
          </a:bodyPr>
          <a:lstStyle/>
          <a:p>
            <a:pPr marL="0" indent="0" algn="ctr">
              <a:lnSpc>
                <a:spcPct val="100000"/>
              </a:lnSpc>
              <a:buNone/>
            </a:pPr>
            <a:r>
              <a:rPr lang="en-US" sz="2000" b="1" dirty="0">
                <a:solidFill>
                  <a:srgbClr val="FFFFFF"/>
                </a:solidFill>
                <a:latin typeface="MiSans" pitchFamily="34" charset="0"/>
                <a:ea typeface="MiSans" pitchFamily="34" charset="-122"/>
                <a:cs typeface="MiSans" pitchFamily="34" charset="-120"/>
              </a:rPr>
              <a:t>2025/1/01</a:t>
            </a:r>
            <a:endParaRPr lang="en-US" sz="1600" dirty="0"/>
          </a:p>
        </p:txBody>
      </p:sp>
      <p:pic>
        <p:nvPicPr>
          <p:cNvPr id="11" name="Image 2" descr="https://kimi-img.moonshot.cn/pub/slides/slides_tmpl/image/25-08-27-20:05:47-d2nf96p8bjvh7rlj0bjg.png"/>
          <p:cNvPicPr>
            <a:picLocks noChangeAspect="1"/>
          </p:cNvPicPr>
          <p:nvPr/>
        </p:nvPicPr>
        <p:blipFill>
          <a:blip r:embed="rId5"/>
          <a:srcRect t="22162"/>
          <a:stretch/>
        </p:blipFill>
        <p:spPr>
          <a:xfrm>
            <a:off x="7364095" y="1974850"/>
            <a:ext cx="4268470" cy="3323590"/>
          </a:xfrm>
          <a:prstGeom prst="rect">
            <a:avLst/>
          </a:prstGeom>
        </p:spPr>
      </p:pic>
    </p:spTree>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9A000852-308E-F838-EEC4-7A6EF3DE67D1}"/>
            </a:ext>
          </a:extLst>
        </p:cNvPr>
        <p:cNvGrpSpPr/>
        <p:nvPr/>
      </p:nvGrpSpPr>
      <p:grpSpPr>
        <a:xfrm>
          <a:off x="0" y="0"/>
          <a:ext cx="0" cy="0"/>
          <a:chOff x="0" y="0"/>
          <a:chExt cx="0" cy="0"/>
        </a:xfrm>
      </p:grpSpPr>
      <p:pic>
        <p:nvPicPr>
          <p:cNvPr id="2" name="Image 0" descr="https://kimi-img.moonshot.cn/pub/slides/slides_tmpl/image/25-08-27-20:05:33-d2nf9398bjvh7rlj0bb0.jpg">
            <a:extLst>
              <a:ext uri="{FF2B5EF4-FFF2-40B4-BE49-F238E27FC236}">
                <a16:creationId xmlns:a16="http://schemas.microsoft.com/office/drawing/2014/main" id="{532A3470-D4CE-2271-6BB1-00181367C5C9}"/>
              </a:ext>
            </a:extLst>
          </p:cNvPr>
          <p:cNvPicPr>
            <a:picLocks noChangeAspect="1"/>
          </p:cNvPicPr>
          <p:nvPr/>
        </p:nvPicPr>
        <p:blipFill>
          <a:blip r:embed="rId3"/>
          <a:srcRect l="6625" t="8858" r="11055" b="15857"/>
          <a:stretch/>
        </p:blipFill>
        <p:spPr>
          <a:xfrm rot="21600000">
            <a:off x="-21590" y="0"/>
            <a:ext cx="12213590" cy="6870700"/>
          </a:xfrm>
          <a:prstGeom prst="rect">
            <a:avLst/>
          </a:prstGeom>
        </p:spPr>
      </p:pic>
      <p:sp>
        <p:nvSpPr>
          <p:cNvPr id="3" name="Text 0">
            <a:extLst>
              <a:ext uri="{FF2B5EF4-FFF2-40B4-BE49-F238E27FC236}">
                <a16:creationId xmlns:a16="http://schemas.microsoft.com/office/drawing/2014/main" id="{F08DD976-B3DE-E712-24E0-DF5F0AACA80A}"/>
              </a:ext>
            </a:extLst>
          </p:cNvPr>
          <p:cNvSpPr/>
          <p:nvPr/>
        </p:nvSpPr>
        <p:spPr>
          <a:xfrm>
            <a:off x="216268" y="1488891"/>
            <a:ext cx="11416297" cy="4295508"/>
          </a:xfrm>
          <a:prstGeom prst="rect">
            <a:avLst/>
          </a:prstGeom>
          <a:noFill/>
          <a:ln/>
        </p:spPr>
        <p:txBody>
          <a:bodyPr wrap="square" lIns="91440" tIns="45720" rIns="91440" bIns="45720" rtlCol="0" anchor="t"/>
          <a:lstStyle/>
          <a:p>
            <a:pPr marL="0" indent="0" algn="just">
              <a:lnSpc>
                <a:spcPct val="100000"/>
              </a:lnSpc>
              <a:buNone/>
            </a:pPr>
            <a:r>
              <a:rPr lang="en-US" dirty="0">
                <a:solidFill>
                  <a:srgbClr val="015DBB"/>
                </a:solidFill>
                <a:latin typeface="MiSans" pitchFamily="34" charset="0"/>
                <a:ea typeface="MiSans" pitchFamily="34" charset="-122"/>
                <a:cs typeface="MiSans" pitchFamily="34" charset="-120"/>
              </a:rPr>
              <a:t>References</a:t>
            </a:r>
          </a:p>
          <a:p>
            <a:pPr marL="0" indent="0" algn="just">
              <a:lnSpc>
                <a:spcPct val="100000"/>
              </a:lnSpc>
              <a:buNone/>
            </a:pPr>
            <a:endParaRPr lang="en-US" dirty="0">
              <a:solidFill>
                <a:srgbClr val="015DBB"/>
              </a:solidFill>
              <a:latin typeface="MiSans" pitchFamily="34" charset="0"/>
              <a:ea typeface="MiSans" pitchFamily="34" charset="-122"/>
              <a:cs typeface="MiSans" pitchFamily="34" charset="-120"/>
            </a:endParaRPr>
          </a:p>
          <a:p>
            <a:pPr algn="just"/>
            <a:r>
              <a:rPr lang="en-GB" sz="1400" dirty="0">
                <a:latin typeface="MiSans" panose="020B0604020202020204" charset="-122"/>
                <a:ea typeface="MiSans" panose="020B0604020202020204" charset="-122"/>
                <a:cs typeface="MiSans" panose="020B0604020202020204" charset="-122"/>
              </a:rPr>
              <a:t>Sharma, M., Singh, A. K. and Tyagi, P. (eds) (2024) “Proceedings of the International Conference on Innovation and Regenerative Trends in Tourism and Hospitality Industry (IRTTHI 2024)”. Dordrecht: Atlantis Press</a:t>
            </a:r>
          </a:p>
          <a:p>
            <a:pPr algn="just"/>
            <a:r>
              <a:rPr lang="en-GB" sz="1400" dirty="0">
                <a:latin typeface="MiSans" panose="020B0604020202020204" charset="-122"/>
                <a:ea typeface="MiSans" panose="020B0604020202020204" charset="-122"/>
                <a:cs typeface="MiSans" panose="020B0604020202020204" charset="-122"/>
              </a:rPr>
              <a:t>Costa, V. and Costa, C. (2022) “Sustainability and competitiveness in the hospitality industry”. Hershey, PA: IGI Global. [Online]. Available at: </a:t>
            </a:r>
            <a:r>
              <a:rPr lang="en-GB" sz="1400" u="sng" dirty="0">
                <a:latin typeface="MiSans" panose="020B0604020202020204" charset="-122"/>
                <a:ea typeface="MiSans" panose="020B0604020202020204" charset="-122"/>
                <a:cs typeface="MiSans" panose="020B0604020202020204" charset="-122"/>
                <a:hlinkClick r:id="rId4"/>
              </a:rPr>
              <a:t>Challenges in Times of Crisis and Pandemics in the Hospitality Industry: A Systematic Literature Review: Business &amp; Management Book Chapter | IGI Global Scientific Publishing</a:t>
            </a:r>
            <a:r>
              <a:rPr lang="en-GB" sz="1400" dirty="0">
                <a:latin typeface="MiSans" panose="020B0604020202020204" charset="-122"/>
                <a:ea typeface="MiSans" panose="020B0604020202020204" charset="-122"/>
                <a:cs typeface="MiSans" panose="020B0604020202020204" charset="-122"/>
              </a:rPr>
              <a:t> (accessed on the 06</a:t>
            </a:r>
            <a:r>
              <a:rPr lang="en-GB" sz="1400" baseline="30000" dirty="0">
                <a:latin typeface="MiSans" panose="020B0604020202020204" charset="-122"/>
                <a:ea typeface="MiSans" panose="020B0604020202020204" charset="-122"/>
                <a:cs typeface="MiSans" panose="020B0604020202020204" charset="-122"/>
              </a:rPr>
              <a:t>th</a:t>
            </a:r>
            <a:r>
              <a:rPr lang="en-GB" sz="1400" dirty="0">
                <a:latin typeface="MiSans" panose="020B0604020202020204" charset="-122"/>
                <a:ea typeface="MiSans" panose="020B0604020202020204" charset="-122"/>
                <a:cs typeface="MiSans" panose="020B0604020202020204" charset="-122"/>
              </a:rPr>
              <a:t> October 2025)</a:t>
            </a:r>
          </a:p>
          <a:p>
            <a:pPr algn="just"/>
            <a:r>
              <a:rPr lang="en-GB" sz="1400" dirty="0" err="1">
                <a:latin typeface="MiSans" panose="020B0604020202020204" charset="-122"/>
                <a:ea typeface="MiSans" panose="020B0604020202020204" charset="-122"/>
                <a:cs typeface="MiSans" panose="020B0604020202020204" charset="-122"/>
              </a:rPr>
              <a:t>Belanche</a:t>
            </a:r>
            <a:r>
              <a:rPr lang="en-GB" sz="1400" dirty="0">
                <a:latin typeface="MiSans" panose="020B0604020202020204" charset="-122"/>
                <a:ea typeface="MiSans" panose="020B0604020202020204" charset="-122"/>
                <a:cs typeface="MiSans" panose="020B0604020202020204" charset="-122"/>
              </a:rPr>
              <a:t>, D., </a:t>
            </a:r>
            <a:r>
              <a:rPr lang="en-GB" sz="1400" dirty="0" err="1">
                <a:latin typeface="MiSans" panose="020B0604020202020204" charset="-122"/>
                <a:ea typeface="MiSans" panose="020B0604020202020204" charset="-122"/>
                <a:cs typeface="MiSans" panose="020B0604020202020204" charset="-122"/>
              </a:rPr>
              <a:t>Casalo</a:t>
            </a:r>
            <a:r>
              <a:rPr lang="en-GB" sz="1400" dirty="0">
                <a:latin typeface="MiSans" panose="020B0604020202020204" charset="-122"/>
                <a:ea typeface="MiSans" panose="020B0604020202020204" charset="-122"/>
                <a:cs typeface="MiSans" panose="020B0604020202020204" charset="-122"/>
              </a:rPr>
              <a:t>, L., and Flavian, C. (2020) “Service robot implementation: a theoretical framework and research agenda”. [Online]. Available at: </a:t>
            </a:r>
            <a:r>
              <a:rPr lang="en-GB" sz="1400" u="sng" dirty="0">
                <a:latin typeface="MiSans" panose="020B0604020202020204" charset="-122"/>
                <a:ea typeface="MiSans" panose="020B0604020202020204" charset="-122"/>
                <a:cs typeface="MiSans" panose="020B0604020202020204" charset="-122"/>
                <a:hlinkClick r:id="rId5"/>
              </a:rPr>
              <a:t>Service robot implementation: a theoretical framework and research agenda</a:t>
            </a:r>
            <a:r>
              <a:rPr lang="en-GB" sz="1400" dirty="0">
                <a:latin typeface="MiSans" panose="020B0604020202020204" charset="-122"/>
                <a:ea typeface="MiSans" panose="020B0604020202020204" charset="-122"/>
                <a:cs typeface="MiSans" panose="020B0604020202020204" charset="-122"/>
              </a:rPr>
              <a:t> (accessed on the 07</a:t>
            </a:r>
            <a:r>
              <a:rPr lang="en-GB" sz="1400" baseline="30000" dirty="0">
                <a:latin typeface="MiSans" panose="020B0604020202020204" charset="-122"/>
                <a:ea typeface="MiSans" panose="020B0604020202020204" charset="-122"/>
                <a:cs typeface="MiSans" panose="020B0604020202020204" charset="-122"/>
              </a:rPr>
              <a:t>th</a:t>
            </a:r>
            <a:r>
              <a:rPr lang="en-GB" sz="1400" dirty="0">
                <a:latin typeface="MiSans" panose="020B0604020202020204" charset="-122"/>
                <a:ea typeface="MiSans" panose="020B0604020202020204" charset="-122"/>
                <a:cs typeface="MiSans" panose="020B0604020202020204" charset="-122"/>
              </a:rPr>
              <a:t> October 2025)</a:t>
            </a:r>
          </a:p>
          <a:p>
            <a:pPr algn="just"/>
            <a:r>
              <a:rPr lang="en-GB" sz="1400" dirty="0">
                <a:latin typeface="MiSans" panose="020B0604020202020204" charset="-122"/>
                <a:ea typeface="MiSans" panose="020B0604020202020204" charset="-122"/>
                <a:cs typeface="MiSans" panose="020B0604020202020204" charset="-122"/>
              </a:rPr>
              <a:t>Ford, R. C. and Sturman, M. C. (2020) “Managing Hospitality Organizations”. 2nd </a:t>
            </a:r>
            <a:r>
              <a:rPr lang="en-GB" sz="1400" dirty="0" err="1">
                <a:latin typeface="MiSans" panose="020B0604020202020204" charset="-122"/>
                <a:ea typeface="MiSans" panose="020B0604020202020204" charset="-122"/>
                <a:cs typeface="MiSans" panose="020B0604020202020204" charset="-122"/>
              </a:rPr>
              <a:t>edn</a:t>
            </a:r>
            <a:r>
              <a:rPr lang="en-GB" sz="1400" dirty="0">
                <a:latin typeface="MiSans" panose="020B0604020202020204" charset="-122"/>
                <a:ea typeface="MiSans" panose="020B0604020202020204" charset="-122"/>
                <a:cs typeface="MiSans" panose="020B0604020202020204" charset="-122"/>
              </a:rPr>
              <a:t>. London: Sage</a:t>
            </a:r>
          </a:p>
          <a:p>
            <a:pPr algn="just"/>
            <a:r>
              <a:rPr lang="en-GB" sz="1400" dirty="0">
                <a:latin typeface="MiSans" panose="020B0604020202020204" charset="-122"/>
                <a:ea typeface="MiSans" panose="020B0604020202020204" charset="-122"/>
                <a:cs typeface="MiSans" panose="020B0604020202020204" charset="-122"/>
              </a:rPr>
              <a:t>Mariani, M. and Borghi, M. (2021) “Customers’ evaluation of mechanical artificial intelligence in hospitality services: a study using online reviews analytics”.[Online]. Available at: </a:t>
            </a:r>
            <a:r>
              <a:rPr lang="en-GB" sz="1400" u="sng" dirty="0">
                <a:latin typeface="MiSans" panose="020B0604020202020204" charset="-122"/>
                <a:ea typeface="MiSans" panose="020B0604020202020204" charset="-122"/>
                <a:cs typeface="MiSans" panose="020B0604020202020204" charset="-122"/>
                <a:hlinkClick r:id="rId6"/>
              </a:rPr>
              <a:t>Customers’ evaluation of mechanical artificial intelligence in hospitality services: a study using online reviews analytics - ScienceDirect</a:t>
            </a:r>
            <a:r>
              <a:rPr lang="en-GB" sz="1400" dirty="0">
                <a:latin typeface="MiSans" panose="020B0604020202020204" charset="-122"/>
                <a:ea typeface="MiSans" panose="020B0604020202020204" charset="-122"/>
                <a:cs typeface="MiSans" panose="020B0604020202020204" charset="-122"/>
              </a:rPr>
              <a:t> (accessed on the 06</a:t>
            </a:r>
            <a:r>
              <a:rPr lang="en-GB" sz="1400" baseline="30000" dirty="0">
                <a:latin typeface="MiSans" panose="020B0604020202020204" charset="-122"/>
                <a:ea typeface="MiSans" panose="020B0604020202020204" charset="-122"/>
                <a:cs typeface="MiSans" panose="020B0604020202020204" charset="-122"/>
              </a:rPr>
              <a:t>th</a:t>
            </a:r>
            <a:r>
              <a:rPr lang="en-GB" sz="1400" dirty="0">
                <a:latin typeface="MiSans" panose="020B0604020202020204" charset="-122"/>
                <a:ea typeface="MiSans" panose="020B0604020202020204" charset="-122"/>
                <a:cs typeface="MiSans" panose="020B0604020202020204" charset="-122"/>
              </a:rPr>
              <a:t> of October 2025)</a:t>
            </a:r>
          </a:p>
          <a:p>
            <a:pPr algn="just"/>
            <a:r>
              <a:rPr lang="en-GB" sz="1400" dirty="0">
                <a:latin typeface="MiSans" panose="020B0604020202020204" charset="-122"/>
                <a:ea typeface="MiSans" panose="020B0604020202020204" charset="-122"/>
                <a:cs typeface="MiSans" panose="020B0604020202020204" charset="-122"/>
              </a:rPr>
              <a:t>Kaplan, R. S. and Norton, D. P. (1996) “The Balanced Scorecard: Translating Strategy into Action”. Boston, MA: Harvard Business School Press.</a:t>
            </a:r>
          </a:p>
          <a:p>
            <a:pPr algn="just"/>
            <a:r>
              <a:rPr lang="en-GB" sz="1400" dirty="0" err="1">
                <a:latin typeface="MiSans" panose="020B0604020202020204" charset="-122"/>
                <a:ea typeface="MiSans" panose="020B0604020202020204" charset="-122"/>
                <a:cs typeface="MiSans" panose="020B0604020202020204" charset="-122"/>
              </a:rPr>
              <a:t>Tussyadiah</a:t>
            </a:r>
            <a:r>
              <a:rPr lang="en-GB" sz="1400" dirty="0">
                <a:latin typeface="MiSans" panose="020B0604020202020204" charset="-122"/>
                <a:ea typeface="MiSans" panose="020B0604020202020204" charset="-122"/>
                <a:cs typeface="MiSans" panose="020B0604020202020204" charset="-122"/>
              </a:rPr>
              <a:t>, I. (2020) “Application and implications of service robots in Hospitality”. [Online]. Available at: </a:t>
            </a:r>
            <a:r>
              <a:rPr lang="en-GB" sz="1400" u="sng" dirty="0">
                <a:latin typeface="MiSans" panose="020B0604020202020204" charset="-122"/>
                <a:ea typeface="MiSans" panose="020B0604020202020204" charset="-122"/>
                <a:cs typeface="MiSans" panose="020B0604020202020204" charset="-122"/>
                <a:hlinkClick r:id="rId7"/>
              </a:rPr>
              <a:t>Applications and Implications of Service Robots in Hospitality - Aarni Tuomi, </a:t>
            </a:r>
            <a:r>
              <a:rPr lang="en-GB" sz="1400" u="sng" dirty="0" err="1">
                <a:latin typeface="MiSans" panose="020B0604020202020204" charset="-122"/>
                <a:ea typeface="MiSans" panose="020B0604020202020204" charset="-122"/>
                <a:cs typeface="MiSans" panose="020B0604020202020204" charset="-122"/>
                <a:hlinkClick r:id="rId7"/>
              </a:rPr>
              <a:t>Iis</a:t>
            </a:r>
            <a:r>
              <a:rPr lang="en-GB" sz="1400" u="sng" dirty="0">
                <a:latin typeface="MiSans" panose="020B0604020202020204" charset="-122"/>
                <a:ea typeface="MiSans" panose="020B0604020202020204" charset="-122"/>
                <a:cs typeface="MiSans" panose="020B0604020202020204" charset="-122"/>
                <a:hlinkClick r:id="rId7"/>
              </a:rPr>
              <a:t> P. </a:t>
            </a:r>
            <a:r>
              <a:rPr lang="en-GB" sz="1400" u="sng" dirty="0" err="1">
                <a:latin typeface="MiSans" panose="020B0604020202020204" charset="-122"/>
                <a:ea typeface="MiSans" panose="020B0604020202020204" charset="-122"/>
                <a:cs typeface="MiSans" panose="020B0604020202020204" charset="-122"/>
                <a:hlinkClick r:id="rId7"/>
              </a:rPr>
              <a:t>Tussyadiah</a:t>
            </a:r>
            <a:r>
              <a:rPr lang="en-GB" sz="1400" u="sng" dirty="0">
                <a:latin typeface="MiSans" panose="020B0604020202020204" charset="-122"/>
                <a:ea typeface="MiSans" panose="020B0604020202020204" charset="-122"/>
                <a:cs typeface="MiSans" panose="020B0604020202020204" charset="-122"/>
                <a:hlinkClick r:id="rId7"/>
              </a:rPr>
              <a:t>, Jason </a:t>
            </a:r>
            <a:r>
              <a:rPr lang="en-GB" sz="1400" u="sng" dirty="0" err="1">
                <a:latin typeface="MiSans" panose="020B0604020202020204" charset="-122"/>
                <a:ea typeface="MiSans" panose="020B0604020202020204" charset="-122"/>
                <a:cs typeface="MiSans" panose="020B0604020202020204" charset="-122"/>
                <a:hlinkClick r:id="rId7"/>
              </a:rPr>
              <a:t>Stienmetz</a:t>
            </a:r>
            <a:r>
              <a:rPr lang="en-GB" sz="1400" u="sng" dirty="0">
                <a:latin typeface="MiSans" panose="020B0604020202020204" charset="-122"/>
                <a:ea typeface="MiSans" panose="020B0604020202020204" charset="-122"/>
                <a:cs typeface="MiSans" panose="020B0604020202020204" charset="-122"/>
                <a:hlinkClick r:id="rId7"/>
              </a:rPr>
              <a:t>, 2021</a:t>
            </a:r>
            <a:r>
              <a:rPr lang="en-GB" sz="1400" dirty="0">
                <a:latin typeface="MiSans" panose="020B0604020202020204" charset="-122"/>
                <a:ea typeface="MiSans" panose="020B0604020202020204" charset="-122"/>
                <a:cs typeface="MiSans" panose="020B0604020202020204" charset="-122"/>
              </a:rPr>
              <a:t> (accessed on the 07</a:t>
            </a:r>
            <a:r>
              <a:rPr lang="en-GB" sz="1400" baseline="30000" dirty="0">
                <a:latin typeface="MiSans" panose="020B0604020202020204" charset="-122"/>
                <a:ea typeface="MiSans" panose="020B0604020202020204" charset="-122"/>
                <a:cs typeface="MiSans" panose="020B0604020202020204" charset="-122"/>
              </a:rPr>
              <a:t>th</a:t>
            </a:r>
            <a:r>
              <a:rPr lang="en-GB" sz="1400" dirty="0">
                <a:latin typeface="MiSans" panose="020B0604020202020204" charset="-122"/>
                <a:ea typeface="MiSans" panose="020B0604020202020204" charset="-122"/>
                <a:cs typeface="MiSans" panose="020B0604020202020204" charset="-122"/>
              </a:rPr>
              <a:t> October 2025).</a:t>
            </a:r>
          </a:p>
          <a:p>
            <a:pPr algn="just"/>
            <a:endParaRPr lang="en-US" dirty="0">
              <a:solidFill>
                <a:srgbClr val="015DBB"/>
              </a:solidFill>
              <a:latin typeface="MiSans" pitchFamily="34" charset="0"/>
              <a:ea typeface="MiSans" pitchFamily="34" charset="-122"/>
              <a:cs typeface="MiSans" pitchFamily="34" charset="-120"/>
            </a:endParaRPr>
          </a:p>
        </p:txBody>
      </p:sp>
      <p:sp>
        <p:nvSpPr>
          <p:cNvPr id="6" name="Text 2">
            <a:extLst>
              <a:ext uri="{FF2B5EF4-FFF2-40B4-BE49-F238E27FC236}">
                <a16:creationId xmlns:a16="http://schemas.microsoft.com/office/drawing/2014/main" id="{EE3AFBD6-0395-8768-4501-6CF8088463A5}"/>
              </a:ext>
            </a:extLst>
          </p:cNvPr>
          <p:cNvSpPr/>
          <p:nvPr/>
        </p:nvSpPr>
        <p:spPr>
          <a:xfrm>
            <a:off x="863600" y="4641850"/>
            <a:ext cx="2179320" cy="502920"/>
          </a:xfrm>
          <a:prstGeom prst="rect">
            <a:avLst/>
          </a:prstGeom>
          <a:noFill/>
          <a:ln/>
        </p:spPr>
        <p:txBody>
          <a:bodyPr wrap="square" lIns="45720" tIns="91440" rIns="91440" bIns="45720" rtlCol="0" anchor="ctr"/>
          <a:lstStyle/>
          <a:p>
            <a:pPr marL="0" indent="0">
              <a:lnSpc>
                <a:spcPct val="100000"/>
              </a:lnSpc>
              <a:buNone/>
            </a:pPr>
            <a:endParaRPr lang="en-US" sz="1600" dirty="0"/>
          </a:p>
        </p:txBody>
      </p:sp>
      <p:sp>
        <p:nvSpPr>
          <p:cNvPr id="9" name="Text 5">
            <a:extLst>
              <a:ext uri="{FF2B5EF4-FFF2-40B4-BE49-F238E27FC236}">
                <a16:creationId xmlns:a16="http://schemas.microsoft.com/office/drawing/2014/main" id="{168FF5BF-E797-F93F-FEB2-229F08B9C6EF}"/>
              </a:ext>
            </a:extLst>
          </p:cNvPr>
          <p:cNvSpPr/>
          <p:nvPr/>
        </p:nvSpPr>
        <p:spPr>
          <a:xfrm>
            <a:off x="3519170" y="4641850"/>
            <a:ext cx="2179320" cy="502920"/>
          </a:xfrm>
          <a:prstGeom prst="rect">
            <a:avLst/>
          </a:prstGeom>
          <a:noFill/>
          <a:ln/>
        </p:spPr>
        <p:txBody>
          <a:bodyPr wrap="square" lIns="45720" tIns="91440" rIns="91440" bIns="45720" rtlCol="0" anchor="ctr"/>
          <a:lstStyle/>
          <a:p>
            <a:pPr marL="0" indent="0">
              <a:lnSpc>
                <a:spcPct val="100000"/>
              </a:lnSpc>
              <a:buNone/>
            </a:pPr>
            <a:endParaRPr lang="en-US" sz="1600" dirty="0"/>
          </a:p>
        </p:txBody>
      </p:sp>
      <p:pic>
        <p:nvPicPr>
          <p:cNvPr id="11" name="Image 2" descr="https://kimi-img.moonshot.cn/pub/slides/slides_tmpl/image/25-08-27-20:05:47-d2nf96p8bjvh7rlj0bjg.png">
            <a:extLst>
              <a:ext uri="{FF2B5EF4-FFF2-40B4-BE49-F238E27FC236}">
                <a16:creationId xmlns:a16="http://schemas.microsoft.com/office/drawing/2014/main" id="{6160E137-BD3F-5657-6083-D8D50FC023D7}"/>
              </a:ext>
            </a:extLst>
          </p:cNvPr>
          <p:cNvPicPr>
            <a:picLocks noChangeAspect="1"/>
          </p:cNvPicPr>
          <p:nvPr/>
        </p:nvPicPr>
        <p:blipFill>
          <a:blip r:embed="rId8"/>
          <a:srcRect t="22162"/>
          <a:stretch/>
        </p:blipFill>
        <p:spPr>
          <a:xfrm>
            <a:off x="7364095" y="1974850"/>
            <a:ext cx="4268470" cy="3323590"/>
          </a:xfrm>
          <a:prstGeom prst="rect">
            <a:avLst/>
          </a:prstGeom>
        </p:spPr>
      </p:pic>
    </p:spTree>
    <p:extLst>
      <p:ext uri="{BB962C8B-B14F-4D97-AF65-F5344CB8AC3E}">
        <p14:creationId xmlns:p14="http://schemas.microsoft.com/office/powerpoint/2010/main" val="2243471179"/>
      </p:ext>
    </p:extLst>
  </p:cSld>
  <p:clrMapOvr>
    <a:masterClrMapping/>
  </p:clrMapOvr>
  <p:transition>
    <p:fade/>
  </p:transition>
</p:sld>
</file>

<file path=ppt/theme/theme1.xml><?xml version="1.0" encoding="utf-8"?>
<a:theme xmlns:a="http://schemas.openxmlformats.org/drawingml/2006/main" name="Custom Theme">
  <a:themeElements>
    <a:clrScheme name="Custom">
      <a:dk1>
        <a:srgbClr val="000000"/>
      </a:dk1>
      <a:lt1>
        <a:srgbClr val="FFFFFF"/>
      </a:lt1>
      <a:dk2>
        <a:srgbClr val="44546A"/>
      </a:dk2>
      <a:lt2>
        <a:srgbClr val="E7E6E6"/>
      </a:lt2>
      <a:accent1>
        <a:srgbClr val="1E46EB"/>
      </a:accent1>
      <a:accent2>
        <a:srgbClr val="1CA97E"/>
      </a:accent2>
      <a:accent3>
        <a:srgbClr val="5D91F0"/>
      </a:accent3>
      <a:accent4>
        <a:srgbClr val="000000"/>
      </a:accent4>
      <a:accent5>
        <a:srgbClr val="FFFFFF"/>
      </a:accent5>
      <a:accent6>
        <a:srgbClr val="FF9202"/>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55</TotalTime>
  <Words>1761</Words>
  <Application>Microsoft Macintosh PowerPoint</Application>
  <PresentationFormat>Widescreen</PresentationFormat>
  <Paragraphs>155</Paragraphs>
  <Slides>21</Slides>
  <Notes>21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MiSans</vt:lpstr>
      <vt:lpstr>Arial</vt:lpstr>
      <vt:lpstr>Custom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&amp; Human Synergy in Hotels</dc:title>
  <dc:subject>AI &amp; Human Synergy in Hotels</dc:subject>
  <dc:creator>Vasile Florin Buzan (2222994)</dc:creator>
  <cp:keywords/>
  <dc:description/>
  <cp:lastModifiedBy>Vasile Florin Buzan (2222994)</cp:lastModifiedBy>
  <cp:revision>4</cp:revision>
  <dcterms:created xsi:type="dcterms:W3CDTF">2025-10-17T20:35:25Z</dcterms:created>
  <dcterms:modified xsi:type="dcterms:W3CDTF">2025-11-06T16:58:05Z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IGC">
    <vt:lpwstr>{"Label":"AI &amp; Human Synergy in Hotels","ContentProducer":"001191110108MACG2KBH8F10000","ProduceID":"d3pag6eqvl78njjbnnig","ReservedCode1":"","ContentPropagator":"001191110108MACG2KBH8F20000","PropagateID":"d3pag6eqvl78njjbnnig","ReservedCode2":""}</vt:lpwstr>
  </property>
</Properties>
</file>