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4"/>
  </p:sldMasterIdLst>
  <p:notesMasterIdLst>
    <p:notesMasterId r:id="rId66"/>
  </p:notesMasterIdLst>
  <p:handoutMasterIdLst>
    <p:handoutMasterId r:id="rId67"/>
  </p:handoutMasterIdLst>
  <p:sldIdLst>
    <p:sldId id="257" r:id="rId5"/>
    <p:sldId id="464" r:id="rId6"/>
    <p:sldId id="388" r:id="rId7"/>
    <p:sldId id="351" r:id="rId8"/>
    <p:sldId id="402" r:id="rId9"/>
    <p:sldId id="400" r:id="rId10"/>
    <p:sldId id="474" r:id="rId11"/>
    <p:sldId id="415" r:id="rId12"/>
    <p:sldId id="451" r:id="rId13"/>
    <p:sldId id="416" r:id="rId14"/>
    <p:sldId id="476" r:id="rId15"/>
    <p:sldId id="442" r:id="rId16"/>
    <p:sldId id="469" r:id="rId17"/>
    <p:sldId id="470" r:id="rId18"/>
    <p:sldId id="417" r:id="rId19"/>
    <p:sldId id="465" r:id="rId20"/>
    <p:sldId id="479" r:id="rId21"/>
    <p:sldId id="432" r:id="rId22"/>
    <p:sldId id="445" r:id="rId23"/>
    <p:sldId id="448" r:id="rId24"/>
    <p:sldId id="425" r:id="rId25"/>
    <p:sldId id="449" r:id="rId26"/>
    <p:sldId id="434" r:id="rId27"/>
    <p:sldId id="452" r:id="rId28"/>
    <p:sldId id="413" r:id="rId29"/>
    <p:sldId id="409" r:id="rId30"/>
    <p:sldId id="460" r:id="rId31"/>
    <p:sldId id="411" r:id="rId32"/>
    <p:sldId id="412" r:id="rId33"/>
    <p:sldId id="435" r:id="rId34"/>
    <p:sldId id="403" r:id="rId35"/>
    <p:sldId id="423" r:id="rId36"/>
    <p:sldId id="446" r:id="rId37"/>
    <p:sldId id="447" r:id="rId38"/>
    <p:sldId id="450" r:id="rId39"/>
    <p:sldId id="443" r:id="rId40"/>
    <p:sldId id="454" r:id="rId41"/>
    <p:sldId id="439" r:id="rId42"/>
    <p:sldId id="453" r:id="rId43"/>
    <p:sldId id="441" r:id="rId44"/>
    <p:sldId id="404" r:id="rId45"/>
    <p:sldId id="456" r:id="rId46"/>
    <p:sldId id="459" r:id="rId47"/>
    <p:sldId id="461" r:id="rId48"/>
    <p:sldId id="440" r:id="rId49"/>
    <p:sldId id="420" r:id="rId50"/>
    <p:sldId id="405" r:id="rId51"/>
    <p:sldId id="481" r:id="rId52"/>
    <p:sldId id="407" r:id="rId53"/>
    <p:sldId id="444" r:id="rId54"/>
    <p:sldId id="458" r:id="rId55"/>
    <p:sldId id="472" r:id="rId56"/>
    <p:sldId id="473" r:id="rId57"/>
    <p:sldId id="471" r:id="rId58"/>
    <p:sldId id="480" r:id="rId59"/>
    <p:sldId id="477" r:id="rId60"/>
    <p:sldId id="483" r:id="rId61"/>
    <p:sldId id="484" r:id="rId62"/>
    <p:sldId id="408" r:id="rId63"/>
    <p:sldId id="475" r:id="rId64"/>
    <p:sldId id="482" r:id="rId6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6ECC"/>
    <a:srgbClr val="FFC000"/>
    <a:srgbClr val="F0F0F0"/>
    <a:srgbClr val="FFD940"/>
    <a:srgbClr val="EA7132"/>
    <a:srgbClr val="93D351"/>
    <a:srgbClr val="E2EC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989912-A0E5-4C35-88FE-7921C53093DD}" v="2346" dt="2026-03-24T11:34:02.855"/>
    <p1510:client id="{01CEE31B-399C-4C5B-895D-A5F6D57FEF61}" v="19" dt="2026-03-24T11:29:42.129"/>
    <p1510:client id="{068AA8AD-CC33-8370-E54F-9E2A74795C0E}" v="67" dt="2026-03-24T09:05:13.903"/>
    <p1510:client id="{14386248-70B1-A53B-DF41-C706BFAE0104}" v="884" dt="2026-03-24T18:24:51.943"/>
    <p1510:client id="{1D3E0901-EA68-D510-79D8-74DF9C789C3E}" v="531" dt="2026-03-24T17:57:51.934"/>
    <p1510:client id="{1F86C1E5-873A-EDD5-D1F1-EC515AFAC891}" v="391" dt="2026-03-24T13:17:43.038"/>
    <p1510:client id="{22AFD0CE-5306-B048-B5F2-532C3FB147E3}" v="3" dt="2026-03-24T14:35:34.693"/>
    <p1510:client id="{386A0973-FAD8-425A-8D7B-F5F378C350F4}" v="1" dt="2026-03-24T21:45:50.294"/>
    <p1510:client id="{3B766159-60F3-432F-B0DF-E8DCD54BFE17}" v="4161" dt="2026-03-24T20:08:10.168"/>
    <p1510:client id="{552BF8A2-6D1E-1DC2-B0BF-3A99CB05B119}" v="953" dt="2026-03-24T21:42:54.795"/>
    <p1510:client id="{6AAE455F-58C0-423F-B0D0-4D66BE9EE691}" v="70" dt="2026-03-24T17:36:45.959"/>
    <p1510:client id="{91E22F48-6242-498B-A34C-AACF7745BF67}" v="1362" dt="2026-03-24T18:28:26.317"/>
    <p1510:client id="{925A6426-0D70-A2D9-5AD5-E232AD085C6C}" v="2436" dt="2026-03-24T00:12:08.231"/>
    <p1510:client id="{A9418099-619A-4E45-9F13-1DD757901228}" v="1017" dt="2026-03-24T09:39:24.952"/>
    <p1510:client id="{AE344A4D-2D71-4E6F-9327-3DBDD1C98E19}" v="5356" dt="2026-03-24T20:11:42.543"/>
    <p1510:client id="{CAC9B7E8-FCDE-55FF-ADF2-5D3D31FBCD7F}" v="2111" dt="2026-03-24T20:07:14.848"/>
    <p1510:client id="{CDD10328-3715-44F6-8858-CB302C777933}" v="4172" dt="2026-03-24T20:17:47.104"/>
    <p1510:client id="{D63E3B1C-EDC9-4B5F-A4B0-A6A1ACF3B100}" v="1183" dt="2026-03-24T17:56:04.884"/>
    <p1510:client id="{E12EC41B-788B-290A-26CF-52668D5775F9}" v="138" dt="2026-03-24T12:02:49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6F1F4E-0ADF-8D45-DF5A-A93941D331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90CBA5-A82E-C6C8-EBF1-67ACDBB0954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1104C-E602-43E9-A172-9150B68AF4EC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0F05D-BEF3-07E1-4F7E-896B1F90BC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616C5C-2B61-5F36-83E2-B9E0D3A7E19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848AD-FF18-479A-B0A3-DE01469E91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5684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3T10:06:13.98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24575,'11'1'0,"-1"0"0,0 0 0,0 1 0,1 0 0,-2 1 0,19 8 0,17 4 0,82 11 0,-78-17 0,60 18 0,-52-12 0,106 14 0,-120-22 0,159 15 0,-117-13 0,-42-4 0,46 0 0,443-5 0,-383 10 0,-137-10 0,0 2 0,-1 0 0,1 0 0,12 4 0,32 7 0,-47-12 0,7 0 0,0 0 0,-1 2 0,1 0 0,-1 1 0,21 7 0,0 0-227,0-1-1,1-2 1,0-2-1,0-1 1,42 0-1,-71-5-6598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3T10:06:34.71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1828 574 24575,'-9'-1'0,"0"-1"0,0 0 0,0 0 0,0-1 0,0 0 0,-15-8 0,-25-7 0,-30-6 0,48 13 0,-1 2 0,0 2 0,-37-5 0,53 9 0,-1 0 0,-30-10 0,-25-6 0,-96 10 0,151 7 0,-1-1 0,-27-10 0,-13-2 0,-79-17 0,83 19 0,1-3 0,0-2 0,-71-35 0,91 38 0,15 6 0,-1 0 0,-1 2 0,1 0 0,-1 1 0,-24-4 0,28 6 0,1 0 0,0-1 0,-1 0 0,2-2 0,-27-14 0,22 11 0,-1 0 0,-24-7 0,29 11 0,1 0 0,0-1 0,-25-16 0,-20-11 0,3 5-1365,47 24-5461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BDB8BF-8CC4-4892-A344-04343BE47AC3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5D2FBE-3202-459C-9E86-6ADED08F48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60916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187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667CB1-3765-05CE-B269-1FB81B546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11D47C-2E2B-5E76-48AD-5FF4CD560A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9496C4-E0B4-ADCE-F835-FC8F60DF52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C0B05-099F-EC4F-A70B-C818F35EA6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209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Add objectives here</a:t>
            </a:r>
          </a:p>
          <a:p>
            <a:r>
              <a:rPr lang="en-GB" sz="1200" b="1"/>
              <a:t>1. Aerodynamic Balance</a:t>
            </a:r>
          </a:p>
          <a:p>
            <a:r>
              <a:rPr lang="en-GB" sz="1200"/>
              <a:t> To shift the </a:t>
            </a:r>
            <a:r>
              <a:rPr lang="en-GB" sz="1200" b="1"/>
              <a:t>Centre of Pressure (CoP)</a:t>
            </a:r>
            <a:r>
              <a:rPr lang="en-GB" sz="1200"/>
              <a:t> to a target </a:t>
            </a:r>
            <a:r>
              <a:rPr lang="en-GB" sz="1200" b="1"/>
              <a:t>range of 46–49% forward bias</a:t>
            </a:r>
            <a:r>
              <a:rPr lang="en-GB" sz="1200"/>
              <a:t> (representing a total reduction of 5–8% from the baseline). This is to be achieved and verified through CFD simulations by the project's conclusion.</a:t>
            </a:r>
          </a:p>
          <a:p>
            <a:pPr marL="228600" indent="-228600">
              <a:buAutoNum type="arabicPeriod"/>
            </a:pPr>
            <a:endParaRPr lang="en-GB" sz="1200"/>
          </a:p>
          <a:p>
            <a:r>
              <a:rPr lang="en-GB" sz="1200" b="1"/>
              <a:t>2. Aerodynamic Efficiency </a:t>
            </a:r>
          </a:p>
          <a:p>
            <a:pPr>
              <a:lnSpc>
                <a:spcPct val="0"/>
              </a:lnSpc>
            </a:pPr>
            <a:endParaRPr lang="en-GB" sz="1200"/>
          </a:p>
          <a:p>
            <a:r>
              <a:rPr lang="en-GB" sz="1200"/>
              <a:t>To </a:t>
            </a:r>
            <a:r>
              <a:rPr lang="en-GB" sz="1200" b="1"/>
              <a:t>increase total downforce by over 10%</a:t>
            </a:r>
            <a:r>
              <a:rPr lang="en-GB" sz="1200"/>
              <a:t> whilst </a:t>
            </a:r>
            <a:r>
              <a:rPr lang="en-GB" sz="1200" b="1"/>
              <a:t>constraining</a:t>
            </a:r>
            <a:r>
              <a:rPr lang="en-GB" sz="1200"/>
              <a:t> the drag coefficient </a:t>
            </a:r>
            <a:r>
              <a:rPr lang="en-GB" sz="1200" b="1"/>
              <a:t>Cd to a range of 0.56–0.59</a:t>
            </a:r>
            <a:r>
              <a:rPr lang="en-GB" sz="1200"/>
              <a:t>. Success will be validated using CFD post-processing and lift-to-drag ratio analysis by March 2026.</a:t>
            </a:r>
          </a:p>
          <a:p>
            <a:endParaRPr lang="en-GB" sz="1200"/>
          </a:p>
          <a:p>
            <a:r>
              <a:rPr lang="en-GB" sz="1200" b="1"/>
              <a:t>3. Suspension Kinematics </a:t>
            </a:r>
          </a:p>
          <a:p>
            <a:pPr>
              <a:lnSpc>
                <a:spcPct val="0"/>
              </a:lnSpc>
            </a:pPr>
            <a:endParaRPr lang="en-GB" sz="1200"/>
          </a:p>
          <a:p>
            <a:r>
              <a:rPr lang="en-GB" sz="1200"/>
              <a:t>To </a:t>
            </a:r>
            <a:r>
              <a:rPr lang="en-GB" sz="1200" b="1"/>
              <a:t>characterise ‘droop stop’ behaviour</a:t>
            </a:r>
            <a:r>
              <a:rPr lang="en-GB" sz="1200"/>
              <a:t> by analysing the correlation between empirical data and predicted kinematic data (from data acquisition software). To </a:t>
            </a:r>
            <a:r>
              <a:rPr lang="en-GB" sz="1200" b="1"/>
              <a:t>reach a definitive technical recommendation</a:t>
            </a:r>
            <a:r>
              <a:rPr lang="en-GB" sz="1200"/>
              <a:t> </a:t>
            </a:r>
            <a:r>
              <a:rPr lang="en-GB" sz="1200" b="1"/>
              <a:t>for implementation</a:t>
            </a:r>
            <a:r>
              <a:rPr lang="en-GB" sz="1200"/>
              <a:t> by March 2026.</a:t>
            </a:r>
          </a:p>
          <a:p>
            <a:endParaRPr lang="en-GB" sz="1200" b="1"/>
          </a:p>
          <a:p>
            <a:r>
              <a:rPr lang="en-GB" sz="1200" b="1"/>
              <a:t>4. Data and Simulation</a:t>
            </a:r>
          </a:p>
          <a:p>
            <a:pPr>
              <a:lnSpc>
                <a:spcPct val="0"/>
              </a:lnSpc>
            </a:pPr>
            <a:endParaRPr lang="en-GB" sz="1200" b="1"/>
          </a:p>
          <a:p>
            <a:r>
              <a:rPr lang="en-GB" sz="1200"/>
              <a:t> [Insert your text here]</a:t>
            </a:r>
          </a:p>
          <a:p>
            <a:endParaRPr lang="en-GB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9826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816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1A17F-5D83-A2C1-9755-7C5AA0186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B59C55-BAB5-9ED7-7098-26747EA3C4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D41A6-22EA-8075-3C96-B68597967E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“to optimize a design, it is necessary to understand the undesired effects”</a:t>
            </a:r>
          </a:p>
          <a:p>
            <a:r>
              <a:rPr lang="en-GB"/>
              <a:t>Borgialli &amp; Kirchberger were first papers of research looked at to understand how to go about using CFD and doing an aero project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59123-2F52-3919-938B-FEEFFB6082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0276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>
                <a:solidFill>
                  <a:srgbClr val="000000"/>
                </a:solidFill>
                <a:cs typeface="Times New Roman"/>
              </a:rPr>
              <a:t>Straw, E. 2025. The role of the vortex and its effect on Formula 1 aerodynamics. Available at: https://www.raceteq.com/articles/2025/08/the-role-of-the-vortex-and-its-effect-on-formula-1-aerodynamics [Accessed: 13 October 2025].</a:t>
            </a:r>
            <a:endParaRPr lang="en-US" sz="1200">
              <a:solidFill>
                <a:srgbClr val="000000"/>
              </a:solidFill>
              <a:cs typeface="Times New Roman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16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All images must be from the same 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163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67345C-C7CF-E5F3-9A52-C2A53FC447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026B73-80F5-2757-F109-E8B837823C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FA4544-9835-D722-CC5A-E3EDCF9FDC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CECD4D-9F3B-EE26-18C5-8CCBF62DDC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2090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E17B9-E147-A246-3C36-7B6F854C2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7C8406-876E-6C47-7A66-E357E11136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DC4DA6-C496-9C73-5A72-C894895D5B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/>
              <a:t>baseline run</a:t>
            </a:r>
          </a:p>
          <a:p>
            <a:pPr marL="171450" indent="-171450">
              <a:buFontTx/>
              <a:buChar char="-"/>
            </a:pPr>
            <a:r>
              <a:rPr lang="en-GB"/>
              <a:t>High pressure on drivers forehead</a:t>
            </a:r>
          </a:p>
          <a:p>
            <a:pPr marL="171450" indent="-171450">
              <a:buFontTx/>
              <a:buChar char="-"/>
            </a:pPr>
            <a:r>
              <a:rPr lang="en-GB"/>
              <a:t>What the competitors are doing</a:t>
            </a:r>
          </a:p>
          <a:p>
            <a:pPr marL="171450" indent="-171450">
              <a:buFontTx/>
              <a:buChar char="-"/>
            </a:pPr>
            <a:r>
              <a:rPr lang="en-GB"/>
              <a:t>Reading 2021 s2n </a:t>
            </a:r>
          </a:p>
          <a:p>
            <a:pPr marL="171450" indent="-171450">
              <a:buFontTx/>
              <a:buChar char="-"/>
            </a:pPr>
            <a:r>
              <a:rPr lang="en-GB"/>
              <a:t>Simple implementation came about wind deflector</a:t>
            </a:r>
          </a:p>
          <a:p>
            <a:pPr marL="171450" indent="-171450">
              <a:buFontTx/>
              <a:buChar char="-"/>
            </a:pPr>
            <a:endParaRPr lang="en-GB"/>
          </a:p>
          <a:p>
            <a:pPr marL="171450" indent="-171450">
              <a:buFontTx/>
              <a:buChar char="-"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A76A0B-4246-80B2-556D-FF1C1C6F94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679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674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525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0809C9-91B1-1B8B-9E3B-C38CFCAEC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BDDF33-5A27-F599-620F-046913E466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B0A150-783F-EFEE-25E4-A1F1F802A8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GB"/>
              <a:t>Good wheel wake evacuation</a:t>
            </a:r>
          </a:p>
          <a:p>
            <a:pPr marL="285750" indent="-285750">
              <a:buFontTx/>
              <a:buChar char="-"/>
            </a:pPr>
            <a:r>
              <a:rPr lang="en-GB"/>
              <a:t>Allows air to discharge easily</a:t>
            </a:r>
          </a:p>
          <a:p>
            <a:pPr marL="285750" indent="-285750">
              <a:buFontTx/>
              <a:buChar char="-"/>
            </a:pPr>
            <a:r>
              <a:rPr lang="en-GB"/>
              <a:t>Not connected so less control over direction of wake</a:t>
            </a:r>
          </a:p>
          <a:p>
            <a:pPr marL="285750" indent="-285750">
              <a:buFontTx/>
              <a:buChar char="-"/>
            </a:pPr>
            <a:r>
              <a:rPr lang="en-GB"/>
              <a:t>Turning vane effect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D80E90-94E6-C560-F021-102D11AC5B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9433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Looking at the pressure gradient on the underside of the wing it is clear that the wing mounts have a negative effect on downforce production.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 err="1">
                <a:latin typeface="Calibri"/>
                <a:ea typeface="Calibri"/>
                <a:cs typeface="Calibri"/>
              </a:rPr>
              <a:t>Completeing</a:t>
            </a:r>
            <a:r>
              <a:rPr lang="en-US">
                <a:latin typeface="Calibri"/>
                <a:ea typeface="Calibri"/>
                <a:cs typeface="Calibri"/>
              </a:rPr>
              <a:t> an Angle of Attack study of the wing in freestream it can be determined that the ideal </a:t>
            </a:r>
            <a:r>
              <a:rPr lang="en-US" err="1">
                <a:latin typeface="Calibri"/>
                <a:ea typeface="Calibri"/>
                <a:cs typeface="Calibri"/>
              </a:rPr>
              <a:t>AoA</a:t>
            </a:r>
            <a:r>
              <a:rPr lang="en-US">
                <a:latin typeface="Calibri"/>
                <a:ea typeface="Calibri"/>
                <a:cs typeface="Calibri"/>
              </a:rPr>
              <a:t> is 8 degrees for negative CL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Using data taken from </a:t>
            </a:r>
            <a:r>
              <a:rPr lang="en-US" err="1">
                <a:latin typeface="Calibri"/>
                <a:ea typeface="Calibri"/>
                <a:cs typeface="Calibri"/>
              </a:rPr>
              <a:t>motec</a:t>
            </a:r>
            <a:r>
              <a:rPr lang="en-US">
                <a:latin typeface="Calibri"/>
                <a:ea typeface="Calibri"/>
                <a:cs typeface="Calibri"/>
              </a:rPr>
              <a:t> off car 40 is can be seen that the highest </a:t>
            </a:r>
            <a:r>
              <a:rPr lang="en-US" err="1">
                <a:latin typeface="Calibri"/>
                <a:ea typeface="Calibri"/>
                <a:cs typeface="Calibri"/>
              </a:rPr>
              <a:t>AoA</a:t>
            </a:r>
            <a:r>
              <a:rPr lang="en-US">
                <a:latin typeface="Calibri"/>
                <a:ea typeface="Calibri"/>
                <a:cs typeface="Calibri"/>
              </a:rPr>
              <a:t> used in the Steady state test performed in </a:t>
            </a:r>
            <a:r>
              <a:rPr lang="en-US" err="1">
                <a:latin typeface="Calibri"/>
                <a:ea typeface="Calibri"/>
                <a:cs typeface="Calibri"/>
              </a:rPr>
              <a:t>Pembrey</a:t>
            </a:r>
            <a:r>
              <a:rPr lang="en-US">
                <a:latin typeface="Calibri"/>
                <a:ea typeface="Calibri"/>
                <a:cs typeface="Calibri"/>
              </a:rPr>
              <a:t> produced the highest downforce, this showcases the  </a:t>
            </a:r>
            <a:r>
              <a:rPr lang="en-US" err="1"/>
              <a:t>the</a:t>
            </a:r>
            <a:r>
              <a:rPr lang="en-US"/>
              <a:t> effect of vehicle induced flow structures, where the increased </a:t>
            </a:r>
            <a:r>
              <a:rPr lang="en-US" err="1"/>
              <a:t>AoA</a:t>
            </a:r>
            <a:r>
              <a:rPr lang="en-US"/>
              <a:t> enhances interaction with the rear bodywork, outweighing the efficiency losses in isolation. 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Looking at ___ taken at 15 deg </a:t>
            </a:r>
            <a:r>
              <a:rPr lang="en-US" err="1">
                <a:latin typeface="Calibri"/>
                <a:ea typeface="Calibri"/>
                <a:cs typeface="Calibri"/>
              </a:rPr>
              <a:t>AoA</a:t>
            </a:r>
            <a:r>
              <a:rPr lang="en-US">
                <a:latin typeface="Calibri"/>
                <a:ea typeface="Calibri"/>
                <a:cs typeface="Calibri"/>
              </a:rPr>
              <a:t> clear flow separation can be seen. This loss of attachment can be seen to start at 8 degrees when the Cl begins to rise again, cross comparing with </a:t>
            </a:r>
            <a:r>
              <a:rPr lang="en-US" err="1">
                <a:latin typeface="Calibri"/>
                <a:ea typeface="Calibri"/>
                <a:cs typeface="Calibri"/>
              </a:rPr>
              <a:t>Mcbeath</a:t>
            </a:r>
            <a:r>
              <a:rPr lang="en-US">
                <a:latin typeface="Calibri"/>
                <a:ea typeface="Calibri"/>
                <a:cs typeface="Calibri"/>
              </a:rPr>
              <a:t> this matches the degree where </a:t>
            </a:r>
            <a:r>
              <a:rPr lang="en-US" err="1">
                <a:latin typeface="Calibri"/>
                <a:ea typeface="Calibri"/>
                <a:cs typeface="Calibri"/>
              </a:rPr>
              <a:t>seperation</a:t>
            </a:r>
            <a:r>
              <a:rPr lang="en-US">
                <a:latin typeface="Calibri"/>
                <a:ea typeface="Calibri"/>
                <a:cs typeface="Calibri"/>
              </a:rPr>
              <a:t> began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Cakir states </a:t>
            </a:r>
            <a:r>
              <a:rPr lang="en-US"/>
              <a:t>whereby the boundary layer detaches due to an adverse pressure gradient. </a:t>
            </a:r>
          </a:p>
          <a:p>
            <a:r>
              <a:rPr lang="en-US">
                <a:latin typeface="Aptos"/>
                <a:ea typeface="Calibri"/>
                <a:cs typeface="Calibri"/>
              </a:rPr>
              <a:t>Katz states that </a:t>
            </a:r>
            <a:r>
              <a:rPr lang="en-US" err="1">
                <a:latin typeface="Aptos"/>
                <a:ea typeface="Calibri"/>
                <a:cs typeface="Calibri"/>
              </a:rPr>
              <a:t>seperated</a:t>
            </a:r>
            <a:r>
              <a:rPr lang="en-US">
                <a:latin typeface="Aptos"/>
                <a:ea typeface="Calibri"/>
                <a:cs typeface="Calibri"/>
              </a:rPr>
              <a:t> flow drag is greater than friction drag and causes a loss of –Cl </a:t>
            </a:r>
          </a:p>
          <a:p>
            <a:r>
              <a:rPr lang="en-US" err="1">
                <a:latin typeface="Aptos"/>
                <a:ea typeface="Calibri"/>
                <a:cs typeface="Calibri"/>
              </a:rPr>
              <a:t>Mcbeath</a:t>
            </a:r>
            <a:r>
              <a:rPr lang="en-US">
                <a:latin typeface="Aptos"/>
                <a:ea typeface="Calibri"/>
                <a:cs typeface="Calibri"/>
              </a:rPr>
              <a:t> states that on a single element device, flow </a:t>
            </a:r>
            <a:r>
              <a:rPr lang="en-US" err="1">
                <a:latin typeface="Aptos"/>
                <a:ea typeface="Calibri"/>
                <a:cs typeface="Calibri"/>
              </a:rPr>
              <a:t>seperation</a:t>
            </a:r>
            <a:r>
              <a:rPr lang="en-US">
                <a:latin typeface="Aptos"/>
                <a:ea typeface="Calibri"/>
                <a:cs typeface="Calibri"/>
              </a:rPr>
              <a:t> was exhibited from 8 deg onwards</a:t>
            </a:r>
          </a:p>
          <a:p>
            <a:endParaRPr lang="en-US">
              <a:latin typeface="Aptos"/>
              <a:ea typeface="Calibri"/>
              <a:cs typeface="Calibri"/>
            </a:endParaRPr>
          </a:p>
          <a:p>
            <a:endParaRPr lang="en-US">
              <a:latin typeface="Aptos"/>
              <a:ea typeface="Calibri"/>
              <a:cs typeface="Calibri"/>
            </a:endParaRPr>
          </a:p>
          <a:p>
            <a:r>
              <a:rPr lang="en-US">
                <a:latin typeface="Aptos"/>
                <a:ea typeface="Calibri"/>
                <a:cs typeface="Calibri"/>
              </a:rPr>
              <a:t>Min = 3.14</a:t>
            </a:r>
          </a:p>
          <a:p>
            <a:r>
              <a:rPr lang="en-US">
                <a:latin typeface="Aptos"/>
                <a:ea typeface="Calibri"/>
                <a:cs typeface="Calibri"/>
              </a:rPr>
              <a:t>Mid=8.18</a:t>
            </a:r>
          </a:p>
          <a:p>
            <a:r>
              <a:rPr lang="en-US">
                <a:latin typeface="Aptos"/>
                <a:ea typeface="Calibri"/>
                <a:cs typeface="Calibri"/>
              </a:rPr>
              <a:t>Max=12.15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0998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/>
              <a:t>Clear correlation between </a:t>
            </a:r>
            <a:r>
              <a:rPr lang="en-US" err="1"/>
              <a:t>locationwith</a:t>
            </a:r>
            <a:r>
              <a:rPr lang="en-US"/>
              <a:t> Cl and Cd</a:t>
            </a:r>
          </a:p>
          <a:p>
            <a:pPr algn="ctr"/>
            <a:r>
              <a:rPr lang="en-US"/>
              <a:t>The further rearwards the wing </a:t>
            </a:r>
            <a:r>
              <a:rPr lang="en-US" err="1"/>
              <a:t>thebetter</a:t>
            </a:r>
            <a:r>
              <a:rPr lang="en-US"/>
              <a:t> the CoP with wing in </a:t>
            </a:r>
            <a:r>
              <a:rPr lang="en-US" err="1"/>
              <a:t>LaminarFlow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7232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End plate mount has lower deformation stress and strain with a more evenly distributed load path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Increased deformation in swan neck mount results in </a:t>
            </a:r>
            <a:r>
              <a:rPr lang="en-US" err="1">
                <a:latin typeface="Calibri"/>
                <a:ea typeface="Calibri"/>
                <a:cs typeface="Calibri"/>
              </a:rPr>
              <a:t>AoA</a:t>
            </a:r>
            <a:r>
              <a:rPr lang="en-US">
                <a:latin typeface="Calibri"/>
                <a:ea typeface="Calibri"/>
                <a:cs typeface="Calibri"/>
              </a:rPr>
              <a:t> change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Limitations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Simplified loading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Brief mesh study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Fatigue assessment 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Why forces chosen 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Ladha states that 6016 is the ideal material for wing mounts due to producing the smallest deflection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068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James Knapton is for his message saying that droop stops could be having an aerodynamic impact</a:t>
            </a:r>
          </a:p>
          <a:p>
            <a:r>
              <a:rPr lang="en-GB"/>
              <a:t>Dixon for the image and defining what droop is. P 83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322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Suspension secrets for what squat is</a:t>
            </a:r>
          </a:p>
          <a:p>
            <a:r>
              <a:rPr lang="en-GB"/>
              <a:t>McBeath for the graph of rake angle and CoP relationship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5940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Driver 61 for Williams test with no suspension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Milliken and Milliken for different setups for max speed and minimum lap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6702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D21093-54ED-0BDC-F02B-78697C636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30CE46-0060-0E47-05A5-123C6D31F8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408F7B-3D07-B8BA-5D35-190CB1E746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/>
              <a:t>This was mainly about the implementation of headrest into CAD to make our model more accurate</a:t>
            </a:r>
          </a:p>
          <a:p>
            <a:pPr marL="171450" indent="-171450">
              <a:buFontTx/>
              <a:buChar char="-"/>
            </a:pPr>
            <a:r>
              <a:rPr lang="en-GB"/>
              <a:t>Practical challenges when implementing it on the final piece; </a:t>
            </a:r>
          </a:p>
          <a:p>
            <a:pPr marL="628650" lvl="1" indent="-171450">
              <a:buFontTx/>
              <a:buChar char="-"/>
            </a:pPr>
            <a:r>
              <a:rPr lang="en-GB"/>
              <a:t>A) the headrest sits across the component boundary complicating assembly and mating within CAD</a:t>
            </a:r>
          </a:p>
          <a:p>
            <a:pPr marL="628650" lvl="1" indent="-171450">
              <a:buFontTx/>
              <a:buChar char="-"/>
            </a:pPr>
            <a:r>
              <a:rPr lang="en-GB"/>
              <a:t>B) Issues were encountered during meshing that would lead to further issues during group implementation</a:t>
            </a:r>
          </a:p>
          <a:p>
            <a:pPr marL="628650" lvl="1" indent="-171450">
              <a:buFontTx/>
              <a:buChar char="-"/>
            </a:pPr>
            <a:r>
              <a:rPr lang="en-GB"/>
              <a:t>Therefore, the decision to discard it from overall implementation was made.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A3125F-FB09-7BED-4544-4036497A4A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417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D0AA6-DF1A-DD0E-4A63-2D4066942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E888C2-9C2A-506B-DBC9-82F31882D3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398B9A-5D08-C086-DACA-F3C208376B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/>
              <a:t>This was mainly about the implementation of headrest into CAD to make our model more accurate</a:t>
            </a:r>
          </a:p>
          <a:p>
            <a:pPr marL="171450" indent="-171450">
              <a:buFontTx/>
              <a:buChar char="-"/>
            </a:pPr>
            <a:r>
              <a:rPr lang="en-GB"/>
              <a:t>Practical challenges when implementing it on the final piece; </a:t>
            </a:r>
          </a:p>
          <a:p>
            <a:pPr marL="628650" lvl="1" indent="-171450">
              <a:buFontTx/>
              <a:buChar char="-"/>
            </a:pPr>
            <a:r>
              <a:rPr lang="en-GB"/>
              <a:t>A) the headrest sits across the component boundary complicating assembly and mating within CAD</a:t>
            </a:r>
          </a:p>
          <a:p>
            <a:pPr marL="628650" lvl="1" indent="-171450">
              <a:buFontTx/>
              <a:buChar char="-"/>
            </a:pPr>
            <a:r>
              <a:rPr lang="en-GB"/>
              <a:t>B) Issues were encountered during meshing that would lead to further issues during group implementation</a:t>
            </a:r>
          </a:p>
          <a:p>
            <a:pPr marL="628650" lvl="1" indent="-171450">
              <a:buFontTx/>
              <a:buChar char="-"/>
            </a:pPr>
            <a:r>
              <a:rPr lang="en-GB"/>
              <a:t>Therefore, the decision to discard it from overall implementation was made.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CDB813-EB5C-80C7-281F-0E087F9C54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7322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8DB7AF-DE26-5EDA-FE6C-63153478A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670F68-EC56-7309-51C5-B21E0724DF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B9448-1AD3-FEAB-EDD6-1C1B06A12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/>
              <a:t>Mesh Study used to understand the size of meshing in Ansys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3B0754-F538-D07B-66F2-1CBC2D1B6D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5D2FBE-3202-459C-9E86-6ADED08F48B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37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4D73A-09EC-429A-905E-FE95AB86BBDE}" type="datetime1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DCA08-CCEA-40A2-AE5E-E28AB7A1B112}" type="datetime1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3D54A-13A2-42A3-A96F-F2D504BA12C9}" type="datetime1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37E8A-D417-4B5F-BEC6-ABDA6A61C9B9}" type="datetime1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4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A6267-01E1-4E6E-9EF7-8B9584E3578C}" type="datetime1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4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4701B-1844-4511-9980-C029D4135ABB}" type="datetime1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6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0588-ABCB-4441-82F1-159AA9F216BC}" type="datetime1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4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>
                <a:latin typeface="+mn-lt"/>
              </a:defRPr>
            </a:lvl1pPr>
            <a:lvl2pPr>
              <a:defRPr sz="2800">
                <a:latin typeface="+mn-lt"/>
              </a:defRPr>
            </a:lvl2pPr>
            <a:lvl3pPr>
              <a:defRPr sz="2400">
                <a:latin typeface="+mn-lt"/>
              </a:defRPr>
            </a:lvl3pPr>
            <a:lvl4pPr>
              <a:defRPr sz="2000">
                <a:latin typeface="+mn-lt"/>
              </a:defRPr>
            </a:lvl4pPr>
            <a:lvl5pPr>
              <a:defRPr sz="2000">
                <a:latin typeface="+mn-lt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74063-D1DC-4691-875F-93E2EC19111E}" type="datetime1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07B7B1DF-8A19-4BE0-919F-531F99467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4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CD510-C06F-4762-977E-F9BFCE4E47A9}" type="datetime1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ABF18667-2464-3B27-F9A5-278DF3A00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4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B2E67-3B99-42B5-AC3A-CEFA6A87EDC3}" type="datetime1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137AD897-ECB3-5B96-6B48-2D2809BB6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4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776B0-B29C-4FB2-AFAD-39692188ADDF}" type="datetime1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1A4928C1-9866-D817-B7C2-7EC04E9E4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>
            <a:lvl1pPr>
              <a:defRPr sz="1400" b="1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EC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85A9FC-3022-4A9E-A05D-4AC1C6D0AD0A}" type="datetime1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48800" y="646317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microsoft.com/office/2007/relationships/hdphoto" Target="../media/hdphoto3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emf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customXml" Target="../ink/ink1.xml"/><Relationship Id="rId7" Type="http://schemas.openxmlformats.org/officeDocument/2006/relationships/image" Target="../media/image28.e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customXml" Target="../ink/ink2.xml"/><Relationship Id="rId10" Type="http://schemas.openxmlformats.org/officeDocument/2006/relationships/image" Target="../media/image32.png"/><Relationship Id="rId4" Type="http://schemas.openxmlformats.org/officeDocument/2006/relationships/image" Target="../media/image28.png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3.png"/><Relationship Id="rId7" Type="http://schemas.microsoft.com/office/2007/relationships/hdphoto" Target="../media/hdphoto5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0.png"/><Relationship Id="rId5" Type="http://schemas.openxmlformats.org/officeDocument/2006/relationships/image" Target="../media/image35.png"/><Relationship Id="rId10" Type="http://schemas.openxmlformats.org/officeDocument/2006/relationships/image" Target="../media/image39.png"/><Relationship Id="rId4" Type="http://schemas.openxmlformats.org/officeDocument/2006/relationships/image" Target="../media/image34.png"/><Relationship Id="rId9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56.jpeg"/><Relationship Id="rId7" Type="http://schemas.openxmlformats.org/officeDocument/2006/relationships/image" Target="../media/image6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jpeg"/><Relationship Id="rId4" Type="http://schemas.openxmlformats.org/officeDocument/2006/relationships/image" Target="../media/image57.png"/><Relationship Id="rId9" Type="http://schemas.openxmlformats.org/officeDocument/2006/relationships/image" Target="../media/image6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jpe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eg"/><Relationship Id="rId3" Type="http://schemas.openxmlformats.org/officeDocument/2006/relationships/image" Target="../media/image69.png"/><Relationship Id="rId7" Type="http://schemas.openxmlformats.org/officeDocument/2006/relationships/image" Target="../media/image73.jpeg"/><Relationship Id="rId12" Type="http://schemas.openxmlformats.org/officeDocument/2006/relationships/image" Target="../media/image7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jpeg"/><Relationship Id="rId11" Type="http://schemas.openxmlformats.org/officeDocument/2006/relationships/image" Target="../media/image77.png"/><Relationship Id="rId5" Type="http://schemas.openxmlformats.org/officeDocument/2006/relationships/image" Target="../media/image71.jpeg"/><Relationship Id="rId10" Type="http://schemas.openxmlformats.org/officeDocument/2006/relationships/image" Target="../media/image76.png"/><Relationship Id="rId4" Type="http://schemas.openxmlformats.org/officeDocument/2006/relationships/image" Target="../media/image70.jpeg"/><Relationship Id="rId9" Type="http://schemas.openxmlformats.org/officeDocument/2006/relationships/image" Target="../media/image75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jpeg"/><Relationship Id="rId3" Type="http://schemas.openxmlformats.org/officeDocument/2006/relationships/image" Target="../media/image79.png"/><Relationship Id="rId7" Type="http://schemas.openxmlformats.org/officeDocument/2006/relationships/image" Target="../media/image8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4" Type="http://schemas.openxmlformats.org/officeDocument/2006/relationships/image" Target="../media/image8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7" Type="http://schemas.openxmlformats.org/officeDocument/2006/relationships/image" Target="../media/image88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jpeg"/><Relationship Id="rId5" Type="http://schemas.openxmlformats.org/officeDocument/2006/relationships/image" Target="../media/image86.jpeg"/><Relationship Id="rId4" Type="http://schemas.openxmlformats.org/officeDocument/2006/relationships/image" Target="../media/image8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90.jpeg"/><Relationship Id="rId7" Type="http://schemas.openxmlformats.org/officeDocument/2006/relationships/image" Target="../media/image94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jpeg"/><Relationship Id="rId9" Type="http://schemas.openxmlformats.org/officeDocument/2006/relationships/image" Target="../media/image96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13" Type="http://schemas.openxmlformats.org/officeDocument/2006/relationships/image" Target="../media/image108.png"/><Relationship Id="rId18" Type="http://schemas.openxmlformats.org/officeDocument/2006/relationships/image" Target="../media/image112.png"/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12" Type="http://schemas.openxmlformats.org/officeDocument/2006/relationships/image" Target="../media/image107.png"/><Relationship Id="rId17" Type="http://schemas.openxmlformats.org/officeDocument/2006/relationships/image" Target="../media/image111.png"/><Relationship Id="rId2" Type="http://schemas.openxmlformats.org/officeDocument/2006/relationships/image" Target="../media/image97.png"/><Relationship Id="rId16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1.png"/><Relationship Id="rId11" Type="http://schemas.openxmlformats.org/officeDocument/2006/relationships/image" Target="../media/image106.png"/><Relationship Id="rId5" Type="http://schemas.openxmlformats.org/officeDocument/2006/relationships/image" Target="../media/image100.png"/><Relationship Id="rId15" Type="http://schemas.openxmlformats.org/officeDocument/2006/relationships/image" Target="../media/image109.jpeg"/><Relationship Id="rId10" Type="http://schemas.openxmlformats.org/officeDocument/2006/relationships/image" Target="../media/image105.png"/><Relationship Id="rId19" Type="http://schemas.openxmlformats.org/officeDocument/2006/relationships/image" Target="../media/image113.png"/><Relationship Id="rId4" Type="http://schemas.openxmlformats.org/officeDocument/2006/relationships/image" Target="../media/image99.png"/><Relationship Id="rId9" Type="http://schemas.openxmlformats.org/officeDocument/2006/relationships/image" Target="../media/image104.png"/><Relationship Id="rId14" Type="http://schemas.openxmlformats.org/officeDocument/2006/relationships/image" Target="../media/image9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7" Type="http://schemas.openxmlformats.org/officeDocument/2006/relationships/image" Target="../media/image119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11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121.png"/><Relationship Id="rId7" Type="http://schemas.openxmlformats.org/officeDocument/2006/relationships/image" Target="../media/image92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4.jpeg"/><Relationship Id="rId5" Type="http://schemas.openxmlformats.org/officeDocument/2006/relationships/image" Target="../media/image123.jpeg"/><Relationship Id="rId4" Type="http://schemas.openxmlformats.org/officeDocument/2006/relationships/image" Target="../media/image12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126.png"/><Relationship Id="rId7" Type="http://schemas.openxmlformats.org/officeDocument/2006/relationships/image" Target="../media/image130.png"/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10" Type="http://schemas.openxmlformats.org/officeDocument/2006/relationships/image" Target="../media/image132.emf"/><Relationship Id="rId4" Type="http://schemas.openxmlformats.org/officeDocument/2006/relationships/image" Target="../media/image127.png"/><Relationship Id="rId9" Type="http://schemas.openxmlformats.org/officeDocument/2006/relationships/image" Target="../media/image131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png"/><Relationship Id="rId7" Type="http://schemas.openxmlformats.org/officeDocument/2006/relationships/image" Target="../media/image141.jpe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0.png"/><Relationship Id="rId5" Type="http://schemas.openxmlformats.org/officeDocument/2006/relationships/image" Target="../media/image139.png"/><Relationship Id="rId4" Type="http://schemas.openxmlformats.org/officeDocument/2006/relationships/image" Target="../media/image138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png"/><Relationship Id="rId3" Type="http://schemas.openxmlformats.org/officeDocument/2006/relationships/image" Target="../media/image142.png"/><Relationship Id="rId7" Type="http://schemas.openxmlformats.org/officeDocument/2006/relationships/image" Target="../media/image14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5.png"/><Relationship Id="rId5" Type="http://schemas.openxmlformats.org/officeDocument/2006/relationships/image" Target="../media/image144.png"/><Relationship Id="rId10" Type="http://schemas.openxmlformats.org/officeDocument/2006/relationships/image" Target="../media/image149.png"/><Relationship Id="rId4" Type="http://schemas.openxmlformats.org/officeDocument/2006/relationships/image" Target="../media/image143.png"/><Relationship Id="rId9" Type="http://schemas.openxmlformats.org/officeDocument/2006/relationships/image" Target="../media/image14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png"/><Relationship Id="rId3" Type="http://schemas.openxmlformats.org/officeDocument/2006/relationships/image" Target="../media/image150.png"/><Relationship Id="rId7" Type="http://schemas.openxmlformats.org/officeDocument/2006/relationships/image" Target="../media/image15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3.png"/><Relationship Id="rId11" Type="http://schemas.openxmlformats.org/officeDocument/2006/relationships/image" Target="../media/image158.jpeg"/><Relationship Id="rId5" Type="http://schemas.openxmlformats.org/officeDocument/2006/relationships/image" Target="../media/image152.png"/><Relationship Id="rId10" Type="http://schemas.openxmlformats.org/officeDocument/2006/relationships/image" Target="../media/image157.png"/><Relationship Id="rId4" Type="http://schemas.openxmlformats.org/officeDocument/2006/relationships/image" Target="../media/image151.png"/><Relationship Id="rId9" Type="http://schemas.openxmlformats.org/officeDocument/2006/relationships/image" Target="../media/image156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5.png"/><Relationship Id="rId13" Type="http://schemas.openxmlformats.org/officeDocument/2006/relationships/image" Target="../media/image170.png"/><Relationship Id="rId18" Type="http://schemas.openxmlformats.org/officeDocument/2006/relationships/image" Target="../media/image175.png"/><Relationship Id="rId3" Type="http://schemas.openxmlformats.org/officeDocument/2006/relationships/image" Target="../media/image160.png"/><Relationship Id="rId21" Type="http://schemas.openxmlformats.org/officeDocument/2006/relationships/image" Target="../media/image178.png"/><Relationship Id="rId7" Type="http://schemas.openxmlformats.org/officeDocument/2006/relationships/image" Target="../media/image164.png"/><Relationship Id="rId12" Type="http://schemas.openxmlformats.org/officeDocument/2006/relationships/image" Target="../media/image169.png"/><Relationship Id="rId17" Type="http://schemas.openxmlformats.org/officeDocument/2006/relationships/image" Target="../media/image174.png"/><Relationship Id="rId2" Type="http://schemas.openxmlformats.org/officeDocument/2006/relationships/image" Target="../media/image159.png"/><Relationship Id="rId16" Type="http://schemas.openxmlformats.org/officeDocument/2006/relationships/image" Target="../media/image173.png"/><Relationship Id="rId20" Type="http://schemas.openxmlformats.org/officeDocument/2006/relationships/image" Target="../media/image1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3.png"/><Relationship Id="rId11" Type="http://schemas.openxmlformats.org/officeDocument/2006/relationships/image" Target="../media/image168.png"/><Relationship Id="rId5" Type="http://schemas.openxmlformats.org/officeDocument/2006/relationships/image" Target="../media/image162.png"/><Relationship Id="rId15" Type="http://schemas.openxmlformats.org/officeDocument/2006/relationships/image" Target="../media/image172.png"/><Relationship Id="rId10" Type="http://schemas.openxmlformats.org/officeDocument/2006/relationships/image" Target="../media/image167.png"/><Relationship Id="rId19" Type="http://schemas.openxmlformats.org/officeDocument/2006/relationships/image" Target="../media/image176.png"/><Relationship Id="rId4" Type="http://schemas.openxmlformats.org/officeDocument/2006/relationships/image" Target="../media/image161.png"/><Relationship Id="rId9" Type="http://schemas.openxmlformats.org/officeDocument/2006/relationships/image" Target="../media/image166.png"/><Relationship Id="rId14" Type="http://schemas.openxmlformats.org/officeDocument/2006/relationships/image" Target="../media/image17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4.png"/><Relationship Id="rId3" Type="http://schemas.openxmlformats.org/officeDocument/2006/relationships/image" Target="../media/image179.png"/><Relationship Id="rId7" Type="http://schemas.openxmlformats.org/officeDocument/2006/relationships/image" Target="../media/image18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2.png"/><Relationship Id="rId5" Type="http://schemas.openxmlformats.org/officeDocument/2006/relationships/image" Target="../media/image181.png"/><Relationship Id="rId10" Type="http://schemas.openxmlformats.org/officeDocument/2006/relationships/image" Target="../media/image186.png"/><Relationship Id="rId4" Type="http://schemas.openxmlformats.org/officeDocument/2006/relationships/image" Target="../media/image180.png"/><Relationship Id="rId9" Type="http://schemas.openxmlformats.org/officeDocument/2006/relationships/image" Target="../media/image18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e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3.png"/><Relationship Id="rId3" Type="http://schemas.openxmlformats.org/officeDocument/2006/relationships/image" Target="../media/image188.jpeg"/><Relationship Id="rId7" Type="http://schemas.openxmlformats.org/officeDocument/2006/relationships/image" Target="../media/image19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1.png"/><Relationship Id="rId5" Type="http://schemas.openxmlformats.org/officeDocument/2006/relationships/image" Target="../media/image190.jpeg"/><Relationship Id="rId4" Type="http://schemas.openxmlformats.org/officeDocument/2006/relationships/image" Target="../media/image18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jpeg"/><Relationship Id="rId2" Type="http://schemas.openxmlformats.org/officeDocument/2006/relationships/image" Target="../media/image19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7.jpeg"/><Relationship Id="rId4" Type="http://schemas.openxmlformats.org/officeDocument/2006/relationships/image" Target="../media/image196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4.jpeg"/><Relationship Id="rId13" Type="http://schemas.openxmlformats.org/officeDocument/2006/relationships/image" Target="../media/image209.png"/><Relationship Id="rId3" Type="http://schemas.openxmlformats.org/officeDocument/2006/relationships/image" Target="../media/image199.jpeg"/><Relationship Id="rId7" Type="http://schemas.openxmlformats.org/officeDocument/2006/relationships/image" Target="../media/image203.jpeg"/><Relationship Id="rId12" Type="http://schemas.openxmlformats.org/officeDocument/2006/relationships/image" Target="../media/image208.jpeg"/><Relationship Id="rId2" Type="http://schemas.openxmlformats.org/officeDocument/2006/relationships/image" Target="../media/image19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2.png"/><Relationship Id="rId11" Type="http://schemas.openxmlformats.org/officeDocument/2006/relationships/image" Target="../media/image207.jpeg"/><Relationship Id="rId5" Type="http://schemas.openxmlformats.org/officeDocument/2006/relationships/image" Target="../media/image201.png"/><Relationship Id="rId15" Type="http://schemas.openxmlformats.org/officeDocument/2006/relationships/image" Target="../media/image211.png"/><Relationship Id="rId10" Type="http://schemas.openxmlformats.org/officeDocument/2006/relationships/image" Target="../media/image206.jpeg"/><Relationship Id="rId4" Type="http://schemas.openxmlformats.org/officeDocument/2006/relationships/image" Target="../media/image200.jpeg"/><Relationship Id="rId9" Type="http://schemas.openxmlformats.org/officeDocument/2006/relationships/image" Target="../media/image205.jpeg"/><Relationship Id="rId14" Type="http://schemas.openxmlformats.org/officeDocument/2006/relationships/image" Target="../media/image21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png"/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5.png"/><Relationship Id="rId4" Type="http://schemas.openxmlformats.org/officeDocument/2006/relationships/image" Target="../media/image21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png"/><Relationship Id="rId7" Type="http://schemas.openxmlformats.org/officeDocument/2006/relationships/image" Target="../media/image221.png"/><Relationship Id="rId2" Type="http://schemas.openxmlformats.org/officeDocument/2006/relationships/image" Target="../media/image2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0.png"/><Relationship Id="rId5" Type="http://schemas.openxmlformats.org/officeDocument/2006/relationships/image" Target="../media/image219.png"/><Relationship Id="rId4" Type="http://schemas.openxmlformats.org/officeDocument/2006/relationships/image" Target="../media/image21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png"/><Relationship Id="rId2" Type="http://schemas.openxmlformats.org/officeDocument/2006/relationships/image" Target="../media/image2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8.png"/><Relationship Id="rId5" Type="http://schemas.openxmlformats.org/officeDocument/2006/relationships/image" Target="../media/image227.jpeg"/><Relationship Id="rId4" Type="http://schemas.openxmlformats.org/officeDocument/2006/relationships/image" Target="../media/image226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4.png"/><Relationship Id="rId3" Type="http://schemas.openxmlformats.org/officeDocument/2006/relationships/image" Target="../media/image229.png"/><Relationship Id="rId7" Type="http://schemas.openxmlformats.org/officeDocument/2006/relationships/image" Target="../media/image2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2.png"/><Relationship Id="rId5" Type="http://schemas.openxmlformats.org/officeDocument/2006/relationships/image" Target="../media/image231.png"/><Relationship Id="rId10" Type="http://schemas.openxmlformats.org/officeDocument/2006/relationships/image" Target="../media/image236.png"/><Relationship Id="rId4" Type="http://schemas.openxmlformats.org/officeDocument/2006/relationships/image" Target="../media/image230.png"/><Relationship Id="rId9" Type="http://schemas.openxmlformats.org/officeDocument/2006/relationships/image" Target="../media/image23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2.png"/><Relationship Id="rId3" Type="http://schemas.openxmlformats.org/officeDocument/2006/relationships/image" Target="../media/image237.png"/><Relationship Id="rId7" Type="http://schemas.openxmlformats.org/officeDocument/2006/relationships/image" Target="../media/image241.png"/><Relationship Id="rId2" Type="http://schemas.openxmlformats.org/officeDocument/2006/relationships/image" Target="../media/image2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0.png"/><Relationship Id="rId11" Type="http://schemas.openxmlformats.org/officeDocument/2006/relationships/image" Target="../media/image245.svg"/><Relationship Id="rId5" Type="http://schemas.openxmlformats.org/officeDocument/2006/relationships/image" Target="../media/image239.png"/><Relationship Id="rId10" Type="http://schemas.openxmlformats.org/officeDocument/2006/relationships/image" Target="../media/image244.png"/><Relationship Id="rId4" Type="http://schemas.openxmlformats.org/officeDocument/2006/relationships/image" Target="../media/image238.png"/><Relationship Id="rId9" Type="http://schemas.openxmlformats.org/officeDocument/2006/relationships/image" Target="../media/image24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2.png"/><Relationship Id="rId3" Type="http://schemas.openxmlformats.org/officeDocument/2006/relationships/image" Target="../media/image247.png"/><Relationship Id="rId7" Type="http://schemas.openxmlformats.org/officeDocument/2006/relationships/image" Target="../media/image251.png"/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0.png"/><Relationship Id="rId11" Type="http://schemas.openxmlformats.org/officeDocument/2006/relationships/image" Target="../media/image255.png"/><Relationship Id="rId5" Type="http://schemas.openxmlformats.org/officeDocument/2006/relationships/image" Target="../media/image249.png"/><Relationship Id="rId10" Type="http://schemas.openxmlformats.org/officeDocument/2006/relationships/image" Target="../media/image254.png"/><Relationship Id="rId4" Type="http://schemas.openxmlformats.org/officeDocument/2006/relationships/image" Target="../media/image248.png"/><Relationship Id="rId9" Type="http://schemas.openxmlformats.org/officeDocument/2006/relationships/image" Target="../media/image253.sv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2.png"/><Relationship Id="rId3" Type="http://schemas.openxmlformats.org/officeDocument/2006/relationships/image" Target="../media/image257.jpeg"/><Relationship Id="rId7" Type="http://schemas.openxmlformats.org/officeDocument/2006/relationships/image" Target="../media/image261.png"/><Relationship Id="rId2" Type="http://schemas.openxmlformats.org/officeDocument/2006/relationships/image" Target="../media/image2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0.png"/><Relationship Id="rId5" Type="http://schemas.openxmlformats.org/officeDocument/2006/relationships/image" Target="../media/image259.png"/><Relationship Id="rId10" Type="http://schemas.openxmlformats.org/officeDocument/2006/relationships/image" Target="../media/image264.png"/><Relationship Id="rId4" Type="http://schemas.openxmlformats.org/officeDocument/2006/relationships/image" Target="../media/image258.png"/><Relationship Id="rId9" Type="http://schemas.openxmlformats.org/officeDocument/2006/relationships/image" Target="../media/image263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1.png"/><Relationship Id="rId3" Type="http://schemas.openxmlformats.org/officeDocument/2006/relationships/image" Target="../media/image266.png"/><Relationship Id="rId7" Type="http://schemas.openxmlformats.org/officeDocument/2006/relationships/image" Target="../media/image270.png"/><Relationship Id="rId2" Type="http://schemas.openxmlformats.org/officeDocument/2006/relationships/image" Target="../media/image2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9.png"/><Relationship Id="rId5" Type="http://schemas.openxmlformats.org/officeDocument/2006/relationships/image" Target="../media/image268.png"/><Relationship Id="rId10" Type="http://schemas.openxmlformats.org/officeDocument/2006/relationships/image" Target="../media/image273.png"/><Relationship Id="rId4" Type="http://schemas.openxmlformats.org/officeDocument/2006/relationships/image" Target="../media/image267.png"/><Relationship Id="rId9" Type="http://schemas.openxmlformats.org/officeDocument/2006/relationships/image" Target="../media/image272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7.png"/><Relationship Id="rId3" Type="http://schemas.openxmlformats.org/officeDocument/2006/relationships/image" Target="../media/image275.png"/><Relationship Id="rId7" Type="http://schemas.openxmlformats.org/officeDocument/2006/relationships/image" Target="../media/image228.png"/><Relationship Id="rId2" Type="http://schemas.openxmlformats.org/officeDocument/2006/relationships/image" Target="../media/image2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8.png"/><Relationship Id="rId5" Type="http://schemas.openxmlformats.org/officeDocument/2006/relationships/image" Target="../media/image265.png"/><Relationship Id="rId4" Type="http://schemas.openxmlformats.org/officeDocument/2006/relationships/image" Target="../media/image27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9.png"/><Relationship Id="rId2" Type="http://schemas.openxmlformats.org/officeDocument/2006/relationships/image" Target="../media/image27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1.emf"/><Relationship Id="rId4" Type="http://schemas.openxmlformats.org/officeDocument/2006/relationships/image" Target="../media/image28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3.png"/><Relationship Id="rId2" Type="http://schemas.openxmlformats.org/officeDocument/2006/relationships/image" Target="../media/image28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6.png"/><Relationship Id="rId2" Type="http://schemas.openxmlformats.org/officeDocument/2006/relationships/image" Target="../media/image28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8.png"/><Relationship Id="rId2" Type="http://schemas.openxmlformats.org/officeDocument/2006/relationships/image" Target="../media/image28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3.png"/><Relationship Id="rId7" Type="http://schemas.openxmlformats.org/officeDocument/2006/relationships/image" Target="../media/image270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1.png"/><Relationship Id="rId5" Type="http://schemas.openxmlformats.org/officeDocument/2006/relationships/image" Target="../media/image291.png"/><Relationship Id="rId4" Type="http://schemas.openxmlformats.org/officeDocument/2006/relationships/image" Target="../media/image27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3.png"/><Relationship Id="rId2" Type="http://schemas.openxmlformats.org/officeDocument/2006/relationships/image" Target="../media/image29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8.emf"/><Relationship Id="rId5" Type="http://schemas.openxmlformats.org/officeDocument/2006/relationships/image" Target="../media/image297.png"/><Relationship Id="rId4" Type="http://schemas.openxmlformats.org/officeDocument/2006/relationships/image" Target="../media/image29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9.e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2.emf"/><Relationship Id="rId5" Type="http://schemas.openxmlformats.org/officeDocument/2006/relationships/image" Target="../media/image301.emf"/><Relationship Id="rId4" Type="http://schemas.openxmlformats.org/officeDocument/2006/relationships/image" Target="../media/image300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6.png"/><Relationship Id="rId5" Type="http://schemas.openxmlformats.org/officeDocument/2006/relationships/image" Target="../media/image305.png"/><Relationship Id="rId4" Type="http://schemas.openxmlformats.org/officeDocument/2006/relationships/image" Target="../media/image30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8.png"/><Relationship Id="rId2" Type="http://schemas.openxmlformats.org/officeDocument/2006/relationships/image" Target="../media/image30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0.png"/><Relationship Id="rId4" Type="http://schemas.openxmlformats.org/officeDocument/2006/relationships/image" Target="../media/image309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2.png"/><Relationship Id="rId2" Type="http://schemas.openxmlformats.org/officeDocument/2006/relationships/image" Target="../media/image311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aDScbqtNXxI" TargetMode="External"/><Relationship Id="rId3" Type="http://schemas.openxmlformats.org/officeDocument/2006/relationships/hyperlink" Target="https://scholarcommons.scu.edu/cgi/viewcontent.cgi?params=/context/mech_mstr/article/1000/&amp;path_inf" TargetMode="External"/><Relationship Id="rId7" Type="http://schemas.openxmlformats.org/officeDocument/2006/relationships/hyperlink" Target="https://dovetail.com/research/comparative-analysis/" TargetMode="External"/><Relationship Id="rId2" Type="http://schemas.openxmlformats.org/officeDocument/2006/relationships/hyperlink" Target="https://www.afs.enea.it/project/neptunius/docs/fluent/html/th/node100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3390/engproc2025113062" TargetMode="External"/><Relationship Id="rId5" Type="http://schemas.openxmlformats.org/officeDocument/2006/relationships/hyperlink" Target="https://engineerfix.com/what-is-the-purpose-of-louvers-on-cars/" TargetMode="External"/><Relationship Id="rId4" Type="http://schemas.openxmlformats.org/officeDocument/2006/relationships/hyperlink" Target="https://engineerfix.com/how-the-leading-edge-shapes-aerodynamic-performance/" TargetMode="External"/><Relationship Id="rId9" Type="http://schemas.openxmlformats.org/officeDocument/2006/relationships/hyperlink" Target="https://www.storytellingwithcharts.com/blog/a-comparative-analysis-mastering-techniques-for-effective-data-comparison/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paust.com.au/blog/cfd/y-plus_part3_understanding-impact-of-y-and-number-of-prism-layers-on-flow-resolution/" TargetMode="External"/><Relationship Id="rId2" Type="http://schemas.openxmlformats.org/officeDocument/2006/relationships/hyperlink" Target="https://repository.tudelft.nl/file/File_c15b3a37-2e3e-4690-a096-21c3c1215e6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acecarsdirect.com/Advert/Details/146865/radical-prosport?utm_source=chatgpt.com" TargetMode="External"/><Relationship Id="rId5" Type="http://schemas.openxmlformats.org/officeDocument/2006/relationships/hyperlink" Target="https://ebooks.motorsportuk.org/najd" TargetMode="External"/><Relationship Id="rId4" Type="http://schemas.openxmlformats.org/officeDocument/2006/relationships/hyperlink" Target="https://www.motorsport-timing.co.uk/circuit/pembrey-circuit/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rjet.net/archives/V9/i4/IRJET-V9I4424.pdf" TargetMode="External"/><Relationship Id="rId7" Type="http://schemas.openxmlformats.org/officeDocument/2006/relationships/hyperlink" Target="https://www.racecar-engineering.com/tech-explained/what-is-an-aero-map/" TargetMode="External"/><Relationship Id="rId2" Type="http://schemas.openxmlformats.org/officeDocument/2006/relationships/hyperlink" Target="https://www.simscale.com/docs/simulation-setup/global-settings/k-epsil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hysicsdigest.blog/good-percent-difference-guide-43637#What_exactly_does_percent_difference_measure" TargetMode="External"/><Relationship Id="rId5" Type="http://schemas.openxmlformats.org/officeDocument/2006/relationships/hyperlink" Target="https://suspensionsecrets.co.uk/anti-squat-dive-and-lift-geometry/" TargetMode="External"/><Relationship Id="rId4" Type="http://schemas.openxmlformats.org/officeDocument/2006/relationships/hyperlink" Target="https://boltflight.com/how-does-the-trailing-edges-sweep-angle-and-curve-shape-of-the-wing-affect-aircraft-flight-aerodynami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DC143F2F-1380-529D-C5DB-4465EEA37B6B}"/>
              </a:ext>
            </a:extLst>
          </p:cNvPr>
          <p:cNvGrpSpPr/>
          <p:nvPr/>
        </p:nvGrpSpPr>
        <p:grpSpPr>
          <a:xfrm>
            <a:off x="1801738" y="1854316"/>
            <a:ext cx="8588523" cy="2179178"/>
            <a:chOff x="2923393" y="546130"/>
            <a:chExt cx="8588523" cy="2179178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FA4EC24-1284-09BF-5D3C-31056448B949}"/>
                </a:ext>
              </a:extLst>
            </p:cNvPr>
            <p:cNvSpPr/>
            <p:nvPr/>
          </p:nvSpPr>
          <p:spPr>
            <a:xfrm>
              <a:off x="2923393" y="546130"/>
              <a:ext cx="8588523" cy="21791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9533DDC-3221-9356-4255-6517A16E63D3}"/>
                </a:ext>
              </a:extLst>
            </p:cNvPr>
            <p:cNvSpPr txBox="1"/>
            <p:nvPr/>
          </p:nvSpPr>
          <p:spPr>
            <a:xfrm>
              <a:off x="4150147" y="635445"/>
              <a:ext cx="6135013" cy="2000548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r>
                <a:rPr lang="en-GB" sz="4800">
                  <a:solidFill>
                    <a:srgbClr val="000000"/>
                  </a:solidFill>
                  <a:latin typeface="Georgia Pro" panose="02040502050405020303" pitchFamily="18" charset="0"/>
                  <a:cs typeface="Times New Roman"/>
                </a:rPr>
                <a:t>S2-UW Group Project</a:t>
              </a:r>
            </a:p>
            <a:p>
              <a:pPr algn="ctr"/>
              <a:r>
                <a:rPr lang="en-GB" sz="4000">
                  <a:solidFill>
                    <a:srgbClr val="000000"/>
                  </a:solidFill>
                  <a:latin typeface="Georgia Pro" panose="02040502050405020303" pitchFamily="18" charset="0"/>
                  <a:cs typeface="Times New Roman"/>
                </a:rPr>
                <a:t>VIVA Presentation</a:t>
              </a:r>
            </a:p>
            <a:p>
              <a:pPr algn="ctr"/>
              <a:endParaRPr lang="en-GB" sz="3600">
                <a:solidFill>
                  <a:srgbClr val="000000"/>
                </a:solidFill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3A9129E3-6D46-0D62-D02D-27F6C17F147D}"/>
              </a:ext>
            </a:extLst>
          </p:cNvPr>
          <p:cNvSpPr txBox="1"/>
          <p:nvPr/>
        </p:nvSpPr>
        <p:spPr>
          <a:xfrm>
            <a:off x="1966545" y="3441837"/>
            <a:ext cx="8256597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Arthur, E. (2304605)  Davies, E. (2305338)  Davies, W. (2400569)  Dunstan, L. (2304942)  </a:t>
            </a:r>
            <a:endParaRPr lang="en-US" sz="160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Newman, N. (2411257)  Ryman, K. (2404390)  Taberner, J. (2404389)  Williams, C. (2401134) </a:t>
            </a:r>
            <a:r>
              <a:rPr lang="en-GB" sz="1600">
                <a:solidFill>
                  <a:srgbClr val="000000"/>
                </a:solidFill>
                <a:latin typeface="Georgia Pro"/>
                <a:cs typeface="Times New Roman"/>
              </a:rPr>
              <a:t> </a:t>
            </a:r>
            <a:endParaRPr lang="en-US" sz="1600">
              <a:ea typeface="Calibri"/>
              <a:cs typeface="Calibri"/>
            </a:endParaRPr>
          </a:p>
        </p:txBody>
      </p:sp>
      <p:pic>
        <p:nvPicPr>
          <p:cNvPr id="19" name="Picture 18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5CFCA78C-0AC8-38FB-34F4-C1371B36C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726" y="6173295"/>
            <a:ext cx="2095500" cy="581025"/>
          </a:xfrm>
          <a:prstGeom prst="rect">
            <a:avLst/>
          </a:prstGeom>
        </p:spPr>
      </p:pic>
      <p:pic>
        <p:nvPicPr>
          <p:cNvPr id="20" name="Picture 19" descr="A black and blue logo&#10;&#10;AI-generated content may be incorrect.">
            <a:extLst>
              <a:ext uri="{FF2B5EF4-FFF2-40B4-BE49-F238E27FC236}">
                <a16:creationId xmlns:a16="http://schemas.microsoft.com/office/drawing/2014/main" id="{E52A41D6-9884-E17B-16DD-AA06CA1DC3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6153" y="6006882"/>
            <a:ext cx="1927990" cy="777545"/>
          </a:xfrm>
          <a:prstGeom prst="rect">
            <a:avLst/>
          </a:prstGeom>
        </p:spPr>
      </p:pic>
      <p:pic>
        <p:nvPicPr>
          <p:cNvPr id="3" name="Picture 2" descr="Ansys | ventureLAB">
            <a:extLst>
              <a:ext uri="{FF2B5EF4-FFF2-40B4-BE49-F238E27FC236}">
                <a16:creationId xmlns:a16="http://schemas.microsoft.com/office/drawing/2014/main" id="{56805B4F-887A-C7FB-6E67-4D0DD16EBD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5058" y="6223274"/>
            <a:ext cx="1657679" cy="489936"/>
          </a:xfrm>
          <a:prstGeom prst="rect">
            <a:avLst/>
          </a:prstGeom>
        </p:spPr>
      </p:pic>
      <p:pic>
        <p:nvPicPr>
          <p:cNvPr id="7" name="Picture 6" descr="VI-grade | Automotive Testing ...">
            <a:extLst>
              <a:ext uri="{FF2B5EF4-FFF2-40B4-BE49-F238E27FC236}">
                <a16:creationId xmlns:a16="http://schemas.microsoft.com/office/drawing/2014/main" id="{65A96AAD-3815-EC13-FB28-955BF606D38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70796" y="6078373"/>
            <a:ext cx="2101303" cy="63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146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76"/>
    </mc:Choice>
    <mc:Fallback xmlns="">
      <p:transition spd="slow" advTm="627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2ECE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AB1019-2FAF-3993-BD1C-D4181C653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FEA325-C34A-ECE3-E796-73741C7308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6699" r="32551" b="8902"/>
          <a:stretch>
            <a:fillRect/>
          </a:stretch>
        </p:blipFill>
        <p:spPr>
          <a:xfrm>
            <a:off x="-718177" y="-1029626"/>
            <a:ext cx="9709777" cy="8586126"/>
          </a:xfrm>
          <a:prstGeom prst="rect">
            <a:avLst/>
          </a:prstGeom>
          <a:noFill/>
          <a:effectLst>
            <a:glow rad="177800">
              <a:srgbClr val="E2ECED">
                <a:alpha val="40000"/>
              </a:srgbClr>
            </a:glow>
            <a:softEdge rad="6350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3546274-CABE-B797-3C61-3F91ECBDB112}"/>
              </a:ext>
            </a:extLst>
          </p:cNvPr>
          <p:cNvSpPr txBox="1"/>
          <p:nvPr/>
        </p:nvSpPr>
        <p:spPr>
          <a:xfrm>
            <a:off x="8758343" y="911021"/>
            <a:ext cx="362415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000">
                <a:latin typeface="Georgia Pro" panose="02040502050405020303" pitchFamily="18" charset="0"/>
              </a:rPr>
              <a:t>Current Driver: </a:t>
            </a:r>
          </a:p>
          <a:p>
            <a:r>
              <a:rPr lang="en-GB" sz="2000">
                <a:latin typeface="Georgia Pro" panose="02040502050405020303" pitchFamily="18" charset="0"/>
              </a:rPr>
              <a:t>	- Tim Tudor</a:t>
            </a:r>
          </a:p>
          <a:p>
            <a:endParaRPr lang="en-GB" sz="2000">
              <a:latin typeface="Georgia Pro" panose="02040502050405020303" pitchFamily="18" charset="0"/>
            </a:endParaRPr>
          </a:p>
          <a:p>
            <a:pPr marL="342900" indent="-342900">
              <a:buFontTx/>
              <a:buChar char="-"/>
            </a:pPr>
            <a:r>
              <a:rPr lang="en-GB" sz="2000">
                <a:latin typeface="Georgia Pro" panose="02040502050405020303" pitchFamily="18" charset="0"/>
              </a:rPr>
              <a:t>Previous Drivers: </a:t>
            </a:r>
          </a:p>
          <a:p>
            <a:r>
              <a:rPr lang="en-GB" sz="2000">
                <a:latin typeface="Georgia Pro" panose="02040502050405020303" pitchFamily="18" charset="0"/>
              </a:rPr>
              <a:t>	- Martin Gibson</a:t>
            </a:r>
          </a:p>
          <a:p>
            <a:r>
              <a:rPr lang="en-GB" sz="2000">
                <a:latin typeface="Georgia Pro" panose="02040502050405020303" pitchFamily="18" charset="0"/>
              </a:rPr>
              <a:t>	- Patrick Sherrington</a:t>
            </a:r>
          </a:p>
          <a:p>
            <a:endParaRPr lang="en-GB" sz="2000">
              <a:latin typeface="Georgia Pro" panose="02040502050405020303" pitchFamily="18" charset="0"/>
            </a:endParaRPr>
          </a:p>
          <a:p>
            <a:pPr marL="342900" indent="-342900">
              <a:buFontTx/>
              <a:buChar char="-"/>
            </a:pPr>
            <a:r>
              <a:rPr lang="en-GB" sz="2000">
                <a:latin typeface="Georgia Pro" panose="02040502050405020303" pitchFamily="18" charset="0"/>
              </a:rPr>
              <a:t>2025 Pole Position</a:t>
            </a:r>
          </a:p>
          <a:p>
            <a:endParaRPr lang="en-GB" sz="2000">
              <a:latin typeface="Georgia Pro" panose="02040502050405020303" pitchFamily="18" charset="0"/>
            </a:endParaRPr>
          </a:p>
          <a:p>
            <a:pPr marL="342900" indent="-342900">
              <a:buFontTx/>
              <a:buChar char="-"/>
            </a:pPr>
            <a:r>
              <a:rPr lang="en-GB" sz="2000">
                <a:latin typeface="Georgia Pro" panose="02040502050405020303" pitchFamily="18" charset="0"/>
              </a:rPr>
              <a:t>2025 Race Winner</a:t>
            </a:r>
          </a:p>
          <a:p>
            <a:endParaRPr lang="en-GB" sz="2000">
              <a:latin typeface="Georgia Pro" panose="02040502050405020303" pitchFamily="18" charset="0"/>
            </a:endParaRPr>
          </a:p>
          <a:p>
            <a:endParaRPr lang="en-GB" sz="2000">
              <a:latin typeface="Georgia Pro" panose="02040502050405020303" pitchFamily="18" charset="0"/>
            </a:endParaRPr>
          </a:p>
          <a:p>
            <a:endParaRPr lang="en-GB" sz="2000">
              <a:latin typeface="Georgia Pro" panose="02040502050405020303" pitchFamily="18" charset="0"/>
            </a:endParaRPr>
          </a:p>
          <a:p>
            <a:endParaRPr lang="en-GB" sz="2000">
              <a:latin typeface="Georgia Pro" panose="02040502050405020303" pitchFamily="18" charset="0"/>
            </a:endParaRPr>
          </a:p>
          <a:p>
            <a:endParaRPr lang="en-GB" sz="2000">
              <a:latin typeface="Georgia Pro" panose="02040502050405020303" pitchFamily="18" charset="0"/>
            </a:endParaRPr>
          </a:p>
          <a:p>
            <a:endParaRPr lang="en-GB" sz="2000">
              <a:latin typeface="Georgia Pro" panose="02040502050405020303" pitchFamily="18" charset="0"/>
            </a:endParaRPr>
          </a:p>
          <a:p>
            <a:endParaRPr lang="en-GB" sz="2000">
              <a:latin typeface="Georgia Pro" panose="02040502050405020303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907351-39A8-7F5C-C405-6E9B1D8820E9}"/>
              </a:ext>
            </a:extLst>
          </p:cNvPr>
          <p:cNvSpPr txBox="1"/>
          <p:nvPr/>
        </p:nvSpPr>
        <p:spPr>
          <a:xfrm>
            <a:off x="96091" y="72428"/>
            <a:ext cx="36792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>
                <a:latin typeface="Georgia Pro" panose="02040502050405020303" pitchFamily="18" charset="0"/>
                <a:ea typeface="Calibri"/>
                <a:cs typeface="Calibri"/>
              </a:rPr>
              <a:t>Car #40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23BC3B-28CF-BB75-1CB8-831907B6D8FC}"/>
              </a:ext>
            </a:extLst>
          </p:cNvPr>
          <p:cNvSpPr txBox="1"/>
          <p:nvPr/>
        </p:nvSpPr>
        <p:spPr>
          <a:xfrm>
            <a:off x="8730820" y="36848"/>
            <a:ext cx="36792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>
                <a:latin typeface="Georgia Pro" panose="02040502050405020303" pitchFamily="18" charset="0"/>
                <a:ea typeface="Calibri"/>
                <a:cs typeface="Calibri"/>
              </a:rPr>
              <a:t>Project 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684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36"/>
    </mc:Choice>
    <mc:Fallback xmlns="">
      <p:transition spd="slow" advTm="2533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9699FC9-F531-2B79-4367-492AA4A4F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ace cars on a race track&#10;&#10;AI-generated content may be incorrect.">
            <a:extLst>
              <a:ext uri="{FF2B5EF4-FFF2-40B4-BE49-F238E27FC236}">
                <a16:creationId xmlns:a16="http://schemas.microsoft.com/office/drawing/2014/main" id="{F25C191D-E2AD-4093-A585-F82CBB37D99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1" t="-278" r="2" b="276"/>
          <a:stretch>
            <a:fillRect/>
          </a:stretch>
        </p:blipFill>
        <p:spPr>
          <a:xfrm>
            <a:off x="4885961" y="246252"/>
            <a:ext cx="8914667" cy="6858000"/>
          </a:xfrm>
          <a:prstGeom prst="rect">
            <a:avLst/>
          </a:prstGeom>
          <a:effectLst>
            <a:softEdge rad="812800"/>
          </a:effec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CE50EA8F-6896-6B3B-9981-93A97655F855}"/>
              </a:ext>
            </a:extLst>
          </p:cNvPr>
          <p:cNvSpPr txBox="1"/>
          <p:nvPr/>
        </p:nvSpPr>
        <p:spPr>
          <a:xfrm>
            <a:off x="134769" y="1242949"/>
            <a:ext cx="5511858" cy="54392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endParaRPr lang="en-GB" sz="16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694500-2426-47F6-006D-93BA82AAB813}"/>
              </a:ext>
            </a:extLst>
          </p:cNvPr>
          <p:cNvSpPr txBox="1"/>
          <p:nvPr/>
        </p:nvSpPr>
        <p:spPr>
          <a:xfrm>
            <a:off x="134769" y="890524"/>
            <a:ext cx="4481193" cy="425424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500" b="1"/>
              <a:t>1. Aerodynamic Balance</a:t>
            </a:r>
          </a:p>
          <a:p>
            <a:r>
              <a:rPr lang="en-GB" sz="1500"/>
              <a:t> To shift the </a:t>
            </a:r>
            <a:r>
              <a:rPr lang="en-GB" sz="1500" b="1"/>
              <a:t>Centre of Pressure (CoP)</a:t>
            </a:r>
            <a:r>
              <a:rPr lang="en-GB" sz="1500"/>
              <a:t> to a target </a:t>
            </a:r>
            <a:r>
              <a:rPr lang="en-GB" sz="1500" b="1"/>
              <a:t>range of 46–49% forward bias</a:t>
            </a:r>
            <a:r>
              <a:rPr lang="en-GB" sz="1500"/>
              <a:t>.</a:t>
            </a:r>
          </a:p>
          <a:p>
            <a:endParaRPr lang="en-GB" sz="1500"/>
          </a:p>
          <a:p>
            <a:r>
              <a:rPr lang="en-GB" sz="1500" b="1"/>
              <a:t>2. Aerodynamic Efficiency </a:t>
            </a:r>
          </a:p>
          <a:p>
            <a:pPr>
              <a:lnSpc>
                <a:spcPct val="0"/>
              </a:lnSpc>
            </a:pPr>
            <a:endParaRPr lang="en-GB" sz="1500"/>
          </a:p>
          <a:p>
            <a:r>
              <a:rPr lang="en-GB" sz="1500"/>
              <a:t>To </a:t>
            </a:r>
            <a:r>
              <a:rPr lang="en-GB" sz="1500" b="1"/>
              <a:t>increase total downforce by over 10%</a:t>
            </a:r>
            <a:r>
              <a:rPr lang="en-GB" sz="1500"/>
              <a:t> whilst </a:t>
            </a:r>
            <a:r>
              <a:rPr lang="en-GB" sz="1500" b="1"/>
              <a:t>constraining</a:t>
            </a:r>
            <a:r>
              <a:rPr lang="en-GB" sz="1500"/>
              <a:t> the drag coefficient </a:t>
            </a:r>
            <a:r>
              <a:rPr lang="en-GB" sz="1500" b="1"/>
              <a:t>Cd to a &lt;10% increase</a:t>
            </a:r>
            <a:r>
              <a:rPr lang="en-GB" sz="1500"/>
              <a:t>. </a:t>
            </a:r>
          </a:p>
          <a:p>
            <a:endParaRPr lang="en-GB" sz="1500"/>
          </a:p>
          <a:p>
            <a:r>
              <a:rPr lang="en-GB" sz="1500" b="1"/>
              <a:t>3. Suspension Kinematics </a:t>
            </a:r>
          </a:p>
          <a:p>
            <a:pPr>
              <a:lnSpc>
                <a:spcPct val="0"/>
              </a:lnSpc>
            </a:pPr>
            <a:endParaRPr lang="en-GB" sz="1500"/>
          </a:p>
          <a:p>
            <a:r>
              <a:rPr lang="en-GB" sz="1500"/>
              <a:t>To </a:t>
            </a:r>
            <a:r>
              <a:rPr lang="en-GB" sz="1500" b="1"/>
              <a:t>characterise ‘droop stop’ behaviour</a:t>
            </a:r>
            <a:r>
              <a:rPr lang="en-GB" sz="1500"/>
              <a:t> by analysing the correlation between empirical data and predicted kinematic data. </a:t>
            </a:r>
          </a:p>
          <a:p>
            <a:endParaRPr lang="en-GB" sz="1500" b="1"/>
          </a:p>
          <a:p>
            <a:r>
              <a:rPr lang="en-GB" sz="1500" b="1"/>
              <a:t>4. Data and Simulation</a:t>
            </a:r>
          </a:p>
          <a:p>
            <a:pPr>
              <a:lnSpc>
                <a:spcPct val="0"/>
              </a:lnSpc>
            </a:pPr>
            <a:endParaRPr lang="en-GB" sz="1500" b="1"/>
          </a:p>
          <a:p>
            <a:r>
              <a:rPr lang="en-GB" sz="1500">
                <a:ea typeface="Calibri"/>
                <a:cs typeface="Calibri"/>
              </a:rPr>
              <a:t>To </a:t>
            </a:r>
            <a:r>
              <a:rPr lang="en-GB" sz="1500" b="1">
                <a:ea typeface="Calibri"/>
                <a:cs typeface="Calibri"/>
              </a:rPr>
              <a:t>develop and refine a S2 MCR model</a:t>
            </a:r>
            <a:r>
              <a:rPr lang="en-GB" sz="1500">
                <a:ea typeface="Calibri"/>
                <a:cs typeface="Calibri"/>
              </a:rPr>
              <a:t> and to </a:t>
            </a:r>
            <a:r>
              <a:rPr lang="en-GB" sz="1500" b="1">
                <a:ea typeface="Calibri"/>
                <a:cs typeface="Calibri"/>
              </a:rPr>
              <a:t>simulate droop stops </a:t>
            </a:r>
            <a:r>
              <a:rPr lang="en-GB" sz="1500">
                <a:ea typeface="Calibri"/>
                <a:cs typeface="Calibri"/>
              </a:rPr>
              <a:t>and </a:t>
            </a:r>
            <a:r>
              <a:rPr lang="en-GB" sz="1500" b="1">
                <a:ea typeface="Calibri"/>
                <a:cs typeface="Calibri"/>
              </a:rPr>
              <a:t>aerodynamic improvements</a:t>
            </a:r>
            <a:endParaRPr lang="en-GB" sz="1500">
              <a:ea typeface="Calibri"/>
              <a:cs typeface="Calibri"/>
            </a:endParaRPr>
          </a:p>
          <a:p>
            <a:endParaRPr lang="en-GB" sz="15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35FE3-705F-ADAF-13EB-88194B406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5FF2EF-24E1-A3F4-2434-2601D69BD885}"/>
              </a:ext>
            </a:extLst>
          </p:cNvPr>
          <p:cNvSpPr txBox="1"/>
          <p:nvPr/>
        </p:nvSpPr>
        <p:spPr>
          <a:xfrm>
            <a:off x="96091" y="72428"/>
            <a:ext cx="36792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>
                <a:latin typeface="Georgia Pro" panose="02040502050405020303" pitchFamily="18" charset="0"/>
                <a:ea typeface="Calibri"/>
                <a:cs typeface="Calibri"/>
              </a:rPr>
              <a:t>Project Objectives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7BF21C-D0EA-3D7C-2045-0BD3108F25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70679"/>
          <a:stretch>
            <a:fillRect/>
          </a:stretch>
        </p:blipFill>
        <p:spPr>
          <a:xfrm>
            <a:off x="134769" y="6067425"/>
            <a:ext cx="5300904" cy="6080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1BB4BAF-39A2-CD93-8CE7-029C6907B047}"/>
              </a:ext>
            </a:extLst>
          </p:cNvPr>
          <p:cNvSpPr txBox="1"/>
          <p:nvPr/>
        </p:nvSpPr>
        <p:spPr>
          <a:xfrm>
            <a:off x="22344" y="5706547"/>
            <a:ext cx="36792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u="sng">
                <a:latin typeface="Georgia Pro" panose="02040502050405020303" pitchFamily="18" charset="0"/>
                <a:ea typeface="Calibri"/>
                <a:cs typeface="Calibri"/>
              </a:rPr>
              <a:t>Baseline Values</a:t>
            </a:r>
          </a:p>
        </p:txBody>
      </p:sp>
    </p:spTree>
    <p:extLst>
      <p:ext uri="{BB962C8B-B14F-4D97-AF65-F5344CB8AC3E}">
        <p14:creationId xmlns:p14="http://schemas.microsoft.com/office/powerpoint/2010/main" val="3012739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92"/>
    </mc:Choice>
    <mc:Fallback xmlns="">
      <p:transition spd="slow" advTm="2609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6DC12-FA69-0507-4304-1F11D5F0B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E9A6-873C-CBAF-F3B2-E26A4AE58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670218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>
                <a:solidFill>
                  <a:schemeClr val="bg2">
                    <a:lumMod val="10000"/>
                  </a:schemeClr>
                </a:solidFill>
                <a:latin typeface="Georgia Pro" panose="02040502050405020303" pitchFamily="18" charset="0"/>
                <a:cs typeface="Times New Roman" panose="02020603050405020304" pitchFamily="18" charset="0"/>
              </a:rPr>
              <a:t>Team Roles</a:t>
            </a:r>
          </a:p>
        </p:txBody>
      </p:sp>
      <p:pic>
        <p:nvPicPr>
          <p:cNvPr id="4" name="Picture 3" descr="A computer monitor with a logo on the screen&#10;&#10;AI-generated content may be incorrect.">
            <a:extLst>
              <a:ext uri="{FF2B5EF4-FFF2-40B4-BE49-F238E27FC236}">
                <a16:creationId xmlns:a16="http://schemas.microsoft.com/office/drawing/2014/main" id="{18526F29-7B4F-AD4D-3D49-38EADD148D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8" r="11821" b="11954"/>
          <a:stretch>
            <a:fillRect/>
          </a:stretch>
        </p:blipFill>
        <p:spPr>
          <a:xfrm>
            <a:off x="0" y="2814480"/>
            <a:ext cx="3758184" cy="2826904"/>
          </a:xfrm>
          <a:prstGeom prst="rect">
            <a:avLst/>
          </a:prstGeom>
          <a:ln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3A5237A-74D1-F05C-8D14-E225C40B09EB}"/>
              </a:ext>
            </a:extLst>
          </p:cNvPr>
          <p:cNvSpPr/>
          <p:nvPr/>
        </p:nvSpPr>
        <p:spPr>
          <a:xfrm>
            <a:off x="3344576" y="1752802"/>
            <a:ext cx="5498250" cy="94572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D6C4BB-DC5E-4250-7CCE-33522FBCC2EF}"/>
              </a:ext>
            </a:extLst>
          </p:cNvPr>
          <p:cNvSpPr txBox="1"/>
          <p:nvPr/>
        </p:nvSpPr>
        <p:spPr>
          <a:xfrm>
            <a:off x="335036" y="2722767"/>
            <a:ext cx="14350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chemeClr val="bg2">
                    <a:lumMod val="10000"/>
                  </a:schemeClr>
                </a:solidFill>
                <a:latin typeface="Georgia Pro" panose="02040502050405020303" pitchFamily="18" charset="0"/>
                <a:cs typeface="Times New Roman" panose="02020603050405020304" pitchFamily="18" charset="0"/>
              </a:rPr>
              <a:t>Simulation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3AC978-5A45-038C-7BF1-D6547E2477A7}"/>
              </a:ext>
            </a:extLst>
          </p:cNvPr>
          <p:cNvSpPr txBox="1"/>
          <p:nvPr/>
        </p:nvSpPr>
        <p:spPr>
          <a:xfrm>
            <a:off x="3861632" y="2721288"/>
            <a:ext cx="28232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chemeClr val="bg2">
                    <a:lumMod val="10000"/>
                  </a:schemeClr>
                </a:solidFill>
                <a:latin typeface="Georgia Pro" panose="02040502050405020303" pitchFamily="18" charset="0"/>
                <a:cs typeface="Times New Roman" panose="02020603050405020304" pitchFamily="18" charset="0"/>
              </a:rPr>
              <a:t>Suspension Kinematics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91DC05-1403-B2A0-5EE4-C7379FECC156}"/>
              </a:ext>
            </a:extLst>
          </p:cNvPr>
          <p:cNvSpPr txBox="1"/>
          <p:nvPr/>
        </p:nvSpPr>
        <p:spPr>
          <a:xfrm>
            <a:off x="7886853" y="2721288"/>
            <a:ext cx="18085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chemeClr val="bg2">
                    <a:lumMod val="10000"/>
                  </a:schemeClr>
                </a:solidFill>
                <a:latin typeface="Georgia Pro" panose="02040502050405020303" pitchFamily="18" charset="0"/>
                <a:cs typeface="Times New Roman" panose="02020603050405020304" pitchFamily="18" charset="0"/>
              </a:rPr>
              <a:t>Aerodynamics</a:t>
            </a:r>
          </a:p>
        </p:txBody>
      </p:sp>
      <p:pic>
        <p:nvPicPr>
          <p:cNvPr id="3076" name="Picture 4" descr="A close up of a yellow car&#10;&#10;AI-generated content may be incorrect.">
            <a:extLst>
              <a:ext uri="{FF2B5EF4-FFF2-40B4-BE49-F238E27FC236}">
                <a16:creationId xmlns:a16="http://schemas.microsoft.com/office/drawing/2014/main" id="{57D43850-706A-BB20-B5D1-52CB3A25D2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54" b="13941"/>
          <a:stretch>
            <a:fillRect/>
          </a:stretch>
        </p:blipFill>
        <p:spPr bwMode="auto">
          <a:xfrm>
            <a:off x="3861632" y="3121398"/>
            <a:ext cx="3758184" cy="1913986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17F6CF9-9B76-6793-73C6-114D3DA1A19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19" t="22951" r="59233" b="17808"/>
          <a:stretch>
            <a:fillRect/>
          </a:stretch>
        </p:blipFill>
        <p:spPr>
          <a:xfrm>
            <a:off x="7886853" y="3121398"/>
            <a:ext cx="3970111" cy="251998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093D9E-AEF4-A3DD-8384-1E5A739DE740}"/>
              </a:ext>
            </a:extLst>
          </p:cNvPr>
          <p:cNvSpPr txBox="1"/>
          <p:nvPr/>
        </p:nvSpPr>
        <p:spPr>
          <a:xfrm>
            <a:off x="1116704" y="5641384"/>
            <a:ext cx="152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latin typeface="Georgia Pro" panose="02040502050405020303" pitchFamily="18" charset="0"/>
              </a:rPr>
              <a:t>Kiera Ryman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FCA5EC-0FC8-20DD-A0B5-F826A3A1882A}"/>
              </a:ext>
            </a:extLst>
          </p:cNvPr>
          <p:cNvSpPr txBox="1"/>
          <p:nvPr/>
        </p:nvSpPr>
        <p:spPr>
          <a:xfrm>
            <a:off x="3937185" y="5641384"/>
            <a:ext cx="3607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latin typeface="Georgia Pro" panose="02040502050405020303" pitchFamily="18" charset="0"/>
              </a:rPr>
              <a:t>Jason Taberner &amp; William Davies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C03877-9345-767F-B489-A3B02787A15D}"/>
              </a:ext>
            </a:extLst>
          </p:cNvPr>
          <p:cNvSpPr txBox="1"/>
          <p:nvPr/>
        </p:nvSpPr>
        <p:spPr>
          <a:xfrm>
            <a:off x="7716274" y="5641384"/>
            <a:ext cx="4556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>
                <a:latin typeface="Georgia Pro" panose="02040502050405020303" pitchFamily="18" charset="0"/>
              </a:rPr>
              <a:t>Cara Williams, Ethan Davies, Evan Arthur,</a:t>
            </a:r>
          </a:p>
          <a:p>
            <a:pPr algn="ctr"/>
            <a:r>
              <a:rPr lang="en-GB">
                <a:latin typeface="Georgia Pro" panose="02040502050405020303" pitchFamily="18" charset="0"/>
              </a:rPr>
              <a:t>Louis Dunstan &amp; Noah Newman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C3FE07-9C2B-50AF-4EA8-497EA7B8C06B}"/>
              </a:ext>
            </a:extLst>
          </p:cNvPr>
          <p:cNvSpPr txBox="1"/>
          <p:nvPr/>
        </p:nvSpPr>
        <p:spPr>
          <a:xfrm>
            <a:off x="3130" y="6550223"/>
            <a:ext cx="12715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(Belbin, ????)</a:t>
            </a:r>
          </a:p>
        </p:txBody>
      </p:sp>
    </p:spTree>
    <p:extLst>
      <p:ext uri="{BB962C8B-B14F-4D97-AF65-F5344CB8AC3E}">
        <p14:creationId xmlns:p14="http://schemas.microsoft.com/office/powerpoint/2010/main" val="3775515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15"/>
    </mc:Choice>
    <mc:Fallback xmlns="">
      <p:transition spd="slow" advTm="1351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4366B7F2-0DFF-002A-DF7E-F2F616C046EA}"/>
              </a:ext>
            </a:extLst>
          </p:cNvPr>
          <p:cNvGrpSpPr/>
          <p:nvPr/>
        </p:nvGrpSpPr>
        <p:grpSpPr>
          <a:xfrm>
            <a:off x="1801738" y="1567800"/>
            <a:ext cx="8588523" cy="2474584"/>
            <a:chOff x="2056103" y="648913"/>
            <a:chExt cx="8588523" cy="2474584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6F8ED99-10B6-9452-C9D7-2AC68D8B6DFE}"/>
                </a:ext>
              </a:extLst>
            </p:cNvPr>
            <p:cNvSpPr/>
            <p:nvPr/>
          </p:nvSpPr>
          <p:spPr>
            <a:xfrm>
              <a:off x="2056103" y="944319"/>
              <a:ext cx="8588523" cy="21791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sz="6000">
                  <a:solidFill>
                    <a:schemeClr val="bg2">
                      <a:lumMod val="10000"/>
                    </a:schemeClr>
                  </a:solidFill>
                  <a:latin typeface="Georgia Pro" panose="02040502050405020303" pitchFamily="18" charset="0"/>
                  <a:ea typeface="Calibri"/>
                  <a:cs typeface="Times New Roman"/>
                </a:rPr>
                <a:t>Aerodynamics</a:t>
              </a:r>
              <a:endParaRPr lang="en-GB">
                <a:solidFill>
                  <a:schemeClr val="tx1"/>
                </a:solidFill>
                <a:latin typeface="Georgia Pro" panose="02040502050405020303" pitchFamily="18" charset="0"/>
                <a:ea typeface="Calibri"/>
                <a:cs typeface="Calibri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8AB798F-7FDC-E384-38EE-6F4515AFC108}"/>
                </a:ext>
              </a:extLst>
            </p:cNvPr>
            <p:cNvSpPr txBox="1"/>
            <p:nvPr/>
          </p:nvSpPr>
          <p:spPr>
            <a:xfrm>
              <a:off x="4378511" y="648913"/>
              <a:ext cx="627929" cy="1384995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endParaRPr lang="en-GB" sz="4800">
                <a:ea typeface="Calibri"/>
                <a:cs typeface="Calibri"/>
              </a:endParaRPr>
            </a:p>
            <a:p>
              <a:pPr algn="ctr"/>
              <a:endParaRPr lang="en-GB" sz="3600">
                <a:solidFill>
                  <a:srgbClr val="000000"/>
                </a:solidFill>
              </a:endParaRPr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981683A-EAFD-E79E-B5F3-16158F985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</a:t>
            </a:fld>
            <a:endParaRPr lang="en-GB"/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6550B098-41E0-CBA4-2AE0-58E34E9A6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26" y="6173295"/>
            <a:ext cx="2095500" cy="581025"/>
          </a:xfrm>
          <a:prstGeom prst="rect">
            <a:avLst/>
          </a:prstGeom>
        </p:spPr>
      </p:pic>
      <p:pic>
        <p:nvPicPr>
          <p:cNvPr id="9" name="Picture 8" descr="A black and blue logo&#10;&#10;AI-generated content may be incorrect.">
            <a:extLst>
              <a:ext uri="{FF2B5EF4-FFF2-40B4-BE49-F238E27FC236}">
                <a16:creationId xmlns:a16="http://schemas.microsoft.com/office/drawing/2014/main" id="{404BEAC7-C2F8-9BBC-9A80-034273CA04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6153" y="6006882"/>
            <a:ext cx="1927990" cy="777545"/>
          </a:xfrm>
          <a:prstGeom prst="rect">
            <a:avLst/>
          </a:prstGeom>
        </p:spPr>
      </p:pic>
      <p:pic>
        <p:nvPicPr>
          <p:cNvPr id="11" name="Picture 10" descr="Ansys | ventureLAB">
            <a:extLst>
              <a:ext uri="{FF2B5EF4-FFF2-40B4-BE49-F238E27FC236}">
                <a16:creationId xmlns:a16="http://schemas.microsoft.com/office/drawing/2014/main" id="{83FC3B52-BCFE-FAB8-3644-D8177A46D1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5058" y="6223274"/>
            <a:ext cx="1657679" cy="489936"/>
          </a:xfrm>
          <a:prstGeom prst="rect">
            <a:avLst/>
          </a:prstGeom>
        </p:spPr>
      </p:pic>
      <p:pic>
        <p:nvPicPr>
          <p:cNvPr id="13" name="Picture 12" descr="VI-grade | Automotive Testing ...">
            <a:extLst>
              <a:ext uri="{FF2B5EF4-FFF2-40B4-BE49-F238E27FC236}">
                <a16:creationId xmlns:a16="http://schemas.microsoft.com/office/drawing/2014/main" id="{012EEC88-8A01-6717-29D0-E09F82979E7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70796" y="6078373"/>
            <a:ext cx="2101303" cy="63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45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5"/>
    </mc:Choice>
    <mc:Fallback xmlns="">
      <p:transition spd="slow" advTm="145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3830BC2-0560-1A65-DD08-41EC58C23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099E9DA6-087F-DC09-BAA4-60E24310FAB7}"/>
              </a:ext>
            </a:extLst>
          </p:cNvPr>
          <p:cNvSpPr txBox="1"/>
          <p:nvPr/>
        </p:nvSpPr>
        <p:spPr>
          <a:xfrm>
            <a:off x="3381155" y="78620"/>
            <a:ext cx="1613259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u="sng">
                <a:solidFill>
                  <a:srgbClr val="000000"/>
                </a:solidFill>
                <a:latin typeface="Georgia Pro" panose="02040502050405020303" pitchFamily="18" charset="0"/>
                <a:cs typeface="Times New Roman"/>
              </a:rPr>
              <a:t>MIRA Reference Car</a:t>
            </a: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7BB1E5F-27EF-2F77-B19C-264A888353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75" t="16667" r="58225" b="15333"/>
          <a:stretch>
            <a:fillRect/>
          </a:stretch>
        </p:blipFill>
        <p:spPr>
          <a:xfrm>
            <a:off x="9070419" y="2980770"/>
            <a:ext cx="3009770" cy="213191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6" name="Picture 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B25F8BF-85EF-61D3-CCA9-2FD7B1DA82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875" t="16133" r="59125" b="15867"/>
          <a:stretch>
            <a:fillRect/>
          </a:stretch>
        </p:blipFill>
        <p:spPr>
          <a:xfrm>
            <a:off x="9061860" y="28083"/>
            <a:ext cx="3009770" cy="2131919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81F7A21-5EE5-62D5-8DC8-22785A9B9F77}"/>
              </a:ext>
            </a:extLst>
          </p:cNvPr>
          <p:cNvSpPr txBox="1"/>
          <p:nvPr/>
        </p:nvSpPr>
        <p:spPr>
          <a:xfrm>
            <a:off x="8073001" y="2882316"/>
            <a:ext cx="1206079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u="sng">
                <a:solidFill>
                  <a:srgbClr val="000000"/>
                </a:solidFill>
                <a:latin typeface="Georgia Pro" panose="02040502050405020303" pitchFamily="18" charset="0"/>
              </a:rPr>
              <a:t>S2n (b)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355FF3-CB0E-3F5E-C3A7-1603DD6AD198}"/>
              </a:ext>
            </a:extLst>
          </p:cNvPr>
          <p:cNvSpPr txBox="1"/>
          <p:nvPr/>
        </p:nvSpPr>
        <p:spPr>
          <a:xfrm>
            <a:off x="8151482" y="0"/>
            <a:ext cx="104911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u="sng">
                <a:solidFill>
                  <a:srgbClr val="000000"/>
                </a:solidFill>
                <a:latin typeface="Georgia Pro" panose="02040502050405020303" pitchFamily="18" charset="0"/>
                <a:cs typeface="Times New Roman"/>
              </a:rPr>
              <a:t>S2n</a:t>
            </a:r>
          </a:p>
        </p:txBody>
      </p:sp>
      <p:pic>
        <p:nvPicPr>
          <p:cNvPr id="20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5F4879-9A32-2D17-BAA9-8330B203627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635" t="16549" r="60115" b="15451"/>
          <a:stretch>
            <a:fillRect/>
          </a:stretch>
        </p:blipFill>
        <p:spPr>
          <a:xfrm>
            <a:off x="4994414" y="28083"/>
            <a:ext cx="3009770" cy="2194564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0FDDB4-8FA3-9E6F-233B-9AAA3329E18B}"/>
              </a:ext>
            </a:extLst>
          </p:cNvPr>
          <p:cNvSpPr txBox="1"/>
          <p:nvPr/>
        </p:nvSpPr>
        <p:spPr>
          <a:xfrm>
            <a:off x="111811" y="1781215"/>
            <a:ext cx="2855077" cy="861774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Tunnel dimensions: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Length: 30m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Height: 4m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C9F1AC-C8E2-89E2-E495-CD9895E24F39}"/>
              </a:ext>
            </a:extLst>
          </p:cNvPr>
          <p:cNvSpPr txBox="1"/>
          <p:nvPr/>
        </p:nvSpPr>
        <p:spPr>
          <a:xfrm>
            <a:off x="111811" y="2713631"/>
            <a:ext cx="4007190" cy="1815882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Repair Geometry Topology Value: 0.0002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Element Seed Size: 1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Density Size: 0.1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Mesh setup - 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Car &amp; Wheels: 0.02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Splitter, Wing &amp; floor: 0.005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Solid_1: 0.5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AB7BE6-CF01-FFF0-11F1-173AA59DBF8A}"/>
              </a:ext>
            </a:extLst>
          </p:cNvPr>
          <p:cNvSpPr txBox="1"/>
          <p:nvPr/>
        </p:nvSpPr>
        <p:spPr>
          <a:xfrm>
            <a:off x="111811" y="4621838"/>
            <a:ext cx="4297819" cy="1077218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K-epsilon Realizable Non-Equilibrium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Inlet Velocity: 35m/s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Rotating Wheels: 35m/s</a:t>
            </a:r>
          </a:p>
          <a:p>
            <a:r>
              <a:rPr lang="en-GB" sz="1600">
                <a:solidFill>
                  <a:srgbClr val="000000"/>
                </a:solidFill>
                <a:latin typeface="Georgia Pro" panose="02040502050405020303" pitchFamily="18" charset="0"/>
              </a:rPr>
              <a:t>Moving Floor: 35m/s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912840-7714-9180-9D6D-68A90E179C6B}"/>
              </a:ext>
            </a:extLst>
          </p:cNvPr>
          <p:cNvSpPr txBox="1"/>
          <p:nvPr/>
        </p:nvSpPr>
        <p:spPr>
          <a:xfrm>
            <a:off x="111811" y="1070549"/>
            <a:ext cx="2379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>
                <a:solidFill>
                  <a:srgbClr val="000000"/>
                </a:solidFill>
                <a:latin typeface="Georgia Pro" panose="02040502050405020303" pitchFamily="18" charset="0"/>
              </a:rPr>
              <a:t>Baseline </a:t>
            </a:r>
          </a:p>
          <a:p>
            <a:r>
              <a:rPr lang="en-GB" u="sng">
                <a:solidFill>
                  <a:srgbClr val="000000"/>
                </a:solidFill>
                <a:latin typeface="Georgia Pro" panose="02040502050405020303" pitchFamily="18" charset="0"/>
              </a:rPr>
              <a:t>Boundary Conditions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E5BAE01-F803-955E-7D85-3C137B3BE488}"/>
              </a:ext>
            </a:extLst>
          </p:cNvPr>
          <p:cNvSpPr/>
          <p:nvPr/>
        </p:nvSpPr>
        <p:spPr>
          <a:xfrm>
            <a:off x="8218214" y="1501238"/>
            <a:ext cx="638175" cy="2799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0DB2AA54-9936-1871-E957-A80F8BEC2F71}"/>
              </a:ext>
            </a:extLst>
          </p:cNvPr>
          <p:cNvSpPr/>
          <p:nvPr/>
        </p:nvSpPr>
        <p:spPr>
          <a:xfrm rot="5400000">
            <a:off x="10256216" y="2421642"/>
            <a:ext cx="638175" cy="2799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40D4CD16-17C8-310F-3F1B-0BFA2EFFC44B}"/>
              </a:ext>
            </a:extLst>
          </p:cNvPr>
          <p:cNvSpPr/>
          <p:nvPr/>
        </p:nvSpPr>
        <p:spPr>
          <a:xfrm rot="10800000">
            <a:off x="8183253" y="4248486"/>
            <a:ext cx="638175" cy="2799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9EB72B2B-1F33-3AE6-F22D-C313A993520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Blur radius="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49"/>
          <a:stretch>
            <a:fillRect/>
          </a:stretch>
        </p:blipFill>
        <p:spPr>
          <a:xfrm>
            <a:off x="4994414" y="2980769"/>
            <a:ext cx="3018330" cy="213191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4AA39C60-F290-B733-7BFE-24CD406B0022}"/>
              </a:ext>
            </a:extLst>
          </p:cNvPr>
          <p:cNvSpPr txBox="1"/>
          <p:nvPr/>
        </p:nvSpPr>
        <p:spPr>
          <a:xfrm>
            <a:off x="3970597" y="2899747"/>
            <a:ext cx="1206079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u="sng">
                <a:solidFill>
                  <a:srgbClr val="000000"/>
                </a:solidFill>
                <a:latin typeface="Georgia Pro" panose="02040502050405020303" pitchFamily="18" charset="0"/>
              </a:rPr>
              <a:t>S2-UW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E21C1013-AAD3-7064-6360-5E50A802ECA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164" b="98487" l="10000" r="90000">
                        <a14:foregroundMark x1="48333" y1="84983" x2="48333" y2="84983"/>
                        <a14:foregroundMark x1="48810" y1="95111" x2="48810" y2="95111"/>
                        <a14:foregroundMark x1="48690" y1="98603" x2="48690" y2="98603"/>
                        <a14:foregroundMark x1="43095" y1="5704" x2="43095" y2="5704"/>
                        <a14:foregroundMark x1="45000" y1="1164" x2="45000" y2="11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268" y="3393291"/>
            <a:ext cx="1276062" cy="13049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FF87E48-D063-86F6-FAB1-ADD3721825BD}"/>
              </a:ext>
            </a:extLst>
          </p:cNvPr>
          <p:cNvSpPr txBox="1"/>
          <p:nvPr/>
        </p:nvSpPr>
        <p:spPr>
          <a:xfrm>
            <a:off x="-61445" y="6604614"/>
            <a:ext cx="112074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>
                <a:latin typeface="Georgia Pro" panose="02040502050405020303" pitchFamily="18" charset="0"/>
              </a:rPr>
              <a:t>(Borgialli, 2023; Evans, 2023; Ferziger &amp; Peric, 2012; Kirchberger, 2023; Levell, 2025; Sabe, 2022; Tudor, 2024)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7C9FAE6-0E82-824F-F112-481C4BF72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D7D223-37AE-6499-7D00-20793E71B998}"/>
              </a:ext>
            </a:extLst>
          </p:cNvPr>
          <p:cNvSpPr txBox="1"/>
          <p:nvPr/>
        </p:nvSpPr>
        <p:spPr>
          <a:xfrm>
            <a:off x="96091" y="72428"/>
            <a:ext cx="285507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Learning CFD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650776-7263-B226-C3B8-57F8EAEFB371}"/>
              </a:ext>
            </a:extLst>
          </p:cNvPr>
          <p:cNvSpPr txBox="1"/>
          <p:nvPr/>
        </p:nvSpPr>
        <p:spPr>
          <a:xfrm>
            <a:off x="96091" y="495680"/>
            <a:ext cx="10084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Aero Team</a:t>
            </a:r>
          </a:p>
        </p:txBody>
      </p:sp>
    </p:spTree>
    <p:extLst>
      <p:ext uri="{BB962C8B-B14F-4D97-AF65-F5344CB8AC3E}">
        <p14:creationId xmlns:p14="http://schemas.microsoft.com/office/powerpoint/2010/main" val="279588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09"/>
    </mc:Choice>
    <mc:Fallback xmlns="">
      <p:transition spd="slow" advTm="2250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6577D-53C4-5AEA-D166-8FF37714A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3E8FED-032A-071F-578E-844E51B51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C70192-7C8B-BE15-F7B3-F0A8098FBCD6}"/>
              </a:ext>
            </a:extLst>
          </p:cNvPr>
          <p:cNvSpPr txBox="1"/>
          <p:nvPr/>
        </p:nvSpPr>
        <p:spPr>
          <a:xfrm>
            <a:off x="96090" y="72428"/>
            <a:ext cx="558080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CFD Methodology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BC2BBF-D21C-9882-FF7F-914A9555D6A5}"/>
              </a:ext>
            </a:extLst>
          </p:cNvPr>
          <p:cNvSpPr txBox="1"/>
          <p:nvPr/>
        </p:nvSpPr>
        <p:spPr>
          <a:xfrm>
            <a:off x="96091" y="495680"/>
            <a:ext cx="10084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Aero Team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7CFFB6-B5B1-220C-A14F-EB1DA1C79C8C}"/>
              </a:ext>
            </a:extLst>
          </p:cNvPr>
          <p:cNvSpPr txBox="1"/>
          <p:nvPr/>
        </p:nvSpPr>
        <p:spPr>
          <a:xfrm>
            <a:off x="255193" y="1323032"/>
            <a:ext cx="757605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Domain Study – Noah Newman</a:t>
            </a:r>
          </a:p>
          <a:p>
            <a:endParaRPr lang="en-GB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Repair Geometry Build Topology Tolerance – Cara Williams</a:t>
            </a:r>
          </a:p>
          <a:p>
            <a:endParaRPr lang="en-GB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BOI Size &amp; Density – Evan Arthur</a:t>
            </a:r>
          </a:p>
          <a:p>
            <a:pPr marL="285750" indent="-285750">
              <a:buFontTx/>
              <a:buChar char="-"/>
            </a:pPr>
            <a:endParaRPr lang="en-GB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Maximum Mesh Size – Louis Dunstan</a:t>
            </a:r>
          </a:p>
          <a:p>
            <a:pPr marL="285750" indent="-285750">
              <a:buFontTx/>
              <a:buChar char="-"/>
            </a:pPr>
            <a:endParaRPr lang="en-GB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Prism Layers – Ethan Davies</a:t>
            </a:r>
          </a:p>
          <a:p>
            <a:pPr marL="285750" indent="-285750">
              <a:buFontTx/>
              <a:buChar char="-"/>
            </a:pPr>
            <a:endParaRPr lang="en-GB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Turbulence Models &amp; Wall Functions – Ethan Davies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1D138D-CD26-24AF-A3C4-DFBB45F5A982}"/>
              </a:ext>
            </a:extLst>
          </p:cNvPr>
          <p:cNvSpPr txBox="1"/>
          <p:nvPr/>
        </p:nvSpPr>
        <p:spPr>
          <a:xfrm>
            <a:off x="-66675" y="6362320"/>
            <a:ext cx="121920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>
                <a:latin typeface="Georgia Pro" panose="02040502050405020303" pitchFamily="18" charset="0"/>
              </a:rPr>
              <a:t>(ANSYS, 2025; Baur K, 2024; Dlubal Software, 2024; Ferziger &amp; Peric, 2012; Leap CFD, 2023; Liu, 2024; NASA &amp; AIAA, 2005; Pereira, 2021; Sabe, 2022; SimScale, 2025; Washington U, 2006)</a:t>
            </a:r>
            <a:endParaRPr lang="en-GB" sz="1400" i="1">
              <a:solidFill>
                <a:schemeClr val="bg2">
                  <a:lumMod val="10000"/>
                </a:schemeClr>
              </a:solidFill>
            </a:endParaRPr>
          </a:p>
          <a:p>
            <a:endParaRPr lang="en-GB" sz="1400" i="1">
              <a:latin typeface="Georgia Pro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9773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66"/>
    </mc:Choice>
    <mc:Fallback xmlns="">
      <p:transition spd="slow" advTm="1276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CEA787-EF3C-75D3-0AB0-2DDBF27BA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49F237D1-122D-8610-BCAD-AFE45B27EA24}"/>
              </a:ext>
            </a:extLst>
          </p:cNvPr>
          <p:cNvSpPr txBox="1"/>
          <p:nvPr/>
        </p:nvSpPr>
        <p:spPr>
          <a:xfrm>
            <a:off x="96090" y="495680"/>
            <a:ext cx="12619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Ethan Davies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D422A2-41E6-D9DE-98F5-6FC4CE754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904710" y="6492875"/>
            <a:ext cx="287289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8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21937-8915-305C-A1CA-EFB417F98F3E}"/>
              </a:ext>
            </a:extLst>
          </p:cNvPr>
          <p:cNvSpPr txBox="1"/>
          <p:nvPr/>
        </p:nvSpPr>
        <p:spPr>
          <a:xfrm>
            <a:off x="96090" y="72428"/>
            <a:ext cx="271048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Front</a:t>
            </a:r>
            <a:r>
              <a:rPr lang="en-US" sz="2800">
                <a:latin typeface="Georgia Pro" panose="02040502050405020303" pitchFamily="18" charset="0"/>
                <a:ea typeface="Calibri"/>
                <a:cs typeface="Calibri"/>
              </a:rPr>
              <a:t> </a:t>
            </a:r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Splitter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019327-92D8-D86A-74ED-21A712C07B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82" t="36099" r="11142"/>
          <a:stretch>
            <a:fillRect/>
          </a:stretch>
        </p:blipFill>
        <p:spPr bwMode="auto">
          <a:xfrm>
            <a:off x="96089" y="3901566"/>
            <a:ext cx="4861654" cy="13994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02BB4F-017A-831C-0A29-B33C11E29106}"/>
              </a:ext>
            </a:extLst>
          </p:cNvPr>
          <p:cNvSpPr txBox="1"/>
          <p:nvPr/>
        </p:nvSpPr>
        <p:spPr>
          <a:xfrm>
            <a:off x="96089" y="3556774"/>
            <a:ext cx="157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>
                <a:latin typeface="Georgia Pro" panose="02040502050405020303" pitchFamily="18" charset="0"/>
              </a:rPr>
              <a:t>Leading Edge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26475C-2B17-9FEF-7622-E28D718B0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6915" y="200760"/>
            <a:ext cx="1365622" cy="268247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A3E8E41-CA63-A09B-ACDE-B94AC50165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53737" y="170277"/>
            <a:ext cx="1450974" cy="271295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7D33AEA-ED3B-F54F-31A5-278215E4F8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26915" y="3610556"/>
            <a:ext cx="1335140" cy="271905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C7EC8FA-5AB6-1C0E-2205-FD8204F58D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11654" y="3610556"/>
            <a:ext cx="1335140" cy="273734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C673DCD-00AD-D309-31F0-6FB9B20028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7638" y="200760"/>
            <a:ext cx="877900" cy="267637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9DC3AB1-893D-81F0-D5B6-7E8F9691C51F}"/>
              </a:ext>
            </a:extLst>
          </p:cNvPr>
          <p:cNvSpPr txBox="1"/>
          <p:nvPr/>
        </p:nvSpPr>
        <p:spPr>
          <a:xfrm>
            <a:off x="8610844" y="2864942"/>
            <a:ext cx="8515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Baseline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F229A42-35CC-E758-CB87-D0DD5113D614}"/>
              </a:ext>
            </a:extLst>
          </p:cNvPr>
          <p:cNvSpPr txBox="1"/>
          <p:nvPr/>
        </p:nvSpPr>
        <p:spPr>
          <a:xfrm>
            <a:off x="8610844" y="6323589"/>
            <a:ext cx="9733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30mm 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756573-7671-1BEA-125D-2738DB9A08E8}"/>
              </a:ext>
            </a:extLst>
          </p:cNvPr>
          <p:cNvSpPr txBox="1"/>
          <p:nvPr/>
        </p:nvSpPr>
        <p:spPr>
          <a:xfrm>
            <a:off x="96089" y="976612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>
                <a:latin typeface="Georgia Pro" panose="02040502050405020303" pitchFamily="18" charset="0"/>
              </a:rPr>
              <a:t>Side Feet</a:t>
            </a:r>
          </a:p>
        </p:txBody>
      </p:sp>
      <p:pic>
        <p:nvPicPr>
          <p:cNvPr id="22" name="Picture 21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244DC0FA-F710-38E7-677C-A1AE621FB2B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86025" t="43368" r="7391" b="25638"/>
          <a:stretch>
            <a:fillRect/>
          </a:stretch>
        </p:blipFill>
        <p:spPr>
          <a:xfrm>
            <a:off x="96090" y="1468548"/>
            <a:ext cx="1463422" cy="193733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4" name="Picture 2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4F111BB-B345-1470-2CB2-D8B2D219873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8218" t="39334" r="4431" b="26630"/>
          <a:stretch>
            <a:fillRect/>
          </a:stretch>
        </p:blipFill>
        <p:spPr>
          <a:xfrm>
            <a:off x="1726555" y="1468548"/>
            <a:ext cx="1487697" cy="193733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6" name="Picture 2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8349A30-43F5-B327-8FF4-D396C3022285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67580" t="36602" r="12635" b="17682"/>
          <a:stretch>
            <a:fillRect/>
          </a:stretch>
        </p:blipFill>
        <p:spPr>
          <a:xfrm>
            <a:off x="3728813" y="634179"/>
            <a:ext cx="2997962" cy="1948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32EDBAD-025E-85E2-CF29-D9F2160B1BC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214252" y="2733579"/>
            <a:ext cx="4027085" cy="683166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EBB9F3-948B-0261-2E02-ED5EE322EBCA}"/>
              </a:ext>
            </a:extLst>
          </p:cNvPr>
          <p:cNvCxnSpPr/>
          <p:nvPr/>
        </p:nvCxnSpPr>
        <p:spPr>
          <a:xfrm>
            <a:off x="0" y="3503691"/>
            <a:ext cx="739668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00934B4-B94B-AA60-3731-AB0A59D43339}"/>
              </a:ext>
            </a:extLst>
          </p:cNvPr>
          <p:cNvCxnSpPr/>
          <p:nvPr/>
        </p:nvCxnSpPr>
        <p:spPr>
          <a:xfrm flipV="1">
            <a:off x="7396681" y="0"/>
            <a:ext cx="0" cy="350369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1B3E5F2A-8A60-543C-FFFD-0888EF1D0611}"/>
              </a:ext>
            </a:extLst>
          </p:cNvPr>
          <p:cNvSpPr txBox="1"/>
          <p:nvPr/>
        </p:nvSpPr>
        <p:spPr>
          <a:xfrm>
            <a:off x="8729453" y="3349802"/>
            <a:ext cx="9300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Top View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631C10-021B-E047-7653-FFC31259C422}"/>
              </a:ext>
            </a:extLst>
          </p:cNvPr>
          <p:cNvSpPr txBox="1"/>
          <p:nvPr/>
        </p:nvSpPr>
        <p:spPr>
          <a:xfrm>
            <a:off x="10572327" y="3348025"/>
            <a:ext cx="12137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Bottom 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9E0A2E-8EE1-B2F7-1177-4C93C47BF6BF}"/>
              </a:ext>
            </a:extLst>
          </p:cNvPr>
          <p:cNvSpPr txBox="1"/>
          <p:nvPr/>
        </p:nvSpPr>
        <p:spPr>
          <a:xfrm>
            <a:off x="72043" y="6609786"/>
            <a:ext cx="25266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latin typeface="Georgia Pro" panose="02040502050405020303" pitchFamily="18" charset="0"/>
              </a:rPr>
              <a:t>(Formula One, 2026; Straw, 2025)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ECDB561-8856-4874-39C2-1A84F3E3038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6089" y="5336577"/>
            <a:ext cx="8120257" cy="129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15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80"/>
    </mc:Choice>
    <mc:Fallback xmlns="">
      <p:transition spd="slow" advTm="5718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765625-2D41-A98F-5EE6-B0EB982CF9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FC3715C8-1B28-BEE9-99D2-05154EC3B89E}"/>
              </a:ext>
            </a:extLst>
          </p:cNvPr>
          <p:cNvSpPr txBox="1"/>
          <p:nvPr/>
        </p:nvSpPr>
        <p:spPr>
          <a:xfrm>
            <a:off x="96090" y="495680"/>
            <a:ext cx="12619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Ethan Davies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E7B8E5-82BB-F76B-D2C3-E4BEC2A9B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9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D28947-F6FA-E368-12C4-C5998746BB7D}"/>
              </a:ext>
            </a:extLst>
          </p:cNvPr>
          <p:cNvSpPr txBox="1"/>
          <p:nvPr/>
        </p:nvSpPr>
        <p:spPr>
          <a:xfrm>
            <a:off x="96090" y="72428"/>
            <a:ext cx="271048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Front</a:t>
            </a:r>
            <a:r>
              <a:rPr lang="en-US" sz="2800">
                <a:latin typeface="Georgia Pro" panose="02040502050405020303" pitchFamily="18" charset="0"/>
                <a:ea typeface="Calibri"/>
                <a:cs typeface="Calibri"/>
              </a:rPr>
              <a:t> </a:t>
            </a:r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Splitter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B91539-18BD-C169-8F1F-1376E331C9B4}"/>
              </a:ext>
            </a:extLst>
          </p:cNvPr>
          <p:cNvSpPr txBox="1"/>
          <p:nvPr/>
        </p:nvSpPr>
        <p:spPr>
          <a:xfrm>
            <a:off x="96090" y="834234"/>
            <a:ext cx="2654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>
                <a:latin typeface="Georgia Pro" panose="02040502050405020303" pitchFamily="18" charset="0"/>
              </a:rPr>
              <a:t>Bottom Expansion Zone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40F4556-2F50-DDFE-5479-698E0C021AE2}"/>
              </a:ext>
            </a:extLst>
          </p:cNvPr>
          <p:cNvGrpSpPr/>
          <p:nvPr/>
        </p:nvGrpSpPr>
        <p:grpSpPr>
          <a:xfrm>
            <a:off x="96089" y="1265121"/>
            <a:ext cx="3474721" cy="2353012"/>
            <a:chOff x="618308" y="1349830"/>
            <a:chExt cx="3474721" cy="2353012"/>
          </a:xfrm>
        </p:grpSpPr>
        <p:pic>
          <p:nvPicPr>
            <p:cNvPr id="12" name="Picture 11" descr="A computer screen shot of a computer&#10;&#10;AI-generated content may be incorrect.">
              <a:extLst>
                <a:ext uri="{FF2B5EF4-FFF2-40B4-BE49-F238E27FC236}">
                  <a16:creationId xmlns:a16="http://schemas.microsoft.com/office/drawing/2014/main" id="{CFC74499-1CDD-7A17-EC83-A72AFE49BCC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9907" t="22858" r="6201" b="19616"/>
            <a:stretch>
              <a:fillRect/>
            </a:stretch>
          </p:blipFill>
          <p:spPr>
            <a:xfrm>
              <a:off x="618308" y="1349830"/>
              <a:ext cx="3474721" cy="2353012"/>
            </a:xfrm>
            <a:prstGeom prst="rect">
              <a:avLst/>
            </a:prstGeom>
          </p:spPr>
        </p:pic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ECCCDE44-B55D-B0D0-68C6-7F2697F0C78C}"/>
                    </a:ext>
                  </a:extLst>
                </p14:cNvPr>
                <p14:cNvContentPartPr/>
                <p14:nvPr/>
              </p14:nvContentPartPr>
              <p14:xfrm>
                <a:off x="1831976" y="2783977"/>
                <a:ext cx="829080" cy="10620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ECCCDE44-B55D-B0D0-68C6-7F2697F0C78C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825856" y="2777857"/>
                  <a:ext cx="841320" cy="11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FF32E75E-45F2-270E-5069-3700A98F6CA7}"/>
                    </a:ext>
                  </a:extLst>
                </p14:cNvPr>
                <p14:cNvContentPartPr/>
                <p14:nvPr/>
              </p14:nvContentPartPr>
              <p14:xfrm>
                <a:off x="3159656" y="1632337"/>
                <a:ext cx="658440" cy="2066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FF32E75E-45F2-270E-5069-3700A98F6CA7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153536" y="1626217"/>
                  <a:ext cx="670680" cy="218880"/>
                </a:xfrm>
                <a:prstGeom prst="rect">
                  <a:avLst/>
                </a:prstGeom>
              </p:spPr>
            </p:pic>
          </mc:Fallback>
        </mc:AlternateContent>
        <p:sp>
          <p:nvSpPr>
            <p:cNvPr id="21" name="Arrow: Up 20">
              <a:extLst>
                <a:ext uri="{FF2B5EF4-FFF2-40B4-BE49-F238E27FC236}">
                  <a16:creationId xmlns:a16="http://schemas.microsoft.com/office/drawing/2014/main" id="{301DB431-6596-8B46-FBA4-0B880ACC5D63}"/>
                </a:ext>
              </a:extLst>
            </p:cNvPr>
            <p:cNvSpPr/>
            <p:nvPr/>
          </p:nvSpPr>
          <p:spPr>
            <a:xfrm rot="1662453">
              <a:off x="3241161" y="1765011"/>
              <a:ext cx="131816" cy="383098"/>
            </a:xfrm>
            <a:prstGeom prst="upArrow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Arrow: Up 21">
              <a:extLst>
                <a:ext uri="{FF2B5EF4-FFF2-40B4-BE49-F238E27FC236}">
                  <a16:creationId xmlns:a16="http://schemas.microsoft.com/office/drawing/2014/main" id="{C4AAA8ED-D2CE-D41B-7400-6A6AA1683D34}"/>
                </a:ext>
              </a:extLst>
            </p:cNvPr>
            <p:cNvSpPr/>
            <p:nvPr/>
          </p:nvSpPr>
          <p:spPr>
            <a:xfrm rot="1662453">
              <a:off x="1919913" y="2960412"/>
              <a:ext cx="131816" cy="383098"/>
            </a:xfrm>
            <a:prstGeom prst="upArrow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4" name="Picture 23">
            <a:extLst>
              <a:ext uri="{FF2B5EF4-FFF2-40B4-BE49-F238E27FC236}">
                <a16:creationId xmlns:a16="http://schemas.microsoft.com/office/drawing/2014/main" id="{E559281E-8E35-1DFE-940E-EC323459039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89" y="5389452"/>
            <a:ext cx="7308830" cy="128598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A5C7C28-0DE7-BBF7-98A4-797495CC49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81841" y="182563"/>
            <a:ext cx="3365284" cy="1920406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2003AD6A-46BB-EDDE-12CC-221F7C1238C7}"/>
              </a:ext>
            </a:extLst>
          </p:cNvPr>
          <p:cNvGrpSpPr/>
          <p:nvPr/>
        </p:nvGrpSpPr>
        <p:grpSpPr>
          <a:xfrm>
            <a:off x="8621192" y="182563"/>
            <a:ext cx="3331210" cy="1932305"/>
            <a:chOff x="0" y="0"/>
            <a:chExt cx="3331210" cy="1932305"/>
          </a:xfrm>
        </p:grpSpPr>
        <p:pic>
          <p:nvPicPr>
            <p:cNvPr id="29" name="Picture 28" descr="A computer screen shot of a computer screen&#10;&#10;AI-generated content may be incorrect.">
              <a:extLst>
                <a:ext uri="{FF2B5EF4-FFF2-40B4-BE49-F238E27FC236}">
                  <a16:creationId xmlns:a16="http://schemas.microsoft.com/office/drawing/2014/main" id="{1BD2B3C9-B359-5B20-7A25-0F82E1BE523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85" t="11778" r="51235" b="8470"/>
            <a:stretch>
              <a:fillRect/>
            </a:stretch>
          </p:blipFill>
          <p:spPr bwMode="auto">
            <a:xfrm>
              <a:off x="0" y="0"/>
              <a:ext cx="3331210" cy="193230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E45655BF-1AC0-5FDA-3572-02601848BF9A}"/>
                </a:ext>
              </a:extLst>
            </p:cNvPr>
            <p:cNvSpPr/>
            <p:nvPr/>
          </p:nvSpPr>
          <p:spPr>
            <a:xfrm>
              <a:off x="667910" y="1200646"/>
              <a:ext cx="275590" cy="146050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D90E4AE-25AD-9FDC-73C7-3D62933589AE}"/>
                </a:ext>
              </a:extLst>
            </p:cNvPr>
            <p:cNvSpPr/>
            <p:nvPr/>
          </p:nvSpPr>
          <p:spPr>
            <a:xfrm>
              <a:off x="2767054" y="1184744"/>
              <a:ext cx="276045" cy="146649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</p:grp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74EFF0C3-4B23-4D23-77C6-8E6B70C6804B}"/>
              </a:ext>
            </a:extLst>
          </p:cNvPr>
          <p:cNvSpPr/>
          <p:nvPr/>
        </p:nvSpPr>
        <p:spPr>
          <a:xfrm>
            <a:off x="7947125" y="1090917"/>
            <a:ext cx="674067" cy="348407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B23BC89-AD3E-231B-0B9A-B07EE696597A}"/>
              </a:ext>
            </a:extLst>
          </p:cNvPr>
          <p:cNvSpPr txBox="1"/>
          <p:nvPr/>
        </p:nvSpPr>
        <p:spPr>
          <a:xfrm>
            <a:off x="4581840" y="2072081"/>
            <a:ext cx="19909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Baseline – 5.5deg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338FAC4-7128-4596-A0F3-46FB4FFC6940}"/>
              </a:ext>
            </a:extLst>
          </p:cNvPr>
          <p:cNvSpPr txBox="1"/>
          <p:nvPr/>
        </p:nvSpPr>
        <p:spPr>
          <a:xfrm>
            <a:off x="8621192" y="2102580"/>
            <a:ext cx="7585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4.5 deg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008B4956-A8E3-E3B6-1DB8-E658D6F6126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21193" y="2699827"/>
            <a:ext cx="3331209" cy="2043306"/>
          </a:xfrm>
          <a:prstGeom prst="rect">
            <a:avLst/>
          </a:prstGeom>
        </p:spPr>
      </p:pic>
      <p:sp>
        <p:nvSpPr>
          <p:cNvPr id="36" name="Arrow: Down 35">
            <a:extLst>
              <a:ext uri="{FF2B5EF4-FFF2-40B4-BE49-F238E27FC236}">
                <a16:creationId xmlns:a16="http://schemas.microsoft.com/office/drawing/2014/main" id="{0EA96FF0-B7F7-166A-5C79-120344BA6A19}"/>
              </a:ext>
            </a:extLst>
          </p:cNvPr>
          <p:cNvSpPr/>
          <p:nvPr/>
        </p:nvSpPr>
        <p:spPr>
          <a:xfrm>
            <a:off x="10143106" y="2114868"/>
            <a:ext cx="287382" cy="58495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2D57EEA-34BD-C168-CE70-CB8A01BBB3F9}"/>
              </a:ext>
            </a:extLst>
          </p:cNvPr>
          <p:cNvSpPr txBox="1"/>
          <p:nvPr/>
        </p:nvSpPr>
        <p:spPr>
          <a:xfrm>
            <a:off x="8621192" y="4743133"/>
            <a:ext cx="75854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3.0 deg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01DE64-0CF7-FD0E-777F-46CF787B68EC}"/>
              </a:ext>
            </a:extLst>
          </p:cNvPr>
          <p:cNvSpPr txBox="1"/>
          <p:nvPr/>
        </p:nvSpPr>
        <p:spPr>
          <a:xfrm>
            <a:off x="96089" y="4374801"/>
            <a:ext cx="28230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Similar diffusor tests have similar results (McBeath, 2015) comp car aero </a:t>
            </a:r>
            <a:r>
              <a:rPr lang="en-GB" sz="1400" err="1">
                <a:latin typeface="Georgia Pro" panose="02040502050405020303" pitchFamily="18" charset="0"/>
              </a:rPr>
              <a:t>pg</a:t>
            </a:r>
            <a:r>
              <a:rPr lang="en-GB" sz="1400">
                <a:latin typeface="Georgia Pro" panose="02040502050405020303" pitchFamily="18" charset="0"/>
              </a:rPr>
              <a:t> 156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F22706-79A8-D924-26AA-1DE4ECFE653E}"/>
              </a:ext>
            </a:extLst>
          </p:cNvPr>
          <p:cNvSpPr txBox="1"/>
          <p:nvPr/>
        </p:nvSpPr>
        <p:spPr>
          <a:xfrm>
            <a:off x="96089" y="3679687"/>
            <a:ext cx="34579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My Theory:</a:t>
            </a:r>
          </a:p>
          <a:p>
            <a:r>
              <a:rPr lang="en-GB" sz="1400">
                <a:latin typeface="Georgia Pro" panose="02040502050405020303" pitchFamily="18" charset="0"/>
              </a:rPr>
              <a:t>Bottom Expansion Zone = Local Diffuser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663F72-8525-681C-F8F5-CEB06BD5BAC1}"/>
              </a:ext>
            </a:extLst>
          </p:cNvPr>
          <p:cNvSpPr txBox="1"/>
          <p:nvPr/>
        </p:nvSpPr>
        <p:spPr>
          <a:xfrm>
            <a:off x="7537247" y="5217073"/>
            <a:ext cx="14430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u="sng">
                <a:latin typeface="Georgia Pro" panose="02040502050405020303" pitchFamily="18" charset="0"/>
              </a:rPr>
              <a:t>Further 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D7772B-A9C6-589D-DD71-0C12D513BB95}"/>
              </a:ext>
            </a:extLst>
          </p:cNvPr>
          <p:cNvSpPr txBox="1"/>
          <p:nvPr/>
        </p:nvSpPr>
        <p:spPr>
          <a:xfrm>
            <a:off x="7550590" y="5721790"/>
            <a:ext cx="433804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400">
                <a:latin typeface="Georgia Pro" panose="02040502050405020303" pitchFamily="18" charset="0"/>
              </a:rPr>
              <a:t>Investigate potential end plate development</a:t>
            </a:r>
          </a:p>
          <a:p>
            <a:pPr marL="285750" indent="-285750">
              <a:buFontTx/>
              <a:buChar char="-"/>
            </a:pPr>
            <a:endParaRPr lang="en-GB" sz="1400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1400">
                <a:latin typeface="Georgia Pro" panose="02040502050405020303" pitchFamily="18" charset="0"/>
              </a:rPr>
              <a:t>Further investigate diffuser angle around 4.5 deg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D0C13E-4F32-8584-B529-D77B14F4501C}"/>
              </a:ext>
            </a:extLst>
          </p:cNvPr>
          <p:cNvSpPr txBox="1"/>
          <p:nvPr/>
        </p:nvSpPr>
        <p:spPr>
          <a:xfrm>
            <a:off x="4581841" y="2699268"/>
            <a:ext cx="3314486" cy="206210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u="sng">
                <a:latin typeface="Georgia Pro" panose="02040502050405020303" pitchFamily="18" charset="0"/>
              </a:rPr>
              <a:t>Plan going forward</a:t>
            </a: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Use 4.5 deg splitter if rear balance is gained</a:t>
            </a:r>
          </a:p>
          <a:p>
            <a:pPr marL="285750" indent="-285750">
              <a:buFontTx/>
              <a:buChar char="-"/>
            </a:pPr>
            <a:endParaRPr lang="en-GB" sz="1600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272N needed at rear for 4.5</a:t>
            </a:r>
          </a:p>
          <a:p>
            <a:endParaRPr lang="en-GB" sz="1600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Use 4.0 / 3.0 deg splitter if more rear balance is needed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D3973C5B-F2A0-41CE-88CC-B891FB7A3DE6}"/>
              </a:ext>
            </a:extLst>
          </p:cNvPr>
          <p:cNvSpPr/>
          <p:nvPr/>
        </p:nvSpPr>
        <p:spPr>
          <a:xfrm rot="10800000">
            <a:off x="7921726" y="3679687"/>
            <a:ext cx="674067" cy="348407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96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06"/>
    </mc:Choice>
    <mc:Fallback xmlns="">
      <p:transition spd="slow" advTm="44306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13B5E-F237-372D-D76F-7A45632B7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DCB587-7C35-8EAF-5DDF-389B952D94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893" y="4246523"/>
            <a:ext cx="2937466" cy="1505880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4DAD140-B431-E2C7-D88D-97F93C5AB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10</a:t>
            </a:fld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432D1D-E153-5EB4-877D-F3356F6E3EC8}"/>
              </a:ext>
            </a:extLst>
          </p:cNvPr>
          <p:cNvSpPr txBox="1"/>
          <p:nvPr/>
        </p:nvSpPr>
        <p:spPr>
          <a:xfrm>
            <a:off x="96091" y="495680"/>
            <a:ext cx="14520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Noah Newman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D0EF5F-371C-E1D9-CABA-04A56E6B246F}"/>
              </a:ext>
            </a:extLst>
          </p:cNvPr>
          <p:cNvSpPr txBox="1"/>
          <p:nvPr/>
        </p:nvSpPr>
        <p:spPr>
          <a:xfrm>
            <a:off x="96090" y="72428"/>
            <a:ext cx="31541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Front Pontoons</a:t>
            </a:r>
          </a:p>
        </p:txBody>
      </p:sp>
      <p:pic>
        <p:nvPicPr>
          <p:cNvPr id="2" name="Picture 1" descr="A close-up of a black object&#10;&#10;AI-generated content may be incorrect.">
            <a:extLst>
              <a:ext uri="{FF2B5EF4-FFF2-40B4-BE49-F238E27FC236}">
                <a16:creationId xmlns:a16="http://schemas.microsoft.com/office/drawing/2014/main" id="{B90C33ED-7E05-8810-FB3C-4019665E67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641" y="1121600"/>
            <a:ext cx="2929593" cy="1228931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12" name="Picture 11" descr="A computer keyboard with green lines&#10;&#10;AI-generated content may be incorrect.">
            <a:extLst>
              <a:ext uri="{FF2B5EF4-FFF2-40B4-BE49-F238E27FC236}">
                <a16:creationId xmlns:a16="http://schemas.microsoft.com/office/drawing/2014/main" id="{18CF3A3F-E2F2-0604-AFAC-AD197A7D14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3285" y="1105967"/>
            <a:ext cx="2401694" cy="1211471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DA539D-70CF-B971-503E-F532141F0E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34099" y="4244657"/>
            <a:ext cx="2397718" cy="1500545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3" name="Picture 2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E09A2766-714C-188E-552A-225C2F0789A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0183" y="4248019"/>
            <a:ext cx="4397306" cy="131226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8B9D231-9E4D-EE95-3CDD-103902EFCDA0}"/>
              </a:ext>
            </a:extLst>
          </p:cNvPr>
          <p:cNvSpPr txBox="1"/>
          <p:nvPr/>
        </p:nvSpPr>
        <p:spPr>
          <a:xfrm>
            <a:off x="426108" y="1093219"/>
            <a:ext cx="147421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>
                <a:ea typeface="Calibri"/>
                <a:cs typeface="Calibri"/>
              </a:rPr>
              <a:t>Concept 1</a:t>
            </a:r>
            <a:endParaRPr lang="en-US" sz="1400" b="1" i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A63A959-DE10-8C10-2859-4C8C4C40B26E}"/>
              </a:ext>
            </a:extLst>
          </p:cNvPr>
          <p:cNvSpPr txBox="1"/>
          <p:nvPr/>
        </p:nvSpPr>
        <p:spPr>
          <a:xfrm>
            <a:off x="431321" y="4320396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 baseline="0">
                <a:latin typeface="Calibri"/>
              </a:rPr>
              <a:t>Concept </a:t>
            </a:r>
            <a:r>
              <a:rPr lang="en-US" sz="1400" b="1" i="1">
                <a:latin typeface="Calibri"/>
              </a:rPr>
              <a:t>3</a:t>
            </a:r>
            <a:endParaRPr lang="en-US"/>
          </a:p>
          <a:p>
            <a:pPr algn="ctr"/>
            <a:endParaRPr lang="en-US"/>
          </a:p>
        </p:txBody>
      </p:sp>
      <p:pic>
        <p:nvPicPr>
          <p:cNvPr id="26" name="Picture 25" descr="A close up of a car&#10;&#10;AI-generated content may be incorrect.">
            <a:extLst>
              <a:ext uri="{FF2B5EF4-FFF2-40B4-BE49-F238E27FC236}">
                <a16:creationId xmlns:a16="http://schemas.microsoft.com/office/drawing/2014/main" id="{743F2C47-2122-3BE2-39FE-886ABCDCFCD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4365" y="2791904"/>
            <a:ext cx="2929388" cy="10297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6DB1213A-1826-96ED-D043-1FD07104197F}"/>
              </a:ext>
            </a:extLst>
          </p:cNvPr>
          <p:cNvSpPr txBox="1"/>
          <p:nvPr/>
        </p:nvSpPr>
        <p:spPr>
          <a:xfrm>
            <a:off x="466725" y="2781299"/>
            <a:ext cx="16764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>
                <a:ea typeface="Calibri"/>
                <a:cs typeface="Calibri"/>
              </a:rPr>
              <a:t>Concept 2</a:t>
            </a:r>
            <a:endParaRPr lang="en-US" sz="1400" b="1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B68D1A-AB03-D8DD-542E-3E241A615A82}"/>
              </a:ext>
            </a:extLst>
          </p:cNvPr>
          <p:cNvSpPr txBox="1"/>
          <p:nvPr/>
        </p:nvSpPr>
        <p:spPr>
          <a:xfrm>
            <a:off x="434555" y="6164650"/>
            <a:ext cx="35866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/>
              <a:t>(Cope, 2025; Race Louvers, </a:t>
            </a:r>
            <a:r>
              <a:rPr lang="en-US"/>
              <a:t>2023</a:t>
            </a:r>
            <a:r>
              <a:rPr lang="en-US">
                <a:ea typeface="+mn-lt"/>
                <a:cs typeface="+mn-lt"/>
              </a:rPr>
              <a:t>)</a:t>
            </a:r>
            <a:endParaRPr lang="en-US" b="1" i="1">
              <a:ea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6A44D9-0A31-B813-21DF-26A3D3C5113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35364" y="2657385"/>
            <a:ext cx="2424744" cy="124130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CE4845D-606D-D8C4-7973-38E827E13A9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71735" y="741725"/>
            <a:ext cx="5175850" cy="293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26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13"/>
    </mc:Choice>
    <mc:Fallback xmlns="">
      <p:transition spd="slow" advTm="1971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872E9-5E66-C68D-1DB3-292DDFE87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D9A11D-295B-B3BE-5403-8CB0C017D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435477-2A32-EE98-9F1D-19383F966302}"/>
              </a:ext>
            </a:extLst>
          </p:cNvPr>
          <p:cNvSpPr txBox="1"/>
          <p:nvPr/>
        </p:nvSpPr>
        <p:spPr>
          <a:xfrm>
            <a:off x="96091" y="495680"/>
            <a:ext cx="14520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Noah Newman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482EB4-7473-8D97-EA26-B84846025CAB}"/>
              </a:ext>
            </a:extLst>
          </p:cNvPr>
          <p:cNvSpPr txBox="1"/>
          <p:nvPr/>
        </p:nvSpPr>
        <p:spPr>
          <a:xfrm>
            <a:off x="96090" y="72428"/>
            <a:ext cx="458455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Front Pontoons</a:t>
            </a:r>
          </a:p>
        </p:txBody>
      </p:sp>
      <p:pic>
        <p:nvPicPr>
          <p:cNvPr id="2" name="Picture 1" descr="A black object with a circular object&#10;&#10;AI-generated content may be incorrect.">
            <a:extLst>
              <a:ext uri="{FF2B5EF4-FFF2-40B4-BE49-F238E27FC236}">
                <a16:creationId xmlns:a16="http://schemas.microsoft.com/office/drawing/2014/main" id="{C2EC9BBB-2EB1-F66D-01F8-C0B71C9F0E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991" t="1272" r="-15"/>
          <a:stretch>
            <a:fillRect/>
          </a:stretch>
        </p:blipFill>
        <p:spPr>
          <a:xfrm>
            <a:off x="400725" y="1311935"/>
            <a:ext cx="2462281" cy="2147681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FFBA63-B05F-7A51-932B-8178E88FF0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579" b="-602"/>
          <a:stretch>
            <a:fillRect/>
          </a:stretch>
        </p:blipFill>
        <p:spPr>
          <a:xfrm>
            <a:off x="397015" y="3581112"/>
            <a:ext cx="2478698" cy="2135805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5EAE95-D330-5372-421F-4DD7B7339873}"/>
              </a:ext>
            </a:extLst>
          </p:cNvPr>
          <p:cNvSpPr txBox="1"/>
          <p:nvPr/>
        </p:nvSpPr>
        <p:spPr>
          <a:xfrm>
            <a:off x="1085868" y="956662"/>
            <a:ext cx="42110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>
                <a:ea typeface="Calibri"/>
                <a:cs typeface="Calibri"/>
              </a:rPr>
              <a:t>Concept 1</a:t>
            </a:r>
            <a:r>
              <a:rPr lang="en-US">
                <a:ea typeface="Calibri"/>
                <a:cs typeface="Calibri"/>
              </a:rPr>
              <a:t> </a:t>
            </a:r>
            <a:endParaRPr lang="en-US"/>
          </a:p>
        </p:txBody>
      </p:sp>
      <p:pic>
        <p:nvPicPr>
          <p:cNvPr id="9" name="Picture 8" descr="A close-up of a projector&#10;&#10;AI-generated content may be incorrect.">
            <a:extLst>
              <a:ext uri="{FF2B5EF4-FFF2-40B4-BE49-F238E27FC236}">
                <a16:creationId xmlns:a16="http://schemas.microsoft.com/office/drawing/2014/main" id="{3CDD7AF3-FE4A-6445-7549-8AC84C21994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357" t="-157" r="194" b="465"/>
          <a:stretch>
            <a:fillRect/>
          </a:stretch>
        </p:blipFill>
        <p:spPr>
          <a:xfrm>
            <a:off x="3185558" y="1328549"/>
            <a:ext cx="2459982" cy="2153931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10" name="Picture 9" descr="A close up of a machine&#10;&#10;AI-generated content may be incorrect.">
            <a:extLst>
              <a:ext uri="{FF2B5EF4-FFF2-40B4-BE49-F238E27FC236}">
                <a16:creationId xmlns:a16="http://schemas.microsoft.com/office/drawing/2014/main" id="{D33F4C3A-3CD3-84E4-F650-29F4B56F65D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-128" b="6946"/>
          <a:stretch>
            <a:fillRect/>
          </a:stretch>
        </p:blipFill>
        <p:spPr>
          <a:xfrm>
            <a:off x="3193318" y="3582188"/>
            <a:ext cx="2472669" cy="2146045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259AA74-D95F-3C69-C9C4-ED13634D8B88}"/>
              </a:ext>
            </a:extLst>
          </p:cNvPr>
          <p:cNvSpPr txBox="1"/>
          <p:nvPr/>
        </p:nvSpPr>
        <p:spPr>
          <a:xfrm>
            <a:off x="3837029" y="950439"/>
            <a:ext cx="2082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ea typeface="Calibri"/>
                <a:cs typeface="Calibri"/>
              </a:rPr>
              <a:t>Concept 2</a:t>
            </a:r>
            <a:endParaRPr lang="en-GB" b="1" i="1"/>
          </a:p>
        </p:txBody>
      </p:sp>
      <p:pic>
        <p:nvPicPr>
          <p:cNvPr id="11" name="Picture 10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850AB9CF-E3A1-D666-227C-96E28A8A12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3123" y="4289486"/>
            <a:ext cx="4173567" cy="1125747"/>
          </a:xfrm>
          <a:prstGeom prst="rect">
            <a:avLst/>
          </a:prstGeom>
        </p:spPr>
      </p:pic>
      <p:pic>
        <p:nvPicPr>
          <p:cNvPr id="14" name="Picture 13" descr="A graph with orange and blue bars&#10;&#10;AI-generated content may be incorrect.">
            <a:extLst>
              <a:ext uri="{FF2B5EF4-FFF2-40B4-BE49-F238E27FC236}">
                <a16:creationId xmlns:a16="http://schemas.microsoft.com/office/drawing/2014/main" id="{804DCD99-6DCA-1E64-3D80-DFB3EC7092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23471" y="708330"/>
            <a:ext cx="5880340" cy="33997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44E6405-1658-EFFE-3E2B-F2DF873A05B8}"/>
              </a:ext>
            </a:extLst>
          </p:cNvPr>
          <p:cNvSpPr txBox="1"/>
          <p:nvPr/>
        </p:nvSpPr>
        <p:spPr>
          <a:xfrm>
            <a:off x="3045483" y="6018542"/>
            <a:ext cx="34809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First concept was used to understand how scallops work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F110BB-A68C-3E87-2EBC-FB55103C7564}"/>
              </a:ext>
            </a:extLst>
          </p:cNvPr>
          <p:cNvSpPr txBox="1"/>
          <p:nvPr/>
        </p:nvSpPr>
        <p:spPr>
          <a:xfrm>
            <a:off x="142335" y="6018722"/>
            <a:ext cx="31146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Aimed to improve wheel wake evacuation</a:t>
            </a:r>
          </a:p>
        </p:txBody>
      </p:sp>
    </p:spTree>
    <p:extLst>
      <p:ext uri="{BB962C8B-B14F-4D97-AF65-F5344CB8AC3E}">
        <p14:creationId xmlns:p14="http://schemas.microsoft.com/office/powerpoint/2010/main" val="4160607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806"/>
    </mc:Choice>
    <mc:Fallback xmlns="">
      <p:transition spd="slow" advTm="6980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0360DB1-CC3A-CCEF-E4BF-02423EC50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C74852-199B-6211-AC54-D03C493D8E8B}"/>
              </a:ext>
            </a:extLst>
          </p:cNvPr>
          <p:cNvSpPr txBox="1"/>
          <p:nvPr/>
        </p:nvSpPr>
        <p:spPr>
          <a:xfrm>
            <a:off x="96091" y="495680"/>
            <a:ext cx="14520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Noah Newman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9C855-92F6-A984-BD1B-DAE847CD6460}"/>
              </a:ext>
            </a:extLst>
          </p:cNvPr>
          <p:cNvSpPr txBox="1"/>
          <p:nvPr/>
        </p:nvSpPr>
        <p:spPr>
          <a:xfrm>
            <a:off x="96090" y="72428"/>
            <a:ext cx="458455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Front Pontoons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0268B4-06AF-34AE-36BA-5BECC75A5C52}"/>
              </a:ext>
            </a:extLst>
          </p:cNvPr>
          <p:cNvSpPr txBox="1"/>
          <p:nvPr/>
        </p:nvSpPr>
        <p:spPr>
          <a:xfrm>
            <a:off x="9444128" y="73324"/>
            <a:ext cx="26670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i="1">
                <a:ea typeface="+mn-lt"/>
                <a:cs typeface="+mn-lt"/>
              </a:rPr>
              <a:t>(Bolt Flight, 2025; </a:t>
            </a:r>
            <a:r>
              <a:rPr lang="en-US" sz="1400">
                <a:ea typeface="+mn-lt"/>
                <a:cs typeface="+mn-lt"/>
              </a:rPr>
              <a:t>Cope, 2025)</a:t>
            </a:r>
          </a:p>
        </p:txBody>
      </p:sp>
      <p:pic>
        <p:nvPicPr>
          <p:cNvPr id="10" name="Picture 9" descr="A graph with orange and blue bars&#10;&#10;AI-generated content may be incorrect.">
            <a:extLst>
              <a:ext uri="{FF2B5EF4-FFF2-40B4-BE49-F238E27FC236}">
                <a16:creationId xmlns:a16="http://schemas.microsoft.com/office/drawing/2014/main" id="{405F5BB8-3844-681B-BF6D-646F2FE480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281" y="401673"/>
            <a:ext cx="5087428" cy="3029834"/>
          </a:xfrm>
          <a:prstGeom prst="rect">
            <a:avLst/>
          </a:prstGeom>
        </p:spPr>
      </p:pic>
      <p:pic>
        <p:nvPicPr>
          <p:cNvPr id="18" name="Picture 17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5D3BBBD2-DAF2-B6E5-D62C-6AD7ACD20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691" y="586684"/>
            <a:ext cx="3759501" cy="90379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31AD6C1-59F0-2E74-C7D0-CA3E134F92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900" y="3617704"/>
            <a:ext cx="5219544" cy="3148641"/>
          </a:xfrm>
          <a:prstGeom prst="rect">
            <a:avLst/>
          </a:prstGeom>
        </p:spPr>
      </p:pic>
      <p:pic>
        <p:nvPicPr>
          <p:cNvPr id="15" name="Picture 1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1E34FD8C-C1FE-EDA1-80AF-8AE8922BD3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177" y="3613030"/>
            <a:ext cx="5086717" cy="3134265"/>
          </a:xfrm>
          <a:prstGeom prst="rect">
            <a:avLst/>
          </a:prstGeom>
        </p:spPr>
      </p:pic>
      <p:pic>
        <p:nvPicPr>
          <p:cNvPr id="24" name="Picture 23" descr="A screen shot of a temperature gauge&#10;&#10;AI-generated content may be incorrect.">
            <a:extLst>
              <a:ext uri="{FF2B5EF4-FFF2-40B4-BE49-F238E27FC236}">
                <a16:creationId xmlns:a16="http://schemas.microsoft.com/office/drawing/2014/main" id="{D097CA19-965D-091E-2BC3-9CF0E186B2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77600" y="3984625"/>
            <a:ext cx="704850" cy="2390775"/>
          </a:xfrm>
          <a:prstGeom prst="rect">
            <a:avLst/>
          </a:prstGeom>
        </p:spPr>
      </p:pic>
      <p:pic>
        <p:nvPicPr>
          <p:cNvPr id="27" name="Picture 26" descr="A green bar with numbers&#10;&#10;AI-generated content may be incorrect.">
            <a:extLst>
              <a:ext uri="{FF2B5EF4-FFF2-40B4-BE49-F238E27FC236}">
                <a16:creationId xmlns:a16="http://schemas.microsoft.com/office/drawing/2014/main" id="{A4A46F41-BF52-2863-2469-96DDCF2DBC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013" y="3981450"/>
            <a:ext cx="666750" cy="2390775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3BB7473C-70BC-3621-2345-35AFD7D1D129}"/>
              </a:ext>
            </a:extLst>
          </p:cNvPr>
          <p:cNvSpPr txBox="1"/>
          <p:nvPr/>
        </p:nvSpPr>
        <p:spPr>
          <a:xfrm>
            <a:off x="828675" y="3619499"/>
            <a:ext cx="26955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>
                <a:ea typeface="Calibri"/>
                <a:cs typeface="Calibri"/>
              </a:rPr>
              <a:t>Raised leading edge</a:t>
            </a:r>
            <a:endParaRPr lang="en-US" sz="1400" b="1" i="1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776A348-F1F4-4A63-01F3-6F65CFAFE994}"/>
              </a:ext>
            </a:extLst>
          </p:cNvPr>
          <p:cNvSpPr txBox="1"/>
          <p:nvPr/>
        </p:nvSpPr>
        <p:spPr>
          <a:xfrm>
            <a:off x="3448050" y="3552824"/>
            <a:ext cx="24574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>
                <a:ea typeface="Calibri"/>
                <a:cs typeface="Calibri"/>
              </a:rPr>
              <a:t>Slim leading edge</a:t>
            </a:r>
            <a:r>
              <a:rPr lang="en-US">
                <a:ea typeface="Calibri"/>
                <a:cs typeface="Calibri"/>
              </a:rPr>
              <a:t> </a:t>
            </a:r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E4A29C9-C45E-DC62-C31F-CAF8369B4FE1}"/>
              </a:ext>
            </a:extLst>
          </p:cNvPr>
          <p:cNvSpPr txBox="1"/>
          <p:nvPr/>
        </p:nvSpPr>
        <p:spPr>
          <a:xfrm>
            <a:off x="819149" y="5295900"/>
            <a:ext cx="26574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>
                <a:ea typeface="Calibri"/>
                <a:cs typeface="Calibri"/>
              </a:rPr>
              <a:t>Baseline</a:t>
            </a:r>
            <a:endParaRPr lang="en-US" sz="1400" b="1" i="1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03259A2-34D4-DF10-AD64-A14742A11911}"/>
              </a:ext>
            </a:extLst>
          </p:cNvPr>
          <p:cNvSpPr txBox="1"/>
          <p:nvPr/>
        </p:nvSpPr>
        <p:spPr>
          <a:xfrm>
            <a:off x="3429000" y="5229225"/>
            <a:ext cx="2895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>
                <a:ea typeface="Calibri"/>
                <a:cs typeface="Calibri"/>
              </a:rPr>
              <a:t>Extended trailing edge</a:t>
            </a:r>
            <a:r>
              <a:rPr lang="en-US">
                <a:ea typeface="Calibri"/>
                <a:cs typeface="Calibri"/>
              </a:rPr>
              <a:t> </a:t>
            </a:r>
            <a:endParaRPr lang="en-US"/>
          </a:p>
        </p:txBody>
      </p:sp>
      <p:pic>
        <p:nvPicPr>
          <p:cNvPr id="41" name="Picture 40" descr="A close-up of a metal object&#10;&#10;AI-generated content may be incorrect.">
            <a:extLst>
              <a:ext uri="{FF2B5EF4-FFF2-40B4-BE49-F238E27FC236}">
                <a16:creationId xmlns:a16="http://schemas.microsoft.com/office/drawing/2014/main" id="{84B86D6F-4FA7-9730-B6DF-CF31D35DBF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6600" y="1621044"/>
            <a:ext cx="2653030" cy="83058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3" name="Picture 42" descr="A close-up of a machine&#10;&#10;AI-generated content may be incorrect.">
            <a:extLst>
              <a:ext uri="{FF2B5EF4-FFF2-40B4-BE49-F238E27FC236}">
                <a16:creationId xmlns:a16="http://schemas.microsoft.com/office/drawing/2014/main" id="{8C7682B4-227C-AB47-B7BE-FEE8EADC3E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6296" y="2535017"/>
            <a:ext cx="2034924" cy="102109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16987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551"/>
    </mc:Choice>
    <mc:Fallback xmlns="">
      <p:transition spd="slow" advTm="6255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98EDA8-35F3-28F6-28F3-C3C3DC78A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6038C8-9CDB-3769-C142-D8D2E95B1EF9}"/>
              </a:ext>
            </a:extLst>
          </p:cNvPr>
          <p:cNvSpPr txBox="1"/>
          <p:nvPr/>
        </p:nvSpPr>
        <p:spPr>
          <a:xfrm>
            <a:off x="96091" y="72428"/>
            <a:ext cx="743639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Midriff Section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934F8C-2B09-C086-C97D-5818DD0C5680}"/>
              </a:ext>
            </a:extLst>
          </p:cNvPr>
          <p:cNvSpPr txBox="1"/>
          <p:nvPr/>
        </p:nvSpPr>
        <p:spPr>
          <a:xfrm>
            <a:off x="1244992" y="4712704"/>
            <a:ext cx="1685811" cy="338554"/>
          </a:xfrm>
          <a:prstGeom prst="rect">
            <a:avLst/>
          </a:prstGeom>
          <a:noFill/>
          <a:ln w="28575">
            <a:solidFill>
              <a:srgbClr val="D86ECC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>
                <a:latin typeface="Georgia Pro"/>
              </a:rPr>
              <a:t>Foredeck</a:t>
            </a:r>
            <a:endParaRPr lang="en-GB" sz="1600">
              <a:latin typeface="Georgia Pro" panose="02040502050405020303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2E3182-F75E-3C88-4FDA-F35D7C9BB758}"/>
              </a:ext>
            </a:extLst>
          </p:cNvPr>
          <p:cNvSpPr txBox="1"/>
          <p:nvPr/>
        </p:nvSpPr>
        <p:spPr>
          <a:xfrm>
            <a:off x="9573137" y="4711934"/>
            <a:ext cx="1373870" cy="338554"/>
          </a:xfrm>
          <a:prstGeom prst="rect">
            <a:avLst/>
          </a:prstGeom>
          <a:noFill/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>
                <a:latin typeface="Georgia Pro"/>
              </a:rPr>
              <a:t>Louvers</a:t>
            </a:r>
            <a:endParaRPr lang="en-GB" sz="1600">
              <a:latin typeface="Georgia Pro" panose="02040502050405020303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C72693-2F78-2003-B194-AEC8D9F6A0B0}"/>
              </a:ext>
            </a:extLst>
          </p:cNvPr>
          <p:cNvSpPr txBox="1"/>
          <p:nvPr/>
        </p:nvSpPr>
        <p:spPr>
          <a:xfrm>
            <a:off x="5215221" y="4881981"/>
            <a:ext cx="1761557" cy="338554"/>
          </a:xfrm>
          <a:prstGeom prst="rect">
            <a:avLst/>
          </a:prstGeom>
          <a:noFill/>
          <a:ln w="28575">
            <a:solidFill>
              <a:srgbClr val="EA713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600">
                <a:latin typeface="Georgia Pro"/>
              </a:rPr>
              <a:t>Sidepods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2DFF833-3C5A-66CB-1297-575867FA2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8561"/>
            <a:ext cx="2743200" cy="365125"/>
          </a:xfrm>
        </p:spPr>
        <p:txBody>
          <a:bodyPr/>
          <a:lstStyle/>
          <a:p>
            <a:r>
              <a:rPr lang="en-GB">
                <a:latin typeface="Georgia Pro" panose="02040502050405020303" pitchFamily="18" charset="0"/>
              </a:rPr>
              <a:t>  </a:t>
            </a:r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13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6610FD-7B6C-F5E0-804F-08C281AA72FB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77F65345-4B14-EDAF-39AE-2229E78FB30B}"/>
              </a:ext>
            </a:extLst>
          </p:cNvPr>
          <p:cNvCxnSpPr>
            <a:cxnSpLocks/>
            <a:stCxn id="5" idx="3"/>
            <a:endCxn id="7" idx="1"/>
          </p:cNvCxnSpPr>
          <p:nvPr/>
        </p:nvCxnSpPr>
        <p:spPr>
          <a:xfrm>
            <a:off x="2930803" y="4881981"/>
            <a:ext cx="2284418" cy="169277"/>
          </a:xfrm>
          <a:prstGeom prst="curvedConnector3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4B84AC1E-D102-DC0F-BA95-F95425A5B074}"/>
              </a:ext>
            </a:extLst>
          </p:cNvPr>
          <p:cNvCxnSpPr>
            <a:cxnSpLocks/>
            <a:stCxn id="7" idx="3"/>
            <a:endCxn id="6" idx="1"/>
          </p:cNvCxnSpPr>
          <p:nvPr/>
        </p:nvCxnSpPr>
        <p:spPr>
          <a:xfrm flipV="1">
            <a:off x="6976778" y="4881211"/>
            <a:ext cx="2596359" cy="170047"/>
          </a:xfrm>
          <a:prstGeom prst="curvedConnector3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56" name="Group 55">
            <a:extLst>
              <a:ext uri="{FF2B5EF4-FFF2-40B4-BE49-F238E27FC236}">
                <a16:creationId xmlns:a16="http://schemas.microsoft.com/office/drawing/2014/main" id="{77B5F686-458F-965C-679F-F421043165B0}"/>
              </a:ext>
            </a:extLst>
          </p:cNvPr>
          <p:cNvGrpSpPr/>
          <p:nvPr/>
        </p:nvGrpSpPr>
        <p:grpSpPr>
          <a:xfrm>
            <a:off x="1513446" y="905384"/>
            <a:ext cx="9165106" cy="3496044"/>
            <a:chOff x="1513446" y="905384"/>
            <a:chExt cx="9165106" cy="3496044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3689DBFA-E6FB-881F-7E4C-F851C2B175D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13446" y="905384"/>
              <a:ext cx="9165106" cy="3496044"/>
            </a:xfrm>
            <a:prstGeom prst="rect">
              <a:avLst/>
            </a:prstGeom>
          </p:spPr>
        </p:pic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E12D0018-5615-FA1F-CED1-0061AFC7B1E0}"/>
                </a:ext>
              </a:extLst>
            </p:cNvPr>
            <p:cNvSpPr/>
            <p:nvPr/>
          </p:nvSpPr>
          <p:spPr>
            <a:xfrm>
              <a:off x="3238500" y="2105025"/>
              <a:ext cx="1514475" cy="1323975"/>
            </a:xfrm>
            <a:prstGeom prst="rect">
              <a:avLst/>
            </a:prstGeom>
            <a:noFill/>
            <a:ln w="38100">
              <a:solidFill>
                <a:srgbClr val="D86EC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4F2C9D66-57E7-AF0F-4A84-004FD1EB46B8}"/>
                </a:ext>
              </a:extLst>
            </p:cNvPr>
            <p:cNvSpPr/>
            <p:nvPr/>
          </p:nvSpPr>
          <p:spPr>
            <a:xfrm>
              <a:off x="6781800" y="2644575"/>
              <a:ext cx="2219325" cy="593925"/>
            </a:xfrm>
            <a:prstGeom prst="rect">
              <a:avLst/>
            </a:prstGeom>
            <a:noFill/>
            <a:ln w="38100"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3346FAD1-F4F8-F7BA-42B7-6C7B4CBCDF20}"/>
                </a:ext>
              </a:extLst>
            </p:cNvPr>
            <p:cNvSpPr/>
            <p:nvPr/>
          </p:nvSpPr>
          <p:spPr>
            <a:xfrm>
              <a:off x="5215221" y="3324226"/>
              <a:ext cx="2738153" cy="666750"/>
            </a:xfrm>
            <a:prstGeom prst="rect">
              <a:avLst/>
            </a:prstGeom>
            <a:noFill/>
            <a:ln w="3810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55027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47"/>
    </mc:Choice>
    <mc:Fallback xmlns="">
      <p:transition spd="slow" advTm="12247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8D2DD-D8E6-C8AF-5E56-39A34017D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84A690-F315-E2BB-B3BC-EB98DC750F4E}"/>
              </a:ext>
            </a:extLst>
          </p:cNvPr>
          <p:cNvSpPr txBox="1"/>
          <p:nvPr/>
        </p:nvSpPr>
        <p:spPr>
          <a:xfrm>
            <a:off x="96091" y="72428"/>
            <a:ext cx="743639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Midriff – Foredeck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4F763C7-60F6-6287-69E9-AAEE59845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8561"/>
            <a:ext cx="2743200" cy="365125"/>
          </a:xfrm>
        </p:spPr>
        <p:txBody>
          <a:bodyPr/>
          <a:lstStyle/>
          <a:p>
            <a:r>
              <a:rPr lang="en-GB">
                <a:latin typeface="Georgia Pro" panose="02040502050405020303" pitchFamily="18" charset="0"/>
              </a:rPr>
              <a:t>  </a:t>
            </a:r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14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F88B53-A4F0-9105-D7BE-2049B6D8A9EC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7D7E852-F011-11E5-0D0C-09E1464049F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D86E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973A60-6043-E09D-1F86-F1F413591D9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64"/>
          <a:stretch>
            <a:fillRect/>
          </a:stretch>
        </p:blipFill>
        <p:spPr bwMode="auto">
          <a:xfrm>
            <a:off x="222707" y="1237972"/>
            <a:ext cx="2644775" cy="14748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" name="Picture 9" descr="A white race car in a trailer&#10;&#10;AI-generated content may be incorrect.">
            <a:extLst>
              <a:ext uri="{FF2B5EF4-FFF2-40B4-BE49-F238E27FC236}">
                <a16:creationId xmlns:a16="http://schemas.microsoft.com/office/drawing/2014/main" id="{767596AD-5C3B-333E-98A9-CA3A38547B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815" y="2889528"/>
            <a:ext cx="2867660" cy="27305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290BCC0-4F92-8765-D700-53D6B872545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5359" y="1146610"/>
            <a:ext cx="2275205" cy="302387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51393E1-DE56-4961-D8CD-9CEE795FB54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41" t="23397" r="4682"/>
          <a:stretch>
            <a:fillRect/>
          </a:stretch>
        </p:blipFill>
        <p:spPr bwMode="auto">
          <a:xfrm>
            <a:off x="3155359" y="4254778"/>
            <a:ext cx="2282966" cy="2005351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B82486F-AD60-93BD-EBAB-759FA06C5E8C}"/>
              </a:ext>
            </a:extLst>
          </p:cNvPr>
          <p:cNvSpPr/>
          <p:nvPr/>
        </p:nvSpPr>
        <p:spPr>
          <a:xfrm>
            <a:off x="63873" y="2889866"/>
            <a:ext cx="2893602" cy="3533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bg1"/>
                </a:solidFill>
                <a:latin typeface="Georgia Pro"/>
              </a:rPr>
              <a:t>(UWTSD MCR, 2021)</a:t>
            </a:r>
            <a:endParaRPr lang="en-GB">
              <a:solidFill>
                <a:schemeClr val="bg1"/>
              </a:solidFill>
              <a:latin typeface="Georgia Pro" panose="02040502050405020303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A4116B-F53C-E3D7-2A91-400DAD44AAB1}"/>
              </a:ext>
            </a:extLst>
          </p:cNvPr>
          <p:cNvSpPr/>
          <p:nvPr/>
        </p:nvSpPr>
        <p:spPr>
          <a:xfrm>
            <a:off x="3055535" y="585916"/>
            <a:ext cx="2474852" cy="4780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Georgia Pro" panose="02040502050405020303" pitchFamily="18" charset="0"/>
              </a:rPr>
              <a:t>Competitor Tom Stoten’s Car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971CD4-CD82-9F2B-E5BD-A86C50A10643}"/>
              </a:ext>
            </a:extLst>
          </p:cNvPr>
          <p:cNvSpPr/>
          <p:nvPr/>
        </p:nvSpPr>
        <p:spPr>
          <a:xfrm>
            <a:off x="168672" y="813077"/>
            <a:ext cx="2709944" cy="3533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Georgia Pro" panose="02040502050405020303" pitchFamily="18" charset="0"/>
              </a:rPr>
              <a:t>S2n (b) bodywork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941233DF-48FB-2E9D-D8D1-98D91CBC79F5}"/>
              </a:ext>
            </a:extLst>
          </p:cNvPr>
          <p:cNvGrpSpPr/>
          <p:nvPr/>
        </p:nvGrpSpPr>
        <p:grpSpPr>
          <a:xfrm>
            <a:off x="6888139" y="4288509"/>
            <a:ext cx="4147322" cy="2432510"/>
            <a:chOff x="5707306" y="4249590"/>
            <a:chExt cx="4147322" cy="2432510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DCB73731-936C-3C82-CC4C-9FF91AF529E1}"/>
                </a:ext>
              </a:extLst>
            </p:cNvPr>
            <p:cNvGrpSpPr/>
            <p:nvPr/>
          </p:nvGrpSpPr>
          <p:grpSpPr>
            <a:xfrm>
              <a:off x="5707306" y="4249590"/>
              <a:ext cx="4147322" cy="2432510"/>
              <a:chOff x="5718440" y="4170480"/>
              <a:chExt cx="4147322" cy="2432510"/>
            </a:xfrm>
          </p:grpSpPr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0D516D5D-7DCE-90B4-DA8A-D5BD98CFF1D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5516" t="27666" r="10782" b="4832"/>
              <a:stretch>
                <a:fillRect/>
              </a:stretch>
            </p:blipFill>
            <p:spPr bwMode="auto">
              <a:xfrm>
                <a:off x="5718440" y="4170480"/>
                <a:ext cx="3326421" cy="2432510"/>
              </a:xfrm>
              <a:prstGeom prst="rect">
                <a:avLst/>
              </a:prstGeom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75E80ED8-3A71-D261-059F-77A95F89B4B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208" r="85295" b="20573"/>
              <a:stretch>
                <a:fillRect/>
              </a:stretch>
            </p:blipFill>
            <p:spPr bwMode="auto">
              <a:xfrm>
                <a:off x="9077757" y="4170480"/>
                <a:ext cx="788005" cy="2432510"/>
              </a:xfrm>
              <a:prstGeom prst="rect">
                <a:avLst/>
              </a:prstGeom>
              <a:ln>
                <a:noFill/>
              </a:ln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</p:grp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A4C2528-BE5F-EFEE-2241-225DCBC5C279}"/>
                </a:ext>
              </a:extLst>
            </p:cNvPr>
            <p:cNvSpPr/>
            <p:nvPr/>
          </p:nvSpPr>
          <p:spPr>
            <a:xfrm>
              <a:off x="5750049" y="4286148"/>
              <a:ext cx="2200084" cy="313136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>
                  <a:latin typeface="Georgia Pro" panose="02040502050405020303" pitchFamily="18" charset="0"/>
                </a:rPr>
                <a:t>Baseline CFD Run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F582518D-E314-1E4B-9C4F-B828E926936E}"/>
              </a:ext>
            </a:extLst>
          </p:cNvPr>
          <p:cNvSpPr txBox="1"/>
          <p:nvPr/>
        </p:nvSpPr>
        <p:spPr>
          <a:xfrm>
            <a:off x="5707306" y="136981"/>
            <a:ext cx="6283437" cy="233910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>
                <a:latin typeface="Georgia Pro" panose="02040502050405020303" pitchFamily="18" charset="0"/>
              </a:rPr>
              <a:t>Conclusions:</a:t>
            </a:r>
            <a:endParaRPr lang="en-GB" b="1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To manufacture ‘bubble’ complex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Simple implementation of wind deflector  (100 x 20 x 2mm)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Variations of flat rectangular geometries and serrated ‘tooth-like’ profiles.</a:t>
            </a:r>
          </a:p>
          <a:p>
            <a:r>
              <a:rPr lang="en-GB">
                <a:latin typeface="Georgia Pro" panose="02040502050405020303" pitchFamily="18" charset="0"/>
              </a:rPr>
              <a:t>- Driver Preference is the flat rectangular geometries.</a:t>
            </a:r>
            <a:endParaRPr lang="en-GB"/>
          </a:p>
          <a:p>
            <a:r>
              <a:rPr lang="en-GB" b="1"/>
              <a:t>- </a:t>
            </a:r>
            <a:r>
              <a:rPr lang="en-GB" b="1">
                <a:latin typeface="Georgia Pro" panose="02040502050405020303" pitchFamily="18" charset="0"/>
              </a:rPr>
              <a:t>Smaller Wind deflector features on final model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3E5EE1B-675F-FED3-50EA-81610DA7FF3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8" r="22645"/>
          <a:stretch>
            <a:fillRect/>
          </a:stretch>
        </p:blipFill>
        <p:spPr>
          <a:xfrm rot="16200000">
            <a:off x="6546542" y="1668807"/>
            <a:ext cx="1562334" cy="3268182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C3D072AB-6BDB-AC48-CF83-154C77E89C67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6" b="54065"/>
          <a:stretch>
            <a:fillRect/>
          </a:stretch>
        </p:blipFill>
        <p:spPr>
          <a:xfrm>
            <a:off x="8987742" y="2521433"/>
            <a:ext cx="2981551" cy="1562335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6652EBBC-2509-EE6F-F355-B88F5103FD05}"/>
              </a:ext>
            </a:extLst>
          </p:cNvPr>
          <p:cNvSpPr txBox="1"/>
          <p:nvPr/>
        </p:nvSpPr>
        <p:spPr>
          <a:xfrm>
            <a:off x="5667676" y="3832621"/>
            <a:ext cx="13395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solidFill>
                  <a:schemeClr val="bg1"/>
                </a:solidFill>
                <a:latin typeface="Georgia Pro" panose="02040502050405020303" pitchFamily="18" charset="0"/>
              </a:rPr>
              <a:t>Tudor, 2026</a:t>
            </a:r>
          </a:p>
        </p:txBody>
      </p:sp>
    </p:spTree>
    <p:extLst>
      <p:ext uri="{BB962C8B-B14F-4D97-AF65-F5344CB8AC3E}">
        <p14:creationId xmlns:p14="http://schemas.microsoft.com/office/powerpoint/2010/main" val="3634103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769"/>
    </mc:Choice>
    <mc:Fallback xmlns="">
      <p:transition spd="slow" advTm="10176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3121BC-5CA6-9D26-8831-5447937FFB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166EA0-38BA-6972-046C-27CD7F1506CE}"/>
              </a:ext>
            </a:extLst>
          </p:cNvPr>
          <p:cNvSpPr txBox="1"/>
          <p:nvPr/>
        </p:nvSpPr>
        <p:spPr>
          <a:xfrm>
            <a:off x="96091" y="72428"/>
            <a:ext cx="743639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Midriff – Sidepods 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0585E4C-FEAC-ABB6-AE84-4E4EE7832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8561"/>
            <a:ext cx="2743200" cy="365125"/>
          </a:xfrm>
        </p:spPr>
        <p:txBody>
          <a:bodyPr/>
          <a:lstStyle/>
          <a:p>
            <a:r>
              <a:rPr lang="en-GB">
                <a:latin typeface="Georgia Pro" panose="02040502050405020303" pitchFamily="18" charset="0"/>
              </a:rPr>
              <a:t>  </a:t>
            </a:r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15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106F89-2F32-B9B2-84A7-13F9316719AE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pic>
        <p:nvPicPr>
          <p:cNvPr id="22" name="Picture 21" descr="A blueprint of a model of a jet&#10;&#10;AI-generated content may be incorrect.">
            <a:extLst>
              <a:ext uri="{FF2B5EF4-FFF2-40B4-BE49-F238E27FC236}">
                <a16:creationId xmlns:a16="http://schemas.microsoft.com/office/drawing/2014/main" id="{1283C611-1467-6534-0040-10034A3DEB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815"/>
          <a:stretch>
            <a:fillRect/>
          </a:stretch>
        </p:blipFill>
        <p:spPr>
          <a:xfrm rot="16200000">
            <a:off x="-936969" y="2189223"/>
            <a:ext cx="4224193" cy="2206418"/>
          </a:xfrm>
          <a:prstGeom prst="rect">
            <a:avLst/>
          </a:prstGeom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A33A830-42A3-55AD-A845-FF2DAA42FD3D}"/>
              </a:ext>
            </a:extLst>
          </p:cNvPr>
          <p:cNvCxnSpPr>
            <a:cxnSpLocks/>
          </p:cNvCxnSpPr>
          <p:nvPr/>
        </p:nvCxnSpPr>
        <p:spPr>
          <a:xfrm flipV="1">
            <a:off x="1640261" y="3222689"/>
            <a:ext cx="87956" cy="1282636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9A13501-566B-64E5-579B-0DF738EB9A08}"/>
              </a:ext>
            </a:extLst>
          </p:cNvPr>
          <p:cNvCxnSpPr>
            <a:cxnSpLocks/>
          </p:cNvCxnSpPr>
          <p:nvPr/>
        </p:nvCxnSpPr>
        <p:spPr>
          <a:xfrm flipH="1" flipV="1">
            <a:off x="670323" y="3222689"/>
            <a:ext cx="111388" cy="1282636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72" name="Group 71">
            <a:extLst>
              <a:ext uri="{FF2B5EF4-FFF2-40B4-BE49-F238E27FC236}">
                <a16:creationId xmlns:a16="http://schemas.microsoft.com/office/drawing/2014/main" id="{D4D28D73-7942-D47B-2130-6F67392CECE0}"/>
              </a:ext>
            </a:extLst>
          </p:cNvPr>
          <p:cNvGrpSpPr/>
          <p:nvPr/>
        </p:nvGrpSpPr>
        <p:grpSpPr>
          <a:xfrm>
            <a:off x="6097416" y="4341410"/>
            <a:ext cx="5611496" cy="1837260"/>
            <a:chOff x="7157780" y="136915"/>
            <a:chExt cx="5611496" cy="1837260"/>
          </a:xfrm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6954E5CF-6A41-7D53-7326-EACB6B2760CB}"/>
                </a:ext>
              </a:extLst>
            </p:cNvPr>
            <p:cNvGrpSpPr/>
            <p:nvPr/>
          </p:nvGrpSpPr>
          <p:grpSpPr>
            <a:xfrm>
              <a:off x="7157780" y="136915"/>
              <a:ext cx="4093289" cy="1837260"/>
              <a:chOff x="6633531" y="2202930"/>
              <a:chExt cx="4093289" cy="1837260"/>
            </a:xfrm>
          </p:grpSpPr>
          <p:pic>
            <p:nvPicPr>
              <p:cNvPr id="16" name="Picture 15" descr="A blue and orange background&#10;&#10;AI-generated content may be incorrect.">
                <a:extLst>
                  <a:ext uri="{FF2B5EF4-FFF2-40B4-BE49-F238E27FC236}">
                    <a16:creationId xmlns:a16="http://schemas.microsoft.com/office/drawing/2014/main" id="{D7ED7F2C-D384-6CE6-1143-93384613C0F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14134"/>
              <a:stretch>
                <a:fillRect/>
              </a:stretch>
            </p:blipFill>
            <p:spPr>
              <a:xfrm>
                <a:off x="6633531" y="2202930"/>
                <a:ext cx="3911642" cy="1837260"/>
              </a:xfrm>
              <a:prstGeom prst="rect">
                <a:avLst/>
              </a:prstGeom>
            </p:spPr>
          </p:pic>
          <p:sp>
            <p:nvSpPr>
              <p:cNvPr id="54" name="TextBox 53">
                <a:extLst>
                  <a:ext uri="{FF2B5EF4-FFF2-40B4-BE49-F238E27FC236}">
                    <a16:creationId xmlns:a16="http://schemas.microsoft.com/office/drawing/2014/main" id="{DE0A5420-AB57-50C0-5C0D-4A19C8B44C64}"/>
                  </a:ext>
                </a:extLst>
              </p:cNvPr>
              <p:cNvSpPr txBox="1"/>
              <p:nvPr/>
            </p:nvSpPr>
            <p:spPr>
              <a:xfrm>
                <a:off x="9169625" y="3682929"/>
                <a:ext cx="1557195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>
                    <a:highlight>
                      <a:srgbClr val="00FFFF"/>
                    </a:highlight>
                  </a:rPr>
                  <a:t>Low Velocity flow</a:t>
                </a:r>
              </a:p>
            </p:txBody>
          </p: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5F8F4047-C646-361D-5A91-2ED3CFEE5C97}"/>
                  </a:ext>
                </a:extLst>
              </p:cNvPr>
              <p:cNvSpPr txBox="1"/>
              <p:nvPr/>
            </p:nvSpPr>
            <p:spPr>
              <a:xfrm>
                <a:off x="9133227" y="3241398"/>
                <a:ext cx="1499984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>
                    <a:highlight>
                      <a:srgbClr val="FF0000"/>
                    </a:highlight>
                  </a:rPr>
                  <a:t>High Velocity flow</a:t>
                </a: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981FDFF0-F918-962C-2C8E-2B277D8EBACA}"/>
                  </a:ext>
                </a:extLst>
              </p:cNvPr>
              <p:cNvSpPr/>
              <p:nvPr/>
            </p:nvSpPr>
            <p:spPr>
              <a:xfrm rot="1021615">
                <a:off x="7645998" y="3082694"/>
                <a:ext cx="1384173" cy="8054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Arrow: Right 58">
                <a:extLst>
                  <a:ext uri="{FF2B5EF4-FFF2-40B4-BE49-F238E27FC236}">
                    <a16:creationId xmlns:a16="http://schemas.microsoft.com/office/drawing/2014/main" id="{D4A8A317-02BA-4526-AA8A-A0D3888DAAB2}"/>
                  </a:ext>
                </a:extLst>
              </p:cNvPr>
              <p:cNvSpPr/>
              <p:nvPr/>
            </p:nvSpPr>
            <p:spPr>
              <a:xfrm rot="10094922">
                <a:off x="9448800" y="2900218"/>
                <a:ext cx="965966" cy="187478"/>
              </a:xfrm>
              <a:prstGeom prst="rightArrow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1" name="Arrow: Right 60">
                <a:extLst>
                  <a:ext uri="{FF2B5EF4-FFF2-40B4-BE49-F238E27FC236}">
                    <a16:creationId xmlns:a16="http://schemas.microsoft.com/office/drawing/2014/main" id="{BF62B6E2-17EC-7576-BCBF-EDF831A0864E}"/>
                  </a:ext>
                </a:extLst>
              </p:cNvPr>
              <p:cNvSpPr/>
              <p:nvPr/>
            </p:nvSpPr>
            <p:spPr>
              <a:xfrm rot="11779439">
                <a:off x="8713973" y="3837017"/>
                <a:ext cx="477805" cy="168319"/>
              </a:xfrm>
              <a:prstGeom prst="rightArrow">
                <a:avLst/>
              </a:prstGeom>
              <a:solidFill>
                <a:schemeClr val="accent4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38007865-95FF-ECFE-140D-2B02F1725F14}"/>
                </a:ext>
              </a:extLst>
            </p:cNvPr>
            <p:cNvGrpSpPr/>
            <p:nvPr/>
          </p:nvGrpSpPr>
          <p:grpSpPr>
            <a:xfrm>
              <a:off x="11099548" y="136915"/>
              <a:ext cx="1669728" cy="1837260"/>
              <a:chOff x="10597034" y="2181823"/>
              <a:chExt cx="1669728" cy="1837260"/>
            </a:xfrm>
          </p:grpSpPr>
          <p:pic>
            <p:nvPicPr>
              <p:cNvPr id="20" name="Picture 19" descr="A blue and orange background&#10;&#10;AI-generated content may be incorrect.">
                <a:extLst>
                  <a:ext uri="{FF2B5EF4-FFF2-40B4-BE49-F238E27FC236}">
                    <a16:creationId xmlns:a16="http://schemas.microsoft.com/office/drawing/2014/main" id="{D551DEED-AE96-2A97-F97A-0BD805B8BF1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-262" t="34274" r="89585" b="12973"/>
              <a:stretch>
                <a:fillRect/>
              </a:stretch>
            </p:blipFill>
            <p:spPr>
              <a:xfrm>
                <a:off x="10597034" y="2181823"/>
                <a:ext cx="966720" cy="1837260"/>
              </a:xfrm>
              <a:prstGeom prst="rect">
                <a:avLst/>
              </a:prstGeom>
            </p:spPr>
          </p:pic>
          <p:sp>
            <p:nvSpPr>
              <p:cNvPr id="66" name="Rectangle 1">
                <a:extLst>
                  <a:ext uri="{FF2B5EF4-FFF2-40B4-BE49-F238E27FC236}">
                    <a16:creationId xmlns:a16="http://schemas.microsoft.com/office/drawing/2014/main" id="{C8ACC264-5B1E-9031-A114-F2BCF4E44E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860745" y="2218021"/>
                <a:ext cx="1406017" cy="1785104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7.44e+05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6.70e+05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5.96e+05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5.21e+05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4.46e+05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3.72e+05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2.98e+05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2.23e+05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1.49e+05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7.44e+04 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Char char="•"/>
                  <a:tabLst/>
                </a:pPr>
                <a:r>
                  <a:rPr kumimoji="0" lang="en-US" altLang="en-US" sz="1000" b="0" i="0" u="none" strike="noStrike" cap="none" normalizeH="0" baseline="0">
                    <a:ln>
                      <a:noFill/>
                    </a:ln>
                    <a:solidFill>
                      <a:schemeClr val="tx1"/>
                    </a:solidFill>
                    <a:effectLst/>
                    <a:highlight>
                      <a:srgbClr val="FFD940"/>
                    </a:highlight>
                    <a:latin typeface="Georgia Pro" panose="02040502050405020303" pitchFamily="18" charset="0"/>
                  </a:rPr>
                  <a:t>0.00e+00 </a:t>
                </a:r>
              </a:p>
            </p:txBody>
          </p:sp>
        </p:grp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FD77BA1C-97EA-7B12-15AC-BB36D4FA83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589AA5FD-0E1D-5DEA-C02F-3DD89DF39398}"/>
              </a:ext>
            </a:extLst>
          </p:cNvPr>
          <p:cNvGrpSpPr/>
          <p:nvPr/>
        </p:nvGrpSpPr>
        <p:grpSpPr>
          <a:xfrm>
            <a:off x="4757829" y="261664"/>
            <a:ext cx="3819145" cy="2255255"/>
            <a:chOff x="75275" y="2667794"/>
            <a:chExt cx="3819145" cy="2255255"/>
          </a:xfrm>
        </p:grpSpPr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07683E08-BBAC-8C19-4A93-01CB91ABE514}"/>
                </a:ext>
              </a:extLst>
            </p:cNvPr>
            <p:cNvGrpSpPr/>
            <p:nvPr/>
          </p:nvGrpSpPr>
          <p:grpSpPr>
            <a:xfrm>
              <a:off x="75275" y="2685335"/>
              <a:ext cx="2962237" cy="2237714"/>
              <a:chOff x="7582935" y="4101459"/>
              <a:chExt cx="2962237" cy="2237714"/>
            </a:xfrm>
          </p:grpSpPr>
          <p:pic>
            <p:nvPicPr>
              <p:cNvPr id="74" name="Picture 2" descr="A blue object with a green background&#10;&#10;AI-generated content may be incorrect.">
                <a:extLst>
                  <a:ext uri="{FF2B5EF4-FFF2-40B4-BE49-F238E27FC236}">
                    <a16:creationId xmlns:a16="http://schemas.microsoft.com/office/drawing/2014/main" id="{23A51564-9666-EDCB-2EF0-6F9D7BBCF92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7716" t="2466" r="1369" b="2754"/>
              <a:stretch>
                <a:fillRect/>
              </a:stretch>
            </p:blipFill>
            <p:spPr bwMode="auto">
              <a:xfrm>
                <a:off x="7582935" y="4101459"/>
                <a:ext cx="2962237" cy="2237714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5" name="Arrow: Right 74">
                <a:extLst>
                  <a:ext uri="{FF2B5EF4-FFF2-40B4-BE49-F238E27FC236}">
                    <a16:creationId xmlns:a16="http://schemas.microsoft.com/office/drawing/2014/main" id="{2EC787A4-CEBE-D03F-6A51-F7F50F4C8375}"/>
                  </a:ext>
                </a:extLst>
              </p:cNvPr>
              <p:cNvSpPr/>
              <p:nvPr/>
            </p:nvSpPr>
            <p:spPr>
              <a:xfrm rot="6120000">
                <a:off x="8263826" y="4421043"/>
                <a:ext cx="752832" cy="659190"/>
              </a:xfrm>
              <a:prstGeom prst="rightArrow">
                <a:avLst/>
              </a:prstGeom>
              <a:solidFill>
                <a:srgbClr val="ED7D3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pic>
          <p:nvPicPr>
            <p:cNvPr id="76" name="Picture 2" descr="A blue object with a green background&#10;&#10;AI-generated content may be incorrect.">
              <a:extLst>
                <a:ext uri="{FF2B5EF4-FFF2-40B4-BE49-F238E27FC236}">
                  <a16:creationId xmlns:a16="http://schemas.microsoft.com/office/drawing/2014/main" id="{18F18833-AA87-3EC5-E50D-0DC70173E9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5" t="3783" r="84723" b="30066"/>
            <a:stretch>
              <a:fillRect/>
            </a:stretch>
          </p:blipFill>
          <p:spPr bwMode="auto">
            <a:xfrm>
              <a:off x="3159501" y="2667794"/>
              <a:ext cx="734919" cy="223771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1" name="Group 90">
            <a:extLst>
              <a:ext uri="{FF2B5EF4-FFF2-40B4-BE49-F238E27FC236}">
                <a16:creationId xmlns:a16="http://schemas.microsoft.com/office/drawing/2014/main" id="{40E88F0F-60AD-DDDB-5E61-F7FAD3BAAA84}"/>
              </a:ext>
            </a:extLst>
          </p:cNvPr>
          <p:cNvGrpSpPr/>
          <p:nvPr/>
        </p:nvGrpSpPr>
        <p:grpSpPr>
          <a:xfrm>
            <a:off x="8933181" y="789566"/>
            <a:ext cx="3070799" cy="3043869"/>
            <a:chOff x="122772" y="778484"/>
            <a:chExt cx="3108521" cy="3195204"/>
          </a:xfrm>
        </p:grpSpPr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D6E19012-58D7-2410-CEBF-60B063F51AC9}"/>
                </a:ext>
              </a:extLst>
            </p:cNvPr>
            <p:cNvGrpSpPr/>
            <p:nvPr/>
          </p:nvGrpSpPr>
          <p:grpSpPr>
            <a:xfrm>
              <a:off x="122772" y="778484"/>
              <a:ext cx="3108521" cy="3195204"/>
              <a:chOff x="2057191" y="732380"/>
              <a:chExt cx="3108521" cy="3195204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7D63B382-8738-BF79-0344-9B63274AA4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5400000">
                <a:off x="1873270" y="980260"/>
                <a:ext cx="3141879" cy="2699444"/>
              </a:xfrm>
              <a:prstGeom prst="rect">
                <a:avLst/>
              </a:prstGeom>
            </p:spPr>
          </p:pic>
          <p:sp>
            <p:nvSpPr>
              <p:cNvPr id="53" name="TextBox 52">
                <a:extLst>
                  <a:ext uri="{FF2B5EF4-FFF2-40B4-BE49-F238E27FC236}">
                    <a16:creationId xmlns:a16="http://schemas.microsoft.com/office/drawing/2014/main" id="{865AA9AB-A76B-FFB8-0A04-B0EF51EE0C53}"/>
                  </a:ext>
                </a:extLst>
              </p:cNvPr>
              <p:cNvSpPr txBox="1"/>
              <p:nvPr/>
            </p:nvSpPr>
            <p:spPr>
              <a:xfrm>
                <a:off x="2057191" y="732380"/>
                <a:ext cx="185096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>
                    <a:highlight>
                      <a:srgbClr val="FF0000"/>
                    </a:highlight>
                  </a:rPr>
                  <a:t>High Velocity flow</a:t>
                </a:r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3C6D99B1-269F-F309-681C-E3C38243DACE}"/>
                  </a:ext>
                </a:extLst>
              </p:cNvPr>
              <p:cNvSpPr/>
              <p:nvPr/>
            </p:nvSpPr>
            <p:spPr>
              <a:xfrm rot="10800000">
                <a:off x="2137817" y="2250989"/>
                <a:ext cx="2194980" cy="268472"/>
              </a:xfrm>
              <a:custGeom>
                <a:avLst/>
                <a:gdLst>
                  <a:gd name="csX0" fmla="*/ 1704975 w 1704975"/>
                  <a:gd name="csY0" fmla="*/ 0 h 238897"/>
                  <a:gd name="csX1" fmla="*/ 1162050 w 1704975"/>
                  <a:gd name="csY1" fmla="*/ 238125 h 238897"/>
                  <a:gd name="csX2" fmla="*/ 0 w 1704975"/>
                  <a:gd name="csY2" fmla="*/ 114300 h 238897"/>
                </a:gdLst>
                <a:ahLst/>
                <a:cxnLst>
                  <a:cxn ang="0">
                    <a:pos x="csX0" y="csY0"/>
                  </a:cxn>
                  <a:cxn ang="0">
                    <a:pos x="csX1" y="csY1"/>
                  </a:cxn>
                  <a:cxn ang="0">
                    <a:pos x="csX2" y="csY2"/>
                  </a:cxn>
                </a:cxnLst>
                <a:rect l="l" t="t" r="r" b="b"/>
                <a:pathLst>
                  <a:path w="1704975" h="238897">
                    <a:moveTo>
                      <a:pt x="1704975" y="0"/>
                    </a:moveTo>
                    <a:cubicBezTo>
                      <a:pt x="1575593" y="109537"/>
                      <a:pt x="1446212" y="219075"/>
                      <a:pt x="1162050" y="238125"/>
                    </a:cubicBezTo>
                    <a:cubicBezTo>
                      <a:pt x="877888" y="257175"/>
                      <a:pt x="33337" y="-84138"/>
                      <a:pt x="0" y="114300"/>
                    </a:cubicBezTo>
                  </a:path>
                </a:pathLst>
              </a:custGeom>
              <a:noFill/>
              <a:ln w="28575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4" name="Straight Arrow Connector 33">
                <a:extLst>
                  <a:ext uri="{FF2B5EF4-FFF2-40B4-BE49-F238E27FC236}">
                    <a16:creationId xmlns:a16="http://schemas.microsoft.com/office/drawing/2014/main" id="{A2965909-6CC9-0FA7-0CAD-92F825762A5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4014260" y="2519462"/>
                <a:ext cx="318537" cy="0"/>
              </a:xfrm>
              <a:prstGeom prst="straightConnector1">
                <a:avLst/>
              </a:prstGeom>
              <a:ln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37" name="Straight Arrow Connector 36">
                <a:extLst>
                  <a:ext uri="{FF2B5EF4-FFF2-40B4-BE49-F238E27FC236}">
                    <a16:creationId xmlns:a16="http://schemas.microsoft.com/office/drawing/2014/main" id="{7C6BB9BF-E7F3-0505-422C-613A357D83CF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648364" y="2519462"/>
                <a:ext cx="325191" cy="2553"/>
              </a:xfrm>
              <a:prstGeom prst="straightConnector1">
                <a:avLst/>
              </a:prstGeom>
              <a:ln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39" name="Straight Arrow Connector 38">
                <a:extLst>
                  <a:ext uri="{FF2B5EF4-FFF2-40B4-BE49-F238E27FC236}">
                    <a16:creationId xmlns:a16="http://schemas.microsoft.com/office/drawing/2014/main" id="{72C16965-86D8-48B7-C691-FB977454854A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3172665" y="2385225"/>
                <a:ext cx="375508" cy="67119"/>
              </a:xfrm>
              <a:prstGeom prst="straightConnector1">
                <a:avLst/>
              </a:prstGeom>
              <a:ln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2" name="Straight Arrow Connector 41">
                <a:extLst>
                  <a:ext uri="{FF2B5EF4-FFF2-40B4-BE49-F238E27FC236}">
                    <a16:creationId xmlns:a16="http://schemas.microsoft.com/office/drawing/2014/main" id="{2B052917-05A8-84A0-5F92-286CC10780B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744261" y="2334778"/>
                <a:ext cx="318537" cy="0"/>
              </a:xfrm>
              <a:prstGeom prst="straightConnector1">
                <a:avLst/>
              </a:prstGeom>
              <a:ln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cxnSp>
            <p:nvCxnSpPr>
              <p:cNvPr id="43" name="Straight Arrow Connector 42">
                <a:extLst>
                  <a:ext uri="{FF2B5EF4-FFF2-40B4-BE49-F238E27FC236}">
                    <a16:creationId xmlns:a16="http://schemas.microsoft.com/office/drawing/2014/main" id="{401931C9-6FD7-5062-A506-A5BCB1257A9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2325371" y="2385225"/>
                <a:ext cx="288520" cy="134237"/>
              </a:xfrm>
              <a:prstGeom prst="straightConnector1">
                <a:avLst/>
              </a:prstGeom>
              <a:ln>
                <a:solidFill>
                  <a:srgbClr val="FFFF00"/>
                </a:solidFill>
                <a:tailEnd type="triangle"/>
              </a:ln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52" name="TextBox 51">
                <a:extLst>
                  <a:ext uri="{FF2B5EF4-FFF2-40B4-BE49-F238E27FC236}">
                    <a16:creationId xmlns:a16="http://schemas.microsoft.com/office/drawing/2014/main" id="{A35E9C90-4F02-F046-3B5F-834591827BD9}"/>
                  </a:ext>
                </a:extLst>
              </p:cNvPr>
              <p:cNvSpPr txBox="1"/>
              <p:nvPr/>
            </p:nvSpPr>
            <p:spPr>
              <a:xfrm>
                <a:off x="3314749" y="3558252"/>
                <a:ext cx="185096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>
                    <a:highlight>
                      <a:srgbClr val="00FFFF"/>
                    </a:highlight>
                  </a:rPr>
                  <a:t>Low Velocity flow</a:t>
                </a:r>
              </a:p>
            </p:txBody>
          </p:sp>
          <p:sp>
            <p:nvSpPr>
              <p:cNvPr id="63" name="Arrow: Right 62">
                <a:extLst>
                  <a:ext uri="{FF2B5EF4-FFF2-40B4-BE49-F238E27FC236}">
                    <a16:creationId xmlns:a16="http://schemas.microsoft.com/office/drawing/2014/main" id="{9E3AB682-2FDD-95CB-B19B-178624D637D7}"/>
                  </a:ext>
                </a:extLst>
              </p:cNvPr>
              <p:cNvSpPr/>
              <p:nvPr/>
            </p:nvSpPr>
            <p:spPr>
              <a:xfrm rot="10153396" flipV="1">
                <a:off x="4329316" y="2526750"/>
                <a:ext cx="820965" cy="265919"/>
              </a:xfrm>
              <a:prstGeom prst="rightArrow">
                <a:avLst/>
              </a:prstGeom>
              <a:solidFill>
                <a:schemeClr val="accent4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76404A48-0EF6-35A5-F4F2-9DE4B248E3D5}"/>
                  </a:ext>
                </a:extLst>
              </p:cNvPr>
              <p:cNvSpPr txBox="1"/>
              <p:nvPr/>
            </p:nvSpPr>
            <p:spPr>
              <a:xfrm>
                <a:off x="2501488" y="2385225"/>
                <a:ext cx="1447922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>
                    <a:solidFill>
                      <a:srgbClr val="FFFF00"/>
                    </a:solidFill>
                  </a:rPr>
                  <a:t>separation</a:t>
                </a:r>
              </a:p>
            </p:txBody>
          </p:sp>
        </p:grpSp>
        <p:sp>
          <p:nvSpPr>
            <p:cNvPr id="62" name="Arrow: Right 61">
              <a:extLst>
                <a:ext uri="{FF2B5EF4-FFF2-40B4-BE49-F238E27FC236}">
                  <a16:creationId xmlns:a16="http://schemas.microsoft.com/office/drawing/2014/main" id="{FFF94F12-27AF-BDCB-17E9-7EC06A07C311}"/>
                </a:ext>
              </a:extLst>
            </p:cNvPr>
            <p:cNvSpPr/>
            <p:nvPr/>
          </p:nvSpPr>
          <p:spPr>
            <a:xfrm rot="8607816">
              <a:off x="2074936" y="993851"/>
              <a:ext cx="965966" cy="187478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4" name="Picture 3" descr="A grey object with a black stripe&#10;&#10;AI-generated content may be incorrect.">
            <a:extLst>
              <a:ext uri="{FF2B5EF4-FFF2-40B4-BE49-F238E27FC236}">
                <a16:creationId xmlns:a16="http://schemas.microsoft.com/office/drawing/2014/main" id="{E48470C9-7B54-7A32-4DE8-F09B92EB4D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1313851" y="2149992"/>
            <a:ext cx="4225614" cy="228630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838B75B-119D-492B-5D4C-C5474F47C904}"/>
              </a:ext>
            </a:extLst>
          </p:cNvPr>
          <p:cNvCxnSpPr>
            <a:cxnSpLocks/>
          </p:cNvCxnSpPr>
          <p:nvPr/>
        </p:nvCxnSpPr>
        <p:spPr>
          <a:xfrm flipH="1" flipV="1">
            <a:off x="2877385" y="2988271"/>
            <a:ext cx="137894" cy="976451"/>
          </a:xfrm>
          <a:prstGeom prst="straightConnector1">
            <a:avLst/>
          </a:prstGeom>
          <a:ln>
            <a:solidFill>
              <a:srgbClr val="FFD94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C4C95FA-F513-EA74-6184-0AB87EBE800C}"/>
              </a:ext>
            </a:extLst>
          </p:cNvPr>
          <p:cNvCxnSpPr>
            <a:cxnSpLocks/>
          </p:cNvCxnSpPr>
          <p:nvPr/>
        </p:nvCxnSpPr>
        <p:spPr>
          <a:xfrm flipH="1" flipV="1">
            <a:off x="2740883" y="3133170"/>
            <a:ext cx="124876" cy="732232"/>
          </a:xfrm>
          <a:prstGeom prst="straightConnector1">
            <a:avLst/>
          </a:prstGeom>
          <a:ln>
            <a:solidFill>
              <a:srgbClr val="FFD94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CFA57F1-C668-D486-B6D2-6C7F56FF0FEF}"/>
              </a:ext>
            </a:extLst>
          </p:cNvPr>
          <p:cNvCxnSpPr>
            <a:cxnSpLocks/>
          </p:cNvCxnSpPr>
          <p:nvPr/>
        </p:nvCxnSpPr>
        <p:spPr>
          <a:xfrm flipV="1">
            <a:off x="3865468" y="3010867"/>
            <a:ext cx="76271" cy="854535"/>
          </a:xfrm>
          <a:prstGeom prst="straightConnector1">
            <a:avLst/>
          </a:prstGeom>
          <a:ln>
            <a:solidFill>
              <a:srgbClr val="FFD94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4D31F7B-272C-B1FF-2822-FDFFEDABFA57}"/>
              </a:ext>
            </a:extLst>
          </p:cNvPr>
          <p:cNvCxnSpPr>
            <a:cxnSpLocks/>
          </p:cNvCxnSpPr>
          <p:nvPr/>
        </p:nvCxnSpPr>
        <p:spPr>
          <a:xfrm flipV="1">
            <a:off x="3954677" y="3119559"/>
            <a:ext cx="126745" cy="713876"/>
          </a:xfrm>
          <a:prstGeom prst="straightConnector1">
            <a:avLst/>
          </a:prstGeom>
          <a:ln>
            <a:solidFill>
              <a:srgbClr val="FFD94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F94CDB5E-D7E3-5FB2-CFF6-C40BD92DA0F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654" t="72737" r="1084"/>
          <a:stretch>
            <a:fillRect/>
          </a:stretch>
        </p:blipFill>
        <p:spPr>
          <a:xfrm>
            <a:off x="136306" y="5595295"/>
            <a:ext cx="4227704" cy="1159015"/>
          </a:xfrm>
          <a:prstGeom prst="rect">
            <a:avLst/>
          </a:prstGeom>
        </p:spPr>
      </p:pic>
      <p:sp>
        <p:nvSpPr>
          <p:cNvPr id="109" name="Arrow: Bent 108">
            <a:extLst>
              <a:ext uri="{FF2B5EF4-FFF2-40B4-BE49-F238E27FC236}">
                <a16:creationId xmlns:a16="http://schemas.microsoft.com/office/drawing/2014/main" id="{15206898-A5E7-7524-8627-501FB4DBE489}"/>
              </a:ext>
            </a:extLst>
          </p:cNvPr>
          <p:cNvSpPr/>
          <p:nvPr/>
        </p:nvSpPr>
        <p:spPr>
          <a:xfrm rot="10800000" flipH="1">
            <a:off x="5112001" y="2825861"/>
            <a:ext cx="741715" cy="2828836"/>
          </a:xfrm>
          <a:prstGeom prst="ben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0" name="Arrow: Bent 109">
            <a:extLst>
              <a:ext uri="{FF2B5EF4-FFF2-40B4-BE49-F238E27FC236}">
                <a16:creationId xmlns:a16="http://schemas.microsoft.com/office/drawing/2014/main" id="{A7032F78-1D5F-5124-3D4F-3101D174677A}"/>
              </a:ext>
            </a:extLst>
          </p:cNvPr>
          <p:cNvSpPr/>
          <p:nvPr/>
        </p:nvSpPr>
        <p:spPr>
          <a:xfrm rot="5400000" flipH="1">
            <a:off x="10569660" y="4454804"/>
            <a:ext cx="1608567" cy="525534"/>
          </a:xfrm>
          <a:prstGeom prst="ben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1" name="Arrow: Bent 110">
            <a:extLst>
              <a:ext uri="{FF2B5EF4-FFF2-40B4-BE49-F238E27FC236}">
                <a16:creationId xmlns:a16="http://schemas.microsoft.com/office/drawing/2014/main" id="{37209C1C-4F00-9176-EC9E-66918F86AD11}"/>
              </a:ext>
            </a:extLst>
          </p:cNvPr>
          <p:cNvSpPr/>
          <p:nvPr/>
        </p:nvSpPr>
        <p:spPr>
          <a:xfrm flipH="1">
            <a:off x="8792892" y="225493"/>
            <a:ext cx="1828503" cy="514589"/>
          </a:xfrm>
          <a:prstGeom prst="ben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BAD159F6-87F9-F6C2-D9BF-11722A764AE8}"/>
              </a:ext>
            </a:extLst>
          </p:cNvPr>
          <p:cNvCxnSpPr>
            <a:cxnSpLocks/>
          </p:cNvCxnSpPr>
          <p:nvPr/>
        </p:nvCxnSpPr>
        <p:spPr>
          <a:xfrm>
            <a:off x="4569809" y="0"/>
            <a:ext cx="47447" cy="685800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5" name="TextBox 114">
            <a:extLst>
              <a:ext uri="{FF2B5EF4-FFF2-40B4-BE49-F238E27FC236}">
                <a16:creationId xmlns:a16="http://schemas.microsoft.com/office/drawing/2014/main" id="{685116B4-21F7-0862-D717-790B9193E837}"/>
              </a:ext>
            </a:extLst>
          </p:cNvPr>
          <p:cNvSpPr txBox="1"/>
          <p:nvPr/>
        </p:nvSpPr>
        <p:spPr>
          <a:xfrm>
            <a:off x="10704159" y="479790"/>
            <a:ext cx="13395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Levell, 2025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5A96F95A-9A91-3072-991E-887AAD3209A2}"/>
              </a:ext>
            </a:extLst>
          </p:cNvPr>
          <p:cNvSpPr txBox="1"/>
          <p:nvPr/>
        </p:nvSpPr>
        <p:spPr>
          <a:xfrm>
            <a:off x="2341871" y="908715"/>
            <a:ext cx="13395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Evans, 2025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E3FC793A-E02B-8439-0376-4154F482BF45}"/>
              </a:ext>
            </a:extLst>
          </p:cNvPr>
          <p:cNvSpPr txBox="1"/>
          <p:nvPr/>
        </p:nvSpPr>
        <p:spPr>
          <a:xfrm>
            <a:off x="4640833" y="6484850"/>
            <a:ext cx="30317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Ansys, 2025 &amp; Evans, 2026  </a:t>
            </a:r>
          </a:p>
        </p:txBody>
      </p:sp>
    </p:spTree>
    <p:extLst>
      <p:ext uri="{BB962C8B-B14F-4D97-AF65-F5344CB8AC3E}">
        <p14:creationId xmlns:p14="http://schemas.microsoft.com/office/powerpoint/2010/main" val="286857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64"/>
    </mc:Choice>
    <mc:Fallback xmlns="">
      <p:transition spd="slow" advTm="30464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661E7-26B1-493C-532B-C7AC58053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059698-6972-05B1-5363-B81D34940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16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1BE667-85BC-F2C4-ABF8-6E42BF448861}"/>
              </a:ext>
            </a:extLst>
          </p:cNvPr>
          <p:cNvSpPr txBox="1"/>
          <p:nvPr/>
        </p:nvSpPr>
        <p:spPr>
          <a:xfrm>
            <a:off x="96091" y="72428"/>
            <a:ext cx="673927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Midriff –Ducting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FFEB72-B28E-1794-DE8C-03EDF0FC5B22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65FA45C-4D75-CD8B-2AD8-80515DDC6EC9}"/>
              </a:ext>
            </a:extLst>
          </p:cNvPr>
          <p:cNvGrpSpPr/>
          <p:nvPr/>
        </p:nvGrpSpPr>
        <p:grpSpPr>
          <a:xfrm>
            <a:off x="44171" y="5213940"/>
            <a:ext cx="3341135" cy="1016479"/>
            <a:chOff x="3571262" y="4215563"/>
            <a:chExt cx="3945924" cy="127457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6AD1656-5A0A-8261-00B1-5C28A846CC2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71262" y="4215563"/>
              <a:ext cx="3945924" cy="1274570"/>
            </a:xfrm>
            <a:prstGeom prst="rect">
              <a:avLst/>
            </a:prstGeom>
          </p:spPr>
        </p:pic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5C5EF01C-77BB-51DF-C332-066002E63403}"/>
                </a:ext>
              </a:extLst>
            </p:cNvPr>
            <p:cNvSpPr/>
            <p:nvPr/>
          </p:nvSpPr>
          <p:spPr>
            <a:xfrm>
              <a:off x="3585747" y="4888404"/>
              <a:ext cx="3916953" cy="481287"/>
            </a:xfrm>
            <a:prstGeom prst="roundRect">
              <a:avLst/>
            </a:prstGeom>
            <a:solidFill>
              <a:srgbClr val="FFFF00">
                <a:alpha val="27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C673BB24-708C-70E6-5EDA-BCFAC0037C4D}"/>
              </a:ext>
            </a:extLst>
          </p:cNvPr>
          <p:cNvSpPr txBox="1"/>
          <p:nvPr/>
        </p:nvSpPr>
        <p:spPr>
          <a:xfrm>
            <a:off x="101359" y="868040"/>
            <a:ext cx="3076407" cy="424731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Georgia Pro" panose="02040502050405020303" pitchFamily="18" charset="0"/>
              </a:rPr>
              <a:t>20mm overlap</a:t>
            </a: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4C97D21B-6F16-4535-9E92-F7BC6552D13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87" y="1195831"/>
            <a:ext cx="2721030" cy="192463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EE39A253-909D-8242-E4FD-F7157726F7A2}"/>
              </a:ext>
            </a:extLst>
          </p:cNvPr>
          <p:cNvSpPr txBox="1"/>
          <p:nvPr/>
        </p:nvSpPr>
        <p:spPr>
          <a:xfrm>
            <a:off x="7727884" y="72428"/>
            <a:ext cx="4362757" cy="646330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Georgia Pro" panose="02040502050405020303" pitchFamily="18" charset="0"/>
              </a:rPr>
              <a:t>Implementation</a:t>
            </a: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  <a:p>
            <a:pPr algn="ctr"/>
            <a:endParaRPr lang="en-GB">
              <a:latin typeface="Georgia Pro" panose="02040502050405020303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5B9230E-9C7E-B46E-803D-E1869EA6950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7" t="11425"/>
          <a:stretch>
            <a:fillRect/>
          </a:stretch>
        </p:blipFill>
        <p:spPr>
          <a:xfrm>
            <a:off x="8056283" y="595648"/>
            <a:ext cx="3705957" cy="203945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F1FB4C12-82BB-9804-54DA-B8DADC61A82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8965" y="5049962"/>
            <a:ext cx="2223465" cy="1344437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7CCD6A54-00F8-281C-1B33-3C6CC5C832E3}"/>
              </a:ext>
            </a:extLst>
          </p:cNvPr>
          <p:cNvSpPr/>
          <p:nvPr/>
        </p:nvSpPr>
        <p:spPr>
          <a:xfrm>
            <a:off x="10682717" y="5575196"/>
            <a:ext cx="495961" cy="652001"/>
          </a:xfrm>
          <a:prstGeom prst="ellipse">
            <a:avLst/>
          </a:prstGeom>
          <a:noFill/>
          <a:ln w="254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275B072A-8419-53B4-1B44-506D6B14501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304955" y="3882733"/>
            <a:ext cx="3016679" cy="2011342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3D9181DF-FA70-DBB8-9054-4E04E4923CF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51"/>
          <a:stretch>
            <a:fillRect/>
          </a:stretch>
        </p:blipFill>
        <p:spPr bwMode="auto">
          <a:xfrm>
            <a:off x="9818965" y="3380064"/>
            <a:ext cx="2223465" cy="159663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9DBEC166-826F-0B09-F39D-93A0520C184F}"/>
              </a:ext>
            </a:extLst>
          </p:cNvPr>
          <p:cNvGrpSpPr/>
          <p:nvPr/>
        </p:nvGrpSpPr>
        <p:grpSpPr>
          <a:xfrm>
            <a:off x="3373040" y="871885"/>
            <a:ext cx="4171108" cy="5355312"/>
            <a:chOff x="3367271" y="868040"/>
            <a:chExt cx="4171108" cy="5355312"/>
          </a:xfrm>
        </p:grpSpPr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678E7B59-AE19-C4E1-8851-CBB41AC6BD0A}"/>
                </a:ext>
              </a:extLst>
            </p:cNvPr>
            <p:cNvGrpSpPr/>
            <p:nvPr/>
          </p:nvGrpSpPr>
          <p:grpSpPr>
            <a:xfrm>
              <a:off x="3367271" y="868040"/>
              <a:ext cx="4171108" cy="5355312"/>
              <a:chOff x="3442463" y="541200"/>
              <a:chExt cx="4171108" cy="5355312"/>
            </a:xfrm>
          </p:grpSpPr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090014B-2C34-3099-5FA4-4E3EEE2D480C}"/>
                  </a:ext>
                </a:extLst>
              </p:cNvPr>
              <p:cNvSpPr txBox="1"/>
              <p:nvPr/>
            </p:nvSpPr>
            <p:spPr>
              <a:xfrm>
                <a:off x="3442463" y="541200"/>
                <a:ext cx="4171108" cy="5355312"/>
              </a:xfrm>
              <a:prstGeom prst="rect">
                <a:avLst/>
              </a:prstGeom>
              <a:noFill/>
              <a:ln w="28575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>
                    <a:latin typeface="Georgia Pro" panose="02040502050405020303" pitchFamily="18" charset="0"/>
                  </a:rPr>
                  <a:t>Final Design and Results</a:t>
                </a: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  <a:p>
                <a:pPr algn="ctr"/>
                <a:endParaRPr lang="en-GB">
                  <a:latin typeface="Georgia Pro" panose="02040502050405020303" pitchFamily="18" charset="0"/>
                </a:endParaRPr>
              </a:p>
            </p:txBody>
          </p:sp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5B0F1630-BC55-8724-EDE8-BAAEB7A5ABF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20907"/>
              <a:stretch>
                <a:fillRect/>
              </a:stretch>
            </p:blipFill>
            <p:spPr>
              <a:xfrm>
                <a:off x="3571262" y="911093"/>
                <a:ext cx="3945924" cy="2281710"/>
              </a:xfrm>
              <a:prstGeom prst="rect">
                <a:avLst/>
              </a:prstGeom>
            </p:spPr>
          </p:pic>
          <p:pic>
            <p:nvPicPr>
              <p:cNvPr id="38" name="Picture 37">
                <a:extLst>
                  <a:ext uri="{FF2B5EF4-FFF2-40B4-BE49-F238E27FC236}">
                    <a16:creationId xmlns:a16="http://schemas.microsoft.com/office/drawing/2014/main" id="{A85B05DC-D790-E909-6CBD-D716DB844B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3064" t="32962" r="35037"/>
              <a:stretch>
                <a:fillRect/>
              </a:stretch>
            </p:blipFill>
            <p:spPr>
              <a:xfrm>
                <a:off x="3555055" y="3304082"/>
                <a:ext cx="3945924" cy="2281710"/>
              </a:xfrm>
              <a:prstGeom prst="rect">
                <a:avLst/>
              </a:prstGeom>
            </p:spPr>
          </p:pic>
        </p:grp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7ABF3FED-20BA-0C74-A6C1-5B9891FB87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86539" b="7907"/>
            <a:stretch>
              <a:fillRect/>
            </a:stretch>
          </p:blipFill>
          <p:spPr>
            <a:xfrm>
              <a:off x="3610964" y="3630922"/>
              <a:ext cx="468426" cy="1434585"/>
            </a:xfrm>
            <a:prstGeom prst="rect">
              <a:avLst/>
            </a:prstGeom>
          </p:spPr>
        </p:pic>
      </p:grpSp>
      <p:pic>
        <p:nvPicPr>
          <p:cNvPr id="42" name="Picture 41">
            <a:extLst>
              <a:ext uri="{FF2B5EF4-FFF2-40B4-BE49-F238E27FC236}">
                <a16:creationId xmlns:a16="http://schemas.microsoft.com/office/drawing/2014/main" id="{79366716-1A3E-37D9-C1A5-4E5275538954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54"/>
          <a:stretch>
            <a:fillRect/>
          </a:stretch>
        </p:blipFill>
        <p:spPr>
          <a:xfrm>
            <a:off x="217172" y="3120461"/>
            <a:ext cx="2736060" cy="1856233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F3099B5B-664D-A607-0705-286652EB6280}"/>
              </a:ext>
            </a:extLst>
          </p:cNvPr>
          <p:cNvSpPr/>
          <p:nvPr/>
        </p:nvSpPr>
        <p:spPr>
          <a:xfrm>
            <a:off x="809533" y="3959424"/>
            <a:ext cx="1104265" cy="676275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CB360331-870B-18D8-4A85-690577E35711}"/>
              </a:ext>
            </a:extLst>
          </p:cNvPr>
          <p:cNvSpPr/>
          <p:nvPr/>
        </p:nvSpPr>
        <p:spPr>
          <a:xfrm>
            <a:off x="5584159" y="5015069"/>
            <a:ext cx="808789" cy="515519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3007A51-BD49-BE20-DEFB-467A0D3B337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6BA0132-FB0E-2A86-38D4-36633B2F4D28}"/>
              </a:ext>
            </a:extLst>
          </p:cNvPr>
          <p:cNvSpPr txBox="1"/>
          <p:nvPr/>
        </p:nvSpPr>
        <p:spPr>
          <a:xfrm>
            <a:off x="44170" y="6492875"/>
            <a:ext cx="25275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Ewan, 2026 &amp; SABE, 2023</a:t>
            </a:r>
          </a:p>
        </p:txBody>
      </p:sp>
    </p:spTree>
    <p:extLst>
      <p:ext uri="{BB962C8B-B14F-4D97-AF65-F5344CB8AC3E}">
        <p14:creationId xmlns:p14="http://schemas.microsoft.com/office/powerpoint/2010/main" val="314935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641"/>
    </mc:Choice>
    <mc:Fallback xmlns="">
      <p:transition spd="slow" advTm="86641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70D9FF-7A82-1C5B-483B-4CFC56786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E3EBAD3-00CB-B923-4D6A-1B9E2CBF3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17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CDE9B1-2A99-59A7-080B-9A9576BC8556}"/>
              </a:ext>
            </a:extLst>
          </p:cNvPr>
          <p:cNvSpPr txBox="1"/>
          <p:nvPr/>
        </p:nvSpPr>
        <p:spPr>
          <a:xfrm>
            <a:off x="96091" y="72428"/>
            <a:ext cx="673927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Midriff –Louvres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5420CF-2640-45B5-5D42-208C53A82E38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A88053B-7D16-E5B7-FD8E-8A6432603C70}"/>
              </a:ext>
            </a:extLst>
          </p:cNvPr>
          <p:cNvGrpSpPr/>
          <p:nvPr/>
        </p:nvGrpSpPr>
        <p:grpSpPr>
          <a:xfrm>
            <a:off x="7574014" y="620965"/>
            <a:ext cx="4424857" cy="4585952"/>
            <a:chOff x="6960494" y="90257"/>
            <a:chExt cx="5148331" cy="4958443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60ABB4E2-E989-1853-4CC5-444A373AB7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b="17259"/>
            <a:stretch>
              <a:fillRect/>
            </a:stretch>
          </p:blipFill>
          <p:spPr>
            <a:xfrm>
              <a:off x="6966995" y="1939526"/>
              <a:ext cx="5135331" cy="310917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FEE4BEC-B647-6493-DFC0-747B799F53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960494" y="90257"/>
              <a:ext cx="5148331" cy="175901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pic>
        <p:nvPicPr>
          <p:cNvPr id="6" name="Picture 5" descr="A blue and green lines on a blue background&#10;&#10;AI-generated content may be incorrect.">
            <a:extLst>
              <a:ext uri="{FF2B5EF4-FFF2-40B4-BE49-F238E27FC236}">
                <a16:creationId xmlns:a16="http://schemas.microsoft.com/office/drawing/2014/main" id="{81B8D007-BDC2-7E3F-7B8E-3B839691F77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341"/>
          <a:stretch>
            <a:fillRect/>
          </a:stretch>
        </p:blipFill>
        <p:spPr>
          <a:xfrm>
            <a:off x="67889" y="3961006"/>
            <a:ext cx="3190913" cy="209047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 descr="A close up of a black object&#10;&#10;AI-generated content may be incorrect.">
            <a:extLst>
              <a:ext uri="{FF2B5EF4-FFF2-40B4-BE49-F238E27FC236}">
                <a16:creationId xmlns:a16="http://schemas.microsoft.com/office/drawing/2014/main" id="{29139C3C-FC8F-1074-389E-A32AE2100D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89" y="1430835"/>
            <a:ext cx="3196451" cy="253017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68BE673-B336-4C66-A858-477FDE29703E}"/>
              </a:ext>
            </a:extLst>
          </p:cNvPr>
          <p:cNvSpPr/>
          <p:nvPr/>
        </p:nvSpPr>
        <p:spPr>
          <a:xfrm>
            <a:off x="67889" y="929794"/>
            <a:ext cx="3190913" cy="43187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Georgia Pro"/>
              </a:rPr>
              <a:t>V1 Louvre - holes</a:t>
            </a:r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ACCF7F-CFF0-8B62-C466-6DD469C3DC48}"/>
              </a:ext>
            </a:extLst>
          </p:cNvPr>
          <p:cNvSpPr/>
          <p:nvPr/>
        </p:nvSpPr>
        <p:spPr>
          <a:xfrm>
            <a:off x="8069205" y="146019"/>
            <a:ext cx="3434474" cy="3660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Georgia Pro"/>
              </a:rPr>
              <a:t>V2 Louvre (Further Work)</a:t>
            </a:r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7AD481-E6BC-277E-B393-B87EF383DFA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10AA1F9-8DAD-52A6-DE5A-CBFF75D426C4}"/>
              </a:ext>
            </a:extLst>
          </p:cNvPr>
          <p:cNvGrpSpPr/>
          <p:nvPr/>
        </p:nvGrpSpPr>
        <p:grpSpPr>
          <a:xfrm>
            <a:off x="67889" y="6097225"/>
            <a:ext cx="5886450" cy="715032"/>
            <a:chOff x="6059824" y="6159107"/>
            <a:chExt cx="6177013" cy="715032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EBFFDCB5-9218-5F1C-C745-7AD3FC82E1A8}"/>
                </a:ext>
              </a:extLst>
            </p:cNvPr>
            <p:cNvSpPr txBox="1"/>
            <p:nvPr/>
          </p:nvSpPr>
          <p:spPr>
            <a:xfrm>
              <a:off x="6060552" y="6159107"/>
              <a:ext cx="61762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>
                  <a:latin typeface="Georgia Pro" panose="02040502050405020303" pitchFamily="18" charset="0"/>
                </a:rPr>
                <a:t>Joseph Kats, 2006: Race Car Aerodynamics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249CC32-5A47-9E42-DDFA-F777B034DA42}"/>
                </a:ext>
              </a:extLst>
            </p:cNvPr>
            <p:cNvSpPr txBox="1"/>
            <p:nvPr/>
          </p:nvSpPr>
          <p:spPr>
            <a:xfrm>
              <a:off x="6059824" y="6504807"/>
              <a:ext cx="60425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>
                  <a:latin typeface="Georgia Pro" panose="02040502050405020303" pitchFamily="18" charset="0"/>
                </a:rPr>
                <a:t>Simon McBeath, 2015: Competition Car Aerodynamics </a:t>
              </a: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B28ECBDB-973F-EF98-C556-EEE5256B9ECF}"/>
              </a:ext>
            </a:extLst>
          </p:cNvPr>
          <p:cNvSpPr txBox="1"/>
          <p:nvPr/>
        </p:nvSpPr>
        <p:spPr>
          <a:xfrm>
            <a:off x="3599790" y="549832"/>
            <a:ext cx="3464352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>
                <a:latin typeface="Georgia Pro" panose="02040502050405020303" pitchFamily="18" charset="0"/>
              </a:rPr>
              <a:t>Conclusions and Further Work:</a:t>
            </a: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Chord = 39mm</a:t>
            </a: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Pitch = 214mm</a:t>
            </a: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7 blades </a:t>
            </a:r>
          </a:p>
          <a:p>
            <a:pPr marL="285750" indent="-285750">
              <a:buFontTx/>
              <a:buChar char="-"/>
            </a:pPr>
            <a:endParaRPr lang="en-GB" sz="1600">
              <a:latin typeface="Georgia Pro" panose="02040502050405020303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Solidity Ratio = 0.18 (LOW)</a:t>
            </a:r>
          </a:p>
          <a:p>
            <a:pPr marL="285750" indent="-285750">
              <a:buFontTx/>
              <a:buChar char="-"/>
            </a:pPr>
            <a:r>
              <a:rPr lang="en-GB" sz="1600">
                <a:latin typeface="Georgia Pro" panose="02040502050405020303" pitchFamily="18" charset="0"/>
              </a:rPr>
              <a:t>Blade Angle = 22</a:t>
            </a:r>
            <a:r>
              <a:rPr lang="en-GB" sz="1600">
                <a:latin typeface="Georgia Pro" panose="02040502050405020303" pitchFamily="18" charset="0"/>
                <a:sym typeface="Symbol" panose="05050102010706020507" pitchFamily="18" charset="2"/>
              </a:rPr>
              <a:t> (Aggressive)</a:t>
            </a:r>
            <a:endParaRPr lang="en-GB" sz="1600">
              <a:latin typeface="Georgia Pro" panose="02040502050405020303" pitchFamily="18" charset="0"/>
            </a:endParaRPr>
          </a:p>
        </p:txBody>
      </p:sp>
      <p:pic>
        <p:nvPicPr>
          <p:cNvPr id="7170" name="Picture 2" descr="Mulsanne's Corner: 2005 Pilbeam MP93">
            <a:extLst>
              <a:ext uri="{FF2B5EF4-FFF2-40B4-BE49-F238E27FC236}">
                <a16:creationId xmlns:a16="http://schemas.microsoft.com/office/drawing/2014/main" id="{8437AF46-1728-6BD0-0C2C-053A28BAF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212" y="2816203"/>
            <a:ext cx="3115511" cy="244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73A5B78E-FA7A-421C-6A35-6D36131077E8}"/>
              </a:ext>
            </a:extLst>
          </p:cNvPr>
          <p:cNvSpPr txBox="1"/>
          <p:nvPr/>
        </p:nvSpPr>
        <p:spPr>
          <a:xfrm>
            <a:off x="4119901" y="5265020"/>
            <a:ext cx="242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Georgia Pro" panose="02040502050405020303" pitchFamily="18" charset="0"/>
              </a:rPr>
              <a:t>Pilbeam MP93, 2005</a:t>
            </a:r>
          </a:p>
        </p:txBody>
      </p:sp>
      <p:pic>
        <p:nvPicPr>
          <p:cNvPr id="7172" name="Picture 4" descr="Racecarsdirect.com - Radical Prosport">
            <a:extLst>
              <a:ext uri="{FF2B5EF4-FFF2-40B4-BE49-F238E27FC236}">
                <a16:creationId xmlns:a16="http://schemas.microsoft.com/office/drawing/2014/main" id="{8DA11B42-C76C-5796-7645-06007C5FA0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15" b="15619"/>
          <a:stretch>
            <a:fillRect/>
          </a:stretch>
        </p:blipFill>
        <p:spPr bwMode="auto">
          <a:xfrm>
            <a:off x="7986225" y="5291930"/>
            <a:ext cx="3600433" cy="144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29A2C8E1-8F9C-C1F6-5C0C-4014A1A4749D}"/>
              </a:ext>
            </a:extLst>
          </p:cNvPr>
          <p:cNvSpPr txBox="1"/>
          <p:nvPr/>
        </p:nvSpPr>
        <p:spPr>
          <a:xfrm>
            <a:off x="8968510" y="6414212"/>
            <a:ext cx="253516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err="1">
                <a:latin typeface="Georgia Pro" panose="02040502050405020303" pitchFamily="18" charset="0"/>
              </a:rPr>
              <a:t>Racecarsdirect</a:t>
            </a:r>
            <a:r>
              <a:rPr lang="en-GB">
                <a:latin typeface="Georgia Pro" panose="02040502050405020303" pitchFamily="18" charset="0"/>
              </a:rPr>
              <a:t>, 2025</a:t>
            </a:r>
          </a:p>
        </p:txBody>
      </p:sp>
    </p:spTree>
    <p:extLst>
      <p:ext uri="{BB962C8B-B14F-4D97-AF65-F5344CB8AC3E}">
        <p14:creationId xmlns:p14="http://schemas.microsoft.com/office/powerpoint/2010/main" val="3376463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641"/>
    </mc:Choice>
    <mc:Fallback xmlns="">
      <p:transition spd="slow" advTm="86641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63639-42E8-FE17-F674-A9F5D7FE71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E5CC5ED-7507-B540-C653-2DD62CF62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18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BBE26A-D361-E005-96A7-E2F39C881B33}"/>
              </a:ext>
            </a:extLst>
          </p:cNvPr>
          <p:cNvSpPr txBox="1"/>
          <p:nvPr/>
        </p:nvSpPr>
        <p:spPr>
          <a:xfrm>
            <a:off x="96090" y="72428"/>
            <a:ext cx="692034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Midriff complete final proposal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9B808B-0698-C36E-ACCA-9CCD5AAD1BF9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63AF6F7-3326-8CE6-D50C-E8553A980590}"/>
              </a:ext>
            </a:extLst>
          </p:cNvPr>
          <p:cNvCxnSpPr>
            <a:cxnSpLocks/>
          </p:cNvCxnSpPr>
          <p:nvPr/>
        </p:nvCxnSpPr>
        <p:spPr>
          <a:xfrm>
            <a:off x="8401050" y="0"/>
            <a:ext cx="0" cy="705802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AC7DE44-5678-1EC0-2E2C-D51B999A6C5D}"/>
              </a:ext>
            </a:extLst>
          </p:cNvPr>
          <p:cNvSpPr txBox="1"/>
          <p:nvPr/>
        </p:nvSpPr>
        <p:spPr>
          <a:xfrm>
            <a:off x="8401050" y="0"/>
            <a:ext cx="3790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>
                <a:latin typeface="Georgia Pro" panose="02040502050405020303" pitchFamily="18" charset="0"/>
              </a:rPr>
              <a:t>Further work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CAA1746-EECB-DB03-CB5F-C2EE28A86695}"/>
              </a:ext>
            </a:extLst>
          </p:cNvPr>
          <p:cNvSpPr txBox="1"/>
          <p:nvPr/>
        </p:nvSpPr>
        <p:spPr>
          <a:xfrm>
            <a:off x="8629294" y="567073"/>
            <a:ext cx="33242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Cockpit region requires further investigation.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Prioritise larger areas of development due to better performance gain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8EC7565-995B-8EE6-F213-F70C69D4B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294" y="2963946"/>
            <a:ext cx="3486149" cy="132979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C4E8ED39-6D7D-95D0-61D9-0339C2AA32E2}"/>
              </a:ext>
            </a:extLst>
          </p:cNvPr>
          <p:cNvSpPr/>
          <p:nvPr/>
        </p:nvSpPr>
        <p:spPr>
          <a:xfrm>
            <a:off x="9637030" y="3381194"/>
            <a:ext cx="1047748" cy="4953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85E95907-B157-8E6C-E627-97248A416E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07"/>
          <a:stretch>
            <a:fillRect/>
          </a:stretch>
        </p:blipFill>
        <p:spPr>
          <a:xfrm>
            <a:off x="96090" y="1247302"/>
            <a:ext cx="3945924" cy="228171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5569C22C-66C8-810F-AC78-2AEAC7769D32}"/>
              </a:ext>
            </a:extLst>
          </p:cNvPr>
          <p:cNvSpPr/>
          <p:nvPr/>
        </p:nvSpPr>
        <p:spPr>
          <a:xfrm>
            <a:off x="96090" y="803368"/>
            <a:ext cx="2709944" cy="3533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Georgia Pro"/>
              </a:rPr>
              <a:t>Ducts 550mm Opening</a:t>
            </a:r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F3FB2C9-2297-6E3B-A96A-8D08EAB2DE24}"/>
              </a:ext>
            </a:extLst>
          </p:cNvPr>
          <p:cNvSpPr/>
          <p:nvPr/>
        </p:nvSpPr>
        <p:spPr>
          <a:xfrm>
            <a:off x="96089" y="4342591"/>
            <a:ext cx="3172207" cy="3533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Georgia Pro"/>
              </a:rPr>
              <a:t>Wind deflector concept flat</a:t>
            </a:r>
            <a:endParaRPr lang="en-GB">
              <a:latin typeface="Georgia Pro" panose="02040502050405020303" pitchFamily="18" charset="0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938E4A-4090-275C-07F0-FCB42D239D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59"/>
          <a:stretch>
            <a:fillRect/>
          </a:stretch>
        </p:blipFill>
        <p:spPr>
          <a:xfrm>
            <a:off x="96090" y="4800601"/>
            <a:ext cx="4349792" cy="198497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339E9AC-80DB-0806-DAAB-6397E155057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6" b="54065"/>
          <a:stretch>
            <a:fillRect/>
          </a:stretch>
        </p:blipFill>
        <p:spPr>
          <a:xfrm>
            <a:off x="4546872" y="4800600"/>
            <a:ext cx="3788109" cy="198497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A47D28E-B0BA-3F71-36E0-FF4060D8E52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230" b="21132"/>
          <a:stretch>
            <a:fillRect/>
          </a:stretch>
        </p:blipFill>
        <p:spPr>
          <a:xfrm>
            <a:off x="4142383" y="1247302"/>
            <a:ext cx="3591918" cy="228171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A085E723-3DCF-5277-45EC-E8B02FABAB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29294" y="4382292"/>
            <a:ext cx="3464043" cy="195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0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0"/>
    </mc:Choice>
    <mc:Fallback xmlns="">
      <p:transition spd="slow" advTm="423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26F83-E996-8DC3-E201-D4C809719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A605F8-D761-B01F-B641-A83B66282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19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E75F67-1000-D13D-1FD7-F1BB2E01A40F}"/>
              </a:ext>
            </a:extLst>
          </p:cNvPr>
          <p:cNvSpPr txBox="1"/>
          <p:nvPr/>
        </p:nvSpPr>
        <p:spPr>
          <a:xfrm>
            <a:off x="96090" y="72428"/>
            <a:ext cx="531788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Rear Deck &amp; Rear Pontoons</a:t>
            </a:r>
            <a:endParaRPr lang="en-US" sz="2800" b="1">
              <a:latin typeface="Georgia Pro" panose="02040502050405020303" pitchFamily="18" charset="0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4A44F4-E104-607C-DC26-76D296D2BDC7}"/>
              </a:ext>
            </a:extLst>
          </p:cNvPr>
          <p:cNvSpPr txBox="1"/>
          <p:nvPr/>
        </p:nvSpPr>
        <p:spPr>
          <a:xfrm>
            <a:off x="96091" y="559051"/>
            <a:ext cx="10989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Evan Arthur</a:t>
            </a:r>
          </a:p>
        </p:txBody>
      </p:sp>
      <p:pic>
        <p:nvPicPr>
          <p:cNvPr id="18" name="Picture 17" descr="A rainbow colored lines and dots&#10;&#10;AI-generated content may be incorrect.">
            <a:extLst>
              <a:ext uri="{FF2B5EF4-FFF2-40B4-BE49-F238E27FC236}">
                <a16:creationId xmlns:a16="http://schemas.microsoft.com/office/drawing/2014/main" id="{2D6B643F-616C-0010-3D99-26773F7745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4775" y="595735"/>
            <a:ext cx="5317881" cy="188063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888268-14BD-0819-D18D-945A5B88B415}"/>
              </a:ext>
            </a:extLst>
          </p:cNvPr>
          <p:cNvSpPr txBox="1"/>
          <p:nvPr/>
        </p:nvSpPr>
        <p:spPr>
          <a:xfrm>
            <a:off x="271530" y="1041305"/>
            <a:ext cx="4314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Baseline:</a:t>
            </a:r>
          </a:p>
        </p:txBody>
      </p:sp>
      <p:sp>
        <p:nvSpPr>
          <p:cNvPr id="16" name="AutoShape 6" descr="AIROB GT RACING TEAM top view">
            <a:extLst>
              <a:ext uri="{FF2B5EF4-FFF2-40B4-BE49-F238E27FC236}">
                <a16:creationId xmlns:a16="http://schemas.microsoft.com/office/drawing/2014/main" id="{1953F65F-C356-36EB-05AD-5697D1295CD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5813808-CE78-E2CD-CDA3-46A363F1D431}"/>
              </a:ext>
            </a:extLst>
          </p:cNvPr>
          <p:cNvGrpSpPr/>
          <p:nvPr/>
        </p:nvGrpSpPr>
        <p:grpSpPr>
          <a:xfrm>
            <a:off x="9411242" y="2334112"/>
            <a:ext cx="2636775" cy="2117351"/>
            <a:chOff x="6316933" y="2414496"/>
            <a:chExt cx="2636775" cy="2117351"/>
          </a:xfrm>
        </p:grpSpPr>
        <p:pic>
          <p:nvPicPr>
            <p:cNvPr id="3074" name="Picture 2" descr="Audi R18 Le Mans Prototype">
              <a:extLst>
                <a:ext uri="{FF2B5EF4-FFF2-40B4-BE49-F238E27FC236}">
                  <a16:creationId xmlns:a16="http://schemas.microsoft.com/office/drawing/2014/main" id="{88ADA1CE-EB28-30ED-E2CA-093B0814DC8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661" t="4701" r="4337" b="39339"/>
            <a:stretch>
              <a:fillRect/>
            </a:stretch>
          </p:blipFill>
          <p:spPr bwMode="auto">
            <a:xfrm>
              <a:off x="6393133" y="2464364"/>
              <a:ext cx="2560575" cy="2067483"/>
            </a:xfrm>
            <a:prstGeom prst="rect">
              <a:avLst/>
            </a:prstGeom>
            <a:noFill/>
            <a:ln w="12700">
              <a:solidFill>
                <a:schemeClr val="tx1">
                  <a:lumMod val="95000"/>
                  <a:lumOff val="5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113B7A92-460D-767C-9CCE-7DB160255E8E}"/>
                </a:ext>
              </a:extLst>
            </p:cNvPr>
            <p:cNvSpPr txBox="1"/>
            <p:nvPr/>
          </p:nvSpPr>
          <p:spPr>
            <a:xfrm>
              <a:off x="6316933" y="2414496"/>
              <a:ext cx="2393816" cy="2616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100"/>
                <a:t>(MotorAuthority, 2011)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E9944E9-07BA-D1E6-6854-E70BFA5EE271}"/>
              </a:ext>
            </a:extLst>
          </p:cNvPr>
          <p:cNvGrpSpPr/>
          <p:nvPr/>
        </p:nvGrpSpPr>
        <p:grpSpPr>
          <a:xfrm>
            <a:off x="9499421" y="176967"/>
            <a:ext cx="2596693" cy="2092141"/>
            <a:chOff x="9557249" y="113568"/>
            <a:chExt cx="2596693" cy="2092141"/>
          </a:xfrm>
        </p:grpSpPr>
        <p:pic>
          <p:nvPicPr>
            <p:cNvPr id="3080" name="Picture 8" descr="Le Mans 2011 - Audi R15 TDI, Audi R18 TDI">
              <a:extLst>
                <a:ext uri="{FF2B5EF4-FFF2-40B4-BE49-F238E27FC236}">
                  <a16:creationId xmlns:a16="http://schemas.microsoft.com/office/drawing/2014/main" id="{9CEEE8D0-7D08-5442-FBE9-DD29D557C21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538" t="31735" r="5253" b="44491"/>
            <a:stretch>
              <a:fillRect/>
            </a:stretch>
          </p:blipFill>
          <p:spPr bwMode="auto">
            <a:xfrm>
              <a:off x="9557249" y="113568"/>
              <a:ext cx="2512384" cy="2067483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F36E715-81CA-4147-C1DE-22388C251098}"/>
                </a:ext>
              </a:extLst>
            </p:cNvPr>
            <p:cNvSpPr txBox="1"/>
            <p:nvPr/>
          </p:nvSpPr>
          <p:spPr>
            <a:xfrm>
              <a:off x="10390361" y="1944099"/>
              <a:ext cx="1763581" cy="2616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100">
                  <a:solidFill>
                    <a:schemeClr val="bg1"/>
                  </a:solidFill>
                </a:rPr>
                <a:t>(Audi </a:t>
              </a:r>
              <a:r>
                <a:rPr lang="en-GB" sz="1100" err="1">
                  <a:solidFill>
                    <a:schemeClr val="bg1"/>
                  </a:solidFill>
                </a:rPr>
                <a:t>MediaCenter</a:t>
              </a:r>
              <a:r>
                <a:rPr lang="en-GB" sz="1100">
                  <a:solidFill>
                    <a:schemeClr val="bg1"/>
                  </a:solidFill>
                </a:rPr>
                <a:t>, 2025)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1BA1642-9A90-69DA-C4DB-746A2548F080}"/>
              </a:ext>
            </a:extLst>
          </p:cNvPr>
          <p:cNvGrpSpPr>
            <a:grpSpLocks noChangeAspect="1"/>
          </p:cNvGrpSpPr>
          <p:nvPr/>
        </p:nvGrpSpPr>
        <p:grpSpPr>
          <a:xfrm>
            <a:off x="140646" y="1386320"/>
            <a:ext cx="3361420" cy="2250206"/>
            <a:chOff x="141417" y="1116580"/>
            <a:chExt cx="2389789" cy="1599776"/>
          </a:xfrm>
        </p:grpSpPr>
        <p:pic>
          <p:nvPicPr>
            <p:cNvPr id="2" name="Picture 2">
              <a:extLst>
                <a:ext uri="{FF2B5EF4-FFF2-40B4-BE49-F238E27FC236}">
                  <a16:creationId xmlns:a16="http://schemas.microsoft.com/office/drawing/2014/main" id="{61A0E079-17CE-6B05-B5E6-47D0C94CD8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417" y="1116580"/>
              <a:ext cx="2389789" cy="1599776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1D223BDA-F82D-E8F5-4973-759F68EBE39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857374" y="1176724"/>
              <a:ext cx="616681" cy="405319"/>
            </a:xfrm>
            <a:prstGeom prst="rect">
              <a:avLst/>
            </a:prstGeom>
          </p:spPr>
        </p:pic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97E8373-EAA8-C42D-E482-BA2B56958B66}"/>
              </a:ext>
            </a:extLst>
          </p:cNvPr>
          <p:cNvGrpSpPr>
            <a:grpSpLocks noChangeAspect="1"/>
          </p:cNvGrpSpPr>
          <p:nvPr/>
        </p:nvGrpSpPr>
        <p:grpSpPr>
          <a:xfrm>
            <a:off x="4873405" y="3881472"/>
            <a:ext cx="3769676" cy="2793965"/>
            <a:chOff x="141417" y="2838112"/>
            <a:chExt cx="2688348" cy="1992519"/>
          </a:xfrm>
        </p:grpSpPr>
        <p:pic>
          <p:nvPicPr>
            <p:cNvPr id="8" name="Picture 7" descr="A computer generated image of a car&#10;&#10;AI-generated content may be incorrect.">
              <a:extLst>
                <a:ext uri="{FF2B5EF4-FFF2-40B4-BE49-F238E27FC236}">
                  <a16:creationId xmlns:a16="http://schemas.microsoft.com/office/drawing/2014/main" id="{C28D79D5-5850-7015-C3F4-6B61F82C94A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rcRect t="4546" b="4546"/>
            <a:stretch>
              <a:fillRect/>
            </a:stretch>
          </p:blipFill>
          <p:spPr>
            <a:xfrm>
              <a:off x="141417" y="2838112"/>
              <a:ext cx="2688348" cy="1992519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7E0FE78-9AFA-F8F3-A4D5-B0642C3332BB}"/>
                </a:ext>
              </a:extLst>
            </p:cNvPr>
            <p:cNvSpPr txBox="1"/>
            <p:nvPr/>
          </p:nvSpPr>
          <p:spPr>
            <a:xfrm>
              <a:off x="2044849" y="3707768"/>
              <a:ext cx="7849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Upper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7F1A04D-6DBF-EA91-FECC-377D783C23BC}"/>
              </a:ext>
            </a:extLst>
          </p:cNvPr>
          <p:cNvGrpSpPr>
            <a:grpSpLocks noChangeAspect="1"/>
          </p:cNvGrpSpPr>
          <p:nvPr/>
        </p:nvGrpSpPr>
        <p:grpSpPr>
          <a:xfrm>
            <a:off x="569945" y="3881472"/>
            <a:ext cx="3796755" cy="2793965"/>
            <a:chOff x="2829765" y="2838112"/>
            <a:chExt cx="2707660" cy="1992519"/>
          </a:xfrm>
        </p:grpSpPr>
        <p:pic>
          <p:nvPicPr>
            <p:cNvPr id="10" name="Picture 9" descr="A blue and green object with numbers and text&#10;&#10;AI-generated content may be incorrect.">
              <a:extLst>
                <a:ext uri="{FF2B5EF4-FFF2-40B4-BE49-F238E27FC236}">
                  <a16:creationId xmlns:a16="http://schemas.microsoft.com/office/drawing/2014/main" id="{6F19D345-28E7-AA4A-7A57-6BD58AD2B78E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829765" y="2838112"/>
              <a:ext cx="2651493" cy="1992519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E177EF58-45AD-C8BD-E7F8-7D6E1088F6C7}"/>
                </a:ext>
              </a:extLst>
            </p:cNvPr>
            <p:cNvSpPr txBox="1"/>
            <p:nvPr/>
          </p:nvSpPr>
          <p:spPr>
            <a:xfrm>
              <a:off x="4773898" y="3707768"/>
              <a:ext cx="7635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>
                  <a:solidFill>
                    <a:schemeClr val="bg1"/>
                  </a:solidFill>
                </a:rPr>
                <a:t>Lower</a:t>
              </a:r>
            </a:p>
          </p:txBody>
        </p:sp>
      </p:grpSp>
      <p:pic>
        <p:nvPicPr>
          <p:cNvPr id="3082" name="Picture 10">
            <a:extLst>
              <a:ext uri="{FF2B5EF4-FFF2-40B4-BE49-F238E27FC236}">
                <a16:creationId xmlns:a16="http://schemas.microsoft.com/office/drawing/2014/main" id="{9DF13065-42AF-3964-7D22-855A02042F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21" t="21271" r="8406" b="25611"/>
          <a:stretch>
            <a:fillRect/>
          </a:stretch>
        </p:blipFill>
        <p:spPr bwMode="auto">
          <a:xfrm>
            <a:off x="9494607" y="4599979"/>
            <a:ext cx="2317616" cy="2075458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9455B1FC-5D9B-8BE6-C456-A553A5C5C679}"/>
              </a:ext>
            </a:extLst>
          </p:cNvPr>
          <p:cNvSpPr txBox="1"/>
          <p:nvPr/>
        </p:nvSpPr>
        <p:spPr>
          <a:xfrm>
            <a:off x="9405184" y="4537543"/>
            <a:ext cx="972614" cy="2616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>
                <a:solidFill>
                  <a:schemeClr val="bg1"/>
                </a:solidFill>
              </a:rPr>
              <a:t>(Oreca, 2026)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49FB81-8143-3F46-13C5-79CCE3292A0A}"/>
              </a:ext>
            </a:extLst>
          </p:cNvPr>
          <p:cNvSpPr txBox="1"/>
          <p:nvPr/>
        </p:nvSpPr>
        <p:spPr>
          <a:xfrm>
            <a:off x="3546224" y="2260875"/>
            <a:ext cx="59031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Flow very laminar close to deck, nicely attached lower surface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Current rear wing interaction effective, evident squeezing of flow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Longer pontoons? Sharper leading/trailing edge?</a:t>
            </a:r>
          </a:p>
        </p:txBody>
      </p:sp>
    </p:spTree>
    <p:extLst>
      <p:ext uri="{BB962C8B-B14F-4D97-AF65-F5344CB8AC3E}">
        <p14:creationId xmlns:p14="http://schemas.microsoft.com/office/powerpoint/2010/main" val="291736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02"/>
    </mc:Choice>
    <mc:Fallback xmlns="">
      <p:transition spd="slow" advTm="43002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34F8F-369C-A518-6527-CFE3D727D0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91A5AC-E4E6-58B4-2D95-3E20E3E20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20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428AD1-A409-37D9-2C6B-115761F92308}"/>
              </a:ext>
            </a:extLst>
          </p:cNvPr>
          <p:cNvSpPr txBox="1"/>
          <p:nvPr/>
        </p:nvSpPr>
        <p:spPr>
          <a:xfrm>
            <a:off x="96089" y="72428"/>
            <a:ext cx="63137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/>
                <a:ea typeface="Calibri"/>
                <a:cs typeface="Calibri"/>
              </a:rPr>
              <a:t>Rear Pontoon Redesign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BD11A9-68D0-4953-AEB6-7A0486BF082F}"/>
              </a:ext>
            </a:extLst>
          </p:cNvPr>
          <p:cNvSpPr txBox="1"/>
          <p:nvPr/>
        </p:nvSpPr>
        <p:spPr>
          <a:xfrm>
            <a:off x="96091" y="495680"/>
            <a:ext cx="1234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Evan Arthur</a:t>
            </a:r>
          </a:p>
        </p:txBody>
      </p:sp>
      <p:pic>
        <p:nvPicPr>
          <p:cNvPr id="14" name="Picture 13" descr="A red and silver race car&#10;&#10;AI-generated content may be incorrect.">
            <a:extLst>
              <a:ext uri="{FF2B5EF4-FFF2-40B4-BE49-F238E27FC236}">
                <a16:creationId xmlns:a16="http://schemas.microsoft.com/office/drawing/2014/main" id="{7F4D4CDF-1F57-5F40-22AE-A60FB2FA7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025" y="883905"/>
            <a:ext cx="2085635" cy="1461703"/>
          </a:xfrm>
          <a:prstGeom prst="rect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0" name="Picture 19" descr="A silver and red race car&#10;&#10;AI-generated content may be incorrect.">
            <a:extLst>
              <a:ext uri="{FF2B5EF4-FFF2-40B4-BE49-F238E27FC236}">
                <a16:creationId xmlns:a16="http://schemas.microsoft.com/office/drawing/2014/main" id="{01DDF6F0-89AB-B71F-C2D4-2C0041B962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2337"/>
          <a:stretch>
            <a:fillRect/>
          </a:stretch>
        </p:blipFill>
        <p:spPr>
          <a:xfrm>
            <a:off x="2615254" y="2587113"/>
            <a:ext cx="2085635" cy="146170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2" name="Picture 21" descr="A silver and red race car&#10;&#10;AI-generated content may be incorrect.">
            <a:extLst>
              <a:ext uri="{FF2B5EF4-FFF2-40B4-BE49-F238E27FC236}">
                <a16:creationId xmlns:a16="http://schemas.microsoft.com/office/drawing/2014/main" id="{1CA4542B-7C88-A7F4-D1EB-E305DA47DC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23" b="-1"/>
          <a:stretch>
            <a:fillRect/>
          </a:stretch>
        </p:blipFill>
        <p:spPr>
          <a:xfrm>
            <a:off x="241023" y="2580914"/>
            <a:ext cx="2085635" cy="146790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26" name="Picture 25" descr="A silver and red race car&#10;&#10;AI-generated content may be incorrect.">
            <a:extLst>
              <a:ext uri="{FF2B5EF4-FFF2-40B4-BE49-F238E27FC236}">
                <a16:creationId xmlns:a16="http://schemas.microsoft.com/office/drawing/2014/main" id="{7EAC7F34-6863-D2C7-1B6D-6D3AD98650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310" t="15342" r="11163" b="9557"/>
          <a:stretch>
            <a:fillRect/>
          </a:stretch>
        </p:blipFill>
        <p:spPr>
          <a:xfrm>
            <a:off x="2615253" y="4284123"/>
            <a:ext cx="2085636" cy="1461703"/>
          </a:xfrm>
          <a:prstGeom prst="rect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7" name="Picture 26" descr="A silver race car with red bumpers&#10;&#10;AI-generated content may be incorrect.">
            <a:extLst>
              <a:ext uri="{FF2B5EF4-FFF2-40B4-BE49-F238E27FC236}">
                <a16:creationId xmlns:a16="http://schemas.microsoft.com/office/drawing/2014/main" id="{16B22458-F04E-85BC-E516-B2BC4E1152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1024" y="4284123"/>
            <a:ext cx="2085635" cy="1461703"/>
          </a:xfrm>
          <a:prstGeom prst="rect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8" name="Picture 27" descr="A model of a race car&#10;&#10;AI-generated content may be incorrect.">
            <a:extLst>
              <a:ext uri="{FF2B5EF4-FFF2-40B4-BE49-F238E27FC236}">
                <a16:creationId xmlns:a16="http://schemas.microsoft.com/office/drawing/2014/main" id="{EFF9C139-2332-7A4A-3B13-CD7E6C343B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5257" y="887004"/>
            <a:ext cx="2085635" cy="1461703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34BA012D-21AD-F8CE-5A02-A3C4A7889CD7}"/>
              </a:ext>
            </a:extLst>
          </p:cNvPr>
          <p:cNvSpPr txBox="1"/>
          <p:nvPr/>
        </p:nvSpPr>
        <p:spPr>
          <a:xfrm>
            <a:off x="241023" y="5937291"/>
            <a:ext cx="2085635" cy="73866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/>
              <a:t>2. Hump Removed</a:t>
            </a:r>
          </a:p>
          <a:p>
            <a:r>
              <a:rPr lang="en-GB" sz="1400"/>
              <a:t>3. Flush Fitment</a:t>
            </a:r>
          </a:p>
          <a:p>
            <a:r>
              <a:rPr lang="en-GB" sz="1400"/>
              <a:t>4. Rear Shaping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11B357E-C753-136E-CDAA-B94C6ECC19D1}"/>
              </a:ext>
            </a:extLst>
          </p:cNvPr>
          <p:cNvSpPr txBox="1"/>
          <p:nvPr/>
        </p:nvSpPr>
        <p:spPr>
          <a:xfrm>
            <a:off x="2615253" y="5937291"/>
            <a:ext cx="2085636" cy="73866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400"/>
              <a:t>5. Front &amp; Rear Shaping</a:t>
            </a:r>
          </a:p>
          <a:p>
            <a:r>
              <a:rPr lang="en-GB" sz="1400"/>
              <a:t>6. Rear Cover Smoothing</a:t>
            </a:r>
          </a:p>
          <a:p>
            <a:r>
              <a:rPr lang="en-GB" sz="1400"/>
              <a:t>7. Boat Profile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E6B9A5-5C8E-1E7F-FE54-E3650D5D1FA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25844" y="1876425"/>
            <a:ext cx="655880" cy="4310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50C5FB2-4BB8-5F2D-F84E-485E0D5C714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6145" y="3581119"/>
            <a:ext cx="655880" cy="43876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6AC84BB-40E6-D24A-EE5A-7E03A45BCD9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25844" y="3576307"/>
            <a:ext cx="655880" cy="43192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B0ED6E9-78E2-1E12-CAE0-79D8C0705A1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64511" y="1853856"/>
            <a:ext cx="717514" cy="47250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9B6A5EF-6D0C-A0B0-AB22-631C2B166C7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07666" y="5336150"/>
            <a:ext cx="564533" cy="37503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3EC73A1-DB4D-7318-6D5A-CDE4D3727AA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026145" y="5276156"/>
            <a:ext cx="655880" cy="435724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BEE8DD6D-64D3-18C2-D79D-B54F09932097}"/>
              </a:ext>
            </a:extLst>
          </p:cNvPr>
          <p:cNvSpPr txBox="1"/>
          <p:nvPr/>
        </p:nvSpPr>
        <p:spPr>
          <a:xfrm>
            <a:off x="2061672" y="2498972"/>
            <a:ext cx="440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3.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3C9FDB8-D3D9-9216-DCFD-46ECAAB6AE41}"/>
              </a:ext>
            </a:extLst>
          </p:cNvPr>
          <p:cNvSpPr txBox="1"/>
          <p:nvPr/>
        </p:nvSpPr>
        <p:spPr>
          <a:xfrm>
            <a:off x="2056607" y="801992"/>
            <a:ext cx="440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E8E1BDC-5556-F832-7FDC-847AFDFAD9B1}"/>
              </a:ext>
            </a:extLst>
          </p:cNvPr>
          <p:cNvSpPr txBox="1"/>
          <p:nvPr/>
        </p:nvSpPr>
        <p:spPr>
          <a:xfrm>
            <a:off x="2061672" y="4207247"/>
            <a:ext cx="440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4.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5289294-E990-BE4D-F2F2-1A8BCACCA6A4}"/>
              </a:ext>
            </a:extLst>
          </p:cNvPr>
          <p:cNvSpPr txBox="1"/>
          <p:nvPr/>
        </p:nvSpPr>
        <p:spPr>
          <a:xfrm>
            <a:off x="4426959" y="792467"/>
            <a:ext cx="440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5.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F4F44E3-A65A-E98A-567B-506792F1EF38}"/>
              </a:ext>
            </a:extLst>
          </p:cNvPr>
          <p:cNvSpPr txBox="1"/>
          <p:nvPr/>
        </p:nvSpPr>
        <p:spPr>
          <a:xfrm>
            <a:off x="4426959" y="2532736"/>
            <a:ext cx="440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6.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C02226F-6A93-7B91-4992-F6D44B2DB561}"/>
              </a:ext>
            </a:extLst>
          </p:cNvPr>
          <p:cNvSpPr txBox="1"/>
          <p:nvPr/>
        </p:nvSpPr>
        <p:spPr>
          <a:xfrm>
            <a:off x="4426959" y="4207247"/>
            <a:ext cx="440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7.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46E9F16-91F1-7A4C-2058-D1FC3A25E9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933" y="581339"/>
            <a:ext cx="3295148" cy="22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749A9CC2-7A87-8402-1A38-535CBA769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877" y="2155328"/>
            <a:ext cx="867993" cy="57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1A9EF0-A04E-1EC7-CDF8-2F48F26090A7}"/>
              </a:ext>
            </a:extLst>
          </p:cNvPr>
          <p:cNvSpPr txBox="1"/>
          <p:nvPr/>
        </p:nvSpPr>
        <p:spPr>
          <a:xfrm>
            <a:off x="1472771" y="5687035"/>
            <a:ext cx="9620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/>
              <a:t>(Evans, 2025)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E3F122-8AC9-6FB5-A0E8-37B6CBA6E054}"/>
              </a:ext>
            </a:extLst>
          </p:cNvPr>
          <p:cNvSpPr txBox="1"/>
          <p:nvPr/>
        </p:nvSpPr>
        <p:spPr>
          <a:xfrm>
            <a:off x="1483180" y="2275562"/>
            <a:ext cx="9620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/>
              <a:t>(Evans, 2025)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FF79FB-7E25-50F3-75D5-DE8AB03CC142}"/>
              </a:ext>
            </a:extLst>
          </p:cNvPr>
          <p:cNvSpPr txBox="1"/>
          <p:nvPr/>
        </p:nvSpPr>
        <p:spPr>
          <a:xfrm>
            <a:off x="3873072" y="3980710"/>
            <a:ext cx="9620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/>
              <a:t>(Evans, 2025)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3C06150-F351-2F07-39E9-E126B04E27B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60465" y="2846103"/>
            <a:ext cx="3057107" cy="1908791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8E58E64-95C9-1E00-8FF2-06EEFE1E4F9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762484" y="4818102"/>
            <a:ext cx="3057107" cy="19135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BCA4904-FF25-091C-1B7B-EF510AB5C9B4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760466" y="882782"/>
            <a:ext cx="3057107" cy="190879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46180345-DB5A-5781-CF32-9FC2D71047D9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867063" y="2898969"/>
            <a:ext cx="3761141" cy="1155107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4B9FEA0A-E500-AA16-A2D2-D398364333BF}"/>
              </a:ext>
            </a:extLst>
          </p:cNvPr>
          <p:cNvSpPr txBox="1"/>
          <p:nvPr/>
        </p:nvSpPr>
        <p:spPr>
          <a:xfrm>
            <a:off x="7179499" y="514730"/>
            <a:ext cx="1562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1 - Baseline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48F162-474C-4D16-BBD7-6A2A109F6353}"/>
              </a:ext>
            </a:extLst>
          </p:cNvPr>
          <p:cNvSpPr txBox="1"/>
          <p:nvPr/>
        </p:nvSpPr>
        <p:spPr>
          <a:xfrm>
            <a:off x="4989483" y="4354717"/>
            <a:ext cx="33985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#5 – Best Cl &amp; CoP, High Cd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#3 – Decreased drag, Cl + CoP comparable to baseline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A72193-8B8E-098F-0509-5060C6CE1850}"/>
              </a:ext>
            </a:extLst>
          </p:cNvPr>
          <p:cNvSpPr txBox="1"/>
          <p:nvPr/>
        </p:nvSpPr>
        <p:spPr>
          <a:xfrm>
            <a:off x="5286974" y="5755100"/>
            <a:ext cx="28930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u="sng"/>
              <a:t>Proposed Design:</a:t>
            </a:r>
          </a:p>
          <a:p>
            <a:r>
              <a:rPr lang="en-GB" sz="2000" i="1"/>
              <a:t>5. Front &amp; Rear Shaping</a:t>
            </a:r>
          </a:p>
        </p:txBody>
      </p:sp>
    </p:spTree>
    <p:extLst>
      <p:ext uri="{BB962C8B-B14F-4D97-AF65-F5344CB8AC3E}">
        <p14:creationId xmlns:p14="http://schemas.microsoft.com/office/powerpoint/2010/main" val="320733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710"/>
    </mc:Choice>
    <mc:Fallback xmlns="">
      <p:transition spd="slow" advTm="3771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A061AE-D435-EE8B-EB93-03E3230C8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4ABC8B-6BB3-1062-7B16-7D32ED3DB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21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E50ABB-CB9F-05F9-3B4E-DD77D313E323}"/>
              </a:ext>
            </a:extLst>
          </p:cNvPr>
          <p:cNvSpPr txBox="1"/>
          <p:nvPr/>
        </p:nvSpPr>
        <p:spPr>
          <a:xfrm>
            <a:off x="96090" y="72428"/>
            <a:ext cx="330801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Deck Angle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95985B-FB57-5173-7E71-6709365D0400}"/>
              </a:ext>
            </a:extLst>
          </p:cNvPr>
          <p:cNvSpPr txBox="1"/>
          <p:nvPr/>
        </p:nvSpPr>
        <p:spPr>
          <a:xfrm>
            <a:off x="96090" y="495680"/>
            <a:ext cx="13253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Evan Arthur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127D8EB-EC9E-C26A-A4A6-5E4D918C2E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610" y="846086"/>
            <a:ext cx="5642073" cy="324660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566B2D3-39B9-3A03-1B2F-39851279E156}"/>
              </a:ext>
            </a:extLst>
          </p:cNvPr>
          <p:cNvSpPr txBox="1"/>
          <p:nvPr/>
        </p:nvSpPr>
        <p:spPr>
          <a:xfrm>
            <a:off x="96090" y="6536937"/>
            <a:ext cx="21401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(Moussa L.B, 2025; Katz, 2016)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5EE7C8A-78C2-3A31-AECE-CDD392F8E4F2}"/>
              </a:ext>
            </a:extLst>
          </p:cNvPr>
          <p:cNvGrpSpPr/>
          <p:nvPr/>
        </p:nvGrpSpPr>
        <p:grpSpPr>
          <a:xfrm>
            <a:off x="6096000" y="178278"/>
            <a:ext cx="2873447" cy="1727125"/>
            <a:chOff x="3419313" y="151646"/>
            <a:chExt cx="2873447" cy="172712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5146AFFF-4143-E646-4B66-888138CC91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19313" y="151646"/>
              <a:ext cx="2873447" cy="17271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87A0A80-023C-EE2F-E72D-07C655CB0E69}"/>
                </a:ext>
              </a:extLst>
            </p:cNvPr>
            <p:cNvSpPr/>
            <p:nvPr/>
          </p:nvSpPr>
          <p:spPr>
            <a:xfrm>
              <a:off x="4355566" y="1249598"/>
              <a:ext cx="83084" cy="87077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44F681B-C5C5-349A-2153-F5BBD859A060}"/>
              </a:ext>
            </a:extLst>
          </p:cNvPr>
          <p:cNvGrpSpPr/>
          <p:nvPr/>
        </p:nvGrpSpPr>
        <p:grpSpPr>
          <a:xfrm>
            <a:off x="9148711" y="178278"/>
            <a:ext cx="2873447" cy="1727125"/>
            <a:chOff x="6292760" y="151646"/>
            <a:chExt cx="2873447" cy="1727125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CE3CD10-B2A2-7B09-9240-4D0F7B2A3A7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292760" y="151646"/>
              <a:ext cx="2873447" cy="1727125"/>
            </a:xfrm>
            <a:prstGeom prst="rect">
              <a:avLst/>
            </a:prstGeom>
            <a:ln w="12700">
              <a:solidFill>
                <a:schemeClr val="tx1"/>
              </a:solidFill>
            </a:ln>
          </p:spPr>
        </p:pic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9AF8443-0035-8358-93EE-9C3E5EC7B2C6}"/>
                </a:ext>
              </a:extLst>
            </p:cNvPr>
            <p:cNvSpPr/>
            <p:nvPr/>
          </p:nvSpPr>
          <p:spPr>
            <a:xfrm>
              <a:off x="7228941" y="590640"/>
              <a:ext cx="83084" cy="87077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9989ED5-95F9-C79A-30BD-D12DAA14DB83}"/>
              </a:ext>
            </a:extLst>
          </p:cNvPr>
          <p:cNvGrpSpPr/>
          <p:nvPr/>
        </p:nvGrpSpPr>
        <p:grpSpPr>
          <a:xfrm>
            <a:off x="6095066" y="3907081"/>
            <a:ext cx="5944588" cy="2599026"/>
            <a:chOff x="6538966" y="3907081"/>
            <a:chExt cx="5500688" cy="2585794"/>
          </a:xfrm>
        </p:grpSpPr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90DC5F84-A041-2A3E-7717-FBECEC7D860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538966" y="3907081"/>
              <a:ext cx="5500688" cy="2585794"/>
            </a:xfrm>
            <a:prstGeom prst="rect">
              <a:avLst/>
            </a:prstGeom>
          </p:spPr>
        </p:pic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2F98239A-596A-4DCA-7BE0-E94839B35322}"/>
                </a:ext>
              </a:extLst>
            </p:cNvPr>
            <p:cNvSpPr txBox="1"/>
            <p:nvPr/>
          </p:nvSpPr>
          <p:spPr>
            <a:xfrm>
              <a:off x="7400925" y="3907081"/>
              <a:ext cx="244792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30deg, 20mm Gurney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338F8D7-8DC3-C5E4-50B8-01A49276D33D}"/>
              </a:ext>
            </a:extLst>
          </p:cNvPr>
          <p:cNvGrpSpPr/>
          <p:nvPr/>
        </p:nvGrpSpPr>
        <p:grpSpPr>
          <a:xfrm>
            <a:off x="9148712" y="2079092"/>
            <a:ext cx="2873447" cy="2130267"/>
            <a:chOff x="9166207" y="151646"/>
            <a:chExt cx="2873447" cy="2130267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990E88BE-CF69-5FDE-EA35-723DA632CDED}"/>
                </a:ext>
              </a:extLst>
            </p:cNvPr>
            <p:cNvGrpSpPr/>
            <p:nvPr/>
          </p:nvGrpSpPr>
          <p:grpSpPr>
            <a:xfrm>
              <a:off x="9166207" y="151646"/>
              <a:ext cx="2873447" cy="1727125"/>
              <a:chOff x="9166207" y="151646"/>
              <a:chExt cx="2873447" cy="1727125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501DBEA6-4BF5-04F9-9D73-23110346654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166207" y="151646"/>
                <a:ext cx="2873447" cy="1727125"/>
              </a:xfrm>
              <a:prstGeom prst="rect">
                <a:avLst/>
              </a:prstGeom>
              <a:ln w="12700">
                <a:solidFill>
                  <a:schemeClr val="tx1"/>
                </a:solidFill>
              </a:ln>
            </p:spPr>
          </p:pic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FA3E8FBF-FCE5-F098-2188-CB1785D7EB70}"/>
                  </a:ext>
                </a:extLst>
              </p:cNvPr>
              <p:cNvSpPr/>
              <p:nvPr/>
            </p:nvSpPr>
            <p:spPr>
              <a:xfrm>
                <a:off x="10118191" y="785379"/>
                <a:ext cx="83084" cy="87077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19010FD-2C9F-3D93-1E9D-03E34322B02D}"/>
                </a:ext>
              </a:extLst>
            </p:cNvPr>
            <p:cNvCxnSpPr/>
            <p:nvPr/>
          </p:nvCxnSpPr>
          <p:spPr>
            <a:xfrm flipH="1">
              <a:off x="10979118" y="1283611"/>
              <a:ext cx="428625" cy="99830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29D381D-36E9-DEC8-3A75-5AC6261C5B8C}"/>
              </a:ext>
            </a:extLst>
          </p:cNvPr>
          <p:cNvGrpSpPr/>
          <p:nvPr/>
        </p:nvGrpSpPr>
        <p:grpSpPr>
          <a:xfrm>
            <a:off x="6095066" y="2092324"/>
            <a:ext cx="2873447" cy="1727125"/>
            <a:chOff x="3404103" y="1878771"/>
            <a:chExt cx="2873447" cy="1727125"/>
          </a:xfrm>
        </p:grpSpPr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1A88DD74-F54F-AA3D-B023-64E21A473E1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3404103" y="1878771"/>
              <a:ext cx="2873447" cy="1727125"/>
            </a:xfrm>
            <a:prstGeom prst="rect">
              <a:avLst/>
            </a:prstGeom>
            <a:ln w="9525">
              <a:solidFill>
                <a:schemeClr val="tx1"/>
              </a:solidFill>
            </a:ln>
          </p:spPr>
        </p:pic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C3B9FB4C-0C98-1965-4D6D-12B5983040D1}"/>
                </a:ext>
              </a:extLst>
            </p:cNvPr>
            <p:cNvSpPr/>
            <p:nvPr/>
          </p:nvSpPr>
          <p:spPr>
            <a:xfrm>
              <a:off x="4314024" y="2418486"/>
              <a:ext cx="83084" cy="87077"/>
            </a:xfrm>
            <a:prstGeom prst="ellipse">
              <a:avLst/>
            </a:prstGeom>
            <a:noFill/>
            <a:ln w="127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9C585F0-D68C-2982-3BC1-0BC3A91517D6}"/>
              </a:ext>
            </a:extLst>
          </p:cNvPr>
          <p:cNvSpPr txBox="1"/>
          <p:nvPr/>
        </p:nvSpPr>
        <p:spPr>
          <a:xfrm>
            <a:off x="209610" y="4363770"/>
            <a:ext cx="564207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L.B Moussa found minimal benefit below 15deg and flow separation/stalling above 30deg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J. Katz explains Gurney flaps as a method of increasing downforce while holding a modest drag increase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15deg 20mm Gurney found the highest efficiency</a:t>
            </a:r>
          </a:p>
        </p:txBody>
      </p:sp>
    </p:spTree>
    <p:extLst>
      <p:ext uri="{BB962C8B-B14F-4D97-AF65-F5344CB8AC3E}">
        <p14:creationId xmlns:p14="http://schemas.microsoft.com/office/powerpoint/2010/main" val="171311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36"/>
    </mc:Choice>
    <mc:Fallback xmlns="">
      <p:transition spd="slow" advTm="7133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1145E6-73B3-F21B-43AB-876E5425A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25B18E-F994-2243-A2DA-C18F6BBF7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22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9967AC-AC7A-4DCC-4770-C46DB9201046}"/>
              </a:ext>
            </a:extLst>
          </p:cNvPr>
          <p:cNvSpPr txBox="1"/>
          <p:nvPr/>
        </p:nvSpPr>
        <p:spPr>
          <a:xfrm>
            <a:off x="96090" y="72428"/>
            <a:ext cx="773718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Pontoons Redesign &amp; Further Work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296F4D-9F3F-DDBE-BDCC-90656F6AE807}"/>
              </a:ext>
            </a:extLst>
          </p:cNvPr>
          <p:cNvSpPr txBox="1"/>
          <p:nvPr/>
        </p:nvSpPr>
        <p:spPr>
          <a:xfrm>
            <a:off x="96090" y="495680"/>
            <a:ext cx="13253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Evan Arthur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B8DDD9E-E63C-3E72-A821-25FA137BB3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373" y="3691050"/>
            <a:ext cx="5500687" cy="2786756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C92690D1-EEB8-702A-3EC5-793FA5B5217D}"/>
              </a:ext>
            </a:extLst>
          </p:cNvPr>
          <p:cNvGrpSpPr>
            <a:grpSpLocks noChangeAspect="1"/>
          </p:cNvGrpSpPr>
          <p:nvPr/>
        </p:nvGrpSpPr>
        <p:grpSpPr>
          <a:xfrm>
            <a:off x="442850" y="3706119"/>
            <a:ext cx="4457700" cy="2584425"/>
            <a:chOff x="8467725" y="334038"/>
            <a:chExt cx="3433667" cy="199072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66018FE6-E0B1-7520-5FE4-4DD15FA9344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467725" y="334038"/>
              <a:ext cx="3433667" cy="1990725"/>
            </a:xfrm>
            <a:prstGeom prst="rect">
              <a:avLst/>
            </a:prstGeom>
            <a:ln w="19050">
              <a:solidFill>
                <a:schemeClr val="tx1"/>
              </a:solidFill>
            </a:ln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FEB62074-056C-75DB-2220-531FF6887D2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976472" y="1685925"/>
              <a:ext cx="829670" cy="553113"/>
            </a:xfrm>
            <a:prstGeom prst="rect">
              <a:avLst/>
            </a:prstGeom>
            <a:ln w="19050">
              <a:noFill/>
            </a:ln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8D30987C-258C-7CF9-AE3A-BDFDD50DFCC8}"/>
              </a:ext>
            </a:extLst>
          </p:cNvPr>
          <p:cNvGrpSpPr/>
          <p:nvPr/>
        </p:nvGrpSpPr>
        <p:grpSpPr>
          <a:xfrm>
            <a:off x="3823848" y="991647"/>
            <a:ext cx="2781628" cy="2568378"/>
            <a:chOff x="1070624" y="1045677"/>
            <a:chExt cx="2781628" cy="2568378"/>
          </a:xfrm>
        </p:grpSpPr>
        <p:pic>
          <p:nvPicPr>
            <p:cNvPr id="1026" name="Picture 2" descr="Audi R18, Le Mans Test 2016">
              <a:extLst>
                <a:ext uri="{FF2B5EF4-FFF2-40B4-BE49-F238E27FC236}">
                  <a16:creationId xmlns:a16="http://schemas.microsoft.com/office/drawing/2014/main" id="{75358629-FFC3-E89C-899D-BF667C26D9E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622" t="23278" r="20603" b="3576"/>
            <a:stretch>
              <a:fillRect/>
            </a:stretch>
          </p:blipFill>
          <p:spPr bwMode="auto">
            <a:xfrm>
              <a:off x="1070624" y="1045677"/>
              <a:ext cx="2690573" cy="2568378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4002081-FF5E-030A-472E-A4B0E211EC30}"/>
                </a:ext>
              </a:extLst>
            </p:cNvPr>
            <p:cNvSpPr txBox="1"/>
            <p:nvPr/>
          </p:nvSpPr>
          <p:spPr>
            <a:xfrm>
              <a:off x="2824164" y="1045677"/>
              <a:ext cx="102808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>
                  <a:solidFill>
                    <a:schemeClr val="bg1"/>
                  </a:solidFill>
                </a:rPr>
                <a:t>(Collins, 2016)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7084D98-0B38-22D8-1E3B-498C332E1A21}"/>
              </a:ext>
            </a:extLst>
          </p:cNvPr>
          <p:cNvGrpSpPr/>
          <p:nvPr/>
        </p:nvGrpSpPr>
        <p:grpSpPr>
          <a:xfrm>
            <a:off x="8648157" y="939478"/>
            <a:ext cx="3479478" cy="2400253"/>
            <a:chOff x="3990552" y="872493"/>
            <a:chExt cx="3842724" cy="2632509"/>
          </a:xfrm>
        </p:grpSpPr>
        <p:pic>
          <p:nvPicPr>
            <p:cNvPr id="1028" name="Picture 4" descr="Audi R18">
              <a:extLst>
                <a:ext uri="{FF2B5EF4-FFF2-40B4-BE49-F238E27FC236}">
                  <a16:creationId xmlns:a16="http://schemas.microsoft.com/office/drawing/2014/main" id="{40876F62-BD46-55EB-8495-4F3F91064CE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76" b="16754"/>
            <a:stretch>
              <a:fillRect/>
            </a:stretch>
          </p:blipFill>
          <p:spPr bwMode="auto">
            <a:xfrm>
              <a:off x="4069014" y="872493"/>
              <a:ext cx="3764262" cy="25962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0B1BD65-E315-506A-F810-0F4BE4D71475}"/>
                </a:ext>
              </a:extLst>
            </p:cNvPr>
            <p:cNvSpPr txBox="1"/>
            <p:nvPr/>
          </p:nvSpPr>
          <p:spPr>
            <a:xfrm>
              <a:off x="3990552" y="3243392"/>
              <a:ext cx="3132499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00">
                  <a:solidFill>
                    <a:schemeClr val="bg1"/>
                  </a:solidFill>
                </a:rPr>
                <a:t>(</a:t>
              </a:r>
              <a:r>
                <a:rPr lang="en-GB" sz="1100" err="1">
                  <a:solidFill>
                    <a:schemeClr val="bg1"/>
                  </a:solidFill>
                </a:rPr>
                <a:t>Racecar</a:t>
              </a:r>
              <a:r>
                <a:rPr lang="en-GB" sz="1100">
                  <a:solidFill>
                    <a:schemeClr val="bg1"/>
                  </a:solidFill>
                </a:rPr>
                <a:t>-Engineering, 2016)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4EC5F634-E1FA-0C5D-0218-85E90D6CA28E}"/>
              </a:ext>
            </a:extLst>
          </p:cNvPr>
          <p:cNvSpPr txBox="1"/>
          <p:nvPr/>
        </p:nvSpPr>
        <p:spPr>
          <a:xfrm>
            <a:off x="6363783" y="966787"/>
            <a:ext cx="2464951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Audi R18, 2016 – 4x consecutive Le Mans winning car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Evacuate turbulent flow/wheel wake from wheel well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/>
              <a:t>Ineffective due to design  constraints - Regulation 5(H).6.2, 3.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AD2566-95D3-B4AE-B682-09B65E562B30}"/>
              </a:ext>
            </a:extLst>
          </p:cNvPr>
          <p:cNvSpPr txBox="1"/>
          <p:nvPr/>
        </p:nvSpPr>
        <p:spPr>
          <a:xfrm>
            <a:off x="0" y="6499353"/>
            <a:ext cx="24987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(Levell, 2026)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EC87C57-CB03-D87A-2D5A-986ED4928CFF}"/>
              </a:ext>
            </a:extLst>
          </p:cNvPr>
          <p:cNvGrpSpPr>
            <a:grpSpLocks noChangeAspect="1"/>
          </p:cNvGrpSpPr>
          <p:nvPr/>
        </p:nvGrpSpPr>
        <p:grpSpPr>
          <a:xfrm>
            <a:off x="164738" y="1143668"/>
            <a:ext cx="3361420" cy="2250206"/>
            <a:chOff x="141417" y="1116580"/>
            <a:chExt cx="2389789" cy="1599776"/>
          </a:xfrm>
        </p:grpSpPr>
        <p:pic>
          <p:nvPicPr>
            <p:cNvPr id="13" name="Picture 2">
              <a:extLst>
                <a:ext uri="{FF2B5EF4-FFF2-40B4-BE49-F238E27FC236}">
                  <a16:creationId xmlns:a16="http://schemas.microsoft.com/office/drawing/2014/main" id="{D9A97A7E-9357-9CCB-357D-EB3C05AE97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417" y="1116580"/>
              <a:ext cx="2389789" cy="1599776"/>
            </a:xfrm>
            <a:prstGeom prst="rect">
              <a:avLst/>
            </a:prstGeom>
            <a:noFill/>
            <a:ln w="9525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65192E8-7742-4118-BB38-790AB661631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857374" y="1176724"/>
              <a:ext cx="616681" cy="405319"/>
            </a:xfrm>
            <a:prstGeom prst="rect">
              <a:avLst/>
            </a:prstGeom>
          </p:spPr>
        </p:pic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02C88938-28A0-7A69-2566-52D3DCC5326F}"/>
              </a:ext>
            </a:extLst>
          </p:cNvPr>
          <p:cNvSpPr txBox="1"/>
          <p:nvPr/>
        </p:nvSpPr>
        <p:spPr>
          <a:xfrm>
            <a:off x="2261748" y="3013852"/>
            <a:ext cx="1562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1 - Baseline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3FD226-C51A-74B5-1CAB-A604FA235FBB}"/>
              </a:ext>
            </a:extLst>
          </p:cNvPr>
          <p:cNvSpPr txBox="1"/>
          <p:nvPr/>
        </p:nvSpPr>
        <p:spPr>
          <a:xfrm>
            <a:off x="4402746" y="3774808"/>
            <a:ext cx="1693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8. ?</a:t>
            </a:r>
          </a:p>
        </p:txBody>
      </p:sp>
    </p:spTree>
    <p:extLst>
      <p:ext uri="{BB962C8B-B14F-4D97-AF65-F5344CB8AC3E}">
        <p14:creationId xmlns:p14="http://schemas.microsoft.com/office/powerpoint/2010/main" val="601507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314"/>
    </mc:Choice>
    <mc:Fallback xmlns="">
      <p:transition spd="slow" advTm="49314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8F1A1-8467-96B0-A907-7C4428961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B67348FF-A35C-589C-ED19-E3DCEF4C6A1A}"/>
              </a:ext>
            </a:extLst>
          </p:cNvPr>
          <p:cNvSpPr txBox="1"/>
          <p:nvPr/>
        </p:nvSpPr>
        <p:spPr>
          <a:xfrm>
            <a:off x="96090" y="495680"/>
            <a:ext cx="11623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Ethan Davies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40540A-294F-4478-DB7C-802DB26FA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23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31EFDB-65E9-3E88-C01B-6C46DADCF161}"/>
              </a:ext>
            </a:extLst>
          </p:cNvPr>
          <p:cNvSpPr txBox="1"/>
          <p:nvPr/>
        </p:nvSpPr>
        <p:spPr>
          <a:xfrm>
            <a:off x="96089" y="72428"/>
            <a:ext cx="61870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Canards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056064-9F46-6DA2-9573-A8DB068675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504802" y="1467683"/>
            <a:ext cx="3718882" cy="23288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B7025F-6749-8B46-0489-FFF6C67D52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425" t="13963" r="9500"/>
          <a:stretch>
            <a:fillRect/>
          </a:stretch>
        </p:blipFill>
        <p:spPr>
          <a:xfrm>
            <a:off x="3115262" y="307085"/>
            <a:ext cx="2246812" cy="182098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D6074C5-6F35-8D39-EBAD-6C9F239A69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9077" t="14254" r="10785" b="31143"/>
          <a:stretch>
            <a:fillRect/>
          </a:stretch>
        </p:blipFill>
        <p:spPr>
          <a:xfrm>
            <a:off x="6017885" y="296016"/>
            <a:ext cx="2402282" cy="183205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0802FEB-41AB-BBD4-44B0-55EB86BAFD0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4483" t="14763" r="14000" b="24964"/>
          <a:stretch>
            <a:fillRect/>
          </a:stretch>
        </p:blipFill>
        <p:spPr>
          <a:xfrm>
            <a:off x="9075978" y="301550"/>
            <a:ext cx="2311367" cy="182098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F52B20F-ACA9-C9F1-9FF7-92CF50473666}"/>
              </a:ext>
            </a:extLst>
          </p:cNvPr>
          <p:cNvSpPr txBox="1"/>
          <p:nvPr/>
        </p:nvSpPr>
        <p:spPr>
          <a:xfrm>
            <a:off x="3030739" y="2122535"/>
            <a:ext cx="23288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Single Element – E423 V2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1247B4-C6AF-6D59-E190-55899A597036}"/>
              </a:ext>
            </a:extLst>
          </p:cNvPr>
          <p:cNvSpPr txBox="1"/>
          <p:nvPr/>
        </p:nvSpPr>
        <p:spPr>
          <a:xfrm>
            <a:off x="5958260" y="2128070"/>
            <a:ext cx="24619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Multi Element – V1</a:t>
            </a:r>
          </a:p>
          <a:p>
            <a:endParaRPr lang="en-GB" sz="1400">
              <a:latin typeface="Georgia Pro" panose="02040502050405020303" pitchFamily="18" charset="0"/>
            </a:endParaRPr>
          </a:p>
          <a:p>
            <a:endParaRPr lang="en-GB" sz="1400">
              <a:latin typeface="Georgia Pro" panose="02040502050405020303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F71A65E-8D00-C296-6E7A-474B0F885AA8}"/>
              </a:ext>
            </a:extLst>
          </p:cNvPr>
          <p:cNvSpPr txBox="1"/>
          <p:nvPr/>
        </p:nvSpPr>
        <p:spPr>
          <a:xfrm>
            <a:off x="9056201" y="2128070"/>
            <a:ext cx="2221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Integrated RD – V1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97ED8D8-C42F-B632-554D-B5921ED95A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9361" y="4575846"/>
            <a:ext cx="5034941" cy="209959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500CD68-9187-E2F0-1453-D5FAD61832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94302" y="4570311"/>
            <a:ext cx="4545716" cy="20995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EC2BD1-CD86-106C-B61B-8CDDFA3B4A66}"/>
              </a:ext>
            </a:extLst>
          </p:cNvPr>
          <p:cNvSpPr txBox="1"/>
          <p:nvPr/>
        </p:nvSpPr>
        <p:spPr>
          <a:xfrm>
            <a:off x="2619409" y="4293312"/>
            <a:ext cx="8226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latin typeface="Georgia Pro" panose="02040502050405020303" pitchFamily="18" charset="0"/>
              </a:rPr>
              <a:t>Top 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309C67-26D3-8B59-AAF0-FC67C89B1CE8}"/>
              </a:ext>
            </a:extLst>
          </p:cNvPr>
          <p:cNvSpPr txBox="1"/>
          <p:nvPr/>
        </p:nvSpPr>
        <p:spPr>
          <a:xfrm>
            <a:off x="7243019" y="4290544"/>
            <a:ext cx="10663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latin typeface="Georgia Pro" panose="02040502050405020303" pitchFamily="18" charset="0"/>
              </a:rPr>
              <a:t>Bottom View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99FD25-FBB1-8490-43D1-CAA70E14DA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003" y="2576152"/>
            <a:ext cx="3083365" cy="120616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47F0969-B7D0-BFA8-BBDA-20F48A0D5A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4379" y="2578271"/>
            <a:ext cx="2894161" cy="106351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0BB0442-768A-5BB8-2AAE-F2B50BEB1B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85551" y="2576152"/>
            <a:ext cx="2917127" cy="101105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75BC3AC-147D-4A0B-E4EC-7C43D37BE40E}"/>
              </a:ext>
            </a:extLst>
          </p:cNvPr>
          <p:cNvSpPr txBox="1"/>
          <p:nvPr/>
        </p:nvSpPr>
        <p:spPr>
          <a:xfrm>
            <a:off x="112842" y="4491561"/>
            <a:ext cx="11288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latin typeface="Georgia Pro" panose="02040502050405020303" pitchFamily="18" charset="0"/>
              </a:rPr>
              <a:t>(Levell, 2025)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ABC8EFD-F3A9-B622-7882-9AE1AB2ABC84}"/>
              </a:ext>
            </a:extLst>
          </p:cNvPr>
          <p:cNvSpPr txBox="1"/>
          <p:nvPr/>
        </p:nvSpPr>
        <p:spPr>
          <a:xfrm>
            <a:off x="9056201" y="21783"/>
            <a:ext cx="9765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latin typeface="Georgia Pro" panose="02040502050405020303" pitchFamily="18" charset="0"/>
              </a:rPr>
              <a:t>(Iley, 2026)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E913464-0703-A2A4-8000-4B65BB004A4E}"/>
              </a:ext>
            </a:extLst>
          </p:cNvPr>
          <p:cNvSpPr txBox="1"/>
          <p:nvPr/>
        </p:nvSpPr>
        <p:spPr>
          <a:xfrm>
            <a:off x="198712" y="5846544"/>
            <a:ext cx="1756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Georgia Pro" panose="02040502050405020303" pitchFamily="18" charset="0"/>
              </a:rPr>
              <a:t>CFD validates Flow-vis</a:t>
            </a:r>
          </a:p>
        </p:txBody>
      </p:sp>
      <p:sp>
        <p:nvSpPr>
          <p:cNvPr id="28" name="Arrow: Left-Up 27">
            <a:extLst>
              <a:ext uri="{FF2B5EF4-FFF2-40B4-BE49-F238E27FC236}">
                <a16:creationId xmlns:a16="http://schemas.microsoft.com/office/drawing/2014/main" id="{F3C5C98A-1BEB-622D-344E-54375D4A4935}"/>
              </a:ext>
            </a:extLst>
          </p:cNvPr>
          <p:cNvSpPr/>
          <p:nvPr/>
        </p:nvSpPr>
        <p:spPr>
          <a:xfrm flipH="1">
            <a:off x="1283777" y="4575846"/>
            <a:ext cx="925418" cy="1270698"/>
          </a:xfrm>
          <a:prstGeom prst="leftUpArrow">
            <a:avLst>
              <a:gd name="adj1" fmla="val 14707"/>
              <a:gd name="adj2" fmla="val 26544"/>
              <a:gd name="adj3" fmla="val 25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4825A3-0027-62A0-7B7B-140D9AE1671C}"/>
              </a:ext>
            </a:extLst>
          </p:cNvPr>
          <p:cNvSpPr txBox="1"/>
          <p:nvPr/>
        </p:nvSpPr>
        <p:spPr>
          <a:xfrm>
            <a:off x="5958260" y="14865"/>
            <a:ext cx="103105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>
                <a:latin typeface="Georgia Pro" panose="02040502050405020303" pitchFamily="18" charset="0"/>
              </a:rPr>
              <a:t>(Katz, 2006)</a:t>
            </a:r>
          </a:p>
        </p:txBody>
      </p:sp>
    </p:spTree>
    <p:extLst>
      <p:ext uri="{BB962C8B-B14F-4D97-AF65-F5344CB8AC3E}">
        <p14:creationId xmlns:p14="http://schemas.microsoft.com/office/powerpoint/2010/main" val="274806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13"/>
    </mc:Choice>
    <mc:Fallback xmlns="">
      <p:transition spd="slow" advTm="55613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CC990-4639-1819-9E75-023AA0D9FA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80CA7D4F-04A8-5819-DB5D-E52F225A64F1}"/>
              </a:ext>
            </a:extLst>
          </p:cNvPr>
          <p:cNvSpPr txBox="1"/>
          <p:nvPr/>
        </p:nvSpPr>
        <p:spPr>
          <a:xfrm>
            <a:off x="96090" y="495680"/>
            <a:ext cx="11623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Ethan Davies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AAD20-AE1B-6FD9-3F04-1FE4A0374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24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D08D5D-82B2-B1AB-3D05-4B74B4300282}"/>
              </a:ext>
            </a:extLst>
          </p:cNvPr>
          <p:cNvSpPr txBox="1"/>
          <p:nvPr/>
        </p:nvSpPr>
        <p:spPr>
          <a:xfrm>
            <a:off x="96089" y="72428"/>
            <a:ext cx="61870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Canards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7A257D-6F64-F248-5D2D-9C91D9A6A5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677" y="894152"/>
            <a:ext cx="5718544" cy="179237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D39778D-B10A-4DA8-3B24-6842BAF4D0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66" y="1328631"/>
            <a:ext cx="4706006" cy="1365582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B044F46-EAE2-5D35-84E8-D3711FB9EDB5}"/>
              </a:ext>
            </a:extLst>
          </p:cNvPr>
          <p:cNvCxnSpPr/>
          <p:nvPr/>
        </p:nvCxnSpPr>
        <p:spPr>
          <a:xfrm>
            <a:off x="5905500" y="0"/>
            <a:ext cx="0" cy="6858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05DBBC8-A0E5-E507-B946-4A5240283C33}"/>
              </a:ext>
            </a:extLst>
          </p:cNvPr>
          <p:cNvSpPr txBox="1"/>
          <p:nvPr/>
        </p:nvSpPr>
        <p:spPr>
          <a:xfrm>
            <a:off x="1104621" y="6208431"/>
            <a:ext cx="23288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Eppler E423 V2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FD1827-FEEF-82F1-BBF6-8E4D8D18560C}"/>
              </a:ext>
            </a:extLst>
          </p:cNvPr>
          <p:cNvSpPr txBox="1"/>
          <p:nvPr/>
        </p:nvSpPr>
        <p:spPr>
          <a:xfrm>
            <a:off x="6063502" y="257094"/>
            <a:ext cx="19912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u="sng">
                <a:latin typeface="Georgia Pro" panose="02040502050405020303" pitchFamily="18" charset="0"/>
              </a:rPr>
              <a:t>Prototype &amp; Testing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F288C7C-913C-42DD-B725-450C327D32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4621" y="4069785"/>
            <a:ext cx="3696257" cy="217047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06D234D-FD59-3CF4-D2B7-06C79BE869FE}"/>
              </a:ext>
            </a:extLst>
          </p:cNvPr>
          <p:cNvSpPr txBox="1"/>
          <p:nvPr/>
        </p:nvSpPr>
        <p:spPr>
          <a:xfrm>
            <a:off x="6125677" y="4069785"/>
            <a:ext cx="30861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Updated Model Needed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Composite Layup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Carbon Fibre /</a:t>
            </a:r>
            <a:r>
              <a:rPr lang="en-GB" b="1">
                <a:latin typeface="Georgia Pro" panose="02040502050405020303" pitchFamily="18" charset="0"/>
              </a:rPr>
              <a:t> </a:t>
            </a:r>
            <a:r>
              <a:rPr lang="en-GB">
                <a:latin typeface="Georgia Pro" panose="02040502050405020303" pitchFamily="18" charset="0"/>
              </a:rPr>
              <a:t>Fibreglass</a:t>
            </a:r>
          </a:p>
          <a:p>
            <a:pPr marL="285750" indent="-285750">
              <a:buFontTx/>
              <a:buChar char="-"/>
            </a:pPr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1108F3-2874-9294-5288-F2061608ED7B}"/>
              </a:ext>
            </a:extLst>
          </p:cNvPr>
          <p:cNvSpPr txBox="1"/>
          <p:nvPr/>
        </p:nvSpPr>
        <p:spPr>
          <a:xfrm>
            <a:off x="6063502" y="2686531"/>
            <a:ext cx="57807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Georgia Pro" panose="02040502050405020303" pitchFamily="18" charset="0"/>
              </a:rPr>
              <a:t>Eppler E423 V2 – PLA 3d printed prototype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381266F-4728-D988-131B-86F3EEA02F85}"/>
              </a:ext>
            </a:extLst>
          </p:cNvPr>
          <p:cNvSpPr txBox="1"/>
          <p:nvPr/>
        </p:nvSpPr>
        <p:spPr>
          <a:xfrm>
            <a:off x="6096000" y="3542016"/>
            <a:ext cx="13564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u="sng">
                <a:latin typeface="Georgia Pro" panose="02040502050405020303" pitchFamily="18" charset="0"/>
              </a:rPr>
              <a:t>Future Work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96FE86E-4EAA-6796-9904-709C8AE4942A}"/>
              </a:ext>
            </a:extLst>
          </p:cNvPr>
          <p:cNvCxnSpPr/>
          <p:nvPr/>
        </p:nvCxnSpPr>
        <p:spPr>
          <a:xfrm>
            <a:off x="5905500" y="3352800"/>
            <a:ext cx="62865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D9A087E-65E7-3708-6E67-AD207E94C22E}"/>
              </a:ext>
            </a:extLst>
          </p:cNvPr>
          <p:cNvCxnSpPr/>
          <p:nvPr/>
        </p:nvCxnSpPr>
        <p:spPr>
          <a:xfrm flipH="1">
            <a:off x="0" y="3352800"/>
            <a:ext cx="59055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42640C98-C62A-E38C-ADE5-F9970873C2D3}"/>
              </a:ext>
            </a:extLst>
          </p:cNvPr>
          <p:cNvSpPr txBox="1"/>
          <p:nvPr/>
        </p:nvSpPr>
        <p:spPr>
          <a:xfrm>
            <a:off x="219618" y="3542016"/>
            <a:ext cx="15039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u="sng">
                <a:latin typeface="Georgia Pro" panose="02040502050405020303" pitchFamily="18" charset="0"/>
              </a:rPr>
              <a:t>Final Proposal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45893ED-4ADA-6361-0E39-71D1D5B1C499}"/>
              </a:ext>
            </a:extLst>
          </p:cNvPr>
          <p:cNvSpPr txBox="1"/>
          <p:nvPr/>
        </p:nvSpPr>
        <p:spPr>
          <a:xfrm>
            <a:off x="237566" y="800862"/>
            <a:ext cx="12955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u="sng">
                <a:latin typeface="Georgia Pro" panose="02040502050405020303" pitchFamily="18" charset="0"/>
              </a:rPr>
              <a:t>Best Results</a:t>
            </a:r>
          </a:p>
        </p:txBody>
      </p:sp>
    </p:spTree>
    <p:extLst>
      <p:ext uri="{BB962C8B-B14F-4D97-AF65-F5344CB8AC3E}">
        <p14:creationId xmlns:p14="http://schemas.microsoft.com/office/powerpoint/2010/main" val="4108509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59"/>
    </mc:Choice>
    <mc:Fallback xmlns="">
      <p:transition spd="slow" advTm="32159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8AD19-A16D-0DC0-249E-9E0BA33EA1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F6C516-CCA9-DCBE-B12B-8E2B00D81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342B1A-A161-B3D9-9045-DA9CED7147CC}"/>
              </a:ext>
            </a:extLst>
          </p:cNvPr>
          <p:cNvSpPr txBox="1"/>
          <p:nvPr/>
        </p:nvSpPr>
        <p:spPr>
          <a:xfrm>
            <a:off x="96091" y="72428"/>
            <a:ext cx="204957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Roll hoop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055351-4D21-0675-EA24-66D50F5175CE}"/>
              </a:ext>
            </a:extLst>
          </p:cNvPr>
          <p:cNvSpPr txBox="1"/>
          <p:nvPr/>
        </p:nvSpPr>
        <p:spPr>
          <a:xfrm>
            <a:off x="96090" y="495680"/>
            <a:ext cx="13253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Louis Dunstan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E257DE-793F-9AF5-B857-0B366F1C7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31" y="916905"/>
            <a:ext cx="3819023" cy="933451"/>
          </a:xfrm>
          <a:prstGeom prst="rect">
            <a:avLst/>
          </a:prstGeom>
        </p:spPr>
      </p:pic>
      <p:pic>
        <p:nvPicPr>
          <p:cNvPr id="8" name="Picture 7" descr="A collage of a car&#10;&#10;AI-generated content may be incorrect.">
            <a:extLst>
              <a:ext uri="{FF2B5EF4-FFF2-40B4-BE49-F238E27FC236}">
                <a16:creationId xmlns:a16="http://schemas.microsoft.com/office/drawing/2014/main" id="{8CDED006-865E-ACC5-222A-809C58527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" y="2385259"/>
            <a:ext cx="6116051" cy="35312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CF5EBC5-13E1-BA73-C5C9-471E84EE4D61}"/>
              </a:ext>
            </a:extLst>
          </p:cNvPr>
          <p:cNvSpPr txBox="1"/>
          <p:nvPr/>
        </p:nvSpPr>
        <p:spPr>
          <a:xfrm>
            <a:off x="-61445" y="6604614"/>
            <a:ext cx="11207463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i="1">
                <a:latin typeface="Georgia Pro"/>
              </a:rPr>
              <a:t>(Aerofoil Tools, 2025; NACA, 1930; NASA, 2026; </a:t>
            </a:r>
            <a:r>
              <a:rPr lang="en-GB" sz="1400" i="1">
                <a:solidFill>
                  <a:schemeClr val="bg2">
                    <a:lumMod val="10000"/>
                  </a:schemeClr>
                </a:solidFill>
                <a:latin typeface="Georgia Pro"/>
                <a:cs typeface="Times New Roman"/>
              </a:rPr>
              <a:t>MS UK, 2025; MSV, 2025</a:t>
            </a:r>
            <a:r>
              <a:rPr lang="en-GB" sz="1400" i="1">
                <a:solidFill>
                  <a:srgbClr val="000000"/>
                </a:solidFill>
                <a:latin typeface="Georgia Pro"/>
                <a:cs typeface="Times New Roman"/>
              </a:rPr>
              <a:t>)</a:t>
            </a:r>
            <a:endParaRPr lang="en-GB" sz="1400" i="1">
              <a:latin typeface="Georgia Pro"/>
            </a:endParaRPr>
          </a:p>
        </p:txBody>
      </p:sp>
      <p:pic>
        <p:nvPicPr>
          <p:cNvPr id="6" name="Picture 5" descr="A line drawn on a white paper&#10;&#10;AI-generated content may be incorrect.">
            <a:extLst>
              <a:ext uri="{FF2B5EF4-FFF2-40B4-BE49-F238E27FC236}">
                <a16:creationId xmlns:a16="http://schemas.microsoft.com/office/drawing/2014/main" id="{B4D7B63B-86A7-7E68-9B35-38E8FDD0B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7061" y="2158673"/>
            <a:ext cx="4577515" cy="8692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574CB5D-4985-F95A-2D12-D6A8823A6925}"/>
              </a:ext>
            </a:extLst>
          </p:cNvPr>
          <p:cNvSpPr txBox="1"/>
          <p:nvPr/>
        </p:nvSpPr>
        <p:spPr>
          <a:xfrm>
            <a:off x="85223" y="3292642"/>
            <a:ext cx="19526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Georgia Pro"/>
                <a:ea typeface="Calibri"/>
                <a:cs typeface="Calibri"/>
              </a:rPr>
              <a:t>Baseline</a:t>
            </a:r>
            <a:endParaRPr lang="en-US" sz="1200">
              <a:latin typeface="Georgia Pro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5DCECD-3325-7071-2F2B-CEFDBCE80505}"/>
              </a:ext>
            </a:extLst>
          </p:cNvPr>
          <p:cNvSpPr txBox="1"/>
          <p:nvPr/>
        </p:nvSpPr>
        <p:spPr>
          <a:xfrm>
            <a:off x="95249" y="4535905"/>
            <a:ext cx="19526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Georgia Pro"/>
                <a:ea typeface="Calibri"/>
                <a:cs typeface="Calibri"/>
              </a:rPr>
              <a:t>NACA4412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73BB16-2A28-D699-7D42-2CBC53D0501B}"/>
              </a:ext>
            </a:extLst>
          </p:cNvPr>
          <p:cNvSpPr txBox="1"/>
          <p:nvPr/>
        </p:nvSpPr>
        <p:spPr>
          <a:xfrm>
            <a:off x="95248" y="5518483"/>
            <a:ext cx="19526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Georgia Pro"/>
                <a:ea typeface="Calibri"/>
                <a:cs typeface="Calibri"/>
              </a:rPr>
              <a:t>NACA2412</a:t>
            </a:r>
            <a:endParaRPr lang="en-US" sz="1200">
              <a:latin typeface="Georgia Pro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1B0B726-5213-C7D4-4A7A-317FA53F5B8F}"/>
              </a:ext>
            </a:extLst>
          </p:cNvPr>
          <p:cNvSpPr txBox="1"/>
          <p:nvPr/>
        </p:nvSpPr>
        <p:spPr>
          <a:xfrm>
            <a:off x="7224805" y="3018429"/>
            <a:ext cx="19526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Georgia Pro"/>
                <a:ea typeface="Calibri"/>
                <a:cs typeface="Calibri"/>
              </a:rPr>
              <a:t>NACA0012</a:t>
            </a:r>
            <a:endParaRPr lang="en-US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D5FDDCD-2F4F-BEEB-D835-4FF222E2B371}"/>
              </a:ext>
            </a:extLst>
          </p:cNvPr>
          <p:cNvCxnSpPr/>
          <p:nvPr/>
        </p:nvCxnSpPr>
        <p:spPr>
          <a:xfrm>
            <a:off x="6848474" y="2144128"/>
            <a:ext cx="47625" cy="457821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0B71196-0A76-ADB8-899B-B7260031A2B1}"/>
              </a:ext>
            </a:extLst>
          </p:cNvPr>
          <p:cNvSpPr txBox="1"/>
          <p:nvPr/>
        </p:nvSpPr>
        <p:spPr>
          <a:xfrm>
            <a:off x="4482373" y="1052478"/>
            <a:ext cx="322098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Regulations:</a:t>
            </a:r>
            <a:endParaRPr lang="en-US">
              <a:solidFill>
                <a:srgbClr val="FFCC00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5.6 iv c : Symmetry</a:t>
            </a:r>
            <a:endParaRPr lang="en-US">
              <a:solidFill>
                <a:srgbClr val="FFCC00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MSUK NCR 7.2.6.11</a:t>
            </a:r>
            <a:endParaRPr lang="en-US" sz="2400"/>
          </a:p>
        </p:txBody>
      </p:sp>
      <p:pic>
        <p:nvPicPr>
          <p:cNvPr id="3" name="Picture 2" descr="A graph with lines and a line&#10;&#10;AI-generated content may be incorrect.">
            <a:extLst>
              <a:ext uri="{FF2B5EF4-FFF2-40B4-BE49-F238E27FC236}">
                <a16:creationId xmlns:a16="http://schemas.microsoft.com/office/drawing/2014/main" id="{C7841424-1403-A142-6FB4-220C6154FF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56156" y="3398588"/>
            <a:ext cx="4546868" cy="131858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F77BF8F-F4A2-D89D-27D9-81B9F780D6FF}"/>
              </a:ext>
            </a:extLst>
          </p:cNvPr>
          <p:cNvSpPr txBox="1"/>
          <p:nvPr/>
        </p:nvSpPr>
        <p:spPr>
          <a:xfrm>
            <a:off x="7252347" y="4716862"/>
            <a:ext cx="19526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Georgia Pro"/>
                <a:ea typeface="Calibri"/>
                <a:cs typeface="Calibri"/>
              </a:rPr>
              <a:t>NACA0024</a:t>
            </a:r>
          </a:p>
        </p:txBody>
      </p:sp>
      <p:pic>
        <p:nvPicPr>
          <p:cNvPr id="19" name="Picture 18" descr="A black line with red lines&#10;&#10;AI-generated content may be incorrect.">
            <a:extLst>
              <a:ext uri="{FF2B5EF4-FFF2-40B4-BE49-F238E27FC236}">
                <a16:creationId xmlns:a16="http://schemas.microsoft.com/office/drawing/2014/main" id="{6FE6BDED-B9B1-1B5F-6F13-FEBE633555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7581" y="5037003"/>
            <a:ext cx="4548934" cy="87859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0E99150-409B-8A71-0005-3AF775EE3544}"/>
              </a:ext>
            </a:extLst>
          </p:cNvPr>
          <p:cNvSpPr txBox="1"/>
          <p:nvPr/>
        </p:nvSpPr>
        <p:spPr>
          <a:xfrm>
            <a:off x="7224805" y="5910357"/>
            <a:ext cx="19526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Georgia Pro"/>
                <a:ea typeface="Calibri"/>
                <a:cs typeface="Calibri"/>
              </a:rPr>
              <a:t>NASA0013</a:t>
            </a:r>
            <a:endParaRPr lang="en-US"/>
          </a:p>
        </p:txBody>
      </p:sp>
      <p:pic>
        <p:nvPicPr>
          <p:cNvPr id="11" name="Picture 10" descr="A yellow race car with a person in the driver&amp;#39;s seat&#10;&#10;AI-generated content may be incorrect.">
            <a:extLst>
              <a:ext uri="{FF2B5EF4-FFF2-40B4-BE49-F238E27FC236}">
                <a16:creationId xmlns:a16="http://schemas.microsoft.com/office/drawing/2014/main" id="{18DC946A-FEA9-2084-70DE-7B57829B012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841" r="11983" b="37023"/>
          <a:stretch>
            <a:fillRect/>
          </a:stretch>
        </p:blipFill>
        <p:spPr>
          <a:xfrm>
            <a:off x="7536312" y="238172"/>
            <a:ext cx="3819614" cy="1741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758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2"/>
    </mc:Choice>
    <mc:Fallback xmlns="">
      <p:transition spd="slow" advTm="2062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CC0F49-30C9-E8C6-CEE7-DBD312B74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26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CE3F15-9B79-D741-83F5-4701F745ADBB}"/>
              </a:ext>
            </a:extLst>
          </p:cNvPr>
          <p:cNvSpPr txBox="1"/>
          <p:nvPr/>
        </p:nvSpPr>
        <p:spPr>
          <a:xfrm>
            <a:off x="96090" y="72428"/>
            <a:ext cx="251130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Wing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656C5A-670A-879E-6FE5-D4D48F6EF8FF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Louis Dunstan</a:t>
            </a:r>
          </a:p>
        </p:txBody>
      </p:sp>
      <p:pic>
        <p:nvPicPr>
          <p:cNvPr id="2" name="Picture 1" descr="A table of numbers with different colored numbers&#10;&#10;AI-generated content may be incorrect.">
            <a:extLst>
              <a:ext uri="{FF2B5EF4-FFF2-40B4-BE49-F238E27FC236}">
                <a16:creationId xmlns:a16="http://schemas.microsoft.com/office/drawing/2014/main" id="{5024F065-0209-5A44-E7CA-3654463BC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678" y="337332"/>
            <a:ext cx="3181005" cy="4154393"/>
          </a:xfrm>
          <a:prstGeom prst="rect">
            <a:avLst/>
          </a:prstGeom>
        </p:spPr>
      </p:pic>
      <p:pic>
        <p:nvPicPr>
          <p:cNvPr id="9" name="Picture 8" descr="A rainbow colored swirls&#10;&#10;AI-generated content may be incorrect.">
            <a:extLst>
              <a:ext uri="{FF2B5EF4-FFF2-40B4-BE49-F238E27FC236}">
                <a16:creationId xmlns:a16="http://schemas.microsoft.com/office/drawing/2014/main" id="{B7085972-E573-500E-E3E4-A00136BE21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8344" y="4815346"/>
            <a:ext cx="3536874" cy="1477754"/>
          </a:xfrm>
          <a:prstGeom prst="rect">
            <a:avLst/>
          </a:prstGeom>
        </p:spPr>
      </p:pic>
      <p:pic>
        <p:nvPicPr>
          <p:cNvPr id="16" name="Picture 15" descr="A graph with a line&#10;&#10;AI-generated content may be incorrect.">
            <a:extLst>
              <a:ext uri="{FF2B5EF4-FFF2-40B4-BE49-F238E27FC236}">
                <a16:creationId xmlns:a16="http://schemas.microsoft.com/office/drawing/2014/main" id="{E6E4F458-5552-520D-77ED-A3ACF115C6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41139" y="291258"/>
            <a:ext cx="3174350" cy="2180881"/>
          </a:xfrm>
          <a:prstGeom prst="rect">
            <a:avLst/>
          </a:prstGeom>
        </p:spPr>
      </p:pic>
      <p:pic>
        <p:nvPicPr>
          <p:cNvPr id="17" name="Picture 16" descr="A graph with a line going up&#10;&#10;AI-generated content may be incorrect.">
            <a:extLst>
              <a:ext uri="{FF2B5EF4-FFF2-40B4-BE49-F238E27FC236}">
                <a16:creationId xmlns:a16="http://schemas.microsoft.com/office/drawing/2014/main" id="{D3B91ECC-F6DF-F008-4019-BF98ACA68E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26508" y="2577602"/>
            <a:ext cx="3203614" cy="21710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367274-1454-F791-7C09-339D2FEF42AD}"/>
              </a:ext>
            </a:extLst>
          </p:cNvPr>
          <p:cNvSpPr txBox="1"/>
          <p:nvPr/>
        </p:nvSpPr>
        <p:spPr>
          <a:xfrm>
            <a:off x="186367" y="768082"/>
            <a:ext cx="424814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Understanding the current rear wing</a:t>
            </a:r>
            <a:endParaRPr lang="en-US" sz="1100">
              <a:latin typeface="Georgia Pro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BF3EAC-A7C6-A217-D684-9CBC835CE42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599" r="39474" b="565"/>
          <a:stretch>
            <a:fillRect/>
          </a:stretch>
        </p:blipFill>
        <p:spPr>
          <a:xfrm>
            <a:off x="677101" y="1195725"/>
            <a:ext cx="2246885" cy="18898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758F0D-F8C2-2D38-82FF-D19A39F1F2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18353" y="1196185"/>
            <a:ext cx="869950" cy="188489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7D75F5D-C23D-F33E-87AA-4919B01EA394}"/>
              </a:ext>
            </a:extLst>
          </p:cNvPr>
          <p:cNvSpPr txBox="1"/>
          <p:nvPr/>
        </p:nvSpPr>
        <p:spPr>
          <a:xfrm>
            <a:off x="-61445" y="6604614"/>
            <a:ext cx="11207463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i="1">
                <a:latin typeface="Georgia Pro"/>
              </a:rPr>
              <a:t>(Cakir,2012; Katz, 2006; McBeath, 2015; Sabe, 2023 )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873991-F1E2-6AA4-DBBC-3A740EF47E4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20654" y="4818558"/>
            <a:ext cx="3196957" cy="14715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E8BE71C-9EE2-CCBE-910E-7D2B2EC377B2}"/>
              </a:ext>
            </a:extLst>
          </p:cNvPr>
          <p:cNvSpPr txBox="1"/>
          <p:nvPr/>
        </p:nvSpPr>
        <p:spPr>
          <a:xfrm>
            <a:off x="8724899" y="6296024"/>
            <a:ext cx="307657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8 deg flow separation (McBeath, 2015)</a:t>
            </a:r>
            <a:endParaRPr lang="en-US" sz="1100">
              <a:latin typeface="Georgia Pro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A4B8BE-770D-6174-32BB-671A9CE1C60B}"/>
              </a:ext>
            </a:extLst>
          </p:cNvPr>
          <p:cNvSpPr txBox="1"/>
          <p:nvPr/>
        </p:nvSpPr>
        <p:spPr>
          <a:xfrm>
            <a:off x="340146" y="4859789"/>
            <a:ext cx="400049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+mn-lt"/>
                <a:cs typeface="+mn-lt"/>
              </a:rPr>
              <a:t>Real world data shows that car produces more downforce at 12 degrees </a:t>
            </a:r>
            <a:r>
              <a:rPr lang="en-US" sz="1100" err="1">
                <a:latin typeface="Georgia Pro"/>
                <a:ea typeface="+mn-lt"/>
                <a:cs typeface="+mn-lt"/>
              </a:rPr>
              <a:t>AoA</a:t>
            </a:r>
          </a:p>
        </p:txBody>
      </p:sp>
      <p:pic>
        <p:nvPicPr>
          <p:cNvPr id="12" name="Picture 11" descr="A table with text on it&#10;&#10;AI-generated content may be incorrect.">
            <a:extLst>
              <a:ext uri="{FF2B5EF4-FFF2-40B4-BE49-F238E27FC236}">
                <a16:creationId xmlns:a16="http://schemas.microsoft.com/office/drawing/2014/main" id="{4BF0710A-170C-3F83-BB3F-5170A5F9D2C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5596" y="3798518"/>
            <a:ext cx="3995828" cy="10513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D33F2CE-9B80-156E-700A-1033FFC0A249}"/>
              </a:ext>
            </a:extLst>
          </p:cNvPr>
          <p:cNvSpPr txBox="1"/>
          <p:nvPr/>
        </p:nvSpPr>
        <p:spPr>
          <a:xfrm>
            <a:off x="2836333" y="3090333"/>
            <a:ext cx="124883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(Sabe, 2023)</a:t>
            </a:r>
            <a:endParaRPr lang="en-US" sz="1100">
              <a:latin typeface="Georgia Pro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CE1764-7184-9C50-25DA-5BC99C245A16}"/>
              </a:ext>
            </a:extLst>
          </p:cNvPr>
          <p:cNvSpPr txBox="1"/>
          <p:nvPr/>
        </p:nvSpPr>
        <p:spPr>
          <a:xfrm>
            <a:off x="4914900" y="6296024"/>
            <a:ext cx="21336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15 deg </a:t>
            </a:r>
            <a:r>
              <a:rPr lang="en-US" sz="1100" err="1">
                <a:latin typeface="Georgia Pro"/>
                <a:ea typeface="Calibri"/>
                <a:cs typeface="Calibri"/>
              </a:rPr>
              <a:t>AoA</a:t>
            </a:r>
            <a:endParaRPr lang="en-US" sz="1100" err="1">
              <a:latin typeface="Georgia Pro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A6EE52-9188-3197-2B84-D4B37D5F0E84}"/>
              </a:ext>
            </a:extLst>
          </p:cNvPr>
          <p:cNvSpPr txBox="1"/>
          <p:nvPr/>
        </p:nvSpPr>
        <p:spPr>
          <a:xfrm>
            <a:off x="781049" y="3086100"/>
            <a:ext cx="164782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Baseline mount</a:t>
            </a:r>
            <a:endParaRPr lang="en-US" sz="1100"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23669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2"/>
    </mc:Choice>
    <mc:Fallback xmlns="">
      <p:transition spd="slow" advTm="2522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07233E-A1A4-43D6-B15A-F71F626F9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0F281A-F7FD-1721-0F29-4562C5428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27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C8D3C9-778B-916C-A16A-63BE6BBE92CD}"/>
              </a:ext>
            </a:extLst>
          </p:cNvPr>
          <p:cNvSpPr txBox="1"/>
          <p:nvPr/>
        </p:nvSpPr>
        <p:spPr>
          <a:xfrm>
            <a:off x="96090" y="72428"/>
            <a:ext cx="251130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Wing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13C8AF-B476-F421-7E02-92765F6D60A3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Louis Dunstan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B1ADB2-B3ED-70BF-5A6E-4D2515DB82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26" y="886858"/>
            <a:ext cx="3457689" cy="165895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B519696-2F97-D096-4EB1-D211367516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680" y="4748900"/>
            <a:ext cx="3430492" cy="1686155"/>
          </a:xfrm>
          <a:prstGeom prst="rect">
            <a:avLst/>
          </a:prstGeom>
        </p:spPr>
      </p:pic>
      <p:pic>
        <p:nvPicPr>
          <p:cNvPr id="15" name="Picture 14" descr="A table with numbers and a number on it&#10;&#10;AI-generated content may be incorrect.">
            <a:extLst>
              <a:ext uri="{FF2B5EF4-FFF2-40B4-BE49-F238E27FC236}">
                <a16:creationId xmlns:a16="http://schemas.microsoft.com/office/drawing/2014/main" id="{F10FF660-E07D-85C2-FDAF-695B000C3F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975" y="2813834"/>
            <a:ext cx="3449542" cy="1724943"/>
          </a:xfrm>
          <a:prstGeom prst="rect">
            <a:avLst/>
          </a:prstGeom>
        </p:spPr>
      </p:pic>
      <p:pic>
        <p:nvPicPr>
          <p:cNvPr id="4" name="Picture 3" descr="A rainbow colored lines on a blue background&#10;&#10;AI-generated content may be incorrect.">
            <a:extLst>
              <a:ext uri="{FF2B5EF4-FFF2-40B4-BE49-F238E27FC236}">
                <a16:creationId xmlns:a16="http://schemas.microsoft.com/office/drawing/2014/main" id="{822515D3-DD6E-0FE6-2824-556CB1DB9A8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89" r="1356" b="631"/>
          <a:stretch>
            <a:fillRect/>
          </a:stretch>
        </p:blipFill>
        <p:spPr>
          <a:xfrm>
            <a:off x="4027269" y="2575089"/>
            <a:ext cx="3934191" cy="17110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99E727-A8FF-5284-3D26-BAD33156DB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075" y="4597120"/>
            <a:ext cx="3931645" cy="17046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B474F9-64E2-D6E8-2A4F-3E744153DAA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32516" y="176154"/>
            <a:ext cx="3551563" cy="220796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486406-F92C-80C5-1F0E-55ED48B19BC4}"/>
              </a:ext>
            </a:extLst>
          </p:cNvPr>
          <p:cNvSpPr txBox="1"/>
          <p:nvPr/>
        </p:nvSpPr>
        <p:spPr>
          <a:xfrm>
            <a:off x="7589589" y="1784045"/>
            <a:ext cx="2096878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Shows similarity of velocity contours, offset from center line (Sabe, 2023) </a:t>
            </a:r>
            <a:endParaRPr lang="en-US" sz="1100">
              <a:latin typeface="Georgia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6304E86-1D4D-99D0-EF50-858FE75C908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70843" y="4636406"/>
            <a:ext cx="3653928" cy="1698152"/>
          </a:xfrm>
          <a:prstGeom prst="rect">
            <a:avLst/>
          </a:prstGeom>
        </p:spPr>
      </p:pic>
      <p:pic>
        <p:nvPicPr>
          <p:cNvPr id="3" name="Picture 2" descr="A rainbow colored image of a car&#10;&#10;AI-generated content may be incorrect.">
            <a:extLst>
              <a:ext uri="{FF2B5EF4-FFF2-40B4-BE49-F238E27FC236}">
                <a16:creationId xmlns:a16="http://schemas.microsoft.com/office/drawing/2014/main" id="{8EBB8599-4087-18C3-4BE5-E42AB5170FE9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r="412" b="187"/>
          <a:stretch>
            <a:fillRect/>
          </a:stretch>
        </p:blipFill>
        <p:spPr>
          <a:xfrm>
            <a:off x="8170843" y="2577489"/>
            <a:ext cx="3653929" cy="1703032"/>
          </a:xfrm>
          <a:prstGeom prst="rect">
            <a:avLst/>
          </a:prstGeom>
        </p:spPr>
      </p:pic>
      <p:pic>
        <p:nvPicPr>
          <p:cNvPr id="12" name="Picture 11" descr="A close-up of a temperature&#10;&#10;AI-generated content may be incorrect.">
            <a:extLst>
              <a:ext uri="{FF2B5EF4-FFF2-40B4-BE49-F238E27FC236}">
                <a16:creationId xmlns:a16="http://schemas.microsoft.com/office/drawing/2014/main" id="{D1388B80-A356-9D40-D5B8-41D61EA3F06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4548" t="80070" r="4153" b="-977"/>
          <a:stretch>
            <a:fillRect/>
          </a:stretch>
        </p:blipFill>
        <p:spPr>
          <a:xfrm>
            <a:off x="4139035" y="1739469"/>
            <a:ext cx="3450309" cy="62687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B3DD328-6747-1A20-370D-BFF92347F9F3}"/>
              </a:ext>
            </a:extLst>
          </p:cNvPr>
          <p:cNvSpPr txBox="1"/>
          <p:nvPr/>
        </p:nvSpPr>
        <p:spPr>
          <a:xfrm>
            <a:off x="-61445" y="6604614"/>
            <a:ext cx="11207463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i="1">
                <a:latin typeface="Georgia Pro"/>
              </a:rPr>
              <a:t>(Sabe, 2023 )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197BAA-198E-7A17-DBEF-0C423C29AB01}"/>
              </a:ext>
            </a:extLst>
          </p:cNvPr>
          <p:cNvSpPr txBox="1"/>
          <p:nvPr/>
        </p:nvSpPr>
        <p:spPr>
          <a:xfrm>
            <a:off x="3047999" y="666750"/>
            <a:ext cx="69532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>
                <a:latin typeface="Georgia Pro"/>
                <a:ea typeface="Calibri"/>
                <a:cs typeface="Calibri"/>
              </a:rPr>
              <a:t>CoP</a:t>
            </a:r>
            <a:endParaRPr lang="en-US" sz="1100">
              <a:latin typeface="Georgia Pro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BE19223-D91A-7BA4-4E98-D1FC8E4F116C}"/>
              </a:ext>
            </a:extLst>
          </p:cNvPr>
          <p:cNvSpPr txBox="1"/>
          <p:nvPr/>
        </p:nvSpPr>
        <p:spPr>
          <a:xfrm>
            <a:off x="3124199" y="2600325"/>
            <a:ext cx="69532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>
                <a:latin typeface="Georgia Pro"/>
                <a:ea typeface="Calibri"/>
                <a:cs typeface="Calibri"/>
              </a:rPr>
              <a:t>Cl</a:t>
            </a:r>
            <a:endParaRPr lang="en-US" sz="1100">
              <a:latin typeface="Georgia Pro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D7A9D3C-3833-90E2-F3FB-9E4B9CFF073E}"/>
              </a:ext>
            </a:extLst>
          </p:cNvPr>
          <p:cNvSpPr txBox="1"/>
          <p:nvPr/>
        </p:nvSpPr>
        <p:spPr>
          <a:xfrm>
            <a:off x="3200399" y="4543425"/>
            <a:ext cx="69532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>
                <a:latin typeface="Georgia Pro"/>
                <a:ea typeface="Calibri"/>
                <a:cs typeface="Calibri"/>
              </a:rPr>
              <a:t>Cd</a:t>
            </a:r>
            <a:endParaRPr lang="en-US" sz="1100">
              <a:latin typeface="Georgia Pro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F946687-EA11-C4A3-AAE1-8656843387C4}"/>
              </a:ext>
            </a:extLst>
          </p:cNvPr>
          <p:cNvSpPr txBox="1"/>
          <p:nvPr/>
        </p:nvSpPr>
        <p:spPr>
          <a:xfrm>
            <a:off x="9248775" y="1247775"/>
            <a:ext cx="2724150" cy="2286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7D96EA-5FA4-3769-6126-CA31D24244CC}"/>
              </a:ext>
            </a:extLst>
          </p:cNvPr>
          <p:cNvSpPr txBox="1"/>
          <p:nvPr/>
        </p:nvSpPr>
        <p:spPr>
          <a:xfrm>
            <a:off x="3917528" y="4339613"/>
            <a:ext cx="471808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Velocity contour streamlines over different rear wing positions</a:t>
            </a:r>
            <a:endParaRPr lang="en-US" sz="1100">
              <a:latin typeface="Georgia Pro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513A6AF-F52F-F35E-3CB0-32622A11BD9D}"/>
              </a:ext>
            </a:extLst>
          </p:cNvPr>
          <p:cNvSpPr txBox="1"/>
          <p:nvPr/>
        </p:nvSpPr>
        <p:spPr>
          <a:xfrm>
            <a:off x="8122298" y="4339612"/>
            <a:ext cx="471808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Turbulence contour over different rear wing positions</a:t>
            </a:r>
            <a:endParaRPr lang="en-US" sz="1100">
              <a:latin typeface="Georgia Pro"/>
            </a:endParaRPr>
          </a:p>
        </p:txBody>
      </p:sp>
      <p:pic>
        <p:nvPicPr>
          <p:cNvPr id="23" name="Picture 22" descr="Mazda 787B Participates in Le Mans 100th Anniversary Ceremony | MZRacing -  MAZDA Motorsport">
            <a:extLst>
              <a:ext uri="{FF2B5EF4-FFF2-40B4-BE49-F238E27FC236}">
                <a16:creationId xmlns:a16="http://schemas.microsoft.com/office/drawing/2014/main" id="{E4C59F87-CF2B-9313-E89D-D79DFE5C7BB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34599" r="334" b="115"/>
          <a:stretch>
            <a:fillRect/>
          </a:stretch>
        </p:blipFill>
        <p:spPr>
          <a:xfrm>
            <a:off x="8350785" y="199246"/>
            <a:ext cx="3303230" cy="144242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AABD4B6-9BB8-B965-AB3F-CF214FABDB8C}"/>
              </a:ext>
            </a:extLst>
          </p:cNvPr>
          <p:cNvSpPr txBox="1"/>
          <p:nvPr/>
        </p:nvSpPr>
        <p:spPr>
          <a:xfrm>
            <a:off x="9563444" y="1756502"/>
            <a:ext cx="2096878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Le Mans Mazda 787b – wing mounted close to deck, (MZ Racing, 2021)</a:t>
            </a:r>
          </a:p>
        </p:txBody>
      </p:sp>
    </p:spTree>
    <p:extLst>
      <p:ext uri="{BB962C8B-B14F-4D97-AF65-F5344CB8AC3E}">
        <p14:creationId xmlns:p14="http://schemas.microsoft.com/office/powerpoint/2010/main" val="410057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"/>
    </mc:Choice>
    <mc:Fallback xmlns="">
      <p:transition spd="slow" advTm="433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BBDF5-8353-8AB2-F660-467089AD0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62E27-F213-889F-5A5F-C2ADDC009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193051-9AB3-9538-F560-36316E2B766C}"/>
              </a:ext>
            </a:extLst>
          </p:cNvPr>
          <p:cNvSpPr txBox="1"/>
          <p:nvPr/>
        </p:nvSpPr>
        <p:spPr>
          <a:xfrm>
            <a:off x="96090" y="72428"/>
            <a:ext cx="267426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Wing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D3F505-B8BD-685B-0DC8-97F1DA5B0705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Louis Dunstan</a:t>
            </a:r>
          </a:p>
        </p:txBody>
      </p:sp>
      <p:pic>
        <p:nvPicPr>
          <p:cNvPr id="2" name="Picture 1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F72DEDBA-83F8-7BA3-2369-8A999BC1FD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6856" y="89855"/>
            <a:ext cx="3033541" cy="1133132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E1E46FB4-E686-8019-3D77-5FFE6DD91A88}"/>
              </a:ext>
            </a:extLst>
          </p:cNvPr>
          <p:cNvGrpSpPr/>
          <p:nvPr/>
        </p:nvGrpSpPr>
        <p:grpSpPr>
          <a:xfrm>
            <a:off x="2616113" y="3689840"/>
            <a:ext cx="2566141" cy="1128352"/>
            <a:chOff x="5872924" y="1085658"/>
            <a:chExt cx="2566141" cy="1128352"/>
          </a:xfrm>
        </p:grpSpPr>
        <p:pic>
          <p:nvPicPr>
            <p:cNvPr id="15" name="Picture 14" descr="A rainbow colored object on a blue background&#10;&#10;AI-generated content may be incorrect.">
              <a:extLst>
                <a:ext uri="{FF2B5EF4-FFF2-40B4-BE49-F238E27FC236}">
                  <a16:creationId xmlns:a16="http://schemas.microsoft.com/office/drawing/2014/main" id="{BBEDA627-4D39-0552-B437-C6F593590D9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872924" y="1107934"/>
              <a:ext cx="1969470" cy="1106076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70691A4B-2009-0EE1-3543-A461831E0C6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13158" t="-2121" r="-1316"/>
            <a:stretch>
              <a:fillRect/>
            </a:stretch>
          </p:blipFill>
          <p:spPr>
            <a:xfrm>
              <a:off x="7843557" y="1085658"/>
              <a:ext cx="595508" cy="1126830"/>
            </a:xfrm>
            <a:prstGeom prst="rect">
              <a:avLst/>
            </a:prstGeom>
          </p:spPr>
        </p:pic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14BD686-58B8-7C6F-BE74-ABD5007A6511}"/>
              </a:ext>
            </a:extLst>
          </p:cNvPr>
          <p:cNvGrpSpPr/>
          <p:nvPr/>
        </p:nvGrpSpPr>
        <p:grpSpPr>
          <a:xfrm>
            <a:off x="2614385" y="5367261"/>
            <a:ext cx="2545779" cy="1107696"/>
            <a:chOff x="6142744" y="3320377"/>
            <a:chExt cx="2545779" cy="110769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0D08523-2DC0-BE26-A394-B8806151111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04081" y="3320377"/>
              <a:ext cx="584442" cy="1102208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43BEF7E-BA0F-5D1D-E3A4-66316787C9B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142744" y="3320751"/>
              <a:ext cx="1945222" cy="1107322"/>
            </a:xfrm>
            <a:prstGeom prst="rect">
              <a:avLst/>
            </a:prstGeom>
          </p:spPr>
        </p:pic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DCF9B15-B9F9-37E2-B30E-0C752E840C6B}"/>
              </a:ext>
            </a:extLst>
          </p:cNvPr>
          <p:cNvGrpSpPr/>
          <p:nvPr/>
        </p:nvGrpSpPr>
        <p:grpSpPr>
          <a:xfrm>
            <a:off x="8476640" y="3582933"/>
            <a:ext cx="2655328" cy="1191865"/>
            <a:chOff x="9412137" y="3436557"/>
            <a:chExt cx="2549496" cy="1107199"/>
          </a:xfrm>
        </p:grpSpPr>
        <p:pic>
          <p:nvPicPr>
            <p:cNvPr id="18" name="Picture 17" descr="A rainbow colored object with a blue background&#10;&#10;AI-generated content may be incorrect.">
              <a:extLst>
                <a:ext uri="{FF2B5EF4-FFF2-40B4-BE49-F238E27FC236}">
                  <a16:creationId xmlns:a16="http://schemas.microsoft.com/office/drawing/2014/main" id="{0453CA38-9D1E-2546-C0B9-B573B3A7275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412137" y="3440742"/>
              <a:ext cx="1971553" cy="1100108"/>
            </a:xfrm>
            <a:prstGeom prst="rect">
              <a:avLst/>
            </a:prstGeom>
          </p:spPr>
        </p:pic>
        <p:pic>
          <p:nvPicPr>
            <p:cNvPr id="19" name="Picture 18" descr="A blue rectangular object with a blue background&#10;&#10;AI-generated content may be incorrect.">
              <a:extLst>
                <a:ext uri="{FF2B5EF4-FFF2-40B4-BE49-F238E27FC236}">
                  <a16:creationId xmlns:a16="http://schemas.microsoft.com/office/drawing/2014/main" id="{5B3A9AD9-E280-AADE-03E6-5C74FF6852F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380045" y="3436557"/>
              <a:ext cx="581588" cy="1107199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41D7BD7-11FC-4FAA-8A33-0C138EF37B98}"/>
              </a:ext>
            </a:extLst>
          </p:cNvPr>
          <p:cNvGrpSpPr/>
          <p:nvPr/>
        </p:nvGrpSpPr>
        <p:grpSpPr>
          <a:xfrm>
            <a:off x="8514646" y="346064"/>
            <a:ext cx="2654418" cy="1184085"/>
            <a:chOff x="6054807" y="4988392"/>
            <a:chExt cx="2633252" cy="1088835"/>
          </a:xfrm>
        </p:grpSpPr>
        <p:pic>
          <p:nvPicPr>
            <p:cNvPr id="20" name="Picture 19" descr="A rainbow colored object on a blue background&#10;&#10;AI-generated content may be incorrect.">
              <a:extLst>
                <a:ext uri="{FF2B5EF4-FFF2-40B4-BE49-F238E27FC236}">
                  <a16:creationId xmlns:a16="http://schemas.microsoft.com/office/drawing/2014/main" id="{A75CAD9F-8399-EF1A-0412-6845BE6B5D1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6054807" y="4988392"/>
              <a:ext cx="1944996" cy="1082094"/>
            </a:xfrm>
            <a:prstGeom prst="rect">
              <a:avLst/>
            </a:prstGeom>
          </p:spPr>
        </p:pic>
        <p:pic>
          <p:nvPicPr>
            <p:cNvPr id="21" name="Picture 20" descr="A blue pole with a rainbow colored object&#10;&#10;AI-generated content may be incorrect.">
              <a:extLst>
                <a:ext uri="{FF2B5EF4-FFF2-40B4-BE49-F238E27FC236}">
                  <a16:creationId xmlns:a16="http://schemas.microsoft.com/office/drawing/2014/main" id="{81ECABBF-1C9E-8812-B1C3-B9E801EC9C4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8003416" y="4996687"/>
              <a:ext cx="684643" cy="108054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C897DDB-1ED0-7849-0C4D-F9FC8BC754CC}"/>
              </a:ext>
            </a:extLst>
          </p:cNvPr>
          <p:cNvGrpSpPr/>
          <p:nvPr/>
        </p:nvGrpSpPr>
        <p:grpSpPr>
          <a:xfrm>
            <a:off x="8464971" y="1931383"/>
            <a:ext cx="2657288" cy="1191836"/>
            <a:chOff x="9229327" y="778967"/>
            <a:chExt cx="2636123" cy="1107170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262DC847-B3DD-BA98-8D93-208AAC5DB64C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229327" y="782554"/>
              <a:ext cx="1971598" cy="1098752"/>
            </a:xfrm>
            <a:prstGeom prst="rect">
              <a:avLst/>
            </a:prstGeom>
          </p:spPr>
        </p:pic>
        <p:pic>
          <p:nvPicPr>
            <p:cNvPr id="23" name="Picture 22" descr="A blue pole with a rainbow colored rectangular object&#10;&#10;AI-generated content may be incorrect.">
              <a:extLst>
                <a:ext uri="{FF2B5EF4-FFF2-40B4-BE49-F238E27FC236}">
                  <a16:creationId xmlns:a16="http://schemas.microsoft.com/office/drawing/2014/main" id="{C2C38731-6DCE-896F-0591-F51D318C2114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1199459" y="778967"/>
              <a:ext cx="665991" cy="1107170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B27C986-7BEC-7BC6-6F29-2E5F20DD98C6}"/>
              </a:ext>
            </a:extLst>
          </p:cNvPr>
          <p:cNvGrpSpPr/>
          <p:nvPr/>
        </p:nvGrpSpPr>
        <p:grpSpPr>
          <a:xfrm>
            <a:off x="8618231" y="5301132"/>
            <a:ext cx="2538370" cy="1103159"/>
            <a:chOff x="9343949" y="4971053"/>
            <a:chExt cx="2538370" cy="1103159"/>
          </a:xfrm>
        </p:grpSpPr>
        <p:pic>
          <p:nvPicPr>
            <p:cNvPr id="24" name="Picture 23" descr="A car with rainbow colored parts&#10;&#10;AI-generated content may be incorrect.">
              <a:extLst>
                <a:ext uri="{FF2B5EF4-FFF2-40B4-BE49-F238E27FC236}">
                  <a16:creationId xmlns:a16="http://schemas.microsoft.com/office/drawing/2014/main" id="{7D9CB672-9387-9BBD-BF46-731E8D9AD1FB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9343949" y="4971053"/>
              <a:ext cx="1969370" cy="1103159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93E0F159-6ABB-77C6-AA21-B88F58827468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11310096" y="4979173"/>
              <a:ext cx="572223" cy="1085455"/>
            </a:xfrm>
            <a:prstGeom prst="rect">
              <a:avLst/>
            </a:prstGeom>
          </p:spPr>
        </p:pic>
      </p:grpSp>
      <p:pic>
        <p:nvPicPr>
          <p:cNvPr id="3" name="Picture 2" descr="A close-up of a car&#10;&#10;AI-generated content may be incorrect.">
            <a:extLst>
              <a:ext uri="{FF2B5EF4-FFF2-40B4-BE49-F238E27FC236}">
                <a16:creationId xmlns:a16="http://schemas.microsoft.com/office/drawing/2014/main" id="{FE3532E0-641D-8E2B-CE1E-C8E6B218B90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1002" y="344896"/>
            <a:ext cx="2074761" cy="1187148"/>
          </a:xfrm>
          <a:prstGeom prst="rect">
            <a:avLst/>
          </a:prstGeom>
        </p:spPr>
      </p:pic>
      <p:pic>
        <p:nvPicPr>
          <p:cNvPr id="14" name="Picture 13" descr="A close-up of a race car&#10;&#10;AI-generated content may be incorrect.">
            <a:extLst>
              <a:ext uri="{FF2B5EF4-FFF2-40B4-BE49-F238E27FC236}">
                <a16:creationId xmlns:a16="http://schemas.microsoft.com/office/drawing/2014/main" id="{FB937287-1B99-E7D1-1486-1AC021D720F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254634" y="1930620"/>
            <a:ext cx="2067926" cy="1161854"/>
          </a:xfrm>
          <a:prstGeom prst="rect">
            <a:avLst/>
          </a:prstGeom>
        </p:spPr>
      </p:pic>
      <p:pic>
        <p:nvPicPr>
          <p:cNvPr id="32" name="Picture 31" descr="A drawing of a machine&#10;&#10;AI-generated content may be incorrect.">
            <a:extLst>
              <a:ext uri="{FF2B5EF4-FFF2-40B4-BE49-F238E27FC236}">
                <a16:creationId xmlns:a16="http://schemas.microsoft.com/office/drawing/2014/main" id="{7AA9C6C2-B9F2-F616-1B33-6D5275B2366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251318" y="3602107"/>
            <a:ext cx="2070780" cy="1163378"/>
          </a:xfrm>
          <a:prstGeom prst="rect">
            <a:avLst/>
          </a:prstGeom>
        </p:spPr>
      </p:pic>
      <p:pic>
        <p:nvPicPr>
          <p:cNvPr id="33" name="Picture 32" descr="A close-up of a car&#10;&#10;AI-generated content may be incorrect.">
            <a:extLst>
              <a:ext uri="{FF2B5EF4-FFF2-40B4-BE49-F238E27FC236}">
                <a16:creationId xmlns:a16="http://schemas.microsoft.com/office/drawing/2014/main" id="{E020EEA8-3875-AF33-D3CB-4ED3CD6E872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9635" y="5340430"/>
            <a:ext cx="2070663" cy="1159902"/>
          </a:xfrm>
          <a:prstGeom prst="rect">
            <a:avLst/>
          </a:prstGeom>
        </p:spPr>
      </p:pic>
      <p:pic>
        <p:nvPicPr>
          <p:cNvPr id="34" name="Picture 33" descr="A close-up of a car&#10;&#10;AI-generated content may be incorrect.">
            <a:extLst>
              <a:ext uri="{FF2B5EF4-FFF2-40B4-BE49-F238E27FC236}">
                <a16:creationId xmlns:a16="http://schemas.microsoft.com/office/drawing/2014/main" id="{DE0E1045-5E8A-5A9A-84B9-4F4F19F2FB77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4075" t="4798" r="-368" b="-4872"/>
          <a:stretch>
            <a:fillRect/>
          </a:stretch>
        </p:blipFill>
        <p:spPr>
          <a:xfrm>
            <a:off x="443196" y="3671205"/>
            <a:ext cx="2063385" cy="1156456"/>
          </a:xfrm>
          <a:prstGeom prst="rect">
            <a:avLst/>
          </a:prstGeom>
        </p:spPr>
      </p:pic>
      <p:pic>
        <p:nvPicPr>
          <p:cNvPr id="35" name="Picture 34" descr="A close-up of a race car&#10;&#10;AI-generated content may be incorrect.">
            <a:extLst>
              <a:ext uri="{FF2B5EF4-FFF2-40B4-BE49-F238E27FC236}">
                <a16:creationId xmlns:a16="http://schemas.microsoft.com/office/drawing/2014/main" id="{A0B88B68-0FCE-263A-9503-39D37302AF5F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292347" y="5230414"/>
            <a:ext cx="2064809" cy="1186996"/>
          </a:xfrm>
          <a:prstGeom prst="rect">
            <a:avLst/>
          </a:prstGeom>
        </p:spPr>
      </p:pic>
      <p:pic>
        <p:nvPicPr>
          <p:cNvPr id="9" name="Picture 8" descr="A graph with orange and blue bars&#10;&#10;AI-generated content may be incorrect.">
            <a:extLst>
              <a:ext uri="{FF2B5EF4-FFF2-40B4-BE49-F238E27FC236}">
                <a16:creationId xmlns:a16="http://schemas.microsoft.com/office/drawing/2014/main" id="{59F29A58-7C8E-A761-4635-D85EC997D10F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08892" y="1401178"/>
            <a:ext cx="3736555" cy="21919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BB5230-12CB-7A72-6485-7FCB6C21F307}"/>
              </a:ext>
            </a:extLst>
          </p:cNvPr>
          <p:cNvSpPr txBox="1"/>
          <p:nvPr/>
        </p:nvSpPr>
        <p:spPr>
          <a:xfrm>
            <a:off x="441614" y="4798867"/>
            <a:ext cx="428625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A-Arm Swan Neck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BB182-D10E-CE0D-9CD7-8C32281D0C7E}"/>
              </a:ext>
            </a:extLst>
          </p:cNvPr>
          <p:cNvSpPr txBox="1"/>
          <p:nvPr/>
        </p:nvSpPr>
        <p:spPr>
          <a:xfrm>
            <a:off x="6248400" y="1533524"/>
            <a:ext cx="428625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Centre Mount V1 Swan Neck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8CC549-FCEF-38BF-B149-BFEF58BEAA88}"/>
              </a:ext>
            </a:extLst>
          </p:cNvPr>
          <p:cNvSpPr txBox="1"/>
          <p:nvPr/>
        </p:nvSpPr>
        <p:spPr>
          <a:xfrm>
            <a:off x="6296025" y="4800599"/>
            <a:ext cx="428625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End Plate Mount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81A63F-4E08-B1BB-429B-0A998916CE7F}"/>
              </a:ext>
            </a:extLst>
          </p:cNvPr>
          <p:cNvSpPr txBox="1"/>
          <p:nvPr/>
        </p:nvSpPr>
        <p:spPr>
          <a:xfrm>
            <a:off x="6213763" y="3126796"/>
            <a:ext cx="428625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Centre Mount V2 Swan Neck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AA9576-0584-78CE-EF5D-0F1397FCEE7E}"/>
              </a:ext>
            </a:extLst>
          </p:cNvPr>
          <p:cNvSpPr txBox="1"/>
          <p:nvPr/>
        </p:nvSpPr>
        <p:spPr>
          <a:xfrm>
            <a:off x="6303817" y="6416386"/>
            <a:ext cx="297872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</a:rPr>
              <a:t>Baseline Wing Mount</a:t>
            </a:r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41FF85D-5EFB-8594-979B-571F91DB11C5}"/>
              </a:ext>
            </a:extLst>
          </p:cNvPr>
          <p:cNvSpPr txBox="1"/>
          <p:nvPr/>
        </p:nvSpPr>
        <p:spPr>
          <a:xfrm>
            <a:off x="441614" y="6546273"/>
            <a:ext cx="6096000" cy="5386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aseline="0">
                <a:latin typeface="Georgia Pro"/>
              </a:rPr>
              <a:t>Standard Location Swan Neck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86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"/>
    </mc:Choice>
    <mc:Fallback xmlns="">
      <p:transition spd="slow" advTm="51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68DC3-CDB6-1CBC-99E2-A6417C3C57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187650-55B9-3013-68E1-09C71BBBE221}"/>
              </a:ext>
            </a:extLst>
          </p:cNvPr>
          <p:cNvSpPr txBox="1"/>
          <p:nvPr/>
        </p:nvSpPr>
        <p:spPr>
          <a:xfrm>
            <a:off x="509374" y="861611"/>
            <a:ext cx="372759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Georgia Pro"/>
                <a:ea typeface="Calibri"/>
                <a:cs typeface="Calibri"/>
              </a:rPr>
              <a:t>Final Designs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EC2771-8F46-577A-8FFA-58B0215F5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29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B27DE8-0B74-1B62-F94C-1CC7349489E6}"/>
              </a:ext>
            </a:extLst>
          </p:cNvPr>
          <p:cNvSpPr txBox="1"/>
          <p:nvPr/>
        </p:nvSpPr>
        <p:spPr>
          <a:xfrm>
            <a:off x="96090" y="72428"/>
            <a:ext cx="257468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Rear Wing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8CCBAC-12B2-3627-2FDA-E16CEFC6A738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Louis Dunstan</a:t>
            </a:r>
          </a:p>
        </p:txBody>
      </p:sp>
      <p:pic>
        <p:nvPicPr>
          <p:cNvPr id="2" name="Picture 1" descr="A computer screen shot of a computer generated image&#10;&#10;AI-generated content may be incorrect.">
            <a:extLst>
              <a:ext uri="{FF2B5EF4-FFF2-40B4-BE49-F238E27FC236}">
                <a16:creationId xmlns:a16="http://schemas.microsoft.com/office/drawing/2014/main" id="{2AA26C3E-12F0-736C-12A6-26ADEB4101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112" r="15674" b="497"/>
          <a:stretch>
            <a:fillRect/>
          </a:stretch>
        </p:blipFill>
        <p:spPr>
          <a:xfrm>
            <a:off x="625548" y="3847050"/>
            <a:ext cx="2736520" cy="2619778"/>
          </a:xfrm>
          <a:prstGeom prst="rect">
            <a:avLst/>
          </a:prstGeom>
        </p:spPr>
      </p:pic>
      <p:pic>
        <p:nvPicPr>
          <p:cNvPr id="7" name="Picture 6" descr="A black rectangular object with a white background&#10;&#10;AI-generated content may be incorrect.">
            <a:extLst>
              <a:ext uri="{FF2B5EF4-FFF2-40B4-BE49-F238E27FC236}">
                <a16:creationId xmlns:a16="http://schemas.microsoft.com/office/drawing/2014/main" id="{B71A59A0-4B54-86AB-7FCC-09E517C69B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439" y="1167862"/>
            <a:ext cx="2735046" cy="26147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3762066-13D4-B6F9-4B26-A16E46DD41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3119" y="3428184"/>
            <a:ext cx="2921527" cy="2844325"/>
          </a:xfrm>
          <a:prstGeom prst="rect">
            <a:avLst/>
          </a:prstGeom>
        </p:spPr>
      </p:pic>
      <p:pic>
        <p:nvPicPr>
          <p:cNvPr id="13" name="Picture 12" descr="A rainbow colored object with black lines&#10;&#10;AI-generated content may be incorrect.">
            <a:extLst>
              <a:ext uri="{FF2B5EF4-FFF2-40B4-BE49-F238E27FC236}">
                <a16:creationId xmlns:a16="http://schemas.microsoft.com/office/drawing/2014/main" id="{DD34B615-BC24-4312-5767-F85A53E3762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280" t="11340" r="23310" b="14433"/>
          <a:stretch>
            <a:fillRect/>
          </a:stretch>
        </p:blipFill>
        <p:spPr>
          <a:xfrm>
            <a:off x="8274628" y="4344775"/>
            <a:ext cx="3416013" cy="202304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BD803D-E82A-FD04-4E7C-8AFB0EF329C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239" r="-168"/>
          <a:stretch>
            <a:fillRect/>
          </a:stretch>
        </p:blipFill>
        <p:spPr>
          <a:xfrm>
            <a:off x="8343900" y="2070823"/>
            <a:ext cx="3286128" cy="20980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2F51654-D621-40CC-1B01-1FA7C65D4B21}"/>
              </a:ext>
            </a:extLst>
          </p:cNvPr>
          <p:cNvSpPr txBox="1"/>
          <p:nvPr/>
        </p:nvSpPr>
        <p:spPr>
          <a:xfrm>
            <a:off x="-61445" y="6604614"/>
            <a:ext cx="11207463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i="1">
                <a:latin typeface="Georgia Pro"/>
              </a:rPr>
              <a:t>(</a:t>
            </a:r>
            <a:r>
              <a:rPr lang="en-GB" sz="1400" i="1" err="1">
                <a:latin typeface="Georgia Pro"/>
              </a:rPr>
              <a:t>Dlubal</a:t>
            </a:r>
            <a:r>
              <a:rPr lang="en-GB" sz="1400" i="1">
                <a:latin typeface="Georgia Pro"/>
              </a:rPr>
              <a:t>, 2015; Eurocode, 1990; Ladha, 2025 )</a:t>
            </a:r>
          </a:p>
        </p:txBody>
      </p:sp>
      <p:pic>
        <p:nvPicPr>
          <p:cNvPr id="10" name="Picture 9" descr="A table with text and numbers&#10;&#10;AI-generated content may be incorrect.">
            <a:extLst>
              <a:ext uri="{FF2B5EF4-FFF2-40B4-BE49-F238E27FC236}">
                <a16:creationId xmlns:a16="http://schemas.microsoft.com/office/drawing/2014/main" id="{7AA21ACF-9F6D-986E-53CA-6A08D9D6F7B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36415" y="74582"/>
            <a:ext cx="3003885" cy="15726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EBD2C79-8952-DE96-97C4-7D49DEEFCD3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8834" y="146317"/>
            <a:ext cx="1676355" cy="1230912"/>
          </a:xfrm>
          <a:prstGeom prst="rect">
            <a:avLst/>
          </a:prstGeom>
        </p:spPr>
      </p:pic>
      <p:pic>
        <p:nvPicPr>
          <p:cNvPr id="16" name="Picture 15" descr="A screenshot of a diagram&#10;&#10;AI-generated content may be incorrect.">
            <a:extLst>
              <a:ext uri="{FF2B5EF4-FFF2-40B4-BE49-F238E27FC236}">
                <a16:creationId xmlns:a16="http://schemas.microsoft.com/office/drawing/2014/main" id="{0B210DED-B871-2F2D-D486-7FC3566B548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66407" y="148572"/>
            <a:ext cx="2371545" cy="207499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266ACAF-B194-3BFC-B6C2-AC87FAD34A61}"/>
              </a:ext>
            </a:extLst>
          </p:cNvPr>
          <p:cNvSpPr txBox="1"/>
          <p:nvPr/>
        </p:nvSpPr>
        <p:spPr>
          <a:xfrm>
            <a:off x="6139296" y="1376796"/>
            <a:ext cx="20955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Cantilever beam study on mesh size (</a:t>
            </a:r>
            <a:r>
              <a:rPr lang="en-US" sz="1100" err="1">
                <a:latin typeface="Georgia Pro"/>
                <a:ea typeface="Calibri"/>
                <a:cs typeface="Calibri"/>
              </a:rPr>
              <a:t>Dlubal</a:t>
            </a:r>
            <a:r>
              <a:rPr lang="en-US" sz="1100">
                <a:latin typeface="Georgia Pro"/>
                <a:ea typeface="Calibri"/>
                <a:cs typeface="Calibri"/>
              </a:rPr>
              <a:t>, 2015)</a:t>
            </a:r>
            <a:endParaRPr lang="en-US" sz="1100">
              <a:latin typeface="Georgia Pro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31843D-3FAE-3E50-4B73-9F6E4A4AA403}"/>
              </a:ext>
            </a:extLst>
          </p:cNvPr>
          <p:cNvSpPr txBox="1"/>
          <p:nvPr/>
        </p:nvSpPr>
        <p:spPr>
          <a:xfrm>
            <a:off x="8321386" y="1714500"/>
            <a:ext cx="366279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Georgia Pro"/>
                <a:ea typeface="Calibri"/>
                <a:cs typeface="Calibri"/>
              </a:rPr>
              <a:t>Performed mesh methodology on personal geometry</a:t>
            </a:r>
            <a:endParaRPr lang="en-US" sz="1100">
              <a:latin typeface="Georgia Pro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59D04E9-DBCD-A01F-757D-BF2259880665}"/>
              </a:ext>
            </a:extLst>
          </p:cNvPr>
          <p:cNvSpPr txBox="1"/>
          <p:nvPr/>
        </p:nvSpPr>
        <p:spPr>
          <a:xfrm>
            <a:off x="4684568" y="2467840"/>
            <a:ext cx="31259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Georgia Pro"/>
                <a:ea typeface="Calibri"/>
                <a:cs typeface="Calibri"/>
              </a:rPr>
              <a:t>225N downwards force and 21N rearwards force as a 50% additional safety factor (Eurocode, 1990)</a:t>
            </a:r>
            <a:endParaRPr lang="en-US">
              <a:latin typeface="Georgia Pro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40317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1"/>
    </mc:Choice>
    <mc:Fallback xmlns="">
      <p:transition spd="slow" advTm="971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F7D97-BF53-062C-0C1C-6E268CEE5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1823B16-6591-63C0-E00E-3AC459246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8A3A716-AB73-E0D7-4E34-990A748945A7}"/>
              </a:ext>
            </a:extLst>
          </p:cNvPr>
          <p:cNvSpPr txBox="1"/>
          <p:nvPr/>
        </p:nvSpPr>
        <p:spPr>
          <a:xfrm>
            <a:off x="96091" y="495680"/>
            <a:ext cx="1236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Ethan Davies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979C65-83B1-C12B-D676-C674415E32F3}"/>
              </a:ext>
            </a:extLst>
          </p:cNvPr>
          <p:cNvSpPr txBox="1"/>
          <p:nvPr/>
        </p:nvSpPr>
        <p:spPr>
          <a:xfrm>
            <a:off x="96090" y="72428"/>
            <a:ext cx="588375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S2-UW Integration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74B08AF-53D1-C225-F94D-A19D990A6E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9863346"/>
              </p:ext>
            </p:extLst>
          </p:nvPr>
        </p:nvGraphicFramePr>
        <p:xfrm>
          <a:off x="349307" y="889799"/>
          <a:ext cx="11493383" cy="3017871"/>
        </p:xfrm>
        <a:graphic>
          <a:graphicData uri="http://schemas.openxmlformats.org/drawingml/2006/table">
            <a:tbl>
              <a:tblPr/>
              <a:tblGrid>
                <a:gridCol w="1149931">
                  <a:extLst>
                    <a:ext uri="{9D8B030D-6E8A-4147-A177-3AD203B41FA5}">
                      <a16:colId xmlns:a16="http://schemas.microsoft.com/office/drawing/2014/main" val="982939362"/>
                    </a:ext>
                  </a:extLst>
                </a:gridCol>
                <a:gridCol w="951360">
                  <a:extLst>
                    <a:ext uri="{9D8B030D-6E8A-4147-A177-3AD203B41FA5}">
                      <a16:colId xmlns:a16="http://schemas.microsoft.com/office/drawing/2014/main" val="1021164569"/>
                    </a:ext>
                  </a:extLst>
                </a:gridCol>
                <a:gridCol w="912831">
                  <a:extLst>
                    <a:ext uri="{9D8B030D-6E8A-4147-A177-3AD203B41FA5}">
                      <a16:colId xmlns:a16="http://schemas.microsoft.com/office/drawing/2014/main" val="2688881622"/>
                    </a:ext>
                  </a:extLst>
                </a:gridCol>
                <a:gridCol w="806137">
                  <a:extLst>
                    <a:ext uri="{9D8B030D-6E8A-4147-A177-3AD203B41FA5}">
                      <a16:colId xmlns:a16="http://schemas.microsoft.com/office/drawing/2014/main" val="1672666216"/>
                    </a:ext>
                  </a:extLst>
                </a:gridCol>
                <a:gridCol w="880231">
                  <a:extLst>
                    <a:ext uri="{9D8B030D-6E8A-4147-A177-3AD203B41FA5}">
                      <a16:colId xmlns:a16="http://schemas.microsoft.com/office/drawing/2014/main" val="2525461091"/>
                    </a:ext>
                  </a:extLst>
                </a:gridCol>
                <a:gridCol w="983962">
                  <a:extLst>
                    <a:ext uri="{9D8B030D-6E8A-4147-A177-3AD203B41FA5}">
                      <a16:colId xmlns:a16="http://schemas.microsoft.com/office/drawing/2014/main" val="28470664"/>
                    </a:ext>
                  </a:extLst>
                </a:gridCol>
                <a:gridCol w="889122">
                  <a:extLst>
                    <a:ext uri="{9D8B030D-6E8A-4147-A177-3AD203B41FA5}">
                      <a16:colId xmlns:a16="http://schemas.microsoft.com/office/drawing/2014/main" val="1449807104"/>
                    </a:ext>
                  </a:extLst>
                </a:gridCol>
                <a:gridCol w="1043236">
                  <a:extLst>
                    <a:ext uri="{9D8B030D-6E8A-4147-A177-3AD203B41FA5}">
                      <a16:colId xmlns:a16="http://schemas.microsoft.com/office/drawing/2014/main" val="309209310"/>
                    </a:ext>
                  </a:extLst>
                </a:gridCol>
                <a:gridCol w="1090656">
                  <a:extLst>
                    <a:ext uri="{9D8B030D-6E8A-4147-A177-3AD203B41FA5}">
                      <a16:colId xmlns:a16="http://schemas.microsoft.com/office/drawing/2014/main" val="948885991"/>
                    </a:ext>
                  </a:extLst>
                </a:gridCol>
                <a:gridCol w="1387031">
                  <a:extLst>
                    <a:ext uri="{9D8B030D-6E8A-4147-A177-3AD203B41FA5}">
                      <a16:colId xmlns:a16="http://schemas.microsoft.com/office/drawing/2014/main" val="3198382931"/>
                    </a:ext>
                  </a:extLst>
                </a:gridCol>
                <a:gridCol w="1398886">
                  <a:extLst>
                    <a:ext uri="{9D8B030D-6E8A-4147-A177-3AD203B41FA5}">
                      <a16:colId xmlns:a16="http://schemas.microsoft.com/office/drawing/2014/main" val="3532375889"/>
                    </a:ext>
                  </a:extLst>
                </a:gridCol>
              </a:tblGrid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Concepts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Splitter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Front Pontoons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Louvres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Foredeck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Sidepods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Rear Pontoons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Rear Deck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Duck Tails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Rear Wing Position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Rear Wing Mount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1323720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5.5°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N/A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N/A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19.32° no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N/A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07458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V1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4.5°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Dual duct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Wind Deflector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F&amp;RoR Pontoon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19.32° no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Eppler E423 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6227514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4.5°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Dual duct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Wind Deflector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Flush Wheel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19.32° no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N/A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8848477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V3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4.5°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Dual duct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Wind Deflector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15° 20mm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Eppler E423 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8160655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V4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4.0°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Dual duct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Wind Deflector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15° 20mm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Eppler E423 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3686180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V5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3.0°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Dual duct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Wind Deflector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15° 20mm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Eppler E423 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10mm forward up 5mm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4487091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V6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3.0°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Dual duct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Wind Deflector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15° 20mm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Eppler E423 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10mm forward up 5mm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Endplate mount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1690965"/>
                  </a:ext>
                </a:extLst>
              </a:tr>
              <a:tr h="3353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V7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3.0° diffuser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Extended TE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Single duct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Wind Deflector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Ducts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Baseline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15° 20mm gurney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Eppler E423 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10mm forward up 5mm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Endplate mount V2</a:t>
                      </a:r>
                    </a:p>
                  </a:txBody>
                  <a:tcPr marL="7576" marR="7576" marT="7576" marB="363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8614564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7524FD32-2798-C58F-EF54-D957EE6B2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3967" y="4201821"/>
            <a:ext cx="5944052" cy="2129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59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29"/>
    </mc:Choice>
    <mc:Fallback xmlns="">
      <p:transition spd="slow" advTm="35929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A8BC6-3190-106D-4504-ACC9541CE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1324F5F-8F03-7905-785D-A436D12A0C5A}"/>
              </a:ext>
            </a:extLst>
          </p:cNvPr>
          <p:cNvGrpSpPr/>
          <p:nvPr/>
        </p:nvGrpSpPr>
        <p:grpSpPr>
          <a:xfrm>
            <a:off x="956214" y="2076862"/>
            <a:ext cx="10279572" cy="2179178"/>
            <a:chOff x="2923393" y="546130"/>
            <a:chExt cx="8588523" cy="217917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76DA393-F82A-EB48-568B-7CE5708A6D85}"/>
                </a:ext>
              </a:extLst>
            </p:cNvPr>
            <p:cNvSpPr/>
            <p:nvPr/>
          </p:nvSpPr>
          <p:spPr>
            <a:xfrm>
              <a:off x="2923393" y="546130"/>
              <a:ext cx="8588523" cy="21791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sz="6000">
                  <a:solidFill>
                    <a:schemeClr val="bg2">
                      <a:lumMod val="10000"/>
                    </a:schemeClr>
                  </a:solidFill>
                  <a:latin typeface="Georgia Pro" panose="02040502050405020303" pitchFamily="18" charset="0"/>
                  <a:ea typeface="Calibri"/>
                  <a:cs typeface="Times New Roman"/>
                </a:rPr>
                <a:t>Suspension Kinematics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1696346-94E3-77DF-3301-1ECF62EC156C}"/>
                </a:ext>
              </a:extLst>
            </p:cNvPr>
            <p:cNvSpPr txBox="1"/>
            <p:nvPr/>
          </p:nvSpPr>
          <p:spPr>
            <a:xfrm>
              <a:off x="4378511" y="648913"/>
              <a:ext cx="627929" cy="1384995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endParaRPr lang="en-GB" sz="4800">
                <a:ea typeface="Calibri"/>
                <a:cs typeface="Calibri"/>
              </a:endParaRPr>
            </a:p>
            <a:p>
              <a:pPr algn="ctr"/>
              <a:endParaRPr lang="en-GB" sz="3600">
                <a:solidFill>
                  <a:srgbClr val="000000"/>
                </a:solidFill>
              </a:endParaRPr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CB091A-A363-B45D-C65A-97121025B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31</a:t>
            </a:fld>
            <a:endParaRPr lang="en-GB"/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03513DD6-B1A8-7A3D-AD32-E2CE84EAC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26" y="6173295"/>
            <a:ext cx="2095500" cy="581025"/>
          </a:xfrm>
          <a:prstGeom prst="rect">
            <a:avLst/>
          </a:prstGeom>
        </p:spPr>
      </p:pic>
      <p:pic>
        <p:nvPicPr>
          <p:cNvPr id="9" name="Picture 8" descr="A black and blue logo&#10;&#10;AI-generated content may be incorrect.">
            <a:extLst>
              <a:ext uri="{FF2B5EF4-FFF2-40B4-BE49-F238E27FC236}">
                <a16:creationId xmlns:a16="http://schemas.microsoft.com/office/drawing/2014/main" id="{AA750494-12BF-8811-F772-0073293A6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6153" y="6006882"/>
            <a:ext cx="1927990" cy="777545"/>
          </a:xfrm>
          <a:prstGeom prst="rect">
            <a:avLst/>
          </a:prstGeom>
        </p:spPr>
      </p:pic>
      <p:pic>
        <p:nvPicPr>
          <p:cNvPr id="11" name="Picture 10" descr="Ansys | ventureLAB">
            <a:extLst>
              <a:ext uri="{FF2B5EF4-FFF2-40B4-BE49-F238E27FC236}">
                <a16:creationId xmlns:a16="http://schemas.microsoft.com/office/drawing/2014/main" id="{3255AFCE-9620-C6D6-80BF-6B7DC55D79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5058" y="6223274"/>
            <a:ext cx="1657679" cy="489936"/>
          </a:xfrm>
          <a:prstGeom prst="rect">
            <a:avLst/>
          </a:prstGeom>
        </p:spPr>
      </p:pic>
      <p:pic>
        <p:nvPicPr>
          <p:cNvPr id="13" name="Picture 12" descr="VI-grade | Automotive Testing ...">
            <a:extLst>
              <a:ext uri="{FF2B5EF4-FFF2-40B4-BE49-F238E27FC236}">
                <a16:creationId xmlns:a16="http://schemas.microsoft.com/office/drawing/2014/main" id="{9C4280CC-F68D-88DC-2025-76F1C286E1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70796" y="6078373"/>
            <a:ext cx="2101303" cy="63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645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74"/>
    </mc:Choice>
    <mc:Fallback xmlns="">
      <p:transition spd="slow" advTm="19774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2D0A5-5E76-37A3-F3FD-A1503DA707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29DE4A-0B92-196A-9B79-8B58ED427116}"/>
              </a:ext>
            </a:extLst>
          </p:cNvPr>
          <p:cNvSpPr txBox="1"/>
          <p:nvPr/>
        </p:nvSpPr>
        <p:spPr>
          <a:xfrm>
            <a:off x="480709" y="839551"/>
            <a:ext cx="327668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Georgia Pro"/>
                <a:ea typeface="Calibri"/>
                <a:cs typeface="Calibri"/>
              </a:rPr>
              <a:t>Initial Research and Investigation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FAC86D-126D-3A17-5715-148445D9F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628A6E-3DDF-E17B-361D-13144EF7F212}"/>
              </a:ext>
            </a:extLst>
          </p:cNvPr>
          <p:cNvSpPr txBox="1"/>
          <p:nvPr/>
        </p:nvSpPr>
        <p:spPr>
          <a:xfrm>
            <a:off x="96090" y="72428"/>
            <a:ext cx="26833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/>
                <a:ea typeface="Calibri"/>
                <a:cs typeface="Calibri"/>
              </a:rPr>
              <a:t>Initial 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DA4ABE-703A-2E2E-24A3-3B25887CA266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Jason Taberner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CFAEE1-21DE-9CE9-8449-E1E6DF211B83}"/>
              </a:ext>
            </a:extLst>
          </p:cNvPr>
          <p:cNvSpPr txBox="1"/>
          <p:nvPr/>
        </p:nvSpPr>
        <p:spPr>
          <a:xfrm>
            <a:off x="4806811" y="839551"/>
            <a:ext cx="242985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Georgia Pro"/>
                <a:ea typeface="Calibri"/>
                <a:cs typeface="Calibri"/>
              </a:rPr>
              <a:t>Is There Droop to Limit?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0694A1-189D-244C-AD55-E88D975CD4C0}"/>
              </a:ext>
            </a:extLst>
          </p:cNvPr>
          <p:cNvSpPr txBox="1"/>
          <p:nvPr/>
        </p:nvSpPr>
        <p:spPr>
          <a:xfrm>
            <a:off x="8822960" y="820794"/>
            <a:ext cx="223876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Georgia Pro"/>
                <a:ea typeface="Calibri"/>
                <a:cs typeface="Calibri"/>
              </a:rPr>
              <a:t>Droop Stop Impact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3C62485-3A66-3189-15D1-FE32CFC37B9E}"/>
              </a:ext>
            </a:extLst>
          </p:cNvPr>
          <p:cNvSpPr txBox="1"/>
          <p:nvPr/>
        </p:nvSpPr>
        <p:spPr>
          <a:xfrm>
            <a:off x="288820" y="6362320"/>
            <a:ext cx="2849468" cy="30777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>
                <a:latin typeface="Georgia Pro"/>
              </a:rPr>
              <a:t>(Dixon, 2009 p. 83) </a:t>
            </a:r>
            <a:r>
              <a:rPr lang="en-US" sz="1200" i="1">
                <a:latin typeface="Georgia Pro"/>
              </a:rPr>
              <a:t>(Knapton J, 2025)</a:t>
            </a:r>
            <a:r>
              <a:rPr lang="en-US" sz="1400" i="1"/>
              <a:t> </a:t>
            </a:r>
            <a:endParaRPr lang="en-US" sz="1400"/>
          </a:p>
        </p:txBody>
      </p:sp>
      <p:pic>
        <p:nvPicPr>
          <p:cNvPr id="21" name="Picture 2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F7E9D96-AAD8-35C7-F2CF-E68E62219A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27" t="-1487" r="8753" b="171"/>
          <a:stretch>
            <a:fillRect/>
          </a:stretch>
        </p:blipFill>
        <p:spPr>
          <a:xfrm>
            <a:off x="365917" y="1129125"/>
            <a:ext cx="3643792" cy="1885132"/>
          </a:xfrm>
          <a:prstGeom prst="rect">
            <a:avLst/>
          </a:prstGeom>
        </p:spPr>
      </p:pic>
      <p:sp>
        <p:nvSpPr>
          <p:cNvPr id="22" name="TextBox 4">
            <a:extLst>
              <a:ext uri="{FF2B5EF4-FFF2-40B4-BE49-F238E27FC236}">
                <a16:creationId xmlns:a16="http://schemas.microsoft.com/office/drawing/2014/main" id="{899758E3-6844-DA37-AB6A-2E6F5A3FF8C2}"/>
              </a:ext>
            </a:extLst>
          </p:cNvPr>
          <p:cNvSpPr txBox="1"/>
          <p:nvPr/>
        </p:nvSpPr>
        <p:spPr>
          <a:xfrm>
            <a:off x="288820" y="3032655"/>
            <a:ext cx="1779754" cy="27699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i="1">
                <a:solidFill>
                  <a:srgbClr val="000000"/>
                </a:solidFill>
                <a:latin typeface="Georgia Pro"/>
                <a:cs typeface="Times New Roman"/>
              </a:rPr>
              <a:t>(Dixon, 2009, p. 90)</a:t>
            </a:r>
          </a:p>
        </p:txBody>
      </p:sp>
      <p:pic>
        <p:nvPicPr>
          <p:cNvPr id="23" name="Picture 22" descr="A computer screen shot of a diagram&#10;&#10;AI-generated content may be incorrect.">
            <a:extLst>
              <a:ext uri="{FF2B5EF4-FFF2-40B4-BE49-F238E27FC236}">
                <a16:creationId xmlns:a16="http://schemas.microsoft.com/office/drawing/2014/main" id="{198BD2CB-84D5-FEDA-6E9E-BA9A768B86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917" y="3705834"/>
            <a:ext cx="3639355" cy="1813538"/>
          </a:xfrm>
          <a:prstGeom prst="rect">
            <a:avLst/>
          </a:prstGeom>
        </p:spPr>
      </p:pic>
      <p:pic>
        <p:nvPicPr>
          <p:cNvPr id="24" name="Picture 23" descr="A table with numbers and lines&#10;&#10;AI-generated content may be incorrect.">
            <a:extLst>
              <a:ext uri="{FF2B5EF4-FFF2-40B4-BE49-F238E27FC236}">
                <a16:creationId xmlns:a16="http://schemas.microsoft.com/office/drawing/2014/main" id="{97620291-755E-09D1-0083-31CF304C1BE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4937" b="-1596"/>
          <a:stretch>
            <a:fillRect/>
          </a:stretch>
        </p:blipFill>
        <p:spPr>
          <a:xfrm>
            <a:off x="4374855" y="3705834"/>
            <a:ext cx="3134210" cy="1863835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4241677A-E1EF-788C-3630-40ACA575F498}"/>
              </a:ext>
            </a:extLst>
          </p:cNvPr>
          <p:cNvGrpSpPr/>
          <p:nvPr/>
        </p:nvGrpSpPr>
        <p:grpSpPr>
          <a:xfrm>
            <a:off x="8218244" y="1180066"/>
            <a:ext cx="3134209" cy="2093997"/>
            <a:chOff x="8281917" y="1352168"/>
            <a:chExt cx="3134209" cy="2093997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3944F2C0-F429-E686-DE35-4D30539662A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81917" y="1352168"/>
              <a:ext cx="3134209" cy="20939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E4BF5EB6-8156-CC5B-B1D4-9624885DAD8F}"/>
                </a:ext>
              </a:extLst>
            </p:cNvPr>
            <p:cNvSpPr/>
            <p:nvPr/>
          </p:nvSpPr>
          <p:spPr>
            <a:xfrm>
              <a:off x="10006013" y="1828800"/>
              <a:ext cx="438150" cy="638175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8B14AAA-1FC9-ED4B-5C62-7EE9D3E09828}"/>
                </a:ext>
              </a:extLst>
            </p:cNvPr>
            <p:cNvSpPr/>
            <p:nvPr/>
          </p:nvSpPr>
          <p:spPr>
            <a:xfrm>
              <a:off x="8934415" y="1862138"/>
              <a:ext cx="323885" cy="566737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C404655-13BE-9BE7-3C23-E2A444F761AE}"/>
              </a:ext>
            </a:extLst>
          </p:cNvPr>
          <p:cNvGrpSpPr/>
          <p:nvPr/>
        </p:nvGrpSpPr>
        <p:grpSpPr>
          <a:xfrm>
            <a:off x="8218244" y="3395152"/>
            <a:ext cx="3134210" cy="2124220"/>
            <a:chOff x="8281917" y="3567254"/>
            <a:chExt cx="3134210" cy="2124220"/>
          </a:xfrm>
        </p:grpSpPr>
        <p:pic>
          <p:nvPicPr>
            <p:cNvPr id="26" name="Picture 25" descr="A graph on a black background&#10;&#10;AI-generated content may be incorrect.">
              <a:extLst>
                <a:ext uri="{FF2B5EF4-FFF2-40B4-BE49-F238E27FC236}">
                  <a16:creationId xmlns:a16="http://schemas.microsoft.com/office/drawing/2014/main" id="{B55D4219-2290-68FE-A67C-A6EE36CECE6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281917" y="3567254"/>
              <a:ext cx="3134210" cy="2124220"/>
            </a:xfrm>
            <a:prstGeom prst="rect">
              <a:avLst/>
            </a:prstGeom>
          </p:spPr>
        </p:pic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C56C7B31-2E0D-CB8E-BD76-A24CE4B203AE}"/>
                </a:ext>
              </a:extLst>
            </p:cNvPr>
            <p:cNvSpPr/>
            <p:nvPr/>
          </p:nvSpPr>
          <p:spPr>
            <a:xfrm>
              <a:off x="8772472" y="3819525"/>
              <a:ext cx="485828" cy="566737"/>
            </a:xfrm>
            <a:prstGeom prst="ellipse">
              <a:avLst/>
            </a:prstGeom>
            <a:noFill/>
            <a:ln w="19050"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0705D259-4BD1-6F99-0A4D-9E6F4202794B}"/>
                </a:ext>
              </a:extLst>
            </p:cNvPr>
            <p:cNvSpPr/>
            <p:nvPr/>
          </p:nvSpPr>
          <p:spPr>
            <a:xfrm>
              <a:off x="9132040" y="4783097"/>
              <a:ext cx="485828" cy="566737"/>
            </a:xfrm>
            <a:prstGeom prst="ellipse">
              <a:avLst/>
            </a:prstGeom>
            <a:noFill/>
            <a:ln w="19050"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0DEDAD01-9F6D-C44E-C265-D7F2854861FD}"/>
              </a:ext>
            </a:extLst>
          </p:cNvPr>
          <p:cNvGrpSpPr/>
          <p:nvPr/>
        </p:nvGrpSpPr>
        <p:grpSpPr>
          <a:xfrm>
            <a:off x="4465215" y="1180066"/>
            <a:ext cx="3113044" cy="2076832"/>
            <a:chOff x="4528888" y="1352168"/>
            <a:chExt cx="3113044" cy="2076832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B63F2D7A-F795-18F6-5239-C95B15F03DB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8888" y="1352168"/>
              <a:ext cx="3113044" cy="2076832"/>
            </a:xfrm>
            <a:prstGeom prst="rect">
              <a:avLst/>
            </a:prstGeom>
          </p:spPr>
        </p:pic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D850136D-64D8-DFC3-D526-F43B3054DF76}"/>
                </a:ext>
              </a:extLst>
            </p:cNvPr>
            <p:cNvSpPr/>
            <p:nvPr/>
          </p:nvSpPr>
          <p:spPr>
            <a:xfrm>
              <a:off x="5086744" y="1520117"/>
              <a:ext cx="280593" cy="201527"/>
            </a:xfrm>
            <a:prstGeom prst="ellipse">
              <a:avLst/>
            </a:prstGeom>
            <a:noFill/>
            <a:ln w="190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BADC2849-2C5E-21BB-B3C6-376A714EE7C3}"/>
                </a:ext>
              </a:extLst>
            </p:cNvPr>
            <p:cNvSpPr/>
            <p:nvPr/>
          </p:nvSpPr>
          <p:spPr>
            <a:xfrm>
              <a:off x="5391543" y="1520116"/>
              <a:ext cx="280593" cy="201527"/>
            </a:xfrm>
            <a:prstGeom prst="ellipse">
              <a:avLst/>
            </a:prstGeom>
            <a:noFill/>
            <a:ln w="190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69CBD9D6-3642-821E-9743-D15C17DC2D0B}"/>
                </a:ext>
              </a:extLst>
            </p:cNvPr>
            <p:cNvSpPr/>
            <p:nvPr/>
          </p:nvSpPr>
          <p:spPr>
            <a:xfrm>
              <a:off x="6356784" y="2474119"/>
              <a:ext cx="280593" cy="201527"/>
            </a:xfrm>
            <a:prstGeom prst="ellipse">
              <a:avLst/>
            </a:prstGeom>
            <a:noFill/>
            <a:ln w="190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B1147219-0A0D-829E-9C10-CA3DE3E79A3E}"/>
                </a:ext>
              </a:extLst>
            </p:cNvPr>
            <p:cNvSpPr/>
            <p:nvPr/>
          </p:nvSpPr>
          <p:spPr>
            <a:xfrm>
              <a:off x="5029594" y="2478881"/>
              <a:ext cx="463950" cy="201527"/>
            </a:xfrm>
            <a:prstGeom prst="ellipse">
              <a:avLst/>
            </a:prstGeom>
            <a:noFill/>
            <a:ln w="1905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86223D74-2A18-F671-D2A8-11ED65673BF8}"/>
              </a:ext>
            </a:extLst>
          </p:cNvPr>
          <p:cNvSpPr txBox="1"/>
          <p:nvPr/>
        </p:nvSpPr>
        <p:spPr>
          <a:xfrm>
            <a:off x="4513357" y="5655709"/>
            <a:ext cx="2849468" cy="95410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Multiple instances of droop on track</a:t>
            </a:r>
          </a:p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One wheel in droop other in bump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2221C04-05B9-DB34-E77D-FD78D4DDBE8F}"/>
              </a:ext>
            </a:extLst>
          </p:cNvPr>
          <p:cNvSpPr txBox="1"/>
          <p:nvPr/>
        </p:nvSpPr>
        <p:spPr>
          <a:xfrm>
            <a:off x="8360614" y="5655709"/>
            <a:ext cx="2849468" cy="95410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Difference in CoP with Droop stops</a:t>
            </a:r>
          </a:p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Droop Stops visible in the data</a:t>
            </a:r>
          </a:p>
        </p:txBody>
      </p:sp>
    </p:spTree>
    <p:extLst>
      <p:ext uri="{BB962C8B-B14F-4D97-AF65-F5344CB8AC3E}">
        <p14:creationId xmlns:p14="http://schemas.microsoft.com/office/powerpoint/2010/main" val="320450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58"/>
    </mc:Choice>
    <mc:Fallback xmlns="">
      <p:transition spd="slow" advTm="48358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C7409E-0B71-2BA9-40DC-5A367431B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33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AD4A58-7F57-86F4-DFC3-8825ED812674}"/>
              </a:ext>
            </a:extLst>
          </p:cNvPr>
          <p:cNvSpPr txBox="1"/>
          <p:nvPr/>
        </p:nvSpPr>
        <p:spPr>
          <a:xfrm>
            <a:off x="96090" y="72428"/>
            <a:ext cx="26833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/>
                <a:ea typeface="Calibri"/>
                <a:cs typeface="Calibri"/>
              </a:rPr>
              <a:t>Validation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1AF96D-DD3C-258F-AEE0-B1AF87ED8CF2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/>
              <a:t>Will Davies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DCEDC2-7C14-85CB-82EF-9F0216721C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25" y="771181"/>
            <a:ext cx="3130971" cy="23410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AA255D8-214F-5669-B46B-9E91F808A3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032" y="771181"/>
            <a:ext cx="3121790" cy="23410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F6F3E16-7A14-9D02-D54C-C367EA4181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547" y="3134747"/>
            <a:ext cx="2318066" cy="3325273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183471B-9388-F087-719D-803F4EE2DE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4938" y="745761"/>
            <a:ext cx="5824365" cy="233683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FDBD6A1-43CE-C5FD-38CF-D9658EDE0830}"/>
              </a:ext>
            </a:extLst>
          </p:cNvPr>
          <p:cNvSpPr txBox="1"/>
          <p:nvPr/>
        </p:nvSpPr>
        <p:spPr>
          <a:xfrm>
            <a:off x="9059643" y="3259157"/>
            <a:ext cx="31296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>
                <a:latin typeface="Georgia Pro"/>
                <a:ea typeface="Calibri"/>
                <a:cs typeface="Calibri"/>
              </a:rPr>
              <a:t>Max Deflection = 11.62 mm</a:t>
            </a:r>
            <a:endParaRPr lang="en-US" sz="1600">
              <a:latin typeface="Georgia Pro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Georgia Pro"/>
                <a:ea typeface="Calibri"/>
                <a:cs typeface="Calibri"/>
              </a:rPr>
              <a:t>Max Stress = 95.41 </a:t>
            </a:r>
            <a:r>
              <a:rPr lang="en-US" sz="1600" err="1">
                <a:latin typeface="Georgia Pro"/>
                <a:ea typeface="Calibri"/>
                <a:cs typeface="Calibri"/>
              </a:rPr>
              <a:t>Mpa</a:t>
            </a:r>
            <a:endParaRPr lang="en-US" sz="1600">
              <a:latin typeface="Georgia Pro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Georgia Pro"/>
                <a:ea typeface="Calibri"/>
                <a:cs typeface="Calibri"/>
              </a:rPr>
              <a:t>Accuracy = 99.74%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1213A4E-7C91-F19B-815A-99DDE55025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1554377"/>
              </p:ext>
            </p:extLst>
          </p:nvPr>
        </p:nvGraphicFramePr>
        <p:xfrm>
          <a:off x="690840" y="3429000"/>
          <a:ext cx="3625458" cy="24626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25458">
                  <a:extLst>
                    <a:ext uri="{9D8B030D-6E8A-4147-A177-3AD203B41FA5}">
                      <a16:colId xmlns:a16="http://schemas.microsoft.com/office/drawing/2014/main" val="1864296130"/>
                    </a:ext>
                  </a:extLst>
                </a:gridCol>
              </a:tblGrid>
              <a:tr h="51844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 u="sng">
                          <a:solidFill>
                            <a:srgbClr val="000000"/>
                          </a:solidFill>
                          <a:effectLst/>
                        </a:rPr>
                        <a:t>Boundary Conditions</a:t>
                      </a:r>
                      <a:endParaRPr lang="en-GB">
                        <a:solidFill>
                          <a:srgbClr val="FFCA08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8429641"/>
                  </a:ext>
                </a:extLst>
              </a:tr>
              <a:tr h="51844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</a:rPr>
                        <a:t>Element size of 1mm</a:t>
                      </a:r>
                      <a:endParaRPr lang="en-GB">
                        <a:solidFill>
                          <a:srgbClr val="FFCA08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083127"/>
                  </a:ext>
                </a:extLst>
              </a:tr>
              <a:tr h="73446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</a:rPr>
                        <a:t>Load Applied on the leading edge – 4N</a:t>
                      </a:r>
                      <a:endParaRPr lang="en-GB">
                        <a:solidFill>
                          <a:srgbClr val="FFCA08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5251553"/>
                  </a:ext>
                </a:extLst>
              </a:tr>
              <a:tr h="691266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</a:rPr>
                        <a:t>Fixed Support on trailing edge of the beam</a:t>
                      </a:r>
                      <a:endParaRPr lang="en-GB">
                        <a:solidFill>
                          <a:srgbClr val="FFCA08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409764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6655319-D955-B369-97B5-C45D6236AC22}"/>
              </a:ext>
            </a:extLst>
          </p:cNvPr>
          <p:cNvSpPr txBox="1"/>
          <p:nvPr/>
        </p:nvSpPr>
        <p:spPr>
          <a:xfrm>
            <a:off x="-382" y="6489686"/>
            <a:ext cx="7713553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i="1">
                <a:latin typeface="Georgia Pro"/>
              </a:rPr>
              <a:t>Cantilever Beam Test, (TQ Equipment 2012), </a:t>
            </a:r>
            <a:r>
              <a:rPr lang="en-GB" sz="1600" i="1" err="1">
                <a:solidFill>
                  <a:srgbClr val="000000"/>
                </a:solidFill>
                <a:latin typeface="Georgia Pro"/>
              </a:rPr>
              <a:t>Dlubal</a:t>
            </a:r>
            <a:r>
              <a:rPr lang="en-GB" sz="1600" i="1">
                <a:solidFill>
                  <a:srgbClr val="000000"/>
                </a:solidFill>
                <a:latin typeface="Georgia Pro"/>
              </a:rPr>
              <a:t> (Meshing, 2025)</a:t>
            </a:r>
            <a:endParaRPr lang="en-GB" sz="1600" i="1"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186030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670"/>
    </mc:Choice>
    <mc:Fallback xmlns="">
      <p:transition spd="slow" advTm="4267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2C7D9-F57D-70DC-246E-14F7C4578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922A576-8BF0-4B87-1509-02FE696D1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34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BC16BA-9A4F-72BA-EB25-0875279CFC51}"/>
              </a:ext>
            </a:extLst>
          </p:cNvPr>
          <p:cNvSpPr txBox="1"/>
          <p:nvPr/>
        </p:nvSpPr>
        <p:spPr>
          <a:xfrm>
            <a:off x="96090" y="72428"/>
            <a:ext cx="493694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Design &amp; Manufacturing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A0FF68-5982-9F18-F721-488C05F8BE3D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/>
              <a:t>Will Davies</a:t>
            </a:r>
          </a:p>
        </p:txBody>
      </p:sp>
      <p:pic>
        <p:nvPicPr>
          <p:cNvPr id="3" name="Picture 2" descr="A blue and green object&#10;&#10;AI-generated content may be incorrect.">
            <a:extLst>
              <a:ext uri="{FF2B5EF4-FFF2-40B4-BE49-F238E27FC236}">
                <a16:creationId xmlns:a16="http://schemas.microsoft.com/office/drawing/2014/main" id="{5420D647-81CD-6203-3E1A-469D319692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804" y="894490"/>
            <a:ext cx="2624108" cy="1367745"/>
          </a:xfrm>
          <a:prstGeom prst="rect">
            <a:avLst/>
          </a:prstGeom>
        </p:spPr>
      </p:pic>
      <p:pic>
        <p:nvPicPr>
          <p:cNvPr id="5" name="Picture 4" descr="A colorful rectangular numbers on a blue background&#10;&#10;AI-generated content may be incorrect.">
            <a:extLst>
              <a:ext uri="{FF2B5EF4-FFF2-40B4-BE49-F238E27FC236}">
                <a16:creationId xmlns:a16="http://schemas.microsoft.com/office/drawing/2014/main" id="{E4565811-6C81-A940-34A8-88ADB27C1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60" y="887834"/>
            <a:ext cx="751144" cy="1367745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5EF85B9-0480-CCDE-87A4-D9E03580B0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333" y="2333961"/>
            <a:ext cx="2588235" cy="1423409"/>
          </a:xfrm>
          <a:prstGeom prst="rect">
            <a:avLst/>
          </a:prstGeom>
        </p:spPr>
      </p:pic>
      <p:sp>
        <p:nvSpPr>
          <p:cNvPr id="12" name="TextBox 4">
            <a:extLst>
              <a:ext uri="{FF2B5EF4-FFF2-40B4-BE49-F238E27FC236}">
                <a16:creationId xmlns:a16="http://schemas.microsoft.com/office/drawing/2014/main" id="{D7A5E868-DCEA-D3B5-306D-9F27C88B85C5}"/>
              </a:ext>
            </a:extLst>
          </p:cNvPr>
          <p:cNvSpPr txBox="1"/>
          <p:nvPr/>
        </p:nvSpPr>
        <p:spPr>
          <a:xfrm>
            <a:off x="95332" y="6491203"/>
            <a:ext cx="7355669" cy="3385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solidFill>
                  <a:srgbClr val="000000"/>
                </a:solidFill>
                <a:latin typeface="Georgia Pro"/>
              </a:rPr>
              <a:t>Metal Properties (Matweb,2025), </a:t>
            </a:r>
            <a:r>
              <a:rPr lang="en-GB" sz="1600" i="1" err="1">
                <a:solidFill>
                  <a:srgbClr val="000000"/>
                </a:solidFill>
                <a:latin typeface="Georgia Pro"/>
              </a:rPr>
              <a:t>Dlubal</a:t>
            </a:r>
            <a:r>
              <a:rPr lang="en-GB" sz="1600" i="1">
                <a:solidFill>
                  <a:srgbClr val="000000"/>
                </a:solidFill>
                <a:latin typeface="Georgia Pro"/>
              </a:rPr>
              <a:t> (Meshing, 2025)</a:t>
            </a: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8EC14735-5024-0760-764D-10359F3D141B}"/>
              </a:ext>
            </a:extLst>
          </p:cNvPr>
          <p:cNvSpPr txBox="1"/>
          <p:nvPr/>
        </p:nvSpPr>
        <p:spPr>
          <a:xfrm>
            <a:off x="3304297" y="2648642"/>
            <a:ext cx="3008429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>
                <a:solidFill>
                  <a:srgbClr val="000000"/>
                </a:solidFill>
                <a:latin typeface="Georgia Pro"/>
              </a:rPr>
              <a:t>Max Deformation = </a:t>
            </a:r>
            <a:r>
              <a:rPr lang="en-GB" sz="1600" b="1">
                <a:solidFill>
                  <a:srgbClr val="000000"/>
                </a:solidFill>
                <a:latin typeface="Georgia Pro"/>
              </a:rPr>
              <a:t>0.1mm</a:t>
            </a:r>
          </a:p>
          <a:p>
            <a:r>
              <a:rPr lang="en-GB" sz="1600">
                <a:solidFill>
                  <a:srgbClr val="000000"/>
                </a:solidFill>
                <a:latin typeface="Georgia Pro"/>
              </a:rPr>
              <a:t>Max Stress = </a:t>
            </a:r>
            <a:r>
              <a:rPr lang="en-GB" sz="1600" b="1">
                <a:solidFill>
                  <a:srgbClr val="000000"/>
                </a:solidFill>
                <a:latin typeface="Georgia Pro"/>
              </a:rPr>
              <a:t>239.1 </a:t>
            </a:r>
            <a:r>
              <a:rPr lang="en-GB" sz="1600" b="1" err="1">
                <a:solidFill>
                  <a:srgbClr val="000000"/>
                </a:solidFill>
                <a:latin typeface="Georgia Pro"/>
              </a:rPr>
              <a:t>Mpa</a:t>
            </a:r>
            <a:endParaRPr lang="en-GB" sz="1600" b="1">
              <a:solidFill>
                <a:srgbClr val="000000"/>
              </a:solidFill>
              <a:latin typeface="Georgia Pro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7184190-809B-4E68-835F-DC7D4BCCD3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495" y="893879"/>
            <a:ext cx="5110107" cy="1043046"/>
          </a:xfrm>
          <a:prstGeom prst="rect">
            <a:avLst/>
          </a:prstGeom>
        </p:spPr>
      </p:pic>
      <p:pic>
        <p:nvPicPr>
          <p:cNvPr id="23" name="Picture 22" descr="A close-up of a text&#10;&#10;AI-generated content may be incorrect.">
            <a:extLst>
              <a:ext uri="{FF2B5EF4-FFF2-40B4-BE49-F238E27FC236}">
                <a16:creationId xmlns:a16="http://schemas.microsoft.com/office/drawing/2014/main" id="{27604088-8D2D-3602-6694-C0E34F7ADCF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137" t="-181" r="3646" b="746"/>
          <a:stretch>
            <a:fillRect/>
          </a:stretch>
        </p:blipFill>
        <p:spPr>
          <a:xfrm>
            <a:off x="4197905" y="894490"/>
            <a:ext cx="2661903" cy="1222009"/>
          </a:xfrm>
          <a:prstGeom prst="rect">
            <a:avLst/>
          </a:prstGeom>
        </p:spPr>
      </p:pic>
      <p:pic>
        <p:nvPicPr>
          <p:cNvPr id="24" name="Picture 23" descr="A close up of a car&#10;&#10;AI-generated content may be incorrect.">
            <a:extLst>
              <a:ext uri="{FF2B5EF4-FFF2-40B4-BE49-F238E27FC236}">
                <a16:creationId xmlns:a16="http://schemas.microsoft.com/office/drawing/2014/main" id="{6AB3D0AC-4D69-4205-A2D1-62B0156190B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9797" y="1959162"/>
            <a:ext cx="1801173" cy="1379910"/>
          </a:xfrm>
          <a:prstGeom prst="rect">
            <a:avLst/>
          </a:prstGeom>
        </p:spPr>
      </p:pic>
      <p:sp>
        <p:nvSpPr>
          <p:cNvPr id="25" name="Arrow: Right 24">
            <a:extLst>
              <a:ext uri="{FF2B5EF4-FFF2-40B4-BE49-F238E27FC236}">
                <a16:creationId xmlns:a16="http://schemas.microsoft.com/office/drawing/2014/main" id="{C837795B-B975-D3B4-2B5A-9962C94D743D}"/>
              </a:ext>
            </a:extLst>
          </p:cNvPr>
          <p:cNvSpPr/>
          <p:nvPr/>
        </p:nvSpPr>
        <p:spPr>
          <a:xfrm>
            <a:off x="8491523" y="2525672"/>
            <a:ext cx="558506" cy="234857"/>
          </a:xfrm>
          <a:prstGeom prst="righ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6" name="Picture 25" descr="A metal piece with a drill bit&#10;&#10;AI-generated content may be incorrect.">
            <a:extLst>
              <a:ext uri="{FF2B5EF4-FFF2-40B4-BE49-F238E27FC236}">
                <a16:creationId xmlns:a16="http://schemas.microsoft.com/office/drawing/2014/main" id="{CB1072A8-9A04-BFAB-A71B-2291C8BBEA8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3374" y="1956870"/>
            <a:ext cx="1918425" cy="1372459"/>
          </a:xfrm>
          <a:prstGeom prst="rect">
            <a:avLst/>
          </a:prstGeom>
        </p:spPr>
      </p:pic>
      <p:sp>
        <p:nvSpPr>
          <p:cNvPr id="7" name="Arrow: Bent 6">
            <a:extLst>
              <a:ext uri="{FF2B5EF4-FFF2-40B4-BE49-F238E27FC236}">
                <a16:creationId xmlns:a16="http://schemas.microsoft.com/office/drawing/2014/main" id="{7CFCEFB3-986F-2E6A-9D97-EDB23BC2021A}"/>
              </a:ext>
            </a:extLst>
          </p:cNvPr>
          <p:cNvSpPr/>
          <p:nvPr/>
        </p:nvSpPr>
        <p:spPr>
          <a:xfrm rot="5400000">
            <a:off x="11368181" y="2345981"/>
            <a:ext cx="349518" cy="708900"/>
          </a:xfrm>
          <a:prstGeom prst="ben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>
              <a:ln>
                <a:solidFill>
                  <a:sysClr val="windowText" lastClr="000000"/>
                </a:solidFill>
              </a:ln>
              <a:solidFill>
                <a:srgbClr val="000000"/>
              </a:solidFill>
            </a:endParaRPr>
          </a:p>
        </p:txBody>
      </p:sp>
      <p:pic>
        <p:nvPicPr>
          <p:cNvPr id="8" name="Picture 7" descr="A metal piece on a concrete surface&#10;&#10;AI-generated content may be incorrect.">
            <a:extLst>
              <a:ext uri="{FF2B5EF4-FFF2-40B4-BE49-F238E27FC236}">
                <a16:creationId xmlns:a16="http://schemas.microsoft.com/office/drawing/2014/main" id="{BCB888A7-5783-5B0E-5C4F-88B580DF107C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3235" t="19994" r="5405" b="18165"/>
          <a:stretch>
            <a:fillRect/>
          </a:stretch>
        </p:blipFill>
        <p:spPr>
          <a:xfrm rot="5400000">
            <a:off x="10776281" y="3829022"/>
            <a:ext cx="1762472" cy="1068965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AF776F29-1FCB-736E-8236-599AB4C7D830}"/>
              </a:ext>
            </a:extLst>
          </p:cNvPr>
          <p:cNvSpPr/>
          <p:nvPr/>
        </p:nvSpPr>
        <p:spPr>
          <a:xfrm rot="10800000">
            <a:off x="10509802" y="4238555"/>
            <a:ext cx="490536" cy="249898"/>
          </a:xfrm>
          <a:prstGeom prst="righ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10" name="Picture 9" descr="A metal object with nuts on a grey surface&#10;&#10;AI-generated content may be incorrect.">
            <a:extLst>
              <a:ext uri="{FF2B5EF4-FFF2-40B4-BE49-F238E27FC236}">
                <a16:creationId xmlns:a16="http://schemas.microsoft.com/office/drawing/2014/main" id="{04ED1283-493D-FEC1-5C93-D3CE7C55EA34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1029" t="13099" r="14101" b="11667"/>
          <a:stretch>
            <a:fillRect/>
          </a:stretch>
        </p:blipFill>
        <p:spPr>
          <a:xfrm rot="5400000">
            <a:off x="8842580" y="3627011"/>
            <a:ext cx="1748268" cy="1380296"/>
          </a:xfrm>
          <a:prstGeom prst="rect">
            <a:avLst/>
          </a:prstGeom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6BB76279-040D-E905-4829-63432FBF52B4}"/>
              </a:ext>
            </a:extLst>
          </p:cNvPr>
          <p:cNvSpPr/>
          <p:nvPr/>
        </p:nvSpPr>
        <p:spPr>
          <a:xfrm rot="10800000">
            <a:off x="8335337" y="4244200"/>
            <a:ext cx="568533" cy="244884"/>
          </a:xfrm>
          <a:prstGeom prst="righ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16" name="Picture 15" descr="A close up of a yellow car&#10;&#10;AI-generated content may be incorrect.">
            <a:extLst>
              <a:ext uri="{FF2B5EF4-FFF2-40B4-BE49-F238E27FC236}">
                <a16:creationId xmlns:a16="http://schemas.microsoft.com/office/drawing/2014/main" id="{9859DF8F-338C-E606-0F7B-59947BD5151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18325" y="3482268"/>
            <a:ext cx="2402645" cy="1734171"/>
          </a:xfrm>
          <a:prstGeom prst="rect">
            <a:avLst/>
          </a:prstGeom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EE066866-8B42-C13A-D35D-39E9629B4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662" y="3782702"/>
            <a:ext cx="2406615" cy="157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>
            <a:extLst>
              <a:ext uri="{FF2B5EF4-FFF2-40B4-BE49-F238E27FC236}">
                <a16:creationId xmlns:a16="http://schemas.microsoft.com/office/drawing/2014/main" id="{550F339B-39EE-70C3-FAAC-6248674DE3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32" y="3787179"/>
            <a:ext cx="1100574" cy="1546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>
            <a:extLst>
              <a:ext uri="{FF2B5EF4-FFF2-40B4-BE49-F238E27FC236}">
                <a16:creationId xmlns:a16="http://schemas.microsoft.com/office/drawing/2014/main" id="{3FAD030D-45F5-1750-0C0A-CEE607E295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32" y="5805272"/>
            <a:ext cx="3028950" cy="39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>
            <a:extLst>
              <a:ext uri="{FF2B5EF4-FFF2-40B4-BE49-F238E27FC236}">
                <a16:creationId xmlns:a16="http://schemas.microsoft.com/office/drawing/2014/main" id="{1E9750C9-2F54-734F-278D-C2CCF6481B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32" y="5405993"/>
            <a:ext cx="2905125" cy="39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329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696"/>
    </mc:Choice>
    <mc:Fallback xmlns="">
      <p:transition spd="slow" advTm="50696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94E08D-ABFB-6B26-2E2A-B389594C8F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4AB4A-B245-B35D-D8FE-8D2BED78C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26" y="-45954"/>
            <a:ext cx="6274468" cy="744037"/>
          </a:xfrm>
        </p:spPr>
        <p:txBody>
          <a:bodyPr>
            <a:norm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Droop Stops – Load Distribution</a:t>
            </a:r>
            <a:endParaRPr lang="en-US" sz="2800" b="1">
              <a:latin typeface="Georgia Pro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6DC4EB-4904-CA86-91E7-5C59B2526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35</a:t>
            </a:fld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D47F3E-649A-53F3-2E5C-BADCF1A4F73F}"/>
              </a:ext>
            </a:extLst>
          </p:cNvPr>
          <p:cNvSpPr/>
          <p:nvPr/>
        </p:nvSpPr>
        <p:spPr>
          <a:xfrm>
            <a:off x="7223960" y="1474204"/>
            <a:ext cx="270710" cy="24063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A756A-9CBD-4D21-6DE7-282430F3B744}"/>
              </a:ext>
            </a:extLst>
          </p:cNvPr>
          <p:cNvSpPr/>
          <p:nvPr/>
        </p:nvSpPr>
        <p:spPr>
          <a:xfrm>
            <a:off x="7223960" y="1805190"/>
            <a:ext cx="270710" cy="2406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AF5C3A-B428-394E-0483-73F918CF310A}"/>
              </a:ext>
            </a:extLst>
          </p:cNvPr>
          <p:cNvSpPr txBox="1"/>
          <p:nvPr/>
        </p:nvSpPr>
        <p:spPr>
          <a:xfrm>
            <a:off x="7096059" y="1122491"/>
            <a:ext cx="225592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u="sng">
                <a:latin typeface="Georgia Pro"/>
                <a:ea typeface="Calibri"/>
                <a:cs typeface="Calibri"/>
              </a:rPr>
              <a:t>Key</a:t>
            </a:r>
          </a:p>
          <a:p>
            <a:r>
              <a:rPr lang="en-US">
                <a:ea typeface="Calibri"/>
                <a:cs typeface="Calibri"/>
              </a:rPr>
              <a:t>  </a:t>
            </a:r>
            <a:r>
              <a:rPr lang="en-US">
                <a:latin typeface="Georgia Pro"/>
                <a:ea typeface="Calibri"/>
                <a:cs typeface="Calibri"/>
              </a:rPr>
              <a:t>Off</a:t>
            </a:r>
          </a:p>
          <a:p>
            <a:r>
              <a:rPr lang="en-US">
                <a:latin typeface="Georgia Pro"/>
                <a:ea typeface="Calibri"/>
                <a:cs typeface="Calibri"/>
              </a:rPr>
              <a:t>  2mm Preload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F7AE32-CB74-8EC0-07B1-2BA3E87CC12B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/>
              <a:t>Will Davies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73A007-AD30-871E-53E8-53593CE41FCF}"/>
              </a:ext>
            </a:extLst>
          </p:cNvPr>
          <p:cNvSpPr txBox="1"/>
          <p:nvPr/>
        </p:nvSpPr>
        <p:spPr>
          <a:xfrm>
            <a:off x="6998367" y="3977031"/>
            <a:ext cx="23762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u="sng">
                <a:latin typeface="Georgia Pro"/>
                <a:ea typeface="Calibri"/>
                <a:cs typeface="Calibri"/>
              </a:rPr>
              <a:t>Key</a:t>
            </a:r>
          </a:p>
          <a:p>
            <a:r>
              <a:rPr lang="en-US">
                <a:latin typeface="Georgia Pro"/>
                <a:ea typeface="Calibri"/>
                <a:cs typeface="Calibri"/>
              </a:rPr>
              <a:t>  2mm Preload</a:t>
            </a:r>
          </a:p>
          <a:p>
            <a:r>
              <a:rPr lang="en-US">
                <a:latin typeface="Georgia Pro"/>
                <a:ea typeface="Calibri"/>
                <a:cs typeface="Calibri"/>
              </a:rPr>
              <a:t>  4mm Preload</a:t>
            </a:r>
          </a:p>
          <a:p>
            <a:endParaRPr lang="en-US" u="sng"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99F685-571A-BBA0-8EBC-98D22B753C6A}"/>
              </a:ext>
            </a:extLst>
          </p:cNvPr>
          <p:cNvSpPr txBox="1"/>
          <p:nvPr/>
        </p:nvSpPr>
        <p:spPr>
          <a:xfrm>
            <a:off x="7028348" y="5363426"/>
            <a:ext cx="35092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Georgia Pro"/>
                <a:ea typeface="Calibri"/>
                <a:cs typeface="Calibri"/>
              </a:rPr>
              <a:t>Trends are similar</a:t>
            </a:r>
            <a:endParaRPr lang="en-US">
              <a:latin typeface="Georgia Pro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Georgia Pro"/>
                <a:ea typeface="Calibri"/>
                <a:cs typeface="Calibri"/>
              </a:rPr>
              <a:t>With added preload, minimal load transfer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EC452F-A27D-4F25-F12F-876BEE12755E}"/>
              </a:ext>
            </a:extLst>
          </p:cNvPr>
          <p:cNvSpPr/>
          <p:nvPr/>
        </p:nvSpPr>
        <p:spPr>
          <a:xfrm>
            <a:off x="7096059" y="4575455"/>
            <a:ext cx="270710" cy="2406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0CDB2A-BA69-53FF-C2A1-E4C071657410}"/>
              </a:ext>
            </a:extLst>
          </p:cNvPr>
          <p:cNvSpPr/>
          <p:nvPr/>
        </p:nvSpPr>
        <p:spPr>
          <a:xfrm>
            <a:off x="7096059" y="4308017"/>
            <a:ext cx="270710" cy="24063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2A5E38-4823-4233-919C-9F2476842A1F}"/>
              </a:ext>
            </a:extLst>
          </p:cNvPr>
          <p:cNvSpPr txBox="1"/>
          <p:nvPr/>
        </p:nvSpPr>
        <p:spPr>
          <a:xfrm>
            <a:off x="96089" y="6538626"/>
            <a:ext cx="727067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i="1">
                <a:latin typeface="Georgia Pro"/>
              </a:rPr>
              <a:t>Vehicle Dynamics, (William F. Milliken &amp; Douglas L. Milliken, 2025)</a:t>
            </a:r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61B4396B-16D3-A956-2075-AD44AF3D8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960" y="2151802"/>
            <a:ext cx="1893471" cy="46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710A1A89-B3EE-9458-2948-0D8DBE338B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414" y="2747390"/>
            <a:ext cx="1886017" cy="45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702667A-46D1-8025-77ED-5DF500E15C0D}"/>
              </a:ext>
            </a:extLst>
          </p:cNvPr>
          <p:cNvSpPr txBox="1"/>
          <p:nvPr/>
        </p:nvSpPr>
        <p:spPr>
          <a:xfrm>
            <a:off x="9344435" y="2202321"/>
            <a:ext cx="1475965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Georgia Pro"/>
              </a:rPr>
              <a:t>Front Axle</a:t>
            </a:r>
          </a:p>
          <a:p>
            <a:endParaRPr lang="en-GB">
              <a:latin typeface="Georgia Pro"/>
            </a:endParaRPr>
          </a:p>
          <a:p>
            <a:r>
              <a:rPr lang="en-GB">
                <a:latin typeface="Georgia Pro"/>
              </a:rPr>
              <a:t>Rear Axle</a:t>
            </a:r>
          </a:p>
        </p:txBody>
      </p:sp>
      <p:pic>
        <p:nvPicPr>
          <p:cNvPr id="2058" name="Picture 10">
            <a:extLst>
              <a:ext uri="{FF2B5EF4-FFF2-40B4-BE49-F238E27FC236}">
                <a16:creationId xmlns:a16="http://schemas.microsoft.com/office/drawing/2014/main" id="{4BA87D40-BE15-E226-0DA7-9DF046F72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0913"/>
            <a:ext cx="6697327" cy="272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>
            <a:extLst>
              <a:ext uri="{FF2B5EF4-FFF2-40B4-BE49-F238E27FC236}">
                <a16:creationId xmlns:a16="http://schemas.microsoft.com/office/drawing/2014/main" id="{AA4A2873-65C3-BFA3-C92B-31D05FDDD0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" y="3763802"/>
            <a:ext cx="6679377" cy="272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170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08"/>
    </mc:Choice>
    <mc:Fallback xmlns="">
      <p:transition spd="slow" advTm="40708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0C41C9-A550-A899-457D-993B08F93B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4127AF5-2CEE-A82D-6FAB-ED4D41EBC221}"/>
              </a:ext>
            </a:extLst>
          </p:cNvPr>
          <p:cNvSpPr txBox="1"/>
          <p:nvPr/>
        </p:nvSpPr>
        <p:spPr>
          <a:xfrm>
            <a:off x="7359315" y="1333500"/>
            <a:ext cx="4221078" cy="1584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12110A-2EF5-A1EA-C742-FCD79DC3F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36</a:t>
            </a:fld>
            <a:endParaRPr lang="en-GB"/>
          </a:p>
        </p:txBody>
      </p:sp>
      <p:pic>
        <p:nvPicPr>
          <p:cNvPr id="7" name="Picture 6" descr="A drawing of a steering wheel&#10;&#10;AI-generated content may be incorrect.">
            <a:extLst>
              <a:ext uri="{FF2B5EF4-FFF2-40B4-BE49-F238E27FC236}">
                <a16:creationId xmlns:a16="http://schemas.microsoft.com/office/drawing/2014/main" id="{D41A7462-FD9E-0C15-D505-3AA9C97F5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01" y="1410704"/>
            <a:ext cx="3338713" cy="1338514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DA7BB77-4246-6059-18DF-843B9A9DF0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432" y="1410704"/>
            <a:ext cx="5875422" cy="13385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85B291A-94E1-F17E-ED12-1617D1E2F69B}"/>
              </a:ext>
            </a:extLst>
          </p:cNvPr>
          <p:cNvSpPr txBox="1"/>
          <p:nvPr/>
        </p:nvSpPr>
        <p:spPr>
          <a:xfrm>
            <a:off x="89736" y="1062288"/>
            <a:ext cx="25025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Without Droop Stops</a:t>
            </a:r>
            <a:endParaRPr lang="en-US">
              <a:latin typeface="Georgia Pr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5F15B9-5B5E-5573-5427-75672086A743}"/>
              </a:ext>
            </a:extLst>
          </p:cNvPr>
          <p:cNvSpPr txBox="1"/>
          <p:nvPr/>
        </p:nvSpPr>
        <p:spPr>
          <a:xfrm>
            <a:off x="3517986" y="1062040"/>
            <a:ext cx="21957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With Droop Stops</a:t>
            </a:r>
            <a:endParaRPr lang="en-US">
              <a:latin typeface="Georgia Pro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BF59DCD-8DD8-1F8A-C1A3-CA5BF0B92A9D}"/>
              </a:ext>
            </a:extLst>
          </p:cNvPr>
          <p:cNvSpPr txBox="1">
            <a:spLocks/>
          </p:cNvSpPr>
          <p:nvPr/>
        </p:nvSpPr>
        <p:spPr>
          <a:xfrm>
            <a:off x="86226" y="-45954"/>
            <a:ext cx="6274468" cy="744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>
                <a:latin typeface="Georgia Pro"/>
                <a:ea typeface="Calibri"/>
                <a:cs typeface="Calibri"/>
              </a:rPr>
              <a:t>Droop Stops – Roll Angle</a:t>
            </a:r>
            <a:endParaRPr lang="en-US" sz="2800" b="1">
              <a:latin typeface="Georgia Pro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AD22DEC-9018-0CD8-525E-1C65B933058A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/>
              <a:t>Will Davies</a:t>
            </a: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2A8928B-31BA-A335-4091-1307F602AA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3" t="8490" b="22356"/>
          <a:stretch>
            <a:fillRect/>
          </a:stretch>
        </p:blipFill>
        <p:spPr>
          <a:xfrm>
            <a:off x="80211" y="2826422"/>
            <a:ext cx="4859027" cy="1893133"/>
          </a:xfrm>
          <a:prstGeom prst="rect">
            <a:avLst/>
          </a:prstGeom>
        </p:spPr>
      </p:pic>
      <p:pic>
        <p:nvPicPr>
          <p:cNvPr id="3" name="Picture 2" descr="A graph on a screen&#10;&#10;AI-generated content may be incorrect.">
            <a:extLst>
              <a:ext uri="{FF2B5EF4-FFF2-40B4-BE49-F238E27FC236}">
                <a16:creationId xmlns:a16="http://schemas.microsoft.com/office/drawing/2014/main" id="{E2193480-4007-FE30-7721-BCDABA5249E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6" t="1569" b="-464"/>
          <a:stretch>
            <a:fillRect/>
          </a:stretch>
        </p:blipFill>
        <p:spPr>
          <a:xfrm>
            <a:off x="67738" y="4796759"/>
            <a:ext cx="4883971" cy="16737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933E09-73BA-82C9-1836-5D2369DDCAC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98" r="-212" b="4706"/>
          <a:stretch>
            <a:fillRect/>
          </a:stretch>
        </p:blipFill>
        <p:spPr>
          <a:xfrm>
            <a:off x="5121001" y="2939639"/>
            <a:ext cx="3737010" cy="653363"/>
          </a:xfrm>
          <a:prstGeom prst="rect">
            <a:avLst/>
          </a:prstGeom>
        </p:spPr>
      </p:pic>
      <p:pic>
        <p:nvPicPr>
          <p:cNvPr id="13" name="Picture 12" descr="A digital number on a black background&#10;&#10;AI-generated content may be incorrect.">
            <a:extLst>
              <a:ext uri="{FF2B5EF4-FFF2-40B4-BE49-F238E27FC236}">
                <a16:creationId xmlns:a16="http://schemas.microsoft.com/office/drawing/2014/main" id="{0B69D9C1-4E25-5806-D9DE-3D167A8D3B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1001" y="4638191"/>
            <a:ext cx="2572753" cy="55596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3655B68-7AA8-19A8-35BC-53844964832B}"/>
              </a:ext>
            </a:extLst>
          </p:cNvPr>
          <p:cNvSpPr txBox="1"/>
          <p:nvPr/>
        </p:nvSpPr>
        <p:spPr>
          <a:xfrm>
            <a:off x="96090" y="6492875"/>
            <a:ext cx="634092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i="1">
                <a:latin typeface="Georgia Pro"/>
              </a:rPr>
              <a:t>Roll Angle, (</a:t>
            </a:r>
            <a:r>
              <a:rPr lang="en-GB" i="1" err="1">
                <a:latin typeface="Georgia Pro"/>
              </a:rPr>
              <a:t>EngineerFix</a:t>
            </a:r>
            <a:r>
              <a:rPr lang="en-GB" i="1">
                <a:latin typeface="Georgia Pro"/>
              </a:rPr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24950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65"/>
    </mc:Choice>
    <mc:Fallback xmlns="">
      <p:transition spd="slow" advTm="45565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96BD83-62AD-9545-7B1F-4250CE8304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A0D099-DB69-9C47-99D1-6425E78B6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37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5469BB-73B6-90B4-D7F8-5B2665B71A46}"/>
              </a:ext>
            </a:extLst>
          </p:cNvPr>
          <p:cNvSpPr txBox="1">
            <a:spLocks/>
          </p:cNvSpPr>
          <p:nvPr/>
        </p:nvSpPr>
        <p:spPr>
          <a:xfrm>
            <a:off x="86226" y="-45954"/>
            <a:ext cx="6274468" cy="7440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>
                <a:latin typeface="Georgia Pro"/>
                <a:ea typeface="Calibri"/>
                <a:cs typeface="Calibri"/>
              </a:rPr>
              <a:t>Droop Stops – Ride Heights</a:t>
            </a:r>
            <a:endParaRPr lang="en-US" sz="2800" b="1">
              <a:latin typeface="Georgia Pro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036669-2EAD-C192-F80F-34ED5513B822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/>
              <a:t>Will Davies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F704446-A315-910E-346E-0DD13E47F8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99577"/>
            <a:ext cx="5449078" cy="225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1E64C6-41C9-67FE-F657-4E957AC66C10}"/>
              </a:ext>
            </a:extLst>
          </p:cNvPr>
          <p:cNvSpPr txBox="1"/>
          <p:nvPr/>
        </p:nvSpPr>
        <p:spPr>
          <a:xfrm>
            <a:off x="96090" y="663411"/>
            <a:ext cx="143044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u="sng">
                <a:latin typeface="Georgia Pro"/>
              </a:rPr>
              <a:t>Wet Testing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B2556A-C39B-F34B-AEB2-96A6D68E68CB}"/>
              </a:ext>
            </a:extLst>
          </p:cNvPr>
          <p:cNvSpPr txBox="1"/>
          <p:nvPr/>
        </p:nvSpPr>
        <p:spPr>
          <a:xfrm>
            <a:off x="0" y="3293811"/>
            <a:ext cx="203147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u="sng">
                <a:latin typeface="Georgia Pro"/>
              </a:rPr>
              <a:t>Dry Testing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1EC11FF-C4BF-6FF5-6D3B-C29065F9F3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764861"/>
              </p:ext>
            </p:extLst>
          </p:nvPr>
        </p:nvGraphicFramePr>
        <p:xfrm>
          <a:off x="5648255" y="98056"/>
          <a:ext cx="4084220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9084">
                  <a:extLst>
                    <a:ext uri="{9D8B030D-6E8A-4147-A177-3AD203B41FA5}">
                      <a16:colId xmlns:a16="http://schemas.microsoft.com/office/drawing/2014/main" val="2414243014"/>
                    </a:ext>
                  </a:extLst>
                </a:gridCol>
                <a:gridCol w="2055136">
                  <a:extLst>
                    <a:ext uri="{9D8B030D-6E8A-4147-A177-3AD203B41FA5}">
                      <a16:colId xmlns:a16="http://schemas.microsoft.com/office/drawing/2014/main" val="4241214362"/>
                    </a:ext>
                  </a:extLst>
                </a:gridCol>
              </a:tblGrid>
              <a:tr h="321715">
                <a:tc>
                  <a:txBody>
                    <a:bodyPr/>
                    <a:lstStyle/>
                    <a:p>
                      <a:r>
                        <a:rPr lang="en-GB" b="1" u="sng"/>
                        <a:t>F Ride Height Plots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/>
                        <a:t>Results (mm)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8484326"/>
                  </a:ext>
                </a:extLst>
              </a:tr>
              <a:tr h="321715">
                <a:tc>
                  <a:txBody>
                    <a:bodyPr/>
                    <a:lstStyle/>
                    <a:p>
                      <a:r>
                        <a:rPr lang="en-GB"/>
                        <a:t>Lowest Plot Off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0782579"/>
                  </a:ext>
                </a:extLst>
              </a:tr>
              <a:tr h="321715">
                <a:tc>
                  <a:txBody>
                    <a:bodyPr/>
                    <a:lstStyle/>
                    <a:p>
                      <a:r>
                        <a:rPr lang="en-GB"/>
                        <a:t>Lowest Plot 2mm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5424504"/>
                  </a:ext>
                </a:extLst>
              </a:tr>
              <a:tr h="321715">
                <a:tc>
                  <a:txBody>
                    <a:bodyPr/>
                    <a:lstStyle/>
                    <a:p>
                      <a:r>
                        <a:rPr lang="en-GB"/>
                        <a:t>Highest Plot Off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7291430"/>
                  </a:ext>
                </a:extLst>
              </a:tr>
              <a:tr h="321715">
                <a:tc>
                  <a:txBody>
                    <a:bodyPr/>
                    <a:lstStyle/>
                    <a:p>
                      <a:r>
                        <a:rPr lang="en-GB"/>
                        <a:t>Highest Plot 2mm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540444"/>
                  </a:ext>
                </a:extLst>
              </a:tr>
              <a:tr h="321715">
                <a:tc>
                  <a:txBody>
                    <a:bodyPr/>
                    <a:lstStyle/>
                    <a:p>
                      <a:r>
                        <a:rPr lang="en-GB"/>
                        <a:t>Average Off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1093870"/>
                  </a:ext>
                </a:extLst>
              </a:tr>
              <a:tr h="321715">
                <a:tc>
                  <a:txBody>
                    <a:bodyPr/>
                    <a:lstStyle/>
                    <a:p>
                      <a:r>
                        <a:rPr lang="en-GB"/>
                        <a:t>Average 2mm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71911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6CFCFF7-FB7E-17D5-54EC-19DECB35CF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973131"/>
              </p:ext>
            </p:extLst>
          </p:nvPr>
        </p:nvGraphicFramePr>
        <p:xfrm>
          <a:off x="8036767" y="2786225"/>
          <a:ext cx="4082807" cy="2623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9531">
                  <a:extLst>
                    <a:ext uri="{9D8B030D-6E8A-4147-A177-3AD203B41FA5}">
                      <a16:colId xmlns:a16="http://schemas.microsoft.com/office/drawing/2014/main" val="3147729661"/>
                    </a:ext>
                  </a:extLst>
                </a:gridCol>
                <a:gridCol w="2053276">
                  <a:extLst>
                    <a:ext uri="{9D8B030D-6E8A-4147-A177-3AD203B41FA5}">
                      <a16:colId xmlns:a16="http://schemas.microsoft.com/office/drawing/2014/main" val="1377524477"/>
                    </a:ext>
                  </a:extLst>
                </a:gridCol>
              </a:tblGrid>
              <a:tr h="398088">
                <a:tc>
                  <a:txBody>
                    <a:bodyPr/>
                    <a:lstStyle/>
                    <a:p>
                      <a:r>
                        <a:rPr lang="en-GB" b="1" u="sng"/>
                        <a:t> F Ride Height Plots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u="sng"/>
                        <a:t>Results (mm)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538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Lowest Plot 2mm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65994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Lowest Plot 4mm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2121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Highest Plot 2mm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06986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Highest Plot 4mm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480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Average 2mm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8409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Average 4mm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19108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91832A7-4EBE-A5C5-6B50-416C1D15399F}"/>
              </a:ext>
            </a:extLst>
          </p:cNvPr>
          <p:cNvSpPr txBox="1"/>
          <p:nvPr/>
        </p:nvSpPr>
        <p:spPr>
          <a:xfrm>
            <a:off x="96090" y="6177654"/>
            <a:ext cx="508804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i="1">
                <a:latin typeface="Georgia Pro"/>
              </a:rPr>
              <a:t>Chassis Rake, (</a:t>
            </a:r>
            <a:r>
              <a:rPr lang="en-GB" i="1" err="1">
                <a:latin typeface="Georgia Pro"/>
              </a:rPr>
              <a:t>EngineerFix</a:t>
            </a:r>
            <a:r>
              <a:rPr lang="en-GB" i="1">
                <a:latin typeface="Georgia Pro"/>
              </a:rPr>
              <a:t>, 2026)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2386186A-8635-8290-0A2E-E61663C24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646915"/>
            <a:ext cx="5449078" cy="2217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8E85B835-DD92-1655-4F9E-79B0F8A26C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517" y="3663143"/>
            <a:ext cx="2272812" cy="36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2D6A1A7-F618-F07B-EDB4-AE8B07432725}"/>
              </a:ext>
            </a:extLst>
          </p:cNvPr>
          <p:cNvSpPr txBox="1"/>
          <p:nvPr/>
        </p:nvSpPr>
        <p:spPr>
          <a:xfrm>
            <a:off x="5504662" y="4293867"/>
            <a:ext cx="247652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Georgia Pro"/>
              </a:rPr>
              <a:t>Chassis Rake increases, slightly bringing CoP forward</a:t>
            </a:r>
          </a:p>
        </p:txBody>
      </p:sp>
    </p:spTree>
    <p:extLst>
      <p:ext uri="{BB962C8B-B14F-4D97-AF65-F5344CB8AC3E}">
        <p14:creationId xmlns:p14="http://schemas.microsoft.com/office/powerpoint/2010/main" val="1888660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47"/>
    </mc:Choice>
    <mc:Fallback xmlns="">
      <p:transition spd="slow" advTm="33347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A9A681-663E-388F-3A34-1CEB22AB6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F6C3E39-377C-E634-B778-C5677FA9F089}"/>
              </a:ext>
            </a:extLst>
          </p:cNvPr>
          <p:cNvSpPr txBox="1"/>
          <p:nvPr/>
        </p:nvSpPr>
        <p:spPr>
          <a:xfrm>
            <a:off x="258727" y="1876159"/>
            <a:ext cx="345483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Georgia Pro"/>
                <a:ea typeface="Calibri"/>
                <a:cs typeface="Calibri"/>
              </a:rPr>
              <a:t>What Are They Limiting Physically?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79E1A8-2C81-937F-1B02-4D0973072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F8B10B-9FDC-2757-D0BC-B9462F1FAE5E}"/>
              </a:ext>
            </a:extLst>
          </p:cNvPr>
          <p:cNvSpPr txBox="1"/>
          <p:nvPr/>
        </p:nvSpPr>
        <p:spPr>
          <a:xfrm>
            <a:off x="96090" y="72428"/>
            <a:ext cx="516127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How Do Droop Stops Work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F160F0-C909-8E9B-B170-CF1F4ABA256D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Jason Taberner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AA1AE9-28EE-665D-DCCC-A4990E6F04CF}"/>
              </a:ext>
            </a:extLst>
          </p:cNvPr>
          <p:cNvSpPr txBox="1"/>
          <p:nvPr/>
        </p:nvSpPr>
        <p:spPr>
          <a:xfrm>
            <a:off x="9146721" y="875956"/>
            <a:ext cx="23734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CoP against Distance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F77F74-B58A-6D78-C60A-D748A21A7014}"/>
              </a:ext>
            </a:extLst>
          </p:cNvPr>
          <p:cNvSpPr txBox="1"/>
          <p:nvPr/>
        </p:nvSpPr>
        <p:spPr>
          <a:xfrm>
            <a:off x="5343181" y="4629258"/>
            <a:ext cx="16481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Rake Angle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C959E58-A39F-3D6F-1E07-EE68FFC5F562}"/>
              </a:ext>
            </a:extLst>
          </p:cNvPr>
          <p:cNvSpPr txBox="1"/>
          <p:nvPr/>
        </p:nvSpPr>
        <p:spPr>
          <a:xfrm>
            <a:off x="5343180" y="1976028"/>
            <a:ext cx="19695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Dynamics</a:t>
            </a:r>
            <a:r>
              <a:rPr lang="en-US">
                <a:ea typeface="Calibri"/>
                <a:cs typeface="Calibri"/>
              </a:rPr>
              <a:t> formula vs Wheel Pos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B4AE220-6CF5-B879-5BBB-B16A4AD8F1D4}"/>
              </a:ext>
            </a:extLst>
          </p:cNvPr>
          <p:cNvSpPr txBox="1"/>
          <p:nvPr/>
        </p:nvSpPr>
        <p:spPr>
          <a:xfrm>
            <a:off x="9035344" y="3107850"/>
            <a:ext cx="23734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CoP </a:t>
            </a:r>
            <a:r>
              <a:rPr lang="en-US" err="1">
                <a:ea typeface="Calibri"/>
                <a:cs typeface="Calibri"/>
              </a:rPr>
              <a:t>Motec</a:t>
            </a:r>
            <a:r>
              <a:rPr lang="en-US">
                <a:ea typeface="Calibri"/>
                <a:cs typeface="Calibri"/>
              </a:rPr>
              <a:t> or </a:t>
            </a:r>
            <a:r>
              <a:rPr lang="en-US" err="1">
                <a:ea typeface="Calibri"/>
                <a:cs typeface="Calibri"/>
              </a:rPr>
              <a:t>Matlab</a:t>
            </a:r>
            <a:r>
              <a:rPr lang="en-US">
                <a:ea typeface="Calibri"/>
                <a:cs typeface="Calibri"/>
              </a:rPr>
              <a:t> Graph to show the  Diff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038099-356C-684D-E425-A2C327EB25F4}"/>
              </a:ext>
            </a:extLst>
          </p:cNvPr>
          <p:cNvSpPr txBox="1"/>
          <p:nvPr/>
        </p:nvSpPr>
        <p:spPr>
          <a:xfrm>
            <a:off x="320842" y="6356683"/>
            <a:ext cx="7058526" cy="276999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>
                <a:latin typeface="Georgia Pro"/>
              </a:rPr>
              <a:t>(Suspension Secrets, 2018) (McBeath, 2015)</a:t>
            </a:r>
            <a:endParaRPr lang="en-US" sz="1200" i="1">
              <a:latin typeface="Georgia Pro"/>
            </a:endParaRPr>
          </a:p>
        </p:txBody>
      </p:sp>
      <p:pic>
        <p:nvPicPr>
          <p:cNvPr id="21" name="Picture 20" descr="A graph with red and blue lines&#10;&#10;AI-generated content may be incorrect.">
            <a:extLst>
              <a:ext uri="{FF2B5EF4-FFF2-40B4-BE49-F238E27FC236}">
                <a16:creationId xmlns:a16="http://schemas.microsoft.com/office/drawing/2014/main" id="{EAE2CD10-234C-0808-7867-9794B2ED0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29" y="2326638"/>
            <a:ext cx="3631828" cy="1993528"/>
          </a:xfrm>
          <a:prstGeom prst="rect">
            <a:avLst/>
          </a:prstGeom>
        </p:spPr>
      </p:pic>
      <p:pic>
        <p:nvPicPr>
          <p:cNvPr id="13" name="Picture 12" descr="A graph showing the value of a stock market&#10;&#10;AI-generated content may be incorrect.">
            <a:extLst>
              <a:ext uri="{FF2B5EF4-FFF2-40B4-BE49-F238E27FC236}">
                <a16:creationId xmlns:a16="http://schemas.microsoft.com/office/drawing/2014/main" id="{AE2164FE-C377-C83E-2D4E-490FE33BDE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0116" y="4179670"/>
            <a:ext cx="3899648" cy="1268507"/>
          </a:xfrm>
          <a:prstGeom prst="rect">
            <a:avLst/>
          </a:prstGeom>
        </p:spPr>
      </p:pic>
      <p:pic>
        <p:nvPicPr>
          <p:cNvPr id="14" name="Picture 13" descr="A graph on a black background&#10;&#10;AI-generated content may be incorrect.">
            <a:extLst>
              <a:ext uri="{FF2B5EF4-FFF2-40B4-BE49-F238E27FC236}">
                <a16:creationId xmlns:a16="http://schemas.microsoft.com/office/drawing/2014/main" id="{4206DECE-FE73-D5D5-F6D8-8F7B14EED2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6846" y="1307166"/>
            <a:ext cx="3854825" cy="2576233"/>
          </a:xfrm>
          <a:prstGeom prst="rect">
            <a:avLst/>
          </a:prstGeom>
        </p:spPr>
      </p:pic>
      <p:pic>
        <p:nvPicPr>
          <p:cNvPr id="24" name="Picture 23" descr="A graph on a screen&#10;&#10;AI-generated content may be incorrect.">
            <a:extLst>
              <a:ext uri="{FF2B5EF4-FFF2-40B4-BE49-F238E27FC236}">
                <a16:creationId xmlns:a16="http://schemas.microsoft.com/office/drawing/2014/main" id="{63E89AC2-FFE7-E037-3802-22340B19BD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9782" y="1444633"/>
            <a:ext cx="4079632" cy="1348208"/>
          </a:xfrm>
          <a:prstGeom prst="rect">
            <a:avLst/>
          </a:prstGeom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24757192-5D59-23BE-AE9E-50D9965BC6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0594237"/>
              </p:ext>
            </p:extLst>
          </p:nvPr>
        </p:nvGraphicFramePr>
        <p:xfrm>
          <a:off x="4025155" y="5442931"/>
          <a:ext cx="3650752" cy="822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43323">
                  <a:extLst>
                    <a:ext uri="{9D8B030D-6E8A-4147-A177-3AD203B41FA5}">
                      <a16:colId xmlns:a16="http://schemas.microsoft.com/office/drawing/2014/main" val="563483362"/>
                    </a:ext>
                  </a:extLst>
                </a:gridCol>
                <a:gridCol w="869690">
                  <a:extLst>
                    <a:ext uri="{9D8B030D-6E8A-4147-A177-3AD203B41FA5}">
                      <a16:colId xmlns:a16="http://schemas.microsoft.com/office/drawing/2014/main" val="1891337720"/>
                    </a:ext>
                  </a:extLst>
                </a:gridCol>
                <a:gridCol w="1237739">
                  <a:extLst>
                    <a:ext uri="{9D8B030D-6E8A-4147-A177-3AD203B41FA5}">
                      <a16:colId xmlns:a16="http://schemas.microsoft.com/office/drawing/2014/main" val="3054370522"/>
                    </a:ext>
                  </a:extLst>
                </a:gridCol>
              </a:tblGrid>
              <a:tr h="219415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Colour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White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Red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3169976"/>
                  </a:ext>
                </a:extLst>
              </a:tr>
              <a:tr h="219415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Droop setting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Off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2mm Preload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440333"/>
                  </a:ext>
                </a:extLst>
              </a:tr>
              <a:tr h="219415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Average Delta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N/A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0.07˚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07986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5C0EE5B2-149C-892C-C102-2FFD5FF40A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4973502"/>
              </p:ext>
            </p:extLst>
          </p:nvPr>
        </p:nvGraphicFramePr>
        <p:xfrm>
          <a:off x="4177856" y="2818866"/>
          <a:ext cx="3184643" cy="822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7214">
                  <a:extLst>
                    <a:ext uri="{9D8B030D-6E8A-4147-A177-3AD203B41FA5}">
                      <a16:colId xmlns:a16="http://schemas.microsoft.com/office/drawing/2014/main" val="563483362"/>
                    </a:ext>
                  </a:extLst>
                </a:gridCol>
                <a:gridCol w="869690">
                  <a:extLst>
                    <a:ext uri="{9D8B030D-6E8A-4147-A177-3AD203B41FA5}">
                      <a16:colId xmlns:a16="http://schemas.microsoft.com/office/drawing/2014/main" val="1891337720"/>
                    </a:ext>
                  </a:extLst>
                </a:gridCol>
                <a:gridCol w="1237739">
                  <a:extLst>
                    <a:ext uri="{9D8B030D-6E8A-4147-A177-3AD203B41FA5}">
                      <a16:colId xmlns:a16="http://schemas.microsoft.com/office/drawing/2014/main" val="3054370522"/>
                    </a:ext>
                  </a:extLst>
                </a:gridCol>
              </a:tblGrid>
              <a:tr h="219415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Colour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White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Red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3169976"/>
                  </a:ext>
                </a:extLst>
              </a:tr>
              <a:tr h="219415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Droop setting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Off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2mm Preload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440333"/>
                  </a:ext>
                </a:extLst>
              </a:tr>
              <a:tr h="264304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Average Delta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N/A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0.008˚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07986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93D9DEC1-AB05-DCED-2A79-848A49D91C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251552"/>
              </p:ext>
            </p:extLst>
          </p:nvPr>
        </p:nvGraphicFramePr>
        <p:xfrm>
          <a:off x="8291293" y="3877937"/>
          <a:ext cx="3517447" cy="1371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10018">
                  <a:extLst>
                    <a:ext uri="{9D8B030D-6E8A-4147-A177-3AD203B41FA5}">
                      <a16:colId xmlns:a16="http://schemas.microsoft.com/office/drawing/2014/main" val="563483362"/>
                    </a:ext>
                  </a:extLst>
                </a:gridCol>
                <a:gridCol w="869690">
                  <a:extLst>
                    <a:ext uri="{9D8B030D-6E8A-4147-A177-3AD203B41FA5}">
                      <a16:colId xmlns:a16="http://schemas.microsoft.com/office/drawing/2014/main" val="1891337720"/>
                    </a:ext>
                  </a:extLst>
                </a:gridCol>
                <a:gridCol w="1237739">
                  <a:extLst>
                    <a:ext uri="{9D8B030D-6E8A-4147-A177-3AD203B41FA5}">
                      <a16:colId xmlns:a16="http://schemas.microsoft.com/office/drawing/2014/main" val="3054370522"/>
                    </a:ext>
                  </a:extLst>
                </a:gridCol>
              </a:tblGrid>
              <a:tr h="219415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Colour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White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Red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3169976"/>
                  </a:ext>
                </a:extLst>
              </a:tr>
              <a:tr h="219415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Droop setting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Off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2mm Preload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44033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Corner 6 Delta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N/A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12.67%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0798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Corner 7 Delta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N/A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6.33%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157327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Main Straight Delta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N/A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>
                          <a:solidFill>
                            <a:schemeClr val="tx1"/>
                          </a:solidFill>
                        </a:rPr>
                        <a:t>0.13%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1977102"/>
                  </a:ext>
                </a:extLst>
              </a:tr>
            </a:tbl>
          </a:graphicData>
        </a:graphic>
      </p:graphicFrame>
      <p:sp>
        <p:nvSpPr>
          <p:cNvPr id="27" name="TextBox 26">
            <a:extLst>
              <a:ext uri="{FF2B5EF4-FFF2-40B4-BE49-F238E27FC236}">
                <a16:creationId xmlns:a16="http://schemas.microsoft.com/office/drawing/2014/main" id="{EAC922FB-8DE3-3C49-B36D-53DC50176B4C}"/>
              </a:ext>
            </a:extLst>
          </p:cNvPr>
          <p:cNvSpPr txBox="1"/>
          <p:nvPr/>
        </p:nvSpPr>
        <p:spPr>
          <a:xfrm>
            <a:off x="8382733" y="5273835"/>
            <a:ext cx="2301240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/>
              <a:t>See </a:t>
            </a:r>
            <a:r>
              <a:rPr lang="en-US" sz="1200" i="1">
                <a:ea typeface="Calibri"/>
                <a:cs typeface="Calibri"/>
              </a:rPr>
              <a:t>Appendix 2 &amp; 3</a:t>
            </a:r>
            <a:endParaRPr lang="en-GB" sz="1200" i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916920B-D15E-88A0-BD54-05B6C2B9E79E}"/>
              </a:ext>
            </a:extLst>
          </p:cNvPr>
          <p:cNvSpPr txBox="1"/>
          <p:nvPr/>
        </p:nvSpPr>
        <p:spPr>
          <a:xfrm>
            <a:off x="561509" y="4726175"/>
            <a:ext cx="2849468" cy="738664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Limiting of front ride height</a:t>
            </a:r>
          </a:p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Negligible change to roll angle</a:t>
            </a:r>
          </a:p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Visible change to rake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BC52C89-D0CF-ACA4-56D2-8CB0180D112D}"/>
              </a:ext>
            </a:extLst>
          </p:cNvPr>
          <p:cNvSpPr txBox="1"/>
          <p:nvPr/>
        </p:nvSpPr>
        <p:spPr>
          <a:xfrm>
            <a:off x="8382733" y="5554865"/>
            <a:ext cx="2849468" cy="95410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Significant change in CoP through corners</a:t>
            </a:r>
          </a:p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Limited change in CoP down straights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790EB88-7D2E-B2D8-114C-DFF2AACC14D4}"/>
              </a:ext>
            </a:extLst>
          </p:cNvPr>
          <p:cNvSpPr txBox="1"/>
          <p:nvPr/>
        </p:nvSpPr>
        <p:spPr>
          <a:xfrm>
            <a:off x="4531316" y="1013172"/>
            <a:ext cx="29727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Roll Angle against Distance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1244A39-0F39-D5BB-5C23-4B845FF90E47}"/>
              </a:ext>
            </a:extLst>
          </p:cNvPr>
          <p:cNvSpPr txBox="1"/>
          <p:nvPr/>
        </p:nvSpPr>
        <p:spPr>
          <a:xfrm>
            <a:off x="4226932" y="3840566"/>
            <a:ext cx="29727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Rake Angle against Distance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5DC973E-8506-B39C-CAFB-31C8961533DA}"/>
              </a:ext>
            </a:extLst>
          </p:cNvPr>
          <p:cNvSpPr txBox="1"/>
          <p:nvPr/>
        </p:nvSpPr>
        <p:spPr>
          <a:xfrm>
            <a:off x="4054222" y="3630174"/>
            <a:ext cx="2301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See </a:t>
            </a:r>
            <a:r>
              <a:rPr lang="en-US" sz="1200" i="1">
                <a:ea typeface="Calibri"/>
                <a:cs typeface="Calibri"/>
              </a:rPr>
              <a:t>Appendix 3</a:t>
            </a:r>
            <a:endParaRPr lang="en-GB" sz="1200" i="1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1AAA77E-3DE5-E443-A610-AF9860891658}"/>
              </a:ext>
            </a:extLst>
          </p:cNvPr>
          <p:cNvSpPr txBox="1"/>
          <p:nvPr/>
        </p:nvSpPr>
        <p:spPr>
          <a:xfrm>
            <a:off x="3964437" y="6215876"/>
            <a:ext cx="2301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See </a:t>
            </a:r>
            <a:r>
              <a:rPr lang="en-US" sz="1200" i="1">
                <a:ea typeface="Calibri"/>
                <a:cs typeface="Calibri"/>
              </a:rPr>
              <a:t>Appendix 3</a:t>
            </a:r>
            <a:endParaRPr lang="en-GB" sz="1200" i="1"/>
          </a:p>
        </p:txBody>
      </p:sp>
    </p:spTree>
    <p:extLst>
      <p:ext uri="{BB962C8B-B14F-4D97-AF65-F5344CB8AC3E}">
        <p14:creationId xmlns:p14="http://schemas.microsoft.com/office/powerpoint/2010/main" val="319583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35"/>
    </mc:Choice>
    <mc:Fallback xmlns="">
      <p:transition spd="slow" advTm="45535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FA981A-C0F2-F114-9B4B-3FE4A8BF9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A0A3F0-F7D9-54E9-8426-F3583062B2B8}"/>
              </a:ext>
            </a:extLst>
          </p:cNvPr>
          <p:cNvSpPr txBox="1"/>
          <p:nvPr/>
        </p:nvSpPr>
        <p:spPr>
          <a:xfrm>
            <a:off x="148279" y="774405"/>
            <a:ext cx="374489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Aerodynamic Platform Response (APR) Plots reference and drawn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DD9C27-23FB-5BD2-B83B-909080E55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39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D82F2B-30DA-A272-9771-F1365D0DC521}"/>
              </a:ext>
            </a:extLst>
          </p:cNvPr>
          <p:cNvSpPr txBox="1"/>
          <p:nvPr/>
        </p:nvSpPr>
        <p:spPr>
          <a:xfrm>
            <a:off x="96090" y="72428"/>
            <a:ext cx="425322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The Aero Impact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E4DFCB-04E2-66D6-4DA7-845DE7E1352F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Jason Taberner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F9A8AF-B169-089E-A7A2-138EC8BAC72C}"/>
              </a:ext>
            </a:extLst>
          </p:cNvPr>
          <p:cNvSpPr txBox="1"/>
          <p:nvPr/>
        </p:nvSpPr>
        <p:spPr>
          <a:xfrm>
            <a:off x="6842399" y="777509"/>
            <a:ext cx="31253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APR plots over Aero Maps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AA708A2-3EA8-F0C1-EEDE-F0BDCDA5D5AF}"/>
              </a:ext>
            </a:extLst>
          </p:cNvPr>
          <p:cNvSpPr txBox="1"/>
          <p:nvPr/>
        </p:nvSpPr>
        <p:spPr>
          <a:xfrm>
            <a:off x="320842" y="6356683"/>
            <a:ext cx="7058526" cy="276999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>
                <a:latin typeface="Georgia Pro"/>
              </a:rPr>
              <a:t>(Driver61, 2025; Milliken and Milliken, 1995, p. 573)</a:t>
            </a:r>
            <a:endParaRPr lang="en-US" sz="1200" i="1">
              <a:latin typeface="Georgia Pro"/>
            </a:endParaRPr>
          </a:p>
        </p:txBody>
      </p:sp>
      <p:pic>
        <p:nvPicPr>
          <p:cNvPr id="10" name="Picture 9" descr="A diagram of a straight line&#10;&#10;AI-generated content may be incorrect.">
            <a:extLst>
              <a:ext uri="{FF2B5EF4-FFF2-40B4-BE49-F238E27FC236}">
                <a16:creationId xmlns:a16="http://schemas.microsoft.com/office/drawing/2014/main" id="{84D67201-A334-8671-1880-175D33E830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182" y="1549474"/>
            <a:ext cx="3142614" cy="160779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23B2D6E-4E0C-46B9-341D-B85E59D2820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6461" b="1922"/>
          <a:stretch>
            <a:fillRect/>
          </a:stretch>
        </p:blipFill>
        <p:spPr>
          <a:xfrm>
            <a:off x="-14936" y="3754280"/>
            <a:ext cx="3554841" cy="246761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244A3BA-3832-3329-8761-098059E21956}"/>
              </a:ext>
            </a:extLst>
          </p:cNvPr>
          <p:cNvSpPr txBox="1"/>
          <p:nvPr/>
        </p:nvSpPr>
        <p:spPr>
          <a:xfrm>
            <a:off x="192960" y="3157036"/>
            <a:ext cx="18002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(Wouter </a:t>
            </a:r>
            <a:r>
              <a:rPr lang="en-GB" sz="1200" i="1" err="1"/>
              <a:t>Remmerie</a:t>
            </a:r>
            <a:r>
              <a:rPr lang="en-GB" sz="1200" i="1"/>
              <a:t>, 2019)</a:t>
            </a:r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67C11591-0281-7EED-ADA7-B3D3DE7730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8276308"/>
              </p:ext>
            </p:extLst>
          </p:nvPr>
        </p:nvGraphicFramePr>
        <p:xfrm>
          <a:off x="8350004" y="3533180"/>
          <a:ext cx="3244440" cy="14630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1110">
                  <a:extLst>
                    <a:ext uri="{9D8B030D-6E8A-4147-A177-3AD203B41FA5}">
                      <a16:colId xmlns:a16="http://schemas.microsoft.com/office/drawing/2014/main" val="3790626397"/>
                    </a:ext>
                  </a:extLst>
                </a:gridCol>
                <a:gridCol w="811110">
                  <a:extLst>
                    <a:ext uri="{9D8B030D-6E8A-4147-A177-3AD203B41FA5}">
                      <a16:colId xmlns:a16="http://schemas.microsoft.com/office/drawing/2014/main" val="974028870"/>
                    </a:ext>
                  </a:extLst>
                </a:gridCol>
                <a:gridCol w="965102">
                  <a:extLst>
                    <a:ext uri="{9D8B030D-6E8A-4147-A177-3AD203B41FA5}">
                      <a16:colId xmlns:a16="http://schemas.microsoft.com/office/drawing/2014/main" val="1720708094"/>
                    </a:ext>
                  </a:extLst>
                </a:gridCol>
                <a:gridCol w="657118">
                  <a:extLst>
                    <a:ext uri="{9D8B030D-6E8A-4147-A177-3AD203B41FA5}">
                      <a16:colId xmlns:a16="http://schemas.microsoft.com/office/drawing/2014/main" val="2015417067"/>
                    </a:ext>
                  </a:extLst>
                </a:gridCol>
              </a:tblGrid>
              <a:tr h="539336"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Aero Map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No DS Bands (Red)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2mm Preload Bands (Blue)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Delta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3211307"/>
                  </a:ext>
                </a:extLst>
              </a:tr>
              <a:tr h="231144"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Cd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5823968"/>
                  </a:ext>
                </a:extLst>
              </a:tr>
              <a:tr h="231144"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4818743"/>
                  </a:ext>
                </a:extLst>
              </a:tr>
              <a:tr h="231144"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CoP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6024680"/>
                  </a:ext>
                </a:extLst>
              </a:tr>
            </a:tbl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33C54AA6-66D1-E54E-1D4F-47E3E5B49208}"/>
              </a:ext>
            </a:extLst>
          </p:cNvPr>
          <p:cNvSpPr txBox="1"/>
          <p:nvPr/>
        </p:nvSpPr>
        <p:spPr>
          <a:xfrm>
            <a:off x="8350004" y="5197041"/>
            <a:ext cx="3543546" cy="52322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Droop Stops control the aero platform</a:t>
            </a:r>
          </a:p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Primary effect in corners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B65D8C17-32AB-A7B0-11BE-E775D9850F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5447" y="1229123"/>
            <a:ext cx="3753922" cy="224849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D8A199D-C284-AADE-4FFD-48EE7B6CCF3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82303" y="1229122"/>
            <a:ext cx="3821097" cy="224849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31096D1-B0F8-11F3-AB08-19CB69FB5F52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625447" y="3564452"/>
            <a:ext cx="3955228" cy="233422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E30ABE26-A9A3-B6AB-ED45-A7BD6CEC91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84022" y="1229121"/>
            <a:ext cx="303517" cy="225160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CEB3CB08-C868-8D09-6132-E06D3C8E218A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1693"/>
          <a:stretch>
            <a:fillRect/>
          </a:stretch>
        </p:blipFill>
        <p:spPr>
          <a:xfrm>
            <a:off x="11703400" y="1229121"/>
            <a:ext cx="259958" cy="224657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F0C7B5E6-F91C-7B77-0524-9C3F5A99E8D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75419" y="3559898"/>
            <a:ext cx="306884" cy="2338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819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33"/>
    </mc:Choice>
    <mc:Fallback xmlns="">
      <p:transition spd="slow" advTm="58833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B0EAC0-C75A-481C-5EE6-650E2E3EE1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51F1EE-103A-0B53-F4A2-F40560FEFC4F}"/>
              </a:ext>
            </a:extLst>
          </p:cNvPr>
          <p:cNvSpPr txBox="1"/>
          <p:nvPr/>
        </p:nvSpPr>
        <p:spPr>
          <a:xfrm>
            <a:off x="5135746" y="925107"/>
            <a:ext cx="14319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</a:rPr>
              <a:t>Rake angle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E6B015-5451-4109-2FF0-85811F574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4752AF-5D27-0EA6-FB03-1B13D3C3F258}"/>
              </a:ext>
            </a:extLst>
          </p:cNvPr>
          <p:cNvSpPr txBox="1"/>
          <p:nvPr/>
        </p:nvSpPr>
        <p:spPr>
          <a:xfrm>
            <a:off x="96090" y="72428"/>
            <a:ext cx="425322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Wet and Dry Testing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D96507-B19C-936E-62AA-D68FE7E74047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/>
              <a:t>Jason Taberner</a:t>
            </a:r>
          </a:p>
        </p:txBody>
      </p:sp>
      <p:pic>
        <p:nvPicPr>
          <p:cNvPr id="11" name="Picture 10" descr="A graph with red and blue lines&#10;&#10;AI-generated content may be incorrect.">
            <a:extLst>
              <a:ext uri="{FF2B5EF4-FFF2-40B4-BE49-F238E27FC236}">
                <a16:creationId xmlns:a16="http://schemas.microsoft.com/office/drawing/2014/main" id="{43C29246-127E-4B2B-9DE2-E4405E0B78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024" y="1478745"/>
            <a:ext cx="3049922" cy="167411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DCAFD50-D25E-8AA8-7CD3-88BAABD72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865" y="3619578"/>
            <a:ext cx="3049922" cy="199690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EF18507-F8E9-7E30-2F0F-A5997151952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7439" y="2428411"/>
            <a:ext cx="4039224" cy="6341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B74B6F5-6908-9D63-09B4-9CC463BDE1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4069" y="1404673"/>
            <a:ext cx="4039224" cy="6206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DBC182E-EC91-1353-DD7F-66878EFF442F}"/>
              </a:ext>
            </a:extLst>
          </p:cNvPr>
          <p:cNvSpPr txBox="1"/>
          <p:nvPr/>
        </p:nvSpPr>
        <p:spPr>
          <a:xfrm>
            <a:off x="5061424" y="3734586"/>
            <a:ext cx="14319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</a:rPr>
              <a:t>Roll angle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CEBBC9E-2170-E16A-3ADA-67702B0C84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0499" y="5021610"/>
            <a:ext cx="4066363" cy="60414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ADE3FD6-BCFE-0585-500C-25AA09E2A27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069" y="4248484"/>
            <a:ext cx="4039224" cy="59563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F2651E2-66EC-56CE-D32C-68778EB442D3}"/>
              </a:ext>
            </a:extLst>
          </p:cNvPr>
          <p:cNvSpPr txBox="1"/>
          <p:nvPr/>
        </p:nvSpPr>
        <p:spPr>
          <a:xfrm>
            <a:off x="1571972" y="925107"/>
            <a:ext cx="14319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</a:rPr>
              <a:t>APR plots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3C30B68-B938-7006-D5F3-588D585D883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80416" y="1404511"/>
            <a:ext cx="3606560" cy="101851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5E689B3-6145-71C0-74AE-DA7BEC9923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87156" y="2643418"/>
            <a:ext cx="3606560" cy="97616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AF1D13E-870D-C95B-E69D-BB6958263AC0}"/>
              </a:ext>
            </a:extLst>
          </p:cNvPr>
          <p:cNvSpPr txBox="1"/>
          <p:nvPr/>
        </p:nvSpPr>
        <p:spPr>
          <a:xfrm>
            <a:off x="9715178" y="925107"/>
            <a:ext cx="7505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</a:rPr>
              <a:t>CoP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8CA6830-4AAE-6893-6BE1-E36461349F06}"/>
              </a:ext>
            </a:extLst>
          </p:cNvPr>
          <p:cNvSpPr txBox="1"/>
          <p:nvPr/>
        </p:nvSpPr>
        <p:spPr>
          <a:xfrm>
            <a:off x="4438946" y="6152217"/>
            <a:ext cx="2849468" cy="52322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1400">
                <a:latin typeface="Georgia Pro"/>
              </a:rPr>
              <a:t>Fastest lap time of 57.658s with 4mm preload in the dry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3B816BD-F5AD-062F-A630-C1753D344DF0}"/>
              </a:ext>
            </a:extLst>
          </p:cNvPr>
          <p:cNvSpPr txBox="1"/>
          <p:nvPr/>
        </p:nvSpPr>
        <p:spPr>
          <a:xfrm>
            <a:off x="320842" y="6356683"/>
            <a:ext cx="1872010" cy="276999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>
                <a:latin typeface="Georgia Pro"/>
              </a:rPr>
              <a:t>(Chudi et al., 2025)</a:t>
            </a:r>
            <a:endParaRPr lang="en-US" sz="1200" i="1">
              <a:latin typeface="Georgia Pro"/>
            </a:endParaRPr>
          </a:p>
        </p:txBody>
      </p:sp>
      <p:pic>
        <p:nvPicPr>
          <p:cNvPr id="31" name="Graphic 1">
            <a:extLst>
              <a:ext uri="{FF2B5EF4-FFF2-40B4-BE49-F238E27FC236}">
                <a16:creationId xmlns:a16="http://schemas.microsoft.com/office/drawing/2014/main" id="{D715F89B-F9A4-4142-83F8-C259948F918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859998" y="3734586"/>
            <a:ext cx="2460875" cy="234971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4CD9CBA1-9EF5-747D-8CF3-089579CAA3FC}"/>
              </a:ext>
            </a:extLst>
          </p:cNvPr>
          <p:cNvSpPr txBox="1"/>
          <p:nvPr/>
        </p:nvSpPr>
        <p:spPr>
          <a:xfrm>
            <a:off x="9045787" y="6060812"/>
            <a:ext cx="2343472" cy="276999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>
                <a:latin typeface="Georgia Pro"/>
              </a:rPr>
              <a:t>(Motorsport Timing UK, 2026)</a:t>
            </a:r>
            <a:endParaRPr lang="en-US" sz="1200" i="1">
              <a:latin typeface="Georgia Pro"/>
            </a:endParaRPr>
          </a:p>
        </p:txBody>
      </p:sp>
    </p:spTree>
    <p:extLst>
      <p:ext uri="{BB962C8B-B14F-4D97-AF65-F5344CB8AC3E}">
        <p14:creationId xmlns:p14="http://schemas.microsoft.com/office/powerpoint/2010/main" val="2567803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15"/>
    </mc:Choice>
    <mc:Fallback xmlns="">
      <p:transition spd="slow" advTm="42715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7CAE8-73BA-34E0-C415-3D1C41F25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259AECB-01DD-F49A-4916-E0377EDEDB8D}"/>
              </a:ext>
            </a:extLst>
          </p:cNvPr>
          <p:cNvGrpSpPr/>
          <p:nvPr/>
        </p:nvGrpSpPr>
        <p:grpSpPr>
          <a:xfrm>
            <a:off x="1801738" y="2158342"/>
            <a:ext cx="8588523" cy="2179178"/>
            <a:chOff x="2923393" y="546130"/>
            <a:chExt cx="8588523" cy="217917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B6ED497-3D15-C658-94A5-33C81F72B286}"/>
                </a:ext>
              </a:extLst>
            </p:cNvPr>
            <p:cNvSpPr/>
            <p:nvPr/>
          </p:nvSpPr>
          <p:spPr>
            <a:xfrm>
              <a:off x="2923393" y="546130"/>
              <a:ext cx="8588523" cy="21791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sz="6000">
                  <a:solidFill>
                    <a:schemeClr val="bg2">
                      <a:lumMod val="10000"/>
                    </a:schemeClr>
                  </a:solidFill>
                  <a:latin typeface="Georgia Pro" panose="02040502050405020303" pitchFamily="18" charset="0"/>
                  <a:ea typeface="Calibri"/>
                  <a:cs typeface="Times New Roman"/>
                </a:rPr>
                <a:t>Data &amp; Simulation</a:t>
              </a:r>
              <a:endParaRPr lang="en-GB">
                <a:solidFill>
                  <a:schemeClr val="tx1"/>
                </a:solidFill>
                <a:latin typeface="Georgia Pro" panose="02040502050405020303" pitchFamily="18" charset="0"/>
                <a:ea typeface="Calibri"/>
                <a:cs typeface="Calibri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F60A734-97C5-FCA3-5A22-4DEE5366B152}"/>
                </a:ext>
              </a:extLst>
            </p:cNvPr>
            <p:cNvSpPr txBox="1"/>
            <p:nvPr/>
          </p:nvSpPr>
          <p:spPr>
            <a:xfrm>
              <a:off x="4378511" y="648913"/>
              <a:ext cx="627929" cy="1384995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endParaRPr lang="en-GB" sz="4800">
                <a:ea typeface="Calibri"/>
                <a:cs typeface="Calibri"/>
              </a:endParaRPr>
            </a:p>
            <a:p>
              <a:pPr algn="ctr"/>
              <a:endParaRPr lang="en-GB" sz="3600">
                <a:solidFill>
                  <a:srgbClr val="000000"/>
                </a:solidFill>
              </a:endParaRPr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C55C39-B225-6E88-F9B6-CFD1803E8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41</a:t>
            </a:fld>
            <a:endParaRPr lang="en-GB"/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10DDC207-05F6-BB3D-B205-F703E42C0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26" y="6173295"/>
            <a:ext cx="2095500" cy="581025"/>
          </a:xfrm>
          <a:prstGeom prst="rect">
            <a:avLst/>
          </a:prstGeom>
        </p:spPr>
      </p:pic>
      <p:pic>
        <p:nvPicPr>
          <p:cNvPr id="9" name="Picture 8" descr="A black and blue logo&#10;&#10;AI-generated content may be incorrect.">
            <a:extLst>
              <a:ext uri="{FF2B5EF4-FFF2-40B4-BE49-F238E27FC236}">
                <a16:creationId xmlns:a16="http://schemas.microsoft.com/office/drawing/2014/main" id="{AF05E807-7A6F-D84E-DC86-75E9CD21B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6153" y="6006882"/>
            <a:ext cx="1927990" cy="777545"/>
          </a:xfrm>
          <a:prstGeom prst="rect">
            <a:avLst/>
          </a:prstGeom>
        </p:spPr>
      </p:pic>
      <p:pic>
        <p:nvPicPr>
          <p:cNvPr id="11" name="Picture 10" descr="Ansys | ventureLAB">
            <a:extLst>
              <a:ext uri="{FF2B5EF4-FFF2-40B4-BE49-F238E27FC236}">
                <a16:creationId xmlns:a16="http://schemas.microsoft.com/office/drawing/2014/main" id="{51C83CE0-EED2-8A90-41A7-721D0EAA19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5058" y="6223274"/>
            <a:ext cx="1657679" cy="489936"/>
          </a:xfrm>
          <a:prstGeom prst="rect">
            <a:avLst/>
          </a:prstGeom>
        </p:spPr>
      </p:pic>
      <p:pic>
        <p:nvPicPr>
          <p:cNvPr id="13" name="Picture 12" descr="VI-grade | Automotive Testing ...">
            <a:extLst>
              <a:ext uri="{FF2B5EF4-FFF2-40B4-BE49-F238E27FC236}">
                <a16:creationId xmlns:a16="http://schemas.microsoft.com/office/drawing/2014/main" id="{E81EBABD-ADB4-3FCF-01A1-2861C970FE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70796" y="6078373"/>
            <a:ext cx="2101303" cy="63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30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2"/>
    </mc:Choice>
    <mc:Fallback xmlns="">
      <p:transition spd="slow" advTm="4302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A40F61-F6AA-341A-66DD-390E0FD0D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56502AB-B33F-365F-0372-259F057EB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930B03-D154-2506-37E4-73208FE2491F}"/>
              </a:ext>
            </a:extLst>
          </p:cNvPr>
          <p:cNvSpPr txBox="1"/>
          <p:nvPr/>
        </p:nvSpPr>
        <p:spPr>
          <a:xfrm>
            <a:off x="96090" y="42461"/>
            <a:ext cx="323074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/>
                <a:ea typeface="Calibri"/>
                <a:cs typeface="Calibri"/>
              </a:rPr>
              <a:t>Initial Workings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AAD464-4827-461D-A96C-08D047544500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>
                <a:latin typeface="Georgia Pro"/>
              </a:rPr>
              <a:t>Kiera Ryman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B52E3DCB-3141-1E54-4F33-DDEE4E5221AE}"/>
              </a:ext>
            </a:extLst>
          </p:cNvPr>
          <p:cNvCxnSpPr/>
          <p:nvPr/>
        </p:nvCxnSpPr>
        <p:spPr>
          <a:xfrm flipV="1">
            <a:off x="6701624" y="-1810"/>
            <a:ext cx="27645" cy="7094715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4905C981-1B4F-D159-5011-23B175EF85DA}"/>
              </a:ext>
            </a:extLst>
          </p:cNvPr>
          <p:cNvSpPr txBox="1"/>
          <p:nvPr/>
        </p:nvSpPr>
        <p:spPr>
          <a:xfrm>
            <a:off x="9420224" y="3552825"/>
            <a:ext cx="2619375" cy="25527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B5EB89-6B22-9365-940E-3C59D6D95CC1}"/>
              </a:ext>
            </a:extLst>
          </p:cNvPr>
          <p:cNvSpPr txBox="1"/>
          <p:nvPr/>
        </p:nvSpPr>
        <p:spPr>
          <a:xfrm>
            <a:off x="684811" y="5454728"/>
            <a:ext cx="52540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latin typeface="Georgia Pro"/>
                <a:ea typeface="Calibri"/>
                <a:cs typeface="Times New Roman"/>
              </a:rPr>
              <a:t>Calculated percentage difference</a:t>
            </a:r>
            <a:endParaRPr lang="en-US">
              <a:latin typeface="Georgia Pro"/>
              <a:ea typeface="Calibri"/>
              <a:cs typeface="Times New Roman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latin typeface="Georgia Pro"/>
                <a:ea typeface="Calibri"/>
                <a:cs typeface="Times New Roman"/>
              </a:rPr>
              <a:t>Useful to see the discrepancy (Tirta, 2025).</a:t>
            </a:r>
          </a:p>
        </p:txBody>
      </p:sp>
      <p:pic>
        <p:nvPicPr>
          <p:cNvPr id="13" name="Picture 12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1A82291D-61CD-94B2-21F5-7BDE83579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186" y="3516482"/>
            <a:ext cx="6095822" cy="1337580"/>
          </a:xfrm>
          <a:prstGeom prst="rect">
            <a:avLst/>
          </a:prstGeom>
        </p:spPr>
      </p:pic>
      <p:pic>
        <p:nvPicPr>
          <p:cNvPr id="15" name="Picture 14" descr="A white light in the dark&#10;&#10;AI-generated content may be incorrect.">
            <a:extLst>
              <a:ext uri="{FF2B5EF4-FFF2-40B4-BE49-F238E27FC236}">
                <a16:creationId xmlns:a16="http://schemas.microsoft.com/office/drawing/2014/main" id="{DD67BF6D-6D7E-AD22-1D1E-2A3C6405DC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140" y="2703137"/>
            <a:ext cx="6091428" cy="527886"/>
          </a:xfrm>
          <a:prstGeom prst="rect">
            <a:avLst/>
          </a:prstGeom>
        </p:spPr>
      </p:pic>
      <p:pic>
        <p:nvPicPr>
          <p:cNvPr id="18" name="Picture 17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0D925FEA-80A7-9CE3-D647-AF403F3C2F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03" y="1361322"/>
            <a:ext cx="2184233" cy="525881"/>
          </a:xfrm>
          <a:prstGeom prst="rect">
            <a:avLst/>
          </a:prstGeom>
        </p:spPr>
      </p:pic>
      <p:pic>
        <p:nvPicPr>
          <p:cNvPr id="20" name="Picture 19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F37314C1-FC67-7A2A-37BE-0F27C0DC53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4457" y="1362325"/>
            <a:ext cx="2179221" cy="523876"/>
          </a:xfrm>
          <a:prstGeom prst="rect">
            <a:avLst/>
          </a:prstGeom>
        </p:spPr>
      </p:pic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3F916D1-02F3-E54E-A911-4B4564A35AF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9963" t="74525" r="17411" b="15285"/>
          <a:stretch>
            <a:fillRect/>
          </a:stretch>
        </p:blipFill>
        <p:spPr>
          <a:xfrm>
            <a:off x="4632660" y="1441032"/>
            <a:ext cx="1938834" cy="370508"/>
          </a:xfrm>
          <a:prstGeom prst="rect">
            <a:avLst/>
          </a:prstGeom>
        </p:spPr>
      </p:pic>
      <p:sp>
        <p:nvSpPr>
          <p:cNvPr id="23" name="TextBox 1">
            <a:extLst>
              <a:ext uri="{FF2B5EF4-FFF2-40B4-BE49-F238E27FC236}">
                <a16:creationId xmlns:a16="http://schemas.microsoft.com/office/drawing/2014/main" id="{DC3653C7-5F95-87A7-D946-529E6619FA05}"/>
              </a:ext>
            </a:extLst>
          </p:cNvPr>
          <p:cNvSpPr txBox="1"/>
          <p:nvPr/>
        </p:nvSpPr>
        <p:spPr>
          <a:xfrm>
            <a:off x="532940" y="944336"/>
            <a:ext cx="1488163" cy="374976"/>
          </a:xfrm>
          <a:prstGeom prst="rect">
            <a:avLst/>
          </a:prstGeom>
          <a:solidFill>
            <a:srgbClr val="E1ECEC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Original MCR</a:t>
            </a:r>
          </a:p>
        </p:txBody>
      </p:sp>
      <p:sp>
        <p:nvSpPr>
          <p:cNvPr id="24" name="TextBox 1">
            <a:extLst>
              <a:ext uri="{FF2B5EF4-FFF2-40B4-BE49-F238E27FC236}">
                <a16:creationId xmlns:a16="http://schemas.microsoft.com/office/drawing/2014/main" id="{0F9BDF1C-94D6-B454-C4D0-2D4DBFF5B3B1}"/>
              </a:ext>
            </a:extLst>
          </p:cNvPr>
          <p:cNvSpPr txBox="1"/>
          <p:nvPr/>
        </p:nvSpPr>
        <p:spPr>
          <a:xfrm>
            <a:off x="3019466" y="964388"/>
            <a:ext cx="866532" cy="369332"/>
          </a:xfrm>
          <a:prstGeom prst="rect">
            <a:avLst/>
          </a:prstGeom>
          <a:solidFill>
            <a:srgbClr val="E1ECEC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S2n(b)</a:t>
            </a:r>
            <a:endParaRPr lang="en-GB" b="1" u="sng">
              <a:solidFill>
                <a:srgbClr val="00000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  <p:sp>
        <p:nvSpPr>
          <p:cNvPr id="25" name="TextBox 1">
            <a:extLst>
              <a:ext uri="{FF2B5EF4-FFF2-40B4-BE49-F238E27FC236}">
                <a16:creationId xmlns:a16="http://schemas.microsoft.com/office/drawing/2014/main" id="{C3A436C2-5CA2-06E8-8260-661FE541701E}"/>
              </a:ext>
            </a:extLst>
          </p:cNvPr>
          <p:cNvSpPr txBox="1"/>
          <p:nvPr/>
        </p:nvSpPr>
        <p:spPr>
          <a:xfrm>
            <a:off x="5014703" y="954362"/>
            <a:ext cx="1157294" cy="369332"/>
          </a:xfrm>
          <a:prstGeom prst="rect">
            <a:avLst/>
          </a:prstGeom>
          <a:solidFill>
            <a:srgbClr val="E1ECEC"/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Real Data</a:t>
            </a:r>
            <a:endParaRPr lang="en-GB" b="1" u="sng">
              <a:solidFill>
                <a:srgbClr val="000000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6584499A-F2A6-40FC-C697-4FF397C5CA75}"/>
              </a:ext>
            </a:extLst>
          </p:cNvPr>
          <p:cNvGrpSpPr/>
          <p:nvPr/>
        </p:nvGrpSpPr>
        <p:grpSpPr>
          <a:xfrm>
            <a:off x="6898813" y="28040"/>
            <a:ext cx="5193016" cy="1868780"/>
            <a:chOff x="5048752" y="3510881"/>
            <a:chExt cx="7144988" cy="2651656"/>
          </a:xfrm>
        </p:grpSpPr>
        <p:pic>
          <p:nvPicPr>
            <p:cNvPr id="36" name="Picture 35" descr="A graph showing a number of data&#10;&#10;AI-generated content may be incorrect.">
              <a:extLst>
                <a:ext uri="{FF2B5EF4-FFF2-40B4-BE49-F238E27FC236}">
                  <a16:creationId xmlns:a16="http://schemas.microsoft.com/office/drawing/2014/main" id="{C64982BE-02E8-C9A4-7D5B-F1BA870D21B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048752" y="3510881"/>
              <a:ext cx="7144988" cy="2651656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D2E684-C5E4-DB6C-E6A8-2E8A651B30CD}"/>
                </a:ext>
              </a:extLst>
            </p:cNvPr>
            <p:cNvGrpSpPr/>
            <p:nvPr/>
          </p:nvGrpSpPr>
          <p:grpSpPr>
            <a:xfrm rot="16200000">
              <a:off x="6815615" y="4863515"/>
              <a:ext cx="295837" cy="313766"/>
              <a:chOff x="6457149" y="5720443"/>
              <a:chExt cx="1075765" cy="914400"/>
            </a:xfrm>
          </p:grpSpPr>
          <p:pic>
            <p:nvPicPr>
              <p:cNvPr id="49" name="Graphic 48" descr="Arrow Right with solid fill">
                <a:extLst>
                  <a:ext uri="{FF2B5EF4-FFF2-40B4-BE49-F238E27FC236}">
                    <a16:creationId xmlns:a16="http://schemas.microsoft.com/office/drawing/2014/main" id="{8CEF0CFF-92E3-9FD8-B576-58D576C475D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6618514" y="5720443"/>
                <a:ext cx="914400" cy="914400"/>
              </a:xfrm>
              <a:prstGeom prst="rect">
                <a:avLst/>
              </a:prstGeom>
            </p:spPr>
          </p:pic>
          <p:pic>
            <p:nvPicPr>
              <p:cNvPr id="54" name="Graphic 53" descr="Arrow Right with solid fill">
                <a:extLst>
                  <a:ext uri="{FF2B5EF4-FFF2-40B4-BE49-F238E27FC236}">
                    <a16:creationId xmlns:a16="http://schemas.microsoft.com/office/drawing/2014/main" id="{090B0B7E-5D16-846E-B3CE-BEC51A1F974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 rot="10800000">
                <a:off x="6457149" y="5720443"/>
                <a:ext cx="914400" cy="914400"/>
              </a:xfrm>
              <a:prstGeom prst="rect">
                <a:avLst/>
              </a:prstGeom>
            </p:spPr>
          </p:pic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16B94F2-C527-B37F-3188-B57A96E04186}"/>
                </a:ext>
              </a:extLst>
            </p:cNvPr>
            <p:cNvGrpSpPr/>
            <p:nvPr/>
          </p:nvGrpSpPr>
          <p:grpSpPr>
            <a:xfrm rot="16200000">
              <a:off x="7389356" y="4729044"/>
              <a:ext cx="295837" cy="313766"/>
              <a:chOff x="6457149" y="5720443"/>
              <a:chExt cx="1075765" cy="914400"/>
            </a:xfrm>
          </p:grpSpPr>
          <p:pic>
            <p:nvPicPr>
              <p:cNvPr id="47" name="Graphic 46" descr="Arrow Right with solid fill">
                <a:extLst>
                  <a:ext uri="{FF2B5EF4-FFF2-40B4-BE49-F238E27FC236}">
                    <a16:creationId xmlns:a16="http://schemas.microsoft.com/office/drawing/2014/main" id="{48885162-3A79-4A09-A171-E4A9FE6AD07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6618514" y="5720443"/>
                <a:ext cx="914400" cy="914400"/>
              </a:xfrm>
              <a:prstGeom prst="rect">
                <a:avLst/>
              </a:prstGeom>
            </p:spPr>
          </p:pic>
          <p:pic>
            <p:nvPicPr>
              <p:cNvPr id="48" name="Graphic 47" descr="Arrow Right with solid fill">
                <a:extLst>
                  <a:ext uri="{FF2B5EF4-FFF2-40B4-BE49-F238E27FC236}">
                    <a16:creationId xmlns:a16="http://schemas.microsoft.com/office/drawing/2014/main" id="{DC4398D8-1D11-0E22-B056-00DF60FDCAF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 rot="10800000">
                <a:off x="6457149" y="5720443"/>
                <a:ext cx="914400" cy="914400"/>
              </a:xfrm>
              <a:prstGeom prst="rect">
                <a:avLst/>
              </a:prstGeom>
            </p:spPr>
          </p:pic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799C0AC0-1E8D-6127-6CFA-C582AE1A293D}"/>
                </a:ext>
              </a:extLst>
            </p:cNvPr>
            <p:cNvGrpSpPr/>
            <p:nvPr/>
          </p:nvGrpSpPr>
          <p:grpSpPr>
            <a:xfrm rot="16200000">
              <a:off x="6340485" y="5042809"/>
              <a:ext cx="295837" cy="313766"/>
              <a:chOff x="6457149" y="5720443"/>
              <a:chExt cx="1075765" cy="914400"/>
            </a:xfrm>
          </p:grpSpPr>
          <p:pic>
            <p:nvPicPr>
              <p:cNvPr id="45" name="Graphic 44" descr="Arrow Right with solid fill">
                <a:extLst>
                  <a:ext uri="{FF2B5EF4-FFF2-40B4-BE49-F238E27FC236}">
                    <a16:creationId xmlns:a16="http://schemas.microsoft.com/office/drawing/2014/main" id="{5717142A-5D04-DB30-2DCB-3656A8D6588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>
                <a:off x="6618514" y="5720443"/>
                <a:ext cx="914400" cy="914400"/>
              </a:xfrm>
              <a:prstGeom prst="rect">
                <a:avLst/>
              </a:prstGeom>
            </p:spPr>
          </p:pic>
          <p:pic>
            <p:nvPicPr>
              <p:cNvPr id="46" name="Graphic 45" descr="Arrow Right with solid fill">
                <a:extLst>
                  <a:ext uri="{FF2B5EF4-FFF2-40B4-BE49-F238E27FC236}">
                    <a16:creationId xmlns:a16="http://schemas.microsoft.com/office/drawing/2014/main" id="{B6E9667D-DB4B-8BB2-A4D6-C9359CE9F98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 rot="10800000">
                <a:off x="6457149" y="5720443"/>
                <a:ext cx="914400" cy="914400"/>
              </a:xfrm>
              <a:prstGeom prst="rect">
                <a:avLst/>
              </a:prstGeom>
            </p:spPr>
          </p:pic>
        </p:grpSp>
      </p:grpSp>
      <p:sp>
        <p:nvSpPr>
          <p:cNvPr id="59" name="TextBox 58">
            <a:extLst>
              <a:ext uri="{FF2B5EF4-FFF2-40B4-BE49-F238E27FC236}">
                <a16:creationId xmlns:a16="http://schemas.microsoft.com/office/drawing/2014/main" id="{DCE3BDAD-7A0A-D069-6C56-DF706637B01E}"/>
              </a:ext>
            </a:extLst>
          </p:cNvPr>
          <p:cNvSpPr txBox="1"/>
          <p:nvPr/>
        </p:nvSpPr>
        <p:spPr>
          <a:xfrm>
            <a:off x="8580948" y="1740736"/>
            <a:ext cx="15833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Time  (Measured by no. data points)</a:t>
            </a:r>
          </a:p>
          <a:p>
            <a:endParaRPr lang="en-US" sz="7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3AE735C-4EEC-4922-4066-34768179E530}"/>
              </a:ext>
            </a:extLst>
          </p:cNvPr>
          <p:cNvSpPr txBox="1"/>
          <p:nvPr/>
        </p:nvSpPr>
        <p:spPr>
          <a:xfrm rot="16200000">
            <a:off x="6621516" y="915648"/>
            <a:ext cx="75606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Sped (km/h)</a:t>
            </a:r>
            <a:endParaRPr lang="en-US"/>
          </a:p>
          <a:p>
            <a:endParaRPr lang="en-US" sz="700">
              <a:solidFill>
                <a:srgbClr val="000000"/>
              </a:solidFill>
              <a:cs typeface="Times New Roman"/>
            </a:endParaRPr>
          </a:p>
        </p:txBody>
      </p:sp>
      <p:pic>
        <p:nvPicPr>
          <p:cNvPr id="62" name="Picture 61" descr="A graph showing a number of data&#10;&#10;AI-generated content may be incorrect.">
            <a:extLst>
              <a:ext uri="{FF2B5EF4-FFF2-40B4-BE49-F238E27FC236}">
                <a16:creationId xmlns:a16="http://schemas.microsoft.com/office/drawing/2014/main" id="{434FD144-C62A-C077-CE22-28EC485E9C4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97855" y="3867401"/>
            <a:ext cx="5194133" cy="1950620"/>
          </a:xfrm>
          <a:prstGeom prst="rect">
            <a:avLst/>
          </a:prstGeom>
        </p:spPr>
      </p:pic>
      <p:pic>
        <p:nvPicPr>
          <p:cNvPr id="64" name="Picture 63" descr="A graph showing a number of data&#10;&#10;AI-generated content may be incorrect.">
            <a:extLst>
              <a:ext uri="{FF2B5EF4-FFF2-40B4-BE49-F238E27FC236}">
                <a16:creationId xmlns:a16="http://schemas.microsoft.com/office/drawing/2014/main" id="{EF5242B2-7730-98B5-25A6-AE3C47BA4AD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95989" y="1950422"/>
            <a:ext cx="5178646" cy="1868778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F4774234-E5C9-148D-2909-37EDB5401F81}"/>
              </a:ext>
            </a:extLst>
          </p:cNvPr>
          <p:cNvSpPr txBox="1"/>
          <p:nvPr/>
        </p:nvSpPr>
        <p:spPr>
          <a:xfrm>
            <a:off x="8580948" y="3660568"/>
            <a:ext cx="15833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Time  (Measured by no. data points)</a:t>
            </a:r>
          </a:p>
          <a:p>
            <a:endParaRPr lang="en-US" sz="7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82447908-4F04-251B-E897-2835C5D71B49}"/>
              </a:ext>
            </a:extLst>
          </p:cNvPr>
          <p:cNvSpPr txBox="1"/>
          <p:nvPr/>
        </p:nvSpPr>
        <p:spPr>
          <a:xfrm rot="16200000">
            <a:off x="6621517" y="2774528"/>
            <a:ext cx="75606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Sped (km/h)</a:t>
            </a:r>
            <a:endParaRPr lang="en-US"/>
          </a:p>
          <a:p>
            <a:endParaRPr lang="en-US" sz="7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F09C8173-D443-099D-5798-0E3A392C1683}"/>
              </a:ext>
            </a:extLst>
          </p:cNvPr>
          <p:cNvSpPr txBox="1"/>
          <p:nvPr/>
        </p:nvSpPr>
        <p:spPr>
          <a:xfrm>
            <a:off x="6902259" y="5807148"/>
            <a:ext cx="543556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Georgia Pro"/>
                <a:cs typeface="Times New Roman"/>
              </a:rPr>
              <a:t>- Increased aerodynamic downforce (</a:t>
            </a:r>
            <a:r>
              <a:rPr lang="en-GB" sz="1600">
                <a:latin typeface="Georgia Pro"/>
                <a:ea typeface="+mn-lt"/>
                <a:cs typeface="Times New Roman"/>
              </a:rPr>
              <a:t>Srivastava</a:t>
            </a:r>
            <a:r>
              <a:rPr lang="en-GB" sz="1600">
                <a:latin typeface="Georgia Pro"/>
                <a:cs typeface="Times New Roman"/>
              </a:rPr>
              <a:t>, S and </a:t>
            </a:r>
            <a:r>
              <a:rPr lang="en-GB" sz="1600">
                <a:latin typeface="Georgia Pro"/>
                <a:ea typeface="+mn-lt"/>
                <a:cs typeface="Times New Roman"/>
              </a:rPr>
              <a:t>Sankaran</a:t>
            </a:r>
            <a:r>
              <a:rPr lang="en-GB" sz="1600">
                <a:latin typeface="Georgia Pro"/>
                <a:cs typeface="Times New Roman"/>
              </a:rPr>
              <a:t>, 2022).</a:t>
            </a:r>
          </a:p>
          <a:p>
            <a:r>
              <a:rPr lang="en-GB" sz="1600">
                <a:latin typeface="Georgia Pro"/>
                <a:cs typeface="Times New Roman"/>
              </a:rPr>
              <a:t>- Increased peak tyre coefficient (Groot and Winter, 2011).</a:t>
            </a:r>
            <a:endParaRPr lang="en-GB" sz="1600"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1CF9974B-89CC-70EF-8365-CE1DC253ED10}"/>
              </a:ext>
            </a:extLst>
          </p:cNvPr>
          <p:cNvSpPr txBox="1"/>
          <p:nvPr/>
        </p:nvSpPr>
        <p:spPr>
          <a:xfrm rot="16200000">
            <a:off x="6621516" y="4729848"/>
            <a:ext cx="75606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Sped (km/h)</a:t>
            </a:r>
            <a:endParaRPr lang="en-US"/>
          </a:p>
          <a:p>
            <a:endParaRPr lang="en-US" sz="7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E592CFCF-BE48-D8EA-3007-497556E09DD1}"/>
              </a:ext>
            </a:extLst>
          </p:cNvPr>
          <p:cNvSpPr txBox="1"/>
          <p:nvPr/>
        </p:nvSpPr>
        <p:spPr>
          <a:xfrm>
            <a:off x="8580947" y="5673398"/>
            <a:ext cx="15833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Time  (Measured by no. data points)</a:t>
            </a:r>
          </a:p>
          <a:p>
            <a:endParaRPr lang="en-US" sz="700">
              <a:solidFill>
                <a:srgbClr val="000000"/>
              </a:solidFill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7541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32"/>
    </mc:Choice>
    <mc:Fallback xmlns="">
      <p:transition spd="slow" advTm="50532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E6572-4EF7-BFEE-9F58-6F7046123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47861E9-A70E-D085-C205-0EB8A8B52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ACE817A-B035-6D9B-4A51-8E2CA7E1F211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>
                <a:latin typeface="Georgia Pro"/>
              </a:rPr>
              <a:t>Kiera Ryman</a:t>
            </a:r>
          </a:p>
        </p:txBody>
      </p:sp>
      <p:pic>
        <p:nvPicPr>
          <p:cNvPr id="19" name="Picture 18" descr="A screenshot of a graph&#10;&#10;AI-generated content may be incorrect.">
            <a:extLst>
              <a:ext uri="{FF2B5EF4-FFF2-40B4-BE49-F238E27FC236}">
                <a16:creationId xmlns:a16="http://schemas.microsoft.com/office/drawing/2014/main" id="{DDCC73A4-6459-B3EC-C56D-87CB15A930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8587" y="1063612"/>
            <a:ext cx="3897882" cy="2051290"/>
          </a:xfrm>
          <a:prstGeom prst="rect">
            <a:avLst/>
          </a:prstGeom>
        </p:spPr>
      </p:pic>
      <p:pic>
        <p:nvPicPr>
          <p:cNvPr id="20" name="Picture 19" descr="A screenshot of a graph&#10;&#10;AI-generated content may be incorrect.">
            <a:extLst>
              <a:ext uri="{FF2B5EF4-FFF2-40B4-BE49-F238E27FC236}">
                <a16:creationId xmlns:a16="http://schemas.microsoft.com/office/drawing/2014/main" id="{DDF17235-DFA6-02B4-2260-D67651AC1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8587" y="3523877"/>
            <a:ext cx="3897882" cy="2041765"/>
          </a:xfrm>
          <a:prstGeom prst="rect">
            <a:avLst/>
          </a:prstGeom>
        </p:spPr>
      </p:pic>
      <p:sp>
        <p:nvSpPr>
          <p:cNvPr id="22" name="TextBox 1">
            <a:extLst>
              <a:ext uri="{FF2B5EF4-FFF2-40B4-BE49-F238E27FC236}">
                <a16:creationId xmlns:a16="http://schemas.microsoft.com/office/drawing/2014/main" id="{11E8B9DC-5C89-6E42-9E1A-024707EC0199}"/>
              </a:ext>
            </a:extLst>
          </p:cNvPr>
          <p:cNvSpPr txBox="1"/>
          <p:nvPr/>
        </p:nvSpPr>
        <p:spPr>
          <a:xfrm>
            <a:off x="8713657" y="733216"/>
            <a:ext cx="223578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000000"/>
                </a:solidFill>
                <a:latin typeface="Georgia Pro"/>
                <a:ea typeface="Calibri"/>
                <a:cs typeface="Calibri"/>
              </a:rPr>
              <a:t>With Droop Stops:</a:t>
            </a:r>
          </a:p>
        </p:txBody>
      </p:sp>
      <p:sp>
        <p:nvSpPr>
          <p:cNvPr id="23" name="TextBox 1">
            <a:extLst>
              <a:ext uri="{FF2B5EF4-FFF2-40B4-BE49-F238E27FC236}">
                <a16:creationId xmlns:a16="http://schemas.microsoft.com/office/drawing/2014/main" id="{7CBBD16A-E2B6-3AEA-1E0F-28CC900279D9}"/>
              </a:ext>
            </a:extLst>
          </p:cNvPr>
          <p:cNvSpPr txBox="1"/>
          <p:nvPr/>
        </p:nvSpPr>
        <p:spPr>
          <a:xfrm>
            <a:off x="8555505" y="3193069"/>
            <a:ext cx="2552086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000000"/>
                </a:solidFill>
                <a:latin typeface="Georgia Pro"/>
                <a:ea typeface="Calibri"/>
                <a:cs typeface="Calibri"/>
              </a:rPr>
              <a:t>Without Droop Stops: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1579A3-74A4-C31F-C97F-103F35CE799D}"/>
              </a:ext>
            </a:extLst>
          </p:cNvPr>
          <p:cNvSpPr txBox="1"/>
          <p:nvPr/>
        </p:nvSpPr>
        <p:spPr>
          <a:xfrm>
            <a:off x="96089" y="60806"/>
            <a:ext cx="529222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Simulating Droop Stops</a:t>
            </a:r>
          </a:p>
        </p:txBody>
      </p:sp>
      <p:pic>
        <p:nvPicPr>
          <p:cNvPr id="30" name="Picture 29" descr="A graph on a screen&#10;&#10;AI-generated content may be incorrect.">
            <a:extLst>
              <a:ext uri="{FF2B5EF4-FFF2-40B4-BE49-F238E27FC236}">
                <a16:creationId xmlns:a16="http://schemas.microsoft.com/office/drawing/2014/main" id="{E6F3FB9E-9261-C279-BA01-17527AE72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6610" y="1309148"/>
            <a:ext cx="2974137" cy="2528798"/>
          </a:xfrm>
          <a:prstGeom prst="rect">
            <a:avLst/>
          </a:prstGeom>
        </p:spPr>
      </p:pic>
      <p:pic>
        <p:nvPicPr>
          <p:cNvPr id="31" name="Picture 30" descr="A screenshot of a graph&#10;&#10;AI-generated content may be incorrect.">
            <a:extLst>
              <a:ext uri="{FF2B5EF4-FFF2-40B4-BE49-F238E27FC236}">
                <a16:creationId xmlns:a16="http://schemas.microsoft.com/office/drawing/2014/main" id="{3A48A021-F461-B86A-4C8B-BE9300AC14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221" y="1311214"/>
            <a:ext cx="2947898" cy="2524665"/>
          </a:xfrm>
          <a:prstGeom prst="rect">
            <a:avLst/>
          </a:prstGeom>
        </p:spPr>
      </p:pic>
      <p:pic>
        <p:nvPicPr>
          <p:cNvPr id="34" name="Picture 33" descr="A black and white text&#10;&#10;AI-generated content may be incorrect.">
            <a:extLst>
              <a:ext uri="{FF2B5EF4-FFF2-40B4-BE49-F238E27FC236}">
                <a16:creationId xmlns:a16="http://schemas.microsoft.com/office/drawing/2014/main" id="{743EE2A7-7F7A-0E24-A1AC-7A1F8D1418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1221" y="4657015"/>
            <a:ext cx="1675899" cy="565484"/>
          </a:xfrm>
          <a:prstGeom prst="rect">
            <a:avLst/>
          </a:prstGeom>
        </p:spPr>
      </p:pic>
      <p:pic>
        <p:nvPicPr>
          <p:cNvPr id="36" name="Picture 35" descr="A black rectangular object with white numbers&#10;&#10;AI-generated content may be incorrect.">
            <a:extLst>
              <a:ext uri="{FF2B5EF4-FFF2-40B4-BE49-F238E27FC236}">
                <a16:creationId xmlns:a16="http://schemas.microsoft.com/office/drawing/2014/main" id="{209ACE4D-C234-5B66-19FD-6DF8609A3B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2652" y="5936123"/>
            <a:ext cx="2952750" cy="714375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4D2FF60-0432-319E-9F0A-A56FBF094851}"/>
              </a:ext>
            </a:extLst>
          </p:cNvPr>
          <p:cNvSpPr/>
          <p:nvPr/>
        </p:nvSpPr>
        <p:spPr>
          <a:xfrm>
            <a:off x="7589921" y="320843"/>
            <a:ext cx="4221078" cy="5323972"/>
          </a:xfrm>
          <a:prstGeom prst="rect">
            <a:avLst/>
          </a:prstGeom>
          <a:noFill/>
          <a:ln w="127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1">
            <a:extLst>
              <a:ext uri="{FF2B5EF4-FFF2-40B4-BE49-F238E27FC236}">
                <a16:creationId xmlns:a16="http://schemas.microsoft.com/office/drawing/2014/main" id="{BE6DB6E8-20CE-5421-BA5C-953DFCCB1560}"/>
              </a:ext>
            </a:extLst>
          </p:cNvPr>
          <p:cNvSpPr txBox="1"/>
          <p:nvPr/>
        </p:nvSpPr>
        <p:spPr>
          <a:xfrm>
            <a:off x="8142913" y="392889"/>
            <a:ext cx="337311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Outputted Forces at Droop Stops:</a:t>
            </a:r>
            <a:endParaRPr lang="en-GB" b="1" u="sng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854BF36-6A5B-3B6A-1E91-960E7E6BF3B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3310690" y="2363997"/>
            <a:ext cx="457200" cy="41910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70B6F5E8-08B2-09D8-1C7D-81EE675F9D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4022557" y="4678751"/>
            <a:ext cx="457200" cy="41910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1554F0A1-9E58-AA7A-AB10-6B16B5EA0FA8}"/>
              </a:ext>
            </a:extLst>
          </p:cNvPr>
          <p:cNvSpPr txBox="1"/>
          <p:nvPr/>
        </p:nvSpPr>
        <p:spPr>
          <a:xfrm>
            <a:off x="6450132" y="6044199"/>
            <a:ext cx="22923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Georgia Pro"/>
                <a:ea typeface="Calibri"/>
                <a:cs typeface="Times New Roman"/>
              </a:rPr>
              <a:t> (Ewbank, 2026a)</a:t>
            </a:r>
          </a:p>
          <a:p>
            <a:r>
              <a:rPr lang="en-GB">
                <a:latin typeface="Georgia Pro"/>
                <a:ea typeface="Calibri"/>
                <a:cs typeface="Times New Roman"/>
              </a:rPr>
              <a:t>(Ewbank, 2026b)</a:t>
            </a:r>
            <a:endParaRPr lang="en-GB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A6A108F-2647-D5FE-D2CF-155A951B72A7}"/>
              </a:ext>
            </a:extLst>
          </p:cNvPr>
          <p:cNvSpPr txBox="1"/>
          <p:nvPr/>
        </p:nvSpPr>
        <p:spPr>
          <a:xfrm>
            <a:off x="1806995" y="883869"/>
            <a:ext cx="33029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Georgia Pro"/>
              </a:rPr>
              <a:t>Changing Compression Ratio: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D35F396-E294-1250-9A62-3F309CA54CCA}"/>
              </a:ext>
            </a:extLst>
          </p:cNvPr>
          <p:cNvSpPr txBox="1"/>
          <p:nvPr/>
        </p:nvSpPr>
        <p:spPr>
          <a:xfrm>
            <a:off x="1965145" y="4161906"/>
            <a:ext cx="33029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Georgia Pro"/>
              </a:rPr>
              <a:t>Changing Bumper Clearance:</a:t>
            </a:r>
          </a:p>
        </p:txBody>
      </p:sp>
      <p:pic>
        <p:nvPicPr>
          <p:cNvPr id="46" name="Picture 45" descr="A black and white text on a dark background&#10;&#10;AI-generated content may be incorrect.">
            <a:extLst>
              <a:ext uri="{FF2B5EF4-FFF2-40B4-BE49-F238E27FC236}">
                <a16:creationId xmlns:a16="http://schemas.microsoft.com/office/drawing/2014/main" id="{CF381DC2-B37F-F156-9021-AEA21B1A1C6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89235" y="4658979"/>
            <a:ext cx="1524947" cy="574611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007711AA-8961-5F6A-2F9D-EFC97DF62C37}"/>
              </a:ext>
            </a:extLst>
          </p:cNvPr>
          <p:cNvSpPr txBox="1"/>
          <p:nvPr/>
        </p:nvSpPr>
        <p:spPr>
          <a:xfrm>
            <a:off x="2137674" y="5527755"/>
            <a:ext cx="261285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Georgia Pro"/>
              </a:rPr>
              <a:t>Increased Scale Factor:</a:t>
            </a:r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247976CF-EBE0-FFFA-FAD1-E66659FBA58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1263" y="4657223"/>
            <a:ext cx="1514475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79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41"/>
    </mc:Choice>
    <mc:Fallback xmlns="">
      <p:transition spd="slow" advTm="41741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52485F-FE62-7347-5CF7-E92ACB46D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89847D5-A9AE-DB69-BD9D-370B5A690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215D3A-BCE8-2107-5BBC-A134766C35D8}"/>
              </a:ext>
            </a:extLst>
          </p:cNvPr>
          <p:cNvSpPr txBox="1"/>
          <p:nvPr/>
        </p:nvSpPr>
        <p:spPr>
          <a:xfrm>
            <a:off x="96090" y="495680"/>
            <a:ext cx="118950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>
                <a:latin typeface="Georgia Pro"/>
              </a:rPr>
              <a:t>Kiera Ryman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34B0DC4-2E88-9EC7-C457-30166FBD2F9E}"/>
              </a:ext>
            </a:extLst>
          </p:cNvPr>
          <p:cNvSpPr txBox="1"/>
          <p:nvPr/>
        </p:nvSpPr>
        <p:spPr>
          <a:xfrm>
            <a:off x="96089" y="60806"/>
            <a:ext cx="529222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Simulating Droop Stops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624BE3-EE59-9FD4-A9C9-820B584C3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98" y="1067973"/>
            <a:ext cx="3969539" cy="23223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FB6FAA-601A-7E42-669A-3D12B8C044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5014" y="1068985"/>
            <a:ext cx="3969420" cy="23160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A7F4AF-6CFF-EDAF-8B75-56536896EA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3049" y="1071062"/>
            <a:ext cx="3969275" cy="2322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BDCAEC7-78CE-64DC-B765-B509558A27DE}"/>
              </a:ext>
            </a:extLst>
          </p:cNvPr>
          <p:cNvSpPr txBox="1"/>
          <p:nvPr/>
        </p:nvSpPr>
        <p:spPr>
          <a:xfrm>
            <a:off x="958802" y="778041"/>
            <a:ext cx="2150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Front Droop Stops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8D6D17-38EA-64AA-302F-FA49FE0BE0F0}"/>
              </a:ext>
            </a:extLst>
          </p:cNvPr>
          <p:cNvSpPr txBox="1"/>
          <p:nvPr/>
        </p:nvSpPr>
        <p:spPr>
          <a:xfrm>
            <a:off x="5079618" y="778040"/>
            <a:ext cx="20301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Rear Droop Stops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EA5155-7913-8693-963A-CADBC21C2EA5}"/>
              </a:ext>
            </a:extLst>
          </p:cNvPr>
          <p:cNvSpPr txBox="1"/>
          <p:nvPr/>
        </p:nvSpPr>
        <p:spPr>
          <a:xfrm>
            <a:off x="8739222" y="778041"/>
            <a:ext cx="28623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Georgia Pro"/>
                <a:ea typeface="Calibri"/>
                <a:cs typeface="Calibri"/>
              </a:rPr>
              <a:t>Front &amp; Rear Droop Stops</a:t>
            </a:r>
          </a:p>
        </p:txBody>
      </p:sp>
      <p:pic>
        <p:nvPicPr>
          <p:cNvPr id="14" name="Picture 13" descr="A graph showing different colored lines&#10;&#10;AI-generated content may be incorrect.">
            <a:extLst>
              <a:ext uri="{FF2B5EF4-FFF2-40B4-BE49-F238E27FC236}">
                <a16:creationId xmlns:a16="http://schemas.microsoft.com/office/drawing/2014/main" id="{38CFC676-206D-32BC-D102-446F82EDCA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006" y="3608971"/>
            <a:ext cx="4227597" cy="20563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4B029A6-250F-6744-1E3B-C0F369212F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2289" y="4636168"/>
            <a:ext cx="4350420" cy="2067427"/>
          </a:xfrm>
          <a:prstGeom prst="rect">
            <a:avLst/>
          </a:prstGeom>
        </p:spPr>
      </p:pic>
      <p:pic>
        <p:nvPicPr>
          <p:cNvPr id="17" name="Picture 16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CCFE33C5-CE02-16C3-D090-EAD12E1170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85585" y="4825915"/>
            <a:ext cx="2602833" cy="695325"/>
          </a:xfrm>
          <a:prstGeom prst="rect">
            <a:avLst/>
          </a:prstGeom>
        </p:spPr>
      </p:pic>
      <p:pic>
        <p:nvPicPr>
          <p:cNvPr id="18" name="Picture 17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ABF7FC16-2462-4042-1F61-DE3B4468CB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5439" y="5667375"/>
            <a:ext cx="2563228" cy="1137987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CAEF857-AFB7-C425-52D6-FDD538F1A1EF}"/>
              </a:ext>
            </a:extLst>
          </p:cNvPr>
          <p:cNvCxnSpPr/>
          <p:nvPr/>
        </p:nvCxnSpPr>
        <p:spPr>
          <a:xfrm flipV="1">
            <a:off x="-2302" y="3480583"/>
            <a:ext cx="12430158" cy="2437"/>
          </a:xfrm>
          <a:prstGeom prst="straightConnector1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 descr="A close-up of a sign&#10;&#10;AI-generated content may be incorrect.">
            <a:extLst>
              <a:ext uri="{FF2B5EF4-FFF2-40B4-BE49-F238E27FC236}">
                <a16:creationId xmlns:a16="http://schemas.microsoft.com/office/drawing/2014/main" id="{DE22C3D9-056A-6870-EC11-513477E499A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94046" y="3701966"/>
            <a:ext cx="2832937" cy="687305"/>
          </a:xfrm>
          <a:prstGeom prst="rect">
            <a:avLst/>
          </a:prstGeom>
        </p:spPr>
      </p:pic>
      <p:pic>
        <p:nvPicPr>
          <p:cNvPr id="30" name="Picture 29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090E633C-64DD-2398-8DEF-CABE04F8663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42283" y="3557085"/>
            <a:ext cx="2260434" cy="10171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71D5B9-E65E-4916-34BC-7AE0ACC2FEEA}"/>
              </a:ext>
            </a:extLst>
          </p:cNvPr>
          <p:cNvSpPr txBox="1"/>
          <p:nvPr/>
        </p:nvSpPr>
        <p:spPr>
          <a:xfrm>
            <a:off x="-13097" y="6494053"/>
            <a:ext cx="44497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Georgia Pro"/>
                <a:ea typeface="Calibri"/>
                <a:cs typeface="Times New Roman"/>
              </a:rPr>
              <a:t>Comparative Analysis - (Dovetail, 2023)</a:t>
            </a:r>
          </a:p>
        </p:txBody>
      </p:sp>
    </p:spTree>
    <p:extLst>
      <p:ext uri="{BB962C8B-B14F-4D97-AF65-F5344CB8AC3E}">
        <p14:creationId xmlns:p14="http://schemas.microsoft.com/office/powerpoint/2010/main" val="659034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750"/>
    </mc:Choice>
    <mc:Fallback xmlns="">
      <p:transition spd="slow" advTm="46750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">
            <a:extLst>
              <a:ext uri="{FF2B5EF4-FFF2-40B4-BE49-F238E27FC236}">
                <a16:creationId xmlns:a16="http://schemas.microsoft.com/office/drawing/2014/main" id="{264B3CDB-F63B-42B2-1420-0EED92C8F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r>
              <a:rPr lang="en-GB">
                <a:ea typeface="Calibri"/>
                <a:cs typeface="Calibri"/>
              </a:rPr>
              <a:t>37</a:t>
            </a:r>
          </a:p>
        </p:txBody>
      </p:sp>
      <p:pic>
        <p:nvPicPr>
          <p:cNvPr id="17" name="Picture 16" descr="A screenshot of a graph&#10;&#10;AI-generated content may be incorrect.">
            <a:extLst>
              <a:ext uri="{FF2B5EF4-FFF2-40B4-BE49-F238E27FC236}">
                <a16:creationId xmlns:a16="http://schemas.microsoft.com/office/drawing/2014/main" id="{5C7F994E-D467-4383-9C9C-DBF5581004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7951" y="851413"/>
            <a:ext cx="2570390" cy="2281918"/>
          </a:xfrm>
          <a:prstGeom prst="rect">
            <a:avLst/>
          </a:prstGeom>
        </p:spPr>
      </p:pic>
      <p:pic>
        <p:nvPicPr>
          <p:cNvPr id="24" name="Picture 23" descr="A graph with red and blue lines&#10;&#10;AI-generated content may be incorrect.">
            <a:extLst>
              <a:ext uri="{FF2B5EF4-FFF2-40B4-BE49-F238E27FC236}">
                <a16:creationId xmlns:a16="http://schemas.microsoft.com/office/drawing/2014/main" id="{14EB2BBD-24D7-80BF-90CE-19546B4D85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3743" y="811199"/>
            <a:ext cx="3505200" cy="194310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FCED7DC-A72C-0365-428F-0041181EDF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6424" y="2888795"/>
            <a:ext cx="2756808" cy="183016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6DBA852-9FC2-8D7B-4181-2DF7DD8924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0" y="772886"/>
            <a:ext cx="3213936" cy="2017009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6365AEB-DDA1-B8F3-3DB1-1466D677DFCA}"/>
              </a:ext>
            </a:extLst>
          </p:cNvPr>
          <p:cNvCxnSpPr/>
          <p:nvPr/>
        </p:nvCxnSpPr>
        <p:spPr>
          <a:xfrm flipV="1">
            <a:off x="6852019" y="-1810"/>
            <a:ext cx="27645" cy="7094715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BF6E820-26FB-38E2-3CA4-BBFEBAFD9FC5}"/>
              </a:ext>
            </a:extLst>
          </p:cNvPr>
          <p:cNvSpPr txBox="1"/>
          <p:nvPr/>
        </p:nvSpPr>
        <p:spPr>
          <a:xfrm>
            <a:off x="697668" y="191149"/>
            <a:ext cx="573337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Georgia Pro"/>
                <a:ea typeface="Calibri"/>
                <a:cs typeface="Calibri"/>
              </a:rPr>
              <a:t>Droop Stop Data – VI-Grade Vs Real Data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839B3D-3B0F-B990-D03D-98F076C097C5}"/>
              </a:ext>
            </a:extLst>
          </p:cNvPr>
          <p:cNvSpPr txBox="1"/>
          <p:nvPr/>
        </p:nvSpPr>
        <p:spPr>
          <a:xfrm>
            <a:off x="7084432" y="60808"/>
            <a:ext cx="500145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latin typeface="Georgia Pro"/>
                <a:ea typeface="Calibri"/>
                <a:cs typeface="Calibri"/>
              </a:rPr>
              <a:t>Simulating Aero &amp; Droop Stop Changes Together</a:t>
            </a:r>
            <a:endParaRPr lang="en-US"/>
          </a:p>
        </p:txBody>
      </p:sp>
      <p:pic>
        <p:nvPicPr>
          <p:cNvPr id="15" name="Picture 14" descr="A graph showing different colored lines&#10;&#10;AI-generated content may be incorrect.">
            <a:extLst>
              <a:ext uri="{FF2B5EF4-FFF2-40B4-BE49-F238E27FC236}">
                <a16:creationId xmlns:a16="http://schemas.microsoft.com/office/drawing/2014/main" id="{52F33070-F697-9BFD-81EF-FA7143C115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00" y="4892339"/>
            <a:ext cx="3425492" cy="1605214"/>
          </a:xfrm>
          <a:prstGeom prst="rect">
            <a:avLst/>
          </a:prstGeom>
        </p:spPr>
      </p:pic>
      <p:pic>
        <p:nvPicPr>
          <p:cNvPr id="19" name="Picture 18" descr="A graph on a screen&#10;&#10;AI-generated content may be incorrect.">
            <a:extLst>
              <a:ext uri="{FF2B5EF4-FFF2-40B4-BE49-F238E27FC236}">
                <a16:creationId xmlns:a16="http://schemas.microsoft.com/office/drawing/2014/main" id="{187DB8EC-5E3F-DD95-BE1D-4C5624F058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20534" y="5140442"/>
            <a:ext cx="3283324" cy="108341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31B7EE6-7C39-5C87-AF99-DA3F0E9662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25029" y="968290"/>
            <a:ext cx="2472491" cy="192354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98B620F5-D1F5-2CEE-10B4-EC46272744F2}"/>
              </a:ext>
            </a:extLst>
          </p:cNvPr>
          <p:cNvSpPr txBox="1"/>
          <p:nvPr/>
        </p:nvSpPr>
        <p:spPr>
          <a:xfrm>
            <a:off x="7252048" y="4893254"/>
            <a:ext cx="525406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latin typeface="Georgia Pro"/>
                <a:ea typeface="Calibri"/>
                <a:cs typeface="Times New Roman"/>
              </a:rPr>
              <a:t>V7 is 1.051s faster than CFD baseline.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latin typeface="Georgia Pro"/>
                <a:ea typeface="Calibri"/>
                <a:cs typeface="Times New Roman"/>
              </a:rPr>
              <a:t>V7 is 2.385s faster than </a:t>
            </a:r>
            <a:r>
              <a:rPr lang="en-GB" err="1">
                <a:latin typeface="Georgia Pro"/>
                <a:ea typeface="Calibri"/>
                <a:cs typeface="Times New Roman"/>
              </a:rPr>
              <a:t>MoTeC</a:t>
            </a:r>
            <a:r>
              <a:rPr lang="en-GB">
                <a:latin typeface="Georgia Pro"/>
                <a:ea typeface="Calibri"/>
                <a:cs typeface="Times New Roman"/>
              </a:rPr>
              <a:t>.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latin typeface="Georgia Pro"/>
                <a:ea typeface="Calibri"/>
                <a:cs typeface="Times New Roman"/>
              </a:rPr>
              <a:t>V7 is 0.065s faster with droop stops just touching.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EF7535-4E7B-6ACB-6FE2-B071F793928E}"/>
              </a:ext>
            </a:extLst>
          </p:cNvPr>
          <p:cNvSpPr txBox="1"/>
          <p:nvPr/>
        </p:nvSpPr>
        <p:spPr>
          <a:xfrm>
            <a:off x="7249026" y="3709737"/>
            <a:ext cx="434139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,Sans-Serif"/>
              <a:buChar char="-"/>
            </a:pPr>
            <a:r>
              <a:rPr lang="en-GB">
                <a:latin typeface="Georgia Pro"/>
                <a:ea typeface="Arial"/>
                <a:cs typeface="Arial"/>
              </a:rPr>
              <a:t>Droop stops are 0.154 faster from baseline.</a:t>
            </a:r>
            <a:endParaRPr lang="en-GB" sz="1800">
              <a:latin typeface="Georgia Pro"/>
              <a:ea typeface="Arial"/>
              <a:cs typeface="Arial"/>
            </a:endParaRPr>
          </a:p>
          <a:p>
            <a:pPr lvl="0" algn="ctr" rtl="0"/>
            <a:endParaRPr lang="en-US" sz="1800" baseline="0">
              <a:latin typeface="Calibri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5A1C55-05D5-91FF-E9DE-41FA64A615EB}"/>
              </a:ext>
            </a:extLst>
          </p:cNvPr>
          <p:cNvSpPr txBox="1"/>
          <p:nvPr/>
        </p:nvSpPr>
        <p:spPr>
          <a:xfrm>
            <a:off x="-13097" y="6494053"/>
            <a:ext cx="44497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Georgia Pro"/>
                <a:ea typeface="Calibri"/>
                <a:cs typeface="Times New Roman"/>
              </a:rPr>
              <a:t>Comparing Data - (Gabor, 2024)</a:t>
            </a:r>
          </a:p>
        </p:txBody>
      </p:sp>
    </p:spTree>
    <p:extLst>
      <p:ext uri="{BB962C8B-B14F-4D97-AF65-F5344CB8AC3E}">
        <p14:creationId xmlns:p14="http://schemas.microsoft.com/office/powerpoint/2010/main" val="296285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129"/>
    </mc:Choice>
    <mc:Fallback xmlns="">
      <p:transition spd="slow" advTm="41129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A4AD6D-4E48-F982-FC8C-CC8C9E857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C37AB7-9874-2AC2-93DD-23435DAF9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F0D4CE-522F-D412-90DF-98B5B5CA45B2}"/>
              </a:ext>
            </a:extLst>
          </p:cNvPr>
          <p:cNvSpPr txBox="1"/>
          <p:nvPr/>
        </p:nvSpPr>
        <p:spPr>
          <a:xfrm>
            <a:off x="96090" y="495680"/>
            <a:ext cx="23248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Ethan Davies &amp; Kiera Ryman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902129-6442-6C28-1E1E-FFED90BD99F8}"/>
              </a:ext>
            </a:extLst>
          </p:cNvPr>
          <p:cNvSpPr txBox="1"/>
          <p:nvPr/>
        </p:nvSpPr>
        <p:spPr>
          <a:xfrm>
            <a:off x="96090" y="72428"/>
            <a:ext cx="442995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S2-UW Final Proposal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262C118-98E1-CF7B-A131-0CD36DA6B70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21" t="15793" r="4114" b="8743"/>
          <a:stretch>
            <a:fillRect/>
          </a:stretch>
        </p:blipFill>
        <p:spPr bwMode="auto">
          <a:xfrm>
            <a:off x="7665956" y="1018900"/>
            <a:ext cx="4210122" cy="2410100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F1B38D0-1213-B21E-B9C2-30D017F37F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26" t="15785" r="2890" b="6294"/>
          <a:stretch>
            <a:fillRect/>
          </a:stretch>
        </p:blipFill>
        <p:spPr bwMode="auto">
          <a:xfrm>
            <a:off x="315922" y="1058216"/>
            <a:ext cx="4210122" cy="2410100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AAD3F809-8503-9726-9E00-DC8DB3EEDC7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73" t="12339" r="50473" b="16126"/>
          <a:stretch>
            <a:fillRect/>
          </a:stretch>
        </p:blipFill>
        <p:spPr bwMode="auto">
          <a:xfrm>
            <a:off x="7351529" y="4044825"/>
            <a:ext cx="4524549" cy="2278537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135855-7F0B-063F-2021-0A07D7A58A85}"/>
              </a:ext>
            </a:extLst>
          </p:cNvPr>
          <p:cNvSpPr txBox="1"/>
          <p:nvPr/>
        </p:nvSpPr>
        <p:spPr>
          <a:xfrm>
            <a:off x="4666577" y="2951946"/>
            <a:ext cx="2858846" cy="95410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>
                <a:latin typeface="Georgia Pro" panose="02040502050405020303" pitchFamily="18" charset="0"/>
              </a:rPr>
              <a:t>Objectives:</a:t>
            </a:r>
          </a:p>
          <a:p>
            <a:pPr algn="ctr"/>
            <a:r>
              <a:rPr lang="en-GB" sz="1400">
                <a:latin typeface="Georgia Pro" panose="02040502050405020303" pitchFamily="18" charset="0"/>
              </a:rPr>
              <a:t>Forward Bias Balance 46-49%  ☑</a:t>
            </a:r>
          </a:p>
          <a:p>
            <a:pPr algn="ctr"/>
            <a:r>
              <a:rPr lang="en-GB" sz="1400">
                <a:latin typeface="Georgia Pro" panose="02040502050405020303" pitchFamily="18" charset="0"/>
              </a:rPr>
              <a:t>Increase Downforce by &lt;10%   ☑</a:t>
            </a:r>
          </a:p>
          <a:p>
            <a:pPr algn="ctr"/>
            <a:r>
              <a:rPr lang="en-GB" sz="1400">
                <a:latin typeface="Georgia Pro" panose="02040502050405020303" pitchFamily="18" charset="0"/>
              </a:rPr>
              <a:t>Don’t increase Cd by &gt;10%       ☑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046C52C0-3BB5-A9CE-4C19-9CB0C01AAB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722808"/>
              </p:ext>
            </p:extLst>
          </p:nvPr>
        </p:nvGraphicFramePr>
        <p:xfrm>
          <a:off x="598721" y="3753853"/>
          <a:ext cx="3644524" cy="16599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2262">
                  <a:extLst>
                    <a:ext uri="{9D8B030D-6E8A-4147-A177-3AD203B41FA5}">
                      <a16:colId xmlns:a16="http://schemas.microsoft.com/office/drawing/2014/main" val="2072885314"/>
                    </a:ext>
                  </a:extLst>
                </a:gridCol>
                <a:gridCol w="1822262">
                  <a:extLst>
                    <a:ext uri="{9D8B030D-6E8A-4147-A177-3AD203B41FA5}">
                      <a16:colId xmlns:a16="http://schemas.microsoft.com/office/drawing/2014/main" val="497108120"/>
                    </a:ext>
                  </a:extLst>
                </a:gridCol>
              </a:tblGrid>
              <a:tr h="414979">
                <a:tc>
                  <a:txBody>
                    <a:bodyPr/>
                    <a:lstStyle/>
                    <a:p>
                      <a:r>
                        <a:rPr lang="en-GB"/>
                        <a:t>Car/Geometry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Laptime (s)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4705009"/>
                  </a:ext>
                </a:extLst>
              </a:tr>
              <a:tr h="414979">
                <a:tc>
                  <a:txBody>
                    <a:bodyPr/>
                    <a:lstStyle/>
                    <a:p>
                      <a:r>
                        <a:rPr lang="en-GB"/>
                        <a:t>S2n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60.298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8532894"/>
                  </a:ext>
                </a:extLst>
              </a:tr>
              <a:tr h="414979">
                <a:tc>
                  <a:txBody>
                    <a:bodyPr/>
                    <a:lstStyle/>
                    <a:p>
                      <a:r>
                        <a:rPr lang="en-GB"/>
                        <a:t>S2n(b)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57.109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1591635"/>
                  </a:ext>
                </a:extLst>
              </a:tr>
              <a:tr h="414979">
                <a:tc>
                  <a:txBody>
                    <a:bodyPr/>
                    <a:lstStyle/>
                    <a:p>
                      <a:r>
                        <a:rPr lang="en-GB"/>
                        <a:t>S2-UW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56.058</a:t>
                      </a:r>
                    </a:p>
                  </a:txBody>
                  <a:tcPr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9802815"/>
                  </a:ext>
                </a:extLst>
              </a:tr>
            </a:tbl>
          </a:graphicData>
        </a:graphic>
      </p:graphicFrame>
      <p:sp>
        <p:nvSpPr>
          <p:cNvPr id="17" name="Arrow: Curved Down 16">
            <a:extLst>
              <a:ext uri="{FF2B5EF4-FFF2-40B4-BE49-F238E27FC236}">
                <a16:creationId xmlns:a16="http://schemas.microsoft.com/office/drawing/2014/main" id="{2B137ADE-248D-CDF6-F889-ECAFDBD56CDB}"/>
              </a:ext>
            </a:extLst>
          </p:cNvPr>
          <p:cNvSpPr/>
          <p:nvPr/>
        </p:nvSpPr>
        <p:spPr>
          <a:xfrm>
            <a:off x="3937002" y="304306"/>
            <a:ext cx="5000343" cy="714594"/>
          </a:xfrm>
          <a:prstGeom prst="curvedDownArrow">
            <a:avLst>
              <a:gd name="adj1" fmla="val 27494"/>
              <a:gd name="adj2" fmla="val 62771"/>
              <a:gd name="adj3" fmla="val 25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1A35785-F67A-9380-2235-74105AFBBE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162" y="5582815"/>
            <a:ext cx="4950745" cy="1112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572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3"/>
    </mc:Choice>
    <mc:Fallback xmlns="">
      <p:transition spd="slow" advTm="4353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F8FEC9-807F-0E18-9C5E-6A733A76E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6956576-83AF-5B6D-6089-0EBD276CD091}"/>
              </a:ext>
            </a:extLst>
          </p:cNvPr>
          <p:cNvGrpSpPr/>
          <p:nvPr/>
        </p:nvGrpSpPr>
        <p:grpSpPr>
          <a:xfrm>
            <a:off x="1541235" y="2339411"/>
            <a:ext cx="9109530" cy="2179178"/>
            <a:chOff x="2923393" y="546130"/>
            <a:chExt cx="8588523" cy="217917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33E21FF-C031-2B5D-1B85-9005847E48A9}"/>
                </a:ext>
              </a:extLst>
            </p:cNvPr>
            <p:cNvSpPr/>
            <p:nvPr/>
          </p:nvSpPr>
          <p:spPr>
            <a:xfrm>
              <a:off x="2923393" y="546130"/>
              <a:ext cx="8588523" cy="217917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GB" sz="6000">
                  <a:solidFill>
                    <a:schemeClr val="bg2">
                      <a:lumMod val="10000"/>
                    </a:schemeClr>
                  </a:solidFill>
                  <a:latin typeface="Georgia Pro" panose="02040502050405020303" pitchFamily="18" charset="0"/>
                  <a:ea typeface="Calibri"/>
                  <a:cs typeface="Times New Roman"/>
                </a:rPr>
                <a:t>Thanks for Listening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2A8B7AB-B2BD-9320-908F-FEF2A08F0FBD}"/>
                </a:ext>
              </a:extLst>
            </p:cNvPr>
            <p:cNvSpPr txBox="1"/>
            <p:nvPr/>
          </p:nvSpPr>
          <p:spPr>
            <a:xfrm>
              <a:off x="4378511" y="648913"/>
              <a:ext cx="627929" cy="1384995"/>
            </a:xfrm>
            <a:prstGeom prst="rect">
              <a:avLst/>
            </a:prstGeom>
            <a:noFill/>
          </p:spPr>
          <p:txBody>
            <a:bodyPr wrap="none" lIns="91440" tIns="45720" rIns="91440" bIns="45720" rtlCol="0" anchor="t">
              <a:spAutoFit/>
            </a:bodyPr>
            <a:lstStyle/>
            <a:p>
              <a:endParaRPr lang="en-GB" sz="4800">
                <a:ea typeface="Calibri"/>
                <a:cs typeface="Calibri"/>
              </a:endParaRPr>
            </a:p>
            <a:p>
              <a:pPr algn="ctr"/>
              <a:endParaRPr lang="en-GB" sz="3600">
                <a:solidFill>
                  <a:srgbClr val="000000"/>
                </a:solidFill>
              </a:endParaRPr>
            </a:p>
          </p:txBody>
        </p:sp>
      </p:grp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D114E8-AE84-6506-0E7D-17E51DF45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47</a:t>
            </a:fld>
            <a:endParaRPr lang="en-GB"/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2B25CF1F-99D1-CB2A-331E-DBAC000239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26" y="6173295"/>
            <a:ext cx="2095500" cy="581025"/>
          </a:xfrm>
          <a:prstGeom prst="rect">
            <a:avLst/>
          </a:prstGeom>
        </p:spPr>
      </p:pic>
      <p:pic>
        <p:nvPicPr>
          <p:cNvPr id="9" name="Picture 8" descr="A black and blue logo&#10;&#10;AI-generated content may be incorrect.">
            <a:extLst>
              <a:ext uri="{FF2B5EF4-FFF2-40B4-BE49-F238E27FC236}">
                <a16:creationId xmlns:a16="http://schemas.microsoft.com/office/drawing/2014/main" id="{58DB577D-AE2F-4D45-71F6-B79B94CC40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6153" y="6006882"/>
            <a:ext cx="1927990" cy="777545"/>
          </a:xfrm>
          <a:prstGeom prst="rect">
            <a:avLst/>
          </a:prstGeom>
        </p:spPr>
      </p:pic>
      <p:pic>
        <p:nvPicPr>
          <p:cNvPr id="11" name="Picture 10" descr="Ansys | ventureLAB">
            <a:extLst>
              <a:ext uri="{FF2B5EF4-FFF2-40B4-BE49-F238E27FC236}">
                <a16:creationId xmlns:a16="http://schemas.microsoft.com/office/drawing/2014/main" id="{8E98F927-E6C2-CE6B-D5BD-4B8EDB5489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5058" y="6223274"/>
            <a:ext cx="1657679" cy="489936"/>
          </a:xfrm>
          <a:prstGeom prst="rect">
            <a:avLst/>
          </a:prstGeom>
        </p:spPr>
      </p:pic>
      <p:pic>
        <p:nvPicPr>
          <p:cNvPr id="13" name="Picture 12" descr="VI-grade | Automotive Testing ...">
            <a:extLst>
              <a:ext uri="{FF2B5EF4-FFF2-40B4-BE49-F238E27FC236}">
                <a16:creationId xmlns:a16="http://schemas.microsoft.com/office/drawing/2014/main" id="{245EB8F6-016A-B531-3238-99CC082C8C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70796" y="6078373"/>
            <a:ext cx="2101303" cy="63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67485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E573649-38A0-2E92-8F15-2EAB17016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52014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60CB7F-EC99-97A6-1FBC-149034F5B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49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A6F308-C422-D5A3-966B-6BF77EF264D6}"/>
              </a:ext>
            </a:extLst>
          </p:cNvPr>
          <p:cNvSpPr txBox="1"/>
          <p:nvPr/>
        </p:nvSpPr>
        <p:spPr>
          <a:xfrm>
            <a:off x="96090" y="72428"/>
            <a:ext cx="1023544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Appendix 1 – Initial Data &amp; Simulation Comparisons</a:t>
            </a:r>
          </a:p>
        </p:txBody>
      </p:sp>
      <p:pic>
        <p:nvPicPr>
          <p:cNvPr id="3" name="Picture 2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4BB88C2D-471D-C806-228C-4D43320A8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14" y="1307683"/>
            <a:ext cx="5543550" cy="1114425"/>
          </a:xfrm>
          <a:prstGeom prst="rect">
            <a:avLst/>
          </a:prstGeom>
        </p:spPr>
      </p:pic>
      <p:pic>
        <p:nvPicPr>
          <p:cNvPr id="4" name="Picture 3" descr="A black screen with white dots&#10;&#10;AI-generated content may be incorrect.">
            <a:extLst>
              <a:ext uri="{FF2B5EF4-FFF2-40B4-BE49-F238E27FC236}">
                <a16:creationId xmlns:a16="http://schemas.microsoft.com/office/drawing/2014/main" id="{238EBACF-89F9-3290-C093-7B170A709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939" y="2867025"/>
            <a:ext cx="5600700" cy="1123950"/>
          </a:xfrm>
          <a:prstGeom prst="rect">
            <a:avLst/>
          </a:prstGeom>
        </p:spPr>
      </p:pic>
      <p:pic>
        <p:nvPicPr>
          <p:cNvPr id="6" name="Picture 5" descr="A black screen with white dots&#10;&#10;AI-generated content may be incorrect.">
            <a:extLst>
              <a:ext uri="{FF2B5EF4-FFF2-40B4-BE49-F238E27FC236}">
                <a16:creationId xmlns:a16="http://schemas.microsoft.com/office/drawing/2014/main" id="{46329230-93E2-2017-671D-1BB4ED5A19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018" y="4360946"/>
            <a:ext cx="5600700" cy="112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12732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AC09AC-AA87-6BB3-A750-4F9C99462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50</a:t>
            </a:fld>
            <a:endParaRPr lang="en-GB"/>
          </a:p>
        </p:txBody>
      </p:sp>
      <p:pic>
        <p:nvPicPr>
          <p:cNvPr id="3" name="Picture 2" descr="A graph of a stock market&#10;&#10;AI-generated content may be incorrect.">
            <a:extLst>
              <a:ext uri="{FF2B5EF4-FFF2-40B4-BE49-F238E27FC236}">
                <a16:creationId xmlns:a16="http://schemas.microsoft.com/office/drawing/2014/main" id="{22316481-8200-488D-DA1C-1FDBFAEA63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6581" y="4427505"/>
            <a:ext cx="9105255" cy="2432758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26462AB-66C3-BD49-0521-D9AFA8A562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19" y="0"/>
            <a:ext cx="299683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5228F3-648D-C16A-97D0-D6174A67DD20}"/>
              </a:ext>
            </a:extLst>
          </p:cNvPr>
          <p:cNvSpPr txBox="1"/>
          <p:nvPr/>
        </p:nvSpPr>
        <p:spPr>
          <a:xfrm>
            <a:off x="5005185" y="541782"/>
            <a:ext cx="527384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To select laps that are compatible for CoP analysis the speed trace mist be as similar as possible. Lap 3 without droop stops and lap 4 with were selected as they are similar and steady state. 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The area of the track was selected as there is minimal lateral acceleration down the straight as the exit and entry of corners was clipped.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The red and white traces were also selected due to having less noise like the blue and green traces have.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Using these parameters there is a minimal change in CoP down the straight when using droop stops.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05F24C-4ACC-6382-F66D-83EFE4C24090}"/>
              </a:ext>
            </a:extLst>
          </p:cNvPr>
          <p:cNvSpPr txBox="1"/>
          <p:nvPr/>
        </p:nvSpPr>
        <p:spPr>
          <a:xfrm>
            <a:off x="3174169" y="2244"/>
            <a:ext cx="282817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Appendix 2</a:t>
            </a:r>
          </a:p>
        </p:txBody>
      </p:sp>
    </p:spTree>
    <p:extLst>
      <p:ext uri="{BB962C8B-B14F-4D97-AF65-F5344CB8AC3E}">
        <p14:creationId xmlns:p14="http://schemas.microsoft.com/office/powerpoint/2010/main" val="10263217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4628D-966B-9C84-D9EF-4E6BF1848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671D152-6F25-4329-A06D-31455EC83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510F4F-DDDB-C6DA-E319-294ED53474F9}"/>
              </a:ext>
            </a:extLst>
          </p:cNvPr>
          <p:cNvSpPr txBox="1"/>
          <p:nvPr/>
        </p:nvSpPr>
        <p:spPr>
          <a:xfrm>
            <a:off x="96090" y="72428"/>
            <a:ext cx="935450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Appendix 3 – Roll, Rake, &amp; Corner CoP Deltas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29FC642-3A75-5F35-1D73-4D0937EC6C54}"/>
              </a:ext>
            </a:extLst>
          </p:cNvPr>
          <p:cNvGrpSpPr/>
          <p:nvPr/>
        </p:nvGrpSpPr>
        <p:grpSpPr>
          <a:xfrm>
            <a:off x="375065" y="835763"/>
            <a:ext cx="5518742" cy="2965934"/>
            <a:chOff x="96090" y="504825"/>
            <a:chExt cx="7620000" cy="3562350"/>
          </a:xfrm>
        </p:grpSpPr>
        <p:pic>
          <p:nvPicPr>
            <p:cNvPr id="2050" name="Picture 2">
              <a:extLst>
                <a:ext uri="{FF2B5EF4-FFF2-40B4-BE49-F238E27FC236}">
                  <a16:creationId xmlns:a16="http://schemas.microsoft.com/office/drawing/2014/main" id="{BD1426DA-9D9D-EE96-93D3-AB86B38EDA3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090" y="733425"/>
              <a:ext cx="7620000" cy="33337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val 2">
              <a:extLst>
                <a:ext uri="{FF2B5EF4-FFF2-40B4-BE49-F238E27FC236}">
                  <a16:creationId xmlns:a16="http://schemas.microsoft.com/office/drawing/2014/main" id="{F12272AB-0332-5B2D-F686-0DB9DA7CAEC2}"/>
                </a:ext>
              </a:extLst>
            </p:cNvPr>
            <p:cNvSpPr/>
            <p:nvPr/>
          </p:nvSpPr>
          <p:spPr>
            <a:xfrm>
              <a:off x="6096000" y="504825"/>
              <a:ext cx="1419225" cy="60960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0C759C11-4218-414C-4328-DBDB4C6DCE52}"/>
                </a:ext>
              </a:extLst>
            </p:cNvPr>
            <p:cNvSpPr/>
            <p:nvPr/>
          </p:nvSpPr>
          <p:spPr>
            <a:xfrm>
              <a:off x="6096000" y="2095500"/>
              <a:ext cx="1419225" cy="60960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054" name="Picture 6">
            <a:extLst>
              <a:ext uri="{FF2B5EF4-FFF2-40B4-BE49-F238E27FC236}">
                <a16:creationId xmlns:a16="http://schemas.microsoft.com/office/drawing/2014/main" id="{FF227D46-AD15-20B2-F240-8BD813A567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077" y="4087157"/>
            <a:ext cx="3695132" cy="2496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787FFF19-EC36-B0AF-2E34-3B8E9E502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558" y="1119055"/>
            <a:ext cx="3590536" cy="239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012A8C-0E8A-A785-F675-CB09B9D2A86F}"/>
              </a:ext>
            </a:extLst>
          </p:cNvPr>
          <p:cNvSpPr txBox="1"/>
          <p:nvPr/>
        </p:nvSpPr>
        <p:spPr>
          <a:xfrm>
            <a:off x="375065" y="4041813"/>
            <a:ext cx="527384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Top left image is highlighting the average rake values and the average roll values. These are used to get the deltas on slide 44.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ea typeface="Calibri"/>
                <a:cs typeface="Calibri"/>
              </a:rPr>
              <a:t>The top right image is highlighting the average CoP through turn 6 and the bottom right is highlighting the average for turn 7. These are used to get the deltas on slide 44.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603243C-2D21-6D64-B67C-22F0F086E99C}"/>
              </a:ext>
            </a:extLst>
          </p:cNvPr>
          <p:cNvSpPr/>
          <p:nvPr/>
        </p:nvSpPr>
        <p:spPr>
          <a:xfrm>
            <a:off x="9991520" y="1089533"/>
            <a:ext cx="727784" cy="5075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D19B34E-0A3B-FCED-5ABF-41CB8B6C5185}"/>
              </a:ext>
            </a:extLst>
          </p:cNvPr>
          <p:cNvSpPr/>
          <p:nvPr/>
        </p:nvSpPr>
        <p:spPr>
          <a:xfrm>
            <a:off x="10001990" y="4087157"/>
            <a:ext cx="727784" cy="5075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2725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43B8B8-CB41-26CB-AA48-E6F5F14969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970991E-9F01-4D93-F8F2-E32BED262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A81D50-D3B9-8ECF-C420-B125A8E1DFF9}"/>
              </a:ext>
            </a:extLst>
          </p:cNvPr>
          <p:cNvSpPr txBox="1"/>
          <p:nvPr/>
        </p:nvSpPr>
        <p:spPr>
          <a:xfrm>
            <a:off x="96090" y="72428"/>
            <a:ext cx="825241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Appendix 4 – VI-Grade Load Transfer</a:t>
            </a:r>
          </a:p>
        </p:txBody>
      </p:sp>
      <p:pic>
        <p:nvPicPr>
          <p:cNvPr id="7" name="Picture 6" descr="A graph of different types of load&#10;&#10;AI-generated content may be incorrect.">
            <a:extLst>
              <a:ext uri="{FF2B5EF4-FFF2-40B4-BE49-F238E27FC236}">
                <a16:creationId xmlns:a16="http://schemas.microsoft.com/office/drawing/2014/main" id="{9ED3C863-456B-C5D6-8FA6-ABFB916967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7" y="596402"/>
            <a:ext cx="5264916" cy="2681460"/>
          </a:xfrm>
          <a:prstGeom prst="rect">
            <a:avLst/>
          </a:prstGeom>
        </p:spPr>
      </p:pic>
      <p:pic>
        <p:nvPicPr>
          <p:cNvPr id="8" name="Picture 7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93061771-F517-8894-6EE6-2196F6A672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2609" y="760106"/>
            <a:ext cx="2631769" cy="1178920"/>
          </a:xfrm>
          <a:prstGeom prst="rect">
            <a:avLst/>
          </a:prstGeom>
        </p:spPr>
      </p:pic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3352DD1D-0CF0-AF93-6E90-E8C87503C7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984" y="2377404"/>
            <a:ext cx="2745841" cy="68935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672471D-0F58-EFEB-7893-14B677A401BF}"/>
              </a:ext>
            </a:extLst>
          </p:cNvPr>
          <p:cNvSpPr txBox="1"/>
          <p:nvPr/>
        </p:nvSpPr>
        <p:spPr>
          <a:xfrm>
            <a:off x="96090" y="3277439"/>
            <a:ext cx="2324893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>
                <a:latin typeface="Georgia Pro"/>
              </a:rPr>
              <a:t>Front Droop Stops</a:t>
            </a:r>
            <a:endParaRPr lang="en-GB" sz="1200" i="1">
              <a:latin typeface="Georgia Pro" panose="02040502050405020303" pitchFamily="18" charset="0"/>
            </a:endParaRPr>
          </a:p>
        </p:txBody>
      </p:sp>
      <p:pic>
        <p:nvPicPr>
          <p:cNvPr id="12" name="Picture 11" descr="A graph of different types of tires&#10;&#10;AI-generated content may be incorrect.">
            <a:extLst>
              <a:ext uri="{FF2B5EF4-FFF2-40B4-BE49-F238E27FC236}">
                <a16:creationId xmlns:a16="http://schemas.microsoft.com/office/drawing/2014/main" id="{8055BD5F-AAA9-2061-BC54-7F64098341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50" y="3603605"/>
            <a:ext cx="5630079" cy="281813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DC7BC9C-25C6-55EE-2329-5BFE70755B98}"/>
              </a:ext>
            </a:extLst>
          </p:cNvPr>
          <p:cNvSpPr txBox="1"/>
          <p:nvPr/>
        </p:nvSpPr>
        <p:spPr>
          <a:xfrm>
            <a:off x="96089" y="6417245"/>
            <a:ext cx="2324893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>
                <a:latin typeface="Georgia Pro"/>
              </a:rPr>
              <a:t>Rear Droop Stops</a:t>
            </a:r>
            <a:endParaRPr lang="en-GB" sz="1200" i="1">
              <a:latin typeface="Georgia Pro" panose="02040502050405020303" pitchFamily="18" charset="0"/>
            </a:endParaRPr>
          </a:p>
        </p:txBody>
      </p:sp>
      <p:pic>
        <p:nvPicPr>
          <p:cNvPr id="14" name="Picture 1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422D0C64-DA65-447F-A4AB-BA0EF75815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7900" y="3730242"/>
            <a:ext cx="2758922" cy="1178576"/>
          </a:xfrm>
          <a:prstGeom prst="rect">
            <a:avLst/>
          </a:prstGeom>
        </p:spPr>
      </p:pic>
      <p:pic>
        <p:nvPicPr>
          <p:cNvPr id="15" name="Picture 14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774571B2-6706-7577-3505-1DAE0D8B2A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1171" y="5287005"/>
            <a:ext cx="2981899" cy="75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3231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EDAA86-5713-DD27-4B8E-8ABD476BB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AA0D89-ED7F-7247-3ECD-6BA9BF2C2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78EF11-074F-AAC3-99C6-A5DB8B2702BC}"/>
              </a:ext>
            </a:extLst>
          </p:cNvPr>
          <p:cNvSpPr txBox="1"/>
          <p:nvPr/>
        </p:nvSpPr>
        <p:spPr>
          <a:xfrm>
            <a:off x="96090" y="72428"/>
            <a:ext cx="825241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Georgia Pro"/>
                <a:ea typeface="Calibri"/>
                <a:cs typeface="Calibri"/>
              </a:rPr>
              <a:t>Appendix 4.1 – VI-Grade Load Transfer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CAC082-4367-80EF-01DA-DC49FF0BA21D}"/>
              </a:ext>
            </a:extLst>
          </p:cNvPr>
          <p:cNvSpPr txBox="1"/>
          <p:nvPr/>
        </p:nvSpPr>
        <p:spPr>
          <a:xfrm>
            <a:off x="96090" y="3277439"/>
            <a:ext cx="2324893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i="1">
                <a:latin typeface="Georgia Pro"/>
              </a:rPr>
              <a:t>Front &amp; Rear Droop Stops</a:t>
            </a:r>
            <a:endParaRPr lang="en-GB" sz="1200" i="1">
              <a:latin typeface="Georgia Pro" panose="02040502050405020303" pitchFamily="18" charset="0"/>
            </a:endParaRPr>
          </a:p>
        </p:txBody>
      </p:sp>
      <p:pic>
        <p:nvPicPr>
          <p:cNvPr id="3" name="Picture 2" descr="A graph of different types of load&#10;&#10;AI-generated content may be incorrect.">
            <a:extLst>
              <a:ext uri="{FF2B5EF4-FFF2-40B4-BE49-F238E27FC236}">
                <a16:creationId xmlns:a16="http://schemas.microsoft.com/office/drawing/2014/main" id="{425D6B18-A56F-4086-7767-E1AE51E1F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73" y="559048"/>
            <a:ext cx="5423857" cy="2719445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DEE9BCA-48FD-D3A8-8C96-175DAE4267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3197" y="835904"/>
            <a:ext cx="2779464" cy="1220119"/>
          </a:xfrm>
          <a:prstGeom prst="rect">
            <a:avLst/>
          </a:prstGeom>
        </p:spPr>
      </p:pic>
      <p:pic>
        <p:nvPicPr>
          <p:cNvPr id="6" name="Picture 5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88C6DF99-234A-16D4-789F-498610331C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9964" y="2378093"/>
            <a:ext cx="2878387" cy="72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10045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C0712-F13A-81B5-ED0B-BFACD3BEE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AC2861-BDB8-4549-27B9-86358FB51A37}"/>
              </a:ext>
            </a:extLst>
          </p:cNvPr>
          <p:cNvSpPr txBox="1"/>
          <p:nvPr/>
        </p:nvSpPr>
        <p:spPr>
          <a:xfrm>
            <a:off x="96091" y="72428"/>
            <a:ext cx="743639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Appendix 5: Midriff - Cockpit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72AF7B8-0F75-84E4-8CF5-72BA40F1B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8561"/>
            <a:ext cx="2743200" cy="365125"/>
          </a:xfrm>
        </p:spPr>
        <p:txBody>
          <a:bodyPr/>
          <a:lstStyle/>
          <a:p>
            <a:r>
              <a:rPr lang="en-GB">
                <a:latin typeface="Georgia Pro" panose="02040502050405020303" pitchFamily="18" charset="0"/>
              </a:rPr>
              <a:t>  </a:t>
            </a:r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54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1240ABC-B039-28C4-DC7C-EF5723AC5F6E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551FCF-CB75-CD9A-ED92-4F421BE583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110C20B-435F-AC72-2A2B-3AACCE2CEA42}"/>
              </a:ext>
            </a:extLst>
          </p:cNvPr>
          <p:cNvGrpSpPr/>
          <p:nvPr/>
        </p:nvGrpSpPr>
        <p:grpSpPr>
          <a:xfrm>
            <a:off x="8057352" y="135214"/>
            <a:ext cx="3979461" cy="2016656"/>
            <a:chOff x="8091419" y="2419542"/>
            <a:chExt cx="3979461" cy="201665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F5476A0-956B-EC7E-BE3F-BB2AFA8A46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955"/>
            <a:stretch>
              <a:fillRect/>
            </a:stretch>
          </p:blipFill>
          <p:spPr bwMode="auto">
            <a:xfrm>
              <a:off x="8091419" y="2419542"/>
              <a:ext cx="3979461" cy="201665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941B5E0-E806-83A6-3B12-CFCCC5A45F00}"/>
                </a:ext>
              </a:extLst>
            </p:cNvPr>
            <p:cNvSpPr/>
            <p:nvPr/>
          </p:nvSpPr>
          <p:spPr>
            <a:xfrm>
              <a:off x="9833181" y="2722085"/>
              <a:ext cx="968721" cy="733330"/>
            </a:xfrm>
            <a:prstGeom prst="ellipse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EC0310B7-8CFB-F317-58B9-3B570D539F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4597"/>
          <a:stretch>
            <a:fillRect/>
          </a:stretch>
        </p:blipFill>
        <p:spPr>
          <a:xfrm>
            <a:off x="8057351" y="4338516"/>
            <a:ext cx="3979461" cy="223266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5D77B8-4793-1E7D-7FCA-1FE3A126D6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2813" y="2225953"/>
            <a:ext cx="3448538" cy="201665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FAAAB04-DD64-01C5-DADD-5A41D678D48B}"/>
              </a:ext>
            </a:extLst>
          </p:cNvPr>
          <p:cNvSpPr txBox="1"/>
          <p:nvPr/>
        </p:nvSpPr>
        <p:spPr>
          <a:xfrm>
            <a:off x="1030348" y="3411063"/>
            <a:ext cx="5801460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>
                <a:latin typeface="Georgia Pro" panose="02040502050405020303" pitchFamily="18" charset="0"/>
              </a:rPr>
              <a:t>Conclusions: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Integrated well into model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Minimal changes to Cd, Cl (</a:t>
            </a:r>
            <a:r>
              <a:rPr lang="en-GB">
                <a:latin typeface="Georgia Pro" panose="02040502050405020303" pitchFamily="18" charset="0"/>
                <a:sym typeface="Symbol" panose="05050102010706020507" pitchFamily="18" charset="2"/>
              </a:rPr>
              <a:t></a:t>
            </a:r>
            <a:r>
              <a:rPr lang="en-GB">
                <a:latin typeface="Georgia Pro" panose="02040502050405020303" pitchFamily="18" charset="0"/>
              </a:rPr>
              <a:t>0.01) and CoP (</a:t>
            </a:r>
            <a:r>
              <a:rPr lang="en-GB">
                <a:latin typeface="Georgia Pro" panose="02040502050405020303" pitchFamily="18" charset="0"/>
                <a:sym typeface="Symbol" panose="05050102010706020507" pitchFamily="18" charset="2"/>
              </a:rPr>
              <a:t>0</a:t>
            </a:r>
            <a:r>
              <a:rPr lang="en-GB">
                <a:latin typeface="Georgia Pro" panose="02040502050405020303" pitchFamily="18" charset="0"/>
              </a:rPr>
              <a:t>.4%)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Georgia Pro" panose="02040502050405020303" pitchFamily="18" charset="0"/>
              </a:rPr>
              <a:t>Meshing errors during integration</a:t>
            </a:r>
          </a:p>
          <a:p>
            <a:pPr marL="742950" lvl="1" indent="-285750">
              <a:buFontTx/>
              <a:buChar char="-"/>
            </a:pPr>
            <a:r>
              <a:rPr lang="en-GB" b="1">
                <a:latin typeface="Georgia Pro" panose="02040502050405020303" pitchFamily="18" charset="0"/>
              </a:rPr>
              <a:t>NOT be implemented in final design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D5A5281-F4C7-5518-4695-57B0FB544D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7576" y="1778213"/>
            <a:ext cx="6087003" cy="122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13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30"/>
    </mc:Choice>
    <mc:Fallback xmlns="">
      <p:transition spd="slow" advTm="43530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8B185-7AC0-0975-F3C4-79736507A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589FD3-DA23-F5DD-B888-5C6FE3EF1EAD}"/>
              </a:ext>
            </a:extLst>
          </p:cNvPr>
          <p:cNvSpPr txBox="1"/>
          <p:nvPr/>
        </p:nvSpPr>
        <p:spPr>
          <a:xfrm>
            <a:off x="96091" y="72428"/>
            <a:ext cx="743639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Appendix 6: Midriff - Louvre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3866F5E-8E3A-E78F-AE96-ADB0875BE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8561"/>
            <a:ext cx="2743200" cy="365125"/>
          </a:xfrm>
        </p:spPr>
        <p:txBody>
          <a:bodyPr/>
          <a:lstStyle/>
          <a:p>
            <a:r>
              <a:rPr lang="en-GB">
                <a:latin typeface="Georgia Pro" panose="02040502050405020303" pitchFamily="18" charset="0"/>
              </a:rPr>
              <a:t>  </a:t>
            </a:r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55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F51BFE1-F7F7-331C-3872-E68B7CE39719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Cara Williams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6BF67C-FB36-4BE4-1F7F-32DE84A390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" y="1018900"/>
            <a:ext cx="7496175" cy="1019175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12EBADC-3207-89B2-7C2D-51E50737B53D}"/>
              </a:ext>
            </a:extLst>
          </p:cNvPr>
          <p:cNvGraphicFramePr>
            <a:graphicFrameLocks noGrp="1"/>
          </p:cNvGraphicFramePr>
          <p:nvPr/>
        </p:nvGraphicFramePr>
        <p:xfrm>
          <a:off x="3805238" y="-7877175"/>
          <a:ext cx="3530599" cy="13582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3250">
                  <a:extLst>
                    <a:ext uri="{9D8B030D-6E8A-4147-A177-3AD203B41FA5}">
                      <a16:colId xmlns:a16="http://schemas.microsoft.com/office/drawing/2014/main" val="3519412233"/>
                    </a:ext>
                  </a:extLst>
                </a:gridCol>
                <a:gridCol w="1131440">
                  <a:extLst>
                    <a:ext uri="{9D8B030D-6E8A-4147-A177-3AD203B41FA5}">
                      <a16:colId xmlns:a16="http://schemas.microsoft.com/office/drawing/2014/main" val="838511787"/>
                    </a:ext>
                  </a:extLst>
                </a:gridCol>
                <a:gridCol w="646537">
                  <a:extLst>
                    <a:ext uri="{9D8B030D-6E8A-4147-A177-3AD203B41FA5}">
                      <a16:colId xmlns:a16="http://schemas.microsoft.com/office/drawing/2014/main" val="1365854256"/>
                    </a:ext>
                  </a:extLst>
                </a:gridCol>
                <a:gridCol w="849372">
                  <a:extLst>
                    <a:ext uri="{9D8B030D-6E8A-4147-A177-3AD203B41FA5}">
                      <a16:colId xmlns:a16="http://schemas.microsoft.com/office/drawing/2014/main" val="2619962253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Term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Equation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Value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Units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0998416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Chord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310902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Pitch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214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3917382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Blade Height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h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5868670"/>
                  </a:ext>
                </a:extLst>
              </a:tr>
              <a:tr h="200025"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Blade Angle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degrees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53623323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527465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Solidity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σ=p/c​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0.18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N/A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724706331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79FBCB4B-607D-CFA1-A489-CD380D66C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738" y="14544675"/>
            <a:ext cx="962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01952355-8A82-B1D0-AA4B-7CBC6AE43B4E}"/>
              </a:ext>
            </a:extLst>
          </p:cNvPr>
          <p:cNvGraphicFramePr>
            <a:graphicFrameLocks noGrp="1"/>
          </p:cNvGraphicFramePr>
          <p:nvPr/>
        </p:nvGraphicFramePr>
        <p:xfrm>
          <a:off x="3805238" y="-7877175"/>
          <a:ext cx="3530599" cy="13582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3250">
                  <a:extLst>
                    <a:ext uri="{9D8B030D-6E8A-4147-A177-3AD203B41FA5}">
                      <a16:colId xmlns:a16="http://schemas.microsoft.com/office/drawing/2014/main" val="1408912292"/>
                    </a:ext>
                  </a:extLst>
                </a:gridCol>
                <a:gridCol w="1131440">
                  <a:extLst>
                    <a:ext uri="{9D8B030D-6E8A-4147-A177-3AD203B41FA5}">
                      <a16:colId xmlns:a16="http://schemas.microsoft.com/office/drawing/2014/main" val="3215896523"/>
                    </a:ext>
                  </a:extLst>
                </a:gridCol>
                <a:gridCol w="646537">
                  <a:extLst>
                    <a:ext uri="{9D8B030D-6E8A-4147-A177-3AD203B41FA5}">
                      <a16:colId xmlns:a16="http://schemas.microsoft.com/office/drawing/2014/main" val="864133346"/>
                    </a:ext>
                  </a:extLst>
                </a:gridCol>
                <a:gridCol w="849372">
                  <a:extLst>
                    <a:ext uri="{9D8B030D-6E8A-4147-A177-3AD203B41FA5}">
                      <a16:colId xmlns:a16="http://schemas.microsoft.com/office/drawing/2014/main" val="2935153727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Term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Equation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Value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Units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26088789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Chord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8991226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Pitch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214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3988417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Blade Height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h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2184411"/>
                  </a:ext>
                </a:extLst>
              </a:tr>
              <a:tr h="200025"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Blade Angle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 rowSpan="2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degrees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17236365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465966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Solidity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σ=p/c​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0.18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N/A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Georgia Pro" panose="02040502050405020303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854828924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79FBCB4B-607D-CFA1-A489-CD380D66C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738" y="14544675"/>
            <a:ext cx="962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4">
            <a:extLst>
              <a:ext uri="{FF2B5EF4-FFF2-40B4-BE49-F238E27FC236}">
                <a16:creationId xmlns:a16="http://schemas.microsoft.com/office/drawing/2014/main" id="{786A82CF-7749-424E-7CEA-AF172D9B448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57175" y="2274888"/>
            <a:ext cx="3571876" cy="1266825"/>
            <a:chOff x="162" y="1433"/>
            <a:chExt cx="2250" cy="798"/>
          </a:xfrm>
        </p:grpSpPr>
        <p:sp>
          <p:nvSpPr>
            <p:cNvPr id="4" name="AutoShape 3">
              <a:extLst>
                <a:ext uri="{FF2B5EF4-FFF2-40B4-BE49-F238E27FC236}">
                  <a16:creationId xmlns:a16="http://schemas.microsoft.com/office/drawing/2014/main" id="{1B4B401D-9892-F12D-50B7-AC18DEFD32BB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168" y="1439"/>
              <a:ext cx="2238" cy="7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7315EB63-3C49-44B5-17F9-CE54817825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" y="1439"/>
              <a:ext cx="2238" cy="133"/>
            </a:xfrm>
            <a:prstGeom prst="rect">
              <a:avLst/>
            </a:prstGeom>
            <a:solidFill>
              <a:srgbClr val="E8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6">
              <a:extLst>
                <a:ext uri="{FF2B5EF4-FFF2-40B4-BE49-F238E27FC236}">
                  <a16:creationId xmlns:a16="http://schemas.microsoft.com/office/drawing/2014/main" id="{FBF01EE1-220D-1ECE-72BA-FE32D5D0D5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" y="1566"/>
              <a:ext cx="578" cy="647"/>
            </a:xfrm>
            <a:prstGeom prst="rect">
              <a:avLst/>
            </a:prstGeom>
            <a:solidFill>
              <a:srgbClr val="C0E6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058BDE6-5609-8293-ACEE-4B658FDC33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" y="1451"/>
              <a:ext cx="289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Term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" name="Rectangle 8">
              <a:extLst>
                <a:ext uri="{FF2B5EF4-FFF2-40B4-BE49-F238E27FC236}">
                  <a16:creationId xmlns:a16="http://schemas.microsoft.com/office/drawing/2014/main" id="{90E84D8D-CDCE-F79A-E617-139416E05E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20" y="1451"/>
              <a:ext cx="445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Equation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" name="Rectangle 9">
              <a:extLst>
                <a:ext uri="{FF2B5EF4-FFF2-40B4-BE49-F238E27FC236}">
                  <a16:creationId xmlns:a16="http://schemas.microsoft.com/office/drawing/2014/main" id="{92CC6F0D-D888-DE8C-66E1-41F441B3EB8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52" y="1451"/>
              <a:ext cx="301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Value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" name="Rectangle 10">
              <a:extLst>
                <a:ext uri="{FF2B5EF4-FFF2-40B4-BE49-F238E27FC236}">
                  <a16:creationId xmlns:a16="http://schemas.microsoft.com/office/drawing/2014/main" id="{B5371182-3365-163F-AB28-2EE250093B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3" y="1451"/>
              <a:ext cx="289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Units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" name="Rectangle 11">
              <a:extLst>
                <a:ext uri="{FF2B5EF4-FFF2-40B4-BE49-F238E27FC236}">
                  <a16:creationId xmlns:a16="http://schemas.microsoft.com/office/drawing/2014/main" id="{07FD1A90-0468-4B05-42EC-E0E6CEBFF8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0" y="1578"/>
              <a:ext cx="319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Chord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" name="Rectangle 12">
              <a:extLst>
                <a:ext uri="{FF2B5EF4-FFF2-40B4-BE49-F238E27FC236}">
                  <a16:creationId xmlns:a16="http://schemas.microsoft.com/office/drawing/2014/main" id="{B677AA2F-0D45-82D0-4343-1EA50916BA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2" y="1578"/>
              <a:ext cx="96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c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" name="Rectangle 13">
              <a:extLst>
                <a:ext uri="{FF2B5EF4-FFF2-40B4-BE49-F238E27FC236}">
                  <a16:creationId xmlns:a16="http://schemas.microsoft.com/office/drawing/2014/main" id="{1942228B-1B90-0923-A4D3-C9CD1BC9AE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18" y="1578"/>
              <a:ext cx="162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39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" name="Rectangle 14">
              <a:extLst>
                <a:ext uri="{FF2B5EF4-FFF2-40B4-BE49-F238E27FC236}">
                  <a16:creationId xmlns:a16="http://schemas.microsoft.com/office/drawing/2014/main" id="{CED2579B-E7D6-4548-37ED-B48BC1DFAC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57" y="1578"/>
              <a:ext cx="223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mm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" name="Rectangle 15">
              <a:extLst>
                <a:ext uri="{FF2B5EF4-FFF2-40B4-BE49-F238E27FC236}">
                  <a16:creationId xmlns:a16="http://schemas.microsoft.com/office/drawing/2014/main" id="{4207255F-4DC6-9559-5479-669F0620BB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" y="1705"/>
              <a:ext cx="277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Pitch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4" name="Rectangle 16">
              <a:extLst>
                <a:ext uri="{FF2B5EF4-FFF2-40B4-BE49-F238E27FC236}">
                  <a16:creationId xmlns:a16="http://schemas.microsoft.com/office/drawing/2014/main" id="{6917199D-10CD-E107-7CE9-0887F2C1B6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6" y="1705"/>
              <a:ext cx="108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p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" name="Rectangle 17">
              <a:extLst>
                <a:ext uri="{FF2B5EF4-FFF2-40B4-BE49-F238E27FC236}">
                  <a16:creationId xmlns:a16="http://schemas.microsoft.com/office/drawing/2014/main" id="{DF4452BF-5465-39A9-69F5-5665C5708D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94" y="1705"/>
              <a:ext cx="217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214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6" name="Rectangle 18">
              <a:extLst>
                <a:ext uri="{FF2B5EF4-FFF2-40B4-BE49-F238E27FC236}">
                  <a16:creationId xmlns:a16="http://schemas.microsoft.com/office/drawing/2014/main" id="{D2C3B119-F5A5-7832-A822-ADE57BD8FBD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57" y="1705"/>
              <a:ext cx="223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mm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7" name="Rectangle 19">
              <a:extLst>
                <a:ext uri="{FF2B5EF4-FFF2-40B4-BE49-F238E27FC236}">
                  <a16:creationId xmlns:a16="http://schemas.microsoft.com/office/drawing/2014/main" id="{E5A9C0D2-0926-3772-1318-A377070C200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" y="1826"/>
              <a:ext cx="614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Blade Height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8" name="Rectangle 20">
              <a:extLst>
                <a:ext uri="{FF2B5EF4-FFF2-40B4-BE49-F238E27FC236}">
                  <a16:creationId xmlns:a16="http://schemas.microsoft.com/office/drawing/2014/main" id="{613D62AD-ABBB-9A1A-B78F-209ADEB967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6" y="1826"/>
              <a:ext cx="108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h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0B48F75F-199C-8D7A-9BB8-3B2736DE54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18" y="1826"/>
              <a:ext cx="162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16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0" name="Rectangle 22">
              <a:extLst>
                <a:ext uri="{FF2B5EF4-FFF2-40B4-BE49-F238E27FC236}">
                  <a16:creationId xmlns:a16="http://schemas.microsoft.com/office/drawing/2014/main" id="{672ABF4F-285C-283F-D784-944576C77F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57" y="1826"/>
              <a:ext cx="223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mm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1" name="Rectangle 23">
              <a:extLst>
                <a:ext uri="{FF2B5EF4-FFF2-40B4-BE49-F238E27FC236}">
                  <a16:creationId xmlns:a16="http://schemas.microsoft.com/office/drawing/2014/main" id="{D7F7BD7A-1396-3AF6-C164-AF2B44FCC1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2" y="2092"/>
              <a:ext cx="379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Solidity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2" name="Rectangle 24">
              <a:extLst>
                <a:ext uri="{FF2B5EF4-FFF2-40B4-BE49-F238E27FC236}">
                  <a16:creationId xmlns:a16="http://schemas.microsoft.com/office/drawing/2014/main" id="{2388A8B3-9C7F-F131-4FF1-F7E4928A16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74" y="2086"/>
              <a:ext cx="307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?=p/c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D50B1EA9-31C1-6BA8-77C5-F97E80F27D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7" y="2098"/>
              <a:ext cx="78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?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4" name="Rectangle 26">
              <a:extLst>
                <a:ext uri="{FF2B5EF4-FFF2-40B4-BE49-F238E27FC236}">
                  <a16:creationId xmlns:a16="http://schemas.microsoft.com/office/drawing/2014/main" id="{0A92E188-38C7-28CC-16FC-9734486E08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82" y="2092"/>
              <a:ext cx="254" cy="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US" altLang="en-US" sz="1100">
                  <a:solidFill>
                    <a:srgbClr val="000000"/>
                  </a:solidFill>
                  <a:latin typeface="Georgia Pro" panose="02040502050405020303" pitchFamily="18" charset="0"/>
                </a:rPr>
                <a:t>1:0.</a:t>
              </a: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18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CCBAF69A-9903-8F57-0DC1-3521021BDB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51" y="2092"/>
              <a:ext cx="241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N/A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BEA89391-7D43-8C4D-66A6-6D3D056AA4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6" y="1953"/>
              <a:ext cx="566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Blade Angle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24E5DA55-6447-9064-D43D-F627DD4FDF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18" y="1953"/>
              <a:ext cx="162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22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30">
              <a:extLst>
                <a:ext uri="{FF2B5EF4-FFF2-40B4-BE49-F238E27FC236}">
                  <a16:creationId xmlns:a16="http://schemas.microsoft.com/office/drawing/2014/main" id="{96A57AB5-E624-5C98-6BE2-F2D21F63AC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5" y="1953"/>
              <a:ext cx="385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Georgia Pro" panose="02040502050405020303" pitchFamily="18" charset="0"/>
                </a:rPr>
                <a:t>degrees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9" name="Line 31">
              <a:extLst>
                <a:ext uri="{FF2B5EF4-FFF2-40B4-BE49-F238E27FC236}">
                  <a16:creationId xmlns:a16="http://schemas.microsoft.com/office/drawing/2014/main" id="{D1027DE3-1433-45FC-DD4E-69F7279BDFA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68" y="1439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0" name="Rectangle 32">
              <a:extLst>
                <a:ext uri="{FF2B5EF4-FFF2-40B4-BE49-F238E27FC236}">
                  <a16:creationId xmlns:a16="http://schemas.microsoft.com/office/drawing/2014/main" id="{C17A44E0-7458-6843-3B3D-411F513A15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" y="143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1" name="Line 33">
              <a:extLst>
                <a:ext uri="{FF2B5EF4-FFF2-40B4-BE49-F238E27FC236}">
                  <a16:creationId xmlns:a16="http://schemas.microsoft.com/office/drawing/2014/main" id="{C48C7A0B-CC4B-9FBB-6418-307FD2CCAE4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740" y="1439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2" name="Rectangle 34">
              <a:extLst>
                <a:ext uri="{FF2B5EF4-FFF2-40B4-BE49-F238E27FC236}">
                  <a16:creationId xmlns:a16="http://schemas.microsoft.com/office/drawing/2014/main" id="{1E210672-EA96-4A30-B9DB-DE72255173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0" y="143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3" name="Line 35">
              <a:extLst>
                <a:ext uri="{FF2B5EF4-FFF2-40B4-BE49-F238E27FC236}">
                  <a16:creationId xmlns:a16="http://schemas.microsoft.com/office/drawing/2014/main" id="{F22FDAA3-2912-9616-C429-72F2F1250CA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455" y="1439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4" name="Rectangle 36">
              <a:extLst>
                <a:ext uri="{FF2B5EF4-FFF2-40B4-BE49-F238E27FC236}">
                  <a16:creationId xmlns:a16="http://schemas.microsoft.com/office/drawing/2014/main" id="{D08E58D8-7085-C2D5-0766-02418624AF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5" y="143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5" name="Line 37">
              <a:extLst>
                <a:ext uri="{FF2B5EF4-FFF2-40B4-BE49-F238E27FC236}">
                  <a16:creationId xmlns:a16="http://schemas.microsoft.com/office/drawing/2014/main" id="{977F5967-89DB-9E65-F39F-DB57FD5294A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865" y="1439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6" name="Rectangle 38">
              <a:extLst>
                <a:ext uri="{FF2B5EF4-FFF2-40B4-BE49-F238E27FC236}">
                  <a16:creationId xmlns:a16="http://schemas.microsoft.com/office/drawing/2014/main" id="{A57A29C4-CDCA-0E0C-8612-1729D73DBF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65" y="143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7" name="Rectangle 39">
              <a:extLst>
                <a:ext uri="{FF2B5EF4-FFF2-40B4-BE49-F238E27FC236}">
                  <a16:creationId xmlns:a16="http://schemas.microsoft.com/office/drawing/2014/main" id="{0C765321-EB15-D9A1-07D5-DD01852EBA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" y="1433"/>
              <a:ext cx="223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8" name="Line 40">
              <a:extLst>
                <a:ext uri="{FF2B5EF4-FFF2-40B4-BE49-F238E27FC236}">
                  <a16:creationId xmlns:a16="http://schemas.microsoft.com/office/drawing/2014/main" id="{D7E294EB-18E0-FE9E-0030-1D8E511A6B5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00" y="1439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49" name="Rectangle 41">
              <a:extLst>
                <a:ext uri="{FF2B5EF4-FFF2-40B4-BE49-F238E27FC236}">
                  <a16:creationId xmlns:a16="http://schemas.microsoft.com/office/drawing/2014/main" id="{7E1DA18C-E80E-335E-BC3C-82384B1AEB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143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0" name="Rectangle 42">
              <a:extLst>
                <a:ext uri="{FF2B5EF4-FFF2-40B4-BE49-F238E27FC236}">
                  <a16:creationId xmlns:a16="http://schemas.microsoft.com/office/drawing/2014/main" id="{CFB72929-F32C-B6BB-7DD5-38DF96DF8F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" y="1560"/>
              <a:ext cx="223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1" name="Rectangle 43">
              <a:extLst>
                <a:ext uri="{FF2B5EF4-FFF2-40B4-BE49-F238E27FC236}">
                  <a16:creationId xmlns:a16="http://schemas.microsoft.com/office/drawing/2014/main" id="{2A2A1BA0-7022-C2DD-6762-49A649F416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" y="1687"/>
              <a:ext cx="223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2" name="Rectangle 44">
              <a:extLst>
                <a:ext uri="{FF2B5EF4-FFF2-40B4-BE49-F238E27FC236}">
                  <a16:creationId xmlns:a16="http://schemas.microsoft.com/office/drawing/2014/main" id="{F37956F3-613B-57D0-FE2D-D899DE4432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" y="1814"/>
              <a:ext cx="223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3" name="Rectangle 45">
              <a:extLst>
                <a:ext uri="{FF2B5EF4-FFF2-40B4-BE49-F238E27FC236}">
                  <a16:creationId xmlns:a16="http://schemas.microsoft.com/office/drawing/2014/main" id="{A35923DA-9866-B6E0-6AAC-5D5018574E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" y="1935"/>
              <a:ext cx="223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4" name="Line 46">
              <a:extLst>
                <a:ext uri="{FF2B5EF4-FFF2-40B4-BE49-F238E27FC236}">
                  <a16:creationId xmlns:a16="http://schemas.microsoft.com/office/drawing/2014/main" id="{BDF0E386-7D04-C152-DF4A-26626C8095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46" y="2068"/>
              <a:ext cx="703" cy="0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5" name="Rectangle 47">
              <a:extLst>
                <a:ext uri="{FF2B5EF4-FFF2-40B4-BE49-F238E27FC236}">
                  <a16:creationId xmlns:a16="http://schemas.microsoft.com/office/drawing/2014/main" id="{F10B41B7-DF13-30FB-0DFD-7EAACEC598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6" y="2068"/>
              <a:ext cx="703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6" name="Rectangle 48">
              <a:extLst>
                <a:ext uri="{FF2B5EF4-FFF2-40B4-BE49-F238E27FC236}">
                  <a16:creationId xmlns:a16="http://schemas.microsoft.com/office/drawing/2014/main" id="{0A4DC0BA-E9ED-D85C-2967-4C38C16109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" y="2074"/>
              <a:ext cx="223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7" name="Rectangle 49">
              <a:extLst>
                <a:ext uri="{FF2B5EF4-FFF2-40B4-BE49-F238E27FC236}">
                  <a16:creationId xmlns:a16="http://schemas.microsoft.com/office/drawing/2014/main" id="{4113BEA8-972D-1734-FB1C-A37E51CA99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2" y="1433"/>
              <a:ext cx="12" cy="780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Rectangle 50">
              <a:extLst>
                <a:ext uri="{FF2B5EF4-FFF2-40B4-BE49-F238E27FC236}">
                  <a16:creationId xmlns:a16="http://schemas.microsoft.com/office/drawing/2014/main" id="{B2115DB9-8896-2382-7F07-DC2049163D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4" y="1445"/>
              <a:ext cx="12" cy="76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9" name="Rectangle 51">
              <a:extLst>
                <a:ext uri="{FF2B5EF4-FFF2-40B4-BE49-F238E27FC236}">
                  <a16:creationId xmlns:a16="http://schemas.microsoft.com/office/drawing/2014/main" id="{8C9C9A3F-2FA0-0706-9572-F3E34D590B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9" y="1445"/>
              <a:ext cx="12" cy="76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0" name="Rectangle 52">
              <a:extLst>
                <a:ext uri="{FF2B5EF4-FFF2-40B4-BE49-F238E27FC236}">
                  <a16:creationId xmlns:a16="http://schemas.microsoft.com/office/drawing/2014/main" id="{B15A0903-4A30-2571-25D4-5D8FF20EB9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59" y="1445"/>
              <a:ext cx="12" cy="76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1" name="Rectangle 53">
              <a:extLst>
                <a:ext uri="{FF2B5EF4-FFF2-40B4-BE49-F238E27FC236}">
                  <a16:creationId xmlns:a16="http://schemas.microsoft.com/office/drawing/2014/main" id="{E33F4628-C110-305B-0ADE-E24875C6F9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4" y="2201"/>
              <a:ext cx="2232" cy="1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2" name="Rectangle 54">
              <a:extLst>
                <a:ext uri="{FF2B5EF4-FFF2-40B4-BE49-F238E27FC236}">
                  <a16:creationId xmlns:a16="http://schemas.microsoft.com/office/drawing/2014/main" id="{9A84B21E-6383-EDCB-2A44-196E6B067E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94" y="1445"/>
              <a:ext cx="12" cy="768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3" name="Line 55">
              <a:extLst>
                <a:ext uri="{FF2B5EF4-FFF2-40B4-BE49-F238E27FC236}">
                  <a16:creationId xmlns:a16="http://schemas.microsoft.com/office/drawing/2014/main" id="{5FD1C88D-A884-0EA7-6633-E0BA2A8C070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68" y="2213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4" name="Rectangle 56">
              <a:extLst>
                <a:ext uri="{FF2B5EF4-FFF2-40B4-BE49-F238E27FC236}">
                  <a16:creationId xmlns:a16="http://schemas.microsoft.com/office/drawing/2014/main" id="{B47FCE05-CED9-1CE6-C780-D8F0B6B3EA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" y="221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5" name="Line 57">
              <a:extLst>
                <a:ext uri="{FF2B5EF4-FFF2-40B4-BE49-F238E27FC236}">
                  <a16:creationId xmlns:a16="http://schemas.microsoft.com/office/drawing/2014/main" id="{97C649C1-E7A5-3F61-F5C3-DA0192B9DA0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40" y="2213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6" name="Rectangle 58">
              <a:extLst>
                <a:ext uri="{FF2B5EF4-FFF2-40B4-BE49-F238E27FC236}">
                  <a16:creationId xmlns:a16="http://schemas.microsoft.com/office/drawing/2014/main" id="{3668AE4E-4CF0-7551-F987-024DFD3057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0" y="221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7" name="Line 59">
              <a:extLst>
                <a:ext uri="{FF2B5EF4-FFF2-40B4-BE49-F238E27FC236}">
                  <a16:creationId xmlns:a16="http://schemas.microsoft.com/office/drawing/2014/main" id="{8F36D00C-0E43-0E34-93F0-583917250E2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55" y="2213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8" name="Rectangle 60">
              <a:extLst>
                <a:ext uri="{FF2B5EF4-FFF2-40B4-BE49-F238E27FC236}">
                  <a16:creationId xmlns:a16="http://schemas.microsoft.com/office/drawing/2014/main" id="{D4A2B73E-BD64-AE56-379C-280440E8AF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5" y="221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9" name="Line 61">
              <a:extLst>
                <a:ext uri="{FF2B5EF4-FFF2-40B4-BE49-F238E27FC236}">
                  <a16:creationId xmlns:a16="http://schemas.microsoft.com/office/drawing/2014/main" id="{3CE10827-72A0-7F3E-E717-CFB6A19BD75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65" y="2213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0" name="Rectangle 62">
              <a:extLst>
                <a:ext uri="{FF2B5EF4-FFF2-40B4-BE49-F238E27FC236}">
                  <a16:creationId xmlns:a16="http://schemas.microsoft.com/office/drawing/2014/main" id="{09BC2468-7CA2-EC40-722A-64D7428FA8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65" y="221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1" name="Line 63">
              <a:extLst>
                <a:ext uri="{FF2B5EF4-FFF2-40B4-BE49-F238E27FC236}">
                  <a16:creationId xmlns:a16="http://schemas.microsoft.com/office/drawing/2014/main" id="{3AA9B039-42FE-28F1-E2A3-B0CE512785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2213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2" name="Rectangle 64">
              <a:extLst>
                <a:ext uri="{FF2B5EF4-FFF2-40B4-BE49-F238E27FC236}">
                  <a16:creationId xmlns:a16="http://schemas.microsoft.com/office/drawing/2014/main" id="{9EC30397-EA01-D434-2E87-8D17464037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221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3" name="Line 65">
              <a:extLst>
                <a:ext uri="{FF2B5EF4-FFF2-40B4-BE49-F238E27FC236}">
                  <a16:creationId xmlns:a16="http://schemas.microsoft.com/office/drawing/2014/main" id="{F920EBDC-E725-0C8B-9887-1DFDB68169B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1439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4" name="Rectangle 66">
              <a:extLst>
                <a:ext uri="{FF2B5EF4-FFF2-40B4-BE49-F238E27FC236}">
                  <a16:creationId xmlns:a16="http://schemas.microsoft.com/office/drawing/2014/main" id="{38D2EFED-C710-73DD-3A01-679E838AB4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1439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5" name="Line 67">
              <a:extLst>
                <a:ext uri="{FF2B5EF4-FFF2-40B4-BE49-F238E27FC236}">
                  <a16:creationId xmlns:a16="http://schemas.microsoft.com/office/drawing/2014/main" id="{4029F6F6-DD51-D39D-97C1-DF48FE488B5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1566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6" name="Rectangle 68">
              <a:extLst>
                <a:ext uri="{FF2B5EF4-FFF2-40B4-BE49-F238E27FC236}">
                  <a16:creationId xmlns:a16="http://schemas.microsoft.com/office/drawing/2014/main" id="{739185C8-459C-7C80-A28D-05269EAC18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1566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7" name="Line 69">
              <a:extLst>
                <a:ext uri="{FF2B5EF4-FFF2-40B4-BE49-F238E27FC236}">
                  <a16:creationId xmlns:a16="http://schemas.microsoft.com/office/drawing/2014/main" id="{C600C021-28F7-703B-150C-BFBF8B462BD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1693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8" name="Rectangle 70">
              <a:extLst>
                <a:ext uri="{FF2B5EF4-FFF2-40B4-BE49-F238E27FC236}">
                  <a16:creationId xmlns:a16="http://schemas.microsoft.com/office/drawing/2014/main" id="{5E8DED6A-4618-EFC1-58BF-866A9C90EA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1693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9" name="Line 71">
              <a:extLst>
                <a:ext uri="{FF2B5EF4-FFF2-40B4-BE49-F238E27FC236}">
                  <a16:creationId xmlns:a16="http://schemas.microsoft.com/office/drawing/2014/main" id="{266CF338-ECE9-ECB4-81D1-B7D71C36AC6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1820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0" name="Rectangle 72">
              <a:extLst>
                <a:ext uri="{FF2B5EF4-FFF2-40B4-BE49-F238E27FC236}">
                  <a16:creationId xmlns:a16="http://schemas.microsoft.com/office/drawing/2014/main" id="{48F6A5A6-CB4D-E24D-4985-7EA46CFBC1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1820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1" name="Line 73">
              <a:extLst>
                <a:ext uri="{FF2B5EF4-FFF2-40B4-BE49-F238E27FC236}">
                  <a16:creationId xmlns:a16="http://schemas.microsoft.com/office/drawing/2014/main" id="{04F26D93-B262-80C1-249A-9B78ABDBD0D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1941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2" name="Rectangle 74">
              <a:extLst>
                <a:ext uri="{FF2B5EF4-FFF2-40B4-BE49-F238E27FC236}">
                  <a16:creationId xmlns:a16="http://schemas.microsoft.com/office/drawing/2014/main" id="{2FA0EFBD-B1AB-3C85-9B63-3A3092474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1941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3" name="Line 75">
              <a:extLst>
                <a:ext uri="{FF2B5EF4-FFF2-40B4-BE49-F238E27FC236}">
                  <a16:creationId xmlns:a16="http://schemas.microsoft.com/office/drawing/2014/main" id="{A108DD91-3157-3D70-A0C3-0A7F2B318BE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2068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4" name="Rectangle 76">
              <a:extLst>
                <a:ext uri="{FF2B5EF4-FFF2-40B4-BE49-F238E27FC236}">
                  <a16:creationId xmlns:a16="http://schemas.microsoft.com/office/drawing/2014/main" id="{2427B622-9D86-109F-05D2-C2C52C0FC6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2068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5" name="Line 77">
              <a:extLst>
                <a:ext uri="{FF2B5EF4-FFF2-40B4-BE49-F238E27FC236}">
                  <a16:creationId xmlns:a16="http://schemas.microsoft.com/office/drawing/2014/main" id="{7C996036-C4AB-7141-7D48-AE1FD27EA2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2080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6" name="Rectangle 78">
              <a:extLst>
                <a:ext uri="{FF2B5EF4-FFF2-40B4-BE49-F238E27FC236}">
                  <a16:creationId xmlns:a16="http://schemas.microsoft.com/office/drawing/2014/main" id="{11E29D47-D99C-6461-FCDA-602B8F526A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2080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7" name="Line 79">
              <a:extLst>
                <a:ext uri="{FF2B5EF4-FFF2-40B4-BE49-F238E27FC236}">
                  <a16:creationId xmlns:a16="http://schemas.microsoft.com/office/drawing/2014/main" id="{16D4B2AF-0A9B-EF37-6260-561A3848C03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6" y="2207"/>
              <a:ext cx="1" cy="1"/>
            </a:xfrm>
            <a:prstGeom prst="line">
              <a:avLst/>
            </a:prstGeom>
            <a:noFill/>
            <a:ln w="0">
              <a:solidFill>
                <a:srgbClr val="E0E0E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8" name="Rectangle 80">
              <a:extLst>
                <a:ext uri="{FF2B5EF4-FFF2-40B4-BE49-F238E27FC236}">
                  <a16:creationId xmlns:a16="http://schemas.microsoft.com/office/drawing/2014/main" id="{6FB91022-7D88-ED62-22AF-E99DE90B70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6" y="2207"/>
              <a:ext cx="6" cy="6"/>
            </a:xfrm>
            <a:prstGeom prst="rect">
              <a:avLst/>
            </a:pr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105" name="Picture 81">
              <a:extLst>
                <a:ext uri="{FF2B5EF4-FFF2-40B4-BE49-F238E27FC236}">
                  <a16:creationId xmlns:a16="http://schemas.microsoft.com/office/drawing/2014/main" id="{1BBD434D-E05C-A740-3930-A7DDD30F56A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6" y="1941"/>
              <a:ext cx="607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06" name="Picture 82">
              <a:extLst>
                <a:ext uri="{FF2B5EF4-FFF2-40B4-BE49-F238E27FC236}">
                  <a16:creationId xmlns:a16="http://schemas.microsoft.com/office/drawing/2014/main" id="{4D3A6FB5-4F8C-E790-0E79-A15AAACEB0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6" y="1941"/>
              <a:ext cx="607" cy="1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2581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30"/>
    </mc:Choice>
    <mc:Fallback xmlns="">
      <p:transition spd="slow" advTm="43530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5E4AD-3956-8255-5BA5-C5CC8BE787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74BB84-2C3C-B6D7-A466-6B7A0F0DC089}"/>
              </a:ext>
            </a:extLst>
          </p:cNvPr>
          <p:cNvSpPr txBox="1"/>
          <p:nvPr/>
        </p:nvSpPr>
        <p:spPr>
          <a:xfrm>
            <a:off x="96091" y="72428"/>
            <a:ext cx="743639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Appendix 6: Mesh Study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69209B4-F639-4C12-B522-588F97C8B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8561"/>
            <a:ext cx="2743200" cy="365125"/>
          </a:xfrm>
        </p:spPr>
        <p:txBody>
          <a:bodyPr/>
          <a:lstStyle/>
          <a:p>
            <a:r>
              <a:rPr lang="en-GB">
                <a:latin typeface="Georgia Pro" panose="02040502050405020303" pitchFamily="18" charset="0"/>
              </a:rPr>
              <a:t>  </a:t>
            </a:r>
            <a:fld id="{330EA680-D336-4FF7-8B7A-9848BB0A1C32}" type="slidenum">
              <a:rPr lang="en-GB" smtClean="0">
                <a:latin typeface="Georgia Pro" panose="02040502050405020303" pitchFamily="18" charset="0"/>
              </a:rPr>
              <a:t>56</a:t>
            </a:fld>
            <a:endParaRPr lang="en-GB">
              <a:latin typeface="Georgia Pro" panose="02040502050405020303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FFA8AF-4013-4448-91F0-5178F0EBEFCE}"/>
              </a:ext>
            </a:extLst>
          </p:cNvPr>
          <p:cNvSpPr txBox="1"/>
          <p:nvPr/>
        </p:nvSpPr>
        <p:spPr>
          <a:xfrm>
            <a:off x="96091" y="495680"/>
            <a:ext cx="2339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>
                <a:latin typeface="Georgia Pro" panose="02040502050405020303" pitchFamily="18" charset="0"/>
              </a:rPr>
              <a:t>Will Davies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972E30A-DC48-7E34-F0AD-343296EFE4B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593F41-AC09-D638-78C7-745741D111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91" y="779469"/>
            <a:ext cx="5731510" cy="22790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B8A0FBF-75C6-6102-BDC5-5964E5E57B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842" y="3065274"/>
            <a:ext cx="2925445" cy="3305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3EC997-253E-9E08-EA01-63B650BBFF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3684" y="3429000"/>
            <a:ext cx="4070696" cy="24468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7E7CB24-41BF-951C-6A03-FD679F8DDE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0055" y="796546"/>
            <a:ext cx="3877741" cy="2297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5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30"/>
    </mc:Choice>
    <mc:Fallback xmlns="">
      <p:transition spd="slow" advTm="43530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BF021F-2C8F-4982-4B4B-AB9B059AD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57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2074B0-AD63-4478-4660-9763EB1692BD}"/>
              </a:ext>
            </a:extLst>
          </p:cNvPr>
          <p:cNvSpPr txBox="1"/>
          <p:nvPr/>
        </p:nvSpPr>
        <p:spPr>
          <a:xfrm>
            <a:off x="96091" y="72428"/>
            <a:ext cx="760840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Appendix 7: </a:t>
            </a:r>
            <a:r>
              <a:rPr lang="en-US" sz="2800" b="1" err="1">
                <a:latin typeface="Georgia Pro" panose="02040502050405020303" pitchFamily="18" charset="0"/>
                <a:ea typeface="Calibri"/>
                <a:cs typeface="Calibri"/>
              </a:rPr>
              <a:t>Matlab</a:t>
            </a:r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 Script for APR plots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45533F-25F3-0C6A-553B-4D4A5EAA87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91" y="595648"/>
            <a:ext cx="5731510" cy="32677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A1EEC9-6F66-6F55-0837-5859094DD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91" y="3865207"/>
            <a:ext cx="5731510" cy="29203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4F1C96-E992-9F1E-E22C-D2C157F683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1543" y="595648"/>
            <a:ext cx="5731510" cy="26841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5DA5C8-140E-213C-91E2-563AB3E413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1543" y="3277552"/>
            <a:ext cx="5731510" cy="3397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82653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57B8E3-0AC7-F59A-E1DF-639EC1022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58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72CE23-A9FF-3C55-73FD-B45379E80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550" y="935732"/>
            <a:ext cx="5731510" cy="17259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98CA01-5711-D353-4ACE-F7C01F8373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550" y="2661662"/>
            <a:ext cx="5731510" cy="3171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AA2875-8A96-DCE4-C990-BF58727F5D10}"/>
              </a:ext>
            </a:extLst>
          </p:cNvPr>
          <p:cNvSpPr txBox="1"/>
          <p:nvPr/>
        </p:nvSpPr>
        <p:spPr>
          <a:xfrm>
            <a:off x="96091" y="72428"/>
            <a:ext cx="760840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Appendix 7: </a:t>
            </a:r>
            <a:r>
              <a:rPr lang="en-US" sz="2800" b="1" err="1">
                <a:latin typeface="Georgia Pro" panose="02040502050405020303" pitchFamily="18" charset="0"/>
                <a:ea typeface="Calibri"/>
                <a:cs typeface="Calibri"/>
              </a:rPr>
              <a:t>Matlab</a:t>
            </a:r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 Script for APR plots</a:t>
            </a:r>
          </a:p>
        </p:txBody>
      </p:sp>
    </p:spTree>
    <p:extLst>
      <p:ext uri="{BB962C8B-B14F-4D97-AF65-F5344CB8AC3E}">
        <p14:creationId xmlns:p14="http://schemas.microsoft.com/office/powerpoint/2010/main" val="427143814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F2E451C-74C4-1412-BA69-7013B2D6DDAA}"/>
              </a:ext>
            </a:extLst>
          </p:cNvPr>
          <p:cNvSpPr txBox="1"/>
          <p:nvPr/>
        </p:nvSpPr>
        <p:spPr>
          <a:xfrm>
            <a:off x="0" y="592580"/>
            <a:ext cx="11878705" cy="65402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100">
                <a:latin typeface="Georgia Pro"/>
                <a:cs typeface="Times New Roman"/>
              </a:rPr>
              <a:t>Airfoil Tools (2026) </a:t>
            </a:r>
            <a:r>
              <a:rPr lang="en-US" sz="1100">
                <a:latin typeface="Georgia Pro"/>
                <a:ea typeface="+mn-lt"/>
                <a:cs typeface="+mn-lt"/>
              </a:rPr>
              <a:t>Available at: http://airfoiltools.com/</a:t>
            </a:r>
            <a:endParaRPr lang="en-US" altLang="en-US" sz="1100">
              <a:latin typeface="Georgia Pro"/>
              <a:cs typeface="Times New Roman"/>
            </a:endParaRPr>
          </a:p>
          <a:p>
            <a:endParaRPr lang="en-US" altLang="en-US" sz="1100">
              <a:latin typeface="Georgia Pro"/>
              <a:cs typeface="Times New Roman"/>
            </a:endParaRPr>
          </a:p>
          <a:p>
            <a:r>
              <a:rPr lang="en-US" altLang="en-US" sz="1100">
                <a:latin typeface="Georgia Pro"/>
                <a:cs typeface="Times New Roman"/>
              </a:rPr>
              <a:t>ANSYS. 2024. </a:t>
            </a:r>
            <a:r>
              <a:rPr lang="en-US" altLang="en-US" sz="1100" i="1">
                <a:latin typeface="Georgia Pro"/>
                <a:cs typeface="Times New Roman"/>
              </a:rPr>
              <a:t>ANSYS FLUENT 12.0 Theory Guide - 4.12.3 Non-Equilibrium Wall Functions</a:t>
            </a:r>
            <a:r>
              <a:rPr lang="en-US" altLang="en-US" sz="1100">
                <a:latin typeface="Georgia Pro"/>
                <a:cs typeface="Times New Roman"/>
              </a:rPr>
              <a:t>. Available at: </a:t>
            </a:r>
            <a:r>
              <a:rPr lang="en-US" altLang="en-US" sz="1100">
                <a:latin typeface="Georgia Pro"/>
                <a:cs typeface="Times New Roman"/>
                <a:hlinkClick r:id="rId2"/>
              </a:rPr>
              <a:t>https://www.afs.enea.it/project/neptunius/docs/fluent/html/th/node100.htm</a:t>
            </a:r>
            <a:r>
              <a:rPr lang="en-US" altLang="en-US" sz="1100">
                <a:latin typeface="Georgia Pro"/>
                <a:cs typeface="Times New Roman"/>
              </a:rPr>
              <a:t>.</a:t>
            </a:r>
            <a:endParaRPr lang="en-US" sz="1100">
              <a:latin typeface="Georgia Pro"/>
              <a:cs typeface="Times New Roman"/>
            </a:endParaRPr>
          </a:p>
          <a:p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  <a:ea typeface="+mn-lt"/>
              <a:cs typeface="+mn-lt"/>
            </a:endParaRPr>
          </a:p>
          <a:p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Cakir, M. (2012). </a:t>
            </a:r>
            <a:r>
              <a:rPr lang="en-GB" sz="1100">
                <a:latin typeface="Georgia Pro"/>
                <a:ea typeface="+mn-lt"/>
                <a:cs typeface="+mn-lt"/>
              </a:rPr>
              <a:t>CFD study on aerodynamic effects of a rear wing/. Retrieved from Santa Clara University: </a:t>
            </a:r>
            <a:r>
              <a:rPr lang="en-GB" sz="1100">
                <a:latin typeface="Georgia Pro"/>
                <a:ea typeface="+mn-lt"/>
                <a:cs typeface="+mn-lt"/>
                <a:hlinkClick r:id="rId3"/>
              </a:rPr>
              <a:t>https://scholarcommons.scu.edu/cgi/viewcontent.cgi?params=/context/mech_mstr/article/1000/&amp;path_inf</a:t>
            </a:r>
            <a:r>
              <a:rPr lang="en-GB" sz="1100">
                <a:latin typeface="Georgia Pro"/>
                <a:ea typeface="+mn-lt"/>
                <a:cs typeface="+mn-lt"/>
              </a:rPr>
              <a:t> </a:t>
            </a:r>
          </a:p>
          <a:p>
            <a:endParaRPr lang="en-GB" sz="1100">
              <a:latin typeface="Georgia Pro"/>
              <a:ea typeface="+mn-lt"/>
              <a:cs typeface="+mn-lt"/>
            </a:endParaRPr>
          </a:p>
          <a:p>
            <a:r>
              <a:rPr lang="en-US" sz="1100">
                <a:latin typeface="Georgia Pro"/>
              </a:rPr>
              <a:t>Cope, L. (2025a) </a:t>
            </a:r>
            <a:r>
              <a:rPr lang="en-US" sz="1100" i="1">
                <a:latin typeface="Georgia Pro"/>
              </a:rPr>
              <a:t>How the leading edge shapes aerodynamic performance</a:t>
            </a:r>
            <a:r>
              <a:rPr lang="en-US" sz="1100">
                <a:latin typeface="Georgia Pro"/>
              </a:rPr>
              <a:t>, </a:t>
            </a:r>
            <a:r>
              <a:rPr lang="en-US" sz="1100" i="1">
                <a:latin typeface="Georgia Pro"/>
              </a:rPr>
              <a:t>Engineer Fix</a:t>
            </a:r>
            <a:r>
              <a:rPr lang="en-US" sz="1100">
                <a:latin typeface="Georgia Pro"/>
              </a:rPr>
              <a:t>. Available at: </a:t>
            </a:r>
            <a:r>
              <a:rPr lang="en-US" sz="1100">
                <a:latin typeface="Georgia Pro"/>
                <a:hlinkClick r:id="rId4"/>
              </a:rPr>
              <a:t>https://engineerfix.com/how-the-leading-edge-shapes-aerodynamic-performance/</a:t>
            </a:r>
            <a:r>
              <a:rPr lang="en-US" sz="1100">
                <a:latin typeface="Georgia Pro"/>
              </a:rPr>
              <a:t> (Accessed: 24 March 2026). </a:t>
            </a:r>
          </a:p>
          <a:p>
            <a:endParaRPr lang="en-GB" sz="1100">
              <a:latin typeface="Georgia Pro"/>
              <a:ea typeface="+mn-lt"/>
              <a:cs typeface="+mn-lt"/>
            </a:endParaRPr>
          </a:p>
          <a:p>
            <a:r>
              <a:rPr lang="en-GB" sz="1100">
                <a:latin typeface="Georgia Pro"/>
                <a:ea typeface="+mn-lt"/>
                <a:cs typeface="Times New Roman"/>
              </a:rPr>
              <a:t>Cope, L. (2025) What is the purpose of louvers on cars?, </a:t>
            </a:r>
            <a:r>
              <a:rPr lang="en-GB" sz="1100" i="1">
                <a:latin typeface="Georgia Pro"/>
                <a:ea typeface="+mn-lt"/>
                <a:cs typeface="Times New Roman"/>
              </a:rPr>
              <a:t>Engineer Fix</a:t>
            </a:r>
            <a:r>
              <a:rPr lang="en-GB" sz="1100">
                <a:latin typeface="Georgia Pro"/>
                <a:ea typeface="+mn-lt"/>
                <a:cs typeface="Times New Roman"/>
              </a:rPr>
              <a:t>. Available at: </a:t>
            </a:r>
            <a:r>
              <a:rPr lang="en-GB" sz="1100">
                <a:latin typeface="Georgia Pro"/>
                <a:ea typeface="+mn-lt"/>
                <a:cs typeface="Times New Roman"/>
                <a:hlinkClick r:id="rId5"/>
              </a:rPr>
              <a:t>https://engineerfix.com/what-is-the-purpose-of-louvers-on-cars/</a:t>
            </a:r>
            <a:r>
              <a:rPr lang="en-GB" sz="1100">
                <a:latin typeface="Georgia Pro"/>
                <a:ea typeface="+mn-lt"/>
                <a:cs typeface="Times New Roman"/>
              </a:rPr>
              <a:t> (Accessed: 24 March 2026). </a:t>
            </a:r>
            <a:endParaRPr lang="en-GB" sz="1100">
              <a:latin typeface="Georgia Pro"/>
              <a:cs typeface="Times New Roman"/>
            </a:endParaRPr>
          </a:p>
          <a:p>
            <a:endParaRPr lang="en-GB" sz="900">
              <a:latin typeface="Georgia Pro"/>
              <a:ea typeface="+mn-lt"/>
              <a:cs typeface="Times New Roman"/>
            </a:endParaRPr>
          </a:p>
          <a:p>
            <a:r>
              <a:rPr lang="en-GB" sz="1100">
                <a:latin typeface="Georgia Pro"/>
              </a:rPr>
              <a:t>Chudi, L.Z. Szlivka, F. Fekete, G. and Molnár, I</a:t>
            </a:r>
            <a:r>
              <a:rPr lang="en-GB" sz="1100" i="1">
                <a:latin typeface="Georgia Pro"/>
              </a:rPr>
              <a:t>.</a:t>
            </a:r>
            <a:r>
              <a:rPr lang="en-GB" sz="1100">
                <a:latin typeface="Georgia Pro"/>
              </a:rPr>
              <a:t> (2025) “Aerodynamic Design and Simulation of a Racing Car with Regard to the Front Wing,” </a:t>
            </a:r>
            <a:r>
              <a:rPr lang="en-GB" sz="1100" i="1">
                <a:latin typeface="Georgia Pro"/>
              </a:rPr>
              <a:t>Engineering Proceedings 2025, Vol. 113,</a:t>
            </a:r>
            <a:r>
              <a:rPr lang="en-GB" sz="1100">
                <a:latin typeface="Georgia Pro"/>
              </a:rPr>
              <a:t> 113(1). Available at: </a:t>
            </a:r>
            <a:r>
              <a:rPr lang="en-GB" sz="1100">
                <a:latin typeface="Georgia Pro"/>
                <a:hlinkClick r:id="rId6"/>
              </a:rPr>
              <a:t>https://doi.org/10.3390/engproc2025113062</a:t>
            </a:r>
            <a:r>
              <a:rPr lang="en-GB" sz="1100">
                <a:latin typeface="Georgia Pro"/>
              </a:rPr>
              <a:t>.</a:t>
            </a:r>
          </a:p>
          <a:p>
            <a:endParaRPr lang="en-US" sz="1100" i="1">
              <a:solidFill>
                <a:schemeClr val="bg2">
                  <a:lumMod val="10000"/>
                </a:schemeClr>
              </a:solidFill>
              <a:latin typeface="Georgia Pro"/>
              <a:ea typeface="+mn-lt"/>
              <a:cs typeface="+mn-lt"/>
            </a:endParaRPr>
          </a:p>
          <a:p>
            <a:r>
              <a:rPr lang="en-GB" sz="1100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Dixon, J. (2009) </a:t>
            </a:r>
            <a:r>
              <a:rPr lang="en-GB" sz="1100" i="1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Suspension Geometry and Computation. </a:t>
            </a:r>
            <a:r>
              <a:rPr lang="en-GB" sz="1100">
                <a:solidFill>
                  <a:srgbClr val="000000"/>
                </a:solidFill>
                <a:latin typeface="Georgia Pro"/>
                <a:ea typeface="+mn-lt"/>
                <a:cs typeface="+mn-lt"/>
              </a:rPr>
              <a:t> John Wiley &amp; Sons, Ltd</a:t>
            </a:r>
            <a:endParaRPr lang="en-GB" sz="1100" i="1">
              <a:latin typeface="Georgia Pro"/>
            </a:endParaRPr>
          </a:p>
          <a:p>
            <a:endParaRPr lang="en-GB" sz="1100" i="1">
              <a:solidFill>
                <a:srgbClr val="000000"/>
              </a:solidFill>
              <a:latin typeface="Georgia Pro"/>
              <a:ea typeface="+mn-lt"/>
              <a:cs typeface="Times New Roman"/>
            </a:endParaRPr>
          </a:p>
          <a:p>
            <a:r>
              <a:rPr lang="en-GB" sz="1100">
                <a:solidFill>
                  <a:srgbClr val="000000"/>
                </a:solidFill>
                <a:latin typeface="Georgia Pro"/>
                <a:ea typeface="+mn-lt"/>
                <a:cs typeface="Times New Roman"/>
              </a:rPr>
              <a:t>Dovetail (2023) 'What is comparative analysis? A complete guide.' </a:t>
            </a:r>
            <a:r>
              <a:rPr lang="en-GB" sz="1100" i="1">
                <a:solidFill>
                  <a:srgbClr val="000000"/>
                </a:solidFill>
                <a:latin typeface="Georgia Pro"/>
                <a:ea typeface="+mn-lt"/>
                <a:cs typeface="Times New Roman"/>
              </a:rPr>
              <a:t>Dovetail.</a:t>
            </a:r>
            <a:r>
              <a:rPr lang="en-GB" sz="1100">
                <a:solidFill>
                  <a:srgbClr val="000000"/>
                </a:solidFill>
                <a:latin typeface="Georgia Pro"/>
                <a:ea typeface="+mn-lt"/>
                <a:cs typeface="Times New Roman"/>
              </a:rPr>
              <a:t> Available At: </a:t>
            </a:r>
            <a:r>
              <a:rPr lang="en-GB" sz="1100">
                <a:solidFill>
                  <a:srgbClr val="000000"/>
                </a:solidFill>
                <a:latin typeface="Georgia Pro"/>
                <a:ea typeface="+mn-lt"/>
                <a:cs typeface="+mn-lt"/>
                <a:hlinkClick r:id="rId7"/>
              </a:rPr>
              <a:t>https://dovetail.com/research/comparative-analysis/</a:t>
            </a:r>
            <a:r>
              <a:rPr lang="en-GB" sz="1100">
                <a:solidFill>
                  <a:srgbClr val="000000"/>
                </a:solidFill>
                <a:latin typeface="Georgia Pro"/>
                <a:ea typeface="+mn-lt"/>
                <a:cs typeface="+mn-lt"/>
              </a:rPr>
              <a:t> </a:t>
            </a:r>
            <a:endParaRPr lang="en-GB" sz="1100">
              <a:solidFill>
                <a:srgbClr val="000000"/>
              </a:solidFill>
              <a:highlight>
                <a:srgbClr val="FFFF00"/>
              </a:highlight>
              <a:latin typeface="Georgia Pro"/>
              <a:ea typeface="+mn-lt"/>
              <a:cs typeface="Times New Roman"/>
            </a:endParaRPr>
          </a:p>
          <a:p>
            <a:endParaRPr lang="en-GB" sz="1100">
              <a:latin typeface="Georgia Pro"/>
              <a:ea typeface="+mn-lt"/>
              <a:cs typeface="+mn-lt"/>
            </a:endParaRPr>
          </a:p>
          <a:p>
            <a:r>
              <a:rPr lang="en-GB" sz="1100">
                <a:latin typeface="Georgia Pro"/>
              </a:rPr>
              <a:t>Driver61 (2025) </a:t>
            </a:r>
            <a:r>
              <a:rPr lang="en-GB" sz="1100" i="1">
                <a:latin typeface="Georgia Pro"/>
              </a:rPr>
              <a:t>F1 Suspension Is Simpler Than You Think - YouTube</a:t>
            </a:r>
            <a:r>
              <a:rPr lang="en-GB" sz="1100">
                <a:latin typeface="Georgia Pro"/>
              </a:rPr>
              <a:t>. Available at: </a:t>
            </a:r>
            <a:r>
              <a:rPr lang="en-GB" sz="1100">
                <a:latin typeface="Georgia Pro"/>
                <a:hlinkClick r:id="rId8"/>
              </a:rPr>
              <a:t>https://www.youtube.com/watch?v=aDScbqtNXxI</a:t>
            </a:r>
            <a:r>
              <a:rPr lang="en-GB" sz="1100">
                <a:latin typeface="Georgia Pro"/>
              </a:rPr>
              <a:t> (Accessed: February 11, 2026).</a:t>
            </a:r>
          </a:p>
          <a:p>
            <a:endParaRPr lang="en-GB" sz="1100">
              <a:latin typeface="Georgia Pro"/>
              <a:ea typeface="+mn-lt"/>
              <a:cs typeface="+mn-lt"/>
            </a:endParaRPr>
          </a:p>
          <a:p>
            <a:r>
              <a:rPr lang="en-GB" sz="1100">
                <a:solidFill>
                  <a:srgbClr val="000000"/>
                </a:solidFill>
                <a:latin typeface="Georgia Pro"/>
                <a:ea typeface="+mn-lt"/>
                <a:cs typeface="+mn-lt"/>
              </a:rPr>
              <a:t>Eurocode (1990) Available at: https://www.phd.eng.br/wp-content/uploads/2015/12/en.1990.2002.pdf</a:t>
            </a:r>
          </a:p>
          <a:p>
            <a:endParaRPr lang="en-GB" sz="1100">
              <a:solidFill>
                <a:srgbClr val="000000"/>
              </a:solidFill>
              <a:latin typeface="Georgia Pro"/>
              <a:ea typeface="+mn-lt"/>
              <a:cs typeface="+mn-lt"/>
            </a:endParaRPr>
          </a:p>
          <a:p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Evans, E (2025) Dual Ducting Design, semester 1 (November-December)</a:t>
            </a:r>
          </a:p>
          <a:p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  <a:ea typeface="+mn-lt"/>
              <a:cs typeface="+mn-lt"/>
            </a:endParaRPr>
          </a:p>
          <a:p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Evans, E (2026) Ducting Flaps Concept, semester 2 (January-March)</a:t>
            </a:r>
          </a:p>
          <a:p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  <a:ea typeface="+mn-lt"/>
              <a:cs typeface="+mn-lt"/>
            </a:endParaRPr>
          </a:p>
          <a:p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Ewbank, D. (2026a) Email communication to Kiera Ryman, 26</a:t>
            </a:r>
            <a:r>
              <a:rPr lang="en-GB" sz="1100" baseline="300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th</a:t>
            </a:r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 January.</a:t>
            </a:r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</a:endParaRPr>
          </a:p>
          <a:p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  <a:ea typeface="+mn-lt"/>
              <a:cs typeface="+mn-lt"/>
            </a:endParaRPr>
          </a:p>
          <a:p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Ewbank, D. (2026b) Teams Call to Kiera Ryman, 10</a:t>
            </a:r>
            <a:r>
              <a:rPr lang="en-GB" sz="1100" baseline="300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th</a:t>
            </a:r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+mn-lt"/>
              </a:rPr>
              <a:t> March.</a:t>
            </a:r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</a:endParaRPr>
          </a:p>
          <a:p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  <a:ea typeface="Calibri"/>
              <a:cs typeface="Calibri"/>
            </a:endParaRPr>
          </a:p>
          <a:p>
            <a:r>
              <a:rPr lang="en-US" sz="1100" err="1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Ferziger</a:t>
            </a:r>
            <a:r>
              <a:rPr lang="en-US" sz="1100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, J.H. and Peric, M. (2012) </a:t>
            </a:r>
            <a:r>
              <a:rPr lang="en-US" sz="1100" i="1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Computational Methods for Fluid Dynamics</a:t>
            </a:r>
            <a:r>
              <a:rPr lang="en-US" sz="1100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. Springer Science &amp; Business Media.</a:t>
            </a:r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  <a:ea typeface="Calibri"/>
              <a:cs typeface="Calibri"/>
            </a:endParaRPr>
          </a:p>
          <a:p>
            <a:endParaRPr lang="en-GB" sz="1100">
              <a:solidFill>
                <a:schemeClr val="bg2">
                  <a:lumMod val="10000"/>
                </a:schemeClr>
              </a:solidFill>
              <a:latin typeface="Georgia Pro"/>
              <a:ea typeface="Calibri"/>
              <a:cs typeface="Calibri"/>
            </a:endParaRPr>
          </a:p>
          <a:p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Gabor, P. (2024) 'A Comparative Analysis: Mastering Techniques for Effective Data Comparison' </a:t>
            </a:r>
            <a:r>
              <a:rPr lang="en-GB" sz="1100" i="1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Story Telling with Charts. </a:t>
            </a:r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Available At: </a:t>
            </a:r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https://www.storytellingwithcharts.com/blog/a-comparative-analysis-mastering-techniques-for-effective-data-comparison/</a:t>
            </a:r>
            <a:r>
              <a:rPr lang="en-GB" sz="1100">
                <a:solidFill>
                  <a:schemeClr val="bg2">
                    <a:lumMod val="10000"/>
                  </a:schemeClr>
                </a:solidFill>
                <a:latin typeface="Georgia Pro"/>
                <a:ea typeface="+mn-lt"/>
                <a:cs typeface="Times New Roman"/>
              </a:rPr>
              <a:t> </a:t>
            </a:r>
          </a:p>
          <a:p>
            <a:endParaRPr lang="en-GB" sz="1200">
              <a:solidFill>
                <a:schemeClr val="bg2">
                  <a:lumMod val="10000"/>
                </a:schemeClr>
              </a:solidFill>
              <a:latin typeface="Georgia Pro"/>
              <a:ea typeface="Calibri"/>
              <a:cs typeface="Times New Roman"/>
            </a:endParaRPr>
          </a:p>
          <a:p>
            <a:endParaRPr lang="en-GB" sz="1200">
              <a:solidFill>
                <a:schemeClr val="bg2">
                  <a:lumMod val="10000"/>
                </a:schemeClr>
              </a:solidFill>
              <a:latin typeface="Georgia Pro"/>
              <a:ea typeface="Calibri"/>
              <a:cs typeface="Times New Roman"/>
            </a:endParaRPr>
          </a:p>
          <a:p>
            <a:r>
              <a:rPr lang="en-US" sz="1200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 </a:t>
            </a:r>
            <a:endParaRPr lang="en-US" altLang="en-US" sz="1200">
              <a:latin typeface="Georgia Pro" panose="02040502050405020303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166C1B8-E59F-AE9B-0504-51FFC7482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59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3CF129-0424-3C67-7247-1E6C8E5729BD}"/>
              </a:ext>
            </a:extLst>
          </p:cNvPr>
          <p:cNvSpPr txBox="1"/>
          <p:nvPr/>
        </p:nvSpPr>
        <p:spPr>
          <a:xfrm>
            <a:off x="96090" y="72428"/>
            <a:ext cx="282817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7418680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8B085-8681-C26D-CDD9-8899EE143B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3FD3BA-1489-C487-D8C3-F3C47A4632FC}"/>
              </a:ext>
            </a:extLst>
          </p:cNvPr>
          <p:cNvSpPr txBox="1"/>
          <p:nvPr/>
        </p:nvSpPr>
        <p:spPr>
          <a:xfrm>
            <a:off x="0" y="595648"/>
            <a:ext cx="11878705" cy="67403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</a:rPr>
              <a:t>Groot, S. and Winter, J.C.F (2011) </a:t>
            </a:r>
            <a:r>
              <a:rPr lang="en-GB" sz="1200" i="1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</a:rPr>
              <a:t>On the way to pole position: The effect of tire grip on learning to drive a </a:t>
            </a:r>
            <a:r>
              <a:rPr lang="en-GB" sz="1200" i="1" err="1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</a:rPr>
              <a:t>racecar</a:t>
            </a:r>
            <a:r>
              <a:rPr lang="en-GB" sz="1200" i="1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</a:rPr>
              <a:t>, 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</a:rPr>
              <a:t>Delft University of Technology, Delft, The Netherlands. Available at: </a:t>
            </a:r>
            <a:r>
              <a:rPr lang="en-GB" sz="1200">
                <a:solidFill>
                  <a:srgbClr val="1A1513"/>
                </a:solidFill>
                <a:latin typeface="Georgia Pro"/>
                <a:ea typeface="Calibri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https://repository.tudelft.nl/file/File_c15b3a37-2e3e-4690-a096-21c3c1215e6a</a:t>
            </a:r>
            <a:r>
              <a:rPr lang="en-GB" sz="1200">
                <a:solidFill>
                  <a:srgbClr val="1A1513"/>
                </a:solidFill>
                <a:latin typeface="Georgia Pro"/>
                <a:ea typeface="Calibri"/>
                <a:cs typeface="Times New Roman"/>
              </a:rPr>
              <a:t> 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</a:rPr>
              <a:t> </a:t>
            </a:r>
            <a:endParaRPr lang="en-US" sz="1200">
              <a:solidFill>
                <a:schemeClr val="bg2">
                  <a:lumMod val="10000"/>
                </a:schemeClr>
              </a:solidFill>
              <a:latin typeface="Georgia Pro"/>
              <a:ea typeface="Calibri"/>
              <a:cs typeface="Times New Roman"/>
            </a:endParaRPr>
          </a:p>
          <a:p>
            <a:pPr lvl="0">
              <a:defRPr/>
            </a:pPr>
            <a:endParaRPr lang="en-US" sz="1200">
              <a:solidFill>
                <a:srgbClr val="000000"/>
              </a:solidFill>
              <a:latin typeface="Georgia Pro"/>
              <a:ea typeface="Calibri"/>
              <a:cs typeface="Times New Roman"/>
            </a:endParaRPr>
          </a:p>
          <a:p>
            <a:pPr lvl="0">
              <a:defRPr/>
            </a:pPr>
            <a:r>
              <a:rPr lang="en-US" sz="1200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Katz, J. (2006) Race car Aerodynamics, Designing for Speed.</a:t>
            </a:r>
          </a:p>
          <a:p>
            <a:pPr lvl="0">
              <a:defRPr/>
            </a:pPr>
            <a:endParaRPr lang="en-US" sz="1200">
              <a:solidFill>
                <a:srgbClr val="000000"/>
              </a:solidFill>
              <a:latin typeface="Georgia Pro" panose="02040502050405020303" pitchFamily="18" charset="0"/>
              <a:ea typeface="Calibri"/>
              <a:cs typeface="Times New Roman"/>
            </a:endParaRPr>
          </a:p>
          <a:p>
            <a:pPr lvl="0">
              <a:defRPr/>
            </a:pPr>
            <a:r>
              <a:rPr lang="en-US" sz="1200">
                <a:solidFill>
                  <a:srgbClr val="000000"/>
                </a:solidFill>
                <a:latin typeface="Georgia Pro" panose="02040502050405020303" pitchFamily="18" charset="0"/>
                <a:ea typeface="Calibri"/>
                <a:cs typeface="Times New Roman"/>
              </a:rPr>
              <a:t>Kirchberger, M. 2023. </a:t>
            </a:r>
            <a:r>
              <a:rPr lang="en-US" sz="1200" i="1">
                <a:solidFill>
                  <a:srgbClr val="000000"/>
                </a:solidFill>
                <a:latin typeface="Georgia Pro" panose="02040502050405020303" pitchFamily="18" charset="0"/>
                <a:ea typeface="Calibri"/>
                <a:cs typeface="Times New Roman"/>
              </a:rPr>
              <a:t>CFD Simulation and Validation of a Formula Student Car Michael Kirchberger under the supervision of</a:t>
            </a:r>
            <a:r>
              <a:rPr lang="en-US" sz="1200">
                <a:solidFill>
                  <a:srgbClr val="000000"/>
                </a:solidFill>
                <a:latin typeface="Georgia Pro" panose="02040502050405020303" pitchFamily="18" charset="0"/>
                <a:ea typeface="Calibri"/>
                <a:cs typeface="Times New Roman"/>
              </a:rPr>
              <a:t>.</a:t>
            </a:r>
            <a:endParaRPr lang="en-GB" sz="1200">
              <a:solidFill>
                <a:srgbClr val="000000"/>
              </a:solidFill>
              <a:latin typeface="Georgia Pro" panose="02040502050405020303" pitchFamily="18" charset="0"/>
              <a:ea typeface="Calibri"/>
              <a:cs typeface="Times New Roman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200">
              <a:latin typeface="Georgia Pro" panose="02040502050405020303" pitchFamily="18" charset="0"/>
            </a:endParaRPr>
          </a:p>
          <a:p>
            <a:pPr lvl="0">
              <a:defRPr/>
            </a:pP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LEAP CFD. 2023. </a:t>
            </a:r>
            <a:r>
              <a:rPr lang="en-US" sz="1200" i="1">
                <a:solidFill>
                  <a:srgbClr val="000000"/>
                </a:solidFill>
                <a:latin typeface="Georgia Pro"/>
                <a:cs typeface="Times New Roman"/>
              </a:rPr>
              <a:t>What y+ should I use? Part 3 – Understanding impact of Y+ and number of prism layers on flow resolution – LEAP Australia Blog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. Available at: 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https://www.leapaust.com.au/blog/cfd/y-plus_part3_understanding-impact-of-y-and-number-of-prism-layers-on-flow-resolution/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 </a:t>
            </a:r>
            <a:r>
              <a:rPr lang="en-GB" sz="1200">
                <a:solidFill>
                  <a:srgbClr val="000000"/>
                </a:solidFill>
                <a:latin typeface="Georgia Pro"/>
                <a:cs typeface="Times New Roman"/>
              </a:rPr>
              <a:t>(Accessed: 08 December 2025). </a:t>
            </a:r>
            <a:endParaRPr lang="en-US" sz="1200">
              <a:solidFill>
                <a:srgbClr val="000000"/>
              </a:solidFill>
              <a:latin typeface="Georgia Pro"/>
              <a:cs typeface="Times New Roman"/>
            </a:endParaRPr>
          </a:p>
          <a:p>
            <a:endParaRPr lang="en-US" sz="1200">
              <a:solidFill>
                <a:srgbClr val="000000"/>
              </a:solidFill>
              <a:latin typeface="Georgia Pro"/>
              <a:ea typeface="Calibri"/>
              <a:cs typeface="Times New Roman"/>
            </a:endParaRPr>
          </a:p>
          <a:p>
            <a:r>
              <a:rPr lang="en-US" sz="1200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Knapton, J. (2025) Team Communication with John Iley, September 2025.</a:t>
            </a:r>
          </a:p>
          <a:p>
            <a:endParaRPr lang="en-US" sz="1200">
              <a:latin typeface="Georgia Pro"/>
              <a:ea typeface="Calibri"/>
              <a:cs typeface="Times New Roman"/>
            </a:endParaRPr>
          </a:p>
          <a:p>
            <a:r>
              <a:rPr lang="en-US" sz="1200">
                <a:solidFill>
                  <a:srgbClr val="000000"/>
                </a:solidFill>
                <a:latin typeface="Georgia Pro"/>
                <a:ea typeface="Calibri"/>
                <a:cs typeface="Times New Roman"/>
              </a:rPr>
              <a:t>Ladha (2025) </a:t>
            </a:r>
            <a:r>
              <a:rPr lang="en-US" sz="1200">
                <a:solidFill>
                  <a:srgbClr val="000000"/>
                </a:solidFill>
                <a:ea typeface="+mn-lt"/>
                <a:cs typeface="+mn-lt"/>
              </a:rPr>
              <a:t>https://nhsjs.com/2025/material-comparison-of-an-automotive-rear-spoiler-using-fea/</a:t>
            </a:r>
            <a:endParaRPr lang="en-US" sz="1200">
              <a:solidFill>
                <a:srgbClr val="000000"/>
              </a:solidFill>
              <a:latin typeface="Georgia Pro"/>
              <a:ea typeface="Calibri"/>
              <a:cs typeface="Times New Roman"/>
            </a:endParaRPr>
          </a:p>
          <a:p>
            <a:endParaRPr lang="en-GB" sz="1200">
              <a:solidFill>
                <a:srgbClr val="000000"/>
              </a:solidFill>
              <a:latin typeface="Georgia Pro"/>
              <a:ea typeface="Calibri"/>
              <a:cs typeface="Times New Roman"/>
            </a:endParaRPr>
          </a:p>
          <a:p>
            <a:r>
              <a:rPr lang="en-GB" sz="1200">
                <a:solidFill>
                  <a:srgbClr val="171717"/>
                </a:solidFill>
                <a:latin typeface="Georgia Pro"/>
                <a:ea typeface="Calibri"/>
                <a:cs typeface="Times New Roman"/>
              </a:rPr>
              <a:t>Levell. H (2025) Flow visualisation testing, 16</a:t>
            </a:r>
            <a:r>
              <a:rPr lang="en-GB" sz="1200" baseline="30000">
                <a:solidFill>
                  <a:srgbClr val="171717"/>
                </a:solidFill>
                <a:latin typeface="Georgia Pro"/>
                <a:ea typeface="Calibri"/>
                <a:cs typeface="Times New Roman"/>
              </a:rPr>
              <a:t>th  </a:t>
            </a:r>
            <a:r>
              <a:rPr lang="en-GB" sz="1200">
                <a:solidFill>
                  <a:srgbClr val="171717"/>
                </a:solidFill>
                <a:latin typeface="Georgia Pro"/>
                <a:ea typeface="Calibri"/>
                <a:cs typeface="Times New Roman"/>
              </a:rPr>
              <a:t>November 2025 &amp; CFD Methodology &amp; research.</a:t>
            </a:r>
            <a:endParaRPr lang="en-GB" sz="1200">
              <a:latin typeface="Georgia Pro" panose="02040502050405020303" pitchFamily="18" charset="0"/>
            </a:endParaRPr>
          </a:p>
          <a:p>
            <a:endParaRPr lang="en-GB" sz="1200">
              <a:latin typeface="Georgia Pro" panose="02040502050405020303" pitchFamily="18" charset="0"/>
            </a:endParaRPr>
          </a:p>
          <a:p>
            <a:r>
              <a:rPr lang="en-GB" sz="1200">
                <a:latin typeface="Georgia Pro" panose="02040502050405020303" pitchFamily="18" charset="0"/>
              </a:rPr>
              <a:t>McBeath, S. (2015) </a:t>
            </a:r>
            <a:r>
              <a:rPr lang="en-GB" sz="1200" i="1">
                <a:latin typeface="Georgia Pro" panose="02040502050405020303" pitchFamily="18" charset="0"/>
              </a:rPr>
              <a:t>Competition Car Aerodynamics</a:t>
            </a:r>
            <a:r>
              <a:rPr lang="en-GB" sz="1200">
                <a:latin typeface="Georgia Pro" panose="02040502050405020303" pitchFamily="18" charset="0"/>
              </a:rPr>
              <a:t>. 3rd ed. Veloce Publishing Limited.</a:t>
            </a:r>
            <a:endParaRPr lang="en-GB" sz="1200">
              <a:solidFill>
                <a:srgbClr val="171717"/>
              </a:solidFill>
              <a:latin typeface="Georgia Pro" panose="02040502050405020303" pitchFamily="18" charset="0"/>
              <a:ea typeface="Calibri"/>
              <a:cs typeface="Times New Roman"/>
            </a:endParaRPr>
          </a:p>
          <a:p>
            <a:endParaRPr lang="en-GB" sz="1200">
              <a:latin typeface="Georgia Pro" panose="02040502050405020303" pitchFamily="18" charset="0"/>
            </a:endParaRPr>
          </a:p>
          <a:p>
            <a:r>
              <a:rPr lang="en-GB" sz="1200">
                <a:latin typeface="Georgia Pro" panose="02040502050405020303" pitchFamily="18" charset="0"/>
              </a:rPr>
              <a:t>Milliken, William F. and Milliken, Douglas L. (1995) </a:t>
            </a:r>
            <a:r>
              <a:rPr lang="en-GB" sz="1200" i="1">
                <a:latin typeface="Georgia Pro" panose="02040502050405020303" pitchFamily="18" charset="0"/>
              </a:rPr>
              <a:t>Race Car Vehicle Dynamics</a:t>
            </a:r>
            <a:r>
              <a:rPr lang="en-GB" sz="1200">
                <a:latin typeface="Georgia Pro" panose="02040502050405020303" pitchFamily="18" charset="0"/>
              </a:rPr>
              <a:t>. Society of Automotive Engineers, Inc.</a:t>
            </a:r>
          </a:p>
          <a:p>
            <a:endParaRPr lang="en-GB" sz="1200">
              <a:solidFill>
                <a:srgbClr val="171717"/>
              </a:solidFill>
              <a:latin typeface="Georgia Pro"/>
              <a:ea typeface="Calibri"/>
              <a:cs typeface="Times New Roman"/>
            </a:endParaRPr>
          </a:p>
          <a:p>
            <a:r>
              <a:rPr lang="en-GB" sz="1200">
                <a:solidFill>
                  <a:srgbClr val="171717"/>
                </a:solidFill>
                <a:latin typeface="Georgia Pro"/>
                <a:ea typeface="Calibri"/>
                <a:cs typeface="Times New Roman"/>
              </a:rPr>
              <a:t>Motorsport Timing UK (2026) </a:t>
            </a:r>
            <a:r>
              <a:rPr lang="en-GB" sz="1200" i="1">
                <a:solidFill>
                  <a:srgbClr val="171717"/>
                </a:solidFill>
                <a:latin typeface="Georgia Pro"/>
                <a:ea typeface="Calibri"/>
                <a:cs typeface="Times New Roman"/>
              </a:rPr>
              <a:t>Circuit Overview PEMBREY.</a:t>
            </a:r>
            <a:r>
              <a:rPr lang="en-GB" sz="1200">
                <a:solidFill>
                  <a:srgbClr val="171717"/>
                </a:solidFill>
                <a:latin typeface="Georgia Pro"/>
                <a:ea typeface="Calibri"/>
                <a:cs typeface="Times New Roman"/>
              </a:rPr>
              <a:t> Available At: </a:t>
            </a:r>
            <a:r>
              <a:rPr lang="en-GB" sz="1200">
                <a:latin typeface="Georgia Pro"/>
                <a:hlinkClick r:id="rId4"/>
              </a:rPr>
              <a:t>https://www.motorsport-timing.co.uk/circuit/pembrey-circuit/ Timing UK</a:t>
            </a:r>
            <a:r>
              <a:rPr lang="en-GB" sz="1200">
                <a:latin typeface="Georgia Pro"/>
              </a:rPr>
              <a:t> </a:t>
            </a:r>
            <a:r>
              <a:rPr lang="en-GB" sz="1200"/>
              <a:t>(</a:t>
            </a:r>
            <a:r>
              <a:rPr lang="en-GB" sz="1200">
                <a:solidFill>
                  <a:srgbClr val="000000"/>
                </a:solidFill>
                <a:latin typeface="Georgia Pro"/>
                <a:cs typeface="Times New Roman"/>
              </a:rPr>
              <a:t>Accessed: 06 March 2026). </a:t>
            </a:r>
            <a:endParaRPr lang="en-GB" sz="1200">
              <a:solidFill>
                <a:srgbClr val="171717"/>
              </a:solidFill>
              <a:latin typeface="Georgia Pro"/>
              <a:ea typeface="Calibri"/>
              <a:cs typeface="Times New Roman"/>
            </a:endParaRPr>
          </a:p>
          <a:p>
            <a:endParaRPr lang="en-GB" sz="1200">
              <a:solidFill>
                <a:srgbClr val="171717"/>
              </a:solidFill>
              <a:latin typeface="Georgia Pro"/>
              <a:ea typeface="Calibri"/>
              <a:cs typeface="Times New Roman"/>
            </a:endParaRPr>
          </a:p>
          <a:p>
            <a:r>
              <a:rPr lang="en-GB" sz="1200">
                <a:latin typeface="Georgia Pro" panose="02040502050405020303" pitchFamily="18" charset="0"/>
              </a:rPr>
              <a:t>Moussa, L.B. (2025) </a:t>
            </a:r>
            <a:r>
              <a:rPr lang="en-GB" sz="1200" i="1">
                <a:latin typeface="Georgia Pro" panose="02040502050405020303" pitchFamily="18" charset="0"/>
              </a:rPr>
              <a:t>Influence of Rear Slant Angle on Drag and Lift </a:t>
            </a:r>
            <a:r>
              <a:rPr lang="en-GB" sz="1200">
                <a:latin typeface="Georgia Pro" panose="02040502050405020303" pitchFamily="18" charset="0"/>
              </a:rPr>
              <a:t>, </a:t>
            </a:r>
            <a:r>
              <a:rPr lang="en-GB" sz="1200" i="1">
                <a:latin typeface="Georgia Pro" panose="02040502050405020303" pitchFamily="18" charset="0"/>
              </a:rPr>
              <a:t>MATEC Web of Conferences.</a:t>
            </a:r>
            <a:endParaRPr lang="en-GB" sz="1200">
              <a:solidFill>
                <a:srgbClr val="171717"/>
              </a:solidFill>
              <a:latin typeface="Georgia Pro" panose="02040502050405020303" pitchFamily="18" charset="0"/>
              <a:ea typeface="Calibri"/>
              <a:cs typeface="Times New Roman"/>
            </a:endParaRPr>
          </a:p>
          <a:p>
            <a:endParaRPr lang="en-GB" sz="1200" i="1">
              <a:latin typeface="Georgia Pro" panose="02040502050405020303" pitchFamily="18" charset="0"/>
            </a:endParaRPr>
          </a:p>
          <a:p>
            <a:r>
              <a:rPr lang="en-GB" sz="1200" i="1">
                <a:latin typeface="Georgia Pro"/>
              </a:rPr>
              <a:t>Msuk (2026) Availible at: </a:t>
            </a:r>
            <a:r>
              <a:rPr lang="en-GB" sz="1200">
                <a:ea typeface="+mn-lt"/>
                <a:cs typeface="+mn-lt"/>
                <a:hlinkClick r:id="rId5"/>
              </a:rPr>
              <a:t>https://ebooks.motorsportuk.org/najd</a:t>
            </a:r>
            <a:endParaRPr lang="en-GB" sz="1200" i="1">
              <a:latin typeface="Georgia Pro" panose="02040502050405020303" pitchFamily="18" charset="0"/>
            </a:endParaRPr>
          </a:p>
          <a:p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 err="1">
                <a:latin typeface="Georgia Pro"/>
                <a:ea typeface="Calibri"/>
                <a:cs typeface="Calibri"/>
              </a:rPr>
              <a:t>MZRacing</a:t>
            </a:r>
            <a:r>
              <a:rPr lang="en-GB" sz="1200">
                <a:latin typeface="Georgia Pro"/>
                <a:ea typeface="Calibri"/>
                <a:cs typeface="Calibri"/>
              </a:rPr>
              <a:t> (2021) Available at: </a:t>
            </a:r>
            <a:r>
              <a:rPr lang="en-GB" sz="1200">
                <a:ea typeface="+mn-lt"/>
                <a:cs typeface="+mn-lt"/>
              </a:rPr>
              <a:t>https://mzracing.jp/en/news/7179</a:t>
            </a:r>
          </a:p>
          <a:p>
            <a:endParaRPr lang="en-GB" sz="1200">
              <a:latin typeface="Georgia Pro" panose="02040502050405020303" pitchFamily="18" charset="0"/>
            </a:endParaRPr>
          </a:p>
          <a:p>
            <a:r>
              <a:rPr lang="en-GB" sz="1200">
                <a:latin typeface="Georgia Pro"/>
              </a:rPr>
              <a:t>Race Cars Direct (2025) </a:t>
            </a:r>
            <a:r>
              <a:rPr lang="en-GB" sz="1200" i="1">
                <a:latin typeface="Georgia Pro"/>
              </a:rPr>
              <a:t>Radical </a:t>
            </a:r>
            <a:r>
              <a:rPr lang="en-GB" sz="1200" i="1" err="1">
                <a:latin typeface="Georgia Pro"/>
              </a:rPr>
              <a:t>Prosport</a:t>
            </a:r>
            <a:r>
              <a:rPr lang="en-GB" sz="1200">
                <a:latin typeface="Georgia Pro"/>
              </a:rPr>
              <a:t>. Available at: </a:t>
            </a:r>
          </a:p>
          <a:p>
            <a:r>
              <a:rPr lang="en-GB" sz="1200">
                <a:latin typeface="Georgia Pro"/>
                <a:hlinkClick r:id="rId6"/>
              </a:rPr>
              <a:t>Radical </a:t>
            </a:r>
            <a:r>
              <a:rPr lang="en-GB" sz="1200" err="1">
                <a:latin typeface="Georgia Pro"/>
                <a:hlinkClick r:id="rId6"/>
              </a:rPr>
              <a:t>Prosport</a:t>
            </a:r>
            <a:r>
              <a:rPr lang="en-GB" sz="1200">
                <a:latin typeface="Georgia Pro"/>
                <a:hlinkClick r:id="rId6"/>
              </a:rPr>
              <a:t> advert</a:t>
            </a:r>
            <a:r>
              <a:rPr lang="en-GB" sz="1200">
                <a:latin typeface="Georgia Pro"/>
              </a:rPr>
              <a:t> (Accessed 15 Mar. 2026).</a:t>
            </a:r>
            <a:endParaRPr lang="en-US" sz="1200">
              <a:solidFill>
                <a:srgbClr val="000000"/>
              </a:solidFill>
              <a:latin typeface="Georgia Pro"/>
              <a:ea typeface="Calibri"/>
              <a:cs typeface="Times New Roman"/>
            </a:endParaRPr>
          </a:p>
          <a:p>
            <a:endParaRPr lang="en-GB" sz="1200">
              <a:solidFill>
                <a:srgbClr val="000000"/>
              </a:solidFill>
              <a:latin typeface="Georgia Pro"/>
              <a:ea typeface="Calibri"/>
              <a:cs typeface="Times New Roman"/>
            </a:endParaRPr>
          </a:p>
          <a:p>
            <a:endParaRPr lang="en-GB" sz="1200">
              <a:latin typeface="Georgia Pro"/>
            </a:endParaRPr>
          </a:p>
          <a:p>
            <a:endParaRPr lang="en-US" sz="1200">
              <a:solidFill>
                <a:srgbClr val="000000"/>
              </a:solidFill>
              <a:latin typeface="Georgia Pro"/>
              <a:ea typeface="Calibri"/>
              <a:cs typeface="Times New Roman"/>
            </a:endParaRPr>
          </a:p>
          <a:p>
            <a:endParaRPr lang="en-US" sz="1200">
              <a:solidFill>
                <a:schemeClr val="bg2">
                  <a:lumMod val="10000"/>
                </a:schemeClr>
              </a:solidFill>
              <a:latin typeface="Georgia Pro"/>
              <a:ea typeface="+mn-lt"/>
              <a:cs typeface="Calibri"/>
            </a:endParaRPr>
          </a:p>
          <a:p>
            <a:endParaRPr lang="en-US" sz="600">
              <a:solidFill>
                <a:schemeClr val="bg2">
                  <a:lumMod val="10000"/>
                </a:schemeClr>
              </a:solidFill>
              <a:latin typeface="Georgia Pro" panose="02040502050405020303" pitchFamily="18" charset="0"/>
              <a:ea typeface="Calibri"/>
              <a:cs typeface="Calibri"/>
            </a:endParaRPr>
          </a:p>
          <a:p>
            <a:endParaRPr lang="en-US" sz="60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6837CA-7150-2641-FF7C-5FE4B815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60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73D685-2DB8-4ECE-86CD-AA7B73533476}"/>
              </a:ext>
            </a:extLst>
          </p:cNvPr>
          <p:cNvSpPr txBox="1"/>
          <p:nvPr/>
        </p:nvSpPr>
        <p:spPr>
          <a:xfrm>
            <a:off x="96090" y="72428"/>
            <a:ext cx="282817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27035258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0C610-0F6E-A773-F933-21084D2F8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0DAA5B4-3676-69DB-3B23-C3CBA2B3E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61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DF6421-2B7E-EC08-296B-94D6C64A37E8}"/>
              </a:ext>
            </a:extLst>
          </p:cNvPr>
          <p:cNvSpPr txBox="1"/>
          <p:nvPr/>
        </p:nvSpPr>
        <p:spPr>
          <a:xfrm>
            <a:off x="96090" y="72428"/>
            <a:ext cx="282817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latin typeface="Georgia Pro" panose="02040502050405020303" pitchFamily="18" charset="0"/>
                <a:ea typeface="Calibri"/>
                <a:cs typeface="Calibri"/>
              </a:rPr>
              <a:t>References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D02BB3-77AA-D58A-5DF6-FA61965602BB}"/>
              </a:ext>
            </a:extLst>
          </p:cNvPr>
          <p:cNvSpPr txBox="1"/>
          <p:nvPr/>
        </p:nvSpPr>
        <p:spPr>
          <a:xfrm>
            <a:off x="0" y="595648"/>
            <a:ext cx="12192000" cy="433965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lang="en-GB" sz="1200">
                <a:solidFill>
                  <a:srgbClr val="000000"/>
                </a:solidFill>
                <a:latin typeface="Georgia Pro"/>
                <a:cs typeface="Times New Roman"/>
              </a:rPr>
              <a:t>Sabe (2023) 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Sports2000 Aero Map Report</a:t>
            </a:r>
          </a:p>
          <a:p>
            <a:pPr>
              <a:defRPr/>
            </a:pPr>
            <a:endParaRPr lang="en-US" sz="1200">
              <a:solidFill>
                <a:srgbClr val="000000"/>
              </a:solidFill>
              <a:latin typeface="Georgia Pro"/>
              <a:cs typeface="Times New Roman"/>
            </a:endParaRPr>
          </a:p>
          <a:p>
            <a:pPr>
              <a:defRPr/>
            </a:pP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SIMSCALE. 2023. </a:t>
            </a:r>
            <a:r>
              <a:rPr lang="en-US" sz="1200" i="1">
                <a:solidFill>
                  <a:srgbClr val="000000"/>
                </a:solidFill>
                <a:latin typeface="Georgia Pro"/>
                <a:cs typeface="Times New Roman"/>
              </a:rPr>
              <a:t>K-epsilon - SimScale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. Available at: 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  <a:hlinkClick r:id="rId2"/>
              </a:rPr>
              <a:t>https://www.simscale.com/docs/simulation-setup/global-settings/k-epsilon/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.</a:t>
            </a:r>
          </a:p>
          <a:p>
            <a:pPr>
              <a:defRPr/>
            </a:pPr>
            <a:endParaRPr lang="en-US" sz="1200">
              <a:solidFill>
                <a:srgbClr val="000000"/>
              </a:solidFill>
              <a:latin typeface="Georgia Pro"/>
              <a:cs typeface="Times New Roman"/>
            </a:endParaRPr>
          </a:p>
          <a:p>
            <a:pPr>
              <a:defRPr/>
            </a:pP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Srivastava, S., S, A. and Sankaran, A. (2022) 'Increasing Downforce In High-Speed Vehicles Using Wheel Rotation', </a:t>
            </a:r>
            <a:r>
              <a:rPr lang="en-US" sz="1200" i="1">
                <a:solidFill>
                  <a:srgbClr val="000000"/>
                </a:solidFill>
                <a:latin typeface="Georgia Pro"/>
                <a:cs typeface="Times New Roman"/>
              </a:rPr>
              <a:t>IRJET,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 e-ISSN 2395-0056. Available at: 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https://www.irjet.net/archives/V9/i4/IRJET-V9I4424.pdf</a:t>
            </a:r>
            <a:r>
              <a:rPr lang="en-US" sz="1200">
                <a:solidFill>
                  <a:srgbClr val="000000"/>
                </a:solidFill>
                <a:latin typeface="Georgia Pro"/>
                <a:cs typeface="Times New Roman"/>
              </a:rPr>
              <a:t> </a:t>
            </a:r>
          </a:p>
          <a:p>
            <a:pPr>
              <a:defRPr/>
            </a:pPr>
            <a:endParaRPr lang="en-US" sz="1200">
              <a:solidFill>
                <a:srgbClr val="000000"/>
              </a:solidFill>
              <a:latin typeface="Georgia Pro"/>
              <a:cs typeface="Times New Roman"/>
            </a:endParaRPr>
          </a:p>
          <a:p>
            <a:pPr>
              <a:defRPr/>
            </a:pP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cs typeface="Times New Roman"/>
              </a:rPr>
              <a:t>Stickney, W. (2025)</a:t>
            </a:r>
            <a:r>
              <a:rPr lang="en-US" sz="1200" i="1">
                <a:solidFill>
                  <a:schemeClr val="bg2">
                    <a:lumMod val="10000"/>
                  </a:schemeClr>
                </a:solidFill>
                <a:latin typeface="Georgia Pro"/>
                <a:cs typeface="Times New Roman"/>
              </a:rPr>
              <a:t> How does the trailing edge’s sweep angle and curve shape of the wing affect aircraft flight aerodynamics? - bolt flight</a:t>
            </a: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cs typeface="Times New Roman"/>
              </a:rPr>
              <a:t> (2025) </a:t>
            </a:r>
            <a:r>
              <a:rPr lang="en-US" sz="1200" i="1">
                <a:solidFill>
                  <a:schemeClr val="bg2">
                    <a:lumMod val="10000"/>
                  </a:schemeClr>
                </a:solidFill>
                <a:latin typeface="Georgia Pro"/>
                <a:cs typeface="Times New Roman"/>
              </a:rPr>
              <a:t>Bolt Flight</a:t>
            </a: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cs typeface="Times New Roman"/>
              </a:rPr>
              <a:t>. Available at: </a:t>
            </a:r>
            <a:r>
              <a:rPr lang="en-US" sz="1200">
                <a:solidFill>
                  <a:srgbClr val="171717"/>
                </a:solidFill>
                <a:latin typeface="Georgia Pro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https://boltflight.com/how-does-the-trailing-edges-sweep-angle-and-curve-shape-of-the-wing-affect-aircraft-flight-aerodynamics/</a:t>
            </a: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cs typeface="Times New Roman"/>
              </a:rPr>
              <a:t> (Accessed: 24 March 2026). </a:t>
            </a:r>
            <a:endParaRPr lang="en-US">
              <a:solidFill>
                <a:schemeClr val="bg2">
                  <a:lumMod val="10000"/>
                </a:schemeClr>
              </a:solidFill>
            </a:endParaRPr>
          </a:p>
          <a:p>
            <a:pPr>
              <a:defRPr/>
            </a:pPr>
            <a:endParaRPr lang="en-US" altLang="en-US" sz="1200">
              <a:solidFill>
                <a:prstClr val="black"/>
              </a:solidFill>
              <a:latin typeface="Georgia Pro"/>
              <a:cs typeface="Times New Roman"/>
            </a:endParaRPr>
          </a:p>
          <a:p>
            <a:pPr>
              <a:defRPr/>
            </a:pPr>
            <a:r>
              <a:rPr lang="en-US" altLang="en-US" sz="1200">
                <a:solidFill>
                  <a:prstClr val="black"/>
                </a:solidFill>
                <a:latin typeface="Georgia Pro"/>
                <a:cs typeface="Times New Roman"/>
              </a:rPr>
              <a:t>Straw, E. 2025. </a:t>
            </a:r>
            <a:r>
              <a:rPr lang="en-US" altLang="en-US" sz="1200" i="1">
                <a:solidFill>
                  <a:prstClr val="black"/>
                </a:solidFill>
                <a:latin typeface="Georgia Pro"/>
                <a:cs typeface="Times New Roman"/>
              </a:rPr>
              <a:t>The role of the vortex and its effect on Formula 1 aerodynamics</a:t>
            </a:r>
            <a:r>
              <a:rPr lang="en-US" altLang="en-US" sz="1200">
                <a:solidFill>
                  <a:prstClr val="black"/>
                </a:solidFill>
                <a:latin typeface="Georgia Pro"/>
                <a:cs typeface="Times New Roman"/>
              </a:rPr>
              <a:t>. Available at: https://www.raceteq.com/articles/2025/08/the-role-of-the-vortex-and-its-effect-on-formula-1-aerodynamics [Accessed: 13 October 2025].</a:t>
            </a:r>
            <a:endParaRPr lang="en-GB" sz="1200">
              <a:solidFill>
                <a:prstClr val="black"/>
              </a:solidFill>
              <a:latin typeface="Georgia Pro"/>
              <a:cs typeface="Times New Roman"/>
            </a:endParaRPr>
          </a:p>
          <a:p>
            <a:pPr>
              <a:defRPr/>
            </a:pPr>
            <a:endParaRPr lang="en-GB" sz="1200">
              <a:latin typeface="Georgia Pro"/>
            </a:endParaRPr>
          </a:p>
          <a:p>
            <a:pPr>
              <a:defRPr/>
            </a:pPr>
            <a:r>
              <a:rPr lang="en-GB" sz="1200">
                <a:latin typeface="Georgia Pro"/>
              </a:rPr>
              <a:t>Suspension Secrets (2018) </a:t>
            </a:r>
            <a:r>
              <a:rPr lang="en-GB" sz="1200" i="1">
                <a:latin typeface="Georgia Pro"/>
              </a:rPr>
              <a:t>Anti Squat, Dive and Lift Geometry – Geometry Explained Suspension Secrets</a:t>
            </a:r>
            <a:r>
              <a:rPr lang="en-GB" sz="1200">
                <a:latin typeface="Georgia Pro"/>
              </a:rPr>
              <a:t>. Available at: </a:t>
            </a:r>
            <a:r>
              <a:rPr lang="en-GB" sz="1200" u="sng">
                <a:latin typeface="Georgia Pro"/>
                <a:hlinkClick r:id="rId5"/>
              </a:rPr>
              <a:t>https://suspensionsecrets.co.uk/anti-squat-dive-and-lift-geometry/</a:t>
            </a:r>
            <a:r>
              <a:rPr lang="en-GB" sz="1200">
                <a:latin typeface="Georgia Pro"/>
              </a:rPr>
              <a:t> (Accessed: February 7, 2026).</a:t>
            </a:r>
          </a:p>
          <a:p>
            <a:pPr>
              <a:defRPr/>
            </a:pPr>
            <a:endParaRPr lang="en-US" sz="1200">
              <a:solidFill>
                <a:schemeClr val="bg2">
                  <a:lumMod val="10000"/>
                </a:schemeClr>
              </a:solidFill>
              <a:latin typeface="Georgia Pro"/>
              <a:ea typeface="Calibri"/>
              <a:cs typeface="Calibri"/>
            </a:endParaRPr>
          </a:p>
          <a:p>
            <a:pPr>
              <a:defRPr/>
            </a:pP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Tirta (2025) 'What's a Good Percent Difference? The ULTIMATE Guide', </a:t>
            </a:r>
            <a:r>
              <a:rPr lang="en-US" sz="1200" i="1" err="1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Physicsdigest</a:t>
            </a:r>
            <a:r>
              <a:rPr lang="en-US" sz="1200" i="1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 Blog. </a:t>
            </a: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Available At:</a:t>
            </a: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</a:rPr>
              <a:t> </a:t>
            </a: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https://physicsdigest.blog/good-percent-difference-guide-43637#What_exactly_does_percent_difference_measure</a:t>
            </a:r>
            <a:r>
              <a:rPr lang="en-US" sz="1200">
                <a:solidFill>
                  <a:schemeClr val="bg2">
                    <a:lumMod val="10000"/>
                  </a:schemeClr>
                </a:solidFill>
                <a:latin typeface="Georgia Pro"/>
                <a:ea typeface="Calibri"/>
                <a:cs typeface="Calibri"/>
              </a:rPr>
              <a:t> (Accessed 14 March 2026).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eorgia Pro" panose="02040502050405020303" pitchFamily="18" charset="0"/>
              <a:ea typeface="+mn-ea"/>
              <a:cs typeface="Times New Roman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eorgia Pro" panose="02040502050405020303" pitchFamily="18" charset="0"/>
                <a:ea typeface="+mn-ea"/>
                <a:cs typeface="Times New Roman"/>
              </a:rPr>
              <a:t>Washington U. 2006. </a:t>
            </a:r>
            <a:r>
              <a:rPr kumimoji="0" lang="en-US" sz="12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eorgia Pro" panose="02040502050405020303" pitchFamily="18" charset="0"/>
                <a:ea typeface="+mn-ea"/>
                <a:cs typeface="Times New Roman"/>
              </a:rPr>
              <a:t>Modeling Turbulence 12.4 Standard, RNG, and Realizable k-Models Theory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eorgia Pro" panose="02040502050405020303" pitchFamily="18" charset="0"/>
                <a:ea typeface="+mn-ea"/>
                <a:cs typeface="Times New Roman"/>
              </a:rPr>
              <a:t>.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E8E8E8">
                  <a:lumMod val="10000"/>
                </a:srgbClr>
              </a:solidFill>
              <a:effectLst/>
              <a:uLnTx/>
              <a:uFillTx/>
              <a:latin typeface="Georgia Pro"/>
              <a:ea typeface="+mn-lt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1" u="none" strike="noStrike" kern="1200" cap="none" spc="0" normalizeH="0" baseline="0" noProof="0">
              <a:ln>
                <a:noFill/>
              </a:ln>
              <a:solidFill>
                <a:srgbClr val="E8E8E8">
                  <a:lumMod val="10000"/>
                </a:srgbClr>
              </a:solidFill>
              <a:effectLst/>
              <a:uLnTx/>
              <a:uFillTx/>
              <a:latin typeface="Calibri"/>
              <a:ea typeface="+mn-lt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Wouter </a:t>
            </a:r>
            <a:r>
              <a:rPr kumimoji="0" lang="en-GB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Remmerie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 (2019) “What is an Aero Map? - </a:t>
            </a:r>
            <a:r>
              <a:rPr kumimoji="0" lang="en-GB" sz="1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Racecar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 Engineering,” </a:t>
            </a:r>
            <a:r>
              <a:rPr kumimoji="0" lang="en-GB" sz="12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Racecar</a:t>
            </a:r>
            <a:r>
              <a:rPr kumimoji="0" lang="en-GB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 Engineering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 [Preprint]. Available at: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https://www.racecar-engineering.com/tech-explained/what-is-an-aero-map/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eorgia Pro"/>
              </a:rPr>
              <a:t> (Accessed: February 20, 2026).</a:t>
            </a:r>
            <a:endParaRPr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eorgia Pro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CF0236-4852-15AC-8984-492B6A7E1967}"/>
              </a:ext>
            </a:extLst>
          </p:cNvPr>
          <p:cNvSpPr txBox="1"/>
          <p:nvPr/>
        </p:nvSpPr>
        <p:spPr>
          <a:xfrm>
            <a:off x="96090" y="3429000"/>
            <a:ext cx="813758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1209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3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19" ma:contentTypeDescription="Create a new document." ma:contentTypeScope="" ma:versionID="6cb5224d2c965f7dcaf5110c6516798a">
  <xsd:schema xmlns:xsd="http://www.w3.org/2001/XMLSchema" xmlns:xs="http://www.w3.org/2001/XMLSchema" xmlns:p="http://schemas.microsoft.com/office/2006/metadata/properties" xmlns:ns2="6dd1c96b-863d-4352-8496-166d9a9d3ee1" xmlns:ns3="88300f37-b0e0-4981-9a82-34132d376673" targetNamespace="http://schemas.microsoft.com/office/2006/metadata/properties" ma:root="true" ma:fieldsID="7d96c46c8c6052de821e25c68eedcec4" ns2:_="" ns3:_="">
    <xsd:import namespace="6dd1c96b-863d-4352-8496-166d9a9d3ee1"/>
    <xsd:import namespace="88300f37-b0e0-4981-9a82-34132d37667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Location" minOccurs="0"/>
                <xsd:element ref="ns2:CountryOrRegion6a14fa7c-9b78-46a2-9668-fb9a7630dc3e" minOccurs="0"/>
                <xsd:element ref="ns2:State6a14fa7c-9b78-46a2-9668-fb9a7630dc3e" minOccurs="0"/>
                <xsd:element ref="ns2:City6a14fa7c-9b78-46a2-9668-fb9a7630dc3e" minOccurs="0"/>
                <xsd:element ref="ns2:PostalCode6a14fa7c-9b78-46a2-9668-fb9a7630dc3e" minOccurs="0"/>
                <xsd:element ref="ns2:Street6a14fa7c-9b78-46a2-9668-fb9a7630dc3e" minOccurs="0"/>
                <xsd:element ref="ns2:GeoLoc6a14fa7c-9b78-46a2-9668-fb9a7630dc3e" minOccurs="0"/>
                <xsd:element ref="ns2:DispName6a14fa7c-9b78-46a2-9668-fb9a7630dc3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ocation" ma:index="19" nillable="true" ma:displayName="Location" ma:format="Dropdown" ma:internalName="Location">
      <xsd:simpleType>
        <xsd:restriction base="dms:Unknown"/>
      </xsd:simpleType>
    </xsd:element>
    <xsd:element name="CountryOrRegion6a14fa7c-9b78-46a2-9668-fb9a7630dc3e" ma:index="20" nillable="true" ma:displayName="Location: Country/Region" ma:internalName="CountryOrRegion" ma:readOnly="true">
      <xsd:simpleType>
        <xsd:restriction base="dms:Text"/>
      </xsd:simpleType>
    </xsd:element>
    <xsd:element name="State6a14fa7c-9b78-46a2-9668-fb9a7630dc3e" ma:index="21" nillable="true" ma:displayName="Location: State" ma:internalName="State" ma:readOnly="true">
      <xsd:simpleType>
        <xsd:restriction base="dms:Text"/>
      </xsd:simpleType>
    </xsd:element>
    <xsd:element name="City6a14fa7c-9b78-46a2-9668-fb9a7630dc3e" ma:index="22" nillable="true" ma:displayName="Location: City" ma:internalName="City" ma:readOnly="true">
      <xsd:simpleType>
        <xsd:restriction base="dms:Text"/>
      </xsd:simpleType>
    </xsd:element>
    <xsd:element name="PostalCode6a14fa7c-9b78-46a2-9668-fb9a7630dc3e" ma:index="23" nillable="true" ma:displayName="Location: Postal Code" ma:internalName="PostalCode" ma:readOnly="true">
      <xsd:simpleType>
        <xsd:restriction base="dms:Text"/>
      </xsd:simpleType>
    </xsd:element>
    <xsd:element name="Street6a14fa7c-9b78-46a2-9668-fb9a7630dc3e" ma:index="24" nillable="true" ma:displayName="Location: Street" ma:internalName="Street" ma:readOnly="true">
      <xsd:simpleType>
        <xsd:restriction base="dms:Text"/>
      </xsd:simpleType>
    </xsd:element>
    <xsd:element name="GeoLoc6a14fa7c-9b78-46a2-9668-fb9a7630dc3e" ma:index="25" nillable="true" ma:displayName="Location: Coordinates" ma:internalName="GeoLoc" ma:readOnly="true">
      <xsd:simpleType>
        <xsd:restriction base="dms:Unknown"/>
      </xsd:simpleType>
    </xsd:element>
    <xsd:element name="DispName6a14fa7c-9b78-46a2-9668-fb9a7630dc3e" ma:index="26" nillable="true" ma:displayName="Location: Name" ma:internalName="DispNa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00f37-b0e0-4981-9a82-34132d376673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f8ad1da5-1061-427f-9612-d241e642ac38}" ma:internalName="TaxCatchAll" ma:showField="CatchAllData" ma:web="88300f37-b0e0-4981-9a82-34132d37667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8300f37-b0e0-4981-9a82-34132d376673" xsi:nil="true"/>
    <Location xmlns="6dd1c96b-863d-4352-8496-166d9a9d3ee1" xsi:nil="true"/>
    <lcf76f155ced4ddcb4097134ff3c332f xmlns="6dd1c96b-863d-4352-8496-166d9a9d3ee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BB8E2D5A-CEA4-4E93-9CFC-259B8300C22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AA2372-A75E-43AB-96B1-2F9D7C010690}">
  <ds:schemaRefs>
    <ds:schemaRef ds:uri="6dd1c96b-863d-4352-8496-166d9a9d3ee1"/>
    <ds:schemaRef ds:uri="88300f37-b0e0-4981-9a82-34132d37667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0404B63-DFB2-43C7-A093-E9832275DC49}">
  <ds:schemaRefs>
    <ds:schemaRef ds:uri="http://purl.org/dc/elements/1.1/"/>
    <ds:schemaRef ds:uri="http://purl.org/dc/dcmitype/"/>
    <ds:schemaRef ds:uri="http://purl.org/dc/terms/"/>
    <ds:schemaRef ds:uri="http://schemas.openxmlformats.org/package/2006/metadata/core-properties"/>
    <ds:schemaRef ds:uri="http://www.w3.org/XML/1998/namespace"/>
    <ds:schemaRef ds:uri="6dd1c96b-863d-4352-8496-166d9a9d3ee1"/>
    <ds:schemaRef ds:uri="http://schemas.microsoft.com/office/2006/documentManagement/types"/>
    <ds:schemaRef ds:uri="http://schemas.microsoft.com/office/infopath/2007/PartnerControls"/>
    <ds:schemaRef ds:uri="88300f37-b0e0-4981-9a82-34132d376673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4916</Words>
  <Application>Microsoft Office PowerPoint</Application>
  <PresentationFormat>Widescreen</PresentationFormat>
  <Paragraphs>1029</Paragraphs>
  <Slides>61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70" baseType="lpstr">
      <vt:lpstr>Arial,Sans-Serif</vt:lpstr>
      <vt:lpstr>Calibri,Sans-Serif</vt:lpstr>
      <vt:lpstr>Aptos</vt:lpstr>
      <vt:lpstr>Aptos Narrow</vt:lpstr>
      <vt:lpstr>Arial</vt:lpstr>
      <vt:lpstr>Calibri</vt:lpstr>
      <vt:lpstr>Georgia Pro</vt:lpstr>
      <vt:lpstr>Times New Roman</vt:lpstr>
      <vt:lpstr>office theme</vt:lpstr>
      <vt:lpstr>PowerPoint Presentation</vt:lpstr>
      <vt:lpstr>PowerPoint Presentation</vt:lpstr>
      <vt:lpstr>PowerPoint Presentation</vt:lpstr>
      <vt:lpstr>Team Roles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Droop Stops – Load Distribution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Louis Dunstan (2304942)</cp:lastModifiedBy>
  <cp:revision>2</cp:revision>
  <dcterms:created xsi:type="dcterms:W3CDTF">2026-03-07T18:39:41Z</dcterms:created>
  <dcterms:modified xsi:type="dcterms:W3CDTF">2026-03-24T21:45:51Z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  <property fmtid="{D5CDD505-2E9C-101B-9397-08002B2CF9AE}" pid="3" name="MediaServiceImageTags">
    <vt:lpwstr/>
  </property>
</Properties>
</file>