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eb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2226" autoAdjust="0"/>
  </p:normalViewPr>
  <p:slideViewPr>
    <p:cSldViewPr snapToGrid="0">
      <p:cViewPr varScale="1">
        <p:scale>
          <a:sx n="61" d="100"/>
          <a:sy n="61" d="100"/>
        </p:scale>
        <p:origin x="105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97A6A8-32F0-4DB7-8F59-2720F111A9B9}" type="datetimeFigureOut">
              <a:rPr lang="en-IN" smtClean="0"/>
              <a:t>06/10/23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EED064-4B1E-4028-A5E0-5F2B0C2BBCAE}" type="slidenum">
              <a:rPr lang="en-IN" smtClean="0"/>
              <a:t>‹N›</a:t>
            </a:fld>
            <a:endParaRPr lang="en-IN"/>
          </a:p>
        </p:txBody>
      </p:sp>
    </p:spTree>
    <p:extLst>
      <p:ext uri="{BB962C8B-B14F-4D97-AF65-F5344CB8AC3E}">
        <p14:creationId xmlns:p14="http://schemas.microsoft.com/office/powerpoint/2010/main" val="12118421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books.google.com/books?hl=en&amp;lr=&amp;id=9RsfEAAAQBAJ&amp;oi=fnd&amp;pg=PP1&amp;dq=key+academic+skills&amp;ots=Kb2kuQW7X_&amp;sig=6Ew9okdQlCVxQCBsjjmjJtb4BHA" TargetMode="External"/><Relationship Id="rId2" Type="http://schemas.openxmlformats.org/officeDocument/2006/relationships/slide" Target="../slides/slide10.xml"/><Relationship Id="rId1" Type="http://schemas.openxmlformats.org/officeDocument/2006/relationships/notesMaster" Target="../notesMasters/notesMaster1.xml"/><Relationship Id="rId4" Type="http://schemas.openxmlformats.org/officeDocument/2006/relationships/hyperlink" Target="https://journals.sagepub.com/doi/abs/10.1177/1469787418810663"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Some of the key success skills that are required for a learner in order to become successful are time management, effective academic writing, digital skills, and meeting as well as effectively communicating with new people. In the current task, these basic skill development challenges are to be taken into account to suggest possible ways to overcome them.  </a:t>
            </a:r>
            <a:endParaRPr lang="en-IN" sz="1200" kern="1200" dirty="0">
              <a:solidFill>
                <a:schemeClr val="tx1"/>
              </a:solidFill>
              <a:effectLst/>
              <a:latin typeface="Arial" panose="020B0604020202020204" pitchFamily="34" charset="0"/>
              <a:ea typeface="+mn-ea"/>
              <a:cs typeface="Arial" panose="020B0604020202020204" pitchFamily="34" charset="0"/>
            </a:endParaRPr>
          </a:p>
          <a:p>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2CEED064-4B1E-4028-A5E0-5F2B0C2BBCAE}" type="slidenum">
              <a:rPr lang="en-IN" smtClean="0"/>
              <a:t>2</a:t>
            </a:fld>
            <a:endParaRPr lang="en-IN"/>
          </a:p>
        </p:txBody>
      </p:sp>
    </p:spTree>
    <p:extLst>
      <p:ext uri="{BB962C8B-B14F-4D97-AF65-F5344CB8AC3E}">
        <p14:creationId xmlns:p14="http://schemas.microsoft.com/office/powerpoint/2010/main" val="10292104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anose="020B0604020202020204" pitchFamily="34" charset="0"/>
                <a:ea typeface="+mn-ea"/>
                <a:cs typeface="Arial" panose="020B0604020202020204" pitchFamily="34" charset="0"/>
              </a:rPr>
              <a:t>Students need to increase their level of inquisitiveness and possess a clear understanding of different tasks and processes to achieve them. In this context, the most important factor is to arrange the tasks properly in a systematic as well as realistic time format which would enable the students to easily accomplish the given tasks. The four main factors of balancing time commitments are delete, delegate, defer and do. In the first phase, as a new higher education student, I took up the strategy of sorting the tasks by removing unnecessary clutter in order to achieve a particular task within a given time. The next stage was delegating in which I tried to divide the tasks proportionally in a daily format. In order to achieve the most important task in the first stage, I had to postpone the tasks with slightly lighter deadlines to be achieved later. Finally, in the ‘do’ stage, it is essential to take action towards achieving the task. In spite of following the 4Ds of time management factors, I feel difficulties sometimes in order to accomplish the given academic tasks properly within the given time limit. </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2CEED064-4B1E-4028-A5E0-5F2B0C2BBCAE}" type="slidenum">
              <a:rPr lang="en-IN" smtClean="0"/>
              <a:t>3</a:t>
            </a:fld>
            <a:endParaRPr lang="en-IN"/>
          </a:p>
        </p:txBody>
      </p:sp>
    </p:spTree>
    <p:extLst>
      <p:ext uri="{BB962C8B-B14F-4D97-AF65-F5344CB8AC3E}">
        <p14:creationId xmlns:p14="http://schemas.microsoft.com/office/powerpoint/2010/main" val="31650464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I personally believe that I have certain areas of weaknesses in order to be qualified as an effective academic writer who can also work systematically in a professional setting. Previously in order to complete the given academic tasks and projects based on the given subject matter, I used to emphasise in terms of finding academic resources for information, planning, structuring, editing and proofreading. In this process, I used to complete the tasks in the most effective yet taking into consideration the points suggested by the mentors in the form of feedback that had been left out by me. Reflecting on the feedback provided by the teachers in the university is an essential factor as it underpins the glitches in the written assignments. </a:t>
            </a:r>
            <a:endParaRPr lang="en-IN" sz="1200" kern="1200" dirty="0">
              <a:solidFill>
                <a:schemeClr val="tx1"/>
              </a:solidFill>
              <a:effectLst/>
              <a:latin typeface="Arial" panose="020B0604020202020204" pitchFamily="34" charset="0"/>
              <a:ea typeface="+mn-ea"/>
              <a:cs typeface="Arial" panose="020B0604020202020204" pitchFamily="34" charset="0"/>
            </a:endParaRPr>
          </a:p>
          <a:p>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2CEED064-4B1E-4028-A5E0-5F2B0C2BBCAE}" type="slidenum">
              <a:rPr lang="en-IN" smtClean="0"/>
              <a:t>4</a:t>
            </a:fld>
            <a:endParaRPr lang="en-IN"/>
          </a:p>
        </p:txBody>
      </p:sp>
    </p:spTree>
    <p:extLst>
      <p:ext uri="{BB962C8B-B14F-4D97-AF65-F5344CB8AC3E}">
        <p14:creationId xmlns:p14="http://schemas.microsoft.com/office/powerpoint/2010/main" val="17544965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As discussed by </a:t>
            </a:r>
            <a:r>
              <a:rPr lang="en-GB" sz="1200" kern="1200" dirty="0" err="1">
                <a:solidFill>
                  <a:schemeClr val="tx1"/>
                </a:solidFill>
                <a:effectLst/>
                <a:latin typeface="Arial" panose="020B0604020202020204" pitchFamily="34" charset="0"/>
                <a:ea typeface="+mn-ea"/>
                <a:cs typeface="Arial" panose="020B0604020202020204" pitchFamily="34" charset="0"/>
              </a:rPr>
              <a:t>Altbach</a:t>
            </a:r>
            <a:r>
              <a:rPr lang="en-GB" sz="1200" kern="1200" dirty="0">
                <a:solidFill>
                  <a:schemeClr val="tx1"/>
                </a:solidFill>
                <a:effectLst/>
                <a:latin typeface="Arial" panose="020B0604020202020204" pitchFamily="34" charset="0"/>
                <a:ea typeface="+mn-ea"/>
                <a:cs typeface="Arial" panose="020B0604020202020204" pitchFamily="34" charset="0"/>
              </a:rPr>
              <a:t>, </a:t>
            </a:r>
            <a:r>
              <a:rPr lang="en-GB" sz="1200" i="1" kern="1200" dirty="0">
                <a:solidFill>
                  <a:schemeClr val="tx1"/>
                </a:solidFill>
                <a:effectLst/>
                <a:latin typeface="Arial" panose="020B0604020202020204" pitchFamily="34" charset="0"/>
                <a:ea typeface="+mn-ea"/>
                <a:cs typeface="Arial" panose="020B0604020202020204" pitchFamily="34" charset="0"/>
              </a:rPr>
              <a:t>et al.</a:t>
            </a:r>
            <a:r>
              <a:rPr lang="en-GB" sz="1200" kern="1200" dirty="0">
                <a:solidFill>
                  <a:schemeClr val="tx1"/>
                </a:solidFill>
                <a:effectLst/>
                <a:latin typeface="Arial" panose="020B0604020202020204" pitchFamily="34" charset="0"/>
                <a:ea typeface="+mn-ea"/>
                <a:cs typeface="Arial" panose="020B0604020202020204" pitchFamily="34" charset="0"/>
              </a:rPr>
              <a:t>, (2019), the main digital skills for the students are the ability to use a range of digital devices, communication applications and network management strategies for effectively accessing information. In the workplace, a number of digital skills are important for effective performance, in this context, original content creation, network and information security, data analysis and visualisation are the key skills and the foundation of these skills are in the academic years of a student. I have skills already in terms of digitally researching effective journals and PDFs using the internet as well as saving them in proper format in order to be used in future tasks. I have also learnt to effectively use various components of Microsoft Office in order to develop my projects using Microsoft Word and Excel, yet these software are continuously improving themselves and in this context, it is essential for me to properly improve my skills and learn some more software which would help with the effective professional accomplishments. </a:t>
            </a:r>
            <a:endParaRPr lang="en-IN" sz="1200" kern="1200" dirty="0">
              <a:solidFill>
                <a:schemeClr val="tx1"/>
              </a:solidFill>
              <a:effectLst/>
              <a:latin typeface="Arial" panose="020B0604020202020204" pitchFamily="34" charset="0"/>
              <a:ea typeface="+mn-ea"/>
              <a:cs typeface="Arial" panose="020B0604020202020204" pitchFamily="34" charset="0"/>
            </a:endParaRPr>
          </a:p>
          <a:p>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2CEED064-4B1E-4028-A5E0-5F2B0C2BBCAE}" type="slidenum">
              <a:rPr lang="en-IN" smtClean="0"/>
              <a:t>5</a:t>
            </a:fld>
            <a:endParaRPr lang="en-IN"/>
          </a:p>
        </p:txBody>
      </p:sp>
    </p:spTree>
    <p:extLst>
      <p:ext uri="{BB962C8B-B14F-4D97-AF65-F5344CB8AC3E}">
        <p14:creationId xmlns:p14="http://schemas.microsoft.com/office/powerpoint/2010/main" val="7745997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Strong interpersonal skills enable students in order to form meaningful relationships with others which can positively impact as well as enrich the academic life of a learner. Speech is an essential component of students’ overall communication skills which enables them in order to develop effective public speaking skills using persuasive linguistic format. In addition to that, in order to communicate effectively, I have learned that it is essential to be a more active listener and observer in terms of practising empathy and responding appropriately. As an individual learner, I have also felt that working as a group can be highly beneficial which increases the level of pushing myself out of my comfort zone in terms of understanding my abilities as well as inabilities as a learner. In terms of conversing with others from different and diverse backgrounds, I have observed that I can become a better listener and a learner with a high level of patience. I have decided to develop my communication ability effectively. </a:t>
            </a:r>
            <a:endParaRPr lang="en-IN" sz="1200" kern="1200" dirty="0">
              <a:solidFill>
                <a:schemeClr val="tx1"/>
              </a:solidFill>
              <a:effectLst/>
              <a:latin typeface="Arial" panose="020B0604020202020204" pitchFamily="34" charset="0"/>
              <a:ea typeface="+mn-ea"/>
              <a:cs typeface="Arial" panose="020B0604020202020204" pitchFamily="34" charset="0"/>
            </a:endParaRPr>
          </a:p>
          <a:p>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2CEED064-4B1E-4028-A5E0-5F2B0C2BBCAE}" type="slidenum">
              <a:rPr lang="en-IN" smtClean="0"/>
              <a:t>6</a:t>
            </a:fld>
            <a:endParaRPr lang="en-IN"/>
          </a:p>
        </p:txBody>
      </p:sp>
    </p:spTree>
    <p:extLst>
      <p:ext uri="{BB962C8B-B14F-4D97-AF65-F5344CB8AC3E}">
        <p14:creationId xmlns:p14="http://schemas.microsoft.com/office/powerpoint/2010/main" val="23364262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anose="020B0604020202020204" pitchFamily="34" charset="0"/>
                <a:ea typeface="+mn-ea"/>
                <a:cs typeface="Arial" panose="020B0604020202020204" pitchFamily="34" charset="0"/>
              </a:rPr>
              <a:t>As a new learner in the module of higher education, all the workloads and study materials make me feel overwhelmed which needs to be effectively dealt with the strategies of time management. In this context, I have decided to set my tasks in terms of priority in a properly organised way in terms of taking suggestions or help from others. In this context, I am also going to use planning tools and daily planner mobile apps that would be highly effective in terms of keeping check for my daily growth. </a:t>
            </a:r>
          </a:p>
          <a:p>
            <a:r>
              <a:rPr lang="en-GB" sz="1200" kern="1200" dirty="0">
                <a:solidFill>
                  <a:schemeClr val="tx1"/>
                </a:solidFill>
                <a:effectLst/>
                <a:latin typeface="Arial" panose="020B0604020202020204" pitchFamily="34" charset="0"/>
                <a:ea typeface="+mn-ea"/>
                <a:cs typeface="Arial" panose="020B0604020202020204" pitchFamily="34" charset="0"/>
              </a:rPr>
              <a:t>I have decided to go for assistance from my mentor and join the soft skill development initiatives and classes. I have decided to properly structure all my tasks digitally by taking assistance from my course guides. </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2CEED064-4B1E-4028-A5E0-5F2B0C2BBCAE}" type="slidenum">
              <a:rPr lang="en-IN" smtClean="0"/>
              <a:t>7</a:t>
            </a:fld>
            <a:endParaRPr lang="en-IN"/>
          </a:p>
        </p:txBody>
      </p:sp>
    </p:spTree>
    <p:extLst>
      <p:ext uri="{BB962C8B-B14F-4D97-AF65-F5344CB8AC3E}">
        <p14:creationId xmlns:p14="http://schemas.microsoft.com/office/powerpoint/2010/main" val="7338605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Six points that are considered during the time of feedback are the audience, purpose, organisation, style, flow and presentation. In terms of thoroughly observing the feedback provided by my teachers, I have learned that understanding the audience is an essential factor in order to produce effective writing.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this context, the main benefits of effective communication are providing clarity by resolving uncertainty and ambiguity in terms of making people more cooperative. As an individual learner within a classroom format, I have been able to use my collaboration skills to cover up the inability to communicate effectively. In this context, I have decided to join the online skill development sessions in which I would be trained by professionals in order to become an effective communicator.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2CEED064-4B1E-4028-A5E0-5F2B0C2BBCAE}" type="slidenum">
              <a:rPr lang="en-IN" smtClean="0"/>
              <a:t>8</a:t>
            </a:fld>
            <a:endParaRPr lang="en-IN"/>
          </a:p>
        </p:txBody>
      </p:sp>
    </p:spTree>
    <p:extLst>
      <p:ext uri="{BB962C8B-B14F-4D97-AF65-F5344CB8AC3E}">
        <p14:creationId xmlns:p14="http://schemas.microsoft.com/office/powerpoint/2010/main" val="33627041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The possible challenges and mitigation strategies have been provided in the current task as per personal observation. These doctors are the foundation for becoming a resilient learner by practising principles of learning agility. </a:t>
            </a:r>
            <a:endParaRPr lang="en-IN" sz="1200" dirty="0">
              <a:latin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10"/>
          </p:nvPr>
        </p:nvSpPr>
        <p:spPr/>
        <p:txBody>
          <a:bodyPr/>
          <a:lstStyle/>
          <a:p>
            <a:fld id="{2CEED064-4B1E-4028-A5E0-5F2B0C2BBCAE}" type="slidenum">
              <a:rPr lang="en-IN" smtClean="0"/>
              <a:t>9</a:t>
            </a:fld>
            <a:endParaRPr lang="en-IN"/>
          </a:p>
        </p:txBody>
      </p:sp>
    </p:spTree>
    <p:extLst>
      <p:ext uri="{BB962C8B-B14F-4D97-AF65-F5344CB8AC3E}">
        <p14:creationId xmlns:p14="http://schemas.microsoft.com/office/powerpoint/2010/main" val="31832182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anose="020B0604020202020204" pitchFamily="34" charset="0"/>
                <a:ea typeface="+mn-ea"/>
                <a:cs typeface="Arial" panose="020B0604020202020204" pitchFamily="34" charset="0"/>
              </a:rPr>
              <a:t>Fang, Z., 2021. </a:t>
            </a:r>
            <a:r>
              <a:rPr lang="en-GB" sz="1200" i="1" kern="1200" dirty="0">
                <a:solidFill>
                  <a:schemeClr val="tx1"/>
                </a:solidFill>
                <a:effectLst/>
                <a:latin typeface="Arial" panose="020B0604020202020204" pitchFamily="34" charset="0"/>
                <a:ea typeface="+mn-ea"/>
                <a:cs typeface="Arial" panose="020B0604020202020204" pitchFamily="34" charset="0"/>
              </a:rPr>
              <a:t>Demystifying academic writing: Genres, moves, skills, and strategies</a:t>
            </a:r>
            <a:r>
              <a:rPr lang="en-GB" sz="1200" kern="1200" dirty="0">
                <a:solidFill>
                  <a:schemeClr val="tx1"/>
                </a:solidFill>
                <a:effectLst/>
                <a:latin typeface="Arial" panose="020B0604020202020204" pitchFamily="34" charset="0"/>
                <a:ea typeface="+mn-ea"/>
                <a:cs typeface="Arial" panose="020B0604020202020204" pitchFamily="34" charset="0"/>
              </a:rPr>
              <a:t>. </a:t>
            </a:r>
            <a:r>
              <a:rPr lang="en-GB" sz="1200" kern="1200" dirty="0" err="1">
                <a:solidFill>
                  <a:schemeClr val="tx1"/>
                </a:solidFill>
                <a:effectLst/>
                <a:latin typeface="Arial" panose="020B0604020202020204" pitchFamily="34" charset="0"/>
                <a:ea typeface="+mn-ea"/>
                <a:cs typeface="Arial" panose="020B0604020202020204" pitchFamily="34" charset="0"/>
              </a:rPr>
              <a:t>Routledge.</a:t>
            </a:r>
            <a:r>
              <a:rPr lang="en-GB" sz="1200" kern="1200" dirty="0" err="1">
                <a:solidFill>
                  <a:schemeClr val="tx1"/>
                </a:solidFill>
                <a:effectLst/>
                <a:latin typeface="Arial" panose="020B0604020202020204" pitchFamily="34" charset="0"/>
                <a:ea typeface="+mn-ea"/>
                <a:cs typeface="Arial" panose="020B0604020202020204" pitchFamily="34" charset="0"/>
                <a:hlinkClick r:id="rId3"/>
              </a:rPr>
              <a:t>https</a:t>
            </a:r>
            <a:r>
              <a:rPr lang="en-GB" sz="1200" kern="1200" dirty="0">
                <a:solidFill>
                  <a:schemeClr val="tx1"/>
                </a:solidFill>
                <a:effectLst/>
                <a:latin typeface="Arial" panose="020B0604020202020204" pitchFamily="34" charset="0"/>
                <a:ea typeface="+mn-ea"/>
                <a:cs typeface="Arial" panose="020B0604020202020204" pitchFamily="34" charset="0"/>
                <a:hlinkClick r:id="rId3"/>
              </a:rPr>
              <a:t>://books.google.com/</a:t>
            </a:r>
            <a:r>
              <a:rPr lang="en-GB" sz="1200" kern="1200" dirty="0" err="1">
                <a:solidFill>
                  <a:schemeClr val="tx1"/>
                </a:solidFill>
                <a:effectLst/>
                <a:latin typeface="Arial" panose="020B0604020202020204" pitchFamily="34" charset="0"/>
                <a:ea typeface="+mn-ea"/>
                <a:cs typeface="Arial" panose="020B0604020202020204" pitchFamily="34" charset="0"/>
                <a:hlinkClick r:id="rId3"/>
              </a:rPr>
              <a:t>books?hl</a:t>
            </a:r>
            <a:r>
              <a:rPr lang="en-GB" sz="1200" kern="1200" dirty="0">
                <a:solidFill>
                  <a:schemeClr val="tx1"/>
                </a:solidFill>
                <a:effectLst/>
                <a:latin typeface="Arial" panose="020B0604020202020204" pitchFamily="34" charset="0"/>
                <a:ea typeface="+mn-ea"/>
                <a:cs typeface="Arial" panose="020B0604020202020204" pitchFamily="34" charset="0"/>
                <a:hlinkClick r:id="rId3"/>
              </a:rPr>
              <a:t>=</a:t>
            </a:r>
            <a:r>
              <a:rPr lang="en-GB" sz="1200" kern="1200" dirty="0" err="1">
                <a:solidFill>
                  <a:schemeClr val="tx1"/>
                </a:solidFill>
                <a:effectLst/>
                <a:latin typeface="Arial" panose="020B0604020202020204" pitchFamily="34" charset="0"/>
                <a:ea typeface="+mn-ea"/>
                <a:cs typeface="Arial" panose="020B0604020202020204" pitchFamily="34" charset="0"/>
                <a:hlinkClick r:id="rId3"/>
              </a:rPr>
              <a:t>en&amp;lr</a:t>
            </a:r>
            <a:r>
              <a:rPr lang="en-GB" sz="1200" kern="1200" dirty="0">
                <a:solidFill>
                  <a:schemeClr val="tx1"/>
                </a:solidFill>
                <a:effectLst/>
                <a:latin typeface="Arial" panose="020B0604020202020204" pitchFamily="34" charset="0"/>
                <a:ea typeface="+mn-ea"/>
                <a:cs typeface="Arial" panose="020B0604020202020204" pitchFamily="34" charset="0"/>
                <a:hlinkClick r:id="rId3"/>
              </a:rPr>
              <a:t>=&amp;id=9RsfEAAAQBAJ&amp;oi=</a:t>
            </a:r>
            <a:r>
              <a:rPr lang="en-GB" sz="1200" kern="1200" dirty="0" err="1">
                <a:solidFill>
                  <a:schemeClr val="tx1"/>
                </a:solidFill>
                <a:effectLst/>
                <a:latin typeface="Arial" panose="020B0604020202020204" pitchFamily="34" charset="0"/>
                <a:ea typeface="+mn-ea"/>
                <a:cs typeface="Arial" panose="020B0604020202020204" pitchFamily="34" charset="0"/>
                <a:hlinkClick r:id="rId3"/>
              </a:rPr>
              <a:t>fnd&amp;pg</a:t>
            </a:r>
            <a:r>
              <a:rPr lang="en-GB" sz="1200" kern="1200" dirty="0">
                <a:solidFill>
                  <a:schemeClr val="tx1"/>
                </a:solidFill>
                <a:effectLst/>
                <a:latin typeface="Arial" panose="020B0604020202020204" pitchFamily="34" charset="0"/>
                <a:ea typeface="+mn-ea"/>
                <a:cs typeface="Arial" panose="020B0604020202020204" pitchFamily="34" charset="0"/>
                <a:hlinkClick r:id="rId3"/>
              </a:rPr>
              <a:t>=PP1&amp;dq=</a:t>
            </a:r>
            <a:r>
              <a:rPr lang="en-GB" sz="1200" kern="1200" dirty="0" err="1">
                <a:solidFill>
                  <a:schemeClr val="tx1"/>
                </a:solidFill>
                <a:effectLst/>
                <a:latin typeface="Arial" panose="020B0604020202020204" pitchFamily="34" charset="0"/>
                <a:ea typeface="+mn-ea"/>
                <a:cs typeface="Arial" panose="020B0604020202020204" pitchFamily="34" charset="0"/>
                <a:hlinkClick r:id="rId3"/>
              </a:rPr>
              <a:t>key+academic+skills&amp;ots</a:t>
            </a:r>
            <a:r>
              <a:rPr lang="en-GB" sz="1200" kern="1200" dirty="0">
                <a:solidFill>
                  <a:schemeClr val="tx1"/>
                </a:solidFill>
                <a:effectLst/>
                <a:latin typeface="Arial" panose="020B0604020202020204" pitchFamily="34" charset="0"/>
                <a:ea typeface="+mn-ea"/>
                <a:cs typeface="Arial" panose="020B0604020202020204" pitchFamily="34" charset="0"/>
                <a:hlinkClick r:id="rId3"/>
              </a:rPr>
              <a:t>=Kb2kuQW7X_&amp;sig=6Ew9okdQlCVxQCBsjjmjJtb4BHA</a:t>
            </a:r>
            <a:r>
              <a:rPr lang="en-GB" sz="1200" kern="1200" dirty="0">
                <a:solidFill>
                  <a:schemeClr val="tx1"/>
                </a:solidFill>
                <a:effectLst/>
                <a:latin typeface="Arial" panose="020B0604020202020204" pitchFamily="34" charset="0"/>
                <a:ea typeface="+mn-ea"/>
                <a:cs typeface="Arial" panose="020B0604020202020204" pitchFamily="34" charset="0"/>
              </a:rPr>
              <a:t> </a:t>
            </a:r>
            <a:endParaRPr lang="en-IN" sz="1200" kern="1200" dirty="0">
              <a:solidFill>
                <a:schemeClr val="tx1"/>
              </a:solidFill>
              <a:effectLst/>
              <a:latin typeface="Arial" panose="020B0604020202020204" pitchFamily="34" charset="0"/>
              <a:ea typeface="+mn-ea"/>
              <a:cs typeface="Arial" panose="020B0604020202020204" pitchFamily="34" charset="0"/>
            </a:endParaRPr>
          </a:p>
          <a:p>
            <a:r>
              <a:rPr lang="en-GB" sz="1200" kern="1200" dirty="0">
                <a:solidFill>
                  <a:schemeClr val="tx1"/>
                </a:solidFill>
                <a:effectLst/>
                <a:latin typeface="Arial" panose="020B0604020202020204" pitchFamily="34" charset="0"/>
                <a:ea typeface="+mn-ea"/>
                <a:cs typeface="Arial" panose="020B0604020202020204" pitchFamily="34" charset="0"/>
              </a:rPr>
              <a:t>Schillings, M., </a:t>
            </a:r>
            <a:r>
              <a:rPr lang="en-GB" sz="1200" kern="1200" dirty="0" err="1">
                <a:solidFill>
                  <a:schemeClr val="tx1"/>
                </a:solidFill>
                <a:effectLst/>
                <a:latin typeface="Arial" panose="020B0604020202020204" pitchFamily="34" charset="0"/>
                <a:ea typeface="+mn-ea"/>
                <a:cs typeface="Arial" panose="020B0604020202020204" pitchFamily="34" charset="0"/>
              </a:rPr>
              <a:t>Roebertsen</a:t>
            </a:r>
            <a:r>
              <a:rPr lang="en-GB" sz="1200" kern="1200" dirty="0">
                <a:solidFill>
                  <a:schemeClr val="tx1"/>
                </a:solidFill>
                <a:effectLst/>
                <a:latin typeface="Arial" panose="020B0604020202020204" pitchFamily="34" charset="0"/>
                <a:ea typeface="+mn-ea"/>
                <a:cs typeface="Arial" panose="020B0604020202020204" pitchFamily="34" charset="0"/>
              </a:rPr>
              <a:t>, H., </a:t>
            </a:r>
            <a:r>
              <a:rPr lang="en-GB" sz="1200" kern="1200" dirty="0" err="1">
                <a:solidFill>
                  <a:schemeClr val="tx1"/>
                </a:solidFill>
                <a:effectLst/>
                <a:latin typeface="Arial" panose="020B0604020202020204" pitchFamily="34" charset="0"/>
                <a:ea typeface="+mn-ea"/>
                <a:cs typeface="Arial" panose="020B0604020202020204" pitchFamily="34" charset="0"/>
              </a:rPr>
              <a:t>Savelberg</a:t>
            </a:r>
            <a:r>
              <a:rPr lang="en-GB" sz="1200" kern="1200" dirty="0">
                <a:solidFill>
                  <a:schemeClr val="tx1"/>
                </a:solidFill>
                <a:effectLst/>
                <a:latin typeface="Arial" panose="020B0604020202020204" pitchFamily="34" charset="0"/>
                <a:ea typeface="+mn-ea"/>
                <a:cs typeface="Arial" panose="020B0604020202020204" pitchFamily="34" charset="0"/>
              </a:rPr>
              <a:t>, H. and Dolmans, D., 2023. A review of educational dialogue strategies to improve academic writing skills. </a:t>
            </a:r>
            <a:r>
              <a:rPr lang="en-GB" sz="1200" i="1" kern="1200" dirty="0">
                <a:solidFill>
                  <a:schemeClr val="tx1"/>
                </a:solidFill>
                <a:effectLst/>
                <a:latin typeface="Arial" panose="020B0604020202020204" pitchFamily="34" charset="0"/>
                <a:ea typeface="+mn-ea"/>
                <a:cs typeface="Arial" panose="020B0604020202020204" pitchFamily="34" charset="0"/>
              </a:rPr>
              <a:t>Active Learning in Higher Education</a:t>
            </a:r>
            <a:r>
              <a:rPr lang="en-GB" sz="1200" kern="1200" dirty="0">
                <a:solidFill>
                  <a:schemeClr val="tx1"/>
                </a:solidFill>
                <a:effectLst/>
                <a:latin typeface="Arial" panose="020B0604020202020204" pitchFamily="34" charset="0"/>
                <a:ea typeface="+mn-ea"/>
                <a:cs typeface="Arial" panose="020B0604020202020204" pitchFamily="34" charset="0"/>
              </a:rPr>
              <a:t>, </a:t>
            </a:r>
            <a:r>
              <a:rPr lang="en-GB" sz="1200" i="1" kern="1200" dirty="0">
                <a:solidFill>
                  <a:schemeClr val="tx1"/>
                </a:solidFill>
                <a:effectLst/>
                <a:latin typeface="Arial" panose="020B0604020202020204" pitchFamily="34" charset="0"/>
                <a:ea typeface="+mn-ea"/>
                <a:cs typeface="Arial" panose="020B0604020202020204" pitchFamily="34" charset="0"/>
              </a:rPr>
              <a:t>24</a:t>
            </a:r>
            <a:r>
              <a:rPr lang="en-GB" sz="1200" kern="1200" dirty="0">
                <a:solidFill>
                  <a:schemeClr val="tx1"/>
                </a:solidFill>
                <a:effectLst/>
                <a:latin typeface="Arial" panose="020B0604020202020204" pitchFamily="34" charset="0"/>
                <a:ea typeface="+mn-ea"/>
                <a:cs typeface="Arial" panose="020B0604020202020204" pitchFamily="34" charset="0"/>
              </a:rPr>
              <a:t>(2), pp.95-108.</a:t>
            </a:r>
            <a:r>
              <a:rPr lang="en-GB" sz="1200" kern="1200" dirty="0">
                <a:solidFill>
                  <a:schemeClr val="tx1"/>
                </a:solidFill>
                <a:effectLst/>
                <a:latin typeface="Arial" panose="020B0604020202020204" pitchFamily="34" charset="0"/>
                <a:ea typeface="+mn-ea"/>
                <a:cs typeface="Arial" panose="020B0604020202020204" pitchFamily="34" charset="0"/>
                <a:hlinkClick r:id="rId4"/>
              </a:rPr>
              <a:t>https://journals.sagepub.com/</a:t>
            </a:r>
            <a:r>
              <a:rPr lang="en-GB" sz="1200" kern="1200" dirty="0" err="1">
                <a:solidFill>
                  <a:schemeClr val="tx1"/>
                </a:solidFill>
                <a:effectLst/>
                <a:latin typeface="Arial" panose="020B0604020202020204" pitchFamily="34" charset="0"/>
                <a:ea typeface="+mn-ea"/>
                <a:cs typeface="Arial" panose="020B0604020202020204" pitchFamily="34" charset="0"/>
                <a:hlinkClick r:id="rId4"/>
              </a:rPr>
              <a:t>doi</a:t>
            </a:r>
            <a:r>
              <a:rPr lang="en-GB" sz="1200" kern="1200" dirty="0">
                <a:solidFill>
                  <a:schemeClr val="tx1"/>
                </a:solidFill>
                <a:effectLst/>
                <a:latin typeface="Arial" panose="020B0604020202020204" pitchFamily="34" charset="0"/>
                <a:ea typeface="+mn-ea"/>
                <a:cs typeface="Arial" panose="020B0604020202020204" pitchFamily="34" charset="0"/>
                <a:hlinkClick r:id="rId4"/>
              </a:rPr>
              <a:t>/abs/10.1177/1469787418810663</a:t>
            </a:r>
            <a:r>
              <a:rPr lang="en-GB" sz="1200" kern="1200" dirty="0">
                <a:solidFill>
                  <a:schemeClr val="tx1"/>
                </a:solidFill>
                <a:effectLst/>
                <a:latin typeface="Arial" panose="020B0604020202020204" pitchFamily="34" charset="0"/>
                <a:ea typeface="+mn-ea"/>
                <a:cs typeface="Arial" panose="020B0604020202020204" pitchFamily="34" charset="0"/>
              </a:rPr>
              <a:t> </a:t>
            </a:r>
            <a:endParaRPr lang="en-IN" sz="1200" kern="1200" dirty="0">
              <a:solidFill>
                <a:schemeClr val="tx1"/>
              </a:solidFill>
              <a:effectLst/>
              <a:latin typeface="Arial" panose="020B0604020202020204" pitchFamily="34" charset="0"/>
              <a:ea typeface="+mn-ea"/>
              <a:cs typeface="Arial" panose="020B0604020202020204" pitchFamily="34" charset="0"/>
            </a:endParaRPr>
          </a:p>
          <a:p>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2CEED064-4B1E-4028-A5E0-5F2B0C2BBCAE}" type="slidenum">
              <a:rPr lang="en-IN" smtClean="0"/>
              <a:t>10</a:t>
            </a:fld>
            <a:endParaRPr lang="en-IN"/>
          </a:p>
        </p:txBody>
      </p:sp>
    </p:spTree>
    <p:extLst>
      <p:ext uri="{BB962C8B-B14F-4D97-AF65-F5344CB8AC3E}">
        <p14:creationId xmlns:p14="http://schemas.microsoft.com/office/powerpoint/2010/main" val="35039066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02F0B247-D32C-403A-A545-CB111A01D817}" type="datetimeFigureOut">
              <a:rPr lang="en-IN" smtClean="0"/>
              <a:t>06/10/23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72685A1-7FB5-4C90-873B-F55E0BC872D1}" type="slidenum">
              <a:rPr lang="en-IN" smtClean="0"/>
              <a:t>‹N›</a:t>
            </a:fld>
            <a:endParaRPr lang="en-IN"/>
          </a:p>
        </p:txBody>
      </p:sp>
    </p:spTree>
    <p:extLst>
      <p:ext uri="{BB962C8B-B14F-4D97-AF65-F5344CB8AC3E}">
        <p14:creationId xmlns:p14="http://schemas.microsoft.com/office/powerpoint/2010/main" val="4961175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02F0B247-D32C-403A-A545-CB111A01D817}" type="datetimeFigureOut">
              <a:rPr lang="en-IN" smtClean="0"/>
              <a:t>06/10/23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72685A1-7FB5-4C90-873B-F55E0BC872D1}" type="slidenum">
              <a:rPr lang="en-IN" smtClean="0"/>
              <a:t>‹N›</a:t>
            </a:fld>
            <a:endParaRPr lang="en-IN"/>
          </a:p>
        </p:txBody>
      </p:sp>
    </p:spTree>
    <p:extLst>
      <p:ext uri="{BB962C8B-B14F-4D97-AF65-F5344CB8AC3E}">
        <p14:creationId xmlns:p14="http://schemas.microsoft.com/office/powerpoint/2010/main" val="15634336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F0B247-D32C-403A-A545-CB111A01D817}" type="datetimeFigureOut">
              <a:rPr lang="en-IN" smtClean="0"/>
              <a:t>06/10/23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72685A1-7FB5-4C90-873B-F55E0BC872D1}" type="slidenum">
              <a:rPr lang="en-IN" smtClean="0"/>
              <a:t>‹N›</a:t>
            </a:fld>
            <a:endParaRPr lang="en-IN"/>
          </a:p>
        </p:txBody>
      </p:sp>
    </p:spTree>
    <p:extLst>
      <p:ext uri="{BB962C8B-B14F-4D97-AF65-F5344CB8AC3E}">
        <p14:creationId xmlns:p14="http://schemas.microsoft.com/office/powerpoint/2010/main" val="8238629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02F0B247-D32C-403A-A545-CB111A01D817}" type="datetimeFigureOut">
              <a:rPr lang="en-IN" smtClean="0"/>
              <a:t>06/10/23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72685A1-7FB5-4C90-873B-F55E0BC872D1}" type="slidenum">
              <a:rPr lang="en-IN" smtClean="0"/>
              <a:t>‹N›</a:t>
            </a:fld>
            <a:endParaRPr lang="en-IN"/>
          </a:p>
        </p:txBody>
      </p:sp>
    </p:spTree>
    <p:extLst>
      <p:ext uri="{BB962C8B-B14F-4D97-AF65-F5344CB8AC3E}">
        <p14:creationId xmlns:p14="http://schemas.microsoft.com/office/powerpoint/2010/main" val="4485042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02F0B247-D32C-403A-A545-CB111A01D817}" type="datetimeFigureOut">
              <a:rPr lang="en-IN" smtClean="0"/>
              <a:t>06/10/23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F72685A1-7FB5-4C90-873B-F55E0BC872D1}" type="slidenum">
              <a:rPr lang="en-IN" smtClean="0"/>
              <a:t>‹N›</a:t>
            </a:fld>
            <a:endParaRPr lang="en-IN"/>
          </a:p>
        </p:txBody>
      </p:sp>
    </p:spTree>
    <p:extLst>
      <p:ext uri="{BB962C8B-B14F-4D97-AF65-F5344CB8AC3E}">
        <p14:creationId xmlns:p14="http://schemas.microsoft.com/office/powerpoint/2010/main" val="9426277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02F0B247-D32C-403A-A545-CB111A01D817}" type="datetimeFigureOut">
              <a:rPr lang="en-IN" smtClean="0"/>
              <a:t>06/10/23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F72685A1-7FB5-4C90-873B-F55E0BC872D1}" type="slidenum">
              <a:rPr lang="en-IN" smtClean="0"/>
              <a:t>‹N›</a:t>
            </a:fld>
            <a:endParaRPr lang="en-IN"/>
          </a:p>
        </p:txBody>
      </p:sp>
    </p:spTree>
    <p:extLst>
      <p:ext uri="{BB962C8B-B14F-4D97-AF65-F5344CB8AC3E}">
        <p14:creationId xmlns:p14="http://schemas.microsoft.com/office/powerpoint/2010/main" val="41236556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2F0B247-D32C-403A-A545-CB111A01D817}" type="datetimeFigureOut">
              <a:rPr lang="en-IN" smtClean="0"/>
              <a:t>06/10/23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F72685A1-7FB5-4C90-873B-F55E0BC872D1}" type="slidenum">
              <a:rPr lang="en-IN" smtClean="0"/>
              <a:t>‹N›</a:t>
            </a:fld>
            <a:endParaRPr lang="en-IN"/>
          </a:p>
        </p:txBody>
      </p:sp>
    </p:spTree>
    <p:extLst>
      <p:ext uri="{BB962C8B-B14F-4D97-AF65-F5344CB8AC3E}">
        <p14:creationId xmlns:p14="http://schemas.microsoft.com/office/powerpoint/2010/main" val="25741158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F0B247-D32C-403A-A545-CB111A01D817}" type="datetimeFigureOut">
              <a:rPr lang="en-IN" smtClean="0"/>
              <a:t>06/10/23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72685A1-7FB5-4C90-873B-F55E0BC872D1}" type="slidenum">
              <a:rPr lang="en-IN" smtClean="0"/>
              <a:t>‹N›</a:t>
            </a:fld>
            <a:endParaRPr lang="en-IN"/>
          </a:p>
        </p:txBody>
      </p:sp>
    </p:spTree>
    <p:extLst>
      <p:ext uri="{BB962C8B-B14F-4D97-AF65-F5344CB8AC3E}">
        <p14:creationId xmlns:p14="http://schemas.microsoft.com/office/powerpoint/2010/main" val="14886127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F0B247-D32C-403A-A545-CB111A01D817}" type="datetimeFigureOut">
              <a:rPr lang="en-IN" smtClean="0"/>
              <a:t>06/10/23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72685A1-7FB5-4C90-873B-F55E0BC872D1}" type="slidenum">
              <a:rPr lang="en-IN" smtClean="0"/>
              <a:t>‹N›</a:t>
            </a:fld>
            <a:endParaRPr lang="en-IN"/>
          </a:p>
        </p:txBody>
      </p:sp>
    </p:spTree>
    <p:extLst>
      <p:ext uri="{BB962C8B-B14F-4D97-AF65-F5344CB8AC3E}">
        <p14:creationId xmlns:p14="http://schemas.microsoft.com/office/powerpoint/2010/main" val="28341823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02F0B247-D32C-403A-A545-CB111A01D817}" type="datetimeFigureOut">
              <a:rPr lang="en-IN" smtClean="0"/>
              <a:t>06/10/23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72685A1-7FB5-4C90-873B-F55E0BC872D1}" type="slidenum">
              <a:rPr lang="en-IN" smtClean="0"/>
              <a:t>‹N›</a:t>
            </a:fld>
            <a:endParaRPr lang="en-IN"/>
          </a:p>
        </p:txBody>
      </p:sp>
    </p:spTree>
    <p:extLst>
      <p:ext uri="{BB962C8B-B14F-4D97-AF65-F5344CB8AC3E}">
        <p14:creationId xmlns:p14="http://schemas.microsoft.com/office/powerpoint/2010/main" val="21345477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02F0B247-D32C-403A-A545-CB111A01D817}" type="datetimeFigureOut">
              <a:rPr lang="en-IN" smtClean="0"/>
              <a:t>06/10/23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72685A1-7FB5-4C90-873B-F55E0BC872D1}" type="slidenum">
              <a:rPr lang="en-IN" smtClean="0"/>
              <a:t>‹N›</a:t>
            </a:fld>
            <a:endParaRPr lang="en-IN"/>
          </a:p>
        </p:txBody>
      </p:sp>
    </p:spTree>
    <p:extLst>
      <p:ext uri="{BB962C8B-B14F-4D97-AF65-F5344CB8AC3E}">
        <p14:creationId xmlns:p14="http://schemas.microsoft.com/office/powerpoint/2010/main" val="2539108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webp"/><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1000"/>
            <a:lum/>
          </a:blip>
          <a:srcRect/>
          <a:stretch>
            <a:fillRect t="-9000" b="-9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F0B247-D32C-403A-A545-CB111A01D817}" type="datetimeFigureOut">
              <a:rPr lang="en-IN" smtClean="0"/>
              <a:t>06/10/23</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2685A1-7FB5-4C90-873B-F55E0BC872D1}" type="slidenum">
              <a:rPr lang="en-IN" smtClean="0"/>
              <a:t>‹N›</a:t>
            </a:fld>
            <a:endParaRPr lang="en-IN"/>
          </a:p>
        </p:txBody>
      </p:sp>
    </p:spTree>
    <p:extLst>
      <p:ext uri="{BB962C8B-B14F-4D97-AF65-F5344CB8AC3E}">
        <p14:creationId xmlns:p14="http://schemas.microsoft.com/office/powerpoint/2010/main" val="10621804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books.google.com/books?hl=en&amp;lr=&amp;id=-t-mDwAAQBAJ&amp;oi=fnd&amp;pg=PP3&amp;dq=key+academic+skills+higher+education&amp;ots=rGK3_bpGoN&amp;sig=tn5I67HhxduHka9oFJKxSw9qKC8"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journal.aall.org.au/index.php/jall/article/view/727"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74774" y="360363"/>
            <a:ext cx="6367975" cy="1184739"/>
          </a:xfrm>
        </p:spPr>
        <p:txBody>
          <a:bodyPr>
            <a:normAutofit/>
          </a:bodyPr>
          <a:lstStyle/>
          <a:p>
            <a:r>
              <a:rPr lang="en-GB" sz="4000" b="1" i="1" dirty="0">
                <a:latin typeface="Arial" panose="020B0604020202020204" pitchFamily="34" charset="0"/>
                <a:cs typeface="Arial" panose="020B0604020202020204" pitchFamily="34" charset="0"/>
              </a:rPr>
              <a:t>Employability Skills</a:t>
            </a:r>
            <a:endParaRPr lang="en-IN" sz="4000" i="1"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7146388" y="3630173"/>
            <a:ext cx="4618892" cy="1655762"/>
          </a:xfrm>
        </p:spPr>
        <p:txBody>
          <a:bodyPr>
            <a:noAutofit/>
          </a:bodyPr>
          <a:lstStyle/>
          <a:p>
            <a:r>
              <a:rPr lang="en-GB" sz="2000" b="1" i="1" dirty="0">
                <a:latin typeface="Arial" panose="020B0604020202020204" pitchFamily="34" charset="0"/>
                <a:cs typeface="Arial" panose="020B0604020202020204" pitchFamily="34" charset="0"/>
              </a:rPr>
              <a:t>Student Name:</a:t>
            </a:r>
            <a:endParaRPr lang="en-IN" sz="2000" dirty="0">
              <a:latin typeface="Arial" panose="020B0604020202020204" pitchFamily="34" charset="0"/>
              <a:cs typeface="Arial" panose="020B0604020202020204" pitchFamily="34" charset="0"/>
            </a:endParaRPr>
          </a:p>
          <a:p>
            <a:r>
              <a:rPr lang="en-GB" sz="2000" b="1" i="1" dirty="0">
                <a:latin typeface="Arial" panose="020B0604020202020204" pitchFamily="34" charset="0"/>
                <a:cs typeface="Arial" panose="020B0604020202020204" pitchFamily="34" charset="0"/>
              </a:rPr>
              <a:t>Student ID:</a:t>
            </a:r>
            <a:endParaRPr lang="en-IN" sz="2000" dirty="0">
              <a:latin typeface="Arial" panose="020B0604020202020204" pitchFamily="34" charset="0"/>
              <a:cs typeface="Arial" panose="020B0604020202020204" pitchFamily="34" charset="0"/>
            </a:endParaRPr>
          </a:p>
          <a:p>
            <a:r>
              <a:rPr lang="en-GB" sz="2000" b="1" i="1" dirty="0">
                <a:latin typeface="Arial" panose="020B0604020202020204" pitchFamily="34" charset="0"/>
                <a:cs typeface="Arial" panose="020B0604020202020204" pitchFamily="34" charset="0"/>
              </a:rPr>
              <a:t>Course Name:</a:t>
            </a:r>
            <a:endParaRPr lang="en-IN" sz="2000" dirty="0">
              <a:latin typeface="Arial" panose="020B0604020202020204" pitchFamily="34" charset="0"/>
              <a:cs typeface="Arial" panose="020B0604020202020204" pitchFamily="34" charset="0"/>
            </a:endParaRPr>
          </a:p>
          <a:p>
            <a:r>
              <a:rPr lang="en-GB" sz="2000" b="1" i="1" dirty="0">
                <a:latin typeface="Arial" panose="020B0604020202020204" pitchFamily="34" charset="0"/>
                <a:cs typeface="Arial" panose="020B0604020202020204" pitchFamily="34" charset="0"/>
              </a:rPr>
              <a:t>Subject Name:</a:t>
            </a:r>
            <a:endParaRPr lang="en-IN" sz="2000" dirty="0">
              <a:latin typeface="Arial" panose="020B0604020202020204" pitchFamily="34" charset="0"/>
              <a:cs typeface="Arial" panose="020B0604020202020204" pitchFamily="34" charset="0"/>
            </a:endParaRPr>
          </a:p>
          <a:p>
            <a:endParaRPr lang="en-IN" sz="2000" dirty="0">
              <a:latin typeface="Arial" panose="020B0604020202020204" pitchFamily="34" charset="0"/>
              <a:cs typeface="Arial" panose="020B0604020202020204" pitchFamily="34" charset="0"/>
            </a:endParaRPr>
          </a:p>
        </p:txBody>
      </p:sp>
      <p:pic>
        <p:nvPicPr>
          <p:cNvPr id="10244" name="Picture 4" descr="57,000+ Right To Education Pictur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74212" y="2377440"/>
            <a:ext cx="5868537" cy="3276600"/>
          </a:xfrm>
          <a:prstGeom prst="rect">
            <a:avLst/>
          </a:prstGeom>
          <a:ln>
            <a:solidFill>
              <a:schemeClr val="accent4">
                <a:lumMod val="60000"/>
                <a:lumOff val="40000"/>
              </a:schemeClr>
            </a:solid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99009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98871"/>
            <a:ext cx="12192000" cy="890651"/>
          </a:xfrm>
        </p:spPr>
        <p:txBody>
          <a:bodyPr>
            <a:normAutofit/>
          </a:bodyPr>
          <a:lstStyle/>
          <a:p>
            <a:pPr algn="ctr"/>
            <a:r>
              <a:rPr lang="en-GB" sz="3600" b="1" dirty="0">
                <a:latin typeface="Arial" panose="020B0604020202020204" pitchFamily="34" charset="0"/>
                <a:cs typeface="Arial" panose="020B0604020202020204" pitchFamily="34" charset="0"/>
              </a:rPr>
              <a:t>Introduction </a:t>
            </a:r>
            <a:endParaRPr lang="en-IN" sz="3600" b="1" dirty="0">
              <a:latin typeface="Arial" panose="020B0604020202020204" pitchFamily="34" charset="0"/>
              <a:cs typeface="Arial" panose="020B0604020202020204" pitchFamily="34" charset="0"/>
            </a:endParaRPr>
          </a:p>
        </p:txBody>
      </p:sp>
      <p:pic>
        <p:nvPicPr>
          <p:cNvPr id="1026" name="Picture 2" descr="Skills workshops - Studying at York, University of York"/>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128165" y="1089522"/>
            <a:ext cx="4655126" cy="2827982"/>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4" name="Rectangle 3"/>
          <p:cNvSpPr/>
          <p:nvPr/>
        </p:nvSpPr>
        <p:spPr>
          <a:xfrm>
            <a:off x="516082" y="1089522"/>
            <a:ext cx="6203373" cy="1785104"/>
          </a:xfrm>
          <a:prstGeom prst="rect">
            <a:avLst/>
          </a:prstGeom>
        </p:spPr>
        <p:txBody>
          <a:bodyPr wrap="square">
            <a:spAutoFit/>
          </a:bodyPr>
          <a:lstStyle/>
          <a:p>
            <a:pPr marL="285750" indent="-285750" algn="just">
              <a:buFont typeface="Wingdings" panose="05000000000000000000" pitchFamily="2" charset="2"/>
              <a:buChar char="Ø"/>
            </a:pPr>
            <a:r>
              <a:rPr lang="en-US" sz="2200" dirty="0">
                <a:latin typeface="Arial" panose="020B0604020202020204" pitchFamily="34" charset="0"/>
                <a:cs typeface="Arial" panose="020B0604020202020204" pitchFamily="34" charset="0"/>
              </a:rPr>
              <a:t>In order to become a successful and accomplished high school student and learner students need to identify their strengths and weaknesses and devise strategies in order to overcome the difficulties.</a:t>
            </a:r>
            <a:endParaRPr lang="en-IN" sz="2200" dirty="0">
              <a:latin typeface="Arial" panose="020B0604020202020204" pitchFamily="34" charset="0"/>
              <a:cs typeface="Arial" panose="020B0604020202020204" pitchFamily="34" charset="0"/>
            </a:endParaRPr>
          </a:p>
        </p:txBody>
      </p:sp>
      <p:sp>
        <p:nvSpPr>
          <p:cNvPr id="5" name="Rectangle 4"/>
          <p:cNvSpPr/>
          <p:nvPr/>
        </p:nvSpPr>
        <p:spPr>
          <a:xfrm>
            <a:off x="5368636" y="4288497"/>
            <a:ext cx="6414655" cy="2123658"/>
          </a:xfrm>
          <a:prstGeom prst="rect">
            <a:avLst/>
          </a:prstGeom>
        </p:spPr>
        <p:txBody>
          <a:bodyPr wrap="square">
            <a:spAutoFit/>
          </a:bodyPr>
          <a:lstStyle/>
          <a:p>
            <a:pPr marL="342900" indent="-342900" algn="just">
              <a:buFont typeface="Wingdings" panose="05000000000000000000" pitchFamily="2" charset="2"/>
              <a:buChar char="Ø"/>
            </a:pPr>
            <a:r>
              <a:rPr lang="en-US" sz="2200" dirty="0">
                <a:latin typeface="Arial" panose="020B0604020202020204" pitchFamily="34" charset="0"/>
                <a:cs typeface="Arial" panose="020B0604020202020204" pitchFamily="34" charset="0"/>
              </a:rPr>
              <a:t>As discussed by Ashton-Hay and </a:t>
            </a:r>
            <a:r>
              <a:rPr lang="en-US" sz="2200" dirty="0" err="1">
                <a:latin typeface="Arial" panose="020B0604020202020204" pitchFamily="34" charset="0"/>
                <a:cs typeface="Arial" panose="020B0604020202020204" pitchFamily="34" charset="0"/>
              </a:rPr>
              <a:t>Doncaster</a:t>
            </a:r>
            <a:r>
              <a:rPr lang="en-US" sz="2200" dirty="0">
                <a:latin typeface="Arial" panose="020B0604020202020204" pitchFamily="34" charset="0"/>
                <a:cs typeface="Arial" panose="020B0604020202020204" pitchFamily="34" charset="0"/>
              </a:rPr>
              <a:t>, (2021, p. 104), academic skills are the key factors in a student's abilities, strategies and habits that can help learners in order to succeed in an academic environment in terms of overcoming basic challenges. </a:t>
            </a:r>
            <a:endParaRPr lang="en-IN" sz="2200" dirty="0">
              <a:latin typeface="Arial" panose="020B0604020202020204" pitchFamily="34" charset="0"/>
              <a:cs typeface="Arial" panose="020B0604020202020204" pitchFamily="34" charset="0"/>
            </a:endParaRPr>
          </a:p>
        </p:txBody>
      </p:sp>
      <p:pic>
        <p:nvPicPr>
          <p:cNvPr id="1028" name="Picture 4" descr="Academic Skills Support - Business Operations and Strategy - LibGuides at  University of Greenwich"/>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80532" y="3542137"/>
            <a:ext cx="3887483" cy="2870018"/>
          </a:xfrm>
          <a:prstGeom prst="rect">
            <a:avLst/>
          </a:prstGeom>
          <a:ln w="127000" cap="sq">
            <a:solidFill>
              <a:srgbClr val="000000"/>
            </a:solidFill>
            <a:miter lim="800000"/>
          </a:ln>
          <a:effectLst>
            <a:outerShdw blurRad="57150" dist="50800" dir="2700000" algn="tl" rotWithShape="0">
              <a:srgbClr val="000000">
                <a:alpha val="40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47411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19970"/>
            <a:ext cx="10515600" cy="933097"/>
          </a:xfrm>
        </p:spPr>
        <p:txBody>
          <a:bodyPr>
            <a:noAutofit/>
          </a:bodyPr>
          <a:lstStyle/>
          <a:p>
            <a:pPr algn="ctr"/>
            <a:r>
              <a:rPr lang="en-GB" sz="2400" b="1" dirty="0">
                <a:latin typeface="Arial" panose="020B0604020202020204" pitchFamily="34" charset="0"/>
                <a:cs typeface="Arial" panose="020B0604020202020204" pitchFamily="34" charset="0"/>
              </a:rPr>
              <a:t>Analysis of challenges faced - </a:t>
            </a:r>
            <a:r>
              <a:rPr lang="en-GB" sz="2400" b="1" i="1" dirty="0">
                <a:latin typeface="Arial" panose="020B0604020202020204" pitchFamily="34" charset="0"/>
                <a:cs typeface="Arial" panose="020B0604020202020204" pitchFamily="34" charset="0"/>
              </a:rPr>
              <a:t>Balancing Time Commitments </a:t>
            </a:r>
            <a:br>
              <a:rPr lang="en-IN" sz="2400" b="1" i="1" dirty="0">
                <a:latin typeface="Arial" panose="020B0604020202020204" pitchFamily="34" charset="0"/>
                <a:cs typeface="Arial" panose="020B0604020202020204" pitchFamily="34" charset="0"/>
              </a:rPr>
            </a:br>
            <a:endParaRPr lang="en-IN" sz="2400" b="1" dirty="0">
              <a:latin typeface="Arial" panose="020B0604020202020204" pitchFamily="34" charset="0"/>
              <a:cs typeface="Arial" panose="020B0604020202020204" pitchFamily="34" charset="0"/>
            </a:endParaRPr>
          </a:p>
        </p:txBody>
      </p:sp>
      <p:sp>
        <p:nvSpPr>
          <p:cNvPr id="4" name="Rectangle 3"/>
          <p:cNvSpPr/>
          <p:nvPr/>
        </p:nvSpPr>
        <p:spPr>
          <a:xfrm>
            <a:off x="356640" y="988281"/>
            <a:ext cx="6096000" cy="1785104"/>
          </a:xfrm>
          <a:prstGeom prst="rect">
            <a:avLst/>
          </a:prstGeom>
        </p:spPr>
        <p:txBody>
          <a:bodyPr>
            <a:spAutoFit/>
          </a:bodyPr>
          <a:lstStyle/>
          <a:p>
            <a:pPr marL="342900" indent="-342900" algn="just">
              <a:buFont typeface="Wingdings" panose="05000000000000000000" pitchFamily="2" charset="2"/>
              <a:buChar char="Ø"/>
            </a:pPr>
            <a:r>
              <a:rPr lang="en-US" sz="2200" dirty="0">
                <a:latin typeface="Arial" panose="020B0604020202020204" pitchFamily="34" charset="0"/>
                <a:cs typeface="Arial" panose="020B0604020202020204" pitchFamily="34" charset="0"/>
              </a:rPr>
              <a:t>As observed by Schillings, et al., (2023, p. 94), effective time management mainly helps with the strategy of clarifying academic goals in terms of effectively handling various tasks within a given time frame.</a:t>
            </a:r>
            <a:endParaRPr lang="en-IN" sz="2200" dirty="0">
              <a:latin typeface="Arial" panose="020B0604020202020204" pitchFamily="34" charset="0"/>
              <a:cs typeface="Arial" panose="020B0604020202020204" pitchFamily="34" charset="0"/>
            </a:endParaRPr>
          </a:p>
        </p:txBody>
      </p:sp>
      <p:pic>
        <p:nvPicPr>
          <p:cNvPr id="6" name="Picture 5"/>
          <p:cNvPicPr>
            <a:picLocks noChangeAspect="1"/>
          </p:cNvPicPr>
          <p:nvPr/>
        </p:nvPicPr>
        <p:blipFill>
          <a:blip r:embed="rId3"/>
          <a:stretch>
            <a:fillRect/>
          </a:stretch>
        </p:blipFill>
        <p:spPr>
          <a:xfrm>
            <a:off x="6934200" y="1071754"/>
            <a:ext cx="4615070" cy="3221950"/>
          </a:xfrm>
          <a:prstGeom prst="rect">
            <a:avLst/>
          </a:prstGeom>
          <a:ln>
            <a:noFill/>
          </a:ln>
          <a:effectLst>
            <a:outerShdw blurRad="292100" dist="139700" dir="2700000" algn="tl" rotWithShape="0">
              <a:srgbClr val="333333">
                <a:alpha val="65000"/>
              </a:srgbClr>
            </a:outerShdw>
          </a:effectLst>
        </p:spPr>
      </p:pic>
      <p:pic>
        <p:nvPicPr>
          <p:cNvPr id="2054" name="Picture 6" descr="Top 13 Most Vital Time Management Tips for Work - KnowxBox - Library of  Off-The-Shelf Course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8200" y="2856858"/>
            <a:ext cx="4618433" cy="308045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Rectangle 6"/>
          <p:cNvSpPr/>
          <p:nvPr/>
        </p:nvSpPr>
        <p:spPr>
          <a:xfrm>
            <a:off x="5456633" y="4578123"/>
            <a:ext cx="6096000" cy="2123658"/>
          </a:xfrm>
          <a:prstGeom prst="rect">
            <a:avLst/>
          </a:prstGeom>
        </p:spPr>
        <p:txBody>
          <a:bodyPr>
            <a:spAutoFit/>
          </a:bodyPr>
          <a:lstStyle/>
          <a:p>
            <a:pPr marL="342900" indent="-342900" algn="just">
              <a:buFont typeface="Wingdings" panose="05000000000000000000" pitchFamily="2" charset="2"/>
              <a:buChar char="Ø"/>
            </a:pPr>
            <a:r>
              <a:rPr lang="en-GB" sz="2200" dirty="0">
                <a:effectLst/>
                <a:latin typeface="Arial" panose="020B0604020202020204" pitchFamily="34" charset="0"/>
                <a:ea typeface="Times New Roman" panose="02020603050405020304" pitchFamily="18" charset="0"/>
                <a:cs typeface="Arial" panose="020B0604020202020204" pitchFamily="34" charset="0"/>
              </a:rPr>
              <a:t>In addition to that, a number of field research based on the academic environment suggest that nearly 85% of the total students are likely to improve their grades with effective academic skills such as balancing time commitments. </a:t>
            </a:r>
            <a:endParaRPr lang="en-IN"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866141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400" b="1" dirty="0">
                <a:latin typeface="Arial" panose="020B0604020202020204" pitchFamily="34" charset="0"/>
                <a:cs typeface="Arial" panose="020B0604020202020204" pitchFamily="34" charset="0"/>
              </a:rPr>
              <a:t>Analysis of challenges faced - </a:t>
            </a:r>
            <a:r>
              <a:rPr lang="en-GB" sz="2400" b="1" i="1" dirty="0">
                <a:latin typeface="Arial" panose="020B0604020202020204" pitchFamily="34" charset="0"/>
                <a:cs typeface="Arial" panose="020B0604020202020204" pitchFamily="34" charset="0"/>
              </a:rPr>
              <a:t>Academic Writing</a:t>
            </a:r>
            <a:endParaRPr lang="en-IN" sz="2400" b="1" i="1" dirty="0">
              <a:latin typeface="Arial" panose="020B0604020202020204" pitchFamily="34" charset="0"/>
              <a:cs typeface="Arial" panose="020B0604020202020204" pitchFamily="34" charset="0"/>
            </a:endParaRPr>
          </a:p>
        </p:txBody>
      </p:sp>
      <p:sp>
        <p:nvSpPr>
          <p:cNvPr id="4" name="Rectangle 3"/>
          <p:cNvSpPr/>
          <p:nvPr/>
        </p:nvSpPr>
        <p:spPr>
          <a:xfrm>
            <a:off x="265044" y="1377075"/>
            <a:ext cx="6096000" cy="1446550"/>
          </a:xfrm>
          <a:prstGeom prst="rect">
            <a:avLst/>
          </a:prstGeom>
        </p:spPr>
        <p:txBody>
          <a:bodyPr>
            <a:spAutoFit/>
          </a:bodyPr>
          <a:lstStyle/>
          <a:p>
            <a:pPr marL="342900" indent="-342900" algn="just">
              <a:buFont typeface="Wingdings" panose="05000000000000000000" pitchFamily="2" charset="2"/>
              <a:buChar char="Ø"/>
            </a:pPr>
            <a:r>
              <a:rPr lang="en-GB" sz="2200" dirty="0">
                <a:effectLst/>
                <a:latin typeface="Arial" panose="020B0604020202020204" pitchFamily="34" charset="0"/>
                <a:ea typeface="Times New Roman" panose="02020603050405020304" pitchFamily="18" charset="0"/>
                <a:cs typeface="Arial" panose="020B0604020202020204" pitchFamily="34" charset="0"/>
              </a:rPr>
              <a:t>Employers often look for the most promising as well as communicative candidates who can formally and effectively communicate the organisational factors with confidence.</a:t>
            </a:r>
            <a:endParaRPr lang="en-IN" sz="2200" dirty="0">
              <a:latin typeface="Arial" panose="020B0604020202020204" pitchFamily="34" charset="0"/>
              <a:cs typeface="Arial" panose="020B0604020202020204" pitchFamily="34" charset="0"/>
            </a:endParaRPr>
          </a:p>
        </p:txBody>
      </p:sp>
      <p:sp>
        <p:nvSpPr>
          <p:cNvPr id="5" name="Rectangle 4"/>
          <p:cNvSpPr/>
          <p:nvPr/>
        </p:nvSpPr>
        <p:spPr>
          <a:xfrm>
            <a:off x="5731566" y="4498610"/>
            <a:ext cx="6096000" cy="2123658"/>
          </a:xfrm>
          <a:prstGeom prst="rect">
            <a:avLst/>
          </a:prstGeom>
        </p:spPr>
        <p:txBody>
          <a:bodyPr>
            <a:spAutoFit/>
          </a:bodyPr>
          <a:lstStyle/>
          <a:p>
            <a:pPr marL="342900" indent="-342900" algn="just">
              <a:buFont typeface="Wingdings" panose="05000000000000000000" pitchFamily="2" charset="2"/>
              <a:buChar char="Ø"/>
            </a:pPr>
            <a:r>
              <a:rPr lang="en-US" sz="2200">
                <a:latin typeface="Arial" panose="020B0604020202020204" pitchFamily="34" charset="0"/>
                <a:cs typeface="Arial" panose="020B0604020202020204" pitchFamily="34" charset="0"/>
              </a:rPr>
              <a:t>In this context, as observed by Fang, (2021), academic writing skill helps with the improvement of communication skills in terms of filtering the knowledge effectively into the mind to effectively communicate the point of value.</a:t>
            </a:r>
            <a:endParaRPr lang="en-IN" sz="2200" dirty="0">
              <a:latin typeface="Arial" panose="020B0604020202020204" pitchFamily="34" charset="0"/>
              <a:cs typeface="Arial" panose="020B0604020202020204" pitchFamily="34" charset="0"/>
            </a:endParaRPr>
          </a:p>
        </p:txBody>
      </p:sp>
      <p:pic>
        <p:nvPicPr>
          <p:cNvPr id="3074" name="Picture 2" descr="Perceptions on the Essential Writing Skills of Entering First-Year College  Students | Semantic Schola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 y="3099698"/>
            <a:ext cx="4234069" cy="319808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3076" name="Picture 4" descr="the Written Process | Create WebQuest"/>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934200" y="1377075"/>
            <a:ext cx="4157870" cy="268918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1982933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7956" y="146464"/>
            <a:ext cx="10515600" cy="1325563"/>
          </a:xfrm>
        </p:spPr>
        <p:txBody>
          <a:bodyPr>
            <a:normAutofit/>
          </a:bodyPr>
          <a:lstStyle/>
          <a:p>
            <a:pPr algn="ctr"/>
            <a:r>
              <a:rPr lang="en-GB" sz="2400" b="1" dirty="0">
                <a:latin typeface="Arial" panose="020B0604020202020204" pitchFamily="34" charset="0"/>
                <a:cs typeface="Arial" panose="020B0604020202020204" pitchFamily="34" charset="0"/>
              </a:rPr>
              <a:t>Analysis of challenges faced - </a:t>
            </a:r>
            <a:r>
              <a:rPr lang="en-GB" sz="2400" b="1" i="1" dirty="0">
                <a:latin typeface="Arial" panose="020B0604020202020204" pitchFamily="34" charset="0"/>
                <a:cs typeface="Arial" panose="020B0604020202020204" pitchFamily="34" charset="0"/>
              </a:rPr>
              <a:t>Digital Skills</a:t>
            </a:r>
            <a:endParaRPr lang="en-IN" sz="2400" b="1" i="1" dirty="0">
              <a:latin typeface="Arial" panose="020B0604020202020204" pitchFamily="34" charset="0"/>
              <a:cs typeface="Arial" panose="020B0604020202020204" pitchFamily="34" charset="0"/>
            </a:endParaRPr>
          </a:p>
        </p:txBody>
      </p:sp>
      <p:sp>
        <p:nvSpPr>
          <p:cNvPr id="4" name="Rectangle 3"/>
          <p:cNvSpPr/>
          <p:nvPr/>
        </p:nvSpPr>
        <p:spPr>
          <a:xfrm>
            <a:off x="503583" y="1293122"/>
            <a:ext cx="6096000" cy="1785104"/>
          </a:xfrm>
          <a:prstGeom prst="rect">
            <a:avLst/>
          </a:prstGeom>
        </p:spPr>
        <p:txBody>
          <a:bodyPr>
            <a:spAutoFit/>
          </a:bodyPr>
          <a:lstStyle/>
          <a:p>
            <a:pPr marL="342900" indent="-342900" algn="just">
              <a:buFont typeface="Wingdings" panose="05000000000000000000" pitchFamily="2" charset="2"/>
              <a:buChar char="Ø"/>
            </a:pPr>
            <a:r>
              <a:rPr lang="en-GB" sz="2200" dirty="0">
                <a:effectLst/>
                <a:latin typeface="Arial" panose="020B0604020202020204" pitchFamily="34" charset="0"/>
                <a:ea typeface="Times New Roman" panose="02020603050405020304" pitchFamily="18" charset="0"/>
                <a:cs typeface="Arial" panose="020B0604020202020204" pitchFamily="34" charset="0"/>
              </a:rPr>
              <a:t>In the current learning environment, digital skills are crucial and help with the building up of confidence in using technology effectively by the students for daily work and learning environments.</a:t>
            </a:r>
            <a:endParaRPr lang="en-IN" sz="2200" dirty="0">
              <a:latin typeface="Arial" panose="020B0604020202020204" pitchFamily="34" charset="0"/>
              <a:cs typeface="Arial" panose="020B0604020202020204" pitchFamily="34" charset="0"/>
            </a:endParaRPr>
          </a:p>
        </p:txBody>
      </p:sp>
      <p:sp>
        <p:nvSpPr>
          <p:cNvPr id="5" name="Rectangle 4"/>
          <p:cNvSpPr/>
          <p:nvPr/>
        </p:nvSpPr>
        <p:spPr>
          <a:xfrm>
            <a:off x="6599582" y="4656987"/>
            <a:ext cx="5188225" cy="1785104"/>
          </a:xfrm>
          <a:prstGeom prst="rect">
            <a:avLst/>
          </a:prstGeom>
        </p:spPr>
        <p:txBody>
          <a:bodyPr wrap="square">
            <a:spAutoFit/>
          </a:bodyPr>
          <a:lstStyle/>
          <a:p>
            <a:pPr marL="342900" indent="-342900" algn="just">
              <a:buFont typeface="Wingdings" panose="05000000000000000000" pitchFamily="2" charset="2"/>
              <a:buChar char="Ø"/>
            </a:pPr>
            <a:r>
              <a:rPr lang="en-GB" sz="2200" dirty="0">
                <a:effectLst/>
                <a:latin typeface="Arial" panose="020B0604020202020204" pitchFamily="34" charset="0"/>
                <a:ea typeface="Times New Roman" panose="02020603050405020304" pitchFamily="18" charset="0"/>
                <a:cs typeface="Arial" panose="020B0604020202020204" pitchFamily="34" charset="0"/>
              </a:rPr>
              <a:t>Effective digital skills help students in order to effectively perform research and navigate digital information properly for preparing good and effective academic projects. </a:t>
            </a:r>
            <a:endParaRPr lang="en-IN" sz="2200" dirty="0">
              <a:latin typeface="Arial" panose="020B0604020202020204" pitchFamily="34" charset="0"/>
              <a:cs typeface="Arial" panose="020B0604020202020204" pitchFamily="34" charset="0"/>
            </a:endParaRPr>
          </a:p>
        </p:txBody>
      </p:sp>
      <p:pic>
        <p:nvPicPr>
          <p:cNvPr id="7" name="Picture 6"/>
          <p:cNvPicPr>
            <a:picLocks noChangeAspect="1"/>
          </p:cNvPicPr>
          <p:nvPr/>
        </p:nvPicPr>
        <p:blipFill>
          <a:blip r:embed="rId3"/>
          <a:stretch>
            <a:fillRect/>
          </a:stretch>
        </p:blipFill>
        <p:spPr>
          <a:xfrm>
            <a:off x="877957" y="3127708"/>
            <a:ext cx="4727713" cy="328426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4100" name="Picture 4" descr="10 Digital Skills to Future Proof Your Future - Read this articl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74835" y="1293122"/>
            <a:ext cx="4018721" cy="281268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0398945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400" b="1" dirty="0">
                <a:latin typeface="Arial" panose="020B0604020202020204" pitchFamily="34" charset="0"/>
                <a:cs typeface="Arial" panose="020B0604020202020204" pitchFamily="34" charset="0"/>
              </a:rPr>
              <a:t>Analysis of challenges faced -</a:t>
            </a:r>
            <a:r>
              <a:rPr lang="en-GB" sz="2400" dirty="0"/>
              <a:t> </a:t>
            </a:r>
            <a:r>
              <a:rPr lang="en-GB" sz="2400" b="1" i="1" dirty="0">
                <a:latin typeface="Arial" panose="020B0604020202020204" pitchFamily="34" charset="0"/>
                <a:cs typeface="Arial" panose="020B0604020202020204" pitchFamily="34" charset="0"/>
              </a:rPr>
              <a:t>Meeting New People </a:t>
            </a:r>
            <a:endParaRPr lang="en-IN" sz="2400" b="1" i="1" dirty="0">
              <a:latin typeface="Arial" panose="020B0604020202020204" pitchFamily="34" charset="0"/>
              <a:cs typeface="Arial" panose="020B0604020202020204" pitchFamily="34" charset="0"/>
            </a:endParaRPr>
          </a:p>
        </p:txBody>
      </p:sp>
      <p:pic>
        <p:nvPicPr>
          <p:cNvPr id="5122" name="Picture 2" descr="Frontiers | Exploring Effective Teacher-Student Interpersonal Interaction  Strategies in English as a Foreign Language Listening and Speaking Clas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4040" y="3220278"/>
            <a:ext cx="4512970" cy="342438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5124" name="Picture 4" descr="Collaboration Skills PowerPoint and Google Slides Template - PPT Slides"/>
          <p:cNvPicPr>
            <a:picLocks noChangeAspect="1" noChangeArrowheads="1"/>
          </p:cNvPicPr>
          <p:nvPr/>
        </p:nvPicPr>
        <p:blipFill rotWithShape="1">
          <a:blip r:embed="rId4">
            <a:extLst>
              <a:ext uri="{28A0092B-C50C-407E-A947-70E740481C1C}">
                <a14:useLocalDpi xmlns:a14="http://schemas.microsoft.com/office/drawing/2010/main" val="0"/>
              </a:ext>
            </a:extLst>
          </a:blip>
          <a:srcRect l="3733" r="12789"/>
          <a:stretch/>
        </p:blipFill>
        <p:spPr bwMode="auto">
          <a:xfrm>
            <a:off x="7716079" y="1639616"/>
            <a:ext cx="3637721" cy="2451199"/>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4" name="Rectangle 3"/>
          <p:cNvSpPr/>
          <p:nvPr/>
        </p:nvSpPr>
        <p:spPr>
          <a:xfrm>
            <a:off x="838200" y="1603682"/>
            <a:ext cx="6480312" cy="1446550"/>
          </a:xfrm>
          <a:prstGeom prst="rect">
            <a:avLst/>
          </a:prstGeom>
        </p:spPr>
        <p:txBody>
          <a:bodyPr wrap="square">
            <a:spAutoFit/>
          </a:bodyPr>
          <a:lstStyle/>
          <a:p>
            <a:pPr marL="457200" indent="-457200" algn="just">
              <a:buFont typeface="Wingdings" panose="05000000000000000000" pitchFamily="2" charset="2"/>
              <a:buChar char="Ø"/>
            </a:pPr>
            <a:r>
              <a:rPr lang="en-GB" sz="2200" dirty="0">
                <a:effectLst/>
                <a:latin typeface="Arial" panose="020B0604020202020204" pitchFamily="34" charset="0"/>
                <a:ea typeface="Times New Roman" panose="02020603050405020304" pitchFamily="18" charset="0"/>
                <a:cs typeface="Arial" panose="020B0604020202020204" pitchFamily="34" charset="0"/>
              </a:rPr>
              <a:t>As a growing learner or as an effective professional, an individual is likely to meet new people within as well as outside of their familiar environment. </a:t>
            </a:r>
            <a:endParaRPr lang="en-IN" sz="2200" dirty="0">
              <a:latin typeface="Arial" panose="020B0604020202020204" pitchFamily="34" charset="0"/>
              <a:cs typeface="Arial" panose="020B0604020202020204" pitchFamily="34" charset="0"/>
            </a:endParaRPr>
          </a:p>
        </p:txBody>
      </p:sp>
      <p:sp>
        <p:nvSpPr>
          <p:cNvPr id="5" name="Rectangle 4"/>
          <p:cNvSpPr/>
          <p:nvPr/>
        </p:nvSpPr>
        <p:spPr>
          <a:xfrm>
            <a:off x="5711688" y="4288789"/>
            <a:ext cx="5897216" cy="2462213"/>
          </a:xfrm>
          <a:prstGeom prst="rect">
            <a:avLst/>
          </a:prstGeom>
        </p:spPr>
        <p:txBody>
          <a:bodyPr wrap="square">
            <a:spAutoFit/>
          </a:bodyPr>
          <a:lstStyle/>
          <a:p>
            <a:pPr marL="342900" indent="-342900" algn="just">
              <a:buFont typeface="Wingdings" panose="05000000000000000000" pitchFamily="2" charset="2"/>
              <a:buChar char="Ø"/>
            </a:pPr>
            <a:r>
              <a:rPr lang="en-GB" sz="2200" dirty="0">
                <a:effectLst/>
                <a:latin typeface="Arial" panose="020B0604020202020204" pitchFamily="34" charset="0"/>
                <a:ea typeface="Times New Roman" panose="02020603050405020304" pitchFamily="18" charset="0"/>
                <a:cs typeface="Arial" panose="020B0604020202020204" pitchFamily="34" charset="0"/>
              </a:rPr>
              <a:t>In this context, the application of effective communication skills becomes essential which can help the students in order to become more effectively collaborative with others in terms of expressing empathy, resolving conflicts and finally establishing a supportive network.</a:t>
            </a:r>
            <a:endParaRPr lang="en-IN"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577106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400" b="1" dirty="0">
                <a:latin typeface="Arial" panose="020B0604020202020204" pitchFamily="34" charset="0"/>
                <a:cs typeface="Arial" panose="020B0604020202020204" pitchFamily="34" charset="0"/>
              </a:rPr>
              <a:t>Possible ways to overcome learning difficulties</a:t>
            </a:r>
            <a:r>
              <a:rPr lang="en-IN" sz="2400" b="1"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 </a:t>
            </a:r>
            <a:r>
              <a:rPr lang="en-GB" sz="2400" b="1" i="1" dirty="0">
                <a:latin typeface="Arial" panose="020B0604020202020204" pitchFamily="34" charset="0"/>
                <a:cs typeface="Arial" panose="020B0604020202020204" pitchFamily="34" charset="0"/>
              </a:rPr>
              <a:t>Continuation </a:t>
            </a:r>
            <a:endParaRPr lang="en-IN" sz="2400" i="1" dirty="0">
              <a:latin typeface="Arial" panose="020B0604020202020204" pitchFamily="34" charset="0"/>
              <a:cs typeface="Arial" panose="020B0604020202020204" pitchFamily="34" charset="0"/>
            </a:endParaRPr>
          </a:p>
        </p:txBody>
      </p:sp>
      <p:sp>
        <p:nvSpPr>
          <p:cNvPr id="4" name="Rectangle 3"/>
          <p:cNvSpPr/>
          <p:nvPr/>
        </p:nvSpPr>
        <p:spPr>
          <a:xfrm>
            <a:off x="838200" y="1690688"/>
            <a:ext cx="6096000" cy="1785104"/>
          </a:xfrm>
          <a:prstGeom prst="rect">
            <a:avLst/>
          </a:prstGeom>
        </p:spPr>
        <p:txBody>
          <a:bodyPr>
            <a:spAutoFit/>
          </a:bodyPr>
          <a:lstStyle/>
          <a:p>
            <a:pPr marL="342900" indent="-342900" algn="just">
              <a:buFont typeface="Wingdings" panose="05000000000000000000" pitchFamily="2" charset="2"/>
              <a:buChar char="Ø"/>
            </a:pPr>
            <a:r>
              <a:rPr lang="en-GB" sz="2200" dirty="0">
                <a:effectLst/>
                <a:latin typeface="Arial" panose="020B0604020202020204" pitchFamily="34" charset="0"/>
                <a:ea typeface="Times New Roman" panose="02020603050405020304" pitchFamily="18" charset="0"/>
                <a:cs typeface="Arial" panose="020B0604020202020204" pitchFamily="34" charset="0"/>
              </a:rPr>
              <a:t>In terms of incorporating effective strategies for </a:t>
            </a:r>
            <a:r>
              <a:rPr lang="en-GB" sz="2200" i="1" dirty="0">
                <a:effectLst/>
                <a:latin typeface="Arial" panose="020B0604020202020204" pitchFamily="34" charset="0"/>
                <a:ea typeface="Times New Roman" panose="02020603050405020304" pitchFamily="18" charset="0"/>
                <a:cs typeface="Arial" panose="020B0604020202020204" pitchFamily="34" charset="0"/>
              </a:rPr>
              <a:t>time management</a:t>
            </a:r>
            <a:r>
              <a:rPr lang="en-GB" sz="2200" dirty="0">
                <a:effectLst/>
                <a:latin typeface="Arial" panose="020B0604020202020204" pitchFamily="34" charset="0"/>
                <a:ea typeface="Times New Roman" panose="02020603050405020304" pitchFamily="18" charset="0"/>
                <a:cs typeface="Arial" panose="020B0604020202020204" pitchFamily="34" charset="0"/>
              </a:rPr>
              <a:t> the ways to overcome learning difficulties and the inability to meet the deadlines are going to be highly effective for me.</a:t>
            </a:r>
            <a:endParaRPr lang="en-IN" sz="2200" dirty="0">
              <a:latin typeface="Arial" panose="020B0604020202020204" pitchFamily="34" charset="0"/>
              <a:cs typeface="Arial" panose="020B0604020202020204" pitchFamily="34" charset="0"/>
            </a:endParaRPr>
          </a:p>
        </p:txBody>
      </p:sp>
      <p:sp>
        <p:nvSpPr>
          <p:cNvPr id="6" name="Rectangle 5"/>
          <p:cNvSpPr/>
          <p:nvPr/>
        </p:nvSpPr>
        <p:spPr>
          <a:xfrm>
            <a:off x="5592417" y="5114187"/>
            <a:ext cx="6096000" cy="1446550"/>
          </a:xfrm>
          <a:prstGeom prst="rect">
            <a:avLst/>
          </a:prstGeom>
        </p:spPr>
        <p:txBody>
          <a:bodyPr>
            <a:spAutoFit/>
          </a:bodyPr>
          <a:lstStyle/>
          <a:p>
            <a:pPr marL="342900" indent="-342900" algn="just">
              <a:buFont typeface="Wingdings" panose="05000000000000000000" pitchFamily="2" charset="2"/>
              <a:buChar char="Ø"/>
            </a:pPr>
            <a:r>
              <a:rPr lang="en-GB" sz="2200" dirty="0">
                <a:effectLst/>
                <a:latin typeface="Arial" panose="020B0604020202020204" pitchFamily="34" charset="0"/>
                <a:ea typeface="Times New Roman" panose="02020603050405020304" pitchFamily="18" charset="0"/>
                <a:cs typeface="Arial" panose="020B0604020202020204" pitchFamily="34" charset="0"/>
              </a:rPr>
              <a:t>Improving digital skills and learning new software are imperative for my current growth as an effective learner and future professional life. </a:t>
            </a:r>
            <a:endParaRPr lang="en-IN" sz="2200" dirty="0">
              <a:latin typeface="Arial" panose="020B0604020202020204" pitchFamily="34" charset="0"/>
              <a:cs typeface="Arial" panose="020B0604020202020204" pitchFamily="34" charset="0"/>
            </a:endParaRPr>
          </a:p>
        </p:txBody>
      </p:sp>
      <p:pic>
        <p:nvPicPr>
          <p:cNvPr id="7172" name="Picture 4" descr="Digital skills learning &amp; support - Epping Forest District Counci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6372" y="3919519"/>
            <a:ext cx="4551112" cy="264121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7174" name="Picture 6" descr="Important Time Management Skills For Workplace Success"/>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4031" t="12960" r="3489" b="7840"/>
          <a:stretch/>
        </p:blipFill>
        <p:spPr bwMode="auto">
          <a:xfrm>
            <a:off x="7162548" y="1690688"/>
            <a:ext cx="4525869" cy="288877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8897803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b="1" dirty="0">
                <a:latin typeface="Arial" panose="020B0604020202020204" pitchFamily="34" charset="0"/>
                <a:cs typeface="Arial" panose="020B0604020202020204" pitchFamily="34" charset="0"/>
              </a:rPr>
              <a:t>Possible ways to overcome learning difficulties</a:t>
            </a:r>
            <a:r>
              <a:rPr lang="en-IN" sz="2400" b="1"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 </a:t>
            </a:r>
            <a:r>
              <a:rPr lang="en-GB" sz="2400" b="1" i="1" dirty="0">
                <a:latin typeface="Arial" panose="020B0604020202020204" pitchFamily="34" charset="0"/>
                <a:cs typeface="Arial" panose="020B0604020202020204" pitchFamily="34" charset="0"/>
              </a:rPr>
              <a:t>Continuation </a:t>
            </a:r>
            <a:endParaRPr lang="en-IN" sz="2400" dirty="0"/>
          </a:p>
        </p:txBody>
      </p:sp>
      <p:pic>
        <p:nvPicPr>
          <p:cNvPr id="6150" name="Picture 6" descr="Communication skills: How to demonstrate them on your resum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 y="3710940"/>
            <a:ext cx="3810000" cy="272034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533400" y="1320076"/>
            <a:ext cx="6096000" cy="2123658"/>
          </a:xfrm>
          <a:prstGeom prst="rect">
            <a:avLst/>
          </a:prstGeom>
        </p:spPr>
        <p:txBody>
          <a:bodyPr>
            <a:spAutoFit/>
          </a:bodyPr>
          <a:lstStyle/>
          <a:p>
            <a:pPr marL="342900" indent="-342900" algn="just">
              <a:buFont typeface="Wingdings" panose="05000000000000000000" pitchFamily="2" charset="2"/>
              <a:buChar char="Ø"/>
            </a:pPr>
            <a:r>
              <a:rPr lang="en-GB" sz="2200" dirty="0">
                <a:effectLst/>
                <a:latin typeface="Arial" panose="020B0604020202020204" pitchFamily="34" charset="0"/>
                <a:ea typeface="Times New Roman" panose="02020603050405020304" pitchFamily="18" charset="0"/>
                <a:cs typeface="Arial" panose="020B0604020202020204" pitchFamily="34" charset="0"/>
              </a:rPr>
              <a:t>The valuable insights taken in the form of feedback from the teachers help with the development of effective </a:t>
            </a:r>
            <a:r>
              <a:rPr lang="en-GB" sz="2200" i="1" dirty="0">
                <a:effectLst/>
                <a:latin typeface="Arial" panose="020B0604020202020204" pitchFamily="34" charset="0"/>
                <a:ea typeface="Times New Roman" panose="02020603050405020304" pitchFamily="18" charset="0"/>
                <a:cs typeface="Arial" panose="020B0604020202020204" pitchFamily="34" charset="0"/>
              </a:rPr>
              <a:t>academic writing skills</a:t>
            </a:r>
            <a:r>
              <a:rPr lang="en-GB" sz="2200" dirty="0">
                <a:effectLst/>
                <a:latin typeface="Arial" panose="020B0604020202020204" pitchFamily="34" charset="0"/>
                <a:ea typeface="Times New Roman" panose="02020603050405020304" pitchFamily="18" charset="0"/>
                <a:cs typeface="Arial" panose="020B0604020202020204" pitchFamily="34" charset="0"/>
              </a:rPr>
              <a:t> that help with effective project preparation that also help in professional task presentation.</a:t>
            </a:r>
            <a:endParaRPr lang="en-IN" sz="2200" dirty="0">
              <a:latin typeface="Arial" panose="020B0604020202020204" pitchFamily="34" charset="0"/>
              <a:cs typeface="Arial" panose="020B0604020202020204" pitchFamily="34" charset="0"/>
            </a:endParaRPr>
          </a:p>
        </p:txBody>
      </p:sp>
      <p:sp>
        <p:nvSpPr>
          <p:cNvPr id="5" name="Rectangle 4"/>
          <p:cNvSpPr/>
          <p:nvPr/>
        </p:nvSpPr>
        <p:spPr>
          <a:xfrm>
            <a:off x="5684520" y="4646176"/>
            <a:ext cx="6096000" cy="1785104"/>
          </a:xfrm>
          <a:prstGeom prst="rect">
            <a:avLst/>
          </a:prstGeom>
        </p:spPr>
        <p:txBody>
          <a:bodyPr>
            <a:spAutoFit/>
          </a:bodyPr>
          <a:lstStyle/>
          <a:p>
            <a:pPr marL="342900" indent="-342900" algn="just">
              <a:buFont typeface="Wingdings" panose="05000000000000000000" pitchFamily="2" charset="2"/>
              <a:buChar char="Ø"/>
            </a:pPr>
            <a:r>
              <a:rPr lang="en-GB" sz="2200" dirty="0">
                <a:effectLst/>
                <a:latin typeface="Arial" panose="020B0604020202020204" pitchFamily="34" charset="0"/>
                <a:ea typeface="Times New Roman" panose="02020603050405020304" pitchFamily="18" charset="0"/>
                <a:cs typeface="Arial" panose="020B0604020202020204" pitchFamily="34" charset="0"/>
              </a:rPr>
              <a:t>Besides developing academic writing skills, it is essential for learners to effectively develop </a:t>
            </a:r>
            <a:r>
              <a:rPr lang="en-GB" sz="2200" i="1" dirty="0">
                <a:effectLst/>
                <a:latin typeface="Arial" panose="020B0604020202020204" pitchFamily="34" charset="0"/>
                <a:ea typeface="Times New Roman" panose="02020603050405020304" pitchFamily="18" charset="0"/>
                <a:cs typeface="Arial" panose="020B0604020202020204" pitchFamily="34" charset="0"/>
              </a:rPr>
              <a:t>communication skills</a:t>
            </a:r>
            <a:r>
              <a:rPr lang="en-GB" sz="2200" dirty="0">
                <a:effectLst/>
                <a:latin typeface="Arial" panose="020B0604020202020204" pitchFamily="34" charset="0"/>
                <a:ea typeface="Times New Roman" panose="02020603050405020304" pitchFamily="18" charset="0"/>
                <a:cs typeface="Arial" panose="020B0604020202020204" pitchFamily="34" charset="0"/>
              </a:rPr>
              <a:t> that initiate the individuals in order to become more effective communicators. </a:t>
            </a:r>
            <a:endParaRPr lang="en-IN" sz="2200" dirty="0">
              <a:latin typeface="Arial" panose="020B0604020202020204" pitchFamily="34" charset="0"/>
              <a:cs typeface="Arial" panose="020B0604020202020204" pitchFamily="34" charset="0"/>
            </a:endParaRPr>
          </a:p>
        </p:txBody>
      </p:sp>
      <p:pic>
        <p:nvPicPr>
          <p:cNvPr id="6152" name="Picture 8" descr="Writing Skills PowerPoint Template and Google Slides Theme"/>
          <p:cNvPicPr>
            <a:picLocks noChangeAspect="1" noChangeArrowheads="1"/>
          </p:cNvPicPr>
          <p:nvPr/>
        </p:nvPicPr>
        <p:blipFill rotWithShape="1">
          <a:blip r:embed="rId4">
            <a:extLst>
              <a:ext uri="{28A0092B-C50C-407E-A947-70E740481C1C}">
                <a14:useLocalDpi xmlns:a14="http://schemas.microsoft.com/office/drawing/2010/main" val="0"/>
              </a:ext>
            </a:extLst>
          </a:blip>
          <a:srcRect t="13462" b="3290"/>
          <a:stretch/>
        </p:blipFill>
        <p:spPr bwMode="auto">
          <a:xfrm>
            <a:off x="6987540" y="1457305"/>
            <a:ext cx="4366260" cy="25876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6316074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93674"/>
            <a:ext cx="10515600" cy="978253"/>
          </a:xfrm>
        </p:spPr>
        <p:txBody>
          <a:bodyPr>
            <a:normAutofit/>
          </a:bodyPr>
          <a:lstStyle/>
          <a:p>
            <a:pPr algn="ctr"/>
            <a:r>
              <a:rPr lang="en-GB" sz="3200" b="1" dirty="0">
                <a:latin typeface="Arial" panose="020B0604020202020204" pitchFamily="34" charset="0"/>
                <a:cs typeface="Arial" panose="020B0604020202020204" pitchFamily="34" charset="0"/>
              </a:rPr>
              <a:t>Conclusion</a:t>
            </a:r>
            <a:endParaRPr lang="en-IN" sz="3200" b="1" dirty="0">
              <a:latin typeface="Arial" panose="020B0604020202020204" pitchFamily="34" charset="0"/>
              <a:cs typeface="Arial" panose="020B0604020202020204" pitchFamily="34" charset="0"/>
            </a:endParaRPr>
          </a:p>
        </p:txBody>
      </p:sp>
      <p:sp>
        <p:nvSpPr>
          <p:cNvPr id="4" name="Content Placeholder 3"/>
          <p:cNvSpPr>
            <a:spLocks noGrp="1"/>
          </p:cNvSpPr>
          <p:nvPr>
            <p:ph idx="1"/>
          </p:nvPr>
        </p:nvSpPr>
        <p:spPr>
          <a:xfrm>
            <a:off x="0" y="4932997"/>
            <a:ext cx="12192000" cy="1925003"/>
          </a:xfrm>
        </p:spPr>
        <p:txBody>
          <a:bodyPr>
            <a:normAutofit/>
          </a:bodyPr>
          <a:lstStyle/>
          <a:p>
            <a:pPr algn="just"/>
            <a:r>
              <a:rPr lang="en-GB" sz="2000" dirty="0">
                <a:latin typeface="Arial" panose="020B0604020202020204" pitchFamily="34" charset="0"/>
                <a:cs typeface="Arial" panose="020B0604020202020204" pitchFamily="34" charset="0"/>
              </a:rPr>
              <a:t>The overall task has been based on analysing various essential academic challenges that appear in order to become an effective learner. </a:t>
            </a:r>
          </a:p>
          <a:p>
            <a:pPr algn="just"/>
            <a:r>
              <a:rPr lang="en-GB" sz="2000" dirty="0">
                <a:latin typeface="Arial" panose="020B0604020202020204" pitchFamily="34" charset="0"/>
                <a:cs typeface="Arial" panose="020B0604020202020204" pitchFamily="34" charset="0"/>
              </a:rPr>
              <a:t>In this context, a reflective account of a learner has been taken into account with respect to academic skills such as balancing time commitments, developing academic writing skills, strengthening digital skills, and communicating effectively in terms of meeting new people. </a:t>
            </a:r>
            <a:endParaRPr lang="en-IN" sz="2000" dirty="0">
              <a:latin typeface="Arial" panose="020B0604020202020204" pitchFamily="34" charset="0"/>
              <a:cs typeface="Arial" panose="020B0604020202020204" pitchFamily="34" charset="0"/>
            </a:endParaRPr>
          </a:p>
        </p:txBody>
      </p:sp>
      <p:pic>
        <p:nvPicPr>
          <p:cNvPr id="6" name="Picture 5"/>
          <p:cNvPicPr>
            <a:picLocks noChangeAspect="1"/>
          </p:cNvPicPr>
          <p:nvPr/>
        </p:nvPicPr>
        <p:blipFill>
          <a:blip r:embed="rId3"/>
          <a:stretch>
            <a:fillRect/>
          </a:stretch>
        </p:blipFill>
        <p:spPr>
          <a:xfrm>
            <a:off x="3520440" y="1296883"/>
            <a:ext cx="5364480" cy="3106357"/>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7802533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84555"/>
          </a:xfrm>
        </p:spPr>
        <p:txBody>
          <a:bodyPr>
            <a:normAutofit fontScale="90000"/>
          </a:bodyPr>
          <a:lstStyle/>
          <a:p>
            <a:pPr algn="ctr"/>
            <a:r>
              <a:rPr lang="en-GB" sz="3600" b="1" dirty="0">
                <a:latin typeface="Arial" panose="020B0604020202020204" pitchFamily="34" charset="0"/>
                <a:cs typeface="Arial" panose="020B0604020202020204" pitchFamily="34" charset="0"/>
              </a:rPr>
              <a:t>Reference</a:t>
            </a:r>
            <a:br>
              <a:rPr lang="en-IN" sz="3600" b="1" dirty="0">
                <a:latin typeface="Arial" panose="020B0604020202020204" pitchFamily="34" charset="0"/>
                <a:cs typeface="Arial" panose="020B0604020202020204" pitchFamily="34" charset="0"/>
              </a:rPr>
            </a:br>
            <a:endParaRPr lang="en-IN" sz="36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929640" y="1249680"/>
            <a:ext cx="10317480" cy="5273040"/>
          </a:xfrm>
        </p:spPr>
        <p:txBody>
          <a:bodyPr>
            <a:normAutofit/>
          </a:bodyPr>
          <a:lstStyle/>
          <a:p>
            <a:pPr algn="just">
              <a:lnSpc>
                <a:spcPct val="200000"/>
              </a:lnSpc>
              <a:buFont typeface="Wingdings" panose="05000000000000000000" pitchFamily="2" charset="2"/>
              <a:buChar char="Ø"/>
            </a:pPr>
            <a:r>
              <a:rPr lang="en-GB" sz="2000" dirty="0" err="1">
                <a:latin typeface="Arial" panose="020B0604020202020204" pitchFamily="34" charset="0"/>
                <a:cs typeface="Arial" panose="020B0604020202020204" pitchFamily="34" charset="0"/>
              </a:rPr>
              <a:t>Altbach</a:t>
            </a:r>
            <a:r>
              <a:rPr lang="en-GB" sz="2000" dirty="0">
                <a:latin typeface="Arial" panose="020B0604020202020204" pitchFamily="34" charset="0"/>
                <a:cs typeface="Arial" panose="020B0604020202020204" pitchFamily="34" charset="0"/>
              </a:rPr>
              <a:t>, P.G., </a:t>
            </a:r>
            <a:r>
              <a:rPr lang="en-GB" sz="2000" dirty="0" err="1">
                <a:latin typeface="Arial" panose="020B0604020202020204" pitchFamily="34" charset="0"/>
                <a:cs typeface="Arial" panose="020B0604020202020204" pitchFamily="34" charset="0"/>
              </a:rPr>
              <a:t>Reisberg</a:t>
            </a:r>
            <a:r>
              <a:rPr lang="en-GB" sz="2000" dirty="0">
                <a:latin typeface="Arial" panose="020B0604020202020204" pitchFamily="34" charset="0"/>
                <a:cs typeface="Arial" panose="020B0604020202020204" pitchFamily="34" charset="0"/>
              </a:rPr>
              <a:t>, L. and </a:t>
            </a:r>
            <a:r>
              <a:rPr lang="en-GB" sz="2000" dirty="0" err="1">
                <a:latin typeface="Arial" panose="020B0604020202020204" pitchFamily="34" charset="0"/>
                <a:cs typeface="Arial" panose="020B0604020202020204" pitchFamily="34" charset="0"/>
              </a:rPr>
              <a:t>Rumbley</a:t>
            </a:r>
            <a:r>
              <a:rPr lang="en-GB" sz="2000" dirty="0">
                <a:latin typeface="Arial" panose="020B0604020202020204" pitchFamily="34" charset="0"/>
                <a:cs typeface="Arial" panose="020B0604020202020204" pitchFamily="34" charset="0"/>
              </a:rPr>
              <a:t>, L.E., 2019. </a:t>
            </a:r>
            <a:r>
              <a:rPr lang="en-GB" sz="2000" i="1" dirty="0">
                <a:latin typeface="Arial" panose="020B0604020202020204" pitchFamily="34" charset="0"/>
                <a:cs typeface="Arial" panose="020B0604020202020204" pitchFamily="34" charset="0"/>
              </a:rPr>
              <a:t>Trends in global higher education: Tracking an academic revolution</a:t>
            </a:r>
            <a:r>
              <a:rPr lang="en-GB" sz="2000" dirty="0">
                <a:latin typeface="Arial" panose="020B0604020202020204" pitchFamily="34" charset="0"/>
                <a:cs typeface="Arial" panose="020B0604020202020204" pitchFamily="34" charset="0"/>
              </a:rPr>
              <a:t> (Vol. 22). </a:t>
            </a:r>
            <a:r>
              <a:rPr lang="en-GB" sz="2000" dirty="0" err="1">
                <a:latin typeface="Arial" panose="020B0604020202020204" pitchFamily="34" charset="0"/>
                <a:cs typeface="Arial" panose="020B0604020202020204" pitchFamily="34" charset="0"/>
              </a:rPr>
              <a:t>Brill.</a:t>
            </a:r>
            <a:r>
              <a:rPr lang="en-GB" sz="2000" u="sng" dirty="0" err="1">
                <a:latin typeface="Arial" panose="020B0604020202020204" pitchFamily="34" charset="0"/>
                <a:cs typeface="Arial" panose="020B0604020202020204" pitchFamily="34" charset="0"/>
                <a:hlinkClick r:id="rId3"/>
              </a:rPr>
              <a:t>https</a:t>
            </a:r>
            <a:r>
              <a:rPr lang="en-GB" sz="2000" u="sng" dirty="0">
                <a:latin typeface="Arial" panose="020B0604020202020204" pitchFamily="34" charset="0"/>
                <a:cs typeface="Arial" panose="020B0604020202020204" pitchFamily="34" charset="0"/>
                <a:hlinkClick r:id="rId3"/>
              </a:rPr>
              <a:t>://books.google.com/</a:t>
            </a:r>
            <a:r>
              <a:rPr lang="en-GB" sz="2000" u="sng" dirty="0" err="1">
                <a:latin typeface="Arial" panose="020B0604020202020204" pitchFamily="34" charset="0"/>
                <a:cs typeface="Arial" panose="020B0604020202020204" pitchFamily="34" charset="0"/>
                <a:hlinkClick r:id="rId3"/>
              </a:rPr>
              <a:t>books?hl</a:t>
            </a:r>
            <a:r>
              <a:rPr lang="en-GB" sz="2000" u="sng" dirty="0">
                <a:latin typeface="Arial" panose="020B0604020202020204" pitchFamily="34" charset="0"/>
                <a:cs typeface="Arial" panose="020B0604020202020204" pitchFamily="34" charset="0"/>
                <a:hlinkClick r:id="rId3"/>
              </a:rPr>
              <a:t>=</a:t>
            </a:r>
            <a:r>
              <a:rPr lang="en-GB" sz="2000" u="sng" dirty="0" err="1">
                <a:latin typeface="Arial" panose="020B0604020202020204" pitchFamily="34" charset="0"/>
                <a:cs typeface="Arial" panose="020B0604020202020204" pitchFamily="34" charset="0"/>
                <a:hlinkClick r:id="rId3"/>
              </a:rPr>
              <a:t>en&amp;lr</a:t>
            </a:r>
            <a:r>
              <a:rPr lang="en-GB" sz="2000" u="sng" dirty="0">
                <a:latin typeface="Arial" panose="020B0604020202020204" pitchFamily="34" charset="0"/>
                <a:cs typeface="Arial" panose="020B0604020202020204" pitchFamily="34" charset="0"/>
                <a:hlinkClick r:id="rId3"/>
              </a:rPr>
              <a:t>=&amp;id=-</a:t>
            </a:r>
            <a:r>
              <a:rPr lang="en-GB" sz="2000" u="sng" dirty="0" err="1">
                <a:latin typeface="Arial" panose="020B0604020202020204" pitchFamily="34" charset="0"/>
                <a:cs typeface="Arial" panose="020B0604020202020204" pitchFamily="34" charset="0"/>
                <a:hlinkClick r:id="rId3"/>
              </a:rPr>
              <a:t>t-mDwAAQBAJ&amp;oi</a:t>
            </a:r>
            <a:r>
              <a:rPr lang="en-GB" sz="2000" u="sng" dirty="0">
                <a:latin typeface="Arial" panose="020B0604020202020204" pitchFamily="34" charset="0"/>
                <a:cs typeface="Arial" panose="020B0604020202020204" pitchFamily="34" charset="0"/>
                <a:hlinkClick r:id="rId3"/>
              </a:rPr>
              <a:t>=</a:t>
            </a:r>
            <a:r>
              <a:rPr lang="en-GB" sz="2000" u="sng" dirty="0" err="1">
                <a:latin typeface="Arial" panose="020B0604020202020204" pitchFamily="34" charset="0"/>
                <a:cs typeface="Arial" panose="020B0604020202020204" pitchFamily="34" charset="0"/>
                <a:hlinkClick r:id="rId3"/>
              </a:rPr>
              <a:t>fnd&amp;pg</a:t>
            </a:r>
            <a:r>
              <a:rPr lang="en-GB" sz="2000" u="sng" dirty="0">
                <a:latin typeface="Arial" panose="020B0604020202020204" pitchFamily="34" charset="0"/>
                <a:cs typeface="Arial" panose="020B0604020202020204" pitchFamily="34" charset="0"/>
                <a:hlinkClick r:id="rId3"/>
              </a:rPr>
              <a:t>=PP3&amp;dq=</a:t>
            </a:r>
            <a:r>
              <a:rPr lang="en-GB" sz="2000" u="sng" dirty="0" err="1">
                <a:latin typeface="Arial" panose="020B0604020202020204" pitchFamily="34" charset="0"/>
                <a:cs typeface="Arial" panose="020B0604020202020204" pitchFamily="34" charset="0"/>
                <a:hlinkClick r:id="rId3"/>
              </a:rPr>
              <a:t>key+academic+skills+higher+education&amp;ots</a:t>
            </a:r>
            <a:r>
              <a:rPr lang="en-GB" sz="2000" u="sng" dirty="0">
                <a:latin typeface="Arial" panose="020B0604020202020204" pitchFamily="34" charset="0"/>
                <a:cs typeface="Arial" panose="020B0604020202020204" pitchFamily="34" charset="0"/>
                <a:hlinkClick r:id="rId3"/>
              </a:rPr>
              <a:t>=rGK3_bpGoN&amp;sig=tn5I67HhxduHka9oFJKxSw9qKC8</a:t>
            </a:r>
            <a:r>
              <a:rPr lang="en-GB" sz="2000" dirty="0">
                <a:latin typeface="Arial" panose="020B0604020202020204" pitchFamily="34" charset="0"/>
                <a:cs typeface="Arial" panose="020B0604020202020204" pitchFamily="34" charset="0"/>
              </a:rPr>
              <a:t> </a:t>
            </a:r>
            <a:endParaRPr lang="en-IN" sz="2000" dirty="0">
              <a:latin typeface="Arial" panose="020B0604020202020204" pitchFamily="34" charset="0"/>
              <a:cs typeface="Arial" panose="020B0604020202020204" pitchFamily="34" charset="0"/>
            </a:endParaRPr>
          </a:p>
          <a:p>
            <a:pPr algn="just">
              <a:lnSpc>
                <a:spcPct val="20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Ashton-Hay, S.A. and Doncaster, N., 2021. Student success and retention: What’s academic skills got to do with it?. </a:t>
            </a:r>
            <a:r>
              <a:rPr lang="en-GB" sz="2000" i="1" dirty="0">
                <a:latin typeface="Arial" panose="020B0604020202020204" pitchFamily="34" charset="0"/>
                <a:cs typeface="Arial" panose="020B0604020202020204" pitchFamily="34" charset="0"/>
              </a:rPr>
              <a:t>Journal of Academic Language and Learning</a:t>
            </a: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15</a:t>
            </a:r>
            <a:r>
              <a:rPr lang="en-GB" sz="2000" dirty="0">
                <a:latin typeface="Arial" panose="020B0604020202020204" pitchFamily="34" charset="0"/>
                <a:cs typeface="Arial" panose="020B0604020202020204" pitchFamily="34" charset="0"/>
              </a:rPr>
              <a:t>(1), pp.102-116.</a:t>
            </a:r>
            <a:r>
              <a:rPr lang="en-GB" sz="2000" u="sng" dirty="0">
                <a:latin typeface="Arial" panose="020B0604020202020204" pitchFamily="34" charset="0"/>
                <a:cs typeface="Arial" panose="020B0604020202020204" pitchFamily="34" charset="0"/>
                <a:hlinkClick r:id="rId4"/>
              </a:rPr>
              <a:t>https://journal.aall.org.au/</a:t>
            </a:r>
            <a:r>
              <a:rPr lang="en-GB" sz="2000" u="sng" dirty="0" err="1">
                <a:latin typeface="Arial" panose="020B0604020202020204" pitchFamily="34" charset="0"/>
                <a:cs typeface="Arial" panose="020B0604020202020204" pitchFamily="34" charset="0"/>
                <a:hlinkClick r:id="rId4"/>
              </a:rPr>
              <a:t>index.php</a:t>
            </a:r>
            <a:r>
              <a:rPr lang="en-GB" sz="2000" u="sng" dirty="0">
                <a:latin typeface="Arial" panose="020B0604020202020204" pitchFamily="34" charset="0"/>
                <a:cs typeface="Arial" panose="020B0604020202020204" pitchFamily="34" charset="0"/>
                <a:hlinkClick r:id="rId4"/>
              </a:rPr>
              <a:t>/</a:t>
            </a:r>
            <a:r>
              <a:rPr lang="en-GB" sz="2000" u="sng" dirty="0" err="1">
                <a:latin typeface="Arial" panose="020B0604020202020204" pitchFamily="34" charset="0"/>
                <a:cs typeface="Arial" panose="020B0604020202020204" pitchFamily="34" charset="0"/>
                <a:hlinkClick r:id="rId4"/>
              </a:rPr>
              <a:t>jall</a:t>
            </a:r>
            <a:r>
              <a:rPr lang="en-GB" sz="2000" u="sng" dirty="0">
                <a:latin typeface="Arial" panose="020B0604020202020204" pitchFamily="34" charset="0"/>
                <a:cs typeface="Arial" panose="020B0604020202020204" pitchFamily="34" charset="0"/>
                <a:hlinkClick r:id="rId4"/>
              </a:rPr>
              <a:t>/article/view/727</a:t>
            </a:r>
            <a:r>
              <a:rPr lang="en-GB" sz="2000" dirty="0">
                <a:latin typeface="Arial" panose="020B0604020202020204" pitchFamily="34" charset="0"/>
                <a:cs typeface="Arial" panose="020B0604020202020204" pitchFamily="34" charset="0"/>
              </a:rPr>
              <a:t> </a:t>
            </a:r>
            <a:endParaRPr lang="en-IN" sz="2000" dirty="0">
              <a:latin typeface="Arial" panose="020B0604020202020204" pitchFamily="34" charset="0"/>
              <a:cs typeface="Arial" panose="020B0604020202020204" pitchFamily="34" charset="0"/>
            </a:endParaRPr>
          </a:p>
          <a:p>
            <a:pPr algn="just">
              <a:lnSpc>
                <a:spcPct val="200000"/>
              </a:lnSpc>
              <a:buFont typeface="Wingdings" panose="05000000000000000000" pitchFamily="2" charset="2"/>
              <a:buChar char="Ø"/>
            </a:pP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220090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Thank you lettering Vectors &amp; Illustrations for Free Download | Freepi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39797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47</TotalTime>
  <Words>1812</Words>
  <Application>Microsoft Office PowerPoint</Application>
  <PresentationFormat>Widescreen</PresentationFormat>
  <Paragraphs>53</Paragraphs>
  <Slides>11</Slides>
  <Notes>9</Notes>
  <HiddenSlides>0</HiddenSlides>
  <MMClips>0</MMClips>
  <ScaleCrop>false</ScaleCrop>
  <HeadingPairs>
    <vt:vector size="4" baseType="variant">
      <vt:variant>
        <vt:lpstr>Tema</vt:lpstr>
      </vt:variant>
      <vt:variant>
        <vt:i4>1</vt:i4>
      </vt:variant>
      <vt:variant>
        <vt:lpstr>Titoli diapositive</vt:lpstr>
      </vt:variant>
      <vt:variant>
        <vt:i4>11</vt:i4>
      </vt:variant>
    </vt:vector>
  </HeadingPairs>
  <TitlesOfParts>
    <vt:vector size="12" baseType="lpstr">
      <vt:lpstr>Office Theme</vt:lpstr>
      <vt:lpstr>Employability Skills</vt:lpstr>
      <vt:lpstr>Introduction </vt:lpstr>
      <vt:lpstr>Analysis of challenges faced - Balancing Time Commitments  </vt:lpstr>
      <vt:lpstr>Analysis of challenges faced - Academic Writing</vt:lpstr>
      <vt:lpstr>Analysis of challenges faced - Digital Skills</vt:lpstr>
      <vt:lpstr>Analysis of challenges faced - Meeting New People </vt:lpstr>
      <vt:lpstr>Possible ways to overcome learning difficulties – Continuation </vt:lpstr>
      <vt:lpstr>Possible ways to overcome learning difficulties – Continuation </vt:lpstr>
      <vt:lpstr>Conclusion</vt:lpstr>
      <vt:lpstr>Reference </vt:lpstr>
      <vt:lpstr>Presentazione standard di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catalina maties</cp:lastModifiedBy>
  <cp:revision>8</cp:revision>
  <dcterms:created xsi:type="dcterms:W3CDTF">2023-08-25T08:40:31Z</dcterms:created>
  <dcterms:modified xsi:type="dcterms:W3CDTF">2023-10-06T16:58:00Z</dcterms:modified>
</cp:coreProperties>
</file>