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2.xml" ContentType="application/vnd.openxmlformats-officedocument.presentationml.tags+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tags/tag3.xml" ContentType="application/vnd.openxmlformats-officedocument.presentationml.tags+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7" r:id="rId3"/>
    <p:sldId id="258" r:id="rId4"/>
    <p:sldId id="259" r:id="rId5"/>
    <p:sldId id="261" r:id="rId6"/>
    <p:sldId id="264" r:id="rId7"/>
    <p:sldId id="267" r:id="rId8"/>
    <p:sldId id="270" r:id="rId9"/>
    <p:sldId id="272" r:id="rId10"/>
    <p:sldId id="273" r:id="rId11"/>
    <p:sldId id="274" r:id="rId12"/>
    <p:sldId id="275" r:id="rId13"/>
    <p:sldId id="276" r:id="rId14"/>
    <p:sldId id="282" r:id="rId15"/>
    <p:sldId id="277" r:id="rId16"/>
    <p:sldId id="278" r:id="rId17"/>
    <p:sldId id="279" r:id="rId18"/>
    <p:sldId id="280" r:id="rId19"/>
    <p:sldId id="281" r:id="rId20"/>
    <p:sldId id="283" r:id="rId21"/>
    <p:sldId id="28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8" autoAdjust="0"/>
    <p:restoredTop sz="75323" autoAdjust="0"/>
  </p:normalViewPr>
  <p:slideViewPr>
    <p:cSldViewPr snapToGrid="0">
      <p:cViewPr varScale="1">
        <p:scale>
          <a:sx n="66" d="100"/>
          <a:sy n="66" d="100"/>
        </p:scale>
        <p:origin x="127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dgm:spPr/>
      <dgm:t>
        <a:bodyPr/>
        <a:lstStyle/>
        <a:p>
          <a:r>
            <a:rPr lang="en-GB" dirty="0" smtClean="0"/>
            <a:t>Positivism</a:t>
          </a:r>
          <a:endParaRPr lang="en-GB" dirty="0"/>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dgm:spPr/>
      <dgm:t>
        <a:bodyPr/>
        <a:lstStyle/>
        <a:p>
          <a:r>
            <a:rPr lang="en-GB" dirty="0" smtClean="0"/>
            <a:t>Deductive</a:t>
          </a:r>
          <a:endParaRPr lang="en-GB" dirty="0"/>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smtClean="0"/>
            <a:t>Experiments,</a:t>
          </a:r>
          <a:br>
            <a:rPr lang="en-GB" dirty="0" smtClean="0"/>
          </a:br>
          <a:r>
            <a:rPr lang="en-GB" dirty="0" smtClean="0"/>
            <a:t>Surveys</a:t>
          </a:r>
          <a:endParaRPr lang="en-GB" dirty="0"/>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1DA0C616-F20D-4955-8399-9EBE9A135C65}">
      <dgm:prSet/>
      <dgm:spPr>
        <a:solidFill>
          <a:srgbClr val="00B050"/>
        </a:solidFill>
      </dgm:spPr>
      <dgm:t>
        <a:bodyPr/>
        <a:lstStyle/>
        <a:p>
          <a:r>
            <a:rPr lang="en-GB" dirty="0" smtClean="0"/>
            <a:t>Quantitative</a:t>
          </a:r>
          <a:endParaRPr lang="en-GB" dirty="0"/>
        </a:p>
      </dgm:t>
    </dgm:pt>
    <dgm:pt modelId="{979D6534-C936-4C8C-B679-3742803CC31E}" type="parTrans" cxnId="{4528559E-7A49-48EB-9646-30BB88727CD8}">
      <dgm:prSet/>
      <dgm:spPr/>
      <dgm:t>
        <a:bodyPr/>
        <a:lstStyle/>
        <a:p>
          <a:endParaRPr lang="en-GB"/>
        </a:p>
      </dgm:t>
    </dgm:pt>
    <dgm:pt modelId="{CA546738-729B-4C75-BC0F-A8A5746F560D}" type="sibTrans" cxnId="{4528559E-7A49-48EB-9646-30BB88727CD8}">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6133CCA7-060C-4098-99E6-9AEB8C251083}" type="presOf" srcId="{231E0646-75FC-4B59-93B7-A29A621B7084}" destId="{8EC36D70-E19D-48AE-866B-768434CC2E1C}" srcOrd="0" destOrd="0" presId="urn:microsoft.com/office/officeart/2005/8/layout/hChevron3"/>
    <dgm:cxn modelId="{BB18DA52-910E-43B2-B3CF-601C46739EC1}" srcId="{17D8A1BA-0953-445C-8911-763F6EC8BD8B}" destId="{C4D32F3D-A1EA-4E5A-82C3-B3E793A463BA}" srcOrd="1" destOrd="0" parTransId="{1E7F28D2-2060-4064-8930-75A246047AF8}" sibTransId="{A91277B7-DE18-4A0F-B879-E9C55A8A79B1}"/>
    <dgm:cxn modelId="{17A72C04-2B14-40EE-9FC8-F0F0CBA194E3}" srcId="{17D8A1BA-0953-445C-8911-763F6EC8BD8B}" destId="{231E0646-75FC-4B59-93B7-A29A621B7084}" srcOrd="0" destOrd="0" parTransId="{5D6C64F5-0F8A-409D-90F3-AE7BBB5E1159}" sibTransId="{F27C3941-B9E5-4869-B472-66F0B1BAEB74}"/>
    <dgm:cxn modelId="{5BED846B-4851-4ADF-85CF-7F5E3C324F5F}" type="presOf" srcId="{C4D32F3D-A1EA-4E5A-82C3-B3E793A463BA}" destId="{841C31DA-719C-481A-9944-D61EDE3CC35A}" srcOrd="0" destOrd="0" presId="urn:microsoft.com/office/officeart/2005/8/layout/hChevron3"/>
    <dgm:cxn modelId="{3A4D201D-38CA-4748-8D08-3AED2EB441EA}" srcId="{17D8A1BA-0953-445C-8911-763F6EC8BD8B}" destId="{AE4D4D01-0A7C-475F-8E34-104F321EE25D}" srcOrd="3" destOrd="0" parTransId="{1C0F61B0-4033-4D96-A1DE-48775EAF242D}" sibTransId="{085CEEA0-B54A-468F-A882-7AEE89B39DCC}"/>
    <dgm:cxn modelId="{4528559E-7A49-48EB-9646-30BB88727CD8}" srcId="{17D8A1BA-0953-445C-8911-763F6EC8BD8B}" destId="{1DA0C616-F20D-4955-8399-9EBE9A135C65}" srcOrd="2" destOrd="0" parTransId="{979D6534-C936-4C8C-B679-3742803CC31E}" sibTransId="{CA546738-729B-4C75-BC0F-A8A5746F560D}"/>
    <dgm:cxn modelId="{AD730AF8-2F5F-4779-8C38-D8279D668CFD}" type="presOf" srcId="{17D8A1BA-0953-445C-8911-763F6EC8BD8B}" destId="{FF2215B3-2875-4513-B26D-3C3583F27BAA}" srcOrd="0" destOrd="0" presId="urn:microsoft.com/office/officeart/2005/8/layout/hChevron3"/>
    <dgm:cxn modelId="{E67A4061-7417-4E1E-9E13-AF50D1AEE8A9}" type="presOf" srcId="{AE4D4D01-0A7C-475F-8E34-104F321EE25D}" destId="{00C2F16A-4403-4312-B180-C23450EAB579}" srcOrd="0" destOrd="0" presId="urn:microsoft.com/office/officeart/2005/8/layout/hChevron3"/>
    <dgm:cxn modelId="{50BF9D3C-BC16-46C2-8611-58942FF9D2B1}" type="presOf" srcId="{1DA0C616-F20D-4955-8399-9EBE9A135C65}" destId="{BAA2C9FD-975A-4C5E-A442-E5BE99442011}" srcOrd="0" destOrd="0" presId="urn:microsoft.com/office/officeart/2005/8/layout/hChevron3"/>
    <dgm:cxn modelId="{8EFB209F-1FB0-4978-AE02-72656F1097F6}" type="presParOf" srcId="{FF2215B3-2875-4513-B26D-3C3583F27BAA}" destId="{8EC36D70-E19D-48AE-866B-768434CC2E1C}" srcOrd="0" destOrd="0" presId="urn:microsoft.com/office/officeart/2005/8/layout/hChevron3"/>
    <dgm:cxn modelId="{7F8D4646-7FA1-4AF4-8F58-843BE309F6F9}" type="presParOf" srcId="{FF2215B3-2875-4513-B26D-3C3583F27BAA}" destId="{590DF287-B874-4BC7-B0D2-0CB9ED1D1F41}" srcOrd="1" destOrd="0" presId="urn:microsoft.com/office/officeart/2005/8/layout/hChevron3"/>
    <dgm:cxn modelId="{C42E2539-EA37-4C00-9B80-DFE203DFBA3D}" type="presParOf" srcId="{FF2215B3-2875-4513-B26D-3C3583F27BAA}" destId="{841C31DA-719C-481A-9944-D61EDE3CC35A}" srcOrd="2" destOrd="0" presId="urn:microsoft.com/office/officeart/2005/8/layout/hChevron3"/>
    <dgm:cxn modelId="{F29450A6-9B5B-40C1-BE25-0454337DD48A}" type="presParOf" srcId="{FF2215B3-2875-4513-B26D-3C3583F27BAA}" destId="{2725A521-0849-4196-B5EF-21FC9B5F4F05}" srcOrd="3" destOrd="0" presId="urn:microsoft.com/office/officeart/2005/8/layout/hChevron3"/>
    <dgm:cxn modelId="{117A8293-C2E1-4C19-8856-E9239169C64C}" type="presParOf" srcId="{FF2215B3-2875-4513-B26D-3C3583F27BAA}" destId="{BAA2C9FD-975A-4C5E-A442-E5BE99442011}" srcOrd="4" destOrd="0" presId="urn:microsoft.com/office/officeart/2005/8/layout/hChevron3"/>
    <dgm:cxn modelId="{875B7619-BEA3-409C-A58B-1B4A540F6AD0}" type="presParOf" srcId="{FF2215B3-2875-4513-B26D-3C3583F27BAA}" destId="{34C8BF92-40A3-44A9-A7EE-217D21B56F49}" srcOrd="5" destOrd="0" presId="urn:microsoft.com/office/officeart/2005/8/layout/hChevron3"/>
    <dgm:cxn modelId="{3578CB19-5E26-47F1-A3A0-D256FE6C16FD}"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custT="1"/>
      <dgm:spPr/>
      <dgm:t>
        <a:bodyPr/>
        <a:lstStyle/>
        <a:p>
          <a:r>
            <a:rPr lang="en-GB" sz="1800" dirty="0" smtClean="0"/>
            <a:t>Interpretivism</a:t>
          </a:r>
          <a:endParaRPr lang="en-GB" sz="1600" dirty="0"/>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custT="1"/>
      <dgm:spPr/>
      <dgm:t>
        <a:bodyPr/>
        <a:lstStyle/>
        <a:p>
          <a:r>
            <a:rPr lang="en-GB" sz="1800" dirty="0" smtClean="0"/>
            <a:t>Inductive</a:t>
          </a:r>
          <a:endParaRPr lang="en-GB" sz="1800" dirty="0"/>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smtClean="0"/>
            <a:t>Interviews,</a:t>
          </a:r>
          <a:br>
            <a:rPr lang="en-GB" dirty="0" smtClean="0"/>
          </a:br>
          <a:r>
            <a:rPr lang="en-GB" dirty="0" smtClean="0"/>
            <a:t>Ethnography,</a:t>
          </a:r>
          <a:br>
            <a:rPr lang="en-GB" dirty="0" smtClean="0"/>
          </a:br>
          <a:r>
            <a:rPr lang="en-GB" dirty="0" smtClean="0"/>
            <a:t>Grounded  Theory</a:t>
          </a:r>
          <a:endParaRPr lang="en-GB" dirty="0"/>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8BEC5AE7-434A-4307-ADFD-678EDBD2281F}">
      <dgm:prSet custT="1"/>
      <dgm:spPr>
        <a:solidFill>
          <a:srgbClr val="00B050"/>
        </a:solidFill>
      </dgm:spPr>
      <dgm:t>
        <a:bodyPr/>
        <a:lstStyle/>
        <a:p>
          <a:r>
            <a:rPr lang="en-GB" sz="1800" dirty="0" smtClean="0"/>
            <a:t>Qualitative</a:t>
          </a:r>
          <a:endParaRPr lang="en-GB" sz="1800" dirty="0"/>
        </a:p>
      </dgm:t>
    </dgm:pt>
    <dgm:pt modelId="{366C5E11-6364-4D95-AB85-26878CBFEA9D}" type="parTrans" cxnId="{447FBFB5-AB57-421F-B2C6-26A64200DF67}">
      <dgm:prSet/>
      <dgm:spPr/>
      <dgm:t>
        <a:bodyPr/>
        <a:lstStyle/>
        <a:p>
          <a:endParaRPr lang="en-GB"/>
        </a:p>
      </dgm:t>
    </dgm:pt>
    <dgm:pt modelId="{61660C39-F2A6-4D84-9F34-72A73CC5E152}" type="sibTrans" cxnId="{447FBFB5-AB57-421F-B2C6-26A64200DF67}">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7428" custLinFactNeighborY="-1580">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D6518227-3448-4A2C-ABCF-75EEEAD3767A}" type="pres">
      <dgm:prSet presAssocID="{8BEC5AE7-434A-4307-ADFD-678EDBD2281F}" presName="parTxOnly" presStyleLbl="node1" presStyleIdx="2" presStyleCnt="4">
        <dgm:presLayoutVars>
          <dgm:bulletEnabled val="1"/>
        </dgm:presLayoutVars>
      </dgm:prSet>
      <dgm:spPr/>
      <dgm:t>
        <a:bodyPr/>
        <a:lstStyle/>
        <a:p>
          <a:endParaRPr lang="en-GB"/>
        </a:p>
      </dgm:t>
    </dgm:pt>
    <dgm:pt modelId="{8F6377EF-D301-4E99-9B1F-7BB163BA203A}" type="pres">
      <dgm:prSet presAssocID="{61660C39-F2A6-4D84-9F34-72A73CC5E152}"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8E167BD9-517E-43C9-B369-8E887DB008BD}" type="presOf" srcId="{8BEC5AE7-434A-4307-ADFD-678EDBD2281F}" destId="{D6518227-3448-4A2C-ABCF-75EEEAD3767A}" srcOrd="0" destOrd="0" presId="urn:microsoft.com/office/officeart/2005/8/layout/hChevron3"/>
    <dgm:cxn modelId="{D8FFBE7A-186A-4290-B3B6-B081CA5B4F28}" type="presOf" srcId="{17D8A1BA-0953-445C-8911-763F6EC8BD8B}" destId="{FF2215B3-2875-4513-B26D-3C3583F27BAA}" srcOrd="0" destOrd="0" presId="urn:microsoft.com/office/officeart/2005/8/layout/hChevron3"/>
    <dgm:cxn modelId="{465D983B-81B4-483A-AFCB-1538509E4BDC}" type="presOf" srcId="{AE4D4D01-0A7C-475F-8E34-104F321EE25D}" destId="{00C2F16A-4403-4312-B180-C23450EAB579}" srcOrd="0" destOrd="0" presId="urn:microsoft.com/office/officeart/2005/8/layout/hChevron3"/>
    <dgm:cxn modelId="{AAA1E347-F3EA-415E-B24F-98E90F75A7C0}" type="presOf" srcId="{C4D32F3D-A1EA-4E5A-82C3-B3E793A463BA}" destId="{841C31DA-719C-481A-9944-D61EDE3CC35A}" srcOrd="0" destOrd="0" presId="urn:microsoft.com/office/officeart/2005/8/layout/hChevron3"/>
    <dgm:cxn modelId="{17A72C04-2B14-40EE-9FC8-F0F0CBA194E3}" srcId="{17D8A1BA-0953-445C-8911-763F6EC8BD8B}" destId="{231E0646-75FC-4B59-93B7-A29A621B7084}" srcOrd="0" destOrd="0" parTransId="{5D6C64F5-0F8A-409D-90F3-AE7BBB5E1159}" sibTransId="{F27C3941-B9E5-4869-B472-66F0B1BAEB74}"/>
    <dgm:cxn modelId="{1D1D20E8-233F-41DA-A391-B338F2BF2346}" type="presOf" srcId="{231E0646-75FC-4B59-93B7-A29A621B7084}" destId="{8EC36D70-E19D-48AE-866B-768434CC2E1C}" srcOrd="0" destOrd="0" presId="urn:microsoft.com/office/officeart/2005/8/layout/hChevron3"/>
    <dgm:cxn modelId="{447FBFB5-AB57-421F-B2C6-26A64200DF67}" srcId="{17D8A1BA-0953-445C-8911-763F6EC8BD8B}" destId="{8BEC5AE7-434A-4307-ADFD-678EDBD2281F}" srcOrd="2" destOrd="0" parTransId="{366C5E11-6364-4D95-AB85-26878CBFEA9D}" sibTransId="{61660C39-F2A6-4D84-9F34-72A73CC5E152}"/>
    <dgm:cxn modelId="{3A4D201D-38CA-4748-8D08-3AED2EB441EA}" srcId="{17D8A1BA-0953-445C-8911-763F6EC8BD8B}" destId="{AE4D4D01-0A7C-475F-8E34-104F321EE25D}" srcOrd="3" destOrd="0" parTransId="{1C0F61B0-4033-4D96-A1DE-48775EAF242D}" sibTransId="{085CEEA0-B54A-468F-A882-7AEE89B39DCC}"/>
    <dgm:cxn modelId="{BB18DA52-910E-43B2-B3CF-601C46739EC1}" srcId="{17D8A1BA-0953-445C-8911-763F6EC8BD8B}" destId="{C4D32F3D-A1EA-4E5A-82C3-B3E793A463BA}" srcOrd="1" destOrd="0" parTransId="{1E7F28D2-2060-4064-8930-75A246047AF8}" sibTransId="{A91277B7-DE18-4A0F-B879-E9C55A8A79B1}"/>
    <dgm:cxn modelId="{66E8D5F5-90A3-4A48-AED4-2B7D1EF757A7}" type="presParOf" srcId="{FF2215B3-2875-4513-B26D-3C3583F27BAA}" destId="{8EC36D70-E19D-48AE-866B-768434CC2E1C}" srcOrd="0" destOrd="0" presId="urn:microsoft.com/office/officeart/2005/8/layout/hChevron3"/>
    <dgm:cxn modelId="{7ECBF3A5-F399-435F-8B73-9E1562EC1D4A}" type="presParOf" srcId="{FF2215B3-2875-4513-B26D-3C3583F27BAA}" destId="{590DF287-B874-4BC7-B0D2-0CB9ED1D1F41}" srcOrd="1" destOrd="0" presId="urn:microsoft.com/office/officeart/2005/8/layout/hChevron3"/>
    <dgm:cxn modelId="{0DC44690-FABE-4EAE-BF51-F1B11951D9FF}" type="presParOf" srcId="{FF2215B3-2875-4513-B26D-3C3583F27BAA}" destId="{841C31DA-719C-481A-9944-D61EDE3CC35A}" srcOrd="2" destOrd="0" presId="urn:microsoft.com/office/officeart/2005/8/layout/hChevron3"/>
    <dgm:cxn modelId="{DFCCCCAE-E81A-44A7-98C7-DFBFF18955EA}" type="presParOf" srcId="{FF2215B3-2875-4513-B26D-3C3583F27BAA}" destId="{2725A521-0849-4196-B5EF-21FC9B5F4F05}" srcOrd="3" destOrd="0" presId="urn:microsoft.com/office/officeart/2005/8/layout/hChevron3"/>
    <dgm:cxn modelId="{55090563-F03C-4158-A938-9ECA8980A2C4}" type="presParOf" srcId="{FF2215B3-2875-4513-B26D-3C3583F27BAA}" destId="{D6518227-3448-4A2C-ABCF-75EEEAD3767A}" srcOrd="4" destOrd="0" presId="urn:microsoft.com/office/officeart/2005/8/layout/hChevron3"/>
    <dgm:cxn modelId="{B25DCA68-E347-482D-B2D3-EA4BC2643F05}" type="presParOf" srcId="{FF2215B3-2875-4513-B26D-3C3583F27BAA}" destId="{8F6377EF-D301-4E99-9B1F-7BB163BA203A}" srcOrd="5" destOrd="0" presId="urn:microsoft.com/office/officeart/2005/8/layout/hChevron3"/>
    <dgm:cxn modelId="{B10DE4C6-0594-46F2-A438-6F137CF485E4}"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custT="1"/>
      <dgm:spPr/>
      <dgm:t>
        <a:bodyPr/>
        <a:lstStyle/>
        <a:p>
          <a:r>
            <a:rPr lang="en-GB" sz="1800" dirty="0" smtClean="0"/>
            <a:t>Critical Realism</a:t>
          </a:r>
          <a:endParaRPr lang="en-GB" sz="1800" dirty="0"/>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custT="1"/>
      <dgm:spPr/>
      <dgm:t>
        <a:bodyPr/>
        <a:lstStyle/>
        <a:p>
          <a:r>
            <a:rPr lang="en-GB" sz="1800" dirty="0" err="1" smtClean="0"/>
            <a:t>Abductive</a:t>
          </a:r>
          <a:r>
            <a:rPr lang="en-GB" sz="1800" dirty="0" smtClean="0"/>
            <a:t> </a:t>
          </a:r>
          <a:r>
            <a:rPr lang="en-GB" sz="1600" dirty="0" smtClean="0"/>
            <a:t>(</a:t>
          </a:r>
          <a:r>
            <a:rPr lang="en-GB" sz="1600" dirty="0" err="1" smtClean="0"/>
            <a:t>Retroductive</a:t>
          </a:r>
          <a:r>
            <a:rPr lang="en-GB" sz="1600" dirty="0" smtClean="0"/>
            <a:t>)</a:t>
          </a:r>
          <a:endParaRPr lang="en-GB" sz="1600" dirty="0"/>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smtClean="0"/>
            <a:t>Archival research, historical analysis + </a:t>
          </a:r>
          <a:endParaRPr lang="en-GB" dirty="0"/>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1DA0C616-F20D-4955-8399-9EBE9A135C65}">
      <dgm:prSet custT="1"/>
      <dgm:spPr>
        <a:solidFill>
          <a:srgbClr val="00B050"/>
        </a:solidFill>
      </dgm:spPr>
      <dgm:t>
        <a:bodyPr/>
        <a:lstStyle/>
        <a:p>
          <a:r>
            <a:rPr lang="en-GB" sz="1800" dirty="0" smtClean="0"/>
            <a:t>Qualitative</a:t>
          </a:r>
          <a:br>
            <a:rPr lang="en-GB" sz="1800" dirty="0" smtClean="0"/>
          </a:br>
          <a:r>
            <a:rPr lang="en-GB" sz="1800" dirty="0" smtClean="0"/>
            <a:t>and/or</a:t>
          </a:r>
          <a:br>
            <a:rPr lang="en-GB" sz="1800" dirty="0" smtClean="0"/>
          </a:br>
          <a:r>
            <a:rPr lang="en-GB" sz="1800" dirty="0" smtClean="0"/>
            <a:t>quantitative</a:t>
          </a:r>
          <a:endParaRPr lang="en-GB" sz="1800" dirty="0"/>
        </a:p>
      </dgm:t>
    </dgm:pt>
    <dgm:pt modelId="{979D6534-C936-4C8C-B679-3742803CC31E}" type="parTrans" cxnId="{4528559E-7A49-48EB-9646-30BB88727CD8}">
      <dgm:prSet/>
      <dgm:spPr/>
      <dgm:t>
        <a:bodyPr/>
        <a:lstStyle/>
        <a:p>
          <a:endParaRPr lang="en-GB"/>
        </a:p>
      </dgm:t>
    </dgm:pt>
    <dgm:pt modelId="{CA546738-729B-4C75-BC0F-A8A5746F560D}" type="sibTrans" cxnId="{4528559E-7A49-48EB-9646-30BB88727CD8}">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498" custLinFactNeighborY="-1503">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custScaleX="126152">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custScaleX="129681">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93C4483E-D5CD-412F-9F68-3C8235DC1E21}" type="presOf" srcId="{231E0646-75FC-4B59-93B7-A29A621B7084}" destId="{8EC36D70-E19D-48AE-866B-768434CC2E1C}" srcOrd="0" destOrd="0" presId="urn:microsoft.com/office/officeart/2005/8/layout/hChevron3"/>
    <dgm:cxn modelId="{17A72C04-2B14-40EE-9FC8-F0F0CBA194E3}" srcId="{17D8A1BA-0953-445C-8911-763F6EC8BD8B}" destId="{231E0646-75FC-4B59-93B7-A29A621B7084}" srcOrd="0" destOrd="0" parTransId="{5D6C64F5-0F8A-409D-90F3-AE7BBB5E1159}" sibTransId="{F27C3941-B9E5-4869-B472-66F0B1BAEB74}"/>
    <dgm:cxn modelId="{25AE5A9C-D13E-4CAF-935F-0CF08413B0D7}" type="presOf" srcId="{17D8A1BA-0953-445C-8911-763F6EC8BD8B}" destId="{FF2215B3-2875-4513-B26D-3C3583F27BAA}" srcOrd="0" destOrd="0" presId="urn:microsoft.com/office/officeart/2005/8/layout/hChevron3"/>
    <dgm:cxn modelId="{1479AC1D-C5E3-467F-AAC3-CB876FAAA86C}" type="presOf" srcId="{AE4D4D01-0A7C-475F-8E34-104F321EE25D}" destId="{00C2F16A-4403-4312-B180-C23450EAB579}" srcOrd="0" destOrd="0" presId="urn:microsoft.com/office/officeart/2005/8/layout/hChevron3"/>
    <dgm:cxn modelId="{EF67CE29-21FB-4B0C-AD7D-5EB1681DDE52}" type="presOf" srcId="{C4D32F3D-A1EA-4E5A-82C3-B3E793A463BA}" destId="{841C31DA-719C-481A-9944-D61EDE3CC35A}" srcOrd="0" destOrd="0" presId="urn:microsoft.com/office/officeart/2005/8/layout/hChevron3"/>
    <dgm:cxn modelId="{4528559E-7A49-48EB-9646-30BB88727CD8}" srcId="{17D8A1BA-0953-445C-8911-763F6EC8BD8B}" destId="{1DA0C616-F20D-4955-8399-9EBE9A135C65}" srcOrd="2" destOrd="0" parTransId="{979D6534-C936-4C8C-B679-3742803CC31E}" sibTransId="{CA546738-729B-4C75-BC0F-A8A5746F560D}"/>
    <dgm:cxn modelId="{3A4D201D-38CA-4748-8D08-3AED2EB441EA}" srcId="{17D8A1BA-0953-445C-8911-763F6EC8BD8B}" destId="{AE4D4D01-0A7C-475F-8E34-104F321EE25D}" srcOrd="3" destOrd="0" parTransId="{1C0F61B0-4033-4D96-A1DE-48775EAF242D}" sibTransId="{085CEEA0-B54A-468F-A882-7AEE89B39DCC}"/>
    <dgm:cxn modelId="{BB18DA52-910E-43B2-B3CF-601C46739EC1}" srcId="{17D8A1BA-0953-445C-8911-763F6EC8BD8B}" destId="{C4D32F3D-A1EA-4E5A-82C3-B3E793A463BA}" srcOrd="1" destOrd="0" parTransId="{1E7F28D2-2060-4064-8930-75A246047AF8}" sibTransId="{A91277B7-DE18-4A0F-B879-E9C55A8A79B1}"/>
    <dgm:cxn modelId="{D74D5D9B-0454-4611-8F09-E18993805679}" type="presOf" srcId="{1DA0C616-F20D-4955-8399-9EBE9A135C65}" destId="{BAA2C9FD-975A-4C5E-A442-E5BE99442011}" srcOrd="0" destOrd="0" presId="urn:microsoft.com/office/officeart/2005/8/layout/hChevron3"/>
    <dgm:cxn modelId="{379DC84D-E50D-49D2-98D6-5F972AF9409A}" type="presParOf" srcId="{FF2215B3-2875-4513-B26D-3C3583F27BAA}" destId="{8EC36D70-E19D-48AE-866B-768434CC2E1C}" srcOrd="0" destOrd="0" presId="urn:microsoft.com/office/officeart/2005/8/layout/hChevron3"/>
    <dgm:cxn modelId="{B506EDDA-D401-43D2-A962-72300A9E2B34}" type="presParOf" srcId="{FF2215B3-2875-4513-B26D-3C3583F27BAA}" destId="{590DF287-B874-4BC7-B0D2-0CB9ED1D1F41}" srcOrd="1" destOrd="0" presId="urn:microsoft.com/office/officeart/2005/8/layout/hChevron3"/>
    <dgm:cxn modelId="{166D4EB0-DA8B-46C0-AB65-58FDA8B398F0}" type="presParOf" srcId="{FF2215B3-2875-4513-B26D-3C3583F27BAA}" destId="{841C31DA-719C-481A-9944-D61EDE3CC35A}" srcOrd="2" destOrd="0" presId="urn:microsoft.com/office/officeart/2005/8/layout/hChevron3"/>
    <dgm:cxn modelId="{90AD762A-2CF8-44B8-8C63-946B2AA725CA}" type="presParOf" srcId="{FF2215B3-2875-4513-B26D-3C3583F27BAA}" destId="{2725A521-0849-4196-B5EF-21FC9B5F4F05}" srcOrd="3" destOrd="0" presId="urn:microsoft.com/office/officeart/2005/8/layout/hChevron3"/>
    <dgm:cxn modelId="{8D5C99B1-5BD1-45D8-90D1-3064E100FD1F}" type="presParOf" srcId="{FF2215B3-2875-4513-B26D-3C3583F27BAA}" destId="{BAA2C9FD-975A-4C5E-A442-E5BE99442011}" srcOrd="4" destOrd="0" presId="urn:microsoft.com/office/officeart/2005/8/layout/hChevron3"/>
    <dgm:cxn modelId="{F36F48C9-5614-46DC-A24E-AE6B78AB3656}" type="presParOf" srcId="{FF2215B3-2875-4513-B26D-3C3583F27BAA}" destId="{34C8BF92-40A3-44A9-A7EE-217D21B56F49}" srcOrd="5" destOrd="0" presId="urn:microsoft.com/office/officeart/2005/8/layout/hChevron3"/>
    <dgm:cxn modelId="{305D4AD1-7C60-4FAF-8A83-C91405CD00F4}"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dgm:spPr/>
      <dgm:t>
        <a:bodyPr/>
        <a:lstStyle/>
        <a:p>
          <a:r>
            <a:rPr lang="en-GB" dirty="0" smtClean="0"/>
            <a:t>Pragmatism</a:t>
          </a:r>
          <a:endParaRPr lang="en-GB" dirty="0"/>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dgm:spPr/>
      <dgm:t>
        <a:bodyPr/>
        <a:lstStyle/>
        <a:p>
          <a:r>
            <a:rPr lang="en-GB" dirty="0" err="1" smtClean="0"/>
            <a:t>Abductive</a:t>
          </a:r>
          <a:endParaRPr lang="en-GB" dirty="0"/>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smtClean="0"/>
            <a:t>Any of the above in any combination</a:t>
          </a:r>
          <a:endParaRPr lang="en-GB" dirty="0"/>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1DA0C616-F20D-4955-8399-9EBE9A135C65}">
      <dgm:prSet/>
      <dgm:spPr>
        <a:solidFill>
          <a:srgbClr val="00B050"/>
        </a:solidFill>
      </dgm:spPr>
      <dgm:t>
        <a:bodyPr/>
        <a:lstStyle/>
        <a:p>
          <a:r>
            <a:rPr lang="en-GB" dirty="0" smtClean="0"/>
            <a:t>Quantitative</a:t>
          </a:r>
          <a:br>
            <a:rPr lang="en-GB" dirty="0" smtClean="0"/>
          </a:br>
          <a:r>
            <a:rPr lang="en-GB" dirty="0" smtClean="0"/>
            <a:t>and/or</a:t>
          </a:r>
          <a:br>
            <a:rPr lang="en-GB" dirty="0" smtClean="0"/>
          </a:br>
          <a:r>
            <a:rPr lang="en-GB" dirty="0" smtClean="0"/>
            <a:t>qualitative</a:t>
          </a:r>
          <a:endParaRPr lang="en-GB" dirty="0"/>
        </a:p>
      </dgm:t>
    </dgm:pt>
    <dgm:pt modelId="{979D6534-C936-4C8C-B679-3742803CC31E}" type="parTrans" cxnId="{4528559E-7A49-48EB-9646-30BB88727CD8}">
      <dgm:prSet/>
      <dgm:spPr/>
      <dgm:t>
        <a:bodyPr/>
        <a:lstStyle/>
        <a:p>
          <a:endParaRPr lang="en-GB"/>
        </a:p>
      </dgm:t>
    </dgm:pt>
    <dgm:pt modelId="{CA546738-729B-4C75-BC0F-A8A5746F560D}" type="sibTrans" cxnId="{4528559E-7A49-48EB-9646-30BB88727CD8}">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14385" custLinFactNeighborY="-633">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7DA8E019-3D93-42C7-8E5E-B7DC6D6937A2}" type="presOf" srcId="{17D8A1BA-0953-445C-8911-763F6EC8BD8B}" destId="{FF2215B3-2875-4513-B26D-3C3583F27BAA}" srcOrd="0" destOrd="0" presId="urn:microsoft.com/office/officeart/2005/8/layout/hChevron3"/>
    <dgm:cxn modelId="{F496BAE1-9A51-478A-AF59-C1712868CC3D}" type="presOf" srcId="{231E0646-75FC-4B59-93B7-A29A621B7084}" destId="{8EC36D70-E19D-48AE-866B-768434CC2E1C}" srcOrd="0" destOrd="0" presId="urn:microsoft.com/office/officeart/2005/8/layout/hChevron3"/>
    <dgm:cxn modelId="{17A72C04-2B14-40EE-9FC8-F0F0CBA194E3}" srcId="{17D8A1BA-0953-445C-8911-763F6EC8BD8B}" destId="{231E0646-75FC-4B59-93B7-A29A621B7084}" srcOrd="0" destOrd="0" parTransId="{5D6C64F5-0F8A-409D-90F3-AE7BBB5E1159}" sibTransId="{F27C3941-B9E5-4869-B472-66F0B1BAEB74}"/>
    <dgm:cxn modelId="{CBBB01F6-443B-42CC-99D3-95C1AB96F5B6}" type="presOf" srcId="{1DA0C616-F20D-4955-8399-9EBE9A135C65}" destId="{BAA2C9FD-975A-4C5E-A442-E5BE99442011}" srcOrd="0" destOrd="0" presId="urn:microsoft.com/office/officeart/2005/8/layout/hChevron3"/>
    <dgm:cxn modelId="{E5ABE75C-95DC-40B0-93C3-9A4F9BA16F0F}" type="presOf" srcId="{C4D32F3D-A1EA-4E5A-82C3-B3E793A463BA}" destId="{841C31DA-719C-481A-9944-D61EDE3CC35A}" srcOrd="0" destOrd="0" presId="urn:microsoft.com/office/officeart/2005/8/layout/hChevron3"/>
    <dgm:cxn modelId="{A02294DE-795C-42B3-8DDD-916BCDF871C2}" type="presOf" srcId="{AE4D4D01-0A7C-475F-8E34-104F321EE25D}" destId="{00C2F16A-4403-4312-B180-C23450EAB579}" srcOrd="0" destOrd="0" presId="urn:microsoft.com/office/officeart/2005/8/layout/hChevron3"/>
    <dgm:cxn modelId="{4528559E-7A49-48EB-9646-30BB88727CD8}" srcId="{17D8A1BA-0953-445C-8911-763F6EC8BD8B}" destId="{1DA0C616-F20D-4955-8399-9EBE9A135C65}" srcOrd="2" destOrd="0" parTransId="{979D6534-C936-4C8C-B679-3742803CC31E}" sibTransId="{CA546738-729B-4C75-BC0F-A8A5746F560D}"/>
    <dgm:cxn modelId="{3A4D201D-38CA-4748-8D08-3AED2EB441EA}" srcId="{17D8A1BA-0953-445C-8911-763F6EC8BD8B}" destId="{AE4D4D01-0A7C-475F-8E34-104F321EE25D}" srcOrd="3" destOrd="0" parTransId="{1C0F61B0-4033-4D96-A1DE-48775EAF242D}" sibTransId="{085CEEA0-B54A-468F-A882-7AEE89B39DCC}"/>
    <dgm:cxn modelId="{BB18DA52-910E-43B2-B3CF-601C46739EC1}" srcId="{17D8A1BA-0953-445C-8911-763F6EC8BD8B}" destId="{C4D32F3D-A1EA-4E5A-82C3-B3E793A463BA}" srcOrd="1" destOrd="0" parTransId="{1E7F28D2-2060-4064-8930-75A246047AF8}" sibTransId="{A91277B7-DE18-4A0F-B879-E9C55A8A79B1}"/>
    <dgm:cxn modelId="{592BC2A4-ECAD-49BF-AE5D-ED22A364160A}" type="presParOf" srcId="{FF2215B3-2875-4513-B26D-3C3583F27BAA}" destId="{8EC36D70-E19D-48AE-866B-768434CC2E1C}" srcOrd="0" destOrd="0" presId="urn:microsoft.com/office/officeart/2005/8/layout/hChevron3"/>
    <dgm:cxn modelId="{BB5A91A6-3EAA-4B89-A9AE-A35347514EF1}" type="presParOf" srcId="{FF2215B3-2875-4513-B26D-3C3583F27BAA}" destId="{590DF287-B874-4BC7-B0D2-0CB9ED1D1F41}" srcOrd="1" destOrd="0" presId="urn:microsoft.com/office/officeart/2005/8/layout/hChevron3"/>
    <dgm:cxn modelId="{111A0DE9-393D-4877-AFF5-BE158ABED693}" type="presParOf" srcId="{FF2215B3-2875-4513-B26D-3C3583F27BAA}" destId="{841C31DA-719C-481A-9944-D61EDE3CC35A}" srcOrd="2" destOrd="0" presId="urn:microsoft.com/office/officeart/2005/8/layout/hChevron3"/>
    <dgm:cxn modelId="{3E05AC2B-09EF-43B1-BA1B-36238D516B6A}" type="presParOf" srcId="{FF2215B3-2875-4513-B26D-3C3583F27BAA}" destId="{2725A521-0849-4196-B5EF-21FC9B5F4F05}" srcOrd="3" destOrd="0" presId="urn:microsoft.com/office/officeart/2005/8/layout/hChevron3"/>
    <dgm:cxn modelId="{B67D52FD-F797-4BC8-9D8B-A56E6DA04EF0}" type="presParOf" srcId="{FF2215B3-2875-4513-B26D-3C3583F27BAA}" destId="{BAA2C9FD-975A-4C5E-A442-E5BE99442011}" srcOrd="4" destOrd="0" presId="urn:microsoft.com/office/officeart/2005/8/layout/hChevron3"/>
    <dgm:cxn modelId="{35AD4FDF-8617-4FC4-B369-A62285615149}" type="presParOf" srcId="{FF2215B3-2875-4513-B26D-3C3583F27BAA}" destId="{34C8BF92-40A3-44A9-A7EE-217D21B56F49}" srcOrd="5" destOrd="0" presId="urn:microsoft.com/office/officeart/2005/8/layout/hChevron3"/>
    <dgm:cxn modelId="{66BD97B3-4F48-4BBB-8DE5-FB50146F6A4E}"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D8A1BA-0953-445C-8911-763F6EC8BD8B}" type="doc">
      <dgm:prSet loTypeId="urn:microsoft.com/office/officeart/2005/8/layout/hChevron3" loCatId="process" qsTypeId="urn:microsoft.com/office/officeart/2005/8/quickstyle/simple1" qsCatId="simple" csTypeId="urn:microsoft.com/office/officeart/2005/8/colors/accent2_4" csCatId="accent2" phldr="1"/>
      <dgm:spPr/>
    </dgm:pt>
    <dgm:pt modelId="{231E0646-75FC-4B59-93B7-A29A621B7084}">
      <dgm:prSet phldrT="[Text]" custT="1"/>
      <dgm:spPr/>
      <dgm:t>
        <a:bodyPr/>
        <a:lstStyle/>
        <a:p>
          <a:r>
            <a:rPr lang="en-GB" sz="1800" dirty="0" smtClean="0"/>
            <a:t>Postmodernism</a:t>
          </a:r>
          <a:endParaRPr lang="en-GB" sz="1800" dirty="0"/>
        </a:p>
      </dgm:t>
    </dgm:pt>
    <dgm:pt modelId="{5D6C64F5-0F8A-409D-90F3-AE7BBB5E1159}" type="parTrans" cxnId="{17A72C04-2B14-40EE-9FC8-F0F0CBA194E3}">
      <dgm:prSet/>
      <dgm:spPr/>
      <dgm:t>
        <a:bodyPr/>
        <a:lstStyle/>
        <a:p>
          <a:endParaRPr lang="en-GB"/>
        </a:p>
      </dgm:t>
    </dgm:pt>
    <dgm:pt modelId="{F27C3941-B9E5-4869-B472-66F0B1BAEB74}" type="sibTrans" cxnId="{17A72C04-2B14-40EE-9FC8-F0F0CBA194E3}">
      <dgm:prSet/>
      <dgm:spPr/>
      <dgm:t>
        <a:bodyPr/>
        <a:lstStyle/>
        <a:p>
          <a:endParaRPr lang="en-GB"/>
        </a:p>
      </dgm:t>
    </dgm:pt>
    <dgm:pt modelId="{C4D32F3D-A1EA-4E5A-82C3-B3E793A463BA}">
      <dgm:prSet phldrT="[Text]" custT="1"/>
      <dgm:spPr/>
      <dgm:t>
        <a:bodyPr/>
        <a:lstStyle/>
        <a:p>
          <a:r>
            <a:rPr lang="en-GB" sz="1800" dirty="0" err="1" smtClean="0"/>
            <a:t>Abductive</a:t>
          </a:r>
          <a:endParaRPr lang="en-GB" sz="1800" dirty="0"/>
        </a:p>
      </dgm:t>
    </dgm:pt>
    <dgm:pt modelId="{1E7F28D2-2060-4064-8930-75A246047AF8}" type="parTrans" cxnId="{BB18DA52-910E-43B2-B3CF-601C46739EC1}">
      <dgm:prSet/>
      <dgm:spPr/>
      <dgm:t>
        <a:bodyPr/>
        <a:lstStyle/>
        <a:p>
          <a:endParaRPr lang="en-GB"/>
        </a:p>
      </dgm:t>
    </dgm:pt>
    <dgm:pt modelId="{A91277B7-DE18-4A0F-B879-E9C55A8A79B1}" type="sibTrans" cxnId="{BB18DA52-910E-43B2-B3CF-601C46739EC1}">
      <dgm:prSet/>
      <dgm:spPr/>
      <dgm:t>
        <a:bodyPr/>
        <a:lstStyle/>
        <a:p>
          <a:endParaRPr lang="en-GB"/>
        </a:p>
      </dgm:t>
    </dgm:pt>
    <dgm:pt modelId="{AE4D4D01-0A7C-475F-8E34-104F321EE25D}">
      <dgm:prSet phldrT="[Text]"/>
      <dgm:spPr/>
      <dgm:t>
        <a:bodyPr/>
        <a:lstStyle/>
        <a:p>
          <a:r>
            <a:rPr lang="en-GB" dirty="0" smtClean="0"/>
            <a:t>Discourse analysis, visual methods + </a:t>
          </a:r>
          <a:endParaRPr lang="en-GB" dirty="0"/>
        </a:p>
      </dgm:t>
    </dgm:pt>
    <dgm:pt modelId="{1C0F61B0-4033-4D96-A1DE-48775EAF242D}" type="parTrans" cxnId="{3A4D201D-38CA-4748-8D08-3AED2EB441EA}">
      <dgm:prSet/>
      <dgm:spPr/>
      <dgm:t>
        <a:bodyPr/>
        <a:lstStyle/>
        <a:p>
          <a:endParaRPr lang="en-GB"/>
        </a:p>
      </dgm:t>
    </dgm:pt>
    <dgm:pt modelId="{085CEEA0-B54A-468F-A882-7AEE89B39DCC}" type="sibTrans" cxnId="{3A4D201D-38CA-4748-8D08-3AED2EB441EA}">
      <dgm:prSet/>
      <dgm:spPr/>
      <dgm:t>
        <a:bodyPr/>
        <a:lstStyle/>
        <a:p>
          <a:endParaRPr lang="en-GB"/>
        </a:p>
      </dgm:t>
    </dgm:pt>
    <dgm:pt modelId="{1DA0C616-F20D-4955-8399-9EBE9A135C65}">
      <dgm:prSet custT="1"/>
      <dgm:spPr>
        <a:solidFill>
          <a:srgbClr val="00B050"/>
        </a:solidFill>
      </dgm:spPr>
      <dgm:t>
        <a:bodyPr/>
        <a:lstStyle/>
        <a:p>
          <a:r>
            <a:rPr lang="en-GB" sz="1800" dirty="0" smtClean="0"/>
            <a:t>Qualitative</a:t>
          </a:r>
          <a:endParaRPr lang="en-GB" sz="1800" dirty="0"/>
        </a:p>
      </dgm:t>
    </dgm:pt>
    <dgm:pt modelId="{979D6534-C936-4C8C-B679-3742803CC31E}" type="parTrans" cxnId="{4528559E-7A49-48EB-9646-30BB88727CD8}">
      <dgm:prSet/>
      <dgm:spPr/>
      <dgm:t>
        <a:bodyPr/>
        <a:lstStyle/>
        <a:p>
          <a:endParaRPr lang="en-GB"/>
        </a:p>
      </dgm:t>
    </dgm:pt>
    <dgm:pt modelId="{CA546738-729B-4C75-BC0F-A8A5746F560D}" type="sibTrans" cxnId="{4528559E-7A49-48EB-9646-30BB88727CD8}">
      <dgm:prSet/>
      <dgm:spPr/>
      <dgm:t>
        <a:bodyPr/>
        <a:lstStyle/>
        <a:p>
          <a:endParaRPr lang="en-GB"/>
        </a:p>
      </dgm:t>
    </dgm:pt>
    <dgm:pt modelId="{FF2215B3-2875-4513-B26D-3C3583F27BAA}" type="pres">
      <dgm:prSet presAssocID="{17D8A1BA-0953-445C-8911-763F6EC8BD8B}" presName="Name0" presStyleCnt="0">
        <dgm:presLayoutVars>
          <dgm:dir/>
          <dgm:resizeHandles val="exact"/>
        </dgm:presLayoutVars>
      </dgm:prSet>
      <dgm:spPr/>
    </dgm:pt>
    <dgm:pt modelId="{8EC36D70-E19D-48AE-866B-768434CC2E1C}" type="pres">
      <dgm:prSet presAssocID="{231E0646-75FC-4B59-93B7-A29A621B7084}" presName="parTxOnly" presStyleLbl="node1" presStyleIdx="0" presStyleCnt="4" custLinFactNeighborX="-498" custLinFactNeighborY="-1503">
        <dgm:presLayoutVars>
          <dgm:bulletEnabled val="1"/>
        </dgm:presLayoutVars>
      </dgm:prSet>
      <dgm:spPr/>
      <dgm:t>
        <a:bodyPr/>
        <a:lstStyle/>
        <a:p>
          <a:endParaRPr lang="en-GB"/>
        </a:p>
      </dgm:t>
    </dgm:pt>
    <dgm:pt modelId="{590DF287-B874-4BC7-B0D2-0CB9ED1D1F41}" type="pres">
      <dgm:prSet presAssocID="{F27C3941-B9E5-4869-B472-66F0B1BAEB74}" presName="parSpace" presStyleCnt="0"/>
      <dgm:spPr/>
    </dgm:pt>
    <dgm:pt modelId="{841C31DA-719C-481A-9944-D61EDE3CC35A}" type="pres">
      <dgm:prSet presAssocID="{C4D32F3D-A1EA-4E5A-82C3-B3E793A463BA}" presName="parTxOnly" presStyleLbl="node1" presStyleIdx="1" presStyleCnt="4">
        <dgm:presLayoutVars>
          <dgm:bulletEnabled val="1"/>
        </dgm:presLayoutVars>
      </dgm:prSet>
      <dgm:spPr/>
      <dgm:t>
        <a:bodyPr/>
        <a:lstStyle/>
        <a:p>
          <a:endParaRPr lang="en-GB"/>
        </a:p>
      </dgm:t>
    </dgm:pt>
    <dgm:pt modelId="{2725A521-0849-4196-B5EF-21FC9B5F4F05}" type="pres">
      <dgm:prSet presAssocID="{A91277B7-DE18-4A0F-B879-E9C55A8A79B1}" presName="parSpace" presStyleCnt="0"/>
      <dgm:spPr/>
    </dgm:pt>
    <dgm:pt modelId="{BAA2C9FD-975A-4C5E-A442-E5BE99442011}" type="pres">
      <dgm:prSet presAssocID="{1DA0C616-F20D-4955-8399-9EBE9A135C65}" presName="parTxOnly" presStyleLbl="node1" presStyleIdx="2" presStyleCnt="4">
        <dgm:presLayoutVars>
          <dgm:bulletEnabled val="1"/>
        </dgm:presLayoutVars>
      </dgm:prSet>
      <dgm:spPr/>
      <dgm:t>
        <a:bodyPr/>
        <a:lstStyle/>
        <a:p>
          <a:endParaRPr lang="en-GB"/>
        </a:p>
      </dgm:t>
    </dgm:pt>
    <dgm:pt modelId="{34C8BF92-40A3-44A9-A7EE-217D21B56F49}" type="pres">
      <dgm:prSet presAssocID="{CA546738-729B-4C75-BC0F-A8A5746F560D}" presName="parSpace" presStyleCnt="0"/>
      <dgm:spPr/>
    </dgm:pt>
    <dgm:pt modelId="{00C2F16A-4403-4312-B180-C23450EAB579}" type="pres">
      <dgm:prSet presAssocID="{AE4D4D01-0A7C-475F-8E34-104F321EE25D}" presName="parTxOnly" presStyleLbl="node1" presStyleIdx="3" presStyleCnt="4">
        <dgm:presLayoutVars>
          <dgm:bulletEnabled val="1"/>
        </dgm:presLayoutVars>
      </dgm:prSet>
      <dgm:spPr/>
      <dgm:t>
        <a:bodyPr/>
        <a:lstStyle/>
        <a:p>
          <a:endParaRPr lang="en-GB"/>
        </a:p>
      </dgm:t>
    </dgm:pt>
  </dgm:ptLst>
  <dgm:cxnLst>
    <dgm:cxn modelId="{F26EA6F5-9DD8-4947-94D5-E4DFED8FE1E8}" type="presOf" srcId="{17D8A1BA-0953-445C-8911-763F6EC8BD8B}" destId="{FF2215B3-2875-4513-B26D-3C3583F27BAA}" srcOrd="0" destOrd="0" presId="urn:microsoft.com/office/officeart/2005/8/layout/hChevron3"/>
    <dgm:cxn modelId="{BB18DA52-910E-43B2-B3CF-601C46739EC1}" srcId="{17D8A1BA-0953-445C-8911-763F6EC8BD8B}" destId="{C4D32F3D-A1EA-4E5A-82C3-B3E793A463BA}" srcOrd="1" destOrd="0" parTransId="{1E7F28D2-2060-4064-8930-75A246047AF8}" sibTransId="{A91277B7-DE18-4A0F-B879-E9C55A8A79B1}"/>
    <dgm:cxn modelId="{17A72C04-2B14-40EE-9FC8-F0F0CBA194E3}" srcId="{17D8A1BA-0953-445C-8911-763F6EC8BD8B}" destId="{231E0646-75FC-4B59-93B7-A29A621B7084}" srcOrd="0" destOrd="0" parTransId="{5D6C64F5-0F8A-409D-90F3-AE7BBB5E1159}" sibTransId="{F27C3941-B9E5-4869-B472-66F0B1BAEB74}"/>
    <dgm:cxn modelId="{0A8D3D5B-8DB5-4EE8-9A9A-EBEC153A555C}" type="presOf" srcId="{1DA0C616-F20D-4955-8399-9EBE9A135C65}" destId="{BAA2C9FD-975A-4C5E-A442-E5BE99442011}" srcOrd="0" destOrd="0" presId="urn:microsoft.com/office/officeart/2005/8/layout/hChevron3"/>
    <dgm:cxn modelId="{3A4D201D-38CA-4748-8D08-3AED2EB441EA}" srcId="{17D8A1BA-0953-445C-8911-763F6EC8BD8B}" destId="{AE4D4D01-0A7C-475F-8E34-104F321EE25D}" srcOrd="3" destOrd="0" parTransId="{1C0F61B0-4033-4D96-A1DE-48775EAF242D}" sibTransId="{085CEEA0-B54A-468F-A882-7AEE89B39DCC}"/>
    <dgm:cxn modelId="{4528559E-7A49-48EB-9646-30BB88727CD8}" srcId="{17D8A1BA-0953-445C-8911-763F6EC8BD8B}" destId="{1DA0C616-F20D-4955-8399-9EBE9A135C65}" srcOrd="2" destOrd="0" parTransId="{979D6534-C936-4C8C-B679-3742803CC31E}" sibTransId="{CA546738-729B-4C75-BC0F-A8A5746F560D}"/>
    <dgm:cxn modelId="{220C211B-E78A-4B21-A2EF-105DFAB697B8}" type="presOf" srcId="{C4D32F3D-A1EA-4E5A-82C3-B3E793A463BA}" destId="{841C31DA-719C-481A-9944-D61EDE3CC35A}" srcOrd="0" destOrd="0" presId="urn:microsoft.com/office/officeart/2005/8/layout/hChevron3"/>
    <dgm:cxn modelId="{ED837FCB-80E8-43B8-AA32-9D5FD6387D25}" type="presOf" srcId="{AE4D4D01-0A7C-475F-8E34-104F321EE25D}" destId="{00C2F16A-4403-4312-B180-C23450EAB579}" srcOrd="0" destOrd="0" presId="urn:microsoft.com/office/officeart/2005/8/layout/hChevron3"/>
    <dgm:cxn modelId="{005CB5F9-85A8-4575-8FEF-56FDAD1FB20F}" type="presOf" srcId="{231E0646-75FC-4B59-93B7-A29A621B7084}" destId="{8EC36D70-E19D-48AE-866B-768434CC2E1C}" srcOrd="0" destOrd="0" presId="urn:microsoft.com/office/officeart/2005/8/layout/hChevron3"/>
    <dgm:cxn modelId="{384AE84C-B9B7-4927-81B0-ECE87485A8A6}" type="presParOf" srcId="{FF2215B3-2875-4513-B26D-3C3583F27BAA}" destId="{8EC36D70-E19D-48AE-866B-768434CC2E1C}" srcOrd="0" destOrd="0" presId="urn:microsoft.com/office/officeart/2005/8/layout/hChevron3"/>
    <dgm:cxn modelId="{2C18C6C2-6901-49ED-99DE-2C78B81257AA}" type="presParOf" srcId="{FF2215B3-2875-4513-B26D-3C3583F27BAA}" destId="{590DF287-B874-4BC7-B0D2-0CB9ED1D1F41}" srcOrd="1" destOrd="0" presId="urn:microsoft.com/office/officeart/2005/8/layout/hChevron3"/>
    <dgm:cxn modelId="{49E7733D-0A38-43DD-B9D9-E81B8456BB90}" type="presParOf" srcId="{FF2215B3-2875-4513-B26D-3C3583F27BAA}" destId="{841C31DA-719C-481A-9944-D61EDE3CC35A}" srcOrd="2" destOrd="0" presId="urn:microsoft.com/office/officeart/2005/8/layout/hChevron3"/>
    <dgm:cxn modelId="{6F6B70DD-0FB4-4545-BE84-34B6812812BF}" type="presParOf" srcId="{FF2215B3-2875-4513-B26D-3C3583F27BAA}" destId="{2725A521-0849-4196-B5EF-21FC9B5F4F05}" srcOrd="3" destOrd="0" presId="urn:microsoft.com/office/officeart/2005/8/layout/hChevron3"/>
    <dgm:cxn modelId="{ADC24A77-2EF7-4463-8DAB-ABC996C027ED}" type="presParOf" srcId="{FF2215B3-2875-4513-B26D-3C3583F27BAA}" destId="{BAA2C9FD-975A-4C5E-A442-E5BE99442011}" srcOrd="4" destOrd="0" presId="urn:microsoft.com/office/officeart/2005/8/layout/hChevron3"/>
    <dgm:cxn modelId="{03ACFE0A-262A-4863-B41B-1E2F285C7701}" type="presParOf" srcId="{FF2215B3-2875-4513-B26D-3C3583F27BAA}" destId="{34C8BF92-40A3-44A9-A7EE-217D21B56F49}" srcOrd="5" destOrd="0" presId="urn:microsoft.com/office/officeart/2005/8/layout/hChevron3"/>
    <dgm:cxn modelId="{6DF219C5-AD61-4D24-BED2-745BDA66F691}" type="presParOf" srcId="{FF2215B3-2875-4513-B26D-3C3583F27BAA}" destId="{00C2F16A-4403-4312-B180-C23450EAB579}" srcOrd="6" destOrd="0" presId="urn:microsoft.com/office/officeart/2005/8/layout/hChevron3"/>
  </dgm:cxnLst>
  <dgm:bg/>
  <dgm:whole/>
  <dgm:extLst>
    <a:ext uri="http://schemas.microsoft.com/office/drawing/2008/diagram">
      <dsp:dataModelExt xmlns:dsp="http://schemas.microsoft.com/office/drawing/2008/diagram" relId="rId2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9B6BD14-8776-4B6C-A6EE-1F15A2909344}" type="doc">
      <dgm:prSet loTypeId="urn:microsoft.com/office/officeart/2005/8/layout/process1" loCatId="process" qsTypeId="urn:microsoft.com/office/officeart/2005/8/quickstyle/simple1" qsCatId="simple" csTypeId="urn:microsoft.com/office/officeart/2005/8/colors/accent2_2" csCatId="accent2" phldr="1"/>
      <dgm:spPr/>
    </dgm:pt>
    <dgm:pt modelId="{148B2986-0196-495D-A1BD-BC4889679AE1}">
      <dgm:prSet phldrT="[Text]"/>
      <dgm:spPr/>
      <dgm:t>
        <a:bodyPr/>
        <a:lstStyle/>
        <a:p>
          <a:r>
            <a:rPr lang="en-GB" dirty="0" smtClean="0"/>
            <a:t>Theory</a:t>
          </a:r>
          <a:endParaRPr lang="en-GB" dirty="0"/>
        </a:p>
      </dgm:t>
    </dgm:pt>
    <dgm:pt modelId="{3D0AD2B5-2B7B-4D9C-A768-485D4D0BE086}" type="parTrans" cxnId="{619210A9-01F9-4323-A07E-7B62DA66ECA6}">
      <dgm:prSet/>
      <dgm:spPr/>
      <dgm:t>
        <a:bodyPr/>
        <a:lstStyle/>
        <a:p>
          <a:endParaRPr lang="en-GB"/>
        </a:p>
      </dgm:t>
    </dgm:pt>
    <dgm:pt modelId="{1C1B0ED8-96E7-4717-B1BB-AC7CF3A82E29}" type="sibTrans" cxnId="{619210A9-01F9-4323-A07E-7B62DA66ECA6}">
      <dgm:prSet/>
      <dgm:spPr/>
      <dgm:t>
        <a:bodyPr/>
        <a:lstStyle/>
        <a:p>
          <a:endParaRPr lang="en-GB"/>
        </a:p>
      </dgm:t>
    </dgm:pt>
    <dgm:pt modelId="{8A8E3E21-A1E5-4991-826F-144997082778}">
      <dgm:prSet phldrT="[Text]"/>
      <dgm:spPr/>
      <dgm:t>
        <a:bodyPr/>
        <a:lstStyle/>
        <a:p>
          <a:r>
            <a:rPr lang="en-GB" dirty="0" smtClean="0"/>
            <a:t>Hypothesis</a:t>
          </a:r>
          <a:endParaRPr lang="en-GB" dirty="0"/>
        </a:p>
      </dgm:t>
    </dgm:pt>
    <dgm:pt modelId="{429F12ED-14E1-4634-B8CD-08967F7C0FCF}" type="parTrans" cxnId="{EA3B80C1-8399-4254-9765-EE32CC52463F}">
      <dgm:prSet/>
      <dgm:spPr/>
      <dgm:t>
        <a:bodyPr/>
        <a:lstStyle/>
        <a:p>
          <a:endParaRPr lang="en-GB"/>
        </a:p>
      </dgm:t>
    </dgm:pt>
    <dgm:pt modelId="{E8D8C7AD-788A-4781-A45B-B47B3221DD89}" type="sibTrans" cxnId="{EA3B80C1-8399-4254-9765-EE32CC52463F}">
      <dgm:prSet/>
      <dgm:spPr/>
      <dgm:t>
        <a:bodyPr/>
        <a:lstStyle/>
        <a:p>
          <a:endParaRPr lang="en-GB"/>
        </a:p>
      </dgm:t>
    </dgm:pt>
    <dgm:pt modelId="{13F926A4-3DBB-4818-B47E-96FD4AA09999}">
      <dgm:prSet phldrT="[Text]"/>
      <dgm:spPr/>
      <dgm:t>
        <a:bodyPr/>
        <a:lstStyle/>
        <a:p>
          <a:r>
            <a:rPr lang="en-GB" dirty="0" smtClean="0"/>
            <a:t>Measurements</a:t>
          </a:r>
          <a:endParaRPr lang="en-GB" dirty="0"/>
        </a:p>
      </dgm:t>
    </dgm:pt>
    <dgm:pt modelId="{1457FA56-1957-4137-81D8-39EA195D3E0E}" type="parTrans" cxnId="{53F7CBD5-187B-4CE6-BDE9-E2FDCEE43C12}">
      <dgm:prSet/>
      <dgm:spPr/>
      <dgm:t>
        <a:bodyPr/>
        <a:lstStyle/>
        <a:p>
          <a:endParaRPr lang="en-GB"/>
        </a:p>
      </dgm:t>
    </dgm:pt>
    <dgm:pt modelId="{F50C3FEE-B81C-4B4D-8FED-DAF174754618}" type="sibTrans" cxnId="{53F7CBD5-187B-4CE6-BDE9-E2FDCEE43C12}">
      <dgm:prSet/>
      <dgm:spPr/>
      <dgm:t>
        <a:bodyPr/>
        <a:lstStyle/>
        <a:p>
          <a:endParaRPr lang="en-GB"/>
        </a:p>
      </dgm:t>
    </dgm:pt>
    <dgm:pt modelId="{A06AD0C1-0052-40FD-964B-83259EFAAB7A}">
      <dgm:prSet/>
      <dgm:spPr/>
      <dgm:t>
        <a:bodyPr/>
        <a:lstStyle/>
        <a:p>
          <a:r>
            <a:rPr lang="en-GB" dirty="0" smtClean="0"/>
            <a:t>Hypothesis</a:t>
          </a:r>
          <a:br>
            <a:rPr lang="en-GB" dirty="0" smtClean="0"/>
          </a:br>
          <a:r>
            <a:rPr lang="en-GB" dirty="0" smtClean="0"/>
            <a:t>testing</a:t>
          </a:r>
          <a:endParaRPr lang="en-GB" dirty="0"/>
        </a:p>
      </dgm:t>
    </dgm:pt>
    <dgm:pt modelId="{44EFACC4-41C9-413B-8E9E-6BECDDAEE4DC}" type="parTrans" cxnId="{A55A71C3-F717-4183-A1CC-93BB94C28EDE}">
      <dgm:prSet/>
      <dgm:spPr/>
      <dgm:t>
        <a:bodyPr/>
        <a:lstStyle/>
        <a:p>
          <a:endParaRPr lang="en-GB"/>
        </a:p>
      </dgm:t>
    </dgm:pt>
    <dgm:pt modelId="{6EB78E23-36F3-44A0-AD50-66A7EAF446F0}" type="sibTrans" cxnId="{A55A71C3-F717-4183-A1CC-93BB94C28EDE}">
      <dgm:prSet/>
      <dgm:spPr/>
      <dgm:t>
        <a:bodyPr/>
        <a:lstStyle/>
        <a:p>
          <a:endParaRPr lang="en-GB"/>
        </a:p>
      </dgm:t>
    </dgm:pt>
    <dgm:pt modelId="{6774A650-B539-488C-9E3F-C82748DBFA27}">
      <dgm:prSet/>
      <dgm:spPr/>
      <dgm:t>
        <a:bodyPr/>
        <a:lstStyle/>
        <a:p>
          <a:r>
            <a:rPr lang="en-GB" dirty="0" smtClean="0"/>
            <a:t>Theory</a:t>
          </a:r>
          <a:endParaRPr lang="en-GB" dirty="0"/>
        </a:p>
      </dgm:t>
    </dgm:pt>
    <dgm:pt modelId="{FB9568A9-2EB8-4E9A-9343-EB8195BCDCD5}" type="parTrans" cxnId="{A29F94F0-BC8F-4759-8D98-50F5A63C55D2}">
      <dgm:prSet/>
      <dgm:spPr/>
      <dgm:t>
        <a:bodyPr/>
        <a:lstStyle/>
        <a:p>
          <a:endParaRPr lang="en-GB"/>
        </a:p>
      </dgm:t>
    </dgm:pt>
    <dgm:pt modelId="{19CA0DF7-B7DD-4750-9DB6-1D3C4955A0B1}" type="sibTrans" cxnId="{A29F94F0-BC8F-4759-8D98-50F5A63C55D2}">
      <dgm:prSet/>
      <dgm:spPr/>
      <dgm:t>
        <a:bodyPr/>
        <a:lstStyle/>
        <a:p>
          <a:endParaRPr lang="en-GB"/>
        </a:p>
      </dgm:t>
    </dgm:pt>
    <dgm:pt modelId="{4011D10E-2E6F-4841-AC4F-95B0393AFC29}" type="pres">
      <dgm:prSet presAssocID="{29B6BD14-8776-4B6C-A6EE-1F15A2909344}" presName="Name0" presStyleCnt="0">
        <dgm:presLayoutVars>
          <dgm:dir/>
          <dgm:resizeHandles val="exact"/>
        </dgm:presLayoutVars>
      </dgm:prSet>
      <dgm:spPr/>
    </dgm:pt>
    <dgm:pt modelId="{29C0974C-67A5-4A79-89ED-77658D9C23F1}" type="pres">
      <dgm:prSet presAssocID="{148B2986-0196-495D-A1BD-BC4889679AE1}" presName="node" presStyleLbl="node1" presStyleIdx="0" presStyleCnt="5">
        <dgm:presLayoutVars>
          <dgm:bulletEnabled val="1"/>
        </dgm:presLayoutVars>
      </dgm:prSet>
      <dgm:spPr/>
      <dgm:t>
        <a:bodyPr/>
        <a:lstStyle/>
        <a:p>
          <a:endParaRPr lang="en-GB"/>
        </a:p>
      </dgm:t>
    </dgm:pt>
    <dgm:pt modelId="{08CF5A5D-66C0-4EC8-8E4B-DF78775BA751}" type="pres">
      <dgm:prSet presAssocID="{1C1B0ED8-96E7-4717-B1BB-AC7CF3A82E29}" presName="sibTrans" presStyleLbl="sibTrans2D1" presStyleIdx="0" presStyleCnt="4"/>
      <dgm:spPr/>
      <dgm:t>
        <a:bodyPr/>
        <a:lstStyle/>
        <a:p>
          <a:endParaRPr lang="en-GB"/>
        </a:p>
      </dgm:t>
    </dgm:pt>
    <dgm:pt modelId="{4397F8B6-1823-4332-8F01-7DE8BE7B0015}" type="pres">
      <dgm:prSet presAssocID="{1C1B0ED8-96E7-4717-B1BB-AC7CF3A82E29}" presName="connectorText" presStyleLbl="sibTrans2D1" presStyleIdx="0" presStyleCnt="4"/>
      <dgm:spPr/>
      <dgm:t>
        <a:bodyPr/>
        <a:lstStyle/>
        <a:p>
          <a:endParaRPr lang="en-GB"/>
        </a:p>
      </dgm:t>
    </dgm:pt>
    <dgm:pt modelId="{DAD7E55E-57EF-4FD9-BB96-AE60961330B9}" type="pres">
      <dgm:prSet presAssocID="{8A8E3E21-A1E5-4991-826F-144997082778}" presName="node" presStyleLbl="node1" presStyleIdx="1" presStyleCnt="5">
        <dgm:presLayoutVars>
          <dgm:bulletEnabled val="1"/>
        </dgm:presLayoutVars>
      </dgm:prSet>
      <dgm:spPr/>
      <dgm:t>
        <a:bodyPr/>
        <a:lstStyle/>
        <a:p>
          <a:endParaRPr lang="en-GB"/>
        </a:p>
      </dgm:t>
    </dgm:pt>
    <dgm:pt modelId="{6737F120-D78C-46E1-BCB8-666A2CC54073}" type="pres">
      <dgm:prSet presAssocID="{E8D8C7AD-788A-4781-A45B-B47B3221DD89}" presName="sibTrans" presStyleLbl="sibTrans2D1" presStyleIdx="1" presStyleCnt="4"/>
      <dgm:spPr/>
      <dgm:t>
        <a:bodyPr/>
        <a:lstStyle/>
        <a:p>
          <a:endParaRPr lang="en-GB"/>
        </a:p>
      </dgm:t>
    </dgm:pt>
    <dgm:pt modelId="{AD22A249-05E7-40DE-ACB9-429CBD3B83EE}" type="pres">
      <dgm:prSet presAssocID="{E8D8C7AD-788A-4781-A45B-B47B3221DD89}" presName="connectorText" presStyleLbl="sibTrans2D1" presStyleIdx="1" presStyleCnt="4"/>
      <dgm:spPr/>
      <dgm:t>
        <a:bodyPr/>
        <a:lstStyle/>
        <a:p>
          <a:endParaRPr lang="en-GB"/>
        </a:p>
      </dgm:t>
    </dgm:pt>
    <dgm:pt modelId="{468E38F0-DC90-4714-AE91-365B3C6E8938}" type="pres">
      <dgm:prSet presAssocID="{13F926A4-3DBB-4818-B47E-96FD4AA09999}" presName="node" presStyleLbl="node1" presStyleIdx="2" presStyleCnt="5">
        <dgm:presLayoutVars>
          <dgm:bulletEnabled val="1"/>
        </dgm:presLayoutVars>
      </dgm:prSet>
      <dgm:spPr/>
      <dgm:t>
        <a:bodyPr/>
        <a:lstStyle/>
        <a:p>
          <a:endParaRPr lang="en-GB"/>
        </a:p>
      </dgm:t>
    </dgm:pt>
    <dgm:pt modelId="{B48A6B0B-655D-493A-9E7D-EA73D25CFB80}" type="pres">
      <dgm:prSet presAssocID="{F50C3FEE-B81C-4B4D-8FED-DAF174754618}" presName="sibTrans" presStyleLbl="sibTrans2D1" presStyleIdx="2" presStyleCnt="4"/>
      <dgm:spPr/>
      <dgm:t>
        <a:bodyPr/>
        <a:lstStyle/>
        <a:p>
          <a:endParaRPr lang="en-GB"/>
        </a:p>
      </dgm:t>
    </dgm:pt>
    <dgm:pt modelId="{F24F52B9-1F5F-43AA-9116-5D7190BBCB64}" type="pres">
      <dgm:prSet presAssocID="{F50C3FEE-B81C-4B4D-8FED-DAF174754618}" presName="connectorText" presStyleLbl="sibTrans2D1" presStyleIdx="2" presStyleCnt="4"/>
      <dgm:spPr/>
      <dgm:t>
        <a:bodyPr/>
        <a:lstStyle/>
        <a:p>
          <a:endParaRPr lang="en-GB"/>
        </a:p>
      </dgm:t>
    </dgm:pt>
    <dgm:pt modelId="{9D38F512-1369-49A2-9165-1A50546E022B}" type="pres">
      <dgm:prSet presAssocID="{A06AD0C1-0052-40FD-964B-83259EFAAB7A}" presName="node" presStyleLbl="node1" presStyleIdx="3" presStyleCnt="5">
        <dgm:presLayoutVars>
          <dgm:bulletEnabled val="1"/>
        </dgm:presLayoutVars>
      </dgm:prSet>
      <dgm:spPr/>
      <dgm:t>
        <a:bodyPr/>
        <a:lstStyle/>
        <a:p>
          <a:endParaRPr lang="en-GB"/>
        </a:p>
      </dgm:t>
    </dgm:pt>
    <dgm:pt modelId="{A8F37300-6E6F-4FFC-BC51-655C0F3E8F65}" type="pres">
      <dgm:prSet presAssocID="{6EB78E23-36F3-44A0-AD50-66A7EAF446F0}" presName="sibTrans" presStyleLbl="sibTrans2D1" presStyleIdx="3" presStyleCnt="4"/>
      <dgm:spPr/>
      <dgm:t>
        <a:bodyPr/>
        <a:lstStyle/>
        <a:p>
          <a:endParaRPr lang="en-GB"/>
        </a:p>
      </dgm:t>
    </dgm:pt>
    <dgm:pt modelId="{1599C846-1562-43BB-A37A-59C9105E3BF6}" type="pres">
      <dgm:prSet presAssocID="{6EB78E23-36F3-44A0-AD50-66A7EAF446F0}" presName="connectorText" presStyleLbl="sibTrans2D1" presStyleIdx="3" presStyleCnt="4"/>
      <dgm:spPr/>
      <dgm:t>
        <a:bodyPr/>
        <a:lstStyle/>
        <a:p>
          <a:endParaRPr lang="en-GB"/>
        </a:p>
      </dgm:t>
    </dgm:pt>
    <dgm:pt modelId="{3CB2CC56-0BEA-428B-8BA5-3B5E3445B8A9}" type="pres">
      <dgm:prSet presAssocID="{6774A650-B539-488C-9E3F-C82748DBFA27}" presName="node" presStyleLbl="node1" presStyleIdx="4" presStyleCnt="5">
        <dgm:presLayoutVars>
          <dgm:bulletEnabled val="1"/>
        </dgm:presLayoutVars>
      </dgm:prSet>
      <dgm:spPr/>
      <dgm:t>
        <a:bodyPr/>
        <a:lstStyle/>
        <a:p>
          <a:endParaRPr lang="en-GB"/>
        </a:p>
      </dgm:t>
    </dgm:pt>
  </dgm:ptLst>
  <dgm:cxnLst>
    <dgm:cxn modelId="{0EFAD030-F00E-4CED-BB62-7F6DBE6BB59C}" type="presOf" srcId="{29B6BD14-8776-4B6C-A6EE-1F15A2909344}" destId="{4011D10E-2E6F-4841-AC4F-95B0393AFC29}" srcOrd="0" destOrd="0" presId="urn:microsoft.com/office/officeart/2005/8/layout/process1"/>
    <dgm:cxn modelId="{A29F94F0-BC8F-4759-8D98-50F5A63C55D2}" srcId="{29B6BD14-8776-4B6C-A6EE-1F15A2909344}" destId="{6774A650-B539-488C-9E3F-C82748DBFA27}" srcOrd="4" destOrd="0" parTransId="{FB9568A9-2EB8-4E9A-9343-EB8195BCDCD5}" sibTransId="{19CA0DF7-B7DD-4750-9DB6-1D3C4955A0B1}"/>
    <dgm:cxn modelId="{DAB8C9BE-A42B-4A1D-A9D8-13B469C32A18}" type="presOf" srcId="{6EB78E23-36F3-44A0-AD50-66A7EAF446F0}" destId="{A8F37300-6E6F-4FFC-BC51-655C0F3E8F65}" srcOrd="0" destOrd="0" presId="urn:microsoft.com/office/officeart/2005/8/layout/process1"/>
    <dgm:cxn modelId="{1B8112EC-6CD5-44C1-9827-6E6B7B5FB44B}" type="presOf" srcId="{1C1B0ED8-96E7-4717-B1BB-AC7CF3A82E29}" destId="{08CF5A5D-66C0-4EC8-8E4B-DF78775BA751}" srcOrd="0" destOrd="0" presId="urn:microsoft.com/office/officeart/2005/8/layout/process1"/>
    <dgm:cxn modelId="{2F04D6CF-384B-4C83-BE43-6ABE1110067C}" type="presOf" srcId="{6EB78E23-36F3-44A0-AD50-66A7EAF446F0}" destId="{1599C846-1562-43BB-A37A-59C9105E3BF6}" srcOrd="1" destOrd="0" presId="urn:microsoft.com/office/officeart/2005/8/layout/process1"/>
    <dgm:cxn modelId="{91B002A0-83AE-48B8-A99D-6DF19B9521B3}" type="presOf" srcId="{6774A650-B539-488C-9E3F-C82748DBFA27}" destId="{3CB2CC56-0BEA-428B-8BA5-3B5E3445B8A9}" srcOrd="0" destOrd="0" presId="urn:microsoft.com/office/officeart/2005/8/layout/process1"/>
    <dgm:cxn modelId="{3A5CAC8D-A203-458B-825B-0DCB5DFF7AE5}" type="presOf" srcId="{148B2986-0196-495D-A1BD-BC4889679AE1}" destId="{29C0974C-67A5-4A79-89ED-77658D9C23F1}" srcOrd="0" destOrd="0" presId="urn:microsoft.com/office/officeart/2005/8/layout/process1"/>
    <dgm:cxn modelId="{53F7CBD5-187B-4CE6-BDE9-E2FDCEE43C12}" srcId="{29B6BD14-8776-4B6C-A6EE-1F15A2909344}" destId="{13F926A4-3DBB-4818-B47E-96FD4AA09999}" srcOrd="2" destOrd="0" parTransId="{1457FA56-1957-4137-81D8-39EA195D3E0E}" sibTransId="{F50C3FEE-B81C-4B4D-8FED-DAF174754618}"/>
    <dgm:cxn modelId="{619210A9-01F9-4323-A07E-7B62DA66ECA6}" srcId="{29B6BD14-8776-4B6C-A6EE-1F15A2909344}" destId="{148B2986-0196-495D-A1BD-BC4889679AE1}" srcOrd="0" destOrd="0" parTransId="{3D0AD2B5-2B7B-4D9C-A768-485D4D0BE086}" sibTransId="{1C1B0ED8-96E7-4717-B1BB-AC7CF3A82E29}"/>
    <dgm:cxn modelId="{62F64E26-4BE2-4D9C-B188-4D1276B919D9}" type="presOf" srcId="{E8D8C7AD-788A-4781-A45B-B47B3221DD89}" destId="{6737F120-D78C-46E1-BCB8-666A2CC54073}" srcOrd="0" destOrd="0" presId="urn:microsoft.com/office/officeart/2005/8/layout/process1"/>
    <dgm:cxn modelId="{EA3B80C1-8399-4254-9765-EE32CC52463F}" srcId="{29B6BD14-8776-4B6C-A6EE-1F15A2909344}" destId="{8A8E3E21-A1E5-4991-826F-144997082778}" srcOrd="1" destOrd="0" parTransId="{429F12ED-14E1-4634-B8CD-08967F7C0FCF}" sibTransId="{E8D8C7AD-788A-4781-A45B-B47B3221DD89}"/>
    <dgm:cxn modelId="{69BF9F2C-6871-47E1-829A-B7C9574728C6}" type="presOf" srcId="{F50C3FEE-B81C-4B4D-8FED-DAF174754618}" destId="{B48A6B0B-655D-493A-9E7D-EA73D25CFB80}" srcOrd="0" destOrd="0" presId="urn:microsoft.com/office/officeart/2005/8/layout/process1"/>
    <dgm:cxn modelId="{6ECB10D4-FD97-48F1-B85A-3645E6D740BC}" type="presOf" srcId="{8A8E3E21-A1E5-4991-826F-144997082778}" destId="{DAD7E55E-57EF-4FD9-BB96-AE60961330B9}" srcOrd="0" destOrd="0" presId="urn:microsoft.com/office/officeart/2005/8/layout/process1"/>
    <dgm:cxn modelId="{A55A71C3-F717-4183-A1CC-93BB94C28EDE}" srcId="{29B6BD14-8776-4B6C-A6EE-1F15A2909344}" destId="{A06AD0C1-0052-40FD-964B-83259EFAAB7A}" srcOrd="3" destOrd="0" parTransId="{44EFACC4-41C9-413B-8E9E-6BECDDAEE4DC}" sibTransId="{6EB78E23-36F3-44A0-AD50-66A7EAF446F0}"/>
    <dgm:cxn modelId="{ECC89C8A-D18C-4B42-8FDC-54576A6292B7}" type="presOf" srcId="{A06AD0C1-0052-40FD-964B-83259EFAAB7A}" destId="{9D38F512-1369-49A2-9165-1A50546E022B}" srcOrd="0" destOrd="0" presId="urn:microsoft.com/office/officeart/2005/8/layout/process1"/>
    <dgm:cxn modelId="{5D93A541-2C94-400F-9B55-BDEE946ABF51}" type="presOf" srcId="{F50C3FEE-B81C-4B4D-8FED-DAF174754618}" destId="{F24F52B9-1F5F-43AA-9116-5D7190BBCB64}" srcOrd="1" destOrd="0" presId="urn:microsoft.com/office/officeart/2005/8/layout/process1"/>
    <dgm:cxn modelId="{928CDBDC-BC52-4118-8A57-F2F288CB6303}" type="presOf" srcId="{13F926A4-3DBB-4818-B47E-96FD4AA09999}" destId="{468E38F0-DC90-4714-AE91-365B3C6E8938}" srcOrd="0" destOrd="0" presId="urn:microsoft.com/office/officeart/2005/8/layout/process1"/>
    <dgm:cxn modelId="{A5EC691D-75C5-4AAB-8B12-C72E38CD3077}" type="presOf" srcId="{E8D8C7AD-788A-4781-A45B-B47B3221DD89}" destId="{AD22A249-05E7-40DE-ACB9-429CBD3B83EE}" srcOrd="1" destOrd="0" presId="urn:microsoft.com/office/officeart/2005/8/layout/process1"/>
    <dgm:cxn modelId="{8D0BC640-C0CB-44B7-94D0-2FE7CF397672}" type="presOf" srcId="{1C1B0ED8-96E7-4717-B1BB-AC7CF3A82E29}" destId="{4397F8B6-1823-4332-8F01-7DE8BE7B0015}" srcOrd="1" destOrd="0" presId="urn:microsoft.com/office/officeart/2005/8/layout/process1"/>
    <dgm:cxn modelId="{B47A9376-FD26-4EAD-9BCF-810DBC503AAB}" type="presParOf" srcId="{4011D10E-2E6F-4841-AC4F-95B0393AFC29}" destId="{29C0974C-67A5-4A79-89ED-77658D9C23F1}" srcOrd="0" destOrd="0" presId="urn:microsoft.com/office/officeart/2005/8/layout/process1"/>
    <dgm:cxn modelId="{6A29C243-BE6A-447B-897A-1D737986C837}" type="presParOf" srcId="{4011D10E-2E6F-4841-AC4F-95B0393AFC29}" destId="{08CF5A5D-66C0-4EC8-8E4B-DF78775BA751}" srcOrd="1" destOrd="0" presId="urn:microsoft.com/office/officeart/2005/8/layout/process1"/>
    <dgm:cxn modelId="{5649D956-F9D0-4628-9F3E-CD3B352D1E27}" type="presParOf" srcId="{08CF5A5D-66C0-4EC8-8E4B-DF78775BA751}" destId="{4397F8B6-1823-4332-8F01-7DE8BE7B0015}" srcOrd="0" destOrd="0" presId="urn:microsoft.com/office/officeart/2005/8/layout/process1"/>
    <dgm:cxn modelId="{A6FCC210-9AE8-4E68-92D0-B24F447C736B}" type="presParOf" srcId="{4011D10E-2E6F-4841-AC4F-95B0393AFC29}" destId="{DAD7E55E-57EF-4FD9-BB96-AE60961330B9}" srcOrd="2" destOrd="0" presId="urn:microsoft.com/office/officeart/2005/8/layout/process1"/>
    <dgm:cxn modelId="{FD863D09-240B-4224-8BCF-0162A172C121}" type="presParOf" srcId="{4011D10E-2E6F-4841-AC4F-95B0393AFC29}" destId="{6737F120-D78C-46E1-BCB8-666A2CC54073}" srcOrd="3" destOrd="0" presId="urn:microsoft.com/office/officeart/2005/8/layout/process1"/>
    <dgm:cxn modelId="{78C187A8-FC21-4A40-A75F-B45498732857}" type="presParOf" srcId="{6737F120-D78C-46E1-BCB8-666A2CC54073}" destId="{AD22A249-05E7-40DE-ACB9-429CBD3B83EE}" srcOrd="0" destOrd="0" presId="urn:microsoft.com/office/officeart/2005/8/layout/process1"/>
    <dgm:cxn modelId="{B5985679-1542-4CE1-B69C-3684DA4F7D75}" type="presParOf" srcId="{4011D10E-2E6F-4841-AC4F-95B0393AFC29}" destId="{468E38F0-DC90-4714-AE91-365B3C6E8938}" srcOrd="4" destOrd="0" presId="urn:microsoft.com/office/officeart/2005/8/layout/process1"/>
    <dgm:cxn modelId="{D84A9299-2DAF-4FDD-9485-EBFC6EA192C2}" type="presParOf" srcId="{4011D10E-2E6F-4841-AC4F-95B0393AFC29}" destId="{B48A6B0B-655D-493A-9E7D-EA73D25CFB80}" srcOrd="5" destOrd="0" presId="urn:microsoft.com/office/officeart/2005/8/layout/process1"/>
    <dgm:cxn modelId="{523A2450-90D9-4529-8490-67EE545BF3F0}" type="presParOf" srcId="{B48A6B0B-655D-493A-9E7D-EA73D25CFB80}" destId="{F24F52B9-1F5F-43AA-9116-5D7190BBCB64}" srcOrd="0" destOrd="0" presId="urn:microsoft.com/office/officeart/2005/8/layout/process1"/>
    <dgm:cxn modelId="{FA3FA432-8AA8-471C-ACDE-3ADC88A297DF}" type="presParOf" srcId="{4011D10E-2E6F-4841-AC4F-95B0393AFC29}" destId="{9D38F512-1369-49A2-9165-1A50546E022B}" srcOrd="6" destOrd="0" presId="urn:microsoft.com/office/officeart/2005/8/layout/process1"/>
    <dgm:cxn modelId="{603D2C0C-D13F-4CAF-97C1-E1A25D34960B}" type="presParOf" srcId="{4011D10E-2E6F-4841-AC4F-95B0393AFC29}" destId="{A8F37300-6E6F-4FFC-BC51-655C0F3E8F65}" srcOrd="7" destOrd="0" presId="urn:microsoft.com/office/officeart/2005/8/layout/process1"/>
    <dgm:cxn modelId="{28519D71-7A2B-400E-A687-A35E6C2872B9}" type="presParOf" srcId="{A8F37300-6E6F-4FFC-BC51-655C0F3E8F65}" destId="{1599C846-1562-43BB-A37A-59C9105E3BF6}" srcOrd="0" destOrd="0" presId="urn:microsoft.com/office/officeart/2005/8/layout/process1"/>
    <dgm:cxn modelId="{6F74457E-75CC-44DE-BBF4-50855A44A40F}" type="presParOf" srcId="{4011D10E-2E6F-4841-AC4F-95B0393AFC29}" destId="{3CB2CC56-0BEA-428B-8BA5-3B5E3445B8A9}"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B6BD14-8776-4B6C-A6EE-1F15A2909344}" type="doc">
      <dgm:prSet loTypeId="urn:microsoft.com/office/officeart/2005/8/layout/process1" loCatId="process" qsTypeId="urn:microsoft.com/office/officeart/2005/8/quickstyle/simple1" qsCatId="simple" csTypeId="urn:microsoft.com/office/officeart/2005/8/colors/accent2_2" csCatId="accent2" phldr="1"/>
      <dgm:spPr/>
    </dgm:pt>
    <dgm:pt modelId="{148B2986-0196-495D-A1BD-BC4889679AE1}">
      <dgm:prSet phldrT="[Text]"/>
      <dgm:spPr/>
      <dgm:t>
        <a:bodyPr/>
        <a:lstStyle/>
        <a:p>
          <a:r>
            <a:rPr lang="en-GB" dirty="0" smtClean="0"/>
            <a:t>Phenomena</a:t>
          </a:r>
          <a:endParaRPr lang="en-GB" dirty="0"/>
        </a:p>
      </dgm:t>
    </dgm:pt>
    <dgm:pt modelId="{3D0AD2B5-2B7B-4D9C-A768-485D4D0BE086}" type="parTrans" cxnId="{619210A9-01F9-4323-A07E-7B62DA66ECA6}">
      <dgm:prSet/>
      <dgm:spPr/>
      <dgm:t>
        <a:bodyPr/>
        <a:lstStyle/>
        <a:p>
          <a:endParaRPr lang="en-GB"/>
        </a:p>
      </dgm:t>
    </dgm:pt>
    <dgm:pt modelId="{1C1B0ED8-96E7-4717-B1BB-AC7CF3A82E29}" type="sibTrans" cxnId="{619210A9-01F9-4323-A07E-7B62DA66ECA6}">
      <dgm:prSet/>
      <dgm:spPr/>
      <dgm:t>
        <a:bodyPr/>
        <a:lstStyle/>
        <a:p>
          <a:endParaRPr lang="en-GB"/>
        </a:p>
      </dgm:t>
    </dgm:pt>
    <dgm:pt modelId="{8A8E3E21-A1E5-4991-826F-144997082778}">
      <dgm:prSet phldrT="[Text]"/>
      <dgm:spPr/>
      <dgm:t>
        <a:bodyPr/>
        <a:lstStyle/>
        <a:p>
          <a:r>
            <a:rPr lang="en-GB" dirty="0" smtClean="0"/>
            <a:t>Context</a:t>
          </a:r>
          <a:endParaRPr lang="en-GB" dirty="0"/>
        </a:p>
      </dgm:t>
    </dgm:pt>
    <dgm:pt modelId="{429F12ED-14E1-4634-B8CD-08967F7C0FCF}" type="parTrans" cxnId="{EA3B80C1-8399-4254-9765-EE32CC52463F}">
      <dgm:prSet/>
      <dgm:spPr/>
      <dgm:t>
        <a:bodyPr/>
        <a:lstStyle/>
        <a:p>
          <a:endParaRPr lang="en-GB"/>
        </a:p>
      </dgm:t>
    </dgm:pt>
    <dgm:pt modelId="{E8D8C7AD-788A-4781-A45B-B47B3221DD89}" type="sibTrans" cxnId="{EA3B80C1-8399-4254-9765-EE32CC52463F}">
      <dgm:prSet/>
      <dgm:spPr/>
      <dgm:t>
        <a:bodyPr/>
        <a:lstStyle/>
        <a:p>
          <a:endParaRPr lang="en-GB"/>
        </a:p>
      </dgm:t>
    </dgm:pt>
    <dgm:pt modelId="{13F926A4-3DBB-4818-B47E-96FD4AA09999}">
      <dgm:prSet phldrT="[Text]"/>
      <dgm:spPr/>
      <dgm:t>
        <a:bodyPr/>
        <a:lstStyle/>
        <a:p>
          <a:r>
            <a:rPr lang="en-GB" dirty="0" smtClean="0"/>
            <a:t>Qualitative</a:t>
          </a:r>
          <a:br>
            <a:rPr lang="en-GB" dirty="0" smtClean="0"/>
          </a:br>
          <a:r>
            <a:rPr lang="en-GB" dirty="0" smtClean="0"/>
            <a:t>data collection</a:t>
          </a:r>
          <a:endParaRPr lang="en-GB" dirty="0"/>
        </a:p>
      </dgm:t>
    </dgm:pt>
    <dgm:pt modelId="{1457FA56-1957-4137-81D8-39EA195D3E0E}" type="parTrans" cxnId="{53F7CBD5-187B-4CE6-BDE9-E2FDCEE43C12}">
      <dgm:prSet/>
      <dgm:spPr/>
      <dgm:t>
        <a:bodyPr/>
        <a:lstStyle/>
        <a:p>
          <a:endParaRPr lang="en-GB"/>
        </a:p>
      </dgm:t>
    </dgm:pt>
    <dgm:pt modelId="{F50C3FEE-B81C-4B4D-8FED-DAF174754618}" type="sibTrans" cxnId="{53F7CBD5-187B-4CE6-BDE9-E2FDCEE43C12}">
      <dgm:prSet/>
      <dgm:spPr/>
      <dgm:t>
        <a:bodyPr/>
        <a:lstStyle/>
        <a:p>
          <a:endParaRPr lang="en-GB"/>
        </a:p>
      </dgm:t>
    </dgm:pt>
    <dgm:pt modelId="{A06AD0C1-0052-40FD-964B-83259EFAAB7A}">
      <dgm:prSet/>
      <dgm:spPr/>
      <dgm:t>
        <a:bodyPr/>
        <a:lstStyle/>
        <a:p>
          <a:r>
            <a:rPr lang="en-GB" dirty="0" smtClean="0"/>
            <a:t>Existing </a:t>
          </a:r>
          <a:br>
            <a:rPr lang="en-GB" dirty="0" smtClean="0"/>
          </a:br>
          <a:r>
            <a:rPr lang="en-GB" dirty="0" smtClean="0"/>
            <a:t>theory</a:t>
          </a:r>
          <a:endParaRPr lang="en-GB" dirty="0"/>
        </a:p>
      </dgm:t>
    </dgm:pt>
    <dgm:pt modelId="{44EFACC4-41C9-413B-8E9E-6BECDDAEE4DC}" type="parTrans" cxnId="{A55A71C3-F717-4183-A1CC-93BB94C28EDE}">
      <dgm:prSet/>
      <dgm:spPr/>
      <dgm:t>
        <a:bodyPr/>
        <a:lstStyle/>
        <a:p>
          <a:endParaRPr lang="en-GB"/>
        </a:p>
      </dgm:t>
    </dgm:pt>
    <dgm:pt modelId="{6EB78E23-36F3-44A0-AD50-66A7EAF446F0}" type="sibTrans" cxnId="{A55A71C3-F717-4183-A1CC-93BB94C28EDE}">
      <dgm:prSet/>
      <dgm:spPr/>
      <dgm:t>
        <a:bodyPr/>
        <a:lstStyle/>
        <a:p>
          <a:endParaRPr lang="en-GB"/>
        </a:p>
      </dgm:t>
    </dgm:pt>
    <dgm:pt modelId="{6774A650-B539-488C-9E3F-C82748DBFA27}">
      <dgm:prSet/>
      <dgm:spPr/>
      <dgm:t>
        <a:bodyPr/>
        <a:lstStyle/>
        <a:p>
          <a:r>
            <a:rPr lang="en-GB" dirty="0" smtClean="0"/>
            <a:t>New theory</a:t>
          </a:r>
          <a:endParaRPr lang="en-GB" dirty="0"/>
        </a:p>
      </dgm:t>
    </dgm:pt>
    <dgm:pt modelId="{FB9568A9-2EB8-4E9A-9343-EB8195BCDCD5}" type="parTrans" cxnId="{A29F94F0-BC8F-4759-8D98-50F5A63C55D2}">
      <dgm:prSet/>
      <dgm:spPr/>
      <dgm:t>
        <a:bodyPr/>
        <a:lstStyle/>
        <a:p>
          <a:endParaRPr lang="en-GB"/>
        </a:p>
      </dgm:t>
    </dgm:pt>
    <dgm:pt modelId="{19CA0DF7-B7DD-4750-9DB6-1D3C4955A0B1}" type="sibTrans" cxnId="{A29F94F0-BC8F-4759-8D98-50F5A63C55D2}">
      <dgm:prSet/>
      <dgm:spPr/>
      <dgm:t>
        <a:bodyPr/>
        <a:lstStyle/>
        <a:p>
          <a:endParaRPr lang="en-GB"/>
        </a:p>
      </dgm:t>
    </dgm:pt>
    <dgm:pt modelId="{4011D10E-2E6F-4841-AC4F-95B0393AFC29}" type="pres">
      <dgm:prSet presAssocID="{29B6BD14-8776-4B6C-A6EE-1F15A2909344}" presName="Name0" presStyleCnt="0">
        <dgm:presLayoutVars>
          <dgm:dir/>
          <dgm:resizeHandles val="exact"/>
        </dgm:presLayoutVars>
      </dgm:prSet>
      <dgm:spPr/>
    </dgm:pt>
    <dgm:pt modelId="{29C0974C-67A5-4A79-89ED-77658D9C23F1}" type="pres">
      <dgm:prSet presAssocID="{148B2986-0196-495D-A1BD-BC4889679AE1}" presName="node" presStyleLbl="node1" presStyleIdx="0" presStyleCnt="5">
        <dgm:presLayoutVars>
          <dgm:bulletEnabled val="1"/>
        </dgm:presLayoutVars>
      </dgm:prSet>
      <dgm:spPr/>
      <dgm:t>
        <a:bodyPr/>
        <a:lstStyle/>
        <a:p>
          <a:endParaRPr lang="en-GB"/>
        </a:p>
      </dgm:t>
    </dgm:pt>
    <dgm:pt modelId="{08CF5A5D-66C0-4EC8-8E4B-DF78775BA751}" type="pres">
      <dgm:prSet presAssocID="{1C1B0ED8-96E7-4717-B1BB-AC7CF3A82E29}" presName="sibTrans" presStyleLbl="sibTrans2D1" presStyleIdx="0" presStyleCnt="4"/>
      <dgm:spPr/>
      <dgm:t>
        <a:bodyPr/>
        <a:lstStyle/>
        <a:p>
          <a:endParaRPr lang="en-GB"/>
        </a:p>
      </dgm:t>
    </dgm:pt>
    <dgm:pt modelId="{4397F8B6-1823-4332-8F01-7DE8BE7B0015}" type="pres">
      <dgm:prSet presAssocID="{1C1B0ED8-96E7-4717-B1BB-AC7CF3A82E29}" presName="connectorText" presStyleLbl="sibTrans2D1" presStyleIdx="0" presStyleCnt="4"/>
      <dgm:spPr/>
      <dgm:t>
        <a:bodyPr/>
        <a:lstStyle/>
        <a:p>
          <a:endParaRPr lang="en-GB"/>
        </a:p>
      </dgm:t>
    </dgm:pt>
    <dgm:pt modelId="{DAD7E55E-57EF-4FD9-BB96-AE60961330B9}" type="pres">
      <dgm:prSet presAssocID="{8A8E3E21-A1E5-4991-826F-144997082778}" presName="node" presStyleLbl="node1" presStyleIdx="1" presStyleCnt="5">
        <dgm:presLayoutVars>
          <dgm:bulletEnabled val="1"/>
        </dgm:presLayoutVars>
      </dgm:prSet>
      <dgm:spPr/>
      <dgm:t>
        <a:bodyPr/>
        <a:lstStyle/>
        <a:p>
          <a:endParaRPr lang="en-GB"/>
        </a:p>
      </dgm:t>
    </dgm:pt>
    <dgm:pt modelId="{6737F120-D78C-46E1-BCB8-666A2CC54073}" type="pres">
      <dgm:prSet presAssocID="{E8D8C7AD-788A-4781-A45B-B47B3221DD89}" presName="sibTrans" presStyleLbl="sibTrans2D1" presStyleIdx="1" presStyleCnt="4"/>
      <dgm:spPr/>
      <dgm:t>
        <a:bodyPr/>
        <a:lstStyle/>
        <a:p>
          <a:endParaRPr lang="en-GB"/>
        </a:p>
      </dgm:t>
    </dgm:pt>
    <dgm:pt modelId="{AD22A249-05E7-40DE-ACB9-429CBD3B83EE}" type="pres">
      <dgm:prSet presAssocID="{E8D8C7AD-788A-4781-A45B-B47B3221DD89}" presName="connectorText" presStyleLbl="sibTrans2D1" presStyleIdx="1" presStyleCnt="4"/>
      <dgm:spPr/>
      <dgm:t>
        <a:bodyPr/>
        <a:lstStyle/>
        <a:p>
          <a:endParaRPr lang="en-GB"/>
        </a:p>
      </dgm:t>
    </dgm:pt>
    <dgm:pt modelId="{468E38F0-DC90-4714-AE91-365B3C6E8938}" type="pres">
      <dgm:prSet presAssocID="{13F926A4-3DBB-4818-B47E-96FD4AA09999}" presName="node" presStyleLbl="node1" presStyleIdx="2" presStyleCnt="5">
        <dgm:presLayoutVars>
          <dgm:bulletEnabled val="1"/>
        </dgm:presLayoutVars>
      </dgm:prSet>
      <dgm:spPr/>
      <dgm:t>
        <a:bodyPr/>
        <a:lstStyle/>
        <a:p>
          <a:endParaRPr lang="en-GB"/>
        </a:p>
      </dgm:t>
    </dgm:pt>
    <dgm:pt modelId="{B48A6B0B-655D-493A-9E7D-EA73D25CFB80}" type="pres">
      <dgm:prSet presAssocID="{F50C3FEE-B81C-4B4D-8FED-DAF174754618}" presName="sibTrans" presStyleLbl="sibTrans2D1" presStyleIdx="2" presStyleCnt="4"/>
      <dgm:spPr/>
      <dgm:t>
        <a:bodyPr/>
        <a:lstStyle/>
        <a:p>
          <a:endParaRPr lang="en-GB"/>
        </a:p>
      </dgm:t>
    </dgm:pt>
    <dgm:pt modelId="{F24F52B9-1F5F-43AA-9116-5D7190BBCB64}" type="pres">
      <dgm:prSet presAssocID="{F50C3FEE-B81C-4B4D-8FED-DAF174754618}" presName="connectorText" presStyleLbl="sibTrans2D1" presStyleIdx="2" presStyleCnt="4"/>
      <dgm:spPr/>
      <dgm:t>
        <a:bodyPr/>
        <a:lstStyle/>
        <a:p>
          <a:endParaRPr lang="en-GB"/>
        </a:p>
      </dgm:t>
    </dgm:pt>
    <dgm:pt modelId="{9D38F512-1369-49A2-9165-1A50546E022B}" type="pres">
      <dgm:prSet presAssocID="{A06AD0C1-0052-40FD-964B-83259EFAAB7A}" presName="node" presStyleLbl="node1" presStyleIdx="3" presStyleCnt="5">
        <dgm:presLayoutVars>
          <dgm:bulletEnabled val="1"/>
        </dgm:presLayoutVars>
      </dgm:prSet>
      <dgm:spPr/>
      <dgm:t>
        <a:bodyPr/>
        <a:lstStyle/>
        <a:p>
          <a:endParaRPr lang="en-GB"/>
        </a:p>
      </dgm:t>
    </dgm:pt>
    <dgm:pt modelId="{A8F37300-6E6F-4FFC-BC51-655C0F3E8F65}" type="pres">
      <dgm:prSet presAssocID="{6EB78E23-36F3-44A0-AD50-66A7EAF446F0}" presName="sibTrans" presStyleLbl="sibTrans2D1" presStyleIdx="3" presStyleCnt="4"/>
      <dgm:spPr/>
      <dgm:t>
        <a:bodyPr/>
        <a:lstStyle/>
        <a:p>
          <a:endParaRPr lang="en-GB"/>
        </a:p>
      </dgm:t>
    </dgm:pt>
    <dgm:pt modelId="{1599C846-1562-43BB-A37A-59C9105E3BF6}" type="pres">
      <dgm:prSet presAssocID="{6EB78E23-36F3-44A0-AD50-66A7EAF446F0}" presName="connectorText" presStyleLbl="sibTrans2D1" presStyleIdx="3" presStyleCnt="4"/>
      <dgm:spPr/>
      <dgm:t>
        <a:bodyPr/>
        <a:lstStyle/>
        <a:p>
          <a:endParaRPr lang="en-GB"/>
        </a:p>
      </dgm:t>
    </dgm:pt>
    <dgm:pt modelId="{3CB2CC56-0BEA-428B-8BA5-3B5E3445B8A9}" type="pres">
      <dgm:prSet presAssocID="{6774A650-B539-488C-9E3F-C82748DBFA27}" presName="node" presStyleLbl="node1" presStyleIdx="4" presStyleCnt="5">
        <dgm:presLayoutVars>
          <dgm:bulletEnabled val="1"/>
        </dgm:presLayoutVars>
      </dgm:prSet>
      <dgm:spPr/>
      <dgm:t>
        <a:bodyPr/>
        <a:lstStyle/>
        <a:p>
          <a:endParaRPr lang="en-GB"/>
        </a:p>
      </dgm:t>
    </dgm:pt>
  </dgm:ptLst>
  <dgm:cxnLst>
    <dgm:cxn modelId="{3C2B3CAA-6D18-4787-BDC5-B912EEE0373B}" type="presOf" srcId="{6EB78E23-36F3-44A0-AD50-66A7EAF446F0}" destId="{1599C846-1562-43BB-A37A-59C9105E3BF6}" srcOrd="1" destOrd="0" presId="urn:microsoft.com/office/officeart/2005/8/layout/process1"/>
    <dgm:cxn modelId="{81774E1A-5C57-4ADF-8016-EF8D0DE5FA53}" type="presOf" srcId="{F50C3FEE-B81C-4B4D-8FED-DAF174754618}" destId="{B48A6B0B-655D-493A-9E7D-EA73D25CFB80}" srcOrd="0" destOrd="0" presId="urn:microsoft.com/office/officeart/2005/8/layout/process1"/>
    <dgm:cxn modelId="{53F7CBD5-187B-4CE6-BDE9-E2FDCEE43C12}" srcId="{29B6BD14-8776-4B6C-A6EE-1F15A2909344}" destId="{13F926A4-3DBB-4818-B47E-96FD4AA09999}" srcOrd="2" destOrd="0" parTransId="{1457FA56-1957-4137-81D8-39EA195D3E0E}" sibTransId="{F50C3FEE-B81C-4B4D-8FED-DAF174754618}"/>
    <dgm:cxn modelId="{66B45FA5-A179-4308-B83D-7D722EF11A78}" type="presOf" srcId="{6EB78E23-36F3-44A0-AD50-66A7EAF446F0}" destId="{A8F37300-6E6F-4FFC-BC51-655C0F3E8F65}" srcOrd="0" destOrd="0" presId="urn:microsoft.com/office/officeart/2005/8/layout/process1"/>
    <dgm:cxn modelId="{61012B08-90FA-4144-91B7-AA240894C632}" type="presOf" srcId="{F50C3FEE-B81C-4B4D-8FED-DAF174754618}" destId="{F24F52B9-1F5F-43AA-9116-5D7190BBCB64}" srcOrd="1" destOrd="0" presId="urn:microsoft.com/office/officeart/2005/8/layout/process1"/>
    <dgm:cxn modelId="{8D8929CC-F705-4E0B-85A3-845776703739}" type="presOf" srcId="{29B6BD14-8776-4B6C-A6EE-1F15A2909344}" destId="{4011D10E-2E6F-4841-AC4F-95B0393AFC29}" srcOrd="0" destOrd="0" presId="urn:microsoft.com/office/officeart/2005/8/layout/process1"/>
    <dgm:cxn modelId="{A29F94F0-BC8F-4759-8D98-50F5A63C55D2}" srcId="{29B6BD14-8776-4B6C-A6EE-1F15A2909344}" destId="{6774A650-B539-488C-9E3F-C82748DBFA27}" srcOrd="4" destOrd="0" parTransId="{FB9568A9-2EB8-4E9A-9343-EB8195BCDCD5}" sibTransId="{19CA0DF7-B7DD-4750-9DB6-1D3C4955A0B1}"/>
    <dgm:cxn modelId="{EA3B80C1-8399-4254-9765-EE32CC52463F}" srcId="{29B6BD14-8776-4B6C-A6EE-1F15A2909344}" destId="{8A8E3E21-A1E5-4991-826F-144997082778}" srcOrd="1" destOrd="0" parTransId="{429F12ED-14E1-4634-B8CD-08967F7C0FCF}" sibTransId="{E8D8C7AD-788A-4781-A45B-B47B3221DD89}"/>
    <dgm:cxn modelId="{43EE56A5-8005-422E-942B-D542F68691DD}" type="presOf" srcId="{13F926A4-3DBB-4818-B47E-96FD4AA09999}" destId="{468E38F0-DC90-4714-AE91-365B3C6E8938}" srcOrd="0" destOrd="0" presId="urn:microsoft.com/office/officeart/2005/8/layout/process1"/>
    <dgm:cxn modelId="{1CBA8774-526E-4DE6-AA92-48B86EE16B1D}" type="presOf" srcId="{148B2986-0196-495D-A1BD-BC4889679AE1}" destId="{29C0974C-67A5-4A79-89ED-77658D9C23F1}" srcOrd="0" destOrd="0" presId="urn:microsoft.com/office/officeart/2005/8/layout/process1"/>
    <dgm:cxn modelId="{3EFEE963-252F-4D25-AEEB-82327BEF3541}" type="presOf" srcId="{8A8E3E21-A1E5-4991-826F-144997082778}" destId="{DAD7E55E-57EF-4FD9-BB96-AE60961330B9}" srcOrd="0" destOrd="0" presId="urn:microsoft.com/office/officeart/2005/8/layout/process1"/>
    <dgm:cxn modelId="{C70F647F-77E0-4728-89A1-7B3324173CFB}" type="presOf" srcId="{E8D8C7AD-788A-4781-A45B-B47B3221DD89}" destId="{6737F120-D78C-46E1-BCB8-666A2CC54073}" srcOrd="0" destOrd="0" presId="urn:microsoft.com/office/officeart/2005/8/layout/process1"/>
    <dgm:cxn modelId="{619210A9-01F9-4323-A07E-7B62DA66ECA6}" srcId="{29B6BD14-8776-4B6C-A6EE-1F15A2909344}" destId="{148B2986-0196-495D-A1BD-BC4889679AE1}" srcOrd="0" destOrd="0" parTransId="{3D0AD2B5-2B7B-4D9C-A768-485D4D0BE086}" sibTransId="{1C1B0ED8-96E7-4717-B1BB-AC7CF3A82E29}"/>
    <dgm:cxn modelId="{E907A8E3-7E82-4B2B-BF45-E3A5D166767A}" type="presOf" srcId="{A06AD0C1-0052-40FD-964B-83259EFAAB7A}" destId="{9D38F512-1369-49A2-9165-1A50546E022B}" srcOrd="0" destOrd="0" presId="urn:microsoft.com/office/officeart/2005/8/layout/process1"/>
    <dgm:cxn modelId="{F4546631-A139-4179-8819-BC402DFA2EAB}" type="presOf" srcId="{E8D8C7AD-788A-4781-A45B-B47B3221DD89}" destId="{AD22A249-05E7-40DE-ACB9-429CBD3B83EE}" srcOrd="1" destOrd="0" presId="urn:microsoft.com/office/officeart/2005/8/layout/process1"/>
    <dgm:cxn modelId="{EA169C9D-C080-4DA8-BB55-F8880351B64C}" type="presOf" srcId="{1C1B0ED8-96E7-4717-B1BB-AC7CF3A82E29}" destId="{4397F8B6-1823-4332-8F01-7DE8BE7B0015}" srcOrd="1" destOrd="0" presId="urn:microsoft.com/office/officeart/2005/8/layout/process1"/>
    <dgm:cxn modelId="{B4ED9710-C194-4465-84E3-16A64EF524ED}" type="presOf" srcId="{1C1B0ED8-96E7-4717-B1BB-AC7CF3A82E29}" destId="{08CF5A5D-66C0-4EC8-8E4B-DF78775BA751}" srcOrd="0" destOrd="0" presId="urn:microsoft.com/office/officeart/2005/8/layout/process1"/>
    <dgm:cxn modelId="{535A9986-B8A7-422B-85B4-8B944B8A4CE8}" type="presOf" srcId="{6774A650-B539-488C-9E3F-C82748DBFA27}" destId="{3CB2CC56-0BEA-428B-8BA5-3B5E3445B8A9}" srcOrd="0" destOrd="0" presId="urn:microsoft.com/office/officeart/2005/8/layout/process1"/>
    <dgm:cxn modelId="{A55A71C3-F717-4183-A1CC-93BB94C28EDE}" srcId="{29B6BD14-8776-4B6C-A6EE-1F15A2909344}" destId="{A06AD0C1-0052-40FD-964B-83259EFAAB7A}" srcOrd="3" destOrd="0" parTransId="{44EFACC4-41C9-413B-8E9E-6BECDDAEE4DC}" sibTransId="{6EB78E23-36F3-44A0-AD50-66A7EAF446F0}"/>
    <dgm:cxn modelId="{44A74997-EA2D-4484-80D3-9BBE5008892A}" type="presParOf" srcId="{4011D10E-2E6F-4841-AC4F-95B0393AFC29}" destId="{29C0974C-67A5-4A79-89ED-77658D9C23F1}" srcOrd="0" destOrd="0" presId="urn:microsoft.com/office/officeart/2005/8/layout/process1"/>
    <dgm:cxn modelId="{43076A05-8E74-4055-A18A-632959002A09}" type="presParOf" srcId="{4011D10E-2E6F-4841-AC4F-95B0393AFC29}" destId="{08CF5A5D-66C0-4EC8-8E4B-DF78775BA751}" srcOrd="1" destOrd="0" presId="urn:microsoft.com/office/officeart/2005/8/layout/process1"/>
    <dgm:cxn modelId="{C621F4BD-7FC0-4745-AFF4-0E96CFDC00F2}" type="presParOf" srcId="{08CF5A5D-66C0-4EC8-8E4B-DF78775BA751}" destId="{4397F8B6-1823-4332-8F01-7DE8BE7B0015}" srcOrd="0" destOrd="0" presId="urn:microsoft.com/office/officeart/2005/8/layout/process1"/>
    <dgm:cxn modelId="{D76D158E-56D0-4A17-9FAE-A49A16F7B898}" type="presParOf" srcId="{4011D10E-2E6F-4841-AC4F-95B0393AFC29}" destId="{DAD7E55E-57EF-4FD9-BB96-AE60961330B9}" srcOrd="2" destOrd="0" presId="urn:microsoft.com/office/officeart/2005/8/layout/process1"/>
    <dgm:cxn modelId="{FEDD06E6-DEF5-4397-AE09-29345FDBE83E}" type="presParOf" srcId="{4011D10E-2E6F-4841-AC4F-95B0393AFC29}" destId="{6737F120-D78C-46E1-BCB8-666A2CC54073}" srcOrd="3" destOrd="0" presId="urn:microsoft.com/office/officeart/2005/8/layout/process1"/>
    <dgm:cxn modelId="{A3D50C66-0DC1-48EB-B285-5CD2B29E11C8}" type="presParOf" srcId="{6737F120-D78C-46E1-BCB8-666A2CC54073}" destId="{AD22A249-05E7-40DE-ACB9-429CBD3B83EE}" srcOrd="0" destOrd="0" presId="urn:microsoft.com/office/officeart/2005/8/layout/process1"/>
    <dgm:cxn modelId="{DC50026C-461F-4FDC-9CD1-AC9B4CA48258}" type="presParOf" srcId="{4011D10E-2E6F-4841-AC4F-95B0393AFC29}" destId="{468E38F0-DC90-4714-AE91-365B3C6E8938}" srcOrd="4" destOrd="0" presId="urn:microsoft.com/office/officeart/2005/8/layout/process1"/>
    <dgm:cxn modelId="{8CD36306-3D1A-4668-BD37-0A09B3241F18}" type="presParOf" srcId="{4011D10E-2E6F-4841-AC4F-95B0393AFC29}" destId="{B48A6B0B-655D-493A-9E7D-EA73D25CFB80}" srcOrd="5" destOrd="0" presId="urn:microsoft.com/office/officeart/2005/8/layout/process1"/>
    <dgm:cxn modelId="{6D7E5AAF-77D4-450E-88EA-91B8A32DAE92}" type="presParOf" srcId="{B48A6B0B-655D-493A-9E7D-EA73D25CFB80}" destId="{F24F52B9-1F5F-43AA-9116-5D7190BBCB64}" srcOrd="0" destOrd="0" presId="urn:microsoft.com/office/officeart/2005/8/layout/process1"/>
    <dgm:cxn modelId="{BB18C80F-1B4D-4944-8253-B019B6A85B58}" type="presParOf" srcId="{4011D10E-2E6F-4841-AC4F-95B0393AFC29}" destId="{9D38F512-1369-49A2-9165-1A50546E022B}" srcOrd="6" destOrd="0" presId="urn:microsoft.com/office/officeart/2005/8/layout/process1"/>
    <dgm:cxn modelId="{E0423776-6891-4D1C-AA66-16736414799C}" type="presParOf" srcId="{4011D10E-2E6F-4841-AC4F-95B0393AFC29}" destId="{A8F37300-6E6F-4FFC-BC51-655C0F3E8F65}" srcOrd="7" destOrd="0" presId="urn:microsoft.com/office/officeart/2005/8/layout/process1"/>
    <dgm:cxn modelId="{82B9E1DF-E1A9-4C01-BE67-4D418C7969A5}" type="presParOf" srcId="{A8F37300-6E6F-4FFC-BC51-655C0F3E8F65}" destId="{1599C846-1562-43BB-A37A-59C9105E3BF6}" srcOrd="0" destOrd="0" presId="urn:microsoft.com/office/officeart/2005/8/layout/process1"/>
    <dgm:cxn modelId="{7C0D437A-D70F-4445-9088-BD6C613B7A2C}" type="presParOf" srcId="{4011D10E-2E6F-4841-AC4F-95B0393AFC29}" destId="{3CB2CC56-0BEA-428B-8BA5-3B5E3445B8A9}"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BB9925-21B4-48F6-84FD-58357F0CE37C}" type="doc">
      <dgm:prSet loTypeId="urn:microsoft.com/office/officeart/2005/8/layout/cycle2" loCatId="cycle" qsTypeId="urn:microsoft.com/office/officeart/2005/8/quickstyle/simple5" qsCatId="simple" csTypeId="urn:microsoft.com/office/officeart/2005/8/colors/accent2_3" csCatId="accent2" phldr="1"/>
      <dgm:spPr/>
      <dgm:t>
        <a:bodyPr/>
        <a:lstStyle/>
        <a:p>
          <a:endParaRPr lang="en-GB"/>
        </a:p>
      </dgm:t>
    </dgm:pt>
    <dgm:pt modelId="{5C0A9DDC-6C5A-406C-9AC8-0308104357C2}">
      <dgm:prSet phldrT="[Text]"/>
      <dgm:spPr/>
      <dgm:t>
        <a:bodyPr/>
        <a:lstStyle/>
        <a:p>
          <a:r>
            <a:rPr lang="en-GB" dirty="0" smtClean="0"/>
            <a:t>Surprising fact</a:t>
          </a:r>
          <a:endParaRPr lang="en-GB" dirty="0"/>
        </a:p>
      </dgm:t>
    </dgm:pt>
    <dgm:pt modelId="{C861D4EB-9471-4F4B-9812-C800E86AE361}" type="parTrans" cxnId="{927AC69B-2B1B-4B6E-91CC-8216F6701105}">
      <dgm:prSet/>
      <dgm:spPr/>
      <dgm:t>
        <a:bodyPr/>
        <a:lstStyle/>
        <a:p>
          <a:endParaRPr lang="en-GB"/>
        </a:p>
      </dgm:t>
    </dgm:pt>
    <dgm:pt modelId="{66C63C95-F950-4A44-86A6-7B126DC215F3}" type="sibTrans" cxnId="{927AC69B-2B1B-4B6E-91CC-8216F6701105}">
      <dgm:prSet/>
      <dgm:spPr/>
      <dgm:t>
        <a:bodyPr/>
        <a:lstStyle/>
        <a:p>
          <a:endParaRPr lang="en-GB"/>
        </a:p>
      </dgm:t>
    </dgm:pt>
    <dgm:pt modelId="{1952A6EA-30D4-4B26-B775-0E2899E5693F}">
      <dgm:prSet phldrT="[Text]"/>
      <dgm:spPr>
        <a:solidFill>
          <a:srgbClr val="00B050"/>
        </a:solidFill>
      </dgm:spPr>
      <dgm:t>
        <a:bodyPr/>
        <a:lstStyle/>
        <a:p>
          <a:r>
            <a:rPr lang="en-GB" dirty="0" smtClean="0"/>
            <a:t>Conceptual framework</a:t>
          </a:r>
          <a:endParaRPr lang="en-GB" dirty="0"/>
        </a:p>
      </dgm:t>
    </dgm:pt>
    <dgm:pt modelId="{E67D1197-A1E9-448F-A276-C151338CEF3C}" type="parTrans" cxnId="{648AD82D-C6FD-4071-9575-9D50DECDCF83}">
      <dgm:prSet/>
      <dgm:spPr/>
      <dgm:t>
        <a:bodyPr/>
        <a:lstStyle/>
        <a:p>
          <a:endParaRPr lang="en-GB"/>
        </a:p>
      </dgm:t>
    </dgm:pt>
    <dgm:pt modelId="{9E98A764-A63A-42B2-ACDF-66FD49B57A62}" type="sibTrans" cxnId="{648AD82D-C6FD-4071-9575-9D50DECDCF83}">
      <dgm:prSet/>
      <dgm:spPr/>
      <dgm:t>
        <a:bodyPr/>
        <a:lstStyle/>
        <a:p>
          <a:endParaRPr lang="en-GB"/>
        </a:p>
      </dgm:t>
    </dgm:pt>
    <dgm:pt modelId="{CCDCA31E-AEDA-4205-8DBC-E0444A50B332}" type="pres">
      <dgm:prSet presAssocID="{B1BB9925-21B4-48F6-84FD-58357F0CE37C}" presName="cycle" presStyleCnt="0">
        <dgm:presLayoutVars>
          <dgm:dir/>
          <dgm:resizeHandles val="exact"/>
        </dgm:presLayoutVars>
      </dgm:prSet>
      <dgm:spPr/>
      <dgm:t>
        <a:bodyPr/>
        <a:lstStyle/>
        <a:p>
          <a:endParaRPr lang="en-GB"/>
        </a:p>
      </dgm:t>
    </dgm:pt>
    <dgm:pt modelId="{AD4F4FEE-B2CB-4EF9-B1A4-087F0291E7D8}" type="pres">
      <dgm:prSet presAssocID="{5C0A9DDC-6C5A-406C-9AC8-0308104357C2}" presName="node" presStyleLbl="node1" presStyleIdx="0" presStyleCnt="2">
        <dgm:presLayoutVars>
          <dgm:bulletEnabled val="1"/>
        </dgm:presLayoutVars>
      </dgm:prSet>
      <dgm:spPr/>
      <dgm:t>
        <a:bodyPr/>
        <a:lstStyle/>
        <a:p>
          <a:endParaRPr lang="en-GB"/>
        </a:p>
      </dgm:t>
    </dgm:pt>
    <dgm:pt modelId="{EECCA2BF-FBF8-4602-AAAD-0001E8A8BFD7}" type="pres">
      <dgm:prSet presAssocID="{66C63C95-F950-4A44-86A6-7B126DC215F3}" presName="sibTrans" presStyleLbl="sibTrans2D1" presStyleIdx="0" presStyleCnt="2" custScaleX="159370"/>
      <dgm:spPr/>
      <dgm:t>
        <a:bodyPr/>
        <a:lstStyle/>
        <a:p>
          <a:endParaRPr lang="en-GB"/>
        </a:p>
      </dgm:t>
    </dgm:pt>
    <dgm:pt modelId="{ED7D3504-1701-4C29-A426-70E30772F6BA}" type="pres">
      <dgm:prSet presAssocID="{66C63C95-F950-4A44-86A6-7B126DC215F3}" presName="connectorText" presStyleLbl="sibTrans2D1" presStyleIdx="0" presStyleCnt="2"/>
      <dgm:spPr/>
      <dgm:t>
        <a:bodyPr/>
        <a:lstStyle/>
        <a:p>
          <a:endParaRPr lang="en-GB"/>
        </a:p>
      </dgm:t>
    </dgm:pt>
    <dgm:pt modelId="{60147B80-7700-43FD-8E92-88A471285A87}" type="pres">
      <dgm:prSet presAssocID="{1952A6EA-30D4-4B26-B775-0E2899E5693F}" presName="node" presStyleLbl="node1" presStyleIdx="1" presStyleCnt="2">
        <dgm:presLayoutVars>
          <dgm:bulletEnabled val="1"/>
        </dgm:presLayoutVars>
      </dgm:prSet>
      <dgm:spPr/>
      <dgm:t>
        <a:bodyPr/>
        <a:lstStyle/>
        <a:p>
          <a:endParaRPr lang="en-GB"/>
        </a:p>
      </dgm:t>
    </dgm:pt>
    <dgm:pt modelId="{9F5C7F3D-4069-4BC0-A7B0-876E2D071DDE}" type="pres">
      <dgm:prSet presAssocID="{9E98A764-A63A-42B2-ACDF-66FD49B57A62}" presName="sibTrans" presStyleLbl="sibTrans2D1" presStyleIdx="1" presStyleCnt="2" custScaleX="207333"/>
      <dgm:spPr/>
      <dgm:t>
        <a:bodyPr/>
        <a:lstStyle/>
        <a:p>
          <a:endParaRPr lang="en-GB"/>
        </a:p>
      </dgm:t>
    </dgm:pt>
    <dgm:pt modelId="{31561930-5A42-4128-BBF6-E146498A31C1}" type="pres">
      <dgm:prSet presAssocID="{9E98A764-A63A-42B2-ACDF-66FD49B57A62}" presName="connectorText" presStyleLbl="sibTrans2D1" presStyleIdx="1" presStyleCnt="2"/>
      <dgm:spPr/>
      <dgm:t>
        <a:bodyPr/>
        <a:lstStyle/>
        <a:p>
          <a:endParaRPr lang="en-GB"/>
        </a:p>
      </dgm:t>
    </dgm:pt>
  </dgm:ptLst>
  <dgm:cxnLst>
    <dgm:cxn modelId="{927AC69B-2B1B-4B6E-91CC-8216F6701105}" srcId="{B1BB9925-21B4-48F6-84FD-58357F0CE37C}" destId="{5C0A9DDC-6C5A-406C-9AC8-0308104357C2}" srcOrd="0" destOrd="0" parTransId="{C861D4EB-9471-4F4B-9812-C800E86AE361}" sibTransId="{66C63C95-F950-4A44-86A6-7B126DC215F3}"/>
    <dgm:cxn modelId="{648AD82D-C6FD-4071-9575-9D50DECDCF83}" srcId="{B1BB9925-21B4-48F6-84FD-58357F0CE37C}" destId="{1952A6EA-30D4-4B26-B775-0E2899E5693F}" srcOrd="1" destOrd="0" parTransId="{E67D1197-A1E9-448F-A276-C151338CEF3C}" sibTransId="{9E98A764-A63A-42B2-ACDF-66FD49B57A62}"/>
    <dgm:cxn modelId="{3621C465-4E22-494A-A3FF-4FAA3CBEF6AB}" type="presOf" srcId="{66C63C95-F950-4A44-86A6-7B126DC215F3}" destId="{EECCA2BF-FBF8-4602-AAAD-0001E8A8BFD7}" srcOrd="0" destOrd="0" presId="urn:microsoft.com/office/officeart/2005/8/layout/cycle2"/>
    <dgm:cxn modelId="{A8E713A6-C72D-46EE-A647-27FF51E296BE}" type="presOf" srcId="{B1BB9925-21B4-48F6-84FD-58357F0CE37C}" destId="{CCDCA31E-AEDA-4205-8DBC-E0444A50B332}" srcOrd="0" destOrd="0" presId="urn:microsoft.com/office/officeart/2005/8/layout/cycle2"/>
    <dgm:cxn modelId="{C23339C1-042E-4900-B93D-6797B9A00934}" type="presOf" srcId="{9E98A764-A63A-42B2-ACDF-66FD49B57A62}" destId="{31561930-5A42-4128-BBF6-E146498A31C1}" srcOrd="1" destOrd="0" presId="urn:microsoft.com/office/officeart/2005/8/layout/cycle2"/>
    <dgm:cxn modelId="{E798AF11-DBDC-47F5-A5C8-ADB99B761B39}" type="presOf" srcId="{9E98A764-A63A-42B2-ACDF-66FD49B57A62}" destId="{9F5C7F3D-4069-4BC0-A7B0-876E2D071DDE}" srcOrd="0" destOrd="0" presId="urn:microsoft.com/office/officeart/2005/8/layout/cycle2"/>
    <dgm:cxn modelId="{B884B509-BD0A-4881-BF9D-E7C01250FA3F}" type="presOf" srcId="{1952A6EA-30D4-4B26-B775-0E2899E5693F}" destId="{60147B80-7700-43FD-8E92-88A471285A87}" srcOrd="0" destOrd="0" presId="urn:microsoft.com/office/officeart/2005/8/layout/cycle2"/>
    <dgm:cxn modelId="{75A7C319-8057-40F8-86CB-DC6C4652B38C}" type="presOf" srcId="{66C63C95-F950-4A44-86A6-7B126DC215F3}" destId="{ED7D3504-1701-4C29-A426-70E30772F6BA}" srcOrd="1" destOrd="0" presId="urn:microsoft.com/office/officeart/2005/8/layout/cycle2"/>
    <dgm:cxn modelId="{EFE6842D-E6BD-4664-B157-01788596D841}" type="presOf" srcId="{5C0A9DDC-6C5A-406C-9AC8-0308104357C2}" destId="{AD4F4FEE-B2CB-4EF9-B1A4-087F0291E7D8}" srcOrd="0" destOrd="0" presId="urn:microsoft.com/office/officeart/2005/8/layout/cycle2"/>
    <dgm:cxn modelId="{41EFEDED-6AA8-4B0E-A9B1-E0B8BC5AB314}" type="presParOf" srcId="{CCDCA31E-AEDA-4205-8DBC-E0444A50B332}" destId="{AD4F4FEE-B2CB-4EF9-B1A4-087F0291E7D8}" srcOrd="0" destOrd="0" presId="urn:microsoft.com/office/officeart/2005/8/layout/cycle2"/>
    <dgm:cxn modelId="{8971CDEB-C680-4459-A3CC-AB91B7D12BB6}" type="presParOf" srcId="{CCDCA31E-AEDA-4205-8DBC-E0444A50B332}" destId="{EECCA2BF-FBF8-4602-AAAD-0001E8A8BFD7}" srcOrd="1" destOrd="0" presId="urn:microsoft.com/office/officeart/2005/8/layout/cycle2"/>
    <dgm:cxn modelId="{4C0A0889-F6A5-480A-BE43-9A14000D63D0}" type="presParOf" srcId="{EECCA2BF-FBF8-4602-AAAD-0001E8A8BFD7}" destId="{ED7D3504-1701-4C29-A426-70E30772F6BA}" srcOrd="0" destOrd="0" presId="urn:microsoft.com/office/officeart/2005/8/layout/cycle2"/>
    <dgm:cxn modelId="{E6DDB384-078A-41AD-961E-152A79815F6B}" type="presParOf" srcId="{CCDCA31E-AEDA-4205-8DBC-E0444A50B332}" destId="{60147B80-7700-43FD-8E92-88A471285A87}" srcOrd="2" destOrd="0" presId="urn:microsoft.com/office/officeart/2005/8/layout/cycle2"/>
    <dgm:cxn modelId="{2E9CB965-CC32-4FE4-A472-BB594C72DA2C}" type="presParOf" srcId="{CCDCA31E-AEDA-4205-8DBC-E0444A50B332}" destId="{9F5C7F3D-4069-4BC0-A7B0-876E2D071DDE}" srcOrd="3" destOrd="0" presId="urn:microsoft.com/office/officeart/2005/8/layout/cycle2"/>
    <dgm:cxn modelId="{0491CCE7-32CA-48DD-BA76-0D9170020050}" type="presParOf" srcId="{9F5C7F3D-4069-4BC0-A7B0-876E2D071DDE}" destId="{31561930-5A42-4128-BBF6-E146498A31C1}"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2411" y="230563"/>
          <a:ext cx="2419052" cy="967620"/>
        </a:xfrm>
        <a:prstGeom prst="homePlate">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678" tIns="45339" rIns="22670" bIns="45339" numCol="1" spcCol="1270" anchor="ctr" anchorCtr="0">
          <a:noAutofit/>
        </a:bodyPr>
        <a:lstStyle/>
        <a:p>
          <a:pPr lvl="0" algn="ctr" defTabSz="755650">
            <a:lnSpc>
              <a:spcPct val="90000"/>
            </a:lnSpc>
            <a:spcBef>
              <a:spcPct val="0"/>
            </a:spcBef>
            <a:spcAft>
              <a:spcPct val="35000"/>
            </a:spcAft>
          </a:pPr>
          <a:r>
            <a:rPr lang="en-GB" sz="1700" kern="1200" dirty="0" smtClean="0"/>
            <a:t>Positivism</a:t>
          </a:r>
          <a:endParaRPr lang="en-GB" sz="1700" kern="1200" dirty="0"/>
        </a:p>
      </dsp:txBody>
      <dsp:txXfrm>
        <a:off x="2411" y="230563"/>
        <a:ext cx="2177147" cy="967620"/>
      </dsp:txXfrm>
    </dsp:sp>
    <dsp:sp modelId="{841C31DA-719C-481A-9944-D61EDE3CC35A}">
      <dsp:nvSpPr>
        <dsp:cNvPr id="0" name=""/>
        <dsp:cNvSpPr/>
      </dsp:nvSpPr>
      <dsp:spPr>
        <a:xfrm>
          <a:off x="1937652" y="230563"/>
          <a:ext cx="2419052" cy="967620"/>
        </a:xfrm>
        <a:prstGeom prst="chevron">
          <a:avLst/>
        </a:prstGeom>
        <a:solidFill>
          <a:schemeClr val="accent2">
            <a:shade val="50000"/>
            <a:hueOff val="-372864"/>
            <a:satOff val="7107"/>
            <a:lumOff val="243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45339" rIns="22670" bIns="45339" numCol="1" spcCol="1270" anchor="ctr" anchorCtr="0">
          <a:noAutofit/>
        </a:bodyPr>
        <a:lstStyle/>
        <a:p>
          <a:pPr lvl="0" algn="ctr" defTabSz="755650">
            <a:lnSpc>
              <a:spcPct val="90000"/>
            </a:lnSpc>
            <a:spcBef>
              <a:spcPct val="0"/>
            </a:spcBef>
            <a:spcAft>
              <a:spcPct val="35000"/>
            </a:spcAft>
          </a:pPr>
          <a:r>
            <a:rPr lang="en-GB" sz="1700" kern="1200" dirty="0" smtClean="0"/>
            <a:t>Deductive</a:t>
          </a:r>
          <a:endParaRPr lang="en-GB" sz="1700" kern="1200" dirty="0"/>
        </a:p>
      </dsp:txBody>
      <dsp:txXfrm>
        <a:off x="2421462" y="230563"/>
        <a:ext cx="1451432" cy="967620"/>
      </dsp:txXfrm>
    </dsp:sp>
    <dsp:sp modelId="{BAA2C9FD-975A-4C5E-A442-E5BE99442011}">
      <dsp:nvSpPr>
        <dsp:cNvPr id="0" name=""/>
        <dsp:cNvSpPr/>
      </dsp:nvSpPr>
      <dsp:spPr>
        <a:xfrm>
          <a:off x="3872894" y="230563"/>
          <a:ext cx="2419052" cy="967620"/>
        </a:xfrm>
        <a:prstGeom prst="chevron">
          <a:avLst/>
        </a:prstGeom>
        <a:solidFill>
          <a:srgbClr val="00B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45339" rIns="22670" bIns="45339" numCol="1" spcCol="1270" anchor="ctr" anchorCtr="0">
          <a:noAutofit/>
        </a:bodyPr>
        <a:lstStyle/>
        <a:p>
          <a:pPr lvl="0" algn="ctr" defTabSz="755650">
            <a:lnSpc>
              <a:spcPct val="90000"/>
            </a:lnSpc>
            <a:spcBef>
              <a:spcPct val="0"/>
            </a:spcBef>
            <a:spcAft>
              <a:spcPct val="35000"/>
            </a:spcAft>
          </a:pPr>
          <a:r>
            <a:rPr lang="en-GB" sz="1700" kern="1200" dirty="0" smtClean="0"/>
            <a:t>Quantitative</a:t>
          </a:r>
          <a:endParaRPr lang="en-GB" sz="1700" kern="1200" dirty="0"/>
        </a:p>
      </dsp:txBody>
      <dsp:txXfrm>
        <a:off x="4356704" y="230563"/>
        <a:ext cx="1451432" cy="967620"/>
      </dsp:txXfrm>
    </dsp:sp>
    <dsp:sp modelId="{00C2F16A-4403-4312-B180-C23450EAB579}">
      <dsp:nvSpPr>
        <dsp:cNvPr id="0" name=""/>
        <dsp:cNvSpPr/>
      </dsp:nvSpPr>
      <dsp:spPr>
        <a:xfrm>
          <a:off x="5808136" y="230563"/>
          <a:ext cx="2419052" cy="967620"/>
        </a:xfrm>
        <a:prstGeom prst="chevron">
          <a:avLst/>
        </a:prstGeom>
        <a:solidFill>
          <a:schemeClr val="accent2">
            <a:shade val="50000"/>
            <a:hueOff val="-372864"/>
            <a:satOff val="7107"/>
            <a:lumOff val="243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009" tIns="45339" rIns="22670" bIns="45339" numCol="1" spcCol="1270" anchor="ctr" anchorCtr="0">
          <a:noAutofit/>
        </a:bodyPr>
        <a:lstStyle/>
        <a:p>
          <a:pPr lvl="0" algn="ctr" defTabSz="755650">
            <a:lnSpc>
              <a:spcPct val="90000"/>
            </a:lnSpc>
            <a:spcBef>
              <a:spcPct val="0"/>
            </a:spcBef>
            <a:spcAft>
              <a:spcPct val="35000"/>
            </a:spcAft>
          </a:pPr>
          <a:r>
            <a:rPr lang="en-GB" sz="1700" kern="1200" dirty="0" smtClean="0"/>
            <a:t>Experiments,</a:t>
          </a:r>
          <a:br>
            <a:rPr lang="en-GB" sz="1700" kern="1200" dirty="0" smtClean="0"/>
          </a:br>
          <a:r>
            <a:rPr lang="en-GB" sz="1700" kern="1200" dirty="0" smtClean="0"/>
            <a:t>Surveys</a:t>
          </a:r>
          <a:endParaRPr lang="en-GB" sz="1700" kern="1200" dirty="0"/>
        </a:p>
      </dsp:txBody>
      <dsp:txXfrm>
        <a:off x="6291946" y="230563"/>
        <a:ext cx="1451432" cy="9676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38947" y="207473"/>
          <a:ext cx="2456867" cy="982747"/>
        </a:xfrm>
        <a:prstGeom prst="homePlate">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48006" rIns="24003" bIns="48006" numCol="1" spcCol="1270" anchor="ctr" anchorCtr="0">
          <a:noAutofit/>
        </a:bodyPr>
        <a:lstStyle/>
        <a:p>
          <a:pPr lvl="0" algn="ctr" defTabSz="800100">
            <a:lnSpc>
              <a:spcPct val="90000"/>
            </a:lnSpc>
            <a:spcBef>
              <a:spcPct val="0"/>
            </a:spcBef>
            <a:spcAft>
              <a:spcPct val="35000"/>
            </a:spcAft>
          </a:pPr>
          <a:r>
            <a:rPr lang="en-GB" sz="1800" kern="1200" dirty="0" smtClean="0"/>
            <a:t>Interpretivism</a:t>
          </a:r>
          <a:endParaRPr lang="en-GB" sz="1600" kern="1200" dirty="0"/>
        </a:p>
      </dsp:txBody>
      <dsp:txXfrm>
        <a:off x="38947" y="207473"/>
        <a:ext cx="2211180" cy="982747"/>
      </dsp:txXfrm>
    </dsp:sp>
    <dsp:sp modelId="{841C31DA-719C-481A-9944-D61EDE3CC35A}">
      <dsp:nvSpPr>
        <dsp:cNvPr id="0" name=""/>
        <dsp:cNvSpPr/>
      </dsp:nvSpPr>
      <dsp:spPr>
        <a:xfrm>
          <a:off x="1967942" y="223000"/>
          <a:ext cx="2456867" cy="982747"/>
        </a:xfrm>
        <a:prstGeom prst="chevron">
          <a:avLst/>
        </a:prstGeom>
        <a:solidFill>
          <a:schemeClr val="accent2">
            <a:shade val="50000"/>
            <a:hueOff val="-372864"/>
            <a:satOff val="7107"/>
            <a:lumOff val="243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48006" rIns="24003" bIns="48006" numCol="1" spcCol="1270" anchor="ctr" anchorCtr="0">
          <a:noAutofit/>
        </a:bodyPr>
        <a:lstStyle/>
        <a:p>
          <a:pPr lvl="0" algn="ctr" defTabSz="800100">
            <a:lnSpc>
              <a:spcPct val="90000"/>
            </a:lnSpc>
            <a:spcBef>
              <a:spcPct val="0"/>
            </a:spcBef>
            <a:spcAft>
              <a:spcPct val="35000"/>
            </a:spcAft>
          </a:pPr>
          <a:r>
            <a:rPr lang="en-GB" sz="1800" kern="1200" dirty="0" smtClean="0"/>
            <a:t>Inductive</a:t>
          </a:r>
          <a:endParaRPr lang="en-GB" sz="1800" kern="1200" dirty="0"/>
        </a:p>
      </dsp:txBody>
      <dsp:txXfrm>
        <a:off x="2459316" y="223000"/>
        <a:ext cx="1474120" cy="982747"/>
      </dsp:txXfrm>
    </dsp:sp>
    <dsp:sp modelId="{D6518227-3448-4A2C-ABCF-75EEEAD3767A}">
      <dsp:nvSpPr>
        <dsp:cNvPr id="0" name=""/>
        <dsp:cNvSpPr/>
      </dsp:nvSpPr>
      <dsp:spPr>
        <a:xfrm>
          <a:off x="3933436" y="223000"/>
          <a:ext cx="2456867" cy="982747"/>
        </a:xfrm>
        <a:prstGeom prst="chevron">
          <a:avLst/>
        </a:prstGeom>
        <a:solidFill>
          <a:srgbClr val="00B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48006" rIns="24003" bIns="48006" numCol="1" spcCol="1270" anchor="ctr" anchorCtr="0">
          <a:noAutofit/>
        </a:bodyPr>
        <a:lstStyle/>
        <a:p>
          <a:pPr lvl="0" algn="ctr" defTabSz="800100">
            <a:lnSpc>
              <a:spcPct val="90000"/>
            </a:lnSpc>
            <a:spcBef>
              <a:spcPct val="0"/>
            </a:spcBef>
            <a:spcAft>
              <a:spcPct val="35000"/>
            </a:spcAft>
          </a:pPr>
          <a:r>
            <a:rPr lang="en-GB" sz="1800" kern="1200" dirty="0" smtClean="0"/>
            <a:t>Qualitative</a:t>
          </a:r>
          <a:endParaRPr lang="en-GB" sz="1800" kern="1200" dirty="0"/>
        </a:p>
      </dsp:txBody>
      <dsp:txXfrm>
        <a:off x="4424810" y="223000"/>
        <a:ext cx="1474120" cy="982747"/>
      </dsp:txXfrm>
    </dsp:sp>
    <dsp:sp modelId="{00C2F16A-4403-4312-B180-C23450EAB579}">
      <dsp:nvSpPr>
        <dsp:cNvPr id="0" name=""/>
        <dsp:cNvSpPr/>
      </dsp:nvSpPr>
      <dsp:spPr>
        <a:xfrm>
          <a:off x="5898930" y="223000"/>
          <a:ext cx="2456867" cy="982747"/>
        </a:xfrm>
        <a:prstGeom prst="chevron">
          <a:avLst/>
        </a:prstGeom>
        <a:solidFill>
          <a:schemeClr val="accent2">
            <a:shade val="50000"/>
            <a:hueOff val="-372864"/>
            <a:satOff val="7107"/>
            <a:lumOff val="243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en-GB" sz="1600" kern="1200" dirty="0" smtClean="0"/>
            <a:t>Interviews,</a:t>
          </a:r>
          <a:br>
            <a:rPr lang="en-GB" sz="1600" kern="1200" dirty="0" smtClean="0"/>
          </a:br>
          <a:r>
            <a:rPr lang="en-GB" sz="1600" kern="1200" dirty="0" smtClean="0"/>
            <a:t>Ethnography,</a:t>
          </a:r>
          <a:br>
            <a:rPr lang="en-GB" sz="1600" kern="1200" dirty="0" smtClean="0"/>
          </a:br>
          <a:r>
            <a:rPr lang="en-GB" sz="1600" kern="1200" dirty="0" smtClean="0"/>
            <a:t>Grounded  Theory</a:t>
          </a:r>
          <a:endParaRPr lang="en-GB" sz="1600" kern="1200" dirty="0"/>
        </a:p>
      </dsp:txBody>
      <dsp:txXfrm>
        <a:off x="6390304" y="223000"/>
        <a:ext cx="1474120" cy="9827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1068" y="271228"/>
          <a:ext cx="2151066" cy="860426"/>
        </a:xfrm>
        <a:prstGeom prst="homePlate">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48006" rIns="24003" bIns="48006" numCol="1" spcCol="1270" anchor="ctr" anchorCtr="0">
          <a:noAutofit/>
        </a:bodyPr>
        <a:lstStyle/>
        <a:p>
          <a:pPr lvl="0" algn="ctr" defTabSz="800100">
            <a:lnSpc>
              <a:spcPct val="90000"/>
            </a:lnSpc>
            <a:spcBef>
              <a:spcPct val="0"/>
            </a:spcBef>
            <a:spcAft>
              <a:spcPct val="35000"/>
            </a:spcAft>
          </a:pPr>
          <a:r>
            <a:rPr lang="en-GB" sz="1800" kern="1200" dirty="0" smtClean="0"/>
            <a:t>Critical Realism</a:t>
          </a:r>
          <a:endParaRPr lang="en-GB" sz="1800" kern="1200" dirty="0"/>
        </a:p>
      </dsp:txBody>
      <dsp:txXfrm>
        <a:off x="1068" y="271228"/>
        <a:ext cx="1935960" cy="860426"/>
      </dsp:txXfrm>
    </dsp:sp>
    <dsp:sp modelId="{841C31DA-719C-481A-9944-D61EDE3CC35A}">
      <dsp:nvSpPr>
        <dsp:cNvPr id="0" name=""/>
        <dsp:cNvSpPr/>
      </dsp:nvSpPr>
      <dsp:spPr>
        <a:xfrm>
          <a:off x="1724064" y="284160"/>
          <a:ext cx="2713613" cy="860426"/>
        </a:xfrm>
        <a:prstGeom prst="chevron">
          <a:avLst/>
        </a:prstGeom>
        <a:solidFill>
          <a:schemeClr val="accent2">
            <a:shade val="50000"/>
            <a:hueOff val="-372864"/>
            <a:satOff val="7107"/>
            <a:lumOff val="243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48006" rIns="24003" bIns="48006" numCol="1" spcCol="1270" anchor="ctr" anchorCtr="0">
          <a:noAutofit/>
        </a:bodyPr>
        <a:lstStyle/>
        <a:p>
          <a:pPr lvl="0" algn="ctr" defTabSz="800100">
            <a:lnSpc>
              <a:spcPct val="90000"/>
            </a:lnSpc>
            <a:spcBef>
              <a:spcPct val="0"/>
            </a:spcBef>
            <a:spcAft>
              <a:spcPct val="35000"/>
            </a:spcAft>
          </a:pPr>
          <a:r>
            <a:rPr lang="en-GB" sz="1800" kern="1200" dirty="0" err="1" smtClean="0"/>
            <a:t>Abductive</a:t>
          </a:r>
          <a:r>
            <a:rPr lang="en-GB" sz="1800" kern="1200" dirty="0" smtClean="0"/>
            <a:t> </a:t>
          </a:r>
          <a:r>
            <a:rPr lang="en-GB" sz="1600" kern="1200" dirty="0" smtClean="0"/>
            <a:t>(</a:t>
          </a:r>
          <a:r>
            <a:rPr lang="en-GB" sz="1600" kern="1200" dirty="0" err="1" smtClean="0"/>
            <a:t>Retroductive</a:t>
          </a:r>
          <a:r>
            <a:rPr lang="en-GB" sz="1600" kern="1200" dirty="0" smtClean="0"/>
            <a:t>)</a:t>
          </a:r>
          <a:endParaRPr lang="en-GB" sz="1600" kern="1200" dirty="0"/>
        </a:p>
      </dsp:txBody>
      <dsp:txXfrm>
        <a:off x="2154277" y="284160"/>
        <a:ext cx="1853187" cy="860426"/>
      </dsp:txXfrm>
    </dsp:sp>
    <dsp:sp modelId="{BAA2C9FD-975A-4C5E-A442-E5BE99442011}">
      <dsp:nvSpPr>
        <dsp:cNvPr id="0" name=""/>
        <dsp:cNvSpPr/>
      </dsp:nvSpPr>
      <dsp:spPr>
        <a:xfrm>
          <a:off x="4007464" y="284160"/>
          <a:ext cx="2789524" cy="860426"/>
        </a:xfrm>
        <a:prstGeom prst="chevron">
          <a:avLst/>
        </a:prstGeom>
        <a:solidFill>
          <a:srgbClr val="00B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48006" rIns="24003" bIns="48006" numCol="1" spcCol="1270" anchor="ctr" anchorCtr="0">
          <a:noAutofit/>
        </a:bodyPr>
        <a:lstStyle/>
        <a:p>
          <a:pPr lvl="0" algn="ctr" defTabSz="800100">
            <a:lnSpc>
              <a:spcPct val="90000"/>
            </a:lnSpc>
            <a:spcBef>
              <a:spcPct val="0"/>
            </a:spcBef>
            <a:spcAft>
              <a:spcPct val="35000"/>
            </a:spcAft>
          </a:pPr>
          <a:r>
            <a:rPr lang="en-GB" sz="1800" kern="1200" dirty="0" smtClean="0"/>
            <a:t>Qualitative</a:t>
          </a:r>
          <a:br>
            <a:rPr lang="en-GB" sz="1800" kern="1200" dirty="0" smtClean="0"/>
          </a:br>
          <a:r>
            <a:rPr lang="en-GB" sz="1800" kern="1200" dirty="0" smtClean="0"/>
            <a:t>and/or</a:t>
          </a:r>
          <a:br>
            <a:rPr lang="en-GB" sz="1800" kern="1200" dirty="0" smtClean="0"/>
          </a:br>
          <a:r>
            <a:rPr lang="en-GB" sz="1800" kern="1200" dirty="0" smtClean="0"/>
            <a:t>quantitative</a:t>
          </a:r>
          <a:endParaRPr lang="en-GB" sz="1800" kern="1200" dirty="0"/>
        </a:p>
      </dsp:txBody>
      <dsp:txXfrm>
        <a:off x="4437677" y="284160"/>
        <a:ext cx="1929098" cy="860426"/>
      </dsp:txXfrm>
    </dsp:sp>
    <dsp:sp modelId="{00C2F16A-4403-4312-B180-C23450EAB579}">
      <dsp:nvSpPr>
        <dsp:cNvPr id="0" name=""/>
        <dsp:cNvSpPr/>
      </dsp:nvSpPr>
      <dsp:spPr>
        <a:xfrm>
          <a:off x="6366775" y="284160"/>
          <a:ext cx="2151066" cy="860426"/>
        </a:xfrm>
        <a:prstGeom prst="chevron">
          <a:avLst/>
        </a:prstGeom>
        <a:solidFill>
          <a:schemeClr val="accent2">
            <a:shade val="50000"/>
            <a:hueOff val="-372864"/>
            <a:satOff val="7107"/>
            <a:lumOff val="243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lvl="0" algn="ctr" defTabSz="622300">
            <a:lnSpc>
              <a:spcPct val="90000"/>
            </a:lnSpc>
            <a:spcBef>
              <a:spcPct val="0"/>
            </a:spcBef>
            <a:spcAft>
              <a:spcPct val="35000"/>
            </a:spcAft>
          </a:pPr>
          <a:r>
            <a:rPr lang="en-GB" sz="1400" kern="1200" dirty="0" smtClean="0"/>
            <a:t>Archival research, historical analysis + </a:t>
          </a:r>
          <a:endParaRPr lang="en-GB" sz="1400" kern="1200" dirty="0"/>
        </a:p>
      </dsp:txBody>
      <dsp:txXfrm>
        <a:off x="6796988" y="284160"/>
        <a:ext cx="1290640" cy="8604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72007" y="224438"/>
          <a:ext cx="2419052" cy="967620"/>
        </a:xfrm>
        <a:prstGeom prst="homePlate">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42672" rIns="21336" bIns="42672" numCol="1" spcCol="1270" anchor="ctr" anchorCtr="0">
          <a:noAutofit/>
        </a:bodyPr>
        <a:lstStyle/>
        <a:p>
          <a:pPr lvl="0" algn="ctr" defTabSz="711200">
            <a:lnSpc>
              <a:spcPct val="90000"/>
            </a:lnSpc>
            <a:spcBef>
              <a:spcPct val="0"/>
            </a:spcBef>
            <a:spcAft>
              <a:spcPct val="35000"/>
            </a:spcAft>
          </a:pPr>
          <a:r>
            <a:rPr lang="en-GB" sz="1600" kern="1200" dirty="0" smtClean="0"/>
            <a:t>Pragmatism</a:t>
          </a:r>
          <a:endParaRPr lang="en-GB" sz="1600" kern="1200" dirty="0"/>
        </a:p>
      </dsp:txBody>
      <dsp:txXfrm>
        <a:off x="72007" y="224438"/>
        <a:ext cx="2177147" cy="967620"/>
      </dsp:txXfrm>
    </dsp:sp>
    <dsp:sp modelId="{841C31DA-719C-481A-9944-D61EDE3CC35A}">
      <dsp:nvSpPr>
        <dsp:cNvPr id="0" name=""/>
        <dsp:cNvSpPr/>
      </dsp:nvSpPr>
      <dsp:spPr>
        <a:xfrm>
          <a:off x="1937652" y="230563"/>
          <a:ext cx="2419052" cy="967620"/>
        </a:xfrm>
        <a:prstGeom prst="chevron">
          <a:avLst/>
        </a:prstGeom>
        <a:solidFill>
          <a:schemeClr val="accent2">
            <a:shade val="50000"/>
            <a:hueOff val="-372864"/>
            <a:satOff val="7107"/>
            <a:lumOff val="243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en-GB" sz="1600" kern="1200" dirty="0" err="1" smtClean="0"/>
            <a:t>Abductive</a:t>
          </a:r>
          <a:endParaRPr lang="en-GB" sz="1600" kern="1200" dirty="0"/>
        </a:p>
      </dsp:txBody>
      <dsp:txXfrm>
        <a:off x="2421462" y="230563"/>
        <a:ext cx="1451432" cy="967620"/>
      </dsp:txXfrm>
    </dsp:sp>
    <dsp:sp modelId="{BAA2C9FD-975A-4C5E-A442-E5BE99442011}">
      <dsp:nvSpPr>
        <dsp:cNvPr id="0" name=""/>
        <dsp:cNvSpPr/>
      </dsp:nvSpPr>
      <dsp:spPr>
        <a:xfrm>
          <a:off x="3872894" y="230563"/>
          <a:ext cx="2419052" cy="967620"/>
        </a:xfrm>
        <a:prstGeom prst="chevron">
          <a:avLst/>
        </a:prstGeom>
        <a:solidFill>
          <a:srgbClr val="00B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en-GB" sz="1600" kern="1200" dirty="0" smtClean="0"/>
            <a:t>Quantitative</a:t>
          </a:r>
          <a:br>
            <a:rPr lang="en-GB" sz="1600" kern="1200" dirty="0" smtClean="0"/>
          </a:br>
          <a:r>
            <a:rPr lang="en-GB" sz="1600" kern="1200" dirty="0" smtClean="0"/>
            <a:t>and/or</a:t>
          </a:r>
          <a:br>
            <a:rPr lang="en-GB" sz="1600" kern="1200" dirty="0" smtClean="0"/>
          </a:br>
          <a:r>
            <a:rPr lang="en-GB" sz="1600" kern="1200" dirty="0" smtClean="0"/>
            <a:t>qualitative</a:t>
          </a:r>
          <a:endParaRPr lang="en-GB" sz="1600" kern="1200" dirty="0"/>
        </a:p>
      </dsp:txBody>
      <dsp:txXfrm>
        <a:off x="4356704" y="230563"/>
        <a:ext cx="1451432" cy="967620"/>
      </dsp:txXfrm>
    </dsp:sp>
    <dsp:sp modelId="{00C2F16A-4403-4312-B180-C23450EAB579}">
      <dsp:nvSpPr>
        <dsp:cNvPr id="0" name=""/>
        <dsp:cNvSpPr/>
      </dsp:nvSpPr>
      <dsp:spPr>
        <a:xfrm>
          <a:off x="5808136" y="230563"/>
          <a:ext cx="2419052" cy="967620"/>
        </a:xfrm>
        <a:prstGeom prst="chevron">
          <a:avLst/>
        </a:prstGeom>
        <a:solidFill>
          <a:schemeClr val="accent2">
            <a:shade val="50000"/>
            <a:hueOff val="-372864"/>
            <a:satOff val="7107"/>
            <a:lumOff val="243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42672" rIns="21336" bIns="42672" numCol="1" spcCol="1270" anchor="ctr" anchorCtr="0">
          <a:noAutofit/>
        </a:bodyPr>
        <a:lstStyle/>
        <a:p>
          <a:pPr lvl="0" algn="ctr" defTabSz="711200">
            <a:lnSpc>
              <a:spcPct val="90000"/>
            </a:lnSpc>
            <a:spcBef>
              <a:spcPct val="0"/>
            </a:spcBef>
            <a:spcAft>
              <a:spcPct val="35000"/>
            </a:spcAft>
          </a:pPr>
          <a:r>
            <a:rPr lang="en-GB" sz="1600" kern="1200" dirty="0" smtClean="0"/>
            <a:t>Any of the above in any combination</a:t>
          </a:r>
          <a:endParaRPr lang="en-GB" sz="1600" kern="1200" dirty="0"/>
        </a:p>
      </dsp:txBody>
      <dsp:txXfrm>
        <a:off x="6291946" y="230563"/>
        <a:ext cx="1451432" cy="9676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36D70-E19D-48AE-866B-768434CC2E1C}">
      <dsp:nvSpPr>
        <dsp:cNvPr id="0" name=""/>
        <dsp:cNvSpPr/>
      </dsp:nvSpPr>
      <dsp:spPr>
        <a:xfrm>
          <a:off x="1" y="216020"/>
          <a:ext cx="2419052" cy="967620"/>
        </a:xfrm>
        <a:prstGeom prst="homePlate">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48006" rIns="24003" bIns="48006" numCol="1" spcCol="1270" anchor="ctr" anchorCtr="0">
          <a:noAutofit/>
        </a:bodyPr>
        <a:lstStyle/>
        <a:p>
          <a:pPr lvl="0" algn="ctr" defTabSz="800100">
            <a:lnSpc>
              <a:spcPct val="90000"/>
            </a:lnSpc>
            <a:spcBef>
              <a:spcPct val="0"/>
            </a:spcBef>
            <a:spcAft>
              <a:spcPct val="35000"/>
            </a:spcAft>
          </a:pPr>
          <a:r>
            <a:rPr lang="en-GB" sz="1800" kern="1200" dirty="0" smtClean="0"/>
            <a:t>Postmodernism</a:t>
          </a:r>
          <a:endParaRPr lang="en-GB" sz="1800" kern="1200" dirty="0"/>
        </a:p>
      </dsp:txBody>
      <dsp:txXfrm>
        <a:off x="1" y="216020"/>
        <a:ext cx="2177147" cy="967620"/>
      </dsp:txXfrm>
    </dsp:sp>
    <dsp:sp modelId="{841C31DA-719C-481A-9944-D61EDE3CC35A}">
      <dsp:nvSpPr>
        <dsp:cNvPr id="0" name=""/>
        <dsp:cNvSpPr/>
      </dsp:nvSpPr>
      <dsp:spPr>
        <a:xfrm>
          <a:off x="1937652" y="230563"/>
          <a:ext cx="2419052" cy="967620"/>
        </a:xfrm>
        <a:prstGeom prst="chevron">
          <a:avLst/>
        </a:prstGeom>
        <a:solidFill>
          <a:schemeClr val="accent2">
            <a:shade val="50000"/>
            <a:hueOff val="-372864"/>
            <a:satOff val="7107"/>
            <a:lumOff val="243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48006" rIns="24003" bIns="48006" numCol="1" spcCol="1270" anchor="ctr" anchorCtr="0">
          <a:noAutofit/>
        </a:bodyPr>
        <a:lstStyle/>
        <a:p>
          <a:pPr lvl="0" algn="ctr" defTabSz="800100">
            <a:lnSpc>
              <a:spcPct val="90000"/>
            </a:lnSpc>
            <a:spcBef>
              <a:spcPct val="0"/>
            </a:spcBef>
            <a:spcAft>
              <a:spcPct val="35000"/>
            </a:spcAft>
          </a:pPr>
          <a:r>
            <a:rPr lang="en-GB" sz="1800" kern="1200" dirty="0" err="1" smtClean="0"/>
            <a:t>Abductive</a:t>
          </a:r>
          <a:endParaRPr lang="en-GB" sz="1800" kern="1200" dirty="0"/>
        </a:p>
      </dsp:txBody>
      <dsp:txXfrm>
        <a:off x="2421462" y="230563"/>
        <a:ext cx="1451432" cy="967620"/>
      </dsp:txXfrm>
    </dsp:sp>
    <dsp:sp modelId="{BAA2C9FD-975A-4C5E-A442-E5BE99442011}">
      <dsp:nvSpPr>
        <dsp:cNvPr id="0" name=""/>
        <dsp:cNvSpPr/>
      </dsp:nvSpPr>
      <dsp:spPr>
        <a:xfrm>
          <a:off x="3872894" y="230563"/>
          <a:ext cx="2419052" cy="967620"/>
        </a:xfrm>
        <a:prstGeom prst="chevron">
          <a:avLst/>
        </a:prstGeom>
        <a:solidFill>
          <a:srgbClr val="00B050"/>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48006" rIns="24003" bIns="48006" numCol="1" spcCol="1270" anchor="ctr" anchorCtr="0">
          <a:noAutofit/>
        </a:bodyPr>
        <a:lstStyle/>
        <a:p>
          <a:pPr lvl="0" algn="ctr" defTabSz="800100">
            <a:lnSpc>
              <a:spcPct val="90000"/>
            </a:lnSpc>
            <a:spcBef>
              <a:spcPct val="0"/>
            </a:spcBef>
            <a:spcAft>
              <a:spcPct val="35000"/>
            </a:spcAft>
          </a:pPr>
          <a:r>
            <a:rPr lang="en-GB" sz="1800" kern="1200" dirty="0" smtClean="0"/>
            <a:t>Qualitative</a:t>
          </a:r>
          <a:endParaRPr lang="en-GB" sz="1800" kern="1200" dirty="0"/>
        </a:p>
      </dsp:txBody>
      <dsp:txXfrm>
        <a:off x="4356704" y="230563"/>
        <a:ext cx="1451432" cy="967620"/>
      </dsp:txXfrm>
    </dsp:sp>
    <dsp:sp modelId="{00C2F16A-4403-4312-B180-C23450EAB579}">
      <dsp:nvSpPr>
        <dsp:cNvPr id="0" name=""/>
        <dsp:cNvSpPr/>
      </dsp:nvSpPr>
      <dsp:spPr>
        <a:xfrm>
          <a:off x="5808136" y="230563"/>
          <a:ext cx="2419052" cy="967620"/>
        </a:xfrm>
        <a:prstGeom prst="chevron">
          <a:avLst/>
        </a:prstGeom>
        <a:solidFill>
          <a:schemeClr val="accent2">
            <a:shade val="50000"/>
            <a:hueOff val="-372864"/>
            <a:satOff val="7107"/>
            <a:lumOff val="2433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40005" rIns="20003" bIns="40005" numCol="1" spcCol="1270" anchor="ctr" anchorCtr="0">
          <a:noAutofit/>
        </a:bodyPr>
        <a:lstStyle/>
        <a:p>
          <a:pPr lvl="0" algn="ctr" defTabSz="666750">
            <a:lnSpc>
              <a:spcPct val="90000"/>
            </a:lnSpc>
            <a:spcBef>
              <a:spcPct val="0"/>
            </a:spcBef>
            <a:spcAft>
              <a:spcPct val="35000"/>
            </a:spcAft>
          </a:pPr>
          <a:r>
            <a:rPr lang="en-GB" sz="1500" kern="1200" dirty="0" smtClean="0"/>
            <a:t>Discourse analysis, visual methods + </a:t>
          </a:r>
          <a:endParaRPr lang="en-GB" sz="1500" kern="1200" dirty="0"/>
        </a:p>
      </dsp:txBody>
      <dsp:txXfrm>
        <a:off x="6291946" y="230563"/>
        <a:ext cx="1451432" cy="9676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0974C-67A5-4A79-89ED-77658D9C23F1}">
      <dsp:nvSpPr>
        <dsp:cNvPr id="0" name=""/>
        <dsp:cNvSpPr/>
      </dsp:nvSpPr>
      <dsp:spPr>
        <a:xfrm>
          <a:off x="4018" y="876457"/>
          <a:ext cx="1245691" cy="7474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Theory</a:t>
          </a:r>
          <a:endParaRPr lang="en-GB" sz="1200" kern="1200" dirty="0"/>
        </a:p>
      </dsp:txBody>
      <dsp:txXfrm>
        <a:off x="25909" y="898348"/>
        <a:ext cx="1201909" cy="703632"/>
      </dsp:txXfrm>
    </dsp:sp>
    <dsp:sp modelId="{08CF5A5D-66C0-4EC8-8E4B-DF78775BA751}">
      <dsp:nvSpPr>
        <dsp:cNvPr id="0" name=""/>
        <dsp:cNvSpPr/>
      </dsp:nvSpPr>
      <dsp:spPr>
        <a:xfrm>
          <a:off x="1374278" y="1095699"/>
          <a:ext cx="264086" cy="30893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1374278" y="1157485"/>
        <a:ext cx="184860" cy="185359"/>
      </dsp:txXfrm>
    </dsp:sp>
    <dsp:sp modelId="{DAD7E55E-57EF-4FD9-BB96-AE60961330B9}">
      <dsp:nvSpPr>
        <dsp:cNvPr id="0" name=""/>
        <dsp:cNvSpPr/>
      </dsp:nvSpPr>
      <dsp:spPr>
        <a:xfrm>
          <a:off x="1747986" y="876457"/>
          <a:ext cx="1245691" cy="7474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Hypothesis</a:t>
          </a:r>
          <a:endParaRPr lang="en-GB" sz="1200" kern="1200" dirty="0"/>
        </a:p>
      </dsp:txBody>
      <dsp:txXfrm>
        <a:off x="1769877" y="898348"/>
        <a:ext cx="1201909" cy="703632"/>
      </dsp:txXfrm>
    </dsp:sp>
    <dsp:sp modelId="{6737F120-D78C-46E1-BCB8-666A2CC54073}">
      <dsp:nvSpPr>
        <dsp:cNvPr id="0" name=""/>
        <dsp:cNvSpPr/>
      </dsp:nvSpPr>
      <dsp:spPr>
        <a:xfrm>
          <a:off x="3118246" y="1095699"/>
          <a:ext cx="264086" cy="30893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3118246" y="1157485"/>
        <a:ext cx="184860" cy="185359"/>
      </dsp:txXfrm>
    </dsp:sp>
    <dsp:sp modelId="{468E38F0-DC90-4714-AE91-365B3C6E8938}">
      <dsp:nvSpPr>
        <dsp:cNvPr id="0" name=""/>
        <dsp:cNvSpPr/>
      </dsp:nvSpPr>
      <dsp:spPr>
        <a:xfrm>
          <a:off x="3491954" y="876457"/>
          <a:ext cx="1245691" cy="7474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Measurements</a:t>
          </a:r>
          <a:endParaRPr lang="en-GB" sz="1200" kern="1200" dirty="0"/>
        </a:p>
      </dsp:txBody>
      <dsp:txXfrm>
        <a:off x="3513845" y="898348"/>
        <a:ext cx="1201909" cy="703632"/>
      </dsp:txXfrm>
    </dsp:sp>
    <dsp:sp modelId="{B48A6B0B-655D-493A-9E7D-EA73D25CFB80}">
      <dsp:nvSpPr>
        <dsp:cNvPr id="0" name=""/>
        <dsp:cNvSpPr/>
      </dsp:nvSpPr>
      <dsp:spPr>
        <a:xfrm>
          <a:off x="4862214" y="1095699"/>
          <a:ext cx="264086" cy="30893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4862214" y="1157485"/>
        <a:ext cx="184860" cy="185359"/>
      </dsp:txXfrm>
    </dsp:sp>
    <dsp:sp modelId="{9D38F512-1369-49A2-9165-1A50546E022B}">
      <dsp:nvSpPr>
        <dsp:cNvPr id="0" name=""/>
        <dsp:cNvSpPr/>
      </dsp:nvSpPr>
      <dsp:spPr>
        <a:xfrm>
          <a:off x="5235922" y="876457"/>
          <a:ext cx="1245691" cy="7474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Hypothesis</a:t>
          </a:r>
          <a:br>
            <a:rPr lang="en-GB" sz="1200" kern="1200" dirty="0" smtClean="0"/>
          </a:br>
          <a:r>
            <a:rPr lang="en-GB" sz="1200" kern="1200" dirty="0" smtClean="0"/>
            <a:t>testing</a:t>
          </a:r>
          <a:endParaRPr lang="en-GB" sz="1200" kern="1200" dirty="0"/>
        </a:p>
      </dsp:txBody>
      <dsp:txXfrm>
        <a:off x="5257813" y="898348"/>
        <a:ext cx="1201909" cy="703632"/>
      </dsp:txXfrm>
    </dsp:sp>
    <dsp:sp modelId="{A8F37300-6E6F-4FFC-BC51-655C0F3E8F65}">
      <dsp:nvSpPr>
        <dsp:cNvPr id="0" name=""/>
        <dsp:cNvSpPr/>
      </dsp:nvSpPr>
      <dsp:spPr>
        <a:xfrm>
          <a:off x="6606182" y="1095699"/>
          <a:ext cx="264086" cy="30893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44500">
            <a:lnSpc>
              <a:spcPct val="90000"/>
            </a:lnSpc>
            <a:spcBef>
              <a:spcPct val="0"/>
            </a:spcBef>
            <a:spcAft>
              <a:spcPct val="35000"/>
            </a:spcAft>
          </a:pPr>
          <a:endParaRPr lang="en-GB" sz="1000" kern="1200"/>
        </a:p>
      </dsp:txBody>
      <dsp:txXfrm>
        <a:off x="6606182" y="1157485"/>
        <a:ext cx="184860" cy="185359"/>
      </dsp:txXfrm>
    </dsp:sp>
    <dsp:sp modelId="{3CB2CC56-0BEA-428B-8BA5-3B5E3445B8A9}">
      <dsp:nvSpPr>
        <dsp:cNvPr id="0" name=""/>
        <dsp:cNvSpPr/>
      </dsp:nvSpPr>
      <dsp:spPr>
        <a:xfrm>
          <a:off x="6979890" y="876457"/>
          <a:ext cx="1245691" cy="7474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kern="1200" dirty="0" smtClean="0"/>
            <a:t>Theory</a:t>
          </a:r>
          <a:endParaRPr lang="en-GB" sz="1200" kern="1200" dirty="0"/>
        </a:p>
      </dsp:txBody>
      <dsp:txXfrm>
        <a:off x="7001781" y="898348"/>
        <a:ext cx="1201909" cy="7036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0974C-67A5-4A79-89ED-77658D9C23F1}">
      <dsp:nvSpPr>
        <dsp:cNvPr id="0" name=""/>
        <dsp:cNvSpPr/>
      </dsp:nvSpPr>
      <dsp:spPr>
        <a:xfrm>
          <a:off x="4018" y="876457"/>
          <a:ext cx="1245691" cy="7474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Phenomena</a:t>
          </a:r>
          <a:endParaRPr lang="en-GB" sz="1400" kern="1200" dirty="0"/>
        </a:p>
      </dsp:txBody>
      <dsp:txXfrm>
        <a:off x="25909" y="898348"/>
        <a:ext cx="1201909" cy="703632"/>
      </dsp:txXfrm>
    </dsp:sp>
    <dsp:sp modelId="{08CF5A5D-66C0-4EC8-8E4B-DF78775BA751}">
      <dsp:nvSpPr>
        <dsp:cNvPr id="0" name=""/>
        <dsp:cNvSpPr/>
      </dsp:nvSpPr>
      <dsp:spPr>
        <a:xfrm>
          <a:off x="1374278" y="1095699"/>
          <a:ext cx="264086" cy="30893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1374278" y="1157485"/>
        <a:ext cx="184860" cy="185359"/>
      </dsp:txXfrm>
    </dsp:sp>
    <dsp:sp modelId="{DAD7E55E-57EF-4FD9-BB96-AE60961330B9}">
      <dsp:nvSpPr>
        <dsp:cNvPr id="0" name=""/>
        <dsp:cNvSpPr/>
      </dsp:nvSpPr>
      <dsp:spPr>
        <a:xfrm>
          <a:off x="1747986" y="876457"/>
          <a:ext cx="1245691" cy="7474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Context</a:t>
          </a:r>
          <a:endParaRPr lang="en-GB" sz="1400" kern="1200" dirty="0"/>
        </a:p>
      </dsp:txBody>
      <dsp:txXfrm>
        <a:off x="1769877" y="898348"/>
        <a:ext cx="1201909" cy="703632"/>
      </dsp:txXfrm>
    </dsp:sp>
    <dsp:sp modelId="{6737F120-D78C-46E1-BCB8-666A2CC54073}">
      <dsp:nvSpPr>
        <dsp:cNvPr id="0" name=""/>
        <dsp:cNvSpPr/>
      </dsp:nvSpPr>
      <dsp:spPr>
        <a:xfrm>
          <a:off x="3118246" y="1095699"/>
          <a:ext cx="264086" cy="30893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3118246" y="1157485"/>
        <a:ext cx="184860" cy="185359"/>
      </dsp:txXfrm>
    </dsp:sp>
    <dsp:sp modelId="{468E38F0-DC90-4714-AE91-365B3C6E8938}">
      <dsp:nvSpPr>
        <dsp:cNvPr id="0" name=""/>
        <dsp:cNvSpPr/>
      </dsp:nvSpPr>
      <dsp:spPr>
        <a:xfrm>
          <a:off x="3491954" y="876457"/>
          <a:ext cx="1245691" cy="7474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Qualitative</a:t>
          </a:r>
          <a:br>
            <a:rPr lang="en-GB" sz="1400" kern="1200" dirty="0" smtClean="0"/>
          </a:br>
          <a:r>
            <a:rPr lang="en-GB" sz="1400" kern="1200" dirty="0" smtClean="0"/>
            <a:t>data collection</a:t>
          </a:r>
          <a:endParaRPr lang="en-GB" sz="1400" kern="1200" dirty="0"/>
        </a:p>
      </dsp:txBody>
      <dsp:txXfrm>
        <a:off x="3513845" y="898348"/>
        <a:ext cx="1201909" cy="703632"/>
      </dsp:txXfrm>
    </dsp:sp>
    <dsp:sp modelId="{B48A6B0B-655D-493A-9E7D-EA73D25CFB80}">
      <dsp:nvSpPr>
        <dsp:cNvPr id="0" name=""/>
        <dsp:cNvSpPr/>
      </dsp:nvSpPr>
      <dsp:spPr>
        <a:xfrm>
          <a:off x="4862214" y="1095699"/>
          <a:ext cx="264086" cy="30893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4862214" y="1157485"/>
        <a:ext cx="184860" cy="185359"/>
      </dsp:txXfrm>
    </dsp:sp>
    <dsp:sp modelId="{9D38F512-1369-49A2-9165-1A50546E022B}">
      <dsp:nvSpPr>
        <dsp:cNvPr id="0" name=""/>
        <dsp:cNvSpPr/>
      </dsp:nvSpPr>
      <dsp:spPr>
        <a:xfrm>
          <a:off x="5235922" y="876457"/>
          <a:ext cx="1245691" cy="7474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Existing </a:t>
          </a:r>
          <a:br>
            <a:rPr lang="en-GB" sz="1400" kern="1200" dirty="0" smtClean="0"/>
          </a:br>
          <a:r>
            <a:rPr lang="en-GB" sz="1400" kern="1200" dirty="0" smtClean="0"/>
            <a:t>theory</a:t>
          </a:r>
          <a:endParaRPr lang="en-GB" sz="1400" kern="1200" dirty="0"/>
        </a:p>
      </dsp:txBody>
      <dsp:txXfrm>
        <a:off x="5257813" y="898348"/>
        <a:ext cx="1201909" cy="703632"/>
      </dsp:txXfrm>
    </dsp:sp>
    <dsp:sp modelId="{A8F37300-6E6F-4FFC-BC51-655C0F3E8F65}">
      <dsp:nvSpPr>
        <dsp:cNvPr id="0" name=""/>
        <dsp:cNvSpPr/>
      </dsp:nvSpPr>
      <dsp:spPr>
        <a:xfrm>
          <a:off x="6606182" y="1095699"/>
          <a:ext cx="264086" cy="30893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GB" sz="1100" kern="1200"/>
        </a:p>
      </dsp:txBody>
      <dsp:txXfrm>
        <a:off x="6606182" y="1157485"/>
        <a:ext cx="184860" cy="185359"/>
      </dsp:txXfrm>
    </dsp:sp>
    <dsp:sp modelId="{3CB2CC56-0BEA-428B-8BA5-3B5E3445B8A9}">
      <dsp:nvSpPr>
        <dsp:cNvPr id="0" name=""/>
        <dsp:cNvSpPr/>
      </dsp:nvSpPr>
      <dsp:spPr>
        <a:xfrm>
          <a:off x="6979890" y="876457"/>
          <a:ext cx="1245691" cy="74741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dirty="0" smtClean="0"/>
            <a:t>New theory</a:t>
          </a:r>
          <a:endParaRPr lang="en-GB" sz="1400" kern="1200" dirty="0"/>
        </a:p>
      </dsp:txBody>
      <dsp:txXfrm>
        <a:off x="7001781" y="898348"/>
        <a:ext cx="1201909" cy="7036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F4FEE-B2CB-4EF9-B1A4-087F0291E7D8}">
      <dsp:nvSpPr>
        <dsp:cNvPr id="0" name=""/>
        <dsp:cNvSpPr/>
      </dsp:nvSpPr>
      <dsp:spPr>
        <a:xfrm>
          <a:off x="1038" y="285253"/>
          <a:ext cx="2165202" cy="2165202"/>
        </a:xfrm>
        <a:prstGeom prst="ellipse">
          <a:avLst/>
        </a:prstGeom>
        <a:gradFill rotWithShape="0">
          <a:gsLst>
            <a:gs pos="0">
              <a:schemeClr val="accent2">
                <a:shade val="80000"/>
                <a:hueOff val="0"/>
                <a:satOff val="0"/>
                <a:lumOff val="0"/>
                <a:alphaOff val="0"/>
                <a:tint val="96000"/>
                <a:satMod val="100000"/>
                <a:lumMod val="104000"/>
              </a:schemeClr>
            </a:gs>
            <a:gs pos="78000">
              <a:schemeClr val="accent2">
                <a:shade val="8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t>Surprising fact</a:t>
          </a:r>
          <a:endParaRPr lang="en-GB" sz="1900" kern="1200" dirty="0"/>
        </a:p>
      </dsp:txBody>
      <dsp:txXfrm>
        <a:off x="318124" y="602339"/>
        <a:ext cx="1531030" cy="1531030"/>
      </dsp:txXfrm>
    </dsp:sp>
    <dsp:sp modelId="{EECCA2BF-FBF8-4602-AAAD-0001E8A8BFD7}">
      <dsp:nvSpPr>
        <dsp:cNvPr id="0" name=""/>
        <dsp:cNvSpPr/>
      </dsp:nvSpPr>
      <dsp:spPr>
        <a:xfrm>
          <a:off x="1596831" y="-20747"/>
          <a:ext cx="2150889" cy="730755"/>
        </a:xfrm>
        <a:prstGeom prst="rightArrow">
          <a:avLst>
            <a:gd name="adj1" fmla="val 60000"/>
            <a:gd name="adj2" fmla="val 50000"/>
          </a:avLst>
        </a:prstGeom>
        <a:gradFill rotWithShape="0">
          <a:gsLst>
            <a:gs pos="0">
              <a:schemeClr val="accent2">
                <a:shade val="90000"/>
                <a:hueOff val="0"/>
                <a:satOff val="0"/>
                <a:lumOff val="0"/>
                <a:alphaOff val="0"/>
                <a:tint val="96000"/>
                <a:satMod val="100000"/>
                <a:lumMod val="104000"/>
              </a:schemeClr>
            </a:gs>
            <a:gs pos="78000">
              <a:schemeClr val="accent2">
                <a:shade val="90000"/>
                <a:hueOff val="0"/>
                <a:satOff val="0"/>
                <a:lumOff val="0"/>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a:off x="1596831" y="125404"/>
        <a:ext cx="1931663" cy="438453"/>
      </dsp:txXfrm>
    </dsp:sp>
    <dsp:sp modelId="{60147B80-7700-43FD-8E92-88A471285A87}">
      <dsp:nvSpPr>
        <dsp:cNvPr id="0" name=""/>
        <dsp:cNvSpPr/>
      </dsp:nvSpPr>
      <dsp:spPr>
        <a:xfrm>
          <a:off x="3254705" y="285253"/>
          <a:ext cx="2165202" cy="2165202"/>
        </a:xfrm>
        <a:prstGeom prst="ellipse">
          <a:avLst/>
        </a:prstGeom>
        <a:solidFill>
          <a:srgbClr val="00B050"/>
        </a:soli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t>Conceptual framework</a:t>
          </a:r>
          <a:endParaRPr lang="en-GB" sz="1900" kern="1200" dirty="0"/>
        </a:p>
      </dsp:txBody>
      <dsp:txXfrm>
        <a:off x="3571791" y="602339"/>
        <a:ext cx="1531030" cy="1531030"/>
      </dsp:txXfrm>
    </dsp:sp>
    <dsp:sp modelId="{9F5C7F3D-4069-4BC0-A7B0-876E2D071DDE}">
      <dsp:nvSpPr>
        <dsp:cNvPr id="0" name=""/>
        <dsp:cNvSpPr/>
      </dsp:nvSpPr>
      <dsp:spPr>
        <a:xfrm rot="10800000">
          <a:off x="1349566" y="2025701"/>
          <a:ext cx="2798207" cy="730755"/>
        </a:xfrm>
        <a:prstGeom prst="rightArrow">
          <a:avLst>
            <a:gd name="adj1" fmla="val 60000"/>
            <a:gd name="adj2" fmla="val 50000"/>
          </a:avLst>
        </a:prstGeom>
        <a:gradFill rotWithShape="0">
          <a:gsLst>
            <a:gs pos="0">
              <a:schemeClr val="accent2">
                <a:shade val="90000"/>
                <a:hueOff val="-620114"/>
                <a:satOff val="8958"/>
                <a:lumOff val="27064"/>
                <a:alphaOff val="0"/>
                <a:tint val="96000"/>
                <a:satMod val="100000"/>
                <a:lumMod val="104000"/>
              </a:schemeClr>
            </a:gs>
            <a:gs pos="78000">
              <a:schemeClr val="accent2">
                <a:shade val="90000"/>
                <a:hueOff val="-620114"/>
                <a:satOff val="8958"/>
                <a:lumOff val="27064"/>
                <a:alphaOff val="0"/>
                <a:shade val="100000"/>
                <a:satMod val="110000"/>
                <a:lumMod val="100000"/>
              </a:schemeClr>
            </a:gs>
          </a:gsLst>
          <a:lin ang="5400000" scaled="0"/>
        </a:gradFill>
        <a:ln>
          <a:noFill/>
        </a:ln>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endParaRPr lang="en-GB" sz="1600" kern="1200"/>
        </a:p>
      </dsp:txBody>
      <dsp:txXfrm rot="10800000">
        <a:off x="1568792" y="2171852"/>
        <a:ext cx="2578981" cy="438453"/>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751C85-A003-464D-9787-8CED451B55AC}" type="datetimeFigureOut">
              <a:rPr lang="en-GB" smtClean="0"/>
              <a:t>18/04/2017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7EFAB2-E0B5-46EA-AA2F-EBA657BAEB32}" type="slidenum">
              <a:rPr lang="en-GB" smtClean="0"/>
              <a:t>‹#›</a:t>
            </a:fld>
            <a:endParaRPr lang="en-GB"/>
          </a:p>
        </p:txBody>
      </p:sp>
    </p:spTree>
    <p:extLst>
      <p:ext uri="{BB962C8B-B14F-4D97-AF65-F5344CB8AC3E}">
        <p14:creationId xmlns:p14="http://schemas.microsoft.com/office/powerpoint/2010/main" val="15822263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Everyone has beliefs &amp; assumptions, whether</a:t>
            </a:r>
            <a:r>
              <a:rPr lang="en-GB" baseline="0" dirty="0" smtClean="0"/>
              <a:t> or not they are aware of them,</a:t>
            </a:r>
            <a:r>
              <a:rPr lang="en-GB" dirty="0" smtClean="0"/>
              <a:t> but not everyone has systems</a:t>
            </a:r>
          </a:p>
          <a:p>
            <a:r>
              <a:rPr lang="en-GB" dirty="0" smtClean="0"/>
              <a:t>Everyone has</a:t>
            </a:r>
            <a:r>
              <a:rPr lang="en-GB" baseline="0" dirty="0" smtClean="0"/>
              <a:t> assumptions within every category (ontology, epistemology AND axiology), but they will not necessarily fit together in a coherent/systematic way.</a:t>
            </a:r>
            <a:endParaRPr lang="en-GB" dirty="0" smtClean="0"/>
          </a:p>
          <a:p>
            <a:endParaRPr lang="en-GB" dirty="0"/>
          </a:p>
        </p:txBody>
      </p:sp>
      <p:sp>
        <p:nvSpPr>
          <p:cNvPr id="4" name="Slide Number Placeholder 3"/>
          <p:cNvSpPr>
            <a:spLocks noGrp="1"/>
          </p:cNvSpPr>
          <p:nvPr>
            <p:ph type="sldNum" sz="quarter" idx="10"/>
          </p:nvPr>
        </p:nvSpPr>
        <p:spPr/>
        <p:txBody>
          <a:bodyPr/>
          <a:lstStyle/>
          <a:p>
            <a:fld id="{2D7EFAB2-E0B5-46EA-AA2F-EBA657BAEB32}" type="slidenum">
              <a:rPr lang="en-GB" smtClean="0"/>
              <a:t>2</a:t>
            </a:fld>
            <a:endParaRPr lang="en-GB"/>
          </a:p>
        </p:txBody>
      </p:sp>
    </p:spTree>
    <p:extLst>
      <p:ext uri="{BB962C8B-B14F-4D97-AF65-F5344CB8AC3E}">
        <p14:creationId xmlns:p14="http://schemas.microsoft.com/office/powerpoint/2010/main" val="249287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3000" dirty="0" smtClean="0"/>
          </a:p>
          <a:p>
            <a:endParaRPr lang="en-GB" sz="3000" dirty="0" smtClean="0"/>
          </a:p>
          <a:p>
            <a:pPr marL="0" indent="0">
              <a:buNone/>
            </a:pPr>
            <a:endParaRPr lang="en-GB" sz="3000" b="1" dirty="0" smtClean="0"/>
          </a:p>
          <a:p>
            <a:pPr marL="0" marR="0" lvl="1" indent="0" algn="l" defTabSz="914400" rtl="0" eaLnBrk="1" fontAlgn="auto" latinLnBrk="0" hangingPunct="1">
              <a:lnSpc>
                <a:spcPct val="100000"/>
              </a:lnSpc>
              <a:spcBef>
                <a:spcPts val="0"/>
              </a:spcBef>
              <a:spcAft>
                <a:spcPts val="0"/>
              </a:spcAft>
              <a:buClrTx/>
              <a:buSzTx/>
              <a:buFontTx/>
              <a:buNone/>
              <a:tabLst/>
              <a:defRPr/>
            </a:pPr>
            <a:r>
              <a:rPr lang="en-GB" sz="2200" i="1" dirty="0" smtClean="0"/>
              <a:t>(</a:t>
            </a:r>
            <a:r>
              <a:rPr lang="en-GB" sz="2200" dirty="0" smtClean="0"/>
              <a:t>e.g. Researcher objectivity Versus Researcher subjectivity)</a:t>
            </a:r>
          </a:p>
          <a:p>
            <a:endParaRPr lang="en-GB" dirty="0"/>
          </a:p>
        </p:txBody>
      </p:sp>
      <p:sp>
        <p:nvSpPr>
          <p:cNvPr id="4" name="Slide Number Placeholder 3"/>
          <p:cNvSpPr>
            <a:spLocks noGrp="1"/>
          </p:cNvSpPr>
          <p:nvPr>
            <p:ph type="sldNum" sz="quarter" idx="10"/>
          </p:nvPr>
        </p:nvSpPr>
        <p:spPr/>
        <p:txBody>
          <a:bodyPr/>
          <a:lstStyle/>
          <a:p>
            <a:fld id="{2D7EFAB2-E0B5-46EA-AA2F-EBA657BAEB32}" type="slidenum">
              <a:rPr lang="en-GB" smtClean="0"/>
              <a:t>3</a:t>
            </a:fld>
            <a:endParaRPr lang="en-GB"/>
          </a:p>
        </p:txBody>
      </p:sp>
    </p:spTree>
    <p:extLst>
      <p:ext uri="{BB962C8B-B14F-4D97-AF65-F5344CB8AC3E}">
        <p14:creationId xmlns:p14="http://schemas.microsoft.com/office/powerpoint/2010/main" val="28436732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understanding that everything in the universe which we can observe and measure, In management research, a mechanistic view of organisations still constitutes a dominant perspective.</a:t>
            </a:r>
            <a:endParaRPr lang="en-GB" dirty="0" smtClean="0"/>
          </a:p>
          <a:p>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5</a:t>
            </a:fld>
            <a:endParaRPr lang="en-GB"/>
          </a:p>
        </p:txBody>
      </p:sp>
    </p:spTree>
    <p:extLst>
      <p:ext uri="{BB962C8B-B14F-4D97-AF65-F5344CB8AC3E}">
        <p14:creationId xmlns:p14="http://schemas.microsoft.com/office/powerpoint/2010/main" val="836132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Realism takes into consideration problems of perception like this one, because it recognises that our senses and other factors may get in the way between us as researchers and researched reality.</a:t>
            </a:r>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Much of organisational reality is social reality.</a:t>
            </a:r>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6</a:t>
            </a:fld>
            <a:endParaRPr lang="en-GB"/>
          </a:p>
        </p:txBody>
      </p:sp>
    </p:spTree>
    <p:extLst>
      <p:ext uri="{BB962C8B-B14F-4D97-AF65-F5344CB8AC3E}">
        <p14:creationId xmlns:p14="http://schemas.microsoft.com/office/powerpoint/2010/main" val="1103972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baseline="0" dirty="0" smtClean="0"/>
              <a:t>our understanding of the physical world is mediated by language and culture in which we are steeped</a:t>
            </a:r>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7</a:t>
            </a:fld>
            <a:endParaRPr lang="en-GB"/>
          </a:p>
        </p:txBody>
      </p:sp>
    </p:spTree>
    <p:extLst>
      <p:ext uri="{BB962C8B-B14F-4D97-AF65-F5344CB8AC3E}">
        <p14:creationId xmlns:p14="http://schemas.microsoft.com/office/powerpoint/2010/main" val="2048670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smtClean="0"/>
              <a:t>‘sceptic’ – ‘a person inclined</a:t>
            </a:r>
            <a:r>
              <a:rPr lang="en-GB" baseline="0" dirty="0" smtClean="0"/>
              <a:t> to question or doubt all accepted opinions’, ‘an ancient or modern philosopher who denies the possibility of knowledge, or even rational belief, in some sphere’ (OED).</a:t>
            </a:r>
            <a:endParaRPr lang="en-GB" dirty="0"/>
          </a:p>
        </p:txBody>
      </p:sp>
      <p:sp>
        <p:nvSpPr>
          <p:cNvPr id="4" name="Slide Number Placeholder 3"/>
          <p:cNvSpPr>
            <a:spLocks noGrp="1"/>
          </p:cNvSpPr>
          <p:nvPr>
            <p:ph type="sldNum" sz="quarter" idx="10"/>
          </p:nvPr>
        </p:nvSpPr>
        <p:spPr/>
        <p:txBody>
          <a:bodyPr/>
          <a:lstStyle/>
          <a:p>
            <a:fld id="{EBF03D59-47B4-4DE2-BECD-62A694BD3DCB}" type="slidenum">
              <a:rPr lang="en-GB" smtClean="0"/>
              <a:t>8</a:t>
            </a:fld>
            <a:endParaRPr lang="en-GB"/>
          </a:p>
        </p:txBody>
      </p:sp>
    </p:spTree>
    <p:extLst>
      <p:ext uri="{BB962C8B-B14F-4D97-AF65-F5344CB8AC3E}">
        <p14:creationId xmlns:p14="http://schemas.microsoft.com/office/powerpoint/2010/main" val="4084801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F03D59-47B4-4DE2-BECD-62A694BD3DCB}" type="slidenum">
              <a:rPr lang="en-GB" smtClean="0"/>
              <a:t>9</a:t>
            </a:fld>
            <a:endParaRPr lang="en-GB"/>
          </a:p>
        </p:txBody>
      </p:sp>
    </p:spTree>
    <p:extLst>
      <p:ext uri="{BB962C8B-B14F-4D97-AF65-F5344CB8AC3E}">
        <p14:creationId xmlns:p14="http://schemas.microsoft.com/office/powerpoint/2010/main" val="12519890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smtClean="0"/>
              <a:t>Structured versus </a:t>
            </a:r>
            <a:r>
              <a:rPr lang="en-GB" smtClean="0"/>
              <a:t>unstructured</a:t>
            </a:r>
            <a:r>
              <a:rPr lang="en-GB" baseline="0" smtClean="0"/>
              <a:t> observation.</a:t>
            </a:r>
            <a:endParaRPr lang="en-GB"/>
          </a:p>
        </p:txBody>
      </p:sp>
      <p:sp>
        <p:nvSpPr>
          <p:cNvPr id="4" name="Slide Number Placeholder 3"/>
          <p:cNvSpPr>
            <a:spLocks noGrp="1"/>
          </p:cNvSpPr>
          <p:nvPr>
            <p:ph type="sldNum" sz="quarter" idx="10"/>
          </p:nvPr>
        </p:nvSpPr>
        <p:spPr/>
        <p:txBody>
          <a:bodyPr/>
          <a:lstStyle/>
          <a:p>
            <a:fld id="{20C99120-B3A3-47E5-9A6E-A2ED11726C62}" type="slidenum">
              <a:rPr lang="en-GB" smtClean="0"/>
              <a:t>10</a:t>
            </a:fld>
            <a:endParaRPr lang="en-GB"/>
          </a:p>
        </p:txBody>
      </p:sp>
    </p:spTree>
    <p:extLst>
      <p:ext uri="{BB962C8B-B14F-4D97-AF65-F5344CB8AC3E}">
        <p14:creationId xmlns:p14="http://schemas.microsoft.com/office/powerpoint/2010/main" val="793258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F03D59-47B4-4DE2-BECD-62A694BD3DCB}" type="slidenum">
              <a:rPr lang="en-GB" smtClean="0"/>
              <a:t>11</a:t>
            </a:fld>
            <a:endParaRPr lang="en-GB"/>
          </a:p>
        </p:txBody>
      </p:sp>
    </p:spTree>
    <p:extLst>
      <p:ext uri="{BB962C8B-B14F-4D97-AF65-F5344CB8AC3E}">
        <p14:creationId xmlns:p14="http://schemas.microsoft.com/office/powerpoint/2010/main" val="32951643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C99120-B3A3-47E5-9A6E-A2ED11726C62}" type="slidenum">
              <a:rPr lang="en-GB" smtClean="0"/>
              <a:t>12</a:t>
            </a:fld>
            <a:endParaRPr lang="en-GB"/>
          </a:p>
        </p:txBody>
      </p:sp>
    </p:spTree>
    <p:extLst>
      <p:ext uri="{BB962C8B-B14F-4D97-AF65-F5344CB8AC3E}">
        <p14:creationId xmlns:p14="http://schemas.microsoft.com/office/powerpoint/2010/main" val="14876221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F03D59-47B4-4DE2-BECD-62A694BD3DCB}" type="slidenum">
              <a:rPr lang="en-GB" smtClean="0"/>
              <a:t>13</a:t>
            </a:fld>
            <a:endParaRPr lang="en-GB"/>
          </a:p>
        </p:txBody>
      </p:sp>
    </p:spTree>
    <p:extLst>
      <p:ext uri="{BB962C8B-B14F-4D97-AF65-F5344CB8AC3E}">
        <p14:creationId xmlns:p14="http://schemas.microsoft.com/office/powerpoint/2010/main" val="7468007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F03D59-47B4-4DE2-BECD-62A694BD3DCB}" type="slidenum">
              <a:rPr lang="en-GB" smtClean="0"/>
              <a:t>15</a:t>
            </a:fld>
            <a:endParaRPr lang="en-GB"/>
          </a:p>
        </p:txBody>
      </p:sp>
    </p:spTree>
    <p:extLst>
      <p:ext uri="{BB962C8B-B14F-4D97-AF65-F5344CB8AC3E}">
        <p14:creationId xmlns:p14="http://schemas.microsoft.com/office/powerpoint/2010/main" val="42380802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smtClean="0"/>
              <a:t>Pass-the-story</a:t>
            </a:r>
            <a:r>
              <a:rPr lang="en-GB" baseline="0" dirty="0" smtClean="0"/>
              <a:t> game</a:t>
            </a:r>
            <a:endParaRPr lang="en-GB" dirty="0"/>
          </a:p>
        </p:txBody>
      </p:sp>
      <p:sp>
        <p:nvSpPr>
          <p:cNvPr id="4" name="Slide Number Placeholder 3"/>
          <p:cNvSpPr>
            <a:spLocks noGrp="1"/>
          </p:cNvSpPr>
          <p:nvPr>
            <p:ph type="sldNum" sz="quarter" idx="10"/>
          </p:nvPr>
        </p:nvSpPr>
        <p:spPr/>
        <p:txBody>
          <a:bodyPr/>
          <a:lstStyle/>
          <a:p>
            <a:fld id="{20C99120-B3A3-47E5-9A6E-A2ED11726C62}" type="slidenum">
              <a:rPr lang="en-GB" smtClean="0"/>
              <a:t>16</a:t>
            </a:fld>
            <a:endParaRPr lang="en-GB"/>
          </a:p>
        </p:txBody>
      </p:sp>
    </p:spTree>
    <p:extLst>
      <p:ext uri="{BB962C8B-B14F-4D97-AF65-F5344CB8AC3E}">
        <p14:creationId xmlns:p14="http://schemas.microsoft.com/office/powerpoint/2010/main" val="1481028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baseline="0" dirty="0" smtClean="0"/>
              <a:t>This is an example of a shortened dissertation abstract that doesn’t have a systematic (internally consistent) underlying research philosophy and strategy.</a:t>
            </a:r>
          </a:p>
          <a:p>
            <a:r>
              <a:rPr lang="en-GB" baseline="0" dirty="0" smtClean="0"/>
              <a:t>The bits highlighted in RED are </a:t>
            </a:r>
            <a:r>
              <a:rPr lang="en-GB" baseline="0" dirty="0" err="1" smtClean="0"/>
              <a:t>interpretivist</a:t>
            </a:r>
            <a:r>
              <a:rPr lang="en-GB" baseline="0" dirty="0" smtClean="0"/>
              <a:t>. They are based on an assumption that people’s interpretations constitute acceptable, valid knowledge and seek to examine them in-depth. They follow an inductive approach by starting with the phenomenon of change programmes rather than setting out to test a theory (which would be deductive). They set out for an in-depth exploration which would suggest that qualitative methods would be adopted.</a:t>
            </a:r>
          </a:p>
          <a:p>
            <a:r>
              <a:rPr lang="en-GB" baseline="0" dirty="0" smtClean="0"/>
              <a:t>However, the second half of the abstract – the bits highlighted in BLUE are based on assumptions that belong to Positivist research philosophy. Deductive approach is adopted to test causal relationships (which would suggest that a particular theory is tested) and a quantitative, questionnaire-based strategy is embraced. Data is analysed statistically, which suggests positivist epistemology, which views measurable facts and statistics as acceptable and valid knowledge (as opposed to interpretations and narratives). Furthermore, results are said to support previous studies, which contradicts the claim made in the beginning of the abstract that ‘very little is actually known about’ the phenomenon studies.</a:t>
            </a:r>
          </a:p>
          <a:p>
            <a:r>
              <a:rPr lang="en-GB" baseline="0" dirty="0" smtClean="0"/>
              <a:t>The two halves of the abstract therefore do not fit together.</a:t>
            </a:r>
          </a:p>
        </p:txBody>
      </p:sp>
      <p:sp>
        <p:nvSpPr>
          <p:cNvPr id="4" name="Slide Number Placeholder 3"/>
          <p:cNvSpPr>
            <a:spLocks noGrp="1"/>
          </p:cNvSpPr>
          <p:nvPr>
            <p:ph type="sldNum" sz="quarter" idx="10"/>
          </p:nvPr>
        </p:nvSpPr>
        <p:spPr/>
        <p:txBody>
          <a:bodyPr/>
          <a:lstStyle/>
          <a:p>
            <a:fld id="{20C99120-B3A3-47E5-9A6E-A2ED11726C62}"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808268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6BEE80CA-9742-4C48-ACBD-027C2C0BBA70}" type="datetimeFigureOut">
              <a:rPr lang="en-GB" smtClean="0"/>
              <a:t>18/04/2017</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2025557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EE80CA-9742-4C48-ACBD-027C2C0BBA70}" type="datetimeFigureOut">
              <a:rPr lang="en-GB" smtClean="0"/>
              <a:t>18/04/2017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460530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6BEE80CA-9742-4C48-ACBD-027C2C0BBA70}" type="datetimeFigureOut">
              <a:rPr lang="en-GB" smtClean="0"/>
              <a:t>18/04/2017</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1822476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BEE80CA-9742-4C48-ACBD-027C2C0BBA70}" type="datetimeFigureOut">
              <a:rPr lang="en-GB" smtClean="0"/>
              <a:t>18/04/2017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3648100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BEE80CA-9742-4C48-ACBD-027C2C0BBA70}" type="datetimeFigureOut">
              <a:rPr lang="en-GB" smtClean="0"/>
              <a:t>18/04/2017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3577989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BEE80CA-9742-4C48-ACBD-027C2C0BBA70}" type="datetimeFigureOut">
              <a:rPr lang="en-GB" smtClean="0"/>
              <a:t>18/04/2017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1729075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EE80CA-9742-4C48-ACBD-027C2C0BBA70}" type="datetimeFigureOut">
              <a:rPr lang="en-GB" smtClean="0"/>
              <a:t>18/04/2017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593803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EE80CA-9742-4C48-ACBD-027C2C0BBA70}" type="datetimeFigureOut">
              <a:rPr lang="en-GB" smtClean="0"/>
              <a:t>18/04/2017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2850729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EE80CA-9742-4C48-ACBD-027C2C0BBA70}" type="datetimeFigureOut">
              <a:rPr lang="en-GB" smtClean="0"/>
              <a:t>18/04/2017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4207344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EE80CA-9742-4C48-ACBD-027C2C0BBA70}" type="datetimeFigureOut">
              <a:rPr lang="en-GB" smtClean="0"/>
              <a:t>18/04/2017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1346178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BEE80CA-9742-4C48-ACBD-027C2C0BBA70}" type="datetimeFigureOut">
              <a:rPr lang="en-GB" smtClean="0"/>
              <a:t>18/04/2017</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32801099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BEE80CA-9742-4C48-ACBD-027C2C0BBA70}" type="datetimeFigureOut">
              <a:rPr lang="en-GB" smtClean="0"/>
              <a:t>18/04/2017</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B73B6E1-9B5E-419B-9697-495CE229D705}"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976075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BEE80CA-9742-4C48-ACBD-027C2C0BBA70}" type="datetimeFigureOut">
              <a:rPr lang="en-GB" smtClean="0"/>
              <a:t>18/04/2017</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11166919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6BEE80CA-9742-4C48-ACBD-027C2C0BBA70}" type="datetimeFigureOut">
              <a:rPr lang="en-GB" smtClean="0"/>
              <a:t>18/04/2017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10240301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6BEE80CA-9742-4C48-ACBD-027C2C0BBA70}" type="datetimeFigureOut">
              <a:rPr lang="en-GB" smtClean="0"/>
              <a:t>18/04/2017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2768859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BEE80CA-9742-4C48-ACBD-027C2C0BBA70}" type="datetimeFigureOut">
              <a:rPr lang="en-GB" smtClean="0"/>
              <a:t>18/04/2017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2113629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BEE80CA-9742-4C48-ACBD-027C2C0BBA70}" type="datetimeFigureOut">
              <a:rPr lang="en-GB" smtClean="0"/>
              <a:t>18/04/2017</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4B73B6E1-9B5E-419B-9697-495CE229D705}" type="slidenum">
              <a:rPr lang="en-GB" smtClean="0"/>
              <a:t>‹#›</a:t>
            </a:fld>
            <a:endParaRPr lang="en-GB"/>
          </a:p>
        </p:txBody>
      </p:sp>
    </p:spTree>
    <p:extLst>
      <p:ext uri="{BB962C8B-B14F-4D97-AF65-F5344CB8AC3E}">
        <p14:creationId xmlns:p14="http://schemas.microsoft.com/office/powerpoint/2010/main" val="2472090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BEE80CA-9742-4C48-ACBD-027C2C0BBA70}" type="datetimeFigureOut">
              <a:rPr lang="en-GB" smtClean="0"/>
              <a:t>18/04/2017</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B73B6E1-9B5E-419B-9697-495CE229D705}" type="slidenum">
              <a:rPr lang="en-GB" smtClean="0"/>
              <a:t>‹#›</a:t>
            </a:fld>
            <a:endParaRPr lang="en-GB"/>
          </a:p>
        </p:txBody>
      </p:sp>
    </p:spTree>
    <p:extLst>
      <p:ext uri="{BB962C8B-B14F-4D97-AF65-F5344CB8AC3E}">
        <p14:creationId xmlns:p14="http://schemas.microsoft.com/office/powerpoint/2010/main" val="8221429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26" Type="http://schemas.openxmlformats.org/officeDocument/2006/relationships/diagramQuickStyle" Target="../diagrams/quickStyle5.xml"/><Relationship Id="rId3" Type="http://schemas.openxmlformats.org/officeDocument/2006/relationships/notesSlide" Target="../notesSlides/notesSlide8.xml"/><Relationship Id="rId21" Type="http://schemas.openxmlformats.org/officeDocument/2006/relationships/diagramQuickStyle" Target="../diagrams/quickStyle4.xml"/><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5" Type="http://schemas.openxmlformats.org/officeDocument/2006/relationships/diagramLayout" Target="../diagrams/layout5.xml"/><Relationship Id="rId2" Type="http://schemas.openxmlformats.org/officeDocument/2006/relationships/slideLayout" Target="../slideLayouts/slideLayout2.xml"/><Relationship Id="rId16" Type="http://schemas.openxmlformats.org/officeDocument/2006/relationships/diagramQuickStyle" Target="../diagrams/quickStyle3.xml"/><Relationship Id="rId20" Type="http://schemas.openxmlformats.org/officeDocument/2006/relationships/diagramLayout" Target="../diagrams/layout4.xml"/><Relationship Id="rId1" Type="http://schemas.openxmlformats.org/officeDocument/2006/relationships/tags" Target="../tags/tag1.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24" Type="http://schemas.openxmlformats.org/officeDocument/2006/relationships/diagramData" Target="../diagrams/data5.xml"/><Relationship Id="rId5" Type="http://schemas.openxmlformats.org/officeDocument/2006/relationships/diagramLayout" Target="../diagrams/layout1.xml"/><Relationship Id="rId15" Type="http://schemas.openxmlformats.org/officeDocument/2006/relationships/diagramLayout" Target="../diagrams/layout3.xml"/><Relationship Id="rId23" Type="http://schemas.microsoft.com/office/2007/relationships/diagramDrawing" Target="../diagrams/drawing4.xml"/><Relationship Id="rId28" Type="http://schemas.microsoft.com/office/2007/relationships/diagramDrawing" Target="../diagrams/drawing5.xml"/><Relationship Id="rId10" Type="http://schemas.openxmlformats.org/officeDocument/2006/relationships/diagramLayout" Target="../diagrams/layout2.xml"/><Relationship Id="rId19" Type="http://schemas.openxmlformats.org/officeDocument/2006/relationships/diagramData" Target="../diagrams/data4.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 Id="rId22" Type="http://schemas.openxmlformats.org/officeDocument/2006/relationships/diagramColors" Target="../diagrams/colors4.xml"/><Relationship Id="rId27" Type="http://schemas.openxmlformats.org/officeDocument/2006/relationships/diagramColors" Target="../diagrams/colors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notesSlide" Target="../notesSlides/notesSlide10.xml"/><Relationship Id="rId7" Type="http://schemas.openxmlformats.org/officeDocument/2006/relationships/diagramColors" Target="../diagrams/colors7.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academia.edu/13016419/Research_Methods_for_Business_Students_Chapter_4_Understanding_research_philosophy_and_approaches_to_theory_development_"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156459" y="1729042"/>
            <a:ext cx="4919424" cy="707886"/>
          </a:xfrm>
          <a:prstGeom prst="rect">
            <a:avLst/>
          </a:prstGeom>
        </p:spPr>
        <p:txBody>
          <a:bodyPr wrap="none">
            <a:spAutoFit/>
          </a:bodyPr>
          <a:lstStyle/>
          <a:p>
            <a:r>
              <a:rPr lang="en-GB" sz="4000" dirty="0" smtClean="0">
                <a:latin typeface="Calibri" panose="020F0502020204030204" pitchFamily="34" charset="0"/>
              </a:rPr>
              <a:t>Research Philosophies </a:t>
            </a:r>
            <a:endParaRPr lang="en-GB" sz="4000" dirty="0">
              <a:latin typeface="Calibri" panose="020F0502020204030204" pitchFamily="34" charset="0"/>
            </a:endParaRPr>
          </a:p>
        </p:txBody>
      </p:sp>
    </p:spTree>
    <p:extLst>
      <p:ext uri="{BB962C8B-B14F-4D97-AF65-F5344CB8AC3E}">
        <p14:creationId xmlns:p14="http://schemas.microsoft.com/office/powerpoint/2010/main" val="35479902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032000" y="0"/>
            <a:ext cx="10160000" cy="1143000"/>
          </a:xfrm>
          <a:prstGeom prst="rect">
            <a:avLst/>
          </a:prstGeom>
        </p:spPr>
        <p:txBody>
          <a:bodyPr vert="horz" lIns="91440" tIns="45720" rIns="91440" bIns="45720" rtlCol="0" anchor="b">
            <a:normAutofit fontScale="7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dirty="0" smtClean="0"/>
              <a:t>Do Research Philosophies Matter?</a:t>
            </a:r>
            <a:endParaRPr lang="en-GB" dirty="0"/>
          </a:p>
        </p:txBody>
      </p:sp>
      <p:sp>
        <p:nvSpPr>
          <p:cNvPr id="5" name="Subtitle 2"/>
          <p:cNvSpPr txBox="1">
            <a:spLocks/>
          </p:cNvSpPr>
          <p:nvPr/>
        </p:nvSpPr>
        <p:spPr>
          <a:xfrm>
            <a:off x="606335" y="1451520"/>
            <a:ext cx="10284823" cy="4577804"/>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800" dirty="0"/>
              <a:t>Guba (</a:t>
            </a:r>
            <a:r>
              <a:rPr lang="en-GB" sz="2800" dirty="0" smtClean="0"/>
              <a:t>1990)</a:t>
            </a:r>
          </a:p>
          <a:p>
            <a:r>
              <a:rPr lang="en-GB" sz="2800" dirty="0" smtClean="0">
                <a:solidFill>
                  <a:srgbClr val="FF0000"/>
                </a:solidFill>
              </a:rPr>
              <a:t>Systems</a:t>
            </a:r>
            <a:r>
              <a:rPr lang="en-GB" sz="2800" dirty="0" smtClean="0">
                <a:solidFill>
                  <a:srgbClr val="002060"/>
                </a:solidFill>
              </a:rPr>
              <a:t> </a:t>
            </a:r>
            <a:r>
              <a:rPr lang="en-GB" sz="2800" dirty="0" smtClean="0"/>
              <a:t>of beliefs &amp; assumptions </a:t>
            </a:r>
            <a:br>
              <a:rPr lang="en-GB" sz="2800" dirty="0" smtClean="0"/>
            </a:br>
            <a:r>
              <a:rPr lang="en-GB" sz="2800" dirty="0" smtClean="0"/>
              <a:t>about… </a:t>
            </a:r>
          </a:p>
          <a:p>
            <a:r>
              <a:rPr lang="en-GB" sz="2800" dirty="0" smtClean="0"/>
              <a:t>    everything!</a:t>
            </a:r>
          </a:p>
          <a:p>
            <a:pPr marL="800100" lvl="1" indent="-342900" algn="l">
              <a:buFont typeface="Arial" panose="020B0604020202020204" pitchFamily="34" charset="0"/>
              <a:buChar char="•"/>
            </a:pPr>
            <a:r>
              <a:rPr lang="en-GB" sz="2800" dirty="0" smtClean="0"/>
              <a:t>the world (ontology)</a:t>
            </a:r>
          </a:p>
          <a:p>
            <a:pPr marL="800100" lvl="1" indent="-342900" algn="l">
              <a:buFont typeface="Arial" panose="020B0604020202020204" pitchFamily="34" charset="0"/>
              <a:buChar char="•"/>
            </a:pPr>
            <a:r>
              <a:rPr lang="en-GB" sz="2800" dirty="0" smtClean="0"/>
              <a:t>knowledge (epistemology)</a:t>
            </a:r>
          </a:p>
          <a:p>
            <a:pPr marL="800100" lvl="1" indent="-342900" algn="l">
              <a:buFont typeface="Arial" panose="020B0604020202020204" pitchFamily="34" charset="0"/>
              <a:buChar char="•"/>
            </a:pPr>
            <a:r>
              <a:rPr lang="en-GB" sz="2800" dirty="0" smtClean="0"/>
              <a:t>values (axiology) </a:t>
            </a:r>
          </a:p>
          <a:p>
            <a:pPr lvl="1" algn="l"/>
            <a:endParaRPr lang="en-GB" sz="2800" dirty="0" smtClean="0"/>
          </a:p>
          <a:p>
            <a:r>
              <a:rPr lang="en-GB" sz="2800" dirty="0" smtClean="0"/>
              <a:t>Do </a:t>
            </a:r>
            <a:r>
              <a:rPr lang="en-GB" sz="2800" dirty="0" smtClean="0">
                <a:solidFill>
                  <a:srgbClr val="FF0000"/>
                </a:solidFill>
              </a:rPr>
              <a:t>you</a:t>
            </a:r>
            <a:r>
              <a:rPr lang="en-GB" sz="2800" dirty="0" smtClean="0"/>
              <a:t> have a research philosophy?</a:t>
            </a:r>
          </a:p>
          <a:p>
            <a:pPr marL="800100" lvl="1" indent="-342900" algn="l">
              <a:buFont typeface="Arial" panose="020B0604020202020204" pitchFamily="34" charset="0"/>
              <a:buChar char="•"/>
            </a:pPr>
            <a:r>
              <a:rPr lang="en-GB" sz="2800" dirty="0" smtClean="0"/>
              <a:t>are you aware of your beliefs &amp; assumptions?</a:t>
            </a:r>
          </a:p>
          <a:p>
            <a:pPr marL="800100" lvl="1" indent="-342900" algn="l">
              <a:buFont typeface="Arial" panose="020B0604020202020204" pitchFamily="34" charset="0"/>
              <a:buChar char="•"/>
            </a:pPr>
            <a:r>
              <a:rPr lang="en-GB" sz="2800" dirty="0" smtClean="0"/>
              <a:t>are they systematic?</a:t>
            </a:r>
          </a:p>
          <a:p>
            <a:endParaRPr lang="en-GB" sz="2800" dirty="0"/>
          </a:p>
        </p:txBody>
      </p:sp>
    </p:spTree>
    <p:extLst>
      <p:ext uri="{BB962C8B-B14F-4D97-AF65-F5344CB8AC3E}">
        <p14:creationId xmlns:p14="http://schemas.microsoft.com/office/powerpoint/2010/main" val="36716485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22627"/>
            <a:ext cx="12192000" cy="5706835"/>
          </a:xfrm>
        </p:spPr>
        <p:txBody>
          <a:bodyPr>
            <a:noAutofit/>
          </a:bodyPr>
          <a:lstStyle/>
          <a:p>
            <a:pPr marL="0" indent="0">
              <a:buNone/>
            </a:pPr>
            <a:r>
              <a:rPr lang="en-GB" sz="2600" dirty="0">
                <a:solidFill>
                  <a:srgbClr val="FF0000"/>
                </a:solidFill>
              </a:rPr>
              <a:t>Ontological</a:t>
            </a:r>
          </a:p>
          <a:p>
            <a:r>
              <a:rPr lang="en-GB" sz="2600" dirty="0" smtClean="0"/>
              <a:t>Concerns with the </a:t>
            </a:r>
            <a:r>
              <a:rPr lang="en-GB" sz="2600" dirty="0"/>
              <a:t>world and the nature of </a:t>
            </a:r>
            <a:r>
              <a:rPr lang="en-GB" sz="2600" dirty="0" smtClean="0"/>
              <a:t>reality - </a:t>
            </a:r>
            <a:r>
              <a:rPr lang="en-GB" sz="2600" i="1" dirty="0" smtClean="0"/>
              <a:t>Determine </a:t>
            </a:r>
            <a:r>
              <a:rPr lang="en-GB" sz="2600" i="1" dirty="0">
                <a:solidFill>
                  <a:srgbClr val="FFFF00"/>
                </a:solidFill>
              </a:rPr>
              <a:t>how you see your research </a:t>
            </a:r>
            <a:r>
              <a:rPr lang="en-GB" sz="2600" i="1" dirty="0"/>
              <a:t>objects</a:t>
            </a:r>
          </a:p>
          <a:p>
            <a:pPr marL="0" indent="0">
              <a:buNone/>
            </a:pPr>
            <a:r>
              <a:rPr lang="en-GB" sz="2600" dirty="0" smtClean="0">
                <a:solidFill>
                  <a:srgbClr val="FF0000"/>
                </a:solidFill>
              </a:rPr>
              <a:t>Epistemological</a:t>
            </a:r>
            <a:endParaRPr lang="en-GB" sz="2600" dirty="0">
              <a:solidFill>
                <a:srgbClr val="FF0000"/>
              </a:solidFill>
            </a:endParaRPr>
          </a:p>
          <a:p>
            <a:r>
              <a:rPr lang="en-GB" sz="2600" dirty="0" smtClean="0"/>
              <a:t>Concerns about </a:t>
            </a:r>
            <a:r>
              <a:rPr lang="en-GB" sz="2600" dirty="0"/>
              <a:t>what counts as valid, legitimate and acceptable </a:t>
            </a:r>
            <a:r>
              <a:rPr lang="en-GB" sz="2600" dirty="0" smtClean="0"/>
              <a:t>knowledge - </a:t>
            </a:r>
            <a:r>
              <a:rPr lang="en-GB" sz="2600" i="1" dirty="0" smtClean="0"/>
              <a:t>Determine </a:t>
            </a:r>
            <a:r>
              <a:rPr lang="en-GB" sz="2600" i="1" dirty="0">
                <a:solidFill>
                  <a:srgbClr val="FFFF00"/>
                </a:solidFill>
              </a:rPr>
              <a:t>what kinds of data you collect </a:t>
            </a:r>
            <a:r>
              <a:rPr lang="en-GB" sz="2600" i="1" dirty="0"/>
              <a:t>and </a:t>
            </a:r>
            <a:r>
              <a:rPr lang="en-GB" sz="2600" i="1" dirty="0">
                <a:solidFill>
                  <a:srgbClr val="FFFF00"/>
                </a:solidFill>
              </a:rPr>
              <a:t>how you communicate</a:t>
            </a:r>
            <a:r>
              <a:rPr lang="en-GB" sz="2600" i="1" dirty="0"/>
              <a:t> </a:t>
            </a:r>
            <a:r>
              <a:rPr lang="en-GB" sz="2600" i="1" dirty="0" smtClean="0"/>
              <a:t>findings [ </a:t>
            </a:r>
            <a:r>
              <a:rPr lang="en-GB" sz="2000" i="1" dirty="0" smtClean="0"/>
              <a:t>relationship of the researcher to that being researched</a:t>
            </a:r>
            <a:r>
              <a:rPr lang="en-GB" sz="2600" i="1" dirty="0" smtClean="0"/>
              <a:t>]</a:t>
            </a:r>
            <a:endParaRPr lang="en-GB" sz="2600" i="1" dirty="0"/>
          </a:p>
          <a:p>
            <a:pPr marL="0" indent="0">
              <a:buNone/>
            </a:pPr>
            <a:r>
              <a:rPr lang="en-GB" sz="2600" dirty="0" smtClean="0">
                <a:solidFill>
                  <a:srgbClr val="FF0000"/>
                </a:solidFill>
              </a:rPr>
              <a:t>Axiological</a:t>
            </a:r>
            <a:endParaRPr lang="en-GB" sz="2600" dirty="0">
              <a:solidFill>
                <a:srgbClr val="FF0000"/>
              </a:solidFill>
            </a:endParaRPr>
          </a:p>
          <a:p>
            <a:pPr marL="271463" lvl="1" indent="0">
              <a:buNone/>
            </a:pPr>
            <a:r>
              <a:rPr lang="en-GB" sz="2600" dirty="0" smtClean="0"/>
              <a:t>Concerns about </a:t>
            </a:r>
            <a:r>
              <a:rPr lang="en-GB" sz="2600" dirty="0"/>
              <a:t>the role of values &amp; ethics in the research </a:t>
            </a:r>
            <a:r>
              <a:rPr lang="en-GB" sz="2600" dirty="0" smtClean="0"/>
              <a:t>process - </a:t>
            </a:r>
            <a:r>
              <a:rPr lang="en-GB" sz="2600" i="1" dirty="0" smtClean="0"/>
              <a:t>Determine </a:t>
            </a:r>
            <a:r>
              <a:rPr lang="en-GB" sz="2600" i="1" dirty="0">
                <a:solidFill>
                  <a:srgbClr val="FFFF00"/>
                </a:solidFill>
              </a:rPr>
              <a:t>how personally involved you become </a:t>
            </a:r>
            <a:r>
              <a:rPr lang="en-GB" sz="2600" i="1" dirty="0"/>
              <a:t>in the research </a:t>
            </a:r>
            <a:r>
              <a:rPr lang="en-GB" sz="2600" i="1" dirty="0" smtClean="0"/>
              <a:t>process </a:t>
            </a:r>
          </a:p>
          <a:p>
            <a:pPr marL="271463" indent="-271463">
              <a:buNone/>
            </a:pPr>
            <a:r>
              <a:rPr lang="en-GB" sz="2800" dirty="0" smtClean="0">
                <a:solidFill>
                  <a:srgbClr val="FF0000"/>
                </a:solidFill>
              </a:rPr>
              <a:t>Rhetorical</a:t>
            </a:r>
            <a:r>
              <a:rPr lang="en-GB" sz="2800" dirty="0" smtClean="0"/>
              <a:t> Concerned about language </a:t>
            </a:r>
            <a:r>
              <a:rPr lang="en-GB" sz="2800" dirty="0"/>
              <a:t>selection in </a:t>
            </a:r>
            <a:r>
              <a:rPr lang="en-GB" sz="2800" dirty="0" smtClean="0"/>
              <a:t>research - </a:t>
            </a:r>
            <a:r>
              <a:rPr lang="en-GB" sz="2400" dirty="0">
                <a:solidFill>
                  <a:srgbClr val="FFFF00"/>
                </a:solidFill>
              </a:rPr>
              <a:t>interpretivist stance </a:t>
            </a:r>
            <a:r>
              <a:rPr lang="en-GB" sz="2400" dirty="0" smtClean="0"/>
              <a:t>- write </a:t>
            </a:r>
            <a:r>
              <a:rPr lang="en-GB" sz="2400" dirty="0"/>
              <a:t>in a </a:t>
            </a:r>
            <a:r>
              <a:rPr lang="en-GB" sz="2400" dirty="0">
                <a:solidFill>
                  <a:srgbClr val="FFFF00"/>
                </a:solidFill>
              </a:rPr>
              <a:t>personal </a:t>
            </a:r>
            <a:r>
              <a:rPr lang="en-GB" sz="2400" dirty="0" smtClean="0">
                <a:solidFill>
                  <a:srgbClr val="FFFF00"/>
                </a:solidFill>
              </a:rPr>
              <a:t>voice </a:t>
            </a:r>
            <a:r>
              <a:rPr lang="en-GB" sz="2400" dirty="0" smtClean="0"/>
              <a:t>whereas </a:t>
            </a:r>
            <a:r>
              <a:rPr lang="en-GB" sz="2400" dirty="0">
                <a:solidFill>
                  <a:srgbClr val="FFFF00"/>
                </a:solidFill>
              </a:rPr>
              <a:t>positivist </a:t>
            </a:r>
            <a:r>
              <a:rPr lang="en-GB" sz="2400" dirty="0" smtClean="0">
                <a:solidFill>
                  <a:srgbClr val="FFFF00"/>
                </a:solidFill>
              </a:rPr>
              <a:t>approach </a:t>
            </a:r>
            <a:r>
              <a:rPr lang="en-GB" sz="2400" dirty="0" smtClean="0"/>
              <a:t>write in </a:t>
            </a:r>
            <a:r>
              <a:rPr lang="en-GB" sz="2400" dirty="0"/>
              <a:t>a more formal </a:t>
            </a:r>
            <a:r>
              <a:rPr lang="en-GB" sz="2400" dirty="0" smtClean="0"/>
              <a:t>tone, based </a:t>
            </a:r>
            <a:r>
              <a:rPr lang="en-GB" sz="2400" dirty="0"/>
              <a:t>on set definitions and with </a:t>
            </a:r>
            <a:r>
              <a:rPr lang="en-GB" sz="2400" dirty="0" smtClean="0"/>
              <a:t>an </a:t>
            </a:r>
            <a:r>
              <a:rPr lang="en-GB" sz="2400" dirty="0" smtClean="0">
                <a:solidFill>
                  <a:srgbClr val="FFFF00"/>
                </a:solidFill>
              </a:rPr>
              <a:t>impersonal </a:t>
            </a:r>
            <a:r>
              <a:rPr lang="en-GB" sz="2400" dirty="0">
                <a:solidFill>
                  <a:srgbClr val="FFFF00"/>
                </a:solidFill>
              </a:rPr>
              <a:t>voice</a:t>
            </a:r>
            <a:r>
              <a:rPr lang="en-GB" sz="2400" dirty="0" smtClean="0"/>
              <a:t>)</a:t>
            </a:r>
            <a:endParaRPr lang="en-GB" sz="2400" dirty="0"/>
          </a:p>
        </p:txBody>
      </p:sp>
      <p:sp>
        <p:nvSpPr>
          <p:cNvPr id="4" name="Title 1"/>
          <p:cNvSpPr>
            <a:spLocks noGrp="1"/>
          </p:cNvSpPr>
          <p:nvPr>
            <p:ph type="title"/>
          </p:nvPr>
        </p:nvSpPr>
        <p:spPr>
          <a:xfrm>
            <a:off x="3440565" y="129599"/>
            <a:ext cx="8610600" cy="1293028"/>
          </a:xfrm>
        </p:spPr>
        <p:txBody>
          <a:bodyPr>
            <a:normAutofit fontScale="90000"/>
          </a:bodyPr>
          <a:lstStyle/>
          <a:p>
            <a:r>
              <a:rPr lang="en-GB" dirty="0"/>
              <a:t>What kinds of assumptions do </a:t>
            </a:r>
            <a:r>
              <a:rPr lang="en-GB" dirty="0" smtClean="0"/>
              <a:t>management </a:t>
            </a:r>
            <a:r>
              <a:rPr lang="en-GB" dirty="0"/>
              <a:t>researchers make?</a:t>
            </a:r>
          </a:p>
        </p:txBody>
      </p:sp>
    </p:spTree>
    <p:extLst>
      <p:ext uri="{BB962C8B-B14F-4D97-AF65-F5344CB8AC3E}">
        <p14:creationId xmlns:p14="http://schemas.microsoft.com/office/powerpoint/2010/main" val="27875501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9004" y="307172"/>
            <a:ext cx="8610600" cy="1293028"/>
          </a:xfrm>
        </p:spPr>
        <p:txBody>
          <a:bodyPr/>
          <a:lstStyle/>
          <a:p>
            <a:r>
              <a:rPr lang="en-GB" dirty="0" smtClean="0"/>
              <a:t>Methods?</a:t>
            </a:r>
            <a:endParaRPr lang="en-GB" dirty="0"/>
          </a:p>
        </p:txBody>
      </p:sp>
      <p:graphicFrame>
        <p:nvGraphicFramePr>
          <p:cNvPr id="4" name="Content Placeholder 3"/>
          <p:cNvGraphicFramePr>
            <a:graphicFrameLocks/>
          </p:cNvGraphicFramePr>
          <p:nvPr>
            <p:extLst>
              <p:ext uri="{D42A27DB-BD31-4B8C-83A1-F6EECF244321}">
                <p14:modId xmlns:p14="http://schemas.microsoft.com/office/powerpoint/2010/main" val="3668551594"/>
              </p:ext>
            </p:extLst>
          </p:nvPr>
        </p:nvGraphicFramePr>
        <p:xfrm>
          <a:off x="609600" y="1600200"/>
          <a:ext cx="10379432" cy="4307840"/>
        </p:xfrm>
        <a:graphic>
          <a:graphicData uri="http://schemas.openxmlformats.org/drawingml/2006/table">
            <a:tbl>
              <a:tblPr firstRow="1" bandRow="1">
                <a:tableStyleId>{21E4AEA4-8DFA-4A89-87EB-49C32662AFE0}</a:tableStyleId>
              </a:tblPr>
              <a:tblGrid>
                <a:gridCol w="1708038"/>
                <a:gridCol w="3580374"/>
                <a:gridCol w="925389"/>
                <a:gridCol w="4165631"/>
              </a:tblGrid>
              <a:tr h="370840">
                <a:tc>
                  <a:txBody>
                    <a:bodyPr/>
                    <a:lstStyle/>
                    <a:p>
                      <a:endParaRPr lang="en-GB" dirty="0"/>
                    </a:p>
                  </a:txBody>
                  <a:tcPr marL="79319" marR="79319"/>
                </a:tc>
                <a:tc>
                  <a:txBody>
                    <a:bodyPr/>
                    <a:lstStyle/>
                    <a:p>
                      <a:r>
                        <a:rPr lang="en-GB" sz="1800" u="none" strike="noStrike" kern="1200" baseline="0" dirty="0" smtClean="0"/>
                        <a:t>Objectivism</a:t>
                      </a:r>
                      <a:endParaRPr lang="en-GB" dirty="0"/>
                    </a:p>
                  </a:txBody>
                  <a:tcPr marL="79319" marR="79319"/>
                </a:tc>
                <a:tc>
                  <a:txBody>
                    <a:bodyPr/>
                    <a:lstStyle/>
                    <a:p>
                      <a:pPr algn="ctr"/>
                      <a:r>
                        <a:rPr lang="en-GB" sz="1800" b="0" i="0" u="none" strike="noStrike" kern="1200" baseline="0" dirty="0" smtClean="0">
                          <a:solidFill>
                            <a:schemeClr val="lt1"/>
                          </a:solidFill>
                          <a:latin typeface="+mn-lt"/>
                          <a:ea typeface="+mn-ea"/>
                          <a:cs typeface="+mn-cs"/>
                        </a:rPr>
                        <a:t>⇔</a:t>
                      </a:r>
                      <a:endParaRPr lang="en-GB" dirty="0"/>
                    </a:p>
                  </a:txBody>
                  <a:tcPr marL="79319" marR="79319"/>
                </a:tc>
                <a:tc>
                  <a:txBody>
                    <a:bodyPr/>
                    <a:lstStyle/>
                    <a:p>
                      <a:r>
                        <a:rPr lang="en-GB" sz="1800" u="none" strike="noStrike" kern="1200" baseline="0" dirty="0" smtClean="0"/>
                        <a:t>Subjectivism</a:t>
                      </a:r>
                      <a:endParaRPr lang="en-GB" dirty="0"/>
                    </a:p>
                  </a:txBody>
                  <a:tcPr marL="79319" marR="79319"/>
                </a:tc>
              </a:tr>
              <a:tr h="370840">
                <a:tc>
                  <a:txBody>
                    <a:bodyPr/>
                    <a:lstStyle/>
                    <a:p>
                      <a:r>
                        <a:rPr lang="en-GB" sz="1800" b="1" i="0" u="none" strike="noStrike" kern="1200" baseline="0" dirty="0" smtClean="0">
                          <a:solidFill>
                            <a:schemeClr val="dk1"/>
                          </a:solidFill>
                          <a:latin typeface="+mn-lt"/>
                          <a:ea typeface="+mn-ea"/>
                          <a:cs typeface="+mn-cs"/>
                        </a:rPr>
                        <a:t>Ontology</a:t>
                      </a:r>
                      <a:endParaRPr lang="en-GB" dirty="0"/>
                    </a:p>
                  </a:txBody>
                  <a:tcPr marL="79319" marR="79319"/>
                </a:tc>
                <a:tc>
                  <a:txBody>
                    <a:bodyPr/>
                    <a:lstStyle/>
                    <a:p>
                      <a:r>
                        <a:rPr lang="en-GB" sz="1800" b="0" i="0" u="none" strike="noStrike" kern="1200" baseline="0" dirty="0" smtClean="0">
                          <a:solidFill>
                            <a:schemeClr val="dk1"/>
                          </a:solidFill>
                          <a:latin typeface="+mn-lt"/>
                          <a:ea typeface="+mn-ea"/>
                          <a:cs typeface="+mn-cs"/>
                        </a:rPr>
                        <a:t>Real</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External</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One true reality (universalism)</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Granular (things)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Order</a:t>
                      </a:r>
                      <a:endParaRPr lang="en-GB" dirty="0"/>
                    </a:p>
                  </a:txBody>
                  <a:tcPr marL="79319" marR="79319"/>
                </a:tc>
                <a:tc>
                  <a:txBody>
                    <a:bodyPr/>
                    <a:lstStyle/>
                    <a:p>
                      <a:pPr marL="0" indent="0" algn="ctr">
                        <a:buFont typeface="Arial" panose="020B0604020202020204" pitchFamily="34" charset="0"/>
                        <a:buNone/>
                      </a:pPr>
                      <a:r>
                        <a:rPr lang="en-GB" sz="1800" b="0" i="0" u="none" strike="noStrike" kern="1200" baseline="0" dirty="0" smtClean="0">
                          <a:solidFill>
                            <a:schemeClr val="dk1"/>
                          </a:solidFill>
                          <a:latin typeface="+mn-lt"/>
                          <a:ea typeface="+mn-ea"/>
                          <a:cs typeface="+mn-cs"/>
                        </a:rPr>
                        <a:t>⇔</a:t>
                      </a:r>
                      <a:endParaRPr lang="en-GB" dirty="0"/>
                    </a:p>
                  </a:txBody>
                  <a:tcPr marL="79319" marR="79319"/>
                </a:tc>
                <a:tc>
                  <a:txBody>
                    <a:bodyPr/>
                    <a:lstStyle/>
                    <a:p>
                      <a:r>
                        <a:rPr lang="en-GB" sz="1800" b="0" i="0" u="none" strike="noStrike" kern="1200" baseline="0" dirty="0" smtClean="0">
                          <a:solidFill>
                            <a:schemeClr val="dk1"/>
                          </a:solidFill>
                          <a:latin typeface="+mn-lt"/>
                          <a:ea typeface="+mn-ea"/>
                          <a:cs typeface="+mn-cs"/>
                        </a:rPr>
                        <a:t>Nominal/ decided by convention</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Socially constructed</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Multiple realities (relativism)</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Flowing (processes)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Chaos</a:t>
                      </a:r>
                      <a:endParaRPr lang="en-GB" dirty="0"/>
                    </a:p>
                  </a:txBody>
                  <a:tcPr marL="79319" marR="79319"/>
                </a:tc>
              </a:tr>
              <a:tr h="370840">
                <a:tc>
                  <a:txBody>
                    <a:bodyPr/>
                    <a:lstStyle/>
                    <a:p>
                      <a:r>
                        <a:rPr lang="en-GB" sz="1800" b="1" i="0" u="none" strike="noStrike" kern="1200" baseline="0" dirty="0" smtClean="0">
                          <a:solidFill>
                            <a:schemeClr val="dk1"/>
                          </a:solidFill>
                          <a:latin typeface="+mn-lt"/>
                          <a:ea typeface="+mn-ea"/>
                          <a:cs typeface="+mn-cs"/>
                        </a:rPr>
                        <a:t>Epistemology</a:t>
                      </a:r>
                      <a:endParaRPr lang="en-GB" dirty="0"/>
                    </a:p>
                  </a:txBody>
                  <a:tcPr marL="79319" marR="79319"/>
                </a:tc>
                <a:tc>
                  <a:txBody>
                    <a:bodyPr/>
                    <a:lstStyle/>
                    <a:p>
                      <a:r>
                        <a:rPr lang="en-GB" sz="1800" b="0" i="0" u="none" strike="noStrike" kern="1200" baseline="0" dirty="0" smtClean="0">
                          <a:solidFill>
                            <a:schemeClr val="dk1"/>
                          </a:solidFill>
                          <a:latin typeface="+mn-lt"/>
                          <a:ea typeface="+mn-ea"/>
                          <a:cs typeface="+mn-cs"/>
                        </a:rPr>
                        <a:t>Facts</a:t>
                      </a:r>
                    </a:p>
                    <a:p>
                      <a:r>
                        <a:rPr lang="en-GB" sz="1800" b="0" i="0" u="none" strike="noStrike" kern="1200" baseline="0" dirty="0" smtClean="0">
                          <a:solidFill>
                            <a:schemeClr val="dk1"/>
                          </a:solidFill>
                          <a:latin typeface="+mn-lt"/>
                          <a:ea typeface="+mn-ea"/>
                          <a:cs typeface="+mn-cs"/>
                        </a:rPr>
                        <a:t>Numbers</a:t>
                      </a:r>
                    </a:p>
                    <a:p>
                      <a:r>
                        <a:rPr lang="en-GB" sz="1800" b="0" i="0" u="none" strike="noStrike" kern="1200" baseline="0" dirty="0" smtClean="0">
                          <a:solidFill>
                            <a:schemeClr val="dk1"/>
                          </a:solidFill>
                          <a:latin typeface="+mn-lt"/>
                          <a:ea typeface="+mn-ea"/>
                          <a:cs typeface="+mn-cs"/>
                        </a:rPr>
                        <a:t>Observable phenomena</a:t>
                      </a:r>
                    </a:p>
                    <a:p>
                      <a:r>
                        <a:rPr lang="en-GB" sz="1800" b="0" i="0" u="none" strike="noStrike" kern="1200" baseline="0" dirty="0" smtClean="0">
                          <a:solidFill>
                            <a:schemeClr val="dk1"/>
                          </a:solidFill>
                          <a:latin typeface="+mn-lt"/>
                          <a:ea typeface="+mn-ea"/>
                          <a:cs typeface="+mn-cs"/>
                        </a:rPr>
                        <a:t>Law-like generalisations</a:t>
                      </a:r>
                      <a:endParaRPr lang="en-GB" dirty="0"/>
                    </a:p>
                  </a:txBody>
                  <a:tcPr marL="79319" marR="79319"/>
                </a:tc>
                <a:tc>
                  <a:txBody>
                    <a:bodyPr/>
                    <a:lstStyle/>
                    <a:p>
                      <a:pPr algn="ctr"/>
                      <a:r>
                        <a:rPr lang="en-GB" sz="1800" b="0" i="0" u="none" strike="noStrike" kern="1200" baseline="0" dirty="0" smtClean="0">
                          <a:solidFill>
                            <a:schemeClr val="dk1"/>
                          </a:solidFill>
                          <a:latin typeface="+mn-lt"/>
                          <a:ea typeface="+mn-ea"/>
                          <a:cs typeface="+mn-cs"/>
                        </a:rPr>
                        <a:t>⇔</a:t>
                      </a:r>
                      <a:endParaRPr lang="en-GB" dirty="0"/>
                    </a:p>
                  </a:txBody>
                  <a:tcPr marL="79319" marR="79319"/>
                </a:tc>
                <a:tc>
                  <a:txBody>
                    <a:bodyPr/>
                    <a:lstStyle/>
                    <a:p>
                      <a:r>
                        <a:rPr lang="en-GB" sz="1800" b="0" i="0" u="none" strike="noStrike" kern="1200" baseline="0" dirty="0" smtClean="0">
                          <a:solidFill>
                            <a:schemeClr val="dk1"/>
                          </a:solidFill>
                          <a:latin typeface="+mn-lt"/>
                          <a:ea typeface="+mn-ea"/>
                          <a:cs typeface="+mn-cs"/>
                        </a:rPr>
                        <a:t>Opinions</a:t>
                      </a:r>
                    </a:p>
                    <a:p>
                      <a:r>
                        <a:rPr lang="en-GB" sz="1800" b="0" i="0" u="none" strike="noStrike" kern="1200" baseline="0" dirty="0" smtClean="0">
                          <a:solidFill>
                            <a:schemeClr val="dk1"/>
                          </a:solidFill>
                          <a:latin typeface="+mn-lt"/>
                          <a:ea typeface="+mn-ea"/>
                          <a:cs typeface="+mn-cs"/>
                        </a:rPr>
                        <a:t>Narratives</a:t>
                      </a:r>
                    </a:p>
                    <a:p>
                      <a:r>
                        <a:rPr lang="en-GB" sz="1800" b="0" i="0" u="none" strike="noStrike" kern="1200" baseline="0" dirty="0" smtClean="0">
                          <a:solidFill>
                            <a:schemeClr val="dk1"/>
                          </a:solidFill>
                          <a:latin typeface="+mn-lt"/>
                          <a:ea typeface="+mn-ea"/>
                          <a:cs typeface="+mn-cs"/>
                        </a:rPr>
                        <a:t>Attributed meanings</a:t>
                      </a:r>
                    </a:p>
                    <a:p>
                      <a:r>
                        <a:rPr lang="en-GB" sz="1800" b="0" i="0" u="none" strike="noStrike" kern="1200" baseline="0" dirty="0" smtClean="0">
                          <a:solidFill>
                            <a:schemeClr val="dk1"/>
                          </a:solidFill>
                          <a:latin typeface="+mn-lt"/>
                          <a:ea typeface="+mn-ea"/>
                          <a:cs typeface="+mn-cs"/>
                        </a:rPr>
                        <a:t>Individuals and contexts, specifics</a:t>
                      </a:r>
                      <a:endParaRPr lang="en-GB" dirty="0"/>
                    </a:p>
                  </a:txBody>
                  <a:tcPr marL="79319" marR="79319"/>
                </a:tc>
              </a:tr>
              <a:tr h="370840">
                <a:tc>
                  <a:txBody>
                    <a:bodyPr/>
                    <a:lstStyle/>
                    <a:p>
                      <a:r>
                        <a:rPr lang="en-GB" sz="1800" b="1" i="0" u="none" strike="noStrike" kern="1200" baseline="0" dirty="0" smtClean="0">
                          <a:solidFill>
                            <a:schemeClr val="dk1"/>
                          </a:solidFill>
                          <a:latin typeface="+mn-lt"/>
                          <a:ea typeface="+mn-ea"/>
                          <a:cs typeface="+mn-cs"/>
                        </a:rPr>
                        <a:t>Axiology</a:t>
                      </a:r>
                      <a:endParaRPr lang="en-GB" dirty="0"/>
                    </a:p>
                  </a:txBody>
                  <a:tcPr marL="79319" marR="79319"/>
                </a:tc>
                <a:tc>
                  <a:txBody>
                    <a:bodyPr/>
                    <a:lstStyle/>
                    <a:p>
                      <a:r>
                        <a:rPr lang="en-GB" sz="1800" b="0" i="0" u="none" strike="noStrike" kern="1200" baseline="0" dirty="0" smtClean="0">
                          <a:solidFill>
                            <a:schemeClr val="dk1"/>
                          </a:solidFill>
                          <a:latin typeface="+mn-lt"/>
                          <a:ea typeface="+mn-ea"/>
                          <a:cs typeface="+mn-cs"/>
                        </a:rPr>
                        <a:t>Value-free</a:t>
                      </a:r>
                    </a:p>
                    <a:p>
                      <a:r>
                        <a:rPr lang="en-GB" sz="1800" b="0" i="0" u="none" strike="noStrike" kern="1200" baseline="0" dirty="0" smtClean="0">
                          <a:solidFill>
                            <a:schemeClr val="dk1"/>
                          </a:solidFill>
                          <a:latin typeface="+mn-lt"/>
                          <a:ea typeface="+mn-ea"/>
                          <a:cs typeface="+mn-cs"/>
                        </a:rPr>
                        <a:t>Detachment</a:t>
                      </a:r>
                      <a:endParaRPr lang="en-GB" dirty="0"/>
                    </a:p>
                  </a:txBody>
                  <a:tcPr marL="79319" marR="79319"/>
                </a:tc>
                <a:tc>
                  <a:txBody>
                    <a:bodyPr/>
                    <a:lstStyle/>
                    <a:p>
                      <a:pPr algn="ctr"/>
                      <a:r>
                        <a:rPr lang="en-GB" sz="1800" b="0" i="0" u="none" strike="noStrike" kern="1200" baseline="0" dirty="0" smtClean="0">
                          <a:solidFill>
                            <a:schemeClr val="dk1"/>
                          </a:solidFill>
                          <a:latin typeface="+mn-lt"/>
                          <a:ea typeface="+mn-ea"/>
                          <a:cs typeface="+mn-cs"/>
                        </a:rPr>
                        <a:t>⇔</a:t>
                      </a:r>
                      <a:endParaRPr lang="en-GB" dirty="0"/>
                    </a:p>
                  </a:txBody>
                  <a:tcPr marL="79319" marR="79319"/>
                </a:tc>
                <a:tc>
                  <a:txBody>
                    <a:bodyPr/>
                    <a:lstStyle/>
                    <a:p>
                      <a:r>
                        <a:rPr lang="en-GB" sz="1800" b="0" i="0" u="none" strike="noStrike" kern="1200" baseline="0" dirty="0" smtClean="0">
                          <a:solidFill>
                            <a:schemeClr val="dk1"/>
                          </a:solidFill>
                          <a:latin typeface="+mn-lt"/>
                          <a:ea typeface="+mn-ea"/>
                          <a:cs typeface="+mn-cs"/>
                        </a:rPr>
                        <a:t>Value-bound</a:t>
                      </a:r>
                    </a:p>
                    <a:p>
                      <a:r>
                        <a:rPr lang="en-GB" sz="1800" b="0" i="0" u="none" strike="noStrike" kern="1200" baseline="0" dirty="0" smtClean="0">
                          <a:solidFill>
                            <a:schemeClr val="dk1"/>
                          </a:solidFill>
                          <a:latin typeface="+mn-lt"/>
                          <a:ea typeface="+mn-ea"/>
                          <a:cs typeface="+mn-cs"/>
                        </a:rPr>
                        <a:t>Integral and reflexive</a:t>
                      </a:r>
                      <a:endParaRPr lang="en-GB" dirty="0"/>
                    </a:p>
                  </a:txBody>
                  <a:tcPr marL="79319" marR="79319"/>
                </a:tc>
              </a:tr>
              <a:tr h="370840">
                <a:tc>
                  <a:txBody>
                    <a:bodyPr/>
                    <a:lstStyle/>
                    <a:p>
                      <a:r>
                        <a:rPr lang="en-GB" b="1" dirty="0" smtClean="0"/>
                        <a:t>Methods</a:t>
                      </a:r>
                      <a:endParaRPr lang="en-GB" b="1" dirty="0"/>
                    </a:p>
                  </a:txBody>
                  <a:tcPr marL="79319" marR="79319"/>
                </a:tc>
                <a:tc>
                  <a:txBody>
                    <a:bodyPr/>
                    <a:lstStyle/>
                    <a:p>
                      <a:r>
                        <a:rPr lang="en-GB" dirty="0" smtClean="0"/>
                        <a:t>Quantitative</a:t>
                      </a:r>
                      <a:endParaRPr lang="en-GB" dirty="0"/>
                    </a:p>
                  </a:txBody>
                  <a:tcPr marL="79319" marR="79319"/>
                </a:tc>
                <a:tc>
                  <a:txBody>
                    <a:bodyPr/>
                    <a:lstStyle/>
                    <a:p>
                      <a:pPr algn="ctr"/>
                      <a:r>
                        <a:rPr lang="en-GB" sz="1800" b="0" i="0" u="none" strike="noStrike" kern="1200" baseline="0" dirty="0" smtClean="0">
                          <a:solidFill>
                            <a:schemeClr val="dk1"/>
                          </a:solidFill>
                          <a:latin typeface="+mn-lt"/>
                          <a:ea typeface="+mn-ea"/>
                          <a:cs typeface="+mn-cs"/>
                        </a:rPr>
                        <a:t>⇔</a:t>
                      </a:r>
                      <a:endParaRPr lang="en-GB" dirty="0"/>
                    </a:p>
                  </a:txBody>
                  <a:tcPr marL="79319" marR="79319"/>
                </a:tc>
                <a:tc>
                  <a:txBody>
                    <a:bodyPr/>
                    <a:lstStyle/>
                    <a:p>
                      <a:r>
                        <a:rPr lang="en-GB" dirty="0" smtClean="0"/>
                        <a:t>Qualitative</a:t>
                      </a:r>
                      <a:endParaRPr lang="en-GB" dirty="0"/>
                    </a:p>
                  </a:txBody>
                  <a:tcPr marL="79319" marR="79319"/>
                </a:tc>
              </a:tr>
            </a:tbl>
          </a:graphicData>
        </a:graphic>
      </p:graphicFrame>
      <p:sp>
        <p:nvSpPr>
          <p:cNvPr id="5" name="TextBox 4"/>
          <p:cNvSpPr txBox="1"/>
          <p:nvPr/>
        </p:nvSpPr>
        <p:spPr>
          <a:xfrm>
            <a:off x="8267700" y="6217558"/>
            <a:ext cx="3566584" cy="369332"/>
          </a:xfrm>
          <a:prstGeom prst="rect">
            <a:avLst/>
          </a:prstGeom>
          <a:noFill/>
        </p:spPr>
        <p:txBody>
          <a:bodyPr wrap="square" rtlCol="0">
            <a:spAutoFit/>
          </a:bodyPr>
          <a:lstStyle/>
          <a:p>
            <a:r>
              <a:rPr lang="en-GB" dirty="0" smtClean="0"/>
              <a:t>Source: Saunders et al (2015)</a:t>
            </a:r>
            <a:endParaRPr lang="en-GB" dirty="0"/>
          </a:p>
        </p:txBody>
      </p:sp>
    </p:spTree>
    <p:extLst>
      <p:ext uri="{BB962C8B-B14F-4D97-AF65-F5344CB8AC3E}">
        <p14:creationId xmlns:p14="http://schemas.microsoft.com/office/powerpoint/2010/main" val="1356525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6971" y="707411"/>
            <a:ext cx="8490857" cy="1413570"/>
          </a:xfrm>
        </p:spPr>
        <p:txBody>
          <a:bodyPr>
            <a:normAutofit fontScale="90000"/>
          </a:bodyPr>
          <a:lstStyle/>
          <a:p>
            <a:pPr algn="l"/>
            <a:r>
              <a:rPr lang="en-GB" sz="2800" dirty="0" smtClean="0"/>
              <a:t>Positivists</a:t>
            </a:r>
            <a:br>
              <a:rPr lang="en-GB" sz="2800" dirty="0" smtClean="0"/>
            </a:br>
            <a:r>
              <a:rPr lang="en-GB" sz="2800" dirty="0" smtClean="0"/>
              <a:t>View - </a:t>
            </a:r>
            <a:r>
              <a:rPr lang="en-GB" sz="2400" dirty="0" smtClean="0"/>
              <a:t>Management researchers as </a:t>
            </a:r>
            <a:r>
              <a:rPr lang="en-GB" sz="2400" dirty="0"/>
              <a:t>n</a:t>
            </a:r>
            <a:r>
              <a:rPr lang="en-GB" sz="2400" dirty="0" smtClean="0"/>
              <a:t>atural scientists</a:t>
            </a:r>
            <a:r>
              <a:rPr lang="en-GB" sz="2400" dirty="0"/>
              <a:t/>
            </a:r>
            <a:br>
              <a:rPr lang="en-GB" sz="2400" dirty="0"/>
            </a:br>
            <a:endParaRPr lang="en-GB" sz="2400" dirty="0"/>
          </a:p>
        </p:txBody>
      </p:sp>
      <p:sp>
        <p:nvSpPr>
          <p:cNvPr id="3" name="Content Placeholder 2"/>
          <p:cNvSpPr>
            <a:spLocks noGrp="1"/>
          </p:cNvSpPr>
          <p:nvPr>
            <p:ph idx="1"/>
          </p:nvPr>
        </p:nvSpPr>
        <p:spPr/>
        <p:txBody>
          <a:bodyPr/>
          <a:lstStyle/>
          <a:p>
            <a:r>
              <a:rPr lang="en-GB" dirty="0" smtClean="0"/>
              <a:t>Extreme objectivists: truth seekers, number crunchers, glove-wearers</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160172095"/>
              </p:ext>
            </p:extLst>
          </p:nvPr>
        </p:nvGraphicFramePr>
        <p:xfrm>
          <a:off x="635001" y="2624666"/>
          <a:ext cx="10321472" cy="3384248"/>
        </p:xfrm>
        <a:graphic>
          <a:graphicData uri="http://schemas.openxmlformats.org/drawingml/2006/table">
            <a:tbl>
              <a:tblPr firstRow="1" bandRow="1">
                <a:tableStyleId>{21E4AEA4-8DFA-4A89-87EB-49C32662AFE0}</a:tableStyleId>
              </a:tblPr>
              <a:tblGrid>
                <a:gridCol w="2580368"/>
                <a:gridCol w="2580368"/>
                <a:gridCol w="2580368"/>
                <a:gridCol w="2580368"/>
              </a:tblGrid>
              <a:tr h="428163">
                <a:tc>
                  <a:txBody>
                    <a:bodyPr/>
                    <a:lstStyle/>
                    <a:p>
                      <a:r>
                        <a:rPr lang="en-GB" dirty="0" smtClean="0"/>
                        <a:t>Ontology</a:t>
                      </a:r>
                      <a:endParaRPr lang="en-GB" dirty="0"/>
                    </a:p>
                  </a:txBody>
                  <a:tcPr/>
                </a:tc>
                <a:tc>
                  <a:txBody>
                    <a:bodyPr/>
                    <a:lstStyle/>
                    <a:p>
                      <a:r>
                        <a:rPr lang="en-GB" dirty="0" smtClean="0"/>
                        <a:t>Epistemology</a:t>
                      </a:r>
                      <a:endParaRPr lang="en-GB" dirty="0"/>
                    </a:p>
                  </a:txBody>
                  <a:tcPr/>
                </a:tc>
                <a:tc>
                  <a:txBody>
                    <a:bodyPr/>
                    <a:lstStyle/>
                    <a:p>
                      <a:r>
                        <a:rPr lang="en-GB" dirty="0" smtClean="0"/>
                        <a:t>Axiology</a:t>
                      </a:r>
                      <a:endParaRPr lang="en-GB" dirty="0"/>
                    </a:p>
                  </a:txBody>
                  <a:tcPr/>
                </a:tc>
                <a:tc>
                  <a:txBody>
                    <a:bodyPr/>
                    <a:lstStyle/>
                    <a:p>
                      <a:r>
                        <a:rPr lang="en-GB" dirty="0" smtClean="0"/>
                        <a:t>Typical methods</a:t>
                      </a:r>
                      <a:endParaRPr lang="en-GB" dirty="0"/>
                    </a:p>
                  </a:txBody>
                  <a:tcPr/>
                </a:tc>
              </a:tr>
              <a:tr h="2956085">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i="0" dirty="0" smtClean="0"/>
                        <a:t>Management</a:t>
                      </a:r>
                      <a:r>
                        <a:rPr lang="en-GB" sz="1800" i="0" baseline="0" dirty="0" smtClean="0"/>
                        <a:t> and o</a:t>
                      </a:r>
                      <a:r>
                        <a:rPr lang="en-GB" sz="1800" i="0" dirty="0" smtClean="0"/>
                        <a:t>rganisations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i="0" dirty="0" smtClean="0"/>
                        <a:t>real, just like physical objects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i="0" baseline="0" dirty="0" smtClean="0"/>
                        <a:t>uninfluenced by how we feel about them.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i="0" baseline="0" dirty="0" smtClean="0"/>
                        <a:t>granular, fixed and structured</a:t>
                      </a:r>
                      <a:endParaRPr lang="en-GB" sz="1800" i="0" dirty="0" smtClean="0"/>
                    </a:p>
                  </a:txBody>
                  <a:tcPr/>
                </a:tc>
                <a:tc>
                  <a:txBody>
                    <a:bodyPr/>
                    <a:lstStyle/>
                    <a:p>
                      <a:r>
                        <a:rPr lang="en-GB" dirty="0" smtClean="0"/>
                        <a:t>Discover the truth and predict the future through:</a:t>
                      </a:r>
                    </a:p>
                    <a:p>
                      <a:pPr marL="285750" indent="-285750">
                        <a:buFont typeface="Arial" panose="020B0604020202020204" pitchFamily="34" charset="0"/>
                        <a:buChar char="•"/>
                      </a:pPr>
                      <a:r>
                        <a:rPr lang="en-GB" dirty="0" smtClean="0"/>
                        <a:t>observable, measurable</a:t>
                      </a:r>
                      <a:r>
                        <a:rPr lang="en-GB" baseline="0" dirty="0" smtClean="0"/>
                        <a:t> facts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i="0" dirty="0" smtClean="0"/>
                        <a:t>causes &amp; effects</a:t>
                      </a:r>
                      <a:endParaRPr lang="en-GB" i="0" dirty="0" smtClean="0"/>
                    </a:p>
                    <a:p>
                      <a:pPr marL="285750" indent="-285750">
                        <a:buFont typeface="Arial" panose="020B0604020202020204" pitchFamily="34" charset="0"/>
                        <a:buChar char="•"/>
                      </a:pPr>
                      <a:r>
                        <a:rPr lang="en-GB" sz="1800" i="0" dirty="0" smtClean="0"/>
                        <a:t>laws, rules &amp; generalisations</a:t>
                      </a:r>
                    </a:p>
                  </a:txBody>
                  <a:tcPr/>
                </a:tc>
                <a:tc>
                  <a:txBody>
                    <a:bodyPr/>
                    <a:lstStyle/>
                    <a:p>
                      <a:r>
                        <a:rPr lang="en-GB" sz="1800" b="0" i="0" u="none" strike="noStrike" kern="1200" baseline="0" dirty="0" smtClean="0">
                          <a:solidFill>
                            <a:schemeClr val="dk1"/>
                          </a:solidFill>
                          <a:latin typeface="+mn-lt"/>
                          <a:ea typeface="+mn-ea"/>
                          <a:cs typeface="+mn-cs"/>
                        </a:rPr>
                        <a:t>Value-free research.</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Researcher is detached, neutral and independent</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Maintains objective stance.</a:t>
                      </a:r>
                      <a:endParaRPr lang="en-GB" dirty="0"/>
                    </a:p>
                  </a:txBody>
                  <a:tcPr/>
                </a:tc>
                <a:tc>
                  <a:txBody>
                    <a:bodyPr/>
                    <a:lstStyle/>
                    <a:p>
                      <a:r>
                        <a:rPr lang="en-GB" dirty="0" smtClean="0"/>
                        <a:t>Quantitative</a:t>
                      </a:r>
                      <a:r>
                        <a:rPr lang="en-GB" baseline="0" dirty="0" smtClean="0"/>
                        <a:t> methods</a:t>
                      </a:r>
                    </a:p>
                    <a:p>
                      <a:pPr marL="285750" indent="-285750">
                        <a:buFont typeface="Arial" panose="020B0604020202020204" pitchFamily="34" charset="0"/>
                        <a:buChar char="•"/>
                      </a:pPr>
                      <a:r>
                        <a:rPr lang="en-GB" dirty="0" smtClean="0"/>
                        <a:t>highly structured</a:t>
                      </a:r>
                    </a:p>
                    <a:p>
                      <a:pPr marL="285750" indent="-285750">
                        <a:buFont typeface="Arial" panose="020B0604020202020204" pitchFamily="34" charset="0"/>
                        <a:buChar char="•"/>
                      </a:pPr>
                      <a:r>
                        <a:rPr lang="en-GB" dirty="0" smtClean="0"/>
                        <a:t>large</a:t>
                      </a:r>
                      <a:r>
                        <a:rPr lang="en-GB" baseline="0" dirty="0" smtClean="0"/>
                        <a:t> samples</a:t>
                      </a:r>
                    </a:p>
                    <a:p>
                      <a:pPr marL="285750" indent="-285750">
                        <a:buFont typeface="Arial" panose="020B0604020202020204" pitchFamily="34" charset="0"/>
                        <a:buChar char="•"/>
                      </a:pPr>
                      <a:r>
                        <a:rPr lang="en-GB" baseline="0" dirty="0" smtClean="0"/>
                        <a:t>measurement</a:t>
                      </a:r>
                      <a:endParaRPr lang="en-GB" dirty="0"/>
                    </a:p>
                  </a:txBody>
                  <a:tcPr/>
                </a:tc>
              </a:tr>
            </a:tbl>
          </a:graphicData>
        </a:graphic>
      </p:graphicFrame>
      <p:sp>
        <p:nvSpPr>
          <p:cNvPr id="6" name="Rectangle 5"/>
          <p:cNvSpPr/>
          <p:nvPr/>
        </p:nvSpPr>
        <p:spPr>
          <a:xfrm>
            <a:off x="9501482" y="6355844"/>
            <a:ext cx="2573140" cy="369332"/>
          </a:xfrm>
          <a:prstGeom prst="rect">
            <a:avLst/>
          </a:prstGeom>
        </p:spPr>
        <p:txBody>
          <a:bodyPr wrap="none">
            <a:spAutoFit/>
          </a:bodyPr>
          <a:lstStyle/>
          <a:p>
            <a:r>
              <a:rPr lang="en-GB" smtClean="0">
                <a:solidFill>
                  <a:srgbClr val="002060"/>
                </a:solidFill>
                <a:latin typeface="Baskerville Old Face" pitchFamily="18" charset="0"/>
              </a:rPr>
              <a:t>©Alexandra Bristow 2015</a:t>
            </a:r>
            <a:endParaRPr lang="en-GB" dirty="0"/>
          </a:p>
        </p:txBody>
      </p:sp>
    </p:spTree>
    <p:extLst>
      <p:ext uri="{BB962C8B-B14F-4D97-AF65-F5344CB8AC3E}">
        <p14:creationId xmlns:p14="http://schemas.microsoft.com/office/powerpoint/2010/main" val="34976599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8514" y="634725"/>
            <a:ext cx="9383486" cy="1143000"/>
          </a:xfrm>
        </p:spPr>
        <p:txBody>
          <a:bodyPr>
            <a:normAutofit fontScale="90000"/>
          </a:bodyPr>
          <a:lstStyle/>
          <a:p>
            <a:pPr algn="l"/>
            <a:r>
              <a:rPr lang="en-GB" sz="2800" dirty="0"/>
              <a:t>Critical </a:t>
            </a:r>
            <a:r>
              <a:rPr lang="en-GB" sz="2800" dirty="0" smtClean="0"/>
              <a:t>Realists</a:t>
            </a:r>
            <a:r>
              <a:rPr lang="en-GB" sz="2800" dirty="0"/>
              <a:t/>
            </a:r>
            <a:br>
              <a:rPr lang="en-GB" sz="2800" dirty="0"/>
            </a:br>
            <a:r>
              <a:rPr lang="en-GB" sz="2800" dirty="0" smtClean="0"/>
              <a:t>View - Management researchers </a:t>
            </a:r>
            <a:r>
              <a:rPr lang="en-GB" sz="2800" dirty="0"/>
              <a:t>as </a:t>
            </a:r>
            <a:r>
              <a:rPr lang="en-GB" sz="2800" dirty="0" smtClean="0"/>
              <a:t>Archaeologists</a:t>
            </a:r>
            <a:endParaRPr lang="en-GB" sz="2800" dirty="0"/>
          </a:p>
        </p:txBody>
      </p:sp>
      <p:sp>
        <p:nvSpPr>
          <p:cNvPr id="3" name="Content Placeholder 2"/>
          <p:cNvSpPr>
            <a:spLocks noGrp="1"/>
          </p:cNvSpPr>
          <p:nvPr>
            <p:ph idx="1"/>
          </p:nvPr>
        </p:nvSpPr>
        <p:spPr>
          <a:xfrm>
            <a:off x="206529" y="2026888"/>
            <a:ext cx="11713633" cy="4372036"/>
          </a:xfrm>
        </p:spPr>
        <p:txBody>
          <a:bodyPr/>
          <a:lstStyle/>
          <a:p>
            <a:r>
              <a:rPr lang="en-GB" dirty="0" smtClean="0"/>
              <a:t>Mild objectivists: foundation seekers, structure excavators, cautious historians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375093091"/>
              </p:ext>
            </p:extLst>
          </p:nvPr>
        </p:nvGraphicFramePr>
        <p:xfrm>
          <a:off x="635000" y="2581586"/>
          <a:ext cx="9702800" cy="3774258"/>
        </p:xfrm>
        <a:graphic>
          <a:graphicData uri="http://schemas.openxmlformats.org/drawingml/2006/table">
            <a:tbl>
              <a:tblPr firstRow="1" bandRow="1">
                <a:tableStyleId>{21E4AEA4-8DFA-4A89-87EB-49C32662AFE0}</a:tableStyleId>
              </a:tblPr>
              <a:tblGrid>
                <a:gridCol w="2425700"/>
                <a:gridCol w="2425700"/>
                <a:gridCol w="2425700"/>
                <a:gridCol w="2425700"/>
              </a:tblGrid>
              <a:tr h="390978">
                <a:tc>
                  <a:txBody>
                    <a:bodyPr/>
                    <a:lstStyle/>
                    <a:p>
                      <a:r>
                        <a:rPr lang="en-GB" dirty="0" smtClean="0"/>
                        <a:t>Ontology</a:t>
                      </a:r>
                      <a:endParaRPr lang="en-GB" dirty="0"/>
                    </a:p>
                  </a:txBody>
                  <a:tcPr/>
                </a:tc>
                <a:tc>
                  <a:txBody>
                    <a:bodyPr/>
                    <a:lstStyle/>
                    <a:p>
                      <a:r>
                        <a:rPr lang="en-GB" dirty="0" smtClean="0"/>
                        <a:t>Epistemology</a:t>
                      </a:r>
                      <a:endParaRPr lang="en-GB" dirty="0"/>
                    </a:p>
                  </a:txBody>
                  <a:tcPr/>
                </a:tc>
                <a:tc>
                  <a:txBody>
                    <a:bodyPr/>
                    <a:lstStyle/>
                    <a:p>
                      <a:r>
                        <a:rPr lang="en-GB" dirty="0" smtClean="0"/>
                        <a:t>Axiology</a:t>
                      </a:r>
                      <a:endParaRPr lang="en-GB" dirty="0"/>
                    </a:p>
                  </a:txBody>
                  <a:tcPr/>
                </a:tc>
                <a:tc>
                  <a:txBody>
                    <a:bodyPr/>
                    <a:lstStyle/>
                    <a:p>
                      <a:r>
                        <a:rPr lang="en-GB" dirty="0" smtClean="0"/>
                        <a:t>Typical methods</a:t>
                      </a:r>
                      <a:endParaRPr lang="en-GB" dirty="0"/>
                    </a:p>
                  </a:txBody>
                  <a:tcPr/>
                </a:tc>
              </a:tr>
              <a:tr h="2699356">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i="0" dirty="0" smtClean="0"/>
                        <a:t>Management</a:t>
                      </a:r>
                      <a:r>
                        <a:rPr lang="en-GB" sz="1800" i="0" baseline="0" dirty="0" smtClean="0"/>
                        <a:t> and o</a:t>
                      </a:r>
                      <a:r>
                        <a:rPr lang="en-GB" sz="1800" i="0" dirty="0" smtClean="0"/>
                        <a:t>rganisations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i="0" dirty="0" smtClean="0"/>
                        <a:t>real, but</a:t>
                      </a:r>
                      <a:r>
                        <a:rPr lang="en-GB" sz="1800" i="0" baseline="0" dirty="0" smtClean="0"/>
                        <a:t> not like</a:t>
                      </a:r>
                      <a:r>
                        <a:rPr lang="en-GB" sz="1800" i="0" dirty="0" smtClean="0"/>
                        <a:t> physical objects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i="0" baseline="0" dirty="0" smtClean="0"/>
                        <a:t>structured and layered</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i="0" baseline="0" dirty="0" smtClean="0"/>
                        <a:t>underlying causal mechanisms determine what happens ‘on the surface’</a:t>
                      </a:r>
                      <a:endParaRPr lang="en-GB" sz="1800" i="0" dirty="0" smtClean="0"/>
                    </a:p>
                  </a:txBody>
                  <a:tcPr/>
                </a:tc>
                <a:tc>
                  <a:txBody>
                    <a:bodyPr/>
                    <a:lstStyle/>
                    <a:p>
                      <a:r>
                        <a:rPr lang="en-GB" sz="1800" b="0" i="0" u="none" strike="noStrike" kern="1200" baseline="0" dirty="0" smtClean="0">
                          <a:solidFill>
                            <a:schemeClr val="dk1"/>
                          </a:solidFill>
                          <a:latin typeface="+mn-lt"/>
                          <a:ea typeface="+mn-ea"/>
                          <a:cs typeface="+mn-cs"/>
                        </a:rPr>
                        <a:t>Excavate truth through:</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historically situated facts and stories.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historical causal explanation.</a:t>
                      </a:r>
                    </a:p>
                  </a:txBody>
                  <a:tcPr/>
                </a:tc>
                <a:tc>
                  <a:txBody>
                    <a:bodyPr/>
                    <a:lstStyle/>
                    <a:p>
                      <a:r>
                        <a:rPr lang="en-GB" sz="1800" b="0" i="0" u="none" strike="noStrike" kern="1200" baseline="0" dirty="0" smtClean="0">
                          <a:solidFill>
                            <a:schemeClr val="dk1"/>
                          </a:solidFill>
                          <a:latin typeface="+mn-lt"/>
                          <a:ea typeface="+mn-ea"/>
                          <a:cs typeface="+mn-cs"/>
                        </a:rPr>
                        <a:t>Value-laden research.</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Recognition of bias and its minimisation</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as objective and detached as possible.</a:t>
                      </a:r>
                      <a:endParaRPr lang="en-GB" dirty="0"/>
                    </a:p>
                  </a:txBody>
                  <a:tcPr/>
                </a:tc>
                <a:tc>
                  <a:txBody>
                    <a:bodyPr/>
                    <a:lstStyle/>
                    <a:p>
                      <a:r>
                        <a:rPr lang="en-GB" sz="1800" b="0" i="0" u="none" strike="noStrike" kern="1200" baseline="0" dirty="0" smtClean="0">
                          <a:solidFill>
                            <a:schemeClr val="dk1"/>
                          </a:solidFill>
                          <a:latin typeface="+mn-lt"/>
                          <a:ea typeface="+mn-ea"/>
                          <a:cs typeface="+mn-cs"/>
                        </a:rPr>
                        <a:t>In-depth historical analysis of social and organisational structures.</a:t>
                      </a:r>
                    </a:p>
                    <a:p>
                      <a:r>
                        <a:rPr lang="en-GB" sz="1800" b="0" i="0" u="none" strike="noStrike" kern="1200" baseline="0" dirty="0" smtClean="0">
                          <a:solidFill>
                            <a:schemeClr val="dk1"/>
                          </a:solidFill>
                          <a:latin typeface="+mn-lt"/>
                          <a:ea typeface="+mn-ea"/>
                          <a:cs typeface="+mn-cs"/>
                        </a:rPr>
                        <a:t>Range of methods</a:t>
                      </a:r>
                    </a:p>
                    <a:p>
                      <a:r>
                        <a:rPr lang="en-GB" sz="1800" b="0" i="0" u="none" strike="noStrike" kern="1200" baseline="0" dirty="0" smtClean="0">
                          <a:solidFill>
                            <a:schemeClr val="dk1"/>
                          </a:solidFill>
                          <a:latin typeface="+mn-lt"/>
                          <a:ea typeface="+mn-ea"/>
                          <a:cs typeface="+mn-cs"/>
                        </a:rPr>
                        <a:t>and data types to fit</a:t>
                      </a:r>
                    </a:p>
                    <a:p>
                      <a:r>
                        <a:rPr lang="en-GB" sz="1800" b="0" i="0" u="none" strike="noStrike" kern="1200" baseline="0" dirty="0" smtClean="0">
                          <a:solidFill>
                            <a:schemeClr val="dk1"/>
                          </a:solidFill>
                          <a:latin typeface="+mn-lt"/>
                          <a:ea typeface="+mn-ea"/>
                          <a:cs typeface="+mn-cs"/>
                        </a:rPr>
                        <a:t>subject matter.</a:t>
                      </a:r>
                      <a:endParaRPr lang="en-GB" dirty="0" smtClean="0"/>
                    </a:p>
                  </a:txBody>
                  <a:tcPr/>
                </a:tc>
              </a:tr>
            </a:tbl>
          </a:graphicData>
        </a:graphic>
      </p:graphicFrame>
      <p:sp>
        <p:nvSpPr>
          <p:cNvPr id="6" name="Rectangle 5"/>
          <p:cNvSpPr/>
          <p:nvPr/>
        </p:nvSpPr>
        <p:spPr>
          <a:xfrm>
            <a:off x="9501482" y="6355844"/>
            <a:ext cx="2573140" cy="369332"/>
          </a:xfrm>
          <a:prstGeom prst="rect">
            <a:avLst/>
          </a:prstGeom>
        </p:spPr>
        <p:txBody>
          <a:bodyPr wrap="none">
            <a:spAutoFit/>
          </a:bodyPr>
          <a:lstStyle/>
          <a:p>
            <a:r>
              <a:rPr lang="en-GB" dirty="0" smtClean="0">
                <a:solidFill>
                  <a:srgbClr val="002060"/>
                </a:solidFill>
                <a:latin typeface="Baskerville Old Face" pitchFamily="18" charset="0"/>
              </a:rPr>
              <a:t>©Alexandra Bristow 2015</a:t>
            </a:r>
            <a:endParaRPr lang="en-GB" dirty="0"/>
          </a:p>
        </p:txBody>
      </p:sp>
    </p:spTree>
    <p:extLst>
      <p:ext uri="{BB962C8B-B14F-4D97-AF65-F5344CB8AC3E}">
        <p14:creationId xmlns:p14="http://schemas.microsoft.com/office/powerpoint/2010/main" val="27278989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0885" y="468820"/>
            <a:ext cx="7843737" cy="1143000"/>
          </a:xfrm>
        </p:spPr>
        <p:txBody>
          <a:bodyPr>
            <a:normAutofit fontScale="90000"/>
          </a:bodyPr>
          <a:lstStyle/>
          <a:p>
            <a:pPr algn="l"/>
            <a:r>
              <a:rPr lang="en-GB" dirty="0" smtClean="0"/>
              <a:t>Interpretivists</a:t>
            </a:r>
            <a:br>
              <a:rPr lang="en-GB" dirty="0" smtClean="0"/>
            </a:br>
            <a:r>
              <a:rPr lang="en-GB" dirty="0" smtClean="0"/>
              <a:t>View - </a:t>
            </a:r>
            <a:r>
              <a:rPr lang="en-GB" sz="2800" dirty="0" smtClean="0"/>
              <a:t>Management researchers as artists</a:t>
            </a:r>
            <a:endParaRPr lang="en-GB" sz="2800" dirty="0"/>
          </a:p>
        </p:txBody>
      </p:sp>
      <p:sp>
        <p:nvSpPr>
          <p:cNvPr id="3" name="Content Placeholder 2"/>
          <p:cNvSpPr>
            <a:spLocks noGrp="1"/>
          </p:cNvSpPr>
          <p:nvPr>
            <p:ph idx="1"/>
          </p:nvPr>
        </p:nvSpPr>
        <p:spPr>
          <a:xfrm>
            <a:off x="360989" y="1611820"/>
            <a:ext cx="11713633" cy="4284664"/>
          </a:xfrm>
        </p:spPr>
        <p:txBody>
          <a:bodyPr/>
          <a:lstStyle/>
          <a:p>
            <a:r>
              <a:rPr lang="en-GB" dirty="0" smtClean="0"/>
              <a:t>Subjectivists: meaning makers, storytellers, empathisers </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209999116"/>
              </p:ext>
            </p:extLst>
          </p:nvPr>
        </p:nvGraphicFramePr>
        <p:xfrm>
          <a:off x="360989" y="2071180"/>
          <a:ext cx="9702800" cy="4322898"/>
        </p:xfrm>
        <a:graphic>
          <a:graphicData uri="http://schemas.openxmlformats.org/drawingml/2006/table">
            <a:tbl>
              <a:tblPr firstRow="1" bandRow="1">
                <a:tableStyleId>{21E4AEA4-8DFA-4A89-87EB-49C32662AFE0}</a:tableStyleId>
              </a:tblPr>
              <a:tblGrid>
                <a:gridCol w="2425700"/>
                <a:gridCol w="2425700"/>
                <a:gridCol w="2425700"/>
                <a:gridCol w="2425700"/>
              </a:tblGrid>
              <a:tr h="390978">
                <a:tc>
                  <a:txBody>
                    <a:bodyPr/>
                    <a:lstStyle/>
                    <a:p>
                      <a:r>
                        <a:rPr lang="en-GB" dirty="0" smtClean="0"/>
                        <a:t>Ontology</a:t>
                      </a:r>
                      <a:endParaRPr lang="en-GB" dirty="0"/>
                    </a:p>
                  </a:txBody>
                  <a:tcPr/>
                </a:tc>
                <a:tc>
                  <a:txBody>
                    <a:bodyPr/>
                    <a:lstStyle/>
                    <a:p>
                      <a:r>
                        <a:rPr lang="en-GB" dirty="0" smtClean="0"/>
                        <a:t>Epistemology</a:t>
                      </a:r>
                      <a:endParaRPr lang="en-GB" dirty="0"/>
                    </a:p>
                  </a:txBody>
                  <a:tcPr/>
                </a:tc>
                <a:tc>
                  <a:txBody>
                    <a:bodyPr/>
                    <a:lstStyle/>
                    <a:p>
                      <a:r>
                        <a:rPr lang="en-GB" dirty="0" smtClean="0"/>
                        <a:t>Axiology</a:t>
                      </a:r>
                      <a:endParaRPr lang="en-GB" dirty="0"/>
                    </a:p>
                  </a:txBody>
                  <a:tcPr/>
                </a:tc>
                <a:tc>
                  <a:txBody>
                    <a:bodyPr/>
                    <a:lstStyle/>
                    <a:p>
                      <a:r>
                        <a:rPr lang="en-GB" dirty="0" smtClean="0"/>
                        <a:t>Typical methods</a:t>
                      </a:r>
                      <a:endParaRPr lang="en-GB" dirty="0"/>
                    </a:p>
                  </a:txBody>
                  <a:tcPr/>
                </a:tc>
              </a:tr>
              <a:tr h="2699356">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i="0" dirty="0" smtClean="0"/>
                        <a:t>Managing</a:t>
                      </a:r>
                      <a:r>
                        <a:rPr lang="en-GB" sz="1800" i="0" baseline="0" dirty="0" smtClean="0"/>
                        <a:t> and o</a:t>
                      </a:r>
                      <a:r>
                        <a:rPr lang="en-GB" sz="1800" i="0" dirty="0" smtClean="0"/>
                        <a:t>rganising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u="none" strike="noStrike" kern="1200" baseline="0" dirty="0" smtClean="0">
                          <a:solidFill>
                            <a:schemeClr val="dk1"/>
                          </a:solidFill>
                          <a:latin typeface="+mn-lt"/>
                          <a:ea typeface="+mn-ea"/>
                          <a:cs typeface="+mn-cs"/>
                        </a:rPr>
                        <a:t>Flux of processes, experiences, practices</a:t>
                      </a:r>
                      <a:endParaRPr lang="en-GB" sz="1800" i="0" dirty="0" smtClean="0"/>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Complex, rich</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Socially constructed through culture and language</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Multiple meanings, interpretations, realities</a:t>
                      </a:r>
                    </a:p>
                  </a:txBody>
                  <a:tcPr/>
                </a:tc>
                <a:tc>
                  <a:txBody>
                    <a:bodyPr/>
                    <a:lstStyle/>
                    <a:p>
                      <a:r>
                        <a:rPr lang="en-GB" sz="1800" b="0" i="0" u="none" strike="noStrike" kern="1200" baseline="0" dirty="0" smtClean="0">
                          <a:solidFill>
                            <a:schemeClr val="dk1"/>
                          </a:solidFill>
                          <a:latin typeface="+mn-lt"/>
                          <a:ea typeface="+mn-ea"/>
                          <a:cs typeface="+mn-cs"/>
                        </a:rPr>
                        <a:t>Make meaning through:</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Focus on narratives, stories, perceptions and interpretations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New understandings and worldviews</a:t>
                      </a:r>
                    </a:p>
                  </a:txBody>
                  <a:tcPr/>
                </a:tc>
                <a:tc>
                  <a:txBody>
                    <a:bodyPr/>
                    <a:lstStyle/>
                    <a:p>
                      <a:r>
                        <a:rPr lang="en-GB" sz="1800" b="0" i="0" u="none" strike="noStrike" kern="1200" baseline="0" dirty="0" smtClean="0">
                          <a:solidFill>
                            <a:schemeClr val="dk1"/>
                          </a:solidFill>
                          <a:latin typeface="+mn-lt"/>
                          <a:ea typeface="+mn-ea"/>
                          <a:cs typeface="+mn-cs"/>
                        </a:rPr>
                        <a:t>Value-bound research</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Researchers are part of what is researched</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Subjectivity and empathy</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Researcher interpretations key to contribution.</a:t>
                      </a:r>
                    </a:p>
                  </a:txBody>
                  <a:tcPr/>
                </a:tc>
                <a:tc>
                  <a:txBody>
                    <a:bodyPr/>
                    <a:lstStyle/>
                    <a:p>
                      <a:r>
                        <a:rPr lang="en-GB" sz="1800" b="0" i="0" u="none" strike="noStrike" kern="1200" baseline="0" dirty="0" smtClean="0">
                          <a:solidFill>
                            <a:schemeClr val="dk1"/>
                          </a:solidFill>
                          <a:latin typeface="+mn-lt"/>
                          <a:ea typeface="+mn-ea"/>
                          <a:cs typeface="+mn-cs"/>
                        </a:rPr>
                        <a:t>Qualitative methods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small samples, </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in-depth investigations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interpretations</a:t>
                      </a:r>
                    </a:p>
                  </a:txBody>
                  <a:tcPr/>
                </a:tc>
              </a:tr>
            </a:tbl>
          </a:graphicData>
        </a:graphic>
      </p:graphicFrame>
      <p:sp>
        <p:nvSpPr>
          <p:cNvPr id="6" name="Rectangle 5"/>
          <p:cNvSpPr/>
          <p:nvPr/>
        </p:nvSpPr>
        <p:spPr>
          <a:xfrm>
            <a:off x="9501482" y="6355844"/>
            <a:ext cx="2573140" cy="369332"/>
          </a:xfrm>
          <a:prstGeom prst="rect">
            <a:avLst/>
          </a:prstGeom>
        </p:spPr>
        <p:txBody>
          <a:bodyPr wrap="none">
            <a:spAutoFit/>
          </a:bodyPr>
          <a:lstStyle/>
          <a:p>
            <a:r>
              <a:rPr lang="en-GB" dirty="0" smtClean="0">
                <a:solidFill>
                  <a:srgbClr val="002060"/>
                </a:solidFill>
                <a:latin typeface="Baskerville Old Face" pitchFamily="18" charset="0"/>
              </a:rPr>
              <a:t>©Alexandra Bristow 2015</a:t>
            </a:r>
            <a:endParaRPr lang="en-GB" dirty="0"/>
          </a:p>
        </p:txBody>
      </p:sp>
    </p:spTree>
    <p:extLst>
      <p:ext uri="{BB962C8B-B14F-4D97-AF65-F5344CB8AC3E}">
        <p14:creationId xmlns:p14="http://schemas.microsoft.com/office/powerpoint/2010/main" val="21871151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6946" y="121405"/>
            <a:ext cx="9858111" cy="1143000"/>
          </a:xfrm>
        </p:spPr>
        <p:txBody>
          <a:bodyPr>
            <a:normAutofit fontScale="90000"/>
          </a:bodyPr>
          <a:lstStyle/>
          <a:p>
            <a:pPr algn="l"/>
            <a:r>
              <a:rPr lang="en-GB" dirty="0" smtClean="0"/>
              <a:t>Postmodernists</a:t>
            </a:r>
            <a:br>
              <a:rPr lang="en-GB" dirty="0" smtClean="0"/>
            </a:br>
            <a:r>
              <a:rPr lang="en-GB" dirty="0" smtClean="0"/>
              <a:t>View - </a:t>
            </a:r>
            <a:r>
              <a:rPr lang="en-GB" sz="2800" dirty="0" smtClean="0"/>
              <a:t>Management researchers as political activists</a:t>
            </a:r>
            <a:endParaRPr lang="en-GB" sz="2800" dirty="0"/>
          </a:p>
        </p:txBody>
      </p:sp>
      <p:sp>
        <p:nvSpPr>
          <p:cNvPr id="3" name="Content Placeholder 2"/>
          <p:cNvSpPr>
            <a:spLocks noGrp="1"/>
          </p:cNvSpPr>
          <p:nvPr>
            <p:ph idx="1"/>
          </p:nvPr>
        </p:nvSpPr>
        <p:spPr>
          <a:xfrm>
            <a:off x="9738487" y="2150994"/>
            <a:ext cx="2573139" cy="3006793"/>
          </a:xfrm>
        </p:spPr>
        <p:txBody>
          <a:bodyPr>
            <a:normAutofit/>
          </a:bodyPr>
          <a:lstStyle/>
          <a:p>
            <a:r>
              <a:rPr lang="en-GB" dirty="0" smtClean="0"/>
              <a:t>Sceptics: truth questioners, revolutionaries, emancipators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665074145"/>
              </p:ext>
            </p:extLst>
          </p:nvPr>
        </p:nvGraphicFramePr>
        <p:xfrm>
          <a:off x="314325" y="1386270"/>
          <a:ext cx="9702800" cy="4847708"/>
        </p:xfrm>
        <a:graphic>
          <a:graphicData uri="http://schemas.openxmlformats.org/drawingml/2006/table">
            <a:tbl>
              <a:tblPr firstRow="1" bandRow="1">
                <a:tableStyleId>{21E4AEA4-8DFA-4A89-87EB-49C32662AFE0}</a:tableStyleId>
              </a:tblPr>
              <a:tblGrid>
                <a:gridCol w="2425700"/>
                <a:gridCol w="2425700"/>
                <a:gridCol w="2425700"/>
                <a:gridCol w="2425700"/>
              </a:tblGrid>
              <a:tr h="367148">
                <a:tc>
                  <a:txBody>
                    <a:bodyPr/>
                    <a:lstStyle/>
                    <a:p>
                      <a:r>
                        <a:rPr lang="en-GB" dirty="0" smtClean="0"/>
                        <a:t>Ontology</a:t>
                      </a:r>
                      <a:endParaRPr lang="en-GB" dirty="0"/>
                    </a:p>
                  </a:txBody>
                  <a:tcPr/>
                </a:tc>
                <a:tc>
                  <a:txBody>
                    <a:bodyPr/>
                    <a:lstStyle/>
                    <a:p>
                      <a:r>
                        <a:rPr lang="en-GB" dirty="0" smtClean="0"/>
                        <a:t>Epistemology</a:t>
                      </a:r>
                      <a:endParaRPr lang="en-GB" dirty="0"/>
                    </a:p>
                  </a:txBody>
                  <a:tcPr/>
                </a:tc>
                <a:tc>
                  <a:txBody>
                    <a:bodyPr/>
                    <a:lstStyle/>
                    <a:p>
                      <a:r>
                        <a:rPr lang="en-GB" dirty="0" smtClean="0"/>
                        <a:t>Axiology</a:t>
                      </a:r>
                      <a:endParaRPr lang="en-GB" dirty="0"/>
                    </a:p>
                  </a:txBody>
                  <a:tcPr/>
                </a:tc>
                <a:tc>
                  <a:txBody>
                    <a:bodyPr/>
                    <a:lstStyle/>
                    <a:p>
                      <a:r>
                        <a:rPr lang="en-GB" dirty="0" smtClean="0"/>
                        <a:t>Typical methods</a:t>
                      </a:r>
                      <a:endParaRPr lang="en-GB" dirty="0"/>
                    </a:p>
                  </a:txBody>
                  <a:tcPr/>
                </a:tc>
              </a:tr>
              <a:tr h="4019055">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i="0" dirty="0" smtClean="0"/>
                        <a:t>Managing</a:t>
                      </a:r>
                      <a:r>
                        <a:rPr lang="en-GB" sz="1800" i="0" baseline="0" dirty="0" smtClean="0"/>
                        <a:t> and o</a:t>
                      </a:r>
                      <a:r>
                        <a:rPr lang="en-GB" sz="1800" i="0" dirty="0" smtClean="0"/>
                        <a:t>rganising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u="none" strike="noStrike" kern="1200" baseline="0" dirty="0" smtClean="0">
                          <a:solidFill>
                            <a:schemeClr val="dk1"/>
                          </a:solidFill>
                          <a:latin typeface="+mn-lt"/>
                          <a:ea typeface="+mn-ea"/>
                          <a:cs typeface="+mn-cs"/>
                        </a:rPr>
                        <a:t>Flux of processes, experiences, practices</a:t>
                      </a:r>
                      <a:endParaRPr lang="en-GB" sz="1800" i="0" dirty="0" smtClean="0"/>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Complex, rich</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Socially constructed through power relations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Some meanings, interpretations, realities are dominated and silenced by others.</a:t>
                      </a:r>
                    </a:p>
                  </a:txBody>
                  <a:tcPr/>
                </a:tc>
                <a:tc>
                  <a:txBody>
                    <a:bodyPr/>
                    <a:lstStyle/>
                    <a:p>
                      <a:r>
                        <a:rPr lang="en-GB" sz="1800" b="0" i="0" u="none" strike="noStrike" kern="1200" baseline="0" dirty="0" smtClean="0">
                          <a:solidFill>
                            <a:schemeClr val="dk1"/>
                          </a:solidFill>
                          <a:latin typeface="+mn-lt"/>
                          <a:ea typeface="+mn-ea"/>
                          <a:cs typeface="+mn-cs"/>
                        </a:rPr>
                        <a:t>Expose power relations and question dominant views through:</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u="none" strike="noStrike" kern="1200" baseline="0" dirty="0" smtClean="0">
                          <a:solidFill>
                            <a:schemeClr val="dk1"/>
                          </a:solidFill>
                          <a:latin typeface="+mn-lt"/>
                          <a:ea typeface="+mn-ea"/>
                          <a:cs typeface="+mn-cs"/>
                        </a:rPr>
                        <a:t>Showing ‘truth’ to be a product of ideology </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Focus on absences, silences, and repressed meanings and voices.</a:t>
                      </a:r>
                    </a:p>
                  </a:txBody>
                  <a:tcPr/>
                </a:tc>
                <a:tc>
                  <a:txBody>
                    <a:bodyPr/>
                    <a:lstStyle/>
                    <a:p>
                      <a:r>
                        <a:rPr lang="en-GB" sz="1800" b="0" i="0" u="none" strike="noStrike" kern="1200" baseline="0" dirty="0" smtClean="0">
                          <a:solidFill>
                            <a:schemeClr val="dk1"/>
                          </a:solidFill>
                          <a:latin typeface="+mn-lt"/>
                          <a:ea typeface="+mn-ea"/>
                          <a:cs typeface="+mn-cs"/>
                        </a:rPr>
                        <a:t>Value-constituted research</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Researcher and research embedded in power relations.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Some research narratives are repressed and silenced at the expense of others.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Researcher radically reflexive.</a:t>
                      </a:r>
                    </a:p>
                  </a:txBody>
                  <a:tcPr/>
                </a:tc>
                <a:tc>
                  <a:txBody>
                    <a:bodyPr/>
                    <a:lstStyle/>
                    <a:p>
                      <a:r>
                        <a:rPr lang="en-GB" sz="1800" b="0" i="0" u="none" strike="noStrike" kern="1200" baseline="0" dirty="0" smtClean="0">
                          <a:solidFill>
                            <a:schemeClr val="dk1"/>
                          </a:solidFill>
                          <a:latin typeface="+mn-lt"/>
                          <a:ea typeface="+mn-ea"/>
                          <a:cs typeface="+mn-cs"/>
                        </a:rPr>
                        <a:t>Qualitative methods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Deconstruction of texts and realities </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In-depth investigations of silences and absences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Search for hidden voices and perspectives</a:t>
                      </a:r>
                    </a:p>
                  </a:txBody>
                  <a:tcPr/>
                </a:tc>
              </a:tr>
            </a:tbl>
          </a:graphicData>
        </a:graphic>
      </p:graphicFrame>
      <p:sp>
        <p:nvSpPr>
          <p:cNvPr id="6" name="Rectangle 5"/>
          <p:cNvSpPr/>
          <p:nvPr/>
        </p:nvSpPr>
        <p:spPr>
          <a:xfrm>
            <a:off x="9501482" y="6355844"/>
            <a:ext cx="2573140" cy="369332"/>
          </a:xfrm>
          <a:prstGeom prst="rect">
            <a:avLst/>
          </a:prstGeom>
        </p:spPr>
        <p:txBody>
          <a:bodyPr wrap="none">
            <a:spAutoFit/>
          </a:bodyPr>
          <a:lstStyle/>
          <a:p>
            <a:r>
              <a:rPr lang="en-GB" dirty="0" smtClean="0">
                <a:solidFill>
                  <a:srgbClr val="002060"/>
                </a:solidFill>
                <a:latin typeface="Baskerville Old Face" pitchFamily="18" charset="0"/>
              </a:rPr>
              <a:t>©Alexandra Bristow 2015</a:t>
            </a:r>
            <a:endParaRPr lang="en-GB" dirty="0"/>
          </a:p>
        </p:txBody>
      </p:sp>
    </p:spTree>
    <p:extLst>
      <p:ext uri="{BB962C8B-B14F-4D97-AF65-F5344CB8AC3E}">
        <p14:creationId xmlns:p14="http://schemas.microsoft.com/office/powerpoint/2010/main" val="40536746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1432" y="228601"/>
            <a:ext cx="8915706" cy="1143000"/>
          </a:xfrm>
        </p:spPr>
        <p:txBody>
          <a:bodyPr>
            <a:normAutofit fontScale="90000"/>
          </a:bodyPr>
          <a:lstStyle/>
          <a:p>
            <a:pPr algn="l"/>
            <a:r>
              <a:rPr lang="en-GB" dirty="0" smtClean="0"/>
              <a:t>Pragmatists</a:t>
            </a:r>
            <a:br>
              <a:rPr lang="en-GB" dirty="0" smtClean="0"/>
            </a:br>
            <a:r>
              <a:rPr lang="en-GB" dirty="0" smtClean="0"/>
              <a:t>View -</a:t>
            </a:r>
            <a:r>
              <a:rPr lang="en-GB" sz="2800" dirty="0" smtClean="0"/>
              <a:t>Management researchers as architects</a:t>
            </a:r>
            <a:endParaRPr lang="en-GB" sz="2800" dirty="0"/>
          </a:p>
        </p:txBody>
      </p:sp>
      <p:sp>
        <p:nvSpPr>
          <p:cNvPr id="3" name="Content Placeholder 2"/>
          <p:cNvSpPr>
            <a:spLocks noGrp="1"/>
          </p:cNvSpPr>
          <p:nvPr>
            <p:ph idx="1"/>
          </p:nvPr>
        </p:nvSpPr>
        <p:spPr/>
        <p:txBody>
          <a:bodyPr/>
          <a:lstStyle/>
          <a:p>
            <a:r>
              <a:rPr lang="en-GB" dirty="0" smtClean="0"/>
              <a:t>Doers: problem solvers, outcome seekers, jacks-of-all-trades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1583735148"/>
              </p:ext>
            </p:extLst>
          </p:nvPr>
        </p:nvGraphicFramePr>
        <p:xfrm>
          <a:off x="292100" y="1682444"/>
          <a:ext cx="9702800" cy="4573388"/>
        </p:xfrm>
        <a:graphic>
          <a:graphicData uri="http://schemas.openxmlformats.org/drawingml/2006/table">
            <a:tbl>
              <a:tblPr firstRow="1" bandRow="1">
                <a:tableStyleId>{21E4AEA4-8DFA-4A89-87EB-49C32662AFE0}</a:tableStyleId>
              </a:tblPr>
              <a:tblGrid>
                <a:gridCol w="2425700"/>
                <a:gridCol w="2425700"/>
                <a:gridCol w="2425700"/>
                <a:gridCol w="2425700"/>
              </a:tblGrid>
              <a:tr h="367148">
                <a:tc>
                  <a:txBody>
                    <a:bodyPr/>
                    <a:lstStyle/>
                    <a:p>
                      <a:r>
                        <a:rPr lang="en-GB" dirty="0" smtClean="0"/>
                        <a:t>Ontology</a:t>
                      </a:r>
                      <a:endParaRPr lang="en-GB" dirty="0"/>
                    </a:p>
                  </a:txBody>
                  <a:tcPr/>
                </a:tc>
                <a:tc>
                  <a:txBody>
                    <a:bodyPr/>
                    <a:lstStyle/>
                    <a:p>
                      <a:r>
                        <a:rPr lang="en-GB" dirty="0" smtClean="0"/>
                        <a:t>Epistemology</a:t>
                      </a:r>
                      <a:endParaRPr lang="en-GB" dirty="0"/>
                    </a:p>
                  </a:txBody>
                  <a:tcPr/>
                </a:tc>
                <a:tc>
                  <a:txBody>
                    <a:bodyPr/>
                    <a:lstStyle/>
                    <a:p>
                      <a:r>
                        <a:rPr lang="en-GB" dirty="0" smtClean="0"/>
                        <a:t>Axiology</a:t>
                      </a:r>
                      <a:endParaRPr lang="en-GB" dirty="0"/>
                    </a:p>
                  </a:txBody>
                  <a:tcPr/>
                </a:tc>
                <a:tc>
                  <a:txBody>
                    <a:bodyPr/>
                    <a:lstStyle/>
                    <a:p>
                      <a:r>
                        <a:rPr lang="en-GB" dirty="0" smtClean="0"/>
                        <a:t>Typical methods</a:t>
                      </a:r>
                      <a:endParaRPr lang="en-GB" dirty="0"/>
                    </a:p>
                  </a:txBody>
                  <a:tcPr/>
                </a:tc>
              </a:tr>
              <a:tr h="4019055">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i="0" dirty="0" smtClean="0"/>
                        <a:t>Managing</a:t>
                      </a:r>
                      <a:r>
                        <a:rPr lang="en-GB" sz="1800" i="0" baseline="0" dirty="0" smtClean="0"/>
                        <a:t> and o</a:t>
                      </a:r>
                      <a:r>
                        <a:rPr lang="en-GB" sz="1800" i="0" dirty="0" smtClean="0"/>
                        <a:t>rganising are: </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i="0" u="none" strike="noStrike" kern="1200" baseline="0" dirty="0" smtClean="0">
                          <a:solidFill>
                            <a:schemeClr val="dk1"/>
                          </a:solidFill>
                          <a:latin typeface="+mn-lt"/>
                          <a:ea typeface="+mn-ea"/>
                          <a:cs typeface="+mn-cs"/>
                        </a:rPr>
                        <a:t>Flux of processes, experiences, practices</a:t>
                      </a:r>
                      <a:endParaRPr lang="en-GB" sz="1800" i="0" dirty="0" smtClean="0"/>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Complex, rich</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‘Reality’ is the practical consequences of ideas.</a:t>
                      </a:r>
                    </a:p>
                  </a:txBody>
                  <a:tcPr/>
                </a:tc>
                <a:tc>
                  <a:txBody>
                    <a:bodyPr/>
                    <a:lstStyle/>
                    <a:p>
                      <a:r>
                        <a:rPr lang="en-GB" sz="1800" b="0" i="0" u="none" strike="noStrike" kern="1200" baseline="0" dirty="0" smtClean="0">
                          <a:solidFill>
                            <a:schemeClr val="dk1"/>
                          </a:solidFill>
                          <a:latin typeface="+mn-lt"/>
                          <a:ea typeface="+mn-ea"/>
                          <a:cs typeface="+mn-cs"/>
                        </a:rPr>
                        <a:t>Solve problems and inform future practice through:</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Search for practical meaning of knowledge in specific contexts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Theories that enable successful action</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Focus on problems, practices and relevance.</a:t>
                      </a:r>
                    </a:p>
                  </a:txBody>
                  <a:tcPr/>
                </a:tc>
                <a:tc>
                  <a:txBody>
                    <a:bodyPr/>
                    <a:lstStyle/>
                    <a:p>
                      <a:r>
                        <a:rPr lang="en-GB" sz="1800" b="0" i="0" u="none" strike="noStrike" kern="1200" baseline="0" dirty="0" smtClean="0">
                          <a:solidFill>
                            <a:schemeClr val="dk1"/>
                          </a:solidFill>
                          <a:latin typeface="+mn-lt"/>
                          <a:ea typeface="+mn-ea"/>
                          <a:cs typeface="+mn-cs"/>
                        </a:rPr>
                        <a:t>Value-driven research</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Research initiated and sustained by researcher’s doubts and beliefs.</a:t>
                      </a:r>
                    </a:p>
                    <a:p>
                      <a:pPr marL="285750" indent="-285750">
                        <a:buFont typeface="Arial" panose="020B0604020202020204" pitchFamily="34" charset="0"/>
                        <a:buChar char="•"/>
                      </a:pPr>
                      <a:r>
                        <a:rPr lang="en-GB" sz="1800" b="0" i="0" u="none" strike="noStrike" kern="1200" baseline="0" dirty="0" smtClean="0">
                          <a:solidFill>
                            <a:schemeClr val="dk1"/>
                          </a:solidFill>
                          <a:latin typeface="+mn-lt"/>
                          <a:ea typeface="+mn-ea"/>
                          <a:cs typeface="+mn-cs"/>
                        </a:rPr>
                        <a:t>Researcher reflexive.</a:t>
                      </a:r>
                    </a:p>
                  </a:txBody>
                  <a:tcPr/>
                </a:tc>
                <a:tc>
                  <a:txBody>
                    <a:bodyPr/>
                    <a:lstStyle/>
                    <a:p>
                      <a:r>
                        <a:rPr lang="en-GB" sz="1800" b="0" i="0" u="none" strike="noStrike" kern="1200" baseline="0" dirty="0" smtClean="0">
                          <a:solidFill>
                            <a:schemeClr val="dk1"/>
                          </a:solidFill>
                          <a:latin typeface="+mn-lt"/>
                          <a:ea typeface="+mn-ea"/>
                          <a:cs typeface="+mn-cs"/>
                        </a:rPr>
                        <a:t>Range of methods to fit research problem.</a:t>
                      </a:r>
                    </a:p>
                    <a:p>
                      <a:r>
                        <a:rPr lang="en-GB" sz="1800" b="0" i="0" u="none" strike="noStrike" kern="1200" baseline="0" dirty="0" smtClean="0">
                          <a:solidFill>
                            <a:schemeClr val="dk1"/>
                          </a:solidFill>
                          <a:latin typeface="+mn-lt"/>
                          <a:ea typeface="+mn-ea"/>
                          <a:cs typeface="+mn-cs"/>
                        </a:rPr>
                        <a:t>Often mixed and/or</a:t>
                      </a:r>
                    </a:p>
                    <a:p>
                      <a:r>
                        <a:rPr lang="en-GB" sz="1800" b="0" i="0" u="none" strike="noStrike" kern="1200" baseline="0" dirty="0" smtClean="0">
                          <a:solidFill>
                            <a:schemeClr val="dk1"/>
                          </a:solidFill>
                          <a:latin typeface="+mn-lt"/>
                          <a:ea typeface="+mn-ea"/>
                          <a:cs typeface="+mn-cs"/>
                        </a:rPr>
                        <a:t>action research, but could be anything.</a:t>
                      </a:r>
                    </a:p>
                    <a:p>
                      <a:r>
                        <a:rPr lang="en-GB" sz="1800" b="0" i="0" u="none" strike="noStrike" kern="1200" baseline="0" dirty="0" smtClean="0">
                          <a:solidFill>
                            <a:schemeClr val="dk1"/>
                          </a:solidFill>
                          <a:latin typeface="+mn-lt"/>
                          <a:ea typeface="+mn-ea"/>
                          <a:cs typeface="+mn-cs"/>
                        </a:rPr>
                        <a:t>Emphasis on practical</a:t>
                      </a:r>
                    </a:p>
                    <a:p>
                      <a:r>
                        <a:rPr lang="en-GB" sz="1800" b="0" i="0" u="none" strike="noStrike" kern="1200" baseline="0" dirty="0" smtClean="0">
                          <a:solidFill>
                            <a:schemeClr val="dk1"/>
                          </a:solidFill>
                          <a:latin typeface="+mn-lt"/>
                          <a:ea typeface="+mn-ea"/>
                          <a:cs typeface="+mn-cs"/>
                        </a:rPr>
                        <a:t>solutions and outcomes.</a:t>
                      </a:r>
                    </a:p>
                  </a:txBody>
                  <a:tcPr/>
                </a:tc>
              </a:tr>
            </a:tbl>
          </a:graphicData>
        </a:graphic>
      </p:graphicFrame>
      <p:sp>
        <p:nvSpPr>
          <p:cNvPr id="6" name="Rectangle 5"/>
          <p:cNvSpPr/>
          <p:nvPr/>
        </p:nvSpPr>
        <p:spPr>
          <a:xfrm>
            <a:off x="9501482" y="6355844"/>
            <a:ext cx="2573140" cy="369332"/>
          </a:xfrm>
          <a:prstGeom prst="rect">
            <a:avLst/>
          </a:prstGeom>
        </p:spPr>
        <p:txBody>
          <a:bodyPr wrap="none">
            <a:spAutoFit/>
          </a:bodyPr>
          <a:lstStyle/>
          <a:p>
            <a:r>
              <a:rPr lang="en-GB" dirty="0" smtClean="0">
                <a:solidFill>
                  <a:srgbClr val="002060"/>
                </a:solidFill>
                <a:latin typeface="Baskerville Old Face" pitchFamily="18" charset="0"/>
              </a:rPr>
              <a:t>©Alexandra Bristow 2015</a:t>
            </a:r>
            <a:endParaRPr lang="en-GB" dirty="0"/>
          </a:p>
        </p:txBody>
      </p:sp>
    </p:spTree>
    <p:extLst>
      <p:ext uri="{BB962C8B-B14F-4D97-AF65-F5344CB8AC3E}">
        <p14:creationId xmlns:p14="http://schemas.microsoft.com/office/powerpoint/2010/main" val="1894260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274638"/>
            <a:ext cx="11342688" cy="1005945"/>
          </a:xfrm>
        </p:spPr>
        <p:txBody>
          <a:bodyPr>
            <a:normAutofit fontScale="90000"/>
          </a:bodyPr>
          <a:lstStyle/>
          <a:p>
            <a:r>
              <a:rPr lang="en-GB" dirty="0" smtClean="0"/>
              <a:t>Research Philosophies</a:t>
            </a:r>
            <a:r>
              <a:rPr lang="en-GB" dirty="0"/>
              <a:t> </a:t>
            </a:r>
            <a:r>
              <a:rPr lang="en-GB" dirty="0" smtClean="0"/>
              <a:t>&amp; Research Design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37627071"/>
              </p:ext>
            </p:extLst>
          </p:nvPr>
        </p:nvGraphicFramePr>
        <p:xfrm>
          <a:off x="967857" y="1214422"/>
          <a:ext cx="8229600" cy="14287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8" name="Content Placeholder 3"/>
          <p:cNvGraphicFramePr>
            <a:graphicFrameLocks/>
          </p:cNvGraphicFramePr>
          <p:nvPr>
            <p:extLst>
              <p:ext uri="{D42A27DB-BD31-4B8C-83A1-F6EECF244321}">
                <p14:modId xmlns:p14="http://schemas.microsoft.com/office/powerpoint/2010/main" val="1731894337"/>
              </p:ext>
            </p:extLst>
          </p:nvPr>
        </p:nvGraphicFramePr>
        <p:xfrm>
          <a:off x="934798" y="2162572"/>
          <a:ext cx="8358247" cy="142874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9" name="Content Placeholder 3"/>
          <p:cNvGraphicFramePr>
            <a:graphicFrameLocks/>
          </p:cNvGraphicFramePr>
          <p:nvPr>
            <p:extLst>
              <p:ext uri="{D42A27DB-BD31-4B8C-83A1-F6EECF244321}">
                <p14:modId xmlns:p14="http://schemas.microsoft.com/office/powerpoint/2010/main" val="46005961"/>
              </p:ext>
            </p:extLst>
          </p:nvPr>
        </p:nvGraphicFramePr>
        <p:xfrm>
          <a:off x="980428" y="3126723"/>
          <a:ext cx="8521053" cy="1428748"/>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
        <p:nvSpPr>
          <p:cNvPr id="11" name="Content Placeholder 2"/>
          <p:cNvSpPr txBox="1">
            <a:spLocks/>
          </p:cNvSpPr>
          <p:nvPr/>
        </p:nvSpPr>
        <p:spPr>
          <a:xfrm>
            <a:off x="3524233" y="5000639"/>
            <a:ext cx="2757479" cy="828667"/>
          </a:xfrm>
          <a:prstGeom prst="rect">
            <a:avLst/>
          </a:prstGeom>
        </p:spPr>
        <p:txBody>
          <a:bodyPr/>
          <a:lstStyle/>
          <a:p>
            <a:pPr marL="342900" indent="-342900" fontAlgn="base">
              <a:spcBef>
                <a:spcPct val="20000"/>
              </a:spcBef>
              <a:spcAft>
                <a:spcPct val="0"/>
              </a:spcAft>
              <a:defRPr/>
            </a:pPr>
            <a:endParaRPr lang="en-GB" sz="2000" kern="0" dirty="0">
              <a:solidFill>
                <a:srgbClr val="003D7D"/>
              </a:solidFill>
            </a:endParaRPr>
          </a:p>
        </p:txBody>
      </p:sp>
      <p:graphicFrame>
        <p:nvGraphicFramePr>
          <p:cNvPr id="10" name="Content Placeholder 3"/>
          <p:cNvGraphicFramePr>
            <a:graphicFrameLocks/>
          </p:cNvGraphicFramePr>
          <p:nvPr>
            <p:extLst>
              <p:ext uri="{D42A27DB-BD31-4B8C-83A1-F6EECF244321}">
                <p14:modId xmlns:p14="http://schemas.microsoft.com/office/powerpoint/2010/main" val="3879014441"/>
              </p:ext>
            </p:extLst>
          </p:nvPr>
        </p:nvGraphicFramePr>
        <p:xfrm>
          <a:off x="908420" y="5000637"/>
          <a:ext cx="8229600" cy="1428748"/>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graphicFrame>
        <p:nvGraphicFramePr>
          <p:cNvPr id="13" name="Content Placeholder 3"/>
          <p:cNvGraphicFramePr>
            <a:graphicFrameLocks/>
          </p:cNvGraphicFramePr>
          <p:nvPr>
            <p:extLst>
              <p:ext uri="{D42A27DB-BD31-4B8C-83A1-F6EECF244321}">
                <p14:modId xmlns:p14="http://schemas.microsoft.com/office/powerpoint/2010/main" val="4113388505"/>
              </p:ext>
            </p:extLst>
          </p:nvPr>
        </p:nvGraphicFramePr>
        <p:xfrm>
          <a:off x="974567" y="4114392"/>
          <a:ext cx="8229600" cy="1428748"/>
        </p:xfrm>
        <a:graphic>
          <a:graphicData uri="http://schemas.openxmlformats.org/drawingml/2006/diagram">
            <dgm:relIds xmlns:dgm="http://schemas.openxmlformats.org/drawingml/2006/diagram" xmlns:r="http://schemas.openxmlformats.org/officeDocument/2006/relationships" r:dm="rId24" r:lo="rId25" r:qs="rId26" r:cs="rId27"/>
          </a:graphicData>
        </a:graphic>
      </p:graphicFrame>
      <p:sp>
        <p:nvSpPr>
          <p:cNvPr id="12" name="Rectangle 11"/>
          <p:cNvSpPr/>
          <p:nvPr/>
        </p:nvSpPr>
        <p:spPr>
          <a:xfrm>
            <a:off x="9501482" y="6355844"/>
            <a:ext cx="2573140" cy="369332"/>
          </a:xfrm>
          <a:prstGeom prst="rect">
            <a:avLst/>
          </a:prstGeom>
        </p:spPr>
        <p:txBody>
          <a:bodyPr wrap="none">
            <a:spAutoFit/>
          </a:bodyPr>
          <a:lstStyle/>
          <a:p>
            <a:r>
              <a:rPr lang="en-GB" dirty="0" smtClean="0">
                <a:solidFill>
                  <a:srgbClr val="002060"/>
                </a:solidFill>
                <a:latin typeface="Baskerville Old Face" pitchFamily="18" charset="0"/>
              </a:rPr>
              <a:t>©Alexandra Bristow 2015</a:t>
            </a:r>
            <a:endParaRPr lang="en-GB" dirty="0"/>
          </a:p>
        </p:txBody>
      </p:sp>
    </p:spTree>
    <p:custDataLst>
      <p:tags r:id="rId1"/>
    </p:custDataLst>
    <p:extLst>
      <p:ext uri="{BB962C8B-B14F-4D97-AF65-F5344CB8AC3E}">
        <p14:creationId xmlns:p14="http://schemas.microsoft.com/office/powerpoint/2010/main" val="2100412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Positivism and deduction</a:t>
            </a:r>
            <a:r>
              <a:rPr lang="en-GB" dirty="0"/>
              <a:t/>
            </a:r>
            <a:br>
              <a:rPr lang="en-GB" dirty="0"/>
            </a:br>
            <a:r>
              <a:rPr lang="en-GB" sz="2800" dirty="0"/>
              <a:t>T</a:t>
            </a:r>
            <a:r>
              <a:rPr lang="en-GB" sz="2800" dirty="0" smtClean="0"/>
              <a:t>heory testing</a:t>
            </a:r>
            <a:endParaRPr lang="en-GB" sz="2800" dirty="0"/>
          </a:p>
        </p:txBody>
      </p:sp>
      <p:sp>
        <p:nvSpPr>
          <p:cNvPr id="3" name="Content Placeholder 2"/>
          <p:cNvSpPr>
            <a:spLocks noGrp="1"/>
          </p:cNvSpPr>
          <p:nvPr>
            <p:ph idx="1"/>
          </p:nvPr>
        </p:nvSpPr>
        <p:spPr/>
        <p:txBody>
          <a:bodyPr/>
          <a:lstStyle/>
          <a:p>
            <a:r>
              <a:rPr lang="en-GB" dirty="0"/>
              <a:t>Scientific principles</a:t>
            </a:r>
          </a:p>
          <a:p>
            <a:r>
              <a:rPr lang="en-GB" dirty="0"/>
              <a:t>Focused on causal relationships</a:t>
            </a:r>
          </a:p>
          <a:p>
            <a:r>
              <a:rPr lang="en-GB" dirty="0"/>
              <a:t>Highly structured methodology</a:t>
            </a:r>
          </a:p>
          <a:p>
            <a:r>
              <a:rPr lang="en-GB" dirty="0"/>
              <a:t>Large samples</a:t>
            </a:r>
          </a:p>
          <a:p>
            <a:r>
              <a:rPr lang="en-GB" dirty="0"/>
              <a:t>Quantification</a:t>
            </a:r>
          </a:p>
          <a:p>
            <a:r>
              <a:rPr lang="en-GB" dirty="0"/>
              <a:t>Incremental contribution to theory</a:t>
            </a:r>
          </a:p>
          <a:p>
            <a:pPr marL="0" indent="0">
              <a:buNone/>
            </a:pPr>
            <a:endParaRPr lang="en-GB" dirty="0"/>
          </a:p>
        </p:txBody>
      </p:sp>
      <p:graphicFrame>
        <p:nvGraphicFramePr>
          <p:cNvPr id="4" name="Content Placeholder 4"/>
          <p:cNvGraphicFramePr>
            <a:graphicFrameLocks/>
          </p:cNvGraphicFramePr>
          <p:nvPr>
            <p:extLst/>
          </p:nvPr>
        </p:nvGraphicFramePr>
        <p:xfrm>
          <a:off x="1315520" y="3829052"/>
          <a:ext cx="8229600" cy="25003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9501482" y="6355844"/>
            <a:ext cx="2573140" cy="369332"/>
          </a:xfrm>
          <a:prstGeom prst="rect">
            <a:avLst/>
          </a:prstGeom>
        </p:spPr>
        <p:txBody>
          <a:bodyPr wrap="none">
            <a:spAutoFit/>
          </a:bodyPr>
          <a:lstStyle/>
          <a:p>
            <a:r>
              <a:rPr lang="en-GB" dirty="0" smtClean="0">
                <a:solidFill>
                  <a:srgbClr val="002060"/>
                </a:solidFill>
                <a:latin typeface="Baskerville Old Face" pitchFamily="18" charset="0"/>
              </a:rPr>
              <a:t>©Alexandra Bristow 2015</a:t>
            </a:r>
            <a:endParaRPr lang="en-GB" dirty="0"/>
          </a:p>
        </p:txBody>
      </p:sp>
    </p:spTree>
    <p:extLst>
      <p:ext uri="{BB962C8B-B14F-4D97-AF65-F5344CB8AC3E}">
        <p14:creationId xmlns:p14="http://schemas.microsoft.com/office/powerpoint/2010/main" val="25858988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Interpretivism</a:t>
            </a:r>
            <a:r>
              <a:rPr lang="en-GB" dirty="0" smtClean="0"/>
              <a:t> and induction</a:t>
            </a:r>
            <a:br>
              <a:rPr lang="en-GB" dirty="0" smtClean="0"/>
            </a:br>
            <a:r>
              <a:rPr lang="en-GB" sz="2800" dirty="0"/>
              <a:t>T</a:t>
            </a:r>
            <a:r>
              <a:rPr lang="en-GB" sz="2800" dirty="0" smtClean="0"/>
              <a:t>heory </a:t>
            </a:r>
            <a:r>
              <a:rPr lang="en-GB" sz="2800" dirty="0"/>
              <a:t>b</a:t>
            </a:r>
            <a:r>
              <a:rPr lang="en-GB" sz="2800" dirty="0" smtClean="0"/>
              <a:t>uilding</a:t>
            </a:r>
            <a:endParaRPr lang="en-GB" sz="2800" dirty="0"/>
          </a:p>
        </p:txBody>
      </p:sp>
      <p:sp>
        <p:nvSpPr>
          <p:cNvPr id="3" name="Content Placeholder 2"/>
          <p:cNvSpPr>
            <a:spLocks noGrp="1"/>
          </p:cNvSpPr>
          <p:nvPr>
            <p:ph idx="1"/>
          </p:nvPr>
        </p:nvSpPr>
        <p:spPr/>
        <p:txBody>
          <a:bodyPr/>
          <a:lstStyle/>
          <a:p>
            <a:r>
              <a:rPr lang="en-GB" dirty="0"/>
              <a:t>Phenomena/problems/data are primary</a:t>
            </a:r>
          </a:p>
          <a:p>
            <a:r>
              <a:rPr lang="en-GB" dirty="0"/>
              <a:t>Focus on meanings and contexts</a:t>
            </a:r>
          </a:p>
          <a:p>
            <a:r>
              <a:rPr lang="en-GB" dirty="0"/>
              <a:t>Tendency to qualitative analysis</a:t>
            </a:r>
          </a:p>
          <a:p>
            <a:r>
              <a:rPr lang="en-GB" dirty="0"/>
              <a:t>More flexible research process</a:t>
            </a:r>
          </a:p>
          <a:p>
            <a:r>
              <a:rPr lang="en-GB" dirty="0"/>
              <a:t>Less predictable</a:t>
            </a:r>
          </a:p>
          <a:p>
            <a:r>
              <a:rPr lang="en-GB" dirty="0"/>
              <a:t>More radical contribution to theory</a:t>
            </a:r>
          </a:p>
        </p:txBody>
      </p:sp>
      <p:graphicFrame>
        <p:nvGraphicFramePr>
          <p:cNvPr id="4" name="Content Placeholder 4"/>
          <p:cNvGraphicFramePr>
            <a:graphicFrameLocks/>
          </p:cNvGraphicFramePr>
          <p:nvPr>
            <p:extLst/>
          </p:nvPr>
        </p:nvGraphicFramePr>
        <p:xfrm>
          <a:off x="1450335" y="3811468"/>
          <a:ext cx="8229600" cy="25003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Rectangle 4"/>
          <p:cNvSpPr/>
          <p:nvPr/>
        </p:nvSpPr>
        <p:spPr>
          <a:xfrm>
            <a:off x="9501482" y="6355844"/>
            <a:ext cx="2573140" cy="369332"/>
          </a:xfrm>
          <a:prstGeom prst="rect">
            <a:avLst/>
          </a:prstGeom>
        </p:spPr>
        <p:txBody>
          <a:bodyPr wrap="none">
            <a:spAutoFit/>
          </a:bodyPr>
          <a:lstStyle/>
          <a:p>
            <a:r>
              <a:rPr lang="en-GB" dirty="0" smtClean="0">
                <a:solidFill>
                  <a:srgbClr val="002060"/>
                </a:solidFill>
                <a:latin typeface="Baskerville Old Face" pitchFamily="18" charset="0"/>
              </a:rPr>
              <a:t>©Alexandra Bristow 2015</a:t>
            </a:r>
            <a:endParaRPr lang="en-GB" dirty="0"/>
          </a:p>
        </p:txBody>
      </p:sp>
    </p:spTree>
    <p:custDataLst>
      <p:tags r:id="rId1"/>
    </p:custDataLst>
    <p:extLst>
      <p:ext uri="{BB962C8B-B14F-4D97-AF65-F5344CB8AC3E}">
        <p14:creationId xmlns:p14="http://schemas.microsoft.com/office/powerpoint/2010/main" val="191557316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Pragmatism, postmodernism, critical realism and abduction</a:t>
            </a:r>
            <a:r>
              <a:rPr lang="en-GB" dirty="0"/>
              <a:t/>
            </a:r>
            <a:br>
              <a:rPr lang="en-GB" dirty="0"/>
            </a:br>
            <a:r>
              <a:rPr lang="en-GB" sz="2800" dirty="0"/>
              <a:t>T</a:t>
            </a:r>
            <a:r>
              <a:rPr lang="en-GB" sz="2800" dirty="0" smtClean="0"/>
              <a:t>heory generation and modification</a:t>
            </a:r>
            <a:endParaRPr lang="en-GB" sz="2800" dirty="0"/>
          </a:p>
        </p:txBody>
      </p:sp>
      <p:sp>
        <p:nvSpPr>
          <p:cNvPr id="3" name="Content Placeholder 2"/>
          <p:cNvSpPr>
            <a:spLocks noGrp="1"/>
          </p:cNvSpPr>
          <p:nvPr>
            <p:ph idx="1"/>
          </p:nvPr>
        </p:nvSpPr>
        <p:spPr>
          <a:xfrm>
            <a:off x="628052" y="2239959"/>
            <a:ext cx="10160000" cy="4485217"/>
          </a:xfrm>
        </p:spPr>
        <p:txBody>
          <a:bodyPr/>
          <a:lstStyle/>
          <a:p>
            <a:r>
              <a:rPr lang="en-GB" dirty="0" smtClean="0"/>
              <a:t>Combines deduction and induction</a:t>
            </a:r>
          </a:p>
          <a:p>
            <a:r>
              <a:rPr lang="en-GB" dirty="0" smtClean="0"/>
              <a:t>Ongoing movement between theory and phenomenon</a:t>
            </a:r>
          </a:p>
          <a:p>
            <a:r>
              <a:rPr lang="en-GB" dirty="0" smtClean="0"/>
              <a:t>Flexible and cyclical</a:t>
            </a:r>
          </a:p>
          <a:p>
            <a:r>
              <a:rPr lang="en-GB" dirty="0" smtClean="0"/>
              <a:t>Can fit with a range of methods</a:t>
            </a:r>
          </a:p>
          <a:p>
            <a:r>
              <a:rPr lang="en-GB" dirty="0" smtClean="0"/>
              <a:t>Varied contribution to theory</a:t>
            </a:r>
          </a:p>
          <a:p>
            <a:endParaRPr lang="en-GB" dirty="0" smtClean="0"/>
          </a:p>
          <a:p>
            <a:endParaRPr lang="en-GB" dirty="0"/>
          </a:p>
        </p:txBody>
      </p:sp>
      <p:graphicFrame>
        <p:nvGraphicFramePr>
          <p:cNvPr id="4" name="Diagram 3"/>
          <p:cNvGraphicFramePr/>
          <p:nvPr>
            <p:extLst>
              <p:ext uri="{D42A27DB-BD31-4B8C-83A1-F6EECF244321}">
                <p14:modId xmlns:p14="http://schemas.microsoft.com/office/powerpoint/2010/main" val="3857127759"/>
              </p:ext>
            </p:extLst>
          </p:nvPr>
        </p:nvGraphicFramePr>
        <p:xfrm>
          <a:off x="4739053" y="3402623"/>
          <a:ext cx="5420947" cy="2735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6343650" y="3578470"/>
            <a:ext cx="1516675" cy="369332"/>
          </a:xfrm>
          <a:prstGeom prst="rect">
            <a:avLst/>
          </a:prstGeom>
          <a:noFill/>
        </p:spPr>
        <p:txBody>
          <a:bodyPr wrap="square" rtlCol="0">
            <a:spAutoFit/>
          </a:bodyPr>
          <a:lstStyle/>
          <a:p>
            <a:r>
              <a:rPr lang="en-GB" dirty="0" smtClean="0">
                <a:solidFill>
                  <a:schemeClr val="bg1"/>
                </a:solidFill>
              </a:rPr>
              <a:t>Induction</a:t>
            </a:r>
            <a:endParaRPr lang="en-GB" dirty="0">
              <a:solidFill>
                <a:schemeClr val="bg1"/>
              </a:solidFill>
            </a:endParaRPr>
          </a:p>
        </p:txBody>
      </p:sp>
      <p:sp>
        <p:nvSpPr>
          <p:cNvPr id="6" name="TextBox 5"/>
          <p:cNvSpPr txBox="1"/>
          <p:nvPr/>
        </p:nvSpPr>
        <p:spPr>
          <a:xfrm>
            <a:off x="6937131" y="5627079"/>
            <a:ext cx="1949694" cy="369332"/>
          </a:xfrm>
          <a:prstGeom prst="rect">
            <a:avLst/>
          </a:prstGeom>
          <a:noFill/>
        </p:spPr>
        <p:txBody>
          <a:bodyPr wrap="square" rtlCol="0">
            <a:spAutoFit/>
          </a:bodyPr>
          <a:lstStyle/>
          <a:p>
            <a:r>
              <a:rPr lang="en-GB" dirty="0" smtClean="0">
                <a:solidFill>
                  <a:schemeClr val="bg1"/>
                </a:solidFill>
              </a:rPr>
              <a:t>Deduction</a:t>
            </a:r>
            <a:endParaRPr lang="en-GB" dirty="0">
              <a:solidFill>
                <a:schemeClr val="bg1"/>
              </a:solidFill>
            </a:endParaRPr>
          </a:p>
        </p:txBody>
      </p:sp>
      <p:sp>
        <p:nvSpPr>
          <p:cNvPr id="7" name="Rectangle 6"/>
          <p:cNvSpPr/>
          <p:nvPr/>
        </p:nvSpPr>
        <p:spPr>
          <a:xfrm>
            <a:off x="9501482" y="6355844"/>
            <a:ext cx="2573140" cy="369332"/>
          </a:xfrm>
          <a:prstGeom prst="rect">
            <a:avLst/>
          </a:prstGeom>
        </p:spPr>
        <p:txBody>
          <a:bodyPr wrap="none">
            <a:spAutoFit/>
          </a:bodyPr>
          <a:lstStyle/>
          <a:p>
            <a:r>
              <a:rPr lang="en-GB" dirty="0" smtClean="0">
                <a:solidFill>
                  <a:srgbClr val="002060"/>
                </a:solidFill>
                <a:latin typeface="Baskerville Old Face" pitchFamily="18" charset="0"/>
              </a:rPr>
              <a:t>©Alexandra Bristow 2015</a:t>
            </a:r>
            <a:endParaRPr lang="en-GB" dirty="0"/>
          </a:p>
        </p:txBody>
      </p:sp>
    </p:spTree>
    <p:extLst>
      <p:ext uri="{BB962C8B-B14F-4D97-AF65-F5344CB8AC3E}">
        <p14:creationId xmlns:p14="http://schemas.microsoft.com/office/powerpoint/2010/main" val="32959708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4300" y="2543177"/>
            <a:ext cx="12306300" cy="2435669"/>
          </a:xfrm>
          <a:prstGeom prst="rect">
            <a:avLst/>
          </a:prstGeom>
        </p:spPr>
      </p:pic>
      <p:sp>
        <p:nvSpPr>
          <p:cNvPr id="3" name="TextBox 2"/>
          <p:cNvSpPr txBox="1"/>
          <p:nvPr/>
        </p:nvSpPr>
        <p:spPr>
          <a:xfrm>
            <a:off x="6586539" y="5257800"/>
            <a:ext cx="5605462" cy="369332"/>
          </a:xfrm>
          <a:prstGeom prst="rect">
            <a:avLst/>
          </a:prstGeom>
          <a:noFill/>
        </p:spPr>
        <p:txBody>
          <a:bodyPr wrap="square" rtlCol="0">
            <a:spAutoFit/>
          </a:bodyPr>
          <a:lstStyle/>
          <a:p>
            <a:r>
              <a:rPr lang="en-GB" dirty="0" smtClean="0"/>
              <a:t>Adapted from Hay (2002) p.64 and Crotty (1998)</a:t>
            </a:r>
            <a:endParaRPr lang="en-GB" dirty="0"/>
          </a:p>
        </p:txBody>
      </p:sp>
    </p:spTree>
    <p:extLst>
      <p:ext uri="{BB962C8B-B14F-4D97-AF65-F5344CB8AC3E}">
        <p14:creationId xmlns:p14="http://schemas.microsoft.com/office/powerpoint/2010/main" val="255071949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Implications of research philosophy</a:t>
            </a:r>
            <a:endParaRPr lang="en-GB" dirty="0"/>
          </a:p>
        </p:txBody>
      </p:sp>
      <p:sp>
        <p:nvSpPr>
          <p:cNvPr id="3" name="Content Placeholder 2"/>
          <p:cNvSpPr>
            <a:spLocks noGrp="1"/>
          </p:cNvSpPr>
          <p:nvPr>
            <p:ph idx="1"/>
          </p:nvPr>
        </p:nvSpPr>
        <p:spPr/>
        <p:txBody>
          <a:bodyPr>
            <a:normAutofit/>
          </a:bodyPr>
          <a:lstStyle/>
          <a:p>
            <a:r>
              <a:rPr lang="en-GB" dirty="0" smtClean="0"/>
              <a:t>What will your starting point be (theory or phenomena)?</a:t>
            </a:r>
          </a:p>
          <a:p>
            <a:r>
              <a:rPr lang="en-GB" dirty="0" smtClean="0"/>
              <a:t>What research objects/phenomena will you focus on? </a:t>
            </a:r>
          </a:p>
          <a:p>
            <a:r>
              <a:rPr lang="en-GB" dirty="0" smtClean="0"/>
              <a:t>What theories will you choose?</a:t>
            </a:r>
          </a:p>
          <a:p>
            <a:r>
              <a:rPr lang="en-GB" dirty="0" smtClean="0"/>
              <a:t>What data will you collect and how? How will you analyse it?</a:t>
            </a:r>
          </a:p>
          <a:p>
            <a:r>
              <a:rPr lang="en-GB" dirty="0" smtClean="0"/>
              <a:t>How will you communicate your findings?</a:t>
            </a:r>
          </a:p>
          <a:p>
            <a:r>
              <a:rPr lang="en-GB" dirty="0" smtClean="0"/>
              <a:t>How personally involved will you become in your research?</a:t>
            </a:r>
          </a:p>
          <a:p>
            <a:r>
              <a:rPr lang="en-GB" dirty="0" smtClean="0"/>
              <a:t>What limitations will your research have?</a:t>
            </a:r>
          </a:p>
          <a:p>
            <a:endParaRPr lang="en-GB" dirty="0"/>
          </a:p>
          <a:p>
            <a:r>
              <a:rPr lang="en-GB" b="1" dirty="0" smtClean="0"/>
              <a:t>Will it all fit together in the end?</a:t>
            </a:r>
          </a:p>
          <a:p>
            <a:endParaRPr lang="en-GB" dirty="0"/>
          </a:p>
        </p:txBody>
      </p:sp>
      <p:sp>
        <p:nvSpPr>
          <p:cNvPr id="4" name="Rectangle 3"/>
          <p:cNvSpPr/>
          <p:nvPr/>
        </p:nvSpPr>
        <p:spPr>
          <a:xfrm>
            <a:off x="9501482" y="6355844"/>
            <a:ext cx="2573140" cy="369332"/>
          </a:xfrm>
          <a:prstGeom prst="rect">
            <a:avLst/>
          </a:prstGeom>
        </p:spPr>
        <p:txBody>
          <a:bodyPr wrap="none">
            <a:spAutoFit/>
          </a:bodyPr>
          <a:lstStyle/>
          <a:p>
            <a:r>
              <a:rPr lang="en-GB" dirty="0" smtClean="0">
                <a:solidFill>
                  <a:srgbClr val="002060"/>
                </a:solidFill>
                <a:latin typeface="Baskerville Old Face" pitchFamily="18" charset="0"/>
              </a:rPr>
              <a:t>©Alexandra Bristow 2015</a:t>
            </a:r>
            <a:endParaRPr lang="en-GB" dirty="0"/>
          </a:p>
        </p:txBody>
      </p:sp>
    </p:spTree>
    <p:extLst>
      <p:ext uri="{BB962C8B-B14F-4D97-AF65-F5344CB8AC3E}">
        <p14:creationId xmlns:p14="http://schemas.microsoft.com/office/powerpoint/2010/main" val="146996677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this extract ‘</a:t>
            </a:r>
            <a:r>
              <a:rPr lang="en-GB" dirty="0"/>
              <a:t>s</a:t>
            </a:r>
            <a:r>
              <a:rPr lang="en-GB" dirty="0" smtClean="0"/>
              <a:t>ystematic’?</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‘This thesis is based on a premise that very little is actually known about why formal organisational change programmes have such a high rate of failure. The aim of the research is therefore an in-depth exploration of the possible reasons for such failure. In particular, the study will look at the interpretations of failure by senior managers. 200 questionnaires have been sent to senior managers around the UK to test the relationships between the common causes of failure and their effects. The responses were analysed statistically using the SPSS. The key finding is that resistance to change is the most common cause of failure of formal organisational change programmes, which supports previous studies.’</a:t>
            </a:r>
            <a:endParaRPr lang="en-GB" dirty="0"/>
          </a:p>
        </p:txBody>
      </p:sp>
      <p:sp>
        <p:nvSpPr>
          <p:cNvPr id="4" name="Rectangle 3"/>
          <p:cNvSpPr/>
          <p:nvPr/>
        </p:nvSpPr>
        <p:spPr>
          <a:xfrm>
            <a:off x="9501482" y="6355844"/>
            <a:ext cx="2573140" cy="369332"/>
          </a:xfrm>
          <a:prstGeom prst="rect">
            <a:avLst/>
          </a:prstGeom>
        </p:spPr>
        <p:txBody>
          <a:bodyPr wrap="none">
            <a:spAutoFit/>
          </a:bodyPr>
          <a:lstStyle/>
          <a:p>
            <a:r>
              <a:rPr lang="en-GB" dirty="0" smtClean="0">
                <a:solidFill>
                  <a:srgbClr val="002060"/>
                </a:solidFill>
                <a:latin typeface="Baskerville Old Face" pitchFamily="18" charset="0"/>
              </a:rPr>
              <a:t>©Alexandra Bristow 2015</a:t>
            </a:r>
            <a:endParaRPr lang="en-GB" dirty="0"/>
          </a:p>
        </p:txBody>
      </p:sp>
    </p:spTree>
    <p:custDataLst>
      <p:tags r:id="rId1"/>
    </p:custDataLst>
    <p:extLst>
      <p:ext uri="{BB962C8B-B14F-4D97-AF65-F5344CB8AC3E}">
        <p14:creationId xmlns:p14="http://schemas.microsoft.com/office/powerpoint/2010/main" val="31985040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extract is </a:t>
            </a:r>
            <a:r>
              <a:rPr lang="en-GB" u="sng" dirty="0"/>
              <a:t>i</a:t>
            </a:r>
            <a:r>
              <a:rPr lang="en-GB" u="sng" dirty="0" smtClean="0"/>
              <a:t>nconsistent</a:t>
            </a:r>
            <a:endParaRPr lang="en-GB" u="sng" dirty="0"/>
          </a:p>
        </p:txBody>
      </p:sp>
      <p:sp>
        <p:nvSpPr>
          <p:cNvPr id="3" name="Content Placeholder 2"/>
          <p:cNvSpPr>
            <a:spLocks noGrp="1"/>
          </p:cNvSpPr>
          <p:nvPr>
            <p:ph idx="1"/>
          </p:nvPr>
        </p:nvSpPr>
        <p:spPr/>
        <p:txBody>
          <a:bodyPr>
            <a:normAutofit/>
          </a:bodyPr>
          <a:lstStyle/>
          <a:p>
            <a:pPr marL="0" indent="0">
              <a:buNone/>
            </a:pPr>
            <a:r>
              <a:rPr lang="en-GB" dirty="0" smtClean="0">
                <a:solidFill>
                  <a:schemeClr val="tx1"/>
                </a:solidFill>
              </a:rPr>
              <a:t>‘This </a:t>
            </a:r>
            <a:r>
              <a:rPr lang="en-GB" dirty="0" smtClean="0"/>
              <a:t>thesis</a:t>
            </a:r>
            <a:r>
              <a:rPr lang="en-GB" dirty="0" smtClean="0">
                <a:solidFill>
                  <a:schemeClr val="tx1"/>
                </a:solidFill>
              </a:rPr>
              <a:t> is based on a premise that </a:t>
            </a:r>
            <a:r>
              <a:rPr lang="en-GB" dirty="0" smtClean="0">
                <a:solidFill>
                  <a:srgbClr val="FF0000"/>
                </a:solidFill>
              </a:rPr>
              <a:t>very little is actually known </a:t>
            </a:r>
            <a:r>
              <a:rPr lang="en-GB" dirty="0" smtClean="0">
                <a:solidFill>
                  <a:schemeClr val="tx1"/>
                </a:solidFill>
              </a:rPr>
              <a:t>about </a:t>
            </a:r>
            <a:r>
              <a:rPr lang="en-GB" dirty="0" smtClean="0">
                <a:solidFill>
                  <a:srgbClr val="FF0000"/>
                </a:solidFill>
              </a:rPr>
              <a:t>why</a:t>
            </a:r>
            <a:r>
              <a:rPr lang="en-GB" dirty="0" smtClean="0">
                <a:solidFill>
                  <a:schemeClr val="tx1"/>
                </a:solidFill>
              </a:rPr>
              <a:t> formal organisational </a:t>
            </a:r>
            <a:r>
              <a:rPr lang="en-GB" dirty="0" smtClean="0">
                <a:solidFill>
                  <a:srgbClr val="FF0000"/>
                </a:solidFill>
              </a:rPr>
              <a:t>change programmes </a:t>
            </a:r>
            <a:r>
              <a:rPr lang="en-GB" dirty="0" smtClean="0">
                <a:solidFill>
                  <a:schemeClr val="tx1"/>
                </a:solidFill>
              </a:rPr>
              <a:t>have such a high rate of failure. The aim of the research is therefore an </a:t>
            </a:r>
            <a:r>
              <a:rPr lang="en-GB" dirty="0" smtClean="0">
                <a:solidFill>
                  <a:srgbClr val="FF0000"/>
                </a:solidFill>
              </a:rPr>
              <a:t>in-depth exploration</a:t>
            </a:r>
            <a:r>
              <a:rPr lang="en-GB" dirty="0" smtClean="0">
                <a:solidFill>
                  <a:schemeClr val="tx1"/>
                </a:solidFill>
              </a:rPr>
              <a:t> of the </a:t>
            </a:r>
            <a:r>
              <a:rPr lang="en-GB" dirty="0" smtClean="0">
                <a:solidFill>
                  <a:srgbClr val="FF0000"/>
                </a:solidFill>
              </a:rPr>
              <a:t>possible reasons </a:t>
            </a:r>
            <a:r>
              <a:rPr lang="en-GB" dirty="0" smtClean="0">
                <a:solidFill>
                  <a:schemeClr val="tx1"/>
                </a:solidFill>
              </a:rPr>
              <a:t>for such failure. In particular, the study will look at the </a:t>
            </a:r>
            <a:r>
              <a:rPr lang="en-GB" dirty="0" smtClean="0">
                <a:solidFill>
                  <a:srgbClr val="FF0000"/>
                </a:solidFill>
              </a:rPr>
              <a:t>interpretations</a:t>
            </a:r>
            <a:r>
              <a:rPr lang="en-GB" dirty="0" smtClean="0">
                <a:solidFill>
                  <a:schemeClr val="tx1"/>
                </a:solidFill>
              </a:rPr>
              <a:t> of failure by senior managers. </a:t>
            </a:r>
            <a:r>
              <a:rPr lang="en-GB" dirty="0" smtClean="0">
                <a:solidFill>
                  <a:srgbClr val="0070C0"/>
                </a:solidFill>
              </a:rPr>
              <a:t>200 questionnaires</a:t>
            </a:r>
            <a:r>
              <a:rPr lang="en-GB" dirty="0" smtClean="0">
                <a:solidFill>
                  <a:schemeClr val="tx1"/>
                </a:solidFill>
              </a:rPr>
              <a:t> have been sent to senior managers around the UK </a:t>
            </a:r>
            <a:r>
              <a:rPr lang="en-GB" dirty="0" smtClean="0">
                <a:solidFill>
                  <a:srgbClr val="0070C0"/>
                </a:solidFill>
              </a:rPr>
              <a:t>to test the relationships between the common causes of failure and their effects</a:t>
            </a:r>
            <a:r>
              <a:rPr lang="en-GB" dirty="0" smtClean="0">
                <a:solidFill>
                  <a:schemeClr val="tx1"/>
                </a:solidFill>
              </a:rPr>
              <a:t>. The responses were </a:t>
            </a:r>
            <a:r>
              <a:rPr lang="en-GB" dirty="0" smtClean="0">
                <a:solidFill>
                  <a:srgbClr val="0070C0"/>
                </a:solidFill>
              </a:rPr>
              <a:t>analysed statistically using the SPSS</a:t>
            </a:r>
            <a:r>
              <a:rPr lang="en-GB" dirty="0" smtClean="0">
                <a:solidFill>
                  <a:schemeClr val="tx1"/>
                </a:solidFill>
              </a:rPr>
              <a:t>. The key finding is that resistance to change is the most common cause of failure of formal organisational change programmes, which </a:t>
            </a:r>
            <a:r>
              <a:rPr lang="en-GB" dirty="0" smtClean="0">
                <a:solidFill>
                  <a:srgbClr val="0070C0"/>
                </a:solidFill>
              </a:rPr>
              <a:t>supports previous studies</a:t>
            </a:r>
            <a:r>
              <a:rPr lang="en-GB" dirty="0" smtClean="0">
                <a:solidFill>
                  <a:schemeClr val="tx1"/>
                </a:solidFill>
              </a:rPr>
              <a:t>.’</a:t>
            </a:r>
            <a:endParaRPr lang="en-GB" dirty="0">
              <a:solidFill>
                <a:schemeClr val="tx1"/>
              </a:solidFill>
            </a:endParaRPr>
          </a:p>
        </p:txBody>
      </p:sp>
      <p:sp>
        <p:nvSpPr>
          <p:cNvPr id="4" name="Rectangle 3"/>
          <p:cNvSpPr/>
          <p:nvPr/>
        </p:nvSpPr>
        <p:spPr>
          <a:xfrm>
            <a:off x="9501482" y="6355844"/>
            <a:ext cx="2573140" cy="369332"/>
          </a:xfrm>
          <a:prstGeom prst="rect">
            <a:avLst/>
          </a:prstGeom>
        </p:spPr>
        <p:txBody>
          <a:bodyPr wrap="none">
            <a:spAutoFit/>
          </a:bodyPr>
          <a:lstStyle/>
          <a:p>
            <a:r>
              <a:rPr lang="en-GB" dirty="0" smtClean="0">
                <a:solidFill>
                  <a:srgbClr val="002060"/>
                </a:solidFill>
                <a:latin typeface="Baskerville Old Face" pitchFamily="18" charset="0"/>
              </a:rPr>
              <a:t>©Alexandra Bristow 2015</a:t>
            </a:r>
            <a:endParaRPr lang="en-GB" dirty="0"/>
          </a:p>
        </p:txBody>
      </p:sp>
    </p:spTree>
    <p:custDataLst>
      <p:tags r:id="rId1"/>
    </p:custDataLst>
    <p:extLst>
      <p:ext uri="{BB962C8B-B14F-4D97-AF65-F5344CB8AC3E}">
        <p14:creationId xmlns:p14="http://schemas.microsoft.com/office/powerpoint/2010/main" val="13221321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reading</a:t>
            </a:r>
            <a:endParaRPr lang="en-US" dirty="0"/>
          </a:p>
        </p:txBody>
      </p:sp>
      <p:sp>
        <p:nvSpPr>
          <p:cNvPr id="3" name="Content Placeholder 2"/>
          <p:cNvSpPr>
            <a:spLocks noGrp="1"/>
          </p:cNvSpPr>
          <p:nvPr>
            <p:ph idx="1"/>
          </p:nvPr>
        </p:nvSpPr>
        <p:spPr>
          <a:xfrm>
            <a:off x="3947582" y="1600200"/>
            <a:ext cx="6822017" cy="4800600"/>
          </a:xfrm>
        </p:spPr>
        <p:txBody>
          <a:bodyPr>
            <a:normAutofit/>
          </a:bodyPr>
          <a:lstStyle/>
          <a:p>
            <a:pPr marL="114300" indent="0">
              <a:buNone/>
            </a:pPr>
            <a:endParaRPr lang="en-US" dirty="0" smtClean="0"/>
          </a:p>
          <a:p>
            <a:pPr marL="114300" indent="0">
              <a:buNone/>
            </a:pPr>
            <a:r>
              <a:rPr lang="en-US" dirty="0"/>
              <a:t>Saunders, MNK, Lewis, P, </a:t>
            </a:r>
            <a:r>
              <a:rPr lang="en-US" dirty="0" err="1"/>
              <a:t>Thornhill</a:t>
            </a:r>
            <a:r>
              <a:rPr lang="en-US" dirty="0"/>
              <a:t>, A and Bristow, A (</a:t>
            </a:r>
            <a:r>
              <a:rPr lang="en-US" dirty="0" smtClean="0"/>
              <a:t>2015): </a:t>
            </a:r>
            <a:r>
              <a:rPr lang="en-US" dirty="0"/>
              <a:t>‘Understanding Research Philosophies and Approaches’ in MNK Saunders, P Lewis and A </a:t>
            </a:r>
            <a:r>
              <a:rPr lang="en-US" dirty="0" err="1"/>
              <a:t>Thornhill</a:t>
            </a:r>
            <a:r>
              <a:rPr lang="en-US" dirty="0"/>
              <a:t> Research Methods for Business </a:t>
            </a:r>
            <a:r>
              <a:rPr lang="en-US" dirty="0" smtClean="0"/>
              <a:t>Students, 7th ed., </a:t>
            </a:r>
            <a:r>
              <a:rPr lang="en-US" dirty="0"/>
              <a:t>Harlow: Pearson Education. Chapter </a:t>
            </a:r>
            <a:r>
              <a:rPr lang="en-US" dirty="0" smtClean="0"/>
              <a:t>4.</a:t>
            </a:r>
          </a:p>
          <a:p>
            <a:pPr marL="114300" indent="0">
              <a:buNone/>
            </a:pPr>
            <a:endParaRPr lang="en-US" dirty="0"/>
          </a:p>
          <a:p>
            <a:pPr marL="114300" indent="0">
              <a:buNone/>
            </a:pPr>
            <a:r>
              <a:rPr lang="en-US" dirty="0" smtClean="0"/>
              <a:t>Free download available from:</a:t>
            </a:r>
            <a:endParaRPr lang="en-US" dirty="0"/>
          </a:p>
          <a:p>
            <a:pPr marL="114300" indent="0">
              <a:buNone/>
            </a:pPr>
            <a:endParaRPr lang="en-US" dirty="0" smtClean="0">
              <a:hlinkClick r:id="rId2"/>
            </a:endParaRPr>
          </a:p>
          <a:p>
            <a:pPr marL="114300" indent="0">
              <a:buNone/>
            </a:pPr>
            <a:r>
              <a:rPr lang="en-US" sz="1600" dirty="0" smtClean="0">
                <a:hlinkClick r:id="rId2"/>
              </a:rPr>
              <a:t>https</a:t>
            </a:r>
            <a:r>
              <a:rPr lang="en-US" sz="1600" dirty="0">
                <a:hlinkClick r:id="rId2"/>
              </a:rPr>
              <a:t>://www.academia.edu/13016419/</a:t>
            </a:r>
            <a:r>
              <a:rPr lang="en-US" sz="1600" dirty="0" smtClean="0">
                <a:hlinkClick r:id="rId2"/>
              </a:rPr>
              <a:t>Research_Methods_for_Business_Students_Chapter_4_Understanding_research_philosophy_and_approaches_to_theory_development_</a:t>
            </a:r>
            <a:r>
              <a:rPr lang="en-US" sz="1600" dirty="0" smtClean="0"/>
              <a:t> </a:t>
            </a:r>
            <a:endParaRPr lang="en-US" sz="1600" dirty="0"/>
          </a:p>
        </p:txBody>
      </p:sp>
      <p:pic>
        <p:nvPicPr>
          <p:cNvPr id="4" name="Picture 3"/>
          <p:cNvPicPr>
            <a:picLocks noChangeAspect="1"/>
          </p:cNvPicPr>
          <p:nvPr/>
        </p:nvPicPr>
        <p:blipFill>
          <a:blip r:embed="rId3"/>
          <a:stretch>
            <a:fillRect/>
          </a:stretch>
        </p:blipFill>
        <p:spPr>
          <a:xfrm>
            <a:off x="742951" y="1809751"/>
            <a:ext cx="3081392" cy="4178300"/>
          </a:xfrm>
          <a:prstGeom prst="rect">
            <a:avLst/>
          </a:prstGeom>
        </p:spPr>
      </p:pic>
    </p:spTree>
    <p:extLst>
      <p:ext uri="{BB962C8B-B14F-4D97-AF65-F5344CB8AC3E}">
        <p14:creationId xmlns:p14="http://schemas.microsoft.com/office/powerpoint/2010/main" val="41665202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Debates</a:t>
            </a:r>
            <a:endParaRPr lang="en-GB" dirty="0"/>
          </a:p>
        </p:txBody>
      </p:sp>
      <p:sp>
        <p:nvSpPr>
          <p:cNvPr id="3" name="Content Placeholder 2"/>
          <p:cNvSpPr>
            <a:spLocks noGrp="1"/>
          </p:cNvSpPr>
          <p:nvPr>
            <p:ph idx="1"/>
          </p:nvPr>
        </p:nvSpPr>
        <p:spPr/>
        <p:txBody>
          <a:bodyPr/>
          <a:lstStyle/>
          <a:p>
            <a:r>
              <a:rPr lang="en-GB" dirty="0" smtClean="0"/>
              <a:t>What are the debates?</a:t>
            </a:r>
          </a:p>
        </p:txBody>
      </p:sp>
    </p:spTree>
    <p:extLst>
      <p:ext uri="{BB962C8B-B14F-4D97-AF65-F5344CB8AC3E}">
        <p14:creationId xmlns:p14="http://schemas.microsoft.com/office/powerpoint/2010/main" val="32381917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Debates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err="1" smtClean="0"/>
              <a:t>Dilema</a:t>
            </a:r>
            <a:r>
              <a:rPr lang="en-GB" dirty="0" smtClean="0"/>
              <a:t> </a:t>
            </a:r>
            <a:r>
              <a:rPr lang="en-GB" dirty="0" smtClean="0"/>
              <a:t>to note and argue</a:t>
            </a:r>
            <a:endParaRPr lang="en-GB" dirty="0" smtClean="0"/>
          </a:p>
          <a:p>
            <a:r>
              <a:rPr lang="en-GB" dirty="0" smtClean="0"/>
              <a:t>Different </a:t>
            </a:r>
            <a:r>
              <a:rPr lang="en-GB" dirty="0"/>
              <a:t>meaning and </a:t>
            </a:r>
            <a:r>
              <a:rPr lang="en-GB" dirty="0" smtClean="0"/>
              <a:t>emphasis of terms , sometimes </a:t>
            </a:r>
            <a:r>
              <a:rPr lang="en-GB" dirty="0" smtClean="0"/>
              <a:t>overlapping – see </a:t>
            </a:r>
            <a:endParaRPr lang="en-GB" dirty="0" smtClean="0"/>
          </a:p>
          <a:p>
            <a:r>
              <a:rPr lang="en-GB" dirty="0"/>
              <a:t>Ritchie and Lewis‘s (2003) description and classification of ontological and epistemological stances is different from that of Saunders et al. (2009). Ritchie and Lewis’s (2003) ontological perspective include realism; materialism, critical realism, idealism and relativism; and the epistemological perspective include positivism and </a:t>
            </a:r>
            <a:r>
              <a:rPr lang="en-GB" dirty="0" err="1"/>
              <a:t>interpretivism</a:t>
            </a:r>
            <a:r>
              <a:rPr lang="en-GB" dirty="0"/>
              <a:t>. </a:t>
            </a:r>
            <a:endParaRPr lang="en-GB" dirty="0" smtClean="0"/>
          </a:p>
          <a:p>
            <a:r>
              <a:rPr lang="en-GB" dirty="0" smtClean="0"/>
              <a:t>Philosophies or paradigms all </a:t>
            </a:r>
            <a:r>
              <a:rPr lang="en-GB" dirty="0"/>
              <a:t>share a common set of </a:t>
            </a:r>
            <a:r>
              <a:rPr lang="en-GB" dirty="0" smtClean="0"/>
              <a:t>assumptions, and the focus is on </a:t>
            </a:r>
            <a:r>
              <a:rPr lang="en-GB" dirty="0"/>
              <a:t>explaining methodological differences in research, </a:t>
            </a:r>
            <a:r>
              <a:rPr lang="en-GB" dirty="0" smtClean="0"/>
              <a:t>adopting </a:t>
            </a:r>
            <a:r>
              <a:rPr lang="en-GB" dirty="0"/>
              <a:t>different categorisation and </a:t>
            </a:r>
            <a:r>
              <a:rPr lang="en-GB" dirty="0" smtClean="0"/>
              <a:t>classification.</a:t>
            </a:r>
          </a:p>
          <a:p>
            <a:r>
              <a:rPr lang="en-GB" dirty="0"/>
              <a:t>Martin Heidegger's single minded pursuit of the meaning of </a:t>
            </a:r>
            <a:r>
              <a:rPr lang="en-GB" dirty="0" smtClean="0"/>
              <a:t>‘Being’ – e.g. </a:t>
            </a:r>
            <a:r>
              <a:rPr lang="en-GB" dirty="0"/>
              <a:t>reflective knowledge of </a:t>
            </a:r>
            <a:r>
              <a:rPr lang="en-GB" dirty="0" smtClean="0"/>
              <a:t>being</a:t>
            </a:r>
            <a:r>
              <a:rPr lang="en-GB" dirty="0"/>
              <a:t>, like artistic insight, needs no justification because it makes no truth </a:t>
            </a:r>
            <a:r>
              <a:rPr lang="en-GB" dirty="0" smtClean="0"/>
              <a:t>claims.</a:t>
            </a:r>
            <a:endParaRPr lang="en-GB" dirty="0"/>
          </a:p>
        </p:txBody>
      </p:sp>
    </p:spTree>
    <p:extLst>
      <p:ext uri="{BB962C8B-B14F-4D97-AF65-F5344CB8AC3E}">
        <p14:creationId xmlns:p14="http://schemas.microsoft.com/office/powerpoint/2010/main" val="23433189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and summary notes</a:t>
            </a:r>
            <a:endParaRPr lang="en-GB" dirty="0"/>
          </a:p>
        </p:txBody>
      </p:sp>
      <p:sp>
        <p:nvSpPr>
          <p:cNvPr id="3" name="Content Placeholder 2"/>
          <p:cNvSpPr>
            <a:spLocks noGrp="1"/>
          </p:cNvSpPr>
          <p:nvPr>
            <p:ph idx="1"/>
          </p:nvPr>
        </p:nvSpPr>
        <p:spPr/>
        <p:txBody>
          <a:bodyPr/>
          <a:lstStyle/>
          <a:p>
            <a:r>
              <a:rPr lang="en-GB" dirty="0" smtClean="0"/>
              <a:t>See - A </a:t>
            </a:r>
            <a:r>
              <a:rPr lang="en-GB" dirty="0"/>
              <a:t>Guide to Research Paradigms Relevant to Medical Education</a:t>
            </a:r>
            <a:endParaRPr lang="en-GB" dirty="0"/>
          </a:p>
        </p:txBody>
      </p:sp>
    </p:spTree>
    <p:extLst>
      <p:ext uri="{BB962C8B-B14F-4D97-AF65-F5344CB8AC3E}">
        <p14:creationId xmlns:p14="http://schemas.microsoft.com/office/powerpoint/2010/main" val="3115355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DELIMITERS" val="3.1"/>
</p:tagLst>
</file>

<file path=ppt/tags/tag2.xml><?xml version="1.0" encoding="utf-8"?>
<p:tagLst xmlns:a="http://schemas.openxmlformats.org/drawingml/2006/main" xmlns:r="http://schemas.openxmlformats.org/officeDocument/2006/relationships" xmlns:p="http://schemas.openxmlformats.org/presentationml/2006/main">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DELIMITERS" val="3.1"/>
</p:tagLst>
</file>

<file path=ppt/tags/tag4.xml><?xml version="1.0" encoding="utf-8"?>
<p:tagLst xmlns:a="http://schemas.openxmlformats.org/drawingml/2006/main" xmlns:r="http://schemas.openxmlformats.org/officeDocument/2006/relationships" xmlns:p="http://schemas.openxmlformats.org/presentationml/2006/main">
  <p:tag name="DELIMITERS" val="3.1"/>
</p:tagLst>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133</TotalTime>
  <Words>1882</Words>
  <Application>Microsoft Office PowerPoint</Application>
  <PresentationFormat>Widescreen</PresentationFormat>
  <Paragraphs>294</Paragraphs>
  <Slides>21</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Baskerville Old Face</vt:lpstr>
      <vt:lpstr>Calibri</vt:lpstr>
      <vt:lpstr>Century Gothic</vt:lpstr>
      <vt:lpstr>Vapor Trail</vt:lpstr>
      <vt:lpstr>PowerPoint Presentation</vt:lpstr>
      <vt:lpstr>PowerPoint Presentation</vt:lpstr>
      <vt:lpstr>What kinds of assumptions do management researchers make?</vt:lpstr>
      <vt:lpstr>Methods?</vt:lpstr>
      <vt:lpstr>Positivists View - Management researchers as natural scientists </vt:lpstr>
      <vt:lpstr>Critical Realists View - Management researchers as Archaeologists</vt:lpstr>
      <vt:lpstr>Interpretivists View - Management researchers as artists</vt:lpstr>
      <vt:lpstr>Postmodernists View - Management researchers as political activists</vt:lpstr>
      <vt:lpstr>Pragmatists View -Management researchers as architects</vt:lpstr>
      <vt:lpstr>Research Philosophies &amp; Research Design</vt:lpstr>
      <vt:lpstr>Positivism and deduction Theory testing</vt:lpstr>
      <vt:lpstr>Interpretivism and induction Theory building</vt:lpstr>
      <vt:lpstr>Pragmatism, postmodernism, critical realism and abduction Theory generation and modification</vt:lpstr>
      <vt:lpstr>PowerPoint Presentation</vt:lpstr>
      <vt:lpstr>Implications of research philosophy</vt:lpstr>
      <vt:lpstr>Is this extract ‘systematic’?</vt:lpstr>
      <vt:lpstr>This extract is inconsistent</vt:lpstr>
      <vt:lpstr>Further reading</vt:lpstr>
      <vt:lpstr>Debates</vt:lpstr>
      <vt:lpstr>Debates</vt:lpstr>
      <vt:lpstr>Task and summary notes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SAW-1</dc:creator>
  <cp:lastModifiedBy>L0237_User</cp:lastModifiedBy>
  <cp:revision>20</cp:revision>
  <dcterms:created xsi:type="dcterms:W3CDTF">2016-04-15T10:27:57Z</dcterms:created>
  <dcterms:modified xsi:type="dcterms:W3CDTF">2017-04-18T19:28:45Z</dcterms:modified>
</cp:coreProperties>
</file>