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notesMasterIdLst>
    <p:notesMasterId r:id="rId30"/>
  </p:notesMasterIdLst>
  <p:sldIdLst>
    <p:sldId id="440" r:id="rId2"/>
    <p:sldId id="589" r:id="rId3"/>
    <p:sldId id="596" r:id="rId4"/>
    <p:sldId id="597" r:id="rId5"/>
    <p:sldId id="609" r:id="rId6"/>
    <p:sldId id="598" r:id="rId7"/>
    <p:sldId id="605" r:id="rId8"/>
    <p:sldId id="604" r:id="rId9"/>
    <p:sldId id="593" r:id="rId10"/>
    <p:sldId id="555" r:id="rId11"/>
    <p:sldId id="590" r:id="rId12"/>
    <p:sldId id="591" r:id="rId13"/>
    <p:sldId id="592" r:id="rId14"/>
    <p:sldId id="610" r:id="rId15"/>
    <p:sldId id="485" r:id="rId16"/>
    <p:sldId id="624" r:id="rId17"/>
    <p:sldId id="613" r:id="rId18"/>
    <p:sldId id="614" r:id="rId19"/>
    <p:sldId id="615" r:id="rId20"/>
    <p:sldId id="616" r:id="rId21"/>
    <p:sldId id="617" r:id="rId22"/>
    <p:sldId id="301" r:id="rId23"/>
    <p:sldId id="620" r:id="rId24"/>
    <p:sldId id="622" r:id="rId25"/>
    <p:sldId id="621" r:id="rId26"/>
    <p:sldId id="623" r:id="rId27"/>
    <p:sldId id="618" r:id="rId28"/>
    <p:sldId id="44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118"/>
    <p:restoredTop sz="94618"/>
  </p:normalViewPr>
  <p:slideViewPr>
    <p:cSldViewPr snapToGrid="0" snapToObjects="1">
      <p:cViewPr varScale="1">
        <p:scale>
          <a:sx n="49" d="100"/>
          <a:sy n="49" d="100"/>
        </p:scale>
        <p:origin x="176" y="1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5621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432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801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322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560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229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4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63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402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374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735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392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2498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1211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1713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339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6850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9067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984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108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095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  <p:sldLayoutId id="214748376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hyperlink" Target="https://uwtsd.hosted.panopto.com/Panopto/Pages/Viewer.aspx?id=f0023ced-0f35-4ef9-956f-ac5300ecfa5c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hiteboard.fi/k4225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tiff"/><Relationship Id="rId4" Type="http://schemas.openxmlformats.org/officeDocument/2006/relationships/image" Target="../media/image17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da83faca-44cb-4af5-b975-ac54014a9e8b" TargetMode="External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tiff"/><Relationship Id="rId4" Type="http://schemas.openxmlformats.org/officeDocument/2006/relationships/image" Target="../media/image18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tiff"/><Relationship Id="rId4" Type="http://schemas.openxmlformats.org/officeDocument/2006/relationships/image" Target="../media/image20.tif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tiff"/><Relationship Id="rId4" Type="http://schemas.openxmlformats.org/officeDocument/2006/relationships/image" Target="../media/image23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tiff"/><Relationship Id="rId4" Type="http://schemas.openxmlformats.org/officeDocument/2006/relationships/image" Target="../media/image26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20fed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Hydref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20.10.2020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3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590049" y="6095339"/>
            <a:ext cx="2338715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berfenwau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syml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llunio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lluosog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llunio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unigol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how to use verb-nouns in simple commands.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form plural commands (-</a:t>
            </a:r>
            <a:r>
              <a:rPr lang="en-US" sz="2800" dirty="0" err="1"/>
              <a:t>wch</a:t>
            </a:r>
            <a:r>
              <a:rPr lang="en-US" sz="28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form singular commands (-a)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0"/>
            <a:ext cx="12070403" cy="96409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364074" y="1344216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6" y="1344216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659093" y="1352328"/>
            <a:ext cx="2879996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741325" y="1352328"/>
            <a:ext cx="3236274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…. ? (</a:t>
            </a:r>
            <a:r>
              <a:rPr lang="en-US" sz="3600" b="1" dirty="0" err="1">
                <a:solidFill>
                  <a:schemeClr val="bg1"/>
                </a:solidFill>
              </a:rPr>
              <a:t>sgl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ydych</a:t>
            </a:r>
            <a:r>
              <a:rPr lang="en-US" sz="3600" b="1" dirty="0">
                <a:solidFill>
                  <a:schemeClr val="bg1"/>
                </a:solidFill>
              </a:rPr>
              <a:t> chi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…. ? (</a:t>
            </a:r>
            <a:r>
              <a:rPr lang="en-US" sz="3600" b="1" dirty="0" err="1">
                <a:solidFill>
                  <a:schemeClr val="bg1"/>
                </a:solidFill>
              </a:rPr>
              <a:t>pl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9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74" y="216140"/>
            <a:ext cx="11985674" cy="747956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                        How are you?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57548" y="888006"/>
            <a:ext cx="677707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271227" y="4256652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01662" y="6102852"/>
            <a:ext cx="1716529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947338" y="4009476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84219" y="3998183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48123" y="400947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177144" y="619732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7957730" y="6139689"/>
            <a:ext cx="197498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928CC9-61C5-8548-987B-49F241D47443}"/>
              </a:ext>
            </a:extLst>
          </p:cNvPr>
          <p:cNvSpPr txBox="1"/>
          <p:nvPr/>
        </p:nvSpPr>
        <p:spPr>
          <a:xfrm>
            <a:off x="3376247" y="1706168"/>
            <a:ext cx="519023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 / 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1582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5A039-D6D9-9644-88D2-2D010FB51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956" y="184565"/>
            <a:ext cx="11298264" cy="99330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Help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llaw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            a helping hand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3C365E4-B2C5-674B-9B95-376A7F5337A1}"/>
              </a:ext>
            </a:extLst>
          </p:cNvPr>
          <p:cNvSpPr/>
          <p:nvPr/>
        </p:nvSpPr>
        <p:spPr>
          <a:xfrm>
            <a:off x="960895" y="2454906"/>
            <a:ext cx="9515959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https://uwtsd.hosted.panopto.com/Panopto/Pages/Viewer.aspx?id=f0023ced-0f35-4ef9-956f-ac5300ecfa5c</a:t>
            </a:r>
            <a:endParaRPr lang="en-US" sz="2800" b="1" dirty="0">
              <a:solidFill>
                <a:schemeClr val="accent1"/>
              </a:solidFill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F503A0-5507-7842-9E96-2E852F0AF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165229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everyone!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681288" y="3915092"/>
            <a:ext cx="3599767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afternoon, Year 5!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678492"/>
            <a:ext cx="370892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flinedig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Dw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i’n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sâl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681974" y="5577429"/>
            <a:ext cx="52052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 am fantastic, thank you.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BCA40-8ED8-9946-B9A5-E41648C225C7}"/>
              </a:ext>
            </a:extLst>
          </p:cNvPr>
          <p:cNvSpPr txBox="1"/>
          <p:nvPr/>
        </p:nvSpPr>
        <p:spPr>
          <a:xfrm>
            <a:off x="1930183" y="324096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Bore da, </a:t>
            </a:r>
            <a:r>
              <a:rPr lang="en-US" b="1" dirty="0" err="1"/>
              <a:t>bawb</a:t>
            </a:r>
            <a:r>
              <a:rPr lang="en-US" b="1" dirty="0"/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CC51A4-4DF1-AA45-B36F-E23AAE14A0A2}"/>
              </a:ext>
            </a:extLst>
          </p:cNvPr>
          <p:cNvSpPr txBox="1"/>
          <p:nvPr/>
        </p:nvSpPr>
        <p:spPr>
          <a:xfrm>
            <a:off x="2807479" y="4983979"/>
            <a:ext cx="3009510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Prynhawn</a:t>
            </a:r>
            <a:r>
              <a:rPr lang="en-US" b="1" dirty="0"/>
              <a:t> da, </a:t>
            </a:r>
            <a:r>
              <a:rPr lang="en-US" b="1" dirty="0" err="1"/>
              <a:t>flwyddyn</a:t>
            </a:r>
            <a:r>
              <a:rPr lang="en-US" b="1" dirty="0"/>
              <a:t> 5!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2D166C-BFF3-B845-B975-FF071FF5FF60}"/>
              </a:ext>
            </a:extLst>
          </p:cNvPr>
          <p:cNvSpPr txBox="1"/>
          <p:nvPr/>
        </p:nvSpPr>
        <p:spPr>
          <a:xfrm>
            <a:off x="4312234" y="628131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/>
              <a:t>wyt</a:t>
            </a:r>
            <a:r>
              <a:rPr lang="en-US" b="1" dirty="0"/>
              <a:t> </a:t>
            </a:r>
            <a:r>
              <a:rPr lang="en-US" b="1" dirty="0" err="1"/>
              <a:t>ti</a:t>
            </a:r>
            <a:r>
              <a:rPr lang="en-US" b="1" dirty="0"/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987A80-0792-6342-B958-DC2DD7E4BD85}"/>
              </a:ext>
            </a:extLst>
          </p:cNvPr>
          <p:cNvSpPr txBox="1"/>
          <p:nvPr/>
        </p:nvSpPr>
        <p:spPr>
          <a:xfrm>
            <a:off x="8601558" y="6281309"/>
            <a:ext cx="3135739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Dw</a:t>
            </a:r>
            <a:r>
              <a:rPr lang="en-US" b="1" dirty="0"/>
              <a:t> </a:t>
            </a:r>
            <a:r>
              <a:rPr lang="en-US" b="1" dirty="0" err="1"/>
              <a:t>i’n</a:t>
            </a:r>
            <a:r>
              <a:rPr lang="en-US" b="1" dirty="0"/>
              <a:t> </a:t>
            </a:r>
            <a:r>
              <a:rPr lang="en-US" b="1" dirty="0" err="1"/>
              <a:t>fendigedig</a:t>
            </a:r>
            <a:r>
              <a:rPr lang="en-US" b="1" dirty="0"/>
              <a:t>, </a:t>
            </a:r>
            <a:r>
              <a:rPr lang="en-US" b="1" dirty="0" err="1"/>
              <a:t>diolch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7D915A-62A8-FC40-8BAD-553399848161}"/>
              </a:ext>
            </a:extLst>
          </p:cNvPr>
          <p:cNvSpPr txBox="1"/>
          <p:nvPr/>
        </p:nvSpPr>
        <p:spPr>
          <a:xfrm>
            <a:off x="9720774" y="4869199"/>
            <a:ext cx="187111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 am ill!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55E3B9-A1DE-7C48-AD0B-E7B1F5BFCE47}"/>
              </a:ext>
            </a:extLst>
          </p:cNvPr>
          <p:cNvSpPr txBox="1"/>
          <p:nvPr/>
        </p:nvSpPr>
        <p:spPr>
          <a:xfrm>
            <a:off x="10058400" y="3240960"/>
            <a:ext cx="1828800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 am tired.</a:t>
            </a:r>
          </a:p>
        </p:txBody>
      </p:sp>
    </p:spTree>
    <p:extLst>
      <p:ext uri="{BB962C8B-B14F-4D97-AF65-F5344CB8AC3E}">
        <p14:creationId xmlns:p14="http://schemas.microsoft.com/office/powerpoint/2010/main" val="306760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walk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59976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read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shout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listen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stand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sit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994DE1E-0C71-E54E-B44F-1D64BCB4B0BD}"/>
              </a:ext>
            </a:extLst>
          </p:cNvPr>
          <p:cNvSpPr txBox="1"/>
          <p:nvPr/>
        </p:nvSpPr>
        <p:spPr>
          <a:xfrm>
            <a:off x="1930183" y="324096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cerdded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9B129B-529C-C242-ABBC-FFE786FBEDF4}"/>
              </a:ext>
            </a:extLst>
          </p:cNvPr>
          <p:cNvSpPr txBox="1"/>
          <p:nvPr/>
        </p:nvSpPr>
        <p:spPr>
          <a:xfrm>
            <a:off x="3186959" y="4817579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darllen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62D800-7D5E-FD4A-A4A7-02781FAA0005}"/>
              </a:ext>
            </a:extLst>
          </p:cNvPr>
          <p:cNvSpPr txBox="1"/>
          <p:nvPr/>
        </p:nvSpPr>
        <p:spPr>
          <a:xfrm>
            <a:off x="3684776" y="6302668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gweiddi</a:t>
            </a:r>
            <a:endParaRPr 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CFD4E3-2419-4C4E-9191-730FA3A20A5A}"/>
              </a:ext>
            </a:extLst>
          </p:cNvPr>
          <p:cNvSpPr txBox="1"/>
          <p:nvPr/>
        </p:nvSpPr>
        <p:spPr>
          <a:xfrm>
            <a:off x="7185052" y="631725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FD1053-71F2-6542-A38B-D29312C145E2}"/>
              </a:ext>
            </a:extLst>
          </p:cNvPr>
          <p:cNvSpPr txBox="1"/>
          <p:nvPr/>
        </p:nvSpPr>
        <p:spPr>
          <a:xfrm>
            <a:off x="9804499" y="488542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sefyll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243A8E-CD23-2A46-ADEC-B79228A29E59}"/>
              </a:ext>
            </a:extLst>
          </p:cNvPr>
          <p:cNvSpPr txBox="1"/>
          <p:nvPr/>
        </p:nvSpPr>
        <p:spPr>
          <a:xfrm>
            <a:off x="9777729" y="324096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gwrando</a:t>
            </a:r>
            <a:endParaRPr lang="en-US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C3FCD6-3B58-574F-B126-61A272DEAF53}"/>
              </a:ext>
            </a:extLst>
          </p:cNvPr>
          <p:cNvSpPr/>
          <p:nvPr/>
        </p:nvSpPr>
        <p:spPr>
          <a:xfrm>
            <a:off x="9218171" y="5960833"/>
            <a:ext cx="2850652" cy="646331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dirty="0">
                <a:hlinkClick r:id="rId4"/>
              </a:rPr>
              <a:t>https://whiteboard.fi/k4225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65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Dim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gweiddi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62778" y="4709982"/>
            <a:ext cx="359976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running!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574200" y="4634105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walk!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Rhaid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chi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wrando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8504105" y="5446156"/>
            <a:ext cx="243769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i </a:t>
            </a:r>
            <a:r>
              <a:rPr lang="en-US" b="1" dirty="0" err="1"/>
              <a:t>ti</a:t>
            </a:r>
            <a:r>
              <a:rPr lang="en-US" b="1" dirty="0"/>
              <a:t> </a:t>
            </a:r>
            <a:r>
              <a:rPr lang="en-US" b="1" dirty="0" err="1"/>
              <a:t>gerdded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1866916" y="5405894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rhedeg</a:t>
            </a:r>
            <a:r>
              <a:rPr lang="en-US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379025" y="3320406"/>
            <a:ext cx="2683498" cy="369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You must listen!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1007403" y="3320405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No shouting!</a:t>
            </a:r>
          </a:p>
        </p:txBody>
      </p:sp>
    </p:spTree>
    <p:extLst>
      <p:ext uri="{BB962C8B-B14F-4D97-AF65-F5344CB8AC3E}">
        <p14:creationId xmlns:p14="http://schemas.microsoft.com/office/powerpoint/2010/main" val="286422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your task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02362" y="2772838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053609" y="2851859"/>
            <a:ext cx="4306197" cy="2966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0F944F-8273-C04E-A27C-FF3A0B846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115944" y="2851860"/>
            <a:ext cx="4306198" cy="29664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3147934" y="1096079"/>
            <a:ext cx="538146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Meddyliwch</a:t>
            </a:r>
            <a:r>
              <a:rPr lang="en-US" b="1" dirty="0"/>
              <a:t> am </a:t>
            </a:r>
            <a:r>
              <a:rPr lang="en-US" b="1" dirty="0" err="1"/>
              <a:t>reolau</a:t>
            </a:r>
            <a:r>
              <a:rPr lang="en-US" b="1" dirty="0"/>
              <a:t> </a:t>
            </a:r>
            <a:r>
              <a:rPr lang="en-US" b="1" dirty="0" err="1"/>
              <a:t>addas</a:t>
            </a:r>
            <a:r>
              <a:rPr lang="en-US" b="1" dirty="0"/>
              <a:t> </a:t>
            </a:r>
            <a:r>
              <a:rPr lang="en-US" b="1" dirty="0" err="1"/>
              <a:t>i’w</a:t>
            </a:r>
            <a:r>
              <a:rPr lang="en-US" b="1" dirty="0"/>
              <a:t> </a:t>
            </a:r>
            <a:r>
              <a:rPr lang="en-US" b="1" dirty="0" err="1"/>
              <a:t>dilyn</a:t>
            </a:r>
            <a:r>
              <a:rPr lang="en-US" b="1" dirty="0"/>
              <a:t> ….</a:t>
            </a:r>
          </a:p>
          <a:p>
            <a:r>
              <a:rPr lang="en-US" b="1" dirty="0"/>
              <a:t>Think of useful commands you could use ….</a:t>
            </a: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FA507DF7-2030-9641-82E6-5810AF4EF2EC}"/>
              </a:ext>
            </a:extLst>
          </p:cNvPr>
          <p:cNvSpPr/>
          <p:nvPr/>
        </p:nvSpPr>
        <p:spPr>
          <a:xfrm>
            <a:off x="7886386" y="1860534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ar</a:t>
            </a:r>
            <a:r>
              <a:rPr lang="en-US" sz="2000" b="1" dirty="0"/>
              <a:t> y mat</a:t>
            </a:r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3839041" y="1860533"/>
            <a:ext cx="2203555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381D86C-C3F0-AD4E-8D63-5B48517267FB}"/>
              </a:ext>
            </a:extLst>
          </p:cNvPr>
          <p:cNvSpPr/>
          <p:nvPr/>
        </p:nvSpPr>
        <p:spPr>
          <a:xfrm>
            <a:off x="196432" y="1919500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89562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644576" y="4347147"/>
            <a:ext cx="4644876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rhedeg,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Nia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. </a:t>
            </a:r>
          </a:p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gweiddi, Nia. </a:t>
            </a:r>
          </a:p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siarad, Nia. 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</a:t>
            </a:r>
            <a:r>
              <a:rPr lang="en-US" sz="4800" b="1" dirty="0" err="1"/>
              <a:t>â</a:t>
            </a:r>
            <a:r>
              <a:rPr lang="en-US" sz="4800" b="1" dirty="0"/>
              <a:t> ...      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</a:t>
            </a:r>
            <a:r>
              <a:rPr lang="en-US" sz="4800" b="1" dirty="0" err="1"/>
              <a:t>â</a:t>
            </a:r>
            <a:r>
              <a:rPr lang="en-US" sz="4800" b="1" dirty="0"/>
              <a:t> …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234EB09-3293-0347-A637-55CC236AD220}"/>
              </a:ext>
            </a:extLst>
          </p:cNvPr>
          <p:cNvSpPr/>
          <p:nvPr/>
        </p:nvSpPr>
        <p:spPr>
          <a:xfrm>
            <a:off x="6020972" y="4347147"/>
            <a:ext cx="5821257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rhedeg,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blant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. </a:t>
            </a:r>
          </a:p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gweiddi, blant. </a:t>
            </a:r>
          </a:p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siarad, blant.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644576" y="2720714"/>
            <a:ext cx="4296045" cy="83099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Defnyddwich</a:t>
            </a:r>
            <a:r>
              <a:rPr lang="en-US" sz="2400" b="1" dirty="0"/>
              <a:t> “Paid </a:t>
            </a:r>
            <a:r>
              <a:rPr lang="en-US" sz="2400" b="1" dirty="0" err="1"/>
              <a:t>â</a:t>
            </a:r>
            <a:r>
              <a:rPr lang="en-US" sz="2400" b="1" dirty="0"/>
              <a:t> …” when speaking to one child.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stCxn id="8" idx="0"/>
          </p:cNvCxnSpPr>
          <p:nvPr/>
        </p:nvCxnSpPr>
        <p:spPr>
          <a:xfrm flipH="1" flipV="1">
            <a:off x="2338466" y="1813810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92406C0-5447-F444-897C-0014BC789D01}"/>
              </a:ext>
            </a:extLst>
          </p:cNvPr>
          <p:cNvSpPr txBox="1"/>
          <p:nvPr/>
        </p:nvSpPr>
        <p:spPr>
          <a:xfrm>
            <a:off x="7077854" y="2720713"/>
            <a:ext cx="4296045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Defnyddwich</a:t>
            </a:r>
            <a:r>
              <a:rPr lang="en-US" sz="2400" b="1" dirty="0"/>
              <a:t> “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…” when speaking to more than one child.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91DF581-74EB-3A41-85DB-87DF4BFC4C9C}"/>
              </a:ext>
            </a:extLst>
          </p:cNvPr>
          <p:cNvCxnSpPr>
            <a:cxnSpLocks/>
          </p:cNvCxnSpPr>
          <p:nvPr/>
        </p:nvCxnSpPr>
        <p:spPr>
          <a:xfrm>
            <a:off x="2792598" y="3440242"/>
            <a:ext cx="1427710" cy="131463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22016A5-958C-3A4A-B094-2FA4E5A534CA}"/>
              </a:ext>
            </a:extLst>
          </p:cNvPr>
          <p:cNvCxnSpPr>
            <a:cxnSpLocks/>
          </p:cNvCxnSpPr>
          <p:nvPr/>
        </p:nvCxnSpPr>
        <p:spPr>
          <a:xfrm>
            <a:off x="9812892" y="3525181"/>
            <a:ext cx="836351" cy="123567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672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149900" y="4347147"/>
            <a:ext cx="4296045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ph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oeni. </a:t>
            </a:r>
          </a:p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th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ecstio. </a:t>
            </a:r>
          </a:p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â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ch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noi gwm. 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    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</a:t>
            </a:r>
            <a:r>
              <a:rPr lang="en-US" sz="4800" b="1" dirty="0" err="1"/>
              <a:t>â</a:t>
            </a:r>
            <a:r>
              <a:rPr lang="en-US" sz="4800" b="1" dirty="0"/>
              <a:t> ...      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</a:t>
            </a:r>
            <a:r>
              <a:rPr lang="en-US" sz="4800" b="1" dirty="0" err="1"/>
              <a:t>â</a:t>
            </a:r>
            <a:r>
              <a:rPr lang="en-US" sz="4800" b="1" dirty="0"/>
              <a:t>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644576" y="2720714"/>
            <a:ext cx="4296045" cy="83099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“Paid </a:t>
            </a:r>
            <a:r>
              <a:rPr lang="en-US" sz="2400" b="1" dirty="0" err="1"/>
              <a:t>â</a:t>
            </a:r>
            <a:r>
              <a:rPr lang="en-US" sz="2400" b="1" dirty="0"/>
              <a:t> …” causes an Aspirate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r>
              <a:rPr lang="en-US" sz="2400" b="1" dirty="0"/>
              <a:t>).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</p:cNvCxnSpPr>
          <p:nvPr/>
        </p:nvCxnSpPr>
        <p:spPr>
          <a:xfrm flipH="1" flipV="1">
            <a:off x="2953062" y="1813809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9CCC3FB-BA9F-3049-8DDE-906FB6E2E532}"/>
              </a:ext>
            </a:extLst>
          </p:cNvPr>
          <p:cNvSpPr txBox="1"/>
          <p:nvPr/>
        </p:nvSpPr>
        <p:spPr>
          <a:xfrm>
            <a:off x="6961568" y="2682761"/>
            <a:ext cx="4715770" cy="83099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“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…” causes an Aspirate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r>
              <a:rPr lang="en-US" sz="2400" b="1" dirty="0"/>
              <a:t>).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B9BA1D9-A244-E64F-AB7B-F7D34B78D1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7" t="7337" r="8429" b="4090"/>
          <a:stretch/>
        </p:blipFill>
        <p:spPr>
          <a:xfrm>
            <a:off x="4753755" y="3623098"/>
            <a:ext cx="2417675" cy="1885786"/>
          </a:xfrm>
          <a:prstGeom prst="rect">
            <a:avLst/>
          </a:prstGeom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43B3A05-A8FD-4C40-A551-D181D939DEE8}"/>
              </a:ext>
            </a:extLst>
          </p:cNvPr>
          <p:cNvSpPr/>
          <p:nvPr/>
        </p:nvSpPr>
        <p:spPr>
          <a:xfrm>
            <a:off x="7546185" y="4271240"/>
            <a:ext cx="4505907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ph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oeni. </a:t>
            </a:r>
          </a:p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th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ecstio. </a:t>
            </a:r>
          </a:p>
          <a:p>
            <a:pPr algn="ctr"/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â </a:t>
            </a:r>
            <a:r>
              <a:rPr lang="cy-GB" sz="32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ch</a:t>
            </a:r>
            <a:r>
              <a:rPr lang="cy-GB" sz="3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noi gwm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809336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7CBD576-31B4-9C43-BB00-35B185BD2A0E}"/>
              </a:ext>
            </a:extLst>
          </p:cNvPr>
          <p:cNvSpPr/>
          <p:nvPr/>
        </p:nvSpPr>
        <p:spPr>
          <a:xfrm>
            <a:off x="644575" y="4226270"/>
            <a:ext cx="4296045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Paid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ag a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nghofio dy waith cartref!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0E711B-5A0B-6349-9634-352DD126DEC5}"/>
              </a:ext>
            </a:extLst>
          </p:cNvPr>
          <p:cNvSpPr txBox="1"/>
          <p:nvPr/>
        </p:nvSpPr>
        <p:spPr>
          <a:xfrm>
            <a:off x="313420" y="1094282"/>
            <a:ext cx="115288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      Paid ag ...                       </a:t>
            </a:r>
            <a:r>
              <a:rPr lang="en-US" sz="4800" b="1" dirty="0" err="1"/>
              <a:t>Peidiwch</a:t>
            </a:r>
            <a:r>
              <a:rPr lang="en-US" sz="4800" b="1" dirty="0"/>
              <a:t> ag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644576" y="2720714"/>
            <a:ext cx="4296045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When the verb-noun begins with a vowel, the “</a:t>
            </a:r>
            <a:r>
              <a:rPr lang="en-US" sz="2400" b="1" dirty="0" err="1"/>
              <a:t>â</a:t>
            </a:r>
            <a:r>
              <a:rPr lang="en-US" sz="2400" b="1" dirty="0"/>
              <a:t>” changes to “ag”.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7FA378-4D96-2D4A-BD2B-64C64D65AEA0}"/>
              </a:ext>
            </a:extLst>
          </p:cNvPr>
          <p:cNvCxnSpPr>
            <a:cxnSpLocks/>
          </p:cNvCxnSpPr>
          <p:nvPr/>
        </p:nvCxnSpPr>
        <p:spPr>
          <a:xfrm flipH="1" flipV="1">
            <a:off x="2953062" y="1813809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80E3452-A280-BA47-AA7F-67CB385B6BDC}"/>
              </a:ext>
            </a:extLst>
          </p:cNvPr>
          <p:cNvCxnSpPr/>
          <p:nvPr/>
        </p:nvCxnSpPr>
        <p:spPr>
          <a:xfrm flipH="1" flipV="1">
            <a:off x="9260285" y="1775857"/>
            <a:ext cx="454133" cy="9069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43B3A05-A8FD-4C40-A551-D181D939DEE8}"/>
              </a:ext>
            </a:extLst>
          </p:cNvPr>
          <p:cNvSpPr/>
          <p:nvPr/>
        </p:nvSpPr>
        <p:spPr>
          <a:xfrm>
            <a:off x="7007330" y="4226270"/>
            <a:ext cx="4505907" cy="232347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Peidiwch </a:t>
            </a:r>
            <a:r>
              <a:rPr lang="cy-GB" sz="3600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ag a</a:t>
            </a:r>
            <a:r>
              <a:rPr lang="cy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nghofio eich gwaith cartref.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C7FF85-4B8E-5849-B271-F2A1D5C8B196}"/>
              </a:ext>
            </a:extLst>
          </p:cNvPr>
          <p:cNvSpPr txBox="1"/>
          <p:nvPr/>
        </p:nvSpPr>
        <p:spPr>
          <a:xfrm>
            <a:off x="7112262" y="2682761"/>
            <a:ext cx="4296045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When the verb-noun begins with a vowel, the “</a:t>
            </a:r>
            <a:r>
              <a:rPr lang="en-US" sz="2400" b="1" dirty="0" err="1"/>
              <a:t>â</a:t>
            </a:r>
            <a:r>
              <a:rPr lang="en-US" sz="2400" b="1" dirty="0"/>
              <a:t>” changes to “ag”.</a:t>
            </a:r>
          </a:p>
        </p:txBody>
      </p:sp>
    </p:spTree>
    <p:extLst>
      <p:ext uri="{BB962C8B-B14F-4D97-AF65-F5344CB8AC3E}">
        <p14:creationId xmlns:p14="http://schemas.microsoft.com/office/powerpoint/2010/main" val="2784229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43AC361-9B27-5B42-B04F-CADC1A87E9CB}"/>
              </a:ext>
            </a:extLst>
          </p:cNvPr>
          <p:cNvSpPr txBox="1">
            <a:spLocks/>
          </p:cNvSpPr>
          <p:nvPr/>
        </p:nvSpPr>
        <p:spPr>
          <a:xfrm>
            <a:off x="989351" y="121140"/>
            <a:ext cx="1026826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Paid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/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peidiwch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â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…             don’t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2406C0-5447-F444-897C-0014BC789D01}"/>
              </a:ext>
            </a:extLst>
          </p:cNvPr>
          <p:cNvSpPr txBox="1"/>
          <p:nvPr/>
        </p:nvSpPr>
        <p:spPr>
          <a:xfrm>
            <a:off x="1426561" y="2495860"/>
            <a:ext cx="920861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…………..   </a:t>
            </a:r>
            <a:r>
              <a:rPr lang="en-US" sz="3600" b="1" dirty="0" err="1"/>
              <a:t>â</a:t>
            </a:r>
            <a:r>
              <a:rPr lang="en-US" sz="3600" b="1" dirty="0"/>
              <a:t> </a:t>
            </a:r>
            <a:r>
              <a:rPr lang="en-US" sz="3600" b="1" dirty="0" err="1"/>
              <a:t>rhedeg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y </a:t>
            </a:r>
            <a:r>
              <a:rPr lang="en-US" sz="3600" b="1" dirty="0" err="1"/>
              <a:t>coridor</a:t>
            </a:r>
            <a:r>
              <a:rPr lang="en-US" sz="3600" b="1" dirty="0"/>
              <a:t>, Nia!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51B449-E09B-9740-B932-AC4A91A65F49}"/>
              </a:ext>
            </a:extLst>
          </p:cNvPr>
          <p:cNvSpPr txBox="1"/>
          <p:nvPr/>
        </p:nvSpPr>
        <p:spPr>
          <a:xfrm>
            <a:off x="1426560" y="3622621"/>
            <a:ext cx="9208615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…………..   </a:t>
            </a:r>
            <a:r>
              <a:rPr lang="en-US" sz="3600" b="1" dirty="0" err="1"/>
              <a:t>â</a:t>
            </a:r>
            <a:r>
              <a:rPr lang="en-US" sz="3600" b="1" dirty="0"/>
              <a:t> </a:t>
            </a:r>
            <a:r>
              <a:rPr lang="en-US" sz="3600" b="1" dirty="0" err="1"/>
              <a:t>gweiddi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y </a:t>
            </a:r>
            <a:r>
              <a:rPr lang="en-US" sz="3600" b="1" dirty="0" err="1"/>
              <a:t>dosbarth</a:t>
            </a:r>
            <a:r>
              <a:rPr lang="en-US" sz="3600" b="1" dirty="0"/>
              <a:t>, </a:t>
            </a:r>
            <a:r>
              <a:rPr lang="en-US" sz="3600" b="1" dirty="0" err="1"/>
              <a:t>blant</a:t>
            </a:r>
            <a:r>
              <a:rPr lang="en-US" sz="3600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DB8ACF-D6DE-D541-9F15-04573EE1EBEC}"/>
              </a:ext>
            </a:extLst>
          </p:cNvPr>
          <p:cNvSpPr txBox="1"/>
          <p:nvPr/>
        </p:nvSpPr>
        <p:spPr>
          <a:xfrm>
            <a:off x="1426560" y="5868764"/>
            <a:ext cx="9208615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…………..   ag </a:t>
            </a:r>
            <a:r>
              <a:rPr lang="en-US" sz="3600" b="1" dirty="0" err="1"/>
              <a:t>ysgrifennu</a:t>
            </a:r>
            <a:r>
              <a:rPr lang="en-US" sz="3600" b="1" dirty="0"/>
              <a:t> </a:t>
            </a:r>
            <a:r>
              <a:rPr lang="en-US" sz="3600" b="1" dirty="0" err="1"/>
              <a:t>ar</a:t>
            </a:r>
            <a:r>
              <a:rPr lang="en-US" sz="3600" b="1" dirty="0"/>
              <a:t> y </a:t>
            </a:r>
            <a:r>
              <a:rPr lang="en-US" sz="3600" b="1" dirty="0" err="1"/>
              <a:t>bwrdd</a:t>
            </a:r>
            <a:r>
              <a:rPr lang="en-US" sz="3600" b="1" dirty="0"/>
              <a:t>, Sam!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45AC0EE8-851A-634B-AADA-AADB3959EC77}"/>
              </a:ext>
            </a:extLst>
          </p:cNvPr>
          <p:cNvSpPr/>
          <p:nvPr/>
        </p:nvSpPr>
        <p:spPr>
          <a:xfrm>
            <a:off x="693858" y="1006017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Paid </a:t>
            </a:r>
            <a:r>
              <a:rPr lang="en-US" sz="2400" b="1" dirty="0" err="1"/>
              <a:t>â</a:t>
            </a:r>
            <a:r>
              <a:rPr lang="en-US" sz="2400" b="1" dirty="0"/>
              <a:t> ….!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C9F2D7F5-D901-BC46-80F7-E6D93D740E40}"/>
              </a:ext>
            </a:extLst>
          </p:cNvPr>
          <p:cNvSpPr/>
          <p:nvPr/>
        </p:nvSpPr>
        <p:spPr>
          <a:xfrm>
            <a:off x="3571969" y="998638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Paid ag ….!</a:t>
            </a: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AC376ADF-EA9E-3B43-8726-B5EBC92E56FC}"/>
              </a:ext>
            </a:extLst>
          </p:cNvPr>
          <p:cNvSpPr/>
          <p:nvPr/>
        </p:nvSpPr>
        <p:spPr>
          <a:xfrm>
            <a:off x="6570002" y="998638"/>
            <a:ext cx="2064332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…!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1307B877-6A21-9B43-B931-CC149E24D14C}"/>
              </a:ext>
            </a:extLst>
          </p:cNvPr>
          <p:cNvSpPr/>
          <p:nvPr/>
        </p:nvSpPr>
        <p:spPr>
          <a:xfrm>
            <a:off x="9646160" y="1011011"/>
            <a:ext cx="1971217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Peidiwch</a:t>
            </a:r>
            <a:r>
              <a:rPr lang="en-US" sz="2400" b="1" dirty="0"/>
              <a:t> ag …!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8B70D7-9205-8B44-A551-5BFEA96509D1}"/>
              </a:ext>
            </a:extLst>
          </p:cNvPr>
          <p:cNvSpPr txBox="1"/>
          <p:nvPr/>
        </p:nvSpPr>
        <p:spPr>
          <a:xfrm>
            <a:off x="1426560" y="4730055"/>
            <a:ext cx="9208615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…………..  ag </a:t>
            </a:r>
            <a:r>
              <a:rPr lang="en-US" sz="3200" b="1" dirty="0" err="1"/>
              <a:t>ysgrifennu</a:t>
            </a:r>
            <a:r>
              <a:rPr lang="en-US" sz="3200" b="1" dirty="0"/>
              <a:t> </a:t>
            </a:r>
            <a:r>
              <a:rPr lang="en-US" sz="3200" b="1" dirty="0" err="1"/>
              <a:t>ar</a:t>
            </a:r>
            <a:r>
              <a:rPr lang="en-US" sz="3200" b="1" dirty="0"/>
              <a:t> y </a:t>
            </a:r>
            <a:r>
              <a:rPr lang="en-US" sz="3200" b="1" dirty="0" err="1"/>
              <a:t>byrddau</a:t>
            </a:r>
            <a:r>
              <a:rPr lang="en-US" sz="3200" b="1" dirty="0"/>
              <a:t> </a:t>
            </a:r>
            <a:r>
              <a:rPr lang="en-US" sz="3200" b="1" dirty="0" err="1"/>
              <a:t>gwyn</a:t>
            </a:r>
            <a:r>
              <a:rPr lang="en-US" sz="3200" b="1" dirty="0"/>
              <a:t>, </a:t>
            </a:r>
            <a:r>
              <a:rPr lang="en-US" sz="3200" b="1" dirty="0" err="1"/>
              <a:t>blant</a:t>
            </a:r>
            <a:r>
              <a:rPr lang="en-US" sz="32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439663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your task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93190" y="2787558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525229" y="2821245"/>
            <a:ext cx="4306197" cy="29664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3580107" y="1110924"/>
            <a:ext cx="5021451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Paid </a:t>
            </a:r>
            <a:r>
              <a:rPr lang="en-US" sz="2400" b="1" dirty="0" err="1"/>
              <a:t>â</a:t>
            </a:r>
            <a:r>
              <a:rPr lang="en-US" sz="2400" b="1" dirty="0"/>
              <a:t> …(</a:t>
            </a:r>
            <a:r>
              <a:rPr lang="en-US" sz="2400" b="1" dirty="0" err="1"/>
              <a:t>sgl</a:t>
            </a:r>
            <a:r>
              <a:rPr lang="en-US" sz="2400" b="1" dirty="0"/>
              <a:t>)          </a:t>
            </a:r>
            <a:r>
              <a:rPr lang="en-US" sz="2400" b="1" dirty="0" err="1"/>
              <a:t>Peidiwch</a:t>
            </a:r>
            <a:r>
              <a:rPr lang="en-US" sz="2400" b="1" dirty="0"/>
              <a:t> </a:t>
            </a:r>
            <a:r>
              <a:rPr lang="en-US" sz="2400" b="1" dirty="0" err="1"/>
              <a:t>â</a:t>
            </a:r>
            <a:r>
              <a:rPr lang="en-US" sz="2400" b="1" dirty="0"/>
              <a:t> (</a:t>
            </a:r>
            <a:r>
              <a:rPr lang="en-US" sz="2400" b="1" dirty="0" err="1"/>
              <a:t>pl</a:t>
            </a:r>
            <a:r>
              <a:rPr lang="en-US" sz="2400" b="1" dirty="0"/>
              <a:t>) ...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/>
              <a:t>Don’t …</a:t>
            </a:r>
            <a:endParaRPr lang="en-US" b="1" dirty="0"/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6845712" y="2096779"/>
            <a:ext cx="2203555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381D86C-C3F0-AD4E-8D63-5B48517267FB}"/>
              </a:ext>
            </a:extLst>
          </p:cNvPr>
          <p:cNvSpPr/>
          <p:nvPr/>
        </p:nvSpPr>
        <p:spPr>
          <a:xfrm>
            <a:off x="196432" y="1919500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903484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487837" y="146372"/>
            <a:ext cx="9159499" cy="822641"/>
          </a:xfrm>
          <a:solidFill>
            <a:schemeClr val="tx1"/>
          </a:solidFill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67F73FD-93C5-1141-B540-70994774743F}"/>
              </a:ext>
            </a:extLst>
          </p:cNvPr>
          <p:cNvSpPr/>
          <p:nvPr/>
        </p:nvSpPr>
        <p:spPr>
          <a:xfrm>
            <a:off x="232756" y="5392198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2E8752-5279-974E-9128-433B93456656}"/>
              </a:ext>
            </a:extLst>
          </p:cNvPr>
          <p:cNvSpPr txBox="1"/>
          <p:nvPr/>
        </p:nvSpPr>
        <p:spPr>
          <a:xfrm>
            <a:off x="232757" y="1206315"/>
            <a:ext cx="1151376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Do you remember the verb-nouns?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algn="ctr"/>
            <a:r>
              <a:rPr lang="en-US" sz="2800" b="1" dirty="0"/>
              <a:t>Usually we add: </a:t>
            </a:r>
          </a:p>
          <a:p>
            <a:r>
              <a:rPr lang="en-US" sz="2800" b="1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–</a:t>
            </a:r>
            <a:r>
              <a:rPr lang="en-US" sz="2800" b="1" dirty="0" err="1">
                <a:solidFill>
                  <a:schemeClr val="accent5"/>
                </a:solidFill>
              </a:rPr>
              <a:t>wch</a:t>
            </a:r>
            <a:r>
              <a:rPr lang="en-US" sz="2800" b="1" dirty="0">
                <a:solidFill>
                  <a:schemeClr val="accent5"/>
                </a:solidFill>
              </a:rPr>
              <a:t> </a:t>
            </a:r>
            <a:r>
              <a:rPr lang="en-US" sz="2800" b="1" dirty="0"/>
              <a:t>when talking to a group</a:t>
            </a:r>
            <a:br>
              <a:rPr lang="en-US" sz="2800" b="1" dirty="0"/>
            </a:br>
            <a:r>
              <a:rPr lang="en-US" sz="2800" b="1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-a</a:t>
            </a:r>
            <a:r>
              <a:rPr lang="en-US" sz="2800" b="1" dirty="0">
                <a:solidFill>
                  <a:srgbClr val="FFFF00"/>
                </a:solidFill>
              </a:rPr>
              <a:t> </a:t>
            </a:r>
            <a:r>
              <a:rPr lang="en-US" sz="2800" b="1" dirty="0"/>
              <a:t>when talking to one person</a:t>
            </a:r>
          </a:p>
          <a:p>
            <a:pPr algn="ctr"/>
            <a:r>
              <a:rPr lang="en-US" sz="2800" b="1" dirty="0"/>
              <a:t> </a:t>
            </a:r>
          </a:p>
          <a:p>
            <a:pPr algn="ctr"/>
            <a:r>
              <a:rPr lang="en-US" sz="2800" b="1" dirty="0" err="1"/>
              <a:t>Siarad</a:t>
            </a:r>
            <a:r>
              <a:rPr lang="en-US" sz="2800" b="1" dirty="0" err="1">
                <a:highlight>
                  <a:srgbClr val="FFFF00"/>
                </a:highlight>
              </a:rPr>
              <a:t>wch</a:t>
            </a:r>
            <a:r>
              <a:rPr lang="en-US" sz="2800" b="1" dirty="0"/>
              <a:t>!		</a:t>
            </a:r>
            <a:r>
              <a:rPr lang="en-US" sz="2800" b="1" dirty="0" err="1"/>
              <a:t>Siarad</a:t>
            </a:r>
            <a:r>
              <a:rPr lang="en-US" sz="2800" b="1" dirty="0" err="1">
                <a:highlight>
                  <a:srgbClr val="FFFF00"/>
                </a:highlight>
              </a:rPr>
              <a:t>a</a:t>
            </a:r>
            <a:r>
              <a:rPr lang="en-US" sz="2800" b="1" dirty="0"/>
              <a:t>!</a:t>
            </a:r>
          </a:p>
          <a:p>
            <a:endParaRPr lang="en-US" sz="1400" dirty="0"/>
          </a:p>
          <a:p>
            <a:endParaRPr lang="en-US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A2E830E-001D-644C-959E-7164DABF4D0D}"/>
              </a:ext>
            </a:extLst>
          </p:cNvPr>
          <p:cNvSpPr/>
          <p:nvPr/>
        </p:nvSpPr>
        <p:spPr>
          <a:xfrm>
            <a:off x="6646472" y="5392198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44BC81-0FFE-1142-92BC-1415C8FA0E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097"/>
          <a:stretch/>
        </p:blipFill>
        <p:spPr>
          <a:xfrm>
            <a:off x="2689096" y="1833872"/>
            <a:ext cx="1377702" cy="9013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291B8D-3028-4947-826A-656F5EB12F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6433" y="1833872"/>
            <a:ext cx="1284874" cy="9013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66C355-D5AD-8340-A4C8-FA633B8EE4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2867" y="1818886"/>
            <a:ext cx="1584687" cy="9163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DF920C-C1A1-A445-8601-B68C24872F98}"/>
              </a:ext>
            </a:extLst>
          </p:cNvPr>
          <p:cNvSpPr txBox="1"/>
          <p:nvPr/>
        </p:nvSpPr>
        <p:spPr>
          <a:xfrm>
            <a:off x="1426568" y="2053704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siarad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E56336-BD26-5D46-8198-5BB14268C066}"/>
              </a:ext>
            </a:extLst>
          </p:cNvPr>
          <p:cNvSpPr txBox="1"/>
          <p:nvPr/>
        </p:nvSpPr>
        <p:spPr>
          <a:xfrm>
            <a:off x="7653905" y="2046211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edrych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C96848-D669-6C4E-9293-F87BB793EB97}"/>
              </a:ext>
            </a:extLst>
          </p:cNvPr>
          <p:cNvSpPr txBox="1"/>
          <p:nvPr/>
        </p:nvSpPr>
        <p:spPr>
          <a:xfrm>
            <a:off x="4419336" y="2053704"/>
            <a:ext cx="1262528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darllen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995841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1602455" y="637309"/>
            <a:ext cx="8971062" cy="1856509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Gorchmynion</a:t>
            </a:r>
            <a:r>
              <a:rPr lang="en-US" sz="32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unigol</a:t>
            </a:r>
            <a:r>
              <a:rPr lang="en-US" sz="3200" b="1" dirty="0">
                <a:solidFill>
                  <a:schemeClr val="bg1"/>
                </a:solidFill>
                <a:latin typeface="Segoe Print"/>
              </a:rPr>
              <a:t> a </a:t>
            </a:r>
            <a:r>
              <a:rPr lang="en-US" sz="3200" b="1" dirty="0" err="1">
                <a:solidFill>
                  <a:schemeClr val="bg1"/>
                </a:solidFill>
                <a:latin typeface="Segoe Print"/>
              </a:rPr>
              <a:t>lluosog</a:t>
            </a:r>
            <a:endParaRPr lang="en-US" sz="3200" b="1" dirty="0">
              <a:solidFill>
                <a:schemeClr val="bg1"/>
              </a:solidFill>
              <a:latin typeface="Segoe Print"/>
            </a:endParaRPr>
          </a:p>
          <a:p>
            <a:endParaRPr lang="en-US" sz="3200" b="1" dirty="0">
              <a:solidFill>
                <a:schemeClr val="bg1"/>
              </a:solidFill>
              <a:latin typeface="Segoe Print"/>
            </a:endParaRPr>
          </a:p>
          <a:p>
            <a:r>
              <a:rPr lang="en-US" sz="3200" b="1" dirty="0">
                <a:solidFill>
                  <a:schemeClr val="bg1"/>
                </a:solidFill>
                <a:latin typeface="Segoe Print"/>
              </a:rPr>
              <a:t>Singular and plural commands 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601586" y="3508541"/>
            <a:ext cx="1097279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3"/>
              </a:rPr>
              <a:t>https://uwtsd.hosted.panopto.com/Panopto/Pages/Viewer.aspx?id=da83faca-44cb-4af5-b975-ac54014a9e8b</a:t>
            </a:r>
            <a:endParaRPr lang="en-US" b="1" dirty="0"/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198368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0006A7C-D4DD-1C42-92CD-90C85DEFA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97"/>
          <a:stretch/>
        </p:blipFill>
        <p:spPr>
          <a:xfrm>
            <a:off x="523501" y="1136557"/>
            <a:ext cx="2229454" cy="145856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9C53CE5-67D5-5749-9FF3-61F75A8348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551"/>
          <a:stretch/>
        </p:blipFill>
        <p:spPr>
          <a:xfrm>
            <a:off x="523500" y="4298741"/>
            <a:ext cx="2186491" cy="142940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darllenwch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F2745B-1089-FC4A-896B-B3C0335602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06" t="24220" r="9583" b="16462"/>
          <a:stretch/>
        </p:blipFill>
        <p:spPr>
          <a:xfrm>
            <a:off x="491259" y="2674660"/>
            <a:ext cx="2246973" cy="1246412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18A232D0-5392-1548-B83E-EAA2BF713CFE}"/>
              </a:ext>
            </a:extLst>
          </p:cNvPr>
          <p:cNvSpPr/>
          <p:nvPr/>
        </p:nvSpPr>
        <p:spPr>
          <a:xfrm>
            <a:off x="4772042" y="5610562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97093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unigol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singualr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06C0DF3-1AD3-A04E-A53A-95F12D8524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647" y="2743200"/>
            <a:ext cx="1822344" cy="127836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darllena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D3AB2E-BC73-4445-B54D-57CF7AD96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647" y="1149348"/>
            <a:ext cx="1822344" cy="13702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885B23-78A9-274E-B427-D28A7E6335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647" y="4167603"/>
            <a:ext cx="1790124" cy="1422400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2C9AEC87-1F00-6246-B957-668349CC5451}"/>
              </a:ext>
            </a:extLst>
          </p:cNvPr>
          <p:cNvSpPr/>
          <p:nvPr/>
        </p:nvSpPr>
        <p:spPr>
          <a:xfrm>
            <a:off x="4651591" y="5590003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2443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487837" y="146372"/>
            <a:ext cx="9159499" cy="822641"/>
          </a:xfrm>
          <a:solidFill>
            <a:schemeClr val="tx1"/>
          </a:solidFill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67F73FD-93C5-1141-B540-70994774743F}"/>
              </a:ext>
            </a:extLst>
          </p:cNvPr>
          <p:cNvSpPr/>
          <p:nvPr/>
        </p:nvSpPr>
        <p:spPr>
          <a:xfrm>
            <a:off x="232756" y="5392198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D23A63-230D-5242-9548-545F48051751}"/>
              </a:ext>
            </a:extLst>
          </p:cNvPr>
          <p:cNvSpPr/>
          <p:nvPr/>
        </p:nvSpPr>
        <p:spPr>
          <a:xfrm>
            <a:off x="394461" y="1277568"/>
            <a:ext cx="115547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/>
              <a:t>Sometimes we drop letters from the verb-noun before adding the ending:</a:t>
            </a:r>
          </a:p>
          <a:p>
            <a:r>
              <a:rPr lang="en-US" sz="3600" b="1" dirty="0"/>
              <a:t>	</a:t>
            </a:r>
            <a:r>
              <a:rPr lang="en-US" sz="3600" b="1" dirty="0" err="1"/>
              <a:t>Cerdd</a:t>
            </a:r>
            <a:r>
              <a:rPr lang="en-US" sz="3600" b="1" strike="sngStrike" dirty="0" err="1">
                <a:solidFill>
                  <a:srgbClr val="FF0000"/>
                </a:solidFill>
              </a:rPr>
              <a:t>ed</a:t>
            </a:r>
            <a:r>
              <a:rPr lang="en-US" sz="3600" b="1" dirty="0"/>
              <a:t>: 	            </a:t>
            </a:r>
            <a:r>
              <a:rPr lang="en-US" sz="3600" b="1" dirty="0" err="1"/>
              <a:t>Cerddwch</a:t>
            </a:r>
            <a:r>
              <a:rPr lang="en-US" sz="3600" b="1" dirty="0"/>
              <a:t>!	          </a:t>
            </a:r>
            <a:r>
              <a:rPr lang="en-US" sz="3600" b="1" dirty="0" err="1"/>
              <a:t>Cerdda</a:t>
            </a:r>
            <a:r>
              <a:rPr lang="en-US" sz="3600" b="1" dirty="0"/>
              <a:t>!</a:t>
            </a:r>
          </a:p>
          <a:p>
            <a:endParaRPr lang="en-US" sz="3600" b="1" dirty="0"/>
          </a:p>
          <a:p>
            <a:r>
              <a:rPr lang="en-US" sz="3600" b="1" dirty="0"/>
              <a:t>	</a:t>
            </a:r>
            <a:r>
              <a:rPr lang="en-US" sz="3600" b="1" dirty="0" err="1"/>
              <a:t>Rhed</a:t>
            </a:r>
            <a:r>
              <a:rPr lang="en-US" sz="3600" b="1" strike="sngStrike" dirty="0" err="1">
                <a:solidFill>
                  <a:srgbClr val="FF0000"/>
                </a:solidFill>
              </a:rPr>
              <a:t>eg</a:t>
            </a:r>
            <a:r>
              <a:rPr lang="en-US" sz="3600" b="1" dirty="0">
                <a:solidFill>
                  <a:srgbClr val="FF0000"/>
                </a:solidFill>
              </a:rPr>
              <a:t>:		     </a:t>
            </a:r>
            <a:r>
              <a:rPr lang="en-US" sz="3600" b="1" dirty="0" err="1"/>
              <a:t>Rhedwch</a:t>
            </a:r>
            <a:r>
              <a:rPr lang="en-US" sz="3600" b="1" dirty="0"/>
              <a:t>!             </a:t>
            </a:r>
            <a:r>
              <a:rPr lang="en-US" sz="3600" b="1" dirty="0" err="1"/>
              <a:t>Rheda</a:t>
            </a:r>
            <a:r>
              <a:rPr lang="en-US" sz="3600" b="1" dirty="0"/>
              <a:t>!</a:t>
            </a:r>
          </a:p>
          <a:p>
            <a:endParaRPr lang="en-US" sz="3600" b="1" dirty="0"/>
          </a:p>
          <a:p>
            <a:r>
              <a:rPr lang="en-US" sz="3600" b="1" dirty="0"/>
              <a:t>	</a:t>
            </a:r>
            <a:r>
              <a:rPr lang="en-US" sz="3600" b="1" dirty="0" err="1"/>
              <a:t>Can</a:t>
            </a:r>
            <a:r>
              <a:rPr lang="en-US" sz="3600" b="1" strike="sngStrike" dirty="0" err="1">
                <a:solidFill>
                  <a:srgbClr val="FF0000"/>
                </a:solidFill>
              </a:rPr>
              <a:t>u</a:t>
            </a:r>
            <a:r>
              <a:rPr lang="en-US" sz="3600" b="1" dirty="0"/>
              <a:t>:		     </a:t>
            </a:r>
            <a:r>
              <a:rPr lang="en-US" sz="3600" b="1" dirty="0" err="1"/>
              <a:t>Canwch</a:t>
            </a:r>
            <a:r>
              <a:rPr lang="en-US" sz="3600" b="1" dirty="0"/>
              <a:t>!   		   Cana!</a:t>
            </a:r>
          </a:p>
          <a:p>
            <a:endParaRPr lang="en-US" sz="3600" b="1" dirty="0"/>
          </a:p>
          <a:p>
            <a:r>
              <a:rPr lang="en-US" sz="3600" b="1" dirty="0"/>
              <a:t>       </a:t>
            </a:r>
          </a:p>
          <a:p>
            <a:pPr algn="ctr"/>
            <a:endParaRPr lang="en-US" sz="3600" b="1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E2011-5336-FA43-8248-ABC716D4A45B}"/>
              </a:ext>
            </a:extLst>
          </p:cNvPr>
          <p:cNvSpPr/>
          <p:nvPr/>
        </p:nvSpPr>
        <p:spPr>
          <a:xfrm>
            <a:off x="6646472" y="5392198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8392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3067107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ed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eg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2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u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canwch</a:t>
            </a:r>
            <a:endParaRPr lang="en-US" sz="32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B2995A4-2FF1-4341-A915-39BA9A84FC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68" t="7397" r="8587" b="18196"/>
          <a:stretch/>
        </p:blipFill>
        <p:spPr>
          <a:xfrm>
            <a:off x="650083" y="4325139"/>
            <a:ext cx="2214172" cy="14374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564DFA-3ED3-104B-A6D6-CF41D56D0F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3" y="2849970"/>
            <a:ext cx="2214172" cy="12716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03E0CA-B72A-804C-90F9-2737F60184A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191" r="4398" b="10722"/>
          <a:stretch/>
        </p:blipFill>
        <p:spPr>
          <a:xfrm>
            <a:off x="673492" y="1419367"/>
            <a:ext cx="2151044" cy="1363897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AA7F4F93-7645-9949-BC8B-D62BFE3CAB1A}"/>
              </a:ext>
            </a:extLst>
          </p:cNvPr>
          <p:cNvSpPr/>
          <p:nvPr/>
        </p:nvSpPr>
        <p:spPr>
          <a:xfrm>
            <a:off x="4772042" y="5685102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1235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3067107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a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unigol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singular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a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2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a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cana</a:t>
            </a:r>
            <a:endParaRPr lang="en-US" sz="3200" b="1" dirty="0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C18581FA-BD06-7940-ABC4-77AA5549A074}"/>
              </a:ext>
            </a:extLst>
          </p:cNvPr>
          <p:cNvSpPr/>
          <p:nvPr/>
        </p:nvSpPr>
        <p:spPr>
          <a:xfrm>
            <a:off x="4651591" y="5615423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1998FE-6CED-D543-97DA-F555757D7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418" y="1245679"/>
            <a:ext cx="1485900" cy="1371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42E1FD-0039-F94E-A624-551580221A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68" y="2676873"/>
            <a:ext cx="1422400" cy="1422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B93471-220A-784F-815F-062DBF62E9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6079" y="4189591"/>
            <a:ext cx="1308100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14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a command is given to a group / a person or an object a soft mutation occurs (</a:t>
            </a:r>
            <a:r>
              <a:rPr lang="en-US" sz="3200" b="1" dirty="0" err="1"/>
              <a:t>treiglad</a:t>
            </a:r>
            <a:r>
              <a:rPr lang="en-US" sz="3200" b="1" dirty="0"/>
              <a:t> </a:t>
            </a:r>
            <a:r>
              <a:rPr lang="en-US" sz="3200" b="1" dirty="0" err="1"/>
              <a:t>meddal</a:t>
            </a:r>
            <a:r>
              <a:rPr lang="en-US" sz="3200" b="1" dirty="0"/>
              <a:t>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449451" y="2743199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401519" y="2758698"/>
            <a:ext cx="7345004" cy="1446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</a:t>
            </a:r>
            <a:r>
              <a:rPr lang="en-US" sz="2400" b="1" strike="sngStrike" dirty="0" err="1">
                <a:latin typeface="Segoe Print" panose="02000800000000000000" pitchFamily="2" charset="0"/>
              </a:rPr>
              <a:t>yll</a:t>
            </a:r>
            <a:r>
              <a:rPr lang="en-US" sz="2400" b="1" dirty="0">
                <a:latin typeface="Segoe Print" panose="02000800000000000000" pitchFamily="2" charset="0"/>
              </a:rPr>
              <a:t>  + plant = </a:t>
            </a:r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401519" y="4803001"/>
            <a:ext cx="7345004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girls are playing but you want them to tidy up:</a:t>
            </a:r>
          </a:p>
          <a:p>
            <a:endParaRPr lang="en-US" sz="2400" b="1" dirty="0"/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Taclus</a:t>
            </a:r>
            <a:r>
              <a:rPr lang="en-US" sz="2400" b="1" strike="sngStrike" dirty="0" err="1">
                <a:latin typeface="Segoe Print" panose="02000800000000000000" pitchFamily="2" charset="0"/>
              </a:rPr>
              <a:t>o</a:t>
            </a:r>
            <a:r>
              <a:rPr lang="en-US" sz="2400" b="1" dirty="0">
                <a:latin typeface="Segoe Print" panose="02000800000000000000" pitchFamily="2" charset="0"/>
              </a:rPr>
              <a:t>  + </a:t>
            </a:r>
            <a:r>
              <a:rPr lang="en-US" sz="2400" b="1" dirty="0" err="1">
                <a:latin typeface="Segoe Print" panose="02000800000000000000" pitchFamily="2" charset="0"/>
              </a:rPr>
              <a:t>merched</a:t>
            </a:r>
            <a:r>
              <a:rPr lang="en-US" sz="2400" b="1" dirty="0">
                <a:latin typeface="Segoe Print" panose="02000800000000000000" pitchFamily="2" charset="0"/>
              </a:rPr>
              <a:t> = </a:t>
            </a:r>
            <a:r>
              <a:rPr lang="en-US" sz="2400" b="1" dirty="0" err="1">
                <a:latin typeface="Segoe Print" panose="02000800000000000000" pitchFamily="2" charset="0"/>
              </a:rPr>
              <a:t>Tacluswch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erched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E94235-D3E0-3040-AE6A-DBFD9BD4CB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85" b="21484"/>
          <a:stretch/>
        </p:blipFill>
        <p:spPr>
          <a:xfrm>
            <a:off x="449452" y="4541183"/>
            <a:ext cx="3499446" cy="183129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27141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HOW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4680134" y="4998201"/>
            <a:ext cx="3130657" cy="1859797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causes a soft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r>
              <a:rPr lang="en-US" sz="2400" b="1" dirty="0"/>
              <a:t>)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598110" y="22931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/>
              <a:t>yflym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quickly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966378" y="229289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araf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slowly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471892" y="374917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o</a:t>
            </a:r>
            <a:r>
              <a:rPr lang="en-US" sz="2800" b="1" dirty="0" err="1"/>
              <a:t>falus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carefully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6823256" y="3732822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unwaith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at once</a:t>
            </a:r>
          </a:p>
        </p:txBody>
      </p:sp>
      <p:sp>
        <p:nvSpPr>
          <p:cNvPr id="15" name="10-Point Star 14">
            <a:extLst>
              <a:ext uri="{FF2B5EF4-FFF2-40B4-BE49-F238E27FC236}">
                <a16:creationId xmlns:a16="http://schemas.microsoft.com/office/drawing/2014/main" id="{4704A7F2-4186-0E42-BC22-AE2A4482F773}"/>
              </a:ext>
            </a:extLst>
          </p:cNvPr>
          <p:cNvSpPr/>
          <p:nvPr/>
        </p:nvSpPr>
        <p:spPr>
          <a:xfrm>
            <a:off x="0" y="4998203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smart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smart</a:t>
            </a:r>
          </a:p>
        </p:txBody>
      </p:sp>
      <p:sp>
        <p:nvSpPr>
          <p:cNvPr id="17" name="10-Point Star 16">
            <a:extLst>
              <a:ext uri="{FF2B5EF4-FFF2-40B4-BE49-F238E27FC236}">
                <a16:creationId xmlns:a16="http://schemas.microsoft.com/office/drawing/2014/main" id="{108A369B-6807-AF45-9739-808D81A4C812}"/>
              </a:ext>
            </a:extLst>
          </p:cNvPr>
          <p:cNvSpPr/>
          <p:nvPr/>
        </p:nvSpPr>
        <p:spPr>
          <a:xfrm>
            <a:off x="9048402" y="4998202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llonydd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still</a:t>
            </a:r>
          </a:p>
        </p:txBody>
      </p:sp>
      <p:sp>
        <p:nvSpPr>
          <p:cNvPr id="18" name="10-Point Star 17">
            <a:extLst>
              <a:ext uri="{FF2B5EF4-FFF2-40B4-BE49-F238E27FC236}">
                <a16:creationId xmlns:a16="http://schemas.microsoft.com/office/drawing/2014/main" id="{100D1841-D075-EA4F-852C-1D98E72D6C52}"/>
              </a:ext>
            </a:extLst>
          </p:cNvPr>
          <p:cNvSpPr/>
          <p:nvPr/>
        </p:nvSpPr>
        <p:spPr>
          <a:xfrm>
            <a:off x="229842" y="23325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</a:t>
            </a:r>
            <a:r>
              <a:rPr lang="en-US" sz="2800" b="1" dirty="0" err="1"/>
              <a:t>awel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quietly</a:t>
            </a:r>
          </a:p>
        </p:txBody>
      </p:sp>
    </p:spTree>
    <p:extLst>
      <p:ext uri="{BB962C8B-B14F-4D97-AF65-F5344CB8AC3E}">
        <p14:creationId xmlns:p14="http://schemas.microsoft.com/office/powerpoint/2010/main" val="10286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232756" y="1466613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293031" y="1466613"/>
            <a:ext cx="7345004" cy="21852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Stand + children + quietly = 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yn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dawel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253829" y="3849183"/>
            <a:ext cx="7345004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girls are playing but you want them to tidy up:</a:t>
            </a:r>
          </a:p>
          <a:p>
            <a:endParaRPr lang="en-US" sz="2400" b="1" dirty="0"/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Tidy up + girls + at once =</a:t>
            </a: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Tacluswch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erched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ar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unwaith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E94235-D3E0-3040-AE6A-DBFD9BD4CB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85" b="21484"/>
          <a:stretch/>
        </p:blipFill>
        <p:spPr>
          <a:xfrm>
            <a:off x="232757" y="3956877"/>
            <a:ext cx="3499446" cy="1831298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1164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WHERE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172837" y="23325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y mat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on the mat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598110" y="22931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dosbarth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classroom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966378" y="229289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wrth</a:t>
            </a:r>
            <a:r>
              <a:rPr lang="en-US" sz="2800" b="1" dirty="0"/>
              <a:t> y </a:t>
            </a:r>
            <a:r>
              <a:rPr lang="en-US" sz="2800" b="1" dirty="0" err="1"/>
              <a:t>drws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by the door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440896" y="4300297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i’r</a:t>
            </a:r>
            <a:r>
              <a:rPr lang="en-US" sz="2800" b="1" dirty="0"/>
              <a:t> </a:t>
            </a:r>
            <a:r>
              <a:rPr lang="en-US" sz="2800" b="1" dirty="0" err="1"/>
              <a:t>neuadd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to the hall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6823256" y="4300296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coridor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corridor</a:t>
            </a:r>
          </a:p>
        </p:txBody>
      </p:sp>
    </p:spTree>
    <p:extLst>
      <p:ext uri="{BB962C8B-B14F-4D97-AF65-F5344CB8AC3E}">
        <p14:creationId xmlns:p14="http://schemas.microsoft.com/office/powerpoint/2010/main" val="14300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CACDA7-C2EB-0B45-BB7C-76C9A5411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69" b="15423"/>
          <a:stretch/>
        </p:blipFill>
        <p:spPr>
          <a:xfrm>
            <a:off x="232756" y="1466613"/>
            <a:ext cx="3499447" cy="14193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D375CB-4E62-0C4A-93FD-384E28E2149D}"/>
              </a:ext>
            </a:extLst>
          </p:cNvPr>
          <p:cNvSpPr txBox="1"/>
          <p:nvPr/>
        </p:nvSpPr>
        <p:spPr>
          <a:xfrm>
            <a:off x="4293031" y="1466613"/>
            <a:ext cx="7345004" cy="21852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children are sitting but you want them to stand:</a:t>
            </a:r>
          </a:p>
          <a:p>
            <a:pPr algn="ctr"/>
            <a:endParaRPr lang="en-US" sz="16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Stand + children + by the door! = 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Sefwch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b</a:t>
            </a:r>
            <a:r>
              <a:rPr lang="en-US" sz="2400" b="1" dirty="0" err="1">
                <a:latin typeface="Segoe Print" panose="02000800000000000000" pitchFamily="2" charset="0"/>
              </a:rPr>
              <a:t>lant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wrth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y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drws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B912653-98F6-274C-91C5-026B7C9FE727}"/>
              </a:ext>
            </a:extLst>
          </p:cNvPr>
          <p:cNvSpPr txBox="1"/>
          <p:nvPr/>
        </p:nvSpPr>
        <p:spPr>
          <a:xfrm>
            <a:off x="4253829" y="3849183"/>
            <a:ext cx="7345004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These boys are standing but you want them to sit:</a:t>
            </a:r>
          </a:p>
          <a:p>
            <a:endParaRPr lang="en-US" sz="2400" b="1" dirty="0"/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Sit  + boys + on the mat =</a:t>
            </a:r>
          </a:p>
          <a:p>
            <a:pPr algn="ctr"/>
            <a:r>
              <a:rPr lang="en-US" sz="2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2400" b="1" dirty="0" err="1">
                <a:latin typeface="Segoe Print" panose="02000800000000000000" pitchFamily="2" charset="0"/>
              </a:rPr>
              <a:t>Eisteddwch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</a:t>
            </a:r>
            <a:r>
              <a:rPr lang="en-US" sz="2400" b="1" dirty="0" err="1">
                <a:latin typeface="Segoe Print" panose="02000800000000000000" pitchFamily="2" charset="0"/>
              </a:rPr>
              <a:t>echgyn</a:t>
            </a:r>
            <a:r>
              <a:rPr lang="en-US" sz="2400" b="1" dirty="0">
                <a:latin typeface="Segoe Print" panose="02000800000000000000" pitchFamily="2" charset="0"/>
              </a:rPr>
              <a:t>, </a:t>
            </a:r>
            <a:r>
              <a:rPr lang="en-US" sz="2400" b="1" dirty="0" err="1">
                <a:solidFill>
                  <a:srgbClr val="00B050"/>
                </a:solidFill>
                <a:latin typeface="Segoe Print" panose="02000800000000000000" pitchFamily="2" charset="0"/>
              </a:rPr>
              <a:t>ar</a:t>
            </a:r>
            <a:r>
              <a:rPr lang="en-US" sz="2400" b="1" dirty="0">
                <a:solidFill>
                  <a:srgbClr val="00B050"/>
                </a:solidFill>
                <a:latin typeface="Segoe Print" panose="02000800000000000000" pitchFamily="2" charset="0"/>
              </a:rPr>
              <a:t> y mat</a:t>
            </a:r>
            <a:r>
              <a:rPr lang="en-US" sz="2400" b="1" dirty="0"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400" b="1" dirty="0">
              <a:latin typeface="Segoe Print" panose="020008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D8A200-E781-BB4F-817B-C7603189A6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857" y="3938054"/>
            <a:ext cx="3442346" cy="1909426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5419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3"/>
            <a:ext cx="11513767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Eich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Tasg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…                                Your task ….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0BD920-D337-1F49-A30D-047AADA7A8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373" t="22021" r="39394" b="21615"/>
          <a:stretch/>
        </p:blipFill>
        <p:spPr>
          <a:xfrm>
            <a:off x="4003965" y="438753"/>
            <a:ext cx="4142508" cy="6281304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963E3739-6D83-1E4E-8C06-C569525663F0}"/>
              </a:ext>
            </a:extLst>
          </p:cNvPr>
          <p:cNvSpPr/>
          <p:nvPr/>
        </p:nvSpPr>
        <p:spPr>
          <a:xfrm>
            <a:off x="8409709" y="2202872"/>
            <a:ext cx="3117273" cy="282632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We will discuss the answers at the beginning of our next session.</a:t>
            </a:r>
          </a:p>
        </p:txBody>
      </p:sp>
    </p:spTree>
    <p:extLst>
      <p:ext uri="{BB962C8B-B14F-4D97-AF65-F5344CB8AC3E}">
        <p14:creationId xmlns:p14="http://schemas.microsoft.com/office/powerpoint/2010/main" val="272247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nesaf</a:t>
            </a:r>
            <a:r>
              <a:rPr lang="en-GB" b="1" dirty="0">
                <a:latin typeface="+mj-lt"/>
              </a:rPr>
              <a:t>?                                          What next?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3163" y="2395724"/>
            <a:ext cx="1634837" cy="16348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286387-EC81-434B-96D8-0E0D65307FF5}"/>
              </a:ext>
            </a:extLst>
          </p:cNvPr>
          <p:cNvSpPr txBox="1"/>
          <p:nvPr/>
        </p:nvSpPr>
        <p:spPr>
          <a:xfrm>
            <a:off x="285750" y="1551710"/>
            <a:ext cx="4507923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Defnyddiwch</a:t>
            </a:r>
            <a:r>
              <a:rPr lang="en-US" sz="2800" dirty="0"/>
              <a:t> y </a:t>
            </a:r>
            <a:r>
              <a:rPr lang="en-US" sz="2800" dirty="0" err="1"/>
              <a:t>ffilmiau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 </a:t>
            </a:r>
            <a:r>
              <a:rPr lang="en-US" sz="2800" dirty="0" err="1"/>
              <a:t>i’ch</a:t>
            </a:r>
            <a:r>
              <a:rPr lang="en-US" sz="2800" dirty="0"/>
              <a:t> </a:t>
            </a:r>
            <a:r>
              <a:rPr lang="en-US" sz="2800" dirty="0" err="1"/>
              <a:t>helpu</a:t>
            </a:r>
            <a:r>
              <a:rPr lang="en-US" sz="2800" dirty="0"/>
              <a:t> </a:t>
            </a:r>
            <a:r>
              <a:rPr lang="en-US" sz="2800" dirty="0" err="1"/>
              <a:t>gyda’r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Cwblewch</a:t>
            </a:r>
            <a:r>
              <a:rPr lang="en-US" sz="2800" dirty="0"/>
              <a:t> y </a:t>
            </a:r>
            <a:r>
              <a:rPr lang="en-US" sz="2800" dirty="0" err="1"/>
              <a:t>dasg</a:t>
            </a:r>
            <a:r>
              <a:rPr lang="en-US" sz="2800" dirty="0"/>
              <a:t> </a:t>
            </a:r>
            <a:r>
              <a:rPr lang="en-US" sz="2800" dirty="0" err="1"/>
              <a:t>gyfieithu</a:t>
            </a:r>
            <a:r>
              <a:rPr lang="en-US" sz="2800" dirty="0"/>
              <a:t> </a:t>
            </a:r>
            <a:r>
              <a:rPr lang="en-US" sz="2800" dirty="0" err="1"/>
              <a:t>erbyn</a:t>
            </a:r>
            <a:r>
              <a:rPr lang="en-US" sz="2800" dirty="0"/>
              <a:t> y </a:t>
            </a:r>
            <a:r>
              <a:rPr lang="en-US" sz="2800" dirty="0" err="1"/>
              <a:t>tro</a:t>
            </a:r>
            <a:r>
              <a:rPr lang="en-US" sz="2800" dirty="0"/>
              <a:t> </a:t>
            </a:r>
            <a:r>
              <a:rPr lang="en-US" sz="2800" dirty="0" err="1"/>
              <a:t>nesaf</a:t>
            </a:r>
            <a:r>
              <a:rPr lang="en-US" sz="2800" dirty="0"/>
              <a:t> (</a:t>
            </a:r>
            <a:r>
              <a:rPr lang="en-US" sz="2800" dirty="0" err="1"/>
              <a:t>sleid</a:t>
            </a:r>
            <a:r>
              <a:rPr lang="en-US" sz="2800" dirty="0"/>
              <a:t> 27).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1BA1C7-BAAB-5D4B-8732-DF7EABE45254}"/>
              </a:ext>
            </a:extLst>
          </p:cNvPr>
          <p:cNvSpPr txBox="1"/>
          <p:nvPr/>
        </p:nvSpPr>
        <p:spPr>
          <a:xfrm>
            <a:off x="7440448" y="1551710"/>
            <a:ext cx="4507923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films to help with your pronunciation.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translating exercise(slide 27).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4148137" y="5480853"/>
            <a:ext cx="3962400" cy="1077218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Your next session: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22.10.2020</a:t>
            </a:r>
          </a:p>
        </p:txBody>
      </p:sp>
    </p:spTree>
    <p:extLst>
      <p:ext uri="{BB962C8B-B14F-4D97-AF65-F5344CB8AC3E}">
        <p14:creationId xmlns:p14="http://schemas.microsoft.com/office/powerpoint/2010/main" val="353399080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416</TotalTime>
  <Words>1471</Words>
  <Application>Microsoft Macintosh PowerPoint</Application>
  <PresentationFormat>Widescreen</PresentationFormat>
  <Paragraphs>327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ＭＳ Ｐゴシック</vt:lpstr>
      <vt:lpstr>American Typewriter</vt:lpstr>
      <vt:lpstr>Arial</vt:lpstr>
      <vt:lpstr>Ayuthaya</vt:lpstr>
      <vt:lpstr>Bookman Old Style</vt:lpstr>
      <vt:lpstr>Calibri</vt:lpstr>
      <vt:lpstr>Segoe Print</vt:lpstr>
      <vt:lpstr>Segoe Script</vt:lpstr>
      <vt:lpstr>Tw Cen MT</vt:lpstr>
      <vt:lpstr>Droplet</vt:lpstr>
      <vt:lpstr>PowerPoint Presentation</vt:lpstr>
      <vt:lpstr>Heddiw, fe fyddwn ni yn… Today we will… </vt:lpstr>
      <vt:lpstr>Amser cofrestru ...      Registration time ...  </vt:lpstr>
      <vt:lpstr>Sut wyt ti?                        How are you?</vt:lpstr>
      <vt:lpstr>Help llaw                     a helping hand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Gorchmynion        Commands</vt:lpstr>
      <vt:lpstr>PowerPoint Presentation</vt:lpstr>
      <vt:lpstr>PowerPoint Presentation</vt:lpstr>
      <vt:lpstr>PowerPoint Presentation</vt:lpstr>
      <vt:lpstr>Gorchmynion        Commands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nesaf?                                          What next?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36</cp:revision>
  <dcterms:created xsi:type="dcterms:W3CDTF">2020-09-11T11:29:22Z</dcterms:created>
  <dcterms:modified xsi:type="dcterms:W3CDTF">2020-10-20T15:15:39Z</dcterms:modified>
</cp:coreProperties>
</file>