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9"/>
  </p:notesMasterIdLst>
  <p:sldIdLst>
    <p:sldId id="257" r:id="rId2"/>
    <p:sldId id="258" r:id="rId3"/>
    <p:sldId id="313" r:id="rId4"/>
    <p:sldId id="259" r:id="rId5"/>
    <p:sldId id="278" r:id="rId6"/>
    <p:sldId id="315" r:id="rId7"/>
    <p:sldId id="279" r:id="rId8"/>
    <p:sldId id="262" r:id="rId9"/>
    <p:sldId id="318" r:id="rId10"/>
    <p:sldId id="317" r:id="rId11"/>
    <p:sldId id="316" r:id="rId12"/>
    <p:sldId id="277" r:id="rId13"/>
    <p:sldId id="321" r:id="rId14"/>
    <p:sldId id="265" r:id="rId15"/>
    <p:sldId id="266" r:id="rId16"/>
    <p:sldId id="322" r:id="rId17"/>
    <p:sldId id="312" r:id="rId18"/>
    <p:sldId id="281" r:id="rId19"/>
    <p:sldId id="268" r:id="rId20"/>
    <p:sldId id="270" r:id="rId21"/>
    <p:sldId id="308" r:id="rId22"/>
    <p:sldId id="272" r:id="rId23"/>
    <p:sldId id="273" r:id="rId24"/>
    <p:sldId id="274" r:id="rId25"/>
    <p:sldId id="325" r:id="rId26"/>
    <p:sldId id="326" r:id="rId27"/>
    <p:sldId id="327" r:id="rId28"/>
    <p:sldId id="329" r:id="rId29"/>
    <p:sldId id="330" r:id="rId30"/>
    <p:sldId id="331" r:id="rId31"/>
    <p:sldId id="345" r:id="rId32"/>
    <p:sldId id="334" r:id="rId33"/>
    <p:sldId id="332" r:id="rId34"/>
    <p:sldId id="290" r:id="rId35"/>
    <p:sldId id="335" r:id="rId36"/>
    <p:sldId id="287" r:id="rId37"/>
    <p:sldId id="288" r:id="rId38"/>
    <p:sldId id="296" r:id="rId39"/>
    <p:sldId id="341" r:id="rId40"/>
    <p:sldId id="340" r:id="rId41"/>
    <p:sldId id="294" r:id="rId42"/>
    <p:sldId id="342" r:id="rId43"/>
    <p:sldId id="301" r:id="rId44"/>
    <p:sldId id="343" r:id="rId45"/>
    <p:sldId id="344" r:id="rId46"/>
    <p:sldId id="303" r:id="rId47"/>
    <p:sldId id="304"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CE" initials="CE" lastIdx="9"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00" autoAdjust="0"/>
    <p:restoredTop sz="79749" autoAdjust="0"/>
  </p:normalViewPr>
  <p:slideViewPr>
    <p:cSldViewPr>
      <p:cViewPr varScale="1">
        <p:scale>
          <a:sx n="55" d="100"/>
          <a:sy n="55" d="100"/>
        </p:scale>
        <p:origin x="1020"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52EDA5-7243-4CE7-99E5-91F7187E0F84}" type="datetimeFigureOut">
              <a:rPr lang="en-US" smtClean="0"/>
              <a:pPr/>
              <a:t>10/9/2019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E14964-253B-4796-A314-B22F37487017}" type="slidenum">
              <a:rPr lang="en-US" smtClean="0"/>
              <a:pPr/>
              <a:t>‹#›</a:t>
            </a:fld>
            <a:endParaRPr lang="en-US" dirty="0"/>
          </a:p>
        </p:txBody>
      </p:sp>
    </p:spTree>
    <p:extLst>
      <p:ext uri="{BB962C8B-B14F-4D97-AF65-F5344CB8AC3E}">
        <p14:creationId xmlns:p14="http://schemas.microsoft.com/office/powerpoint/2010/main" val="915243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smtClean="0">
                <a:solidFill>
                  <a:schemeClr val="tx1"/>
                </a:solidFill>
                <a:effectLst/>
                <a:latin typeface="+mn-lt"/>
                <a:ea typeface="+mn-ea"/>
                <a:cs typeface="+mn-cs"/>
              </a:rPr>
              <a:t>Where Are</a:t>
            </a:r>
            <a:r>
              <a:rPr lang="en-US" sz="1200" b="1" kern="1200" baseline="0" dirty="0" smtClean="0">
                <a:solidFill>
                  <a:schemeClr val="tx1"/>
                </a:solidFill>
                <a:effectLst/>
                <a:latin typeface="+mn-lt"/>
                <a:ea typeface="+mn-ea"/>
                <a:cs typeface="+mn-cs"/>
              </a:rPr>
              <a:t> We Now</a:t>
            </a:r>
            <a:r>
              <a:rPr lang="en-US" sz="1200" kern="1200" baseline="0" dirty="0" smtClean="0">
                <a:solidFill>
                  <a:schemeClr val="tx1"/>
                </a:solidFill>
                <a:effectLst/>
                <a:latin typeface="+mn-lt"/>
                <a:ea typeface="+mn-ea"/>
                <a:cs typeface="+mn-cs"/>
              </a:rPr>
              <a:t>…   </a:t>
            </a:r>
            <a:r>
              <a:rPr lang="en-US" sz="1200" b="1" kern="1200" baseline="0" dirty="0" smtClean="0">
                <a:solidFill>
                  <a:schemeClr val="tx1"/>
                </a:solidFill>
                <a:effectLst/>
                <a:latin typeface="+mn-lt"/>
                <a:ea typeface="+mn-ea"/>
                <a:cs typeface="+mn-cs"/>
              </a:rPr>
              <a:t>Chapter 8 Training and Developing Employees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r>
              <a:rPr lang="en-US" sz="1200" b="0" i="0" u="none" strike="noStrike" kern="1200" baseline="0" dirty="0" smtClean="0">
                <a:solidFill>
                  <a:schemeClr val="tx1"/>
                </a:solidFill>
                <a:latin typeface="+mn-lt"/>
                <a:ea typeface="+mn-ea"/>
                <a:cs typeface="+mn-cs"/>
              </a:rPr>
              <a:t>Once employees are on board, the employer must train them. The purpose of this chapter is to increase your effectiveness in training employees. The main topics we’ll cover include orienting employees, designing onboarding to improve employee engagement, the training process, analyzing training needs, implementing training and development programs, and evaluating the training effort.</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a:t>
            </a:fld>
            <a:endParaRPr lang="en-US" dirty="0"/>
          </a:p>
        </p:txBody>
      </p:sp>
    </p:spTree>
    <p:extLst>
      <p:ext uri="{BB962C8B-B14F-4D97-AF65-F5344CB8AC3E}">
        <p14:creationId xmlns:p14="http://schemas.microsoft.com/office/powerpoint/2010/main" val="3465517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be able to:</a:t>
            </a:r>
          </a:p>
          <a:p>
            <a:endParaRPr lang="en-US" sz="1200" kern="1200" dirty="0" smtClean="0">
              <a:solidFill>
                <a:schemeClr val="tx1"/>
              </a:solidFill>
              <a:effectLst/>
              <a:latin typeface="+mn-lt"/>
              <a:ea typeface="+mn-ea"/>
              <a:cs typeface="+mn-cs"/>
            </a:endParaRP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8-1. Summarize the purpose and process of employee orientation.</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8-2. Give an example of how to design onboarding to improve employee engagement.</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8-3. List and briefly explain each of the steps in the training process.</a:t>
            </a:r>
          </a:p>
        </p:txBody>
      </p:sp>
      <p:sp>
        <p:nvSpPr>
          <p:cNvPr id="4" name="Slide Number Placeholder 3"/>
          <p:cNvSpPr>
            <a:spLocks noGrp="1"/>
          </p:cNvSpPr>
          <p:nvPr>
            <p:ph type="sldNum" sz="quarter" idx="10"/>
          </p:nvPr>
        </p:nvSpPr>
        <p:spPr/>
        <p:txBody>
          <a:bodyPr/>
          <a:lstStyle/>
          <a:p>
            <a:fld id="{7DE14964-253B-4796-A314-B22F37487017}" type="slidenum">
              <a:rPr lang="en-US" smtClean="0"/>
              <a:pPr/>
              <a:t>2</a:t>
            </a:fld>
            <a:endParaRPr lang="en-US" dirty="0"/>
          </a:p>
        </p:txBody>
      </p:sp>
    </p:spTree>
    <p:extLst>
      <p:ext uri="{BB962C8B-B14F-4D97-AF65-F5344CB8AC3E}">
        <p14:creationId xmlns:p14="http://schemas.microsoft.com/office/powerpoint/2010/main" val="123229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also be able to:</a:t>
            </a:r>
          </a:p>
          <a:p>
            <a:endParaRPr lang="en-US" sz="1200" kern="1200" dirty="0" smtClean="0">
              <a:solidFill>
                <a:schemeClr val="tx1"/>
              </a:solidFill>
              <a:effectLst/>
              <a:latin typeface="+mn-lt"/>
              <a:ea typeface="+mn-ea"/>
              <a:cs typeface="+mn-cs"/>
            </a:endParaRP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8-4. Explain how to use five training techniques.</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8-5. List and briefly discuss four management development methods.</a:t>
            </a:r>
          </a:p>
          <a:p>
            <a:pPr marL="0" indent="0">
              <a:lnSpc>
                <a:spcPct val="150000"/>
              </a:lnSpc>
              <a:buFont typeface="+mj-lt"/>
              <a:buNone/>
            </a:pPr>
            <a:endParaRPr lang="en-US" sz="1200" b="0" dirty="0" smtClean="0">
              <a:latin typeface="Arial" panose="020B0604020202020204" pitchFamily="34" charset="0"/>
              <a:cs typeface="Arial" panose="020B0604020202020204" pitchFamily="34" charset="0"/>
            </a:endParaRP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3</a:t>
            </a:fld>
            <a:endParaRPr lang="en-US" dirty="0"/>
          </a:p>
        </p:txBody>
      </p:sp>
    </p:spTree>
    <p:extLst>
      <p:ext uri="{BB962C8B-B14F-4D97-AF65-F5344CB8AC3E}">
        <p14:creationId xmlns:p14="http://schemas.microsoft.com/office/powerpoint/2010/main" val="1931893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And lastly –</a:t>
            </a:r>
            <a:r>
              <a:rPr lang="en-US" dirty="0" smtClean="0">
                <a:effectLst/>
              </a:rPr>
              <a:t> </a:t>
            </a:r>
            <a:r>
              <a:rPr lang="en-US" sz="1200" kern="1200" dirty="0" smtClean="0">
                <a:solidFill>
                  <a:schemeClr val="tx1"/>
                </a:solidFill>
                <a:effectLst/>
                <a:latin typeface="+mn-lt"/>
                <a:ea typeface="+mn-ea"/>
                <a:cs typeface="+mn-cs"/>
              </a:rPr>
              <a:t>after studying this chapter, you will also be able to:</a:t>
            </a:r>
          </a:p>
          <a:p>
            <a:endParaRPr lang="en-US" sz="1200" kern="1200" dirty="0" smtClean="0">
              <a:solidFill>
                <a:schemeClr val="tx1"/>
              </a:solidFill>
              <a:effectLst/>
              <a:latin typeface="+mn-lt"/>
              <a:ea typeface="+mn-ea"/>
              <a:cs typeface="+mn-cs"/>
            </a:endParaRP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8-6. List and briefly discuss the importance of the steps in leading organizational change.</a:t>
            </a:r>
          </a:p>
          <a:p>
            <a:pPr marL="0" indent="0">
              <a:lnSpc>
                <a:spcPct val="150000"/>
              </a:lnSpc>
              <a:buFont typeface="+mj-lt"/>
              <a:buNone/>
            </a:pPr>
            <a:r>
              <a:rPr lang="en-US" sz="1200" b="0" dirty="0" smtClean="0">
                <a:latin typeface="Arial" panose="020B0604020202020204" pitchFamily="34" charset="0"/>
                <a:cs typeface="Arial" panose="020B0604020202020204" pitchFamily="34" charset="0"/>
              </a:rPr>
              <a:t>8-7. Explain why a controlled study may be superior for evaluating the training program’s effects.</a:t>
            </a: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a:t>
            </a:fld>
            <a:endParaRPr lang="en-US" dirty="0"/>
          </a:p>
        </p:txBody>
      </p:sp>
    </p:spTree>
    <p:extLst>
      <p:ext uri="{BB962C8B-B14F-4D97-AF65-F5344CB8AC3E}">
        <p14:creationId xmlns:p14="http://schemas.microsoft.com/office/powerpoint/2010/main" val="1931893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Employee orientation (or “onboarding”) provides new employees with the basic background information they need to</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function (such as computer passwords and company rules). Ideally, though, it should</a:t>
            </a:r>
            <a:r>
              <a:rPr lang="en-US" sz="1200" kern="1200" baseline="0" dirty="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also help new employees start getting emotionally attached to and engaged in the firm.</a:t>
            </a:r>
          </a:p>
          <a:p>
            <a:endParaRPr lang="en-US"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So let’s take a closer look at this…</a:t>
            </a: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5</a:t>
            </a:fld>
            <a:endParaRPr lang="en-US" dirty="0"/>
          </a:p>
        </p:txBody>
      </p:sp>
    </p:spTree>
    <p:extLst>
      <p:ext uri="{BB962C8B-B14F-4D97-AF65-F5344CB8AC3E}">
        <p14:creationId xmlns:p14="http://schemas.microsoft.com/office/powerpoint/2010/main" val="27833512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Again, defining </a:t>
            </a:r>
            <a:r>
              <a:rPr lang="en-US" sz="1200" b="1" i="0" u="none" strike="noStrike" kern="1200" baseline="0" dirty="0" smtClean="0">
                <a:solidFill>
                  <a:schemeClr val="tx1"/>
                </a:solidFill>
                <a:latin typeface="+mn-lt"/>
                <a:ea typeface="+mn-ea"/>
                <a:cs typeface="+mn-cs"/>
              </a:rPr>
              <a:t>employee orientation </a:t>
            </a:r>
            <a:r>
              <a:rPr lang="en-US" sz="1200" b="0" i="0" u="none" strike="noStrike" kern="1200" baseline="0" dirty="0" smtClean="0">
                <a:solidFill>
                  <a:schemeClr val="tx1"/>
                </a:solidFill>
                <a:latin typeface="+mn-lt"/>
                <a:ea typeface="+mn-ea"/>
                <a:cs typeface="+mn-cs"/>
              </a:rPr>
              <a:t>(or </a:t>
            </a:r>
            <a:r>
              <a:rPr lang="en-US" sz="1200" b="0" i="1" u="none" strike="noStrike" kern="1200" baseline="0" dirty="0" smtClean="0">
                <a:solidFill>
                  <a:schemeClr val="tx1"/>
                </a:solidFill>
                <a:latin typeface="+mn-lt"/>
                <a:ea typeface="+mn-ea"/>
                <a:cs typeface="+mn-cs"/>
              </a:rPr>
              <a:t>onboarding</a:t>
            </a:r>
            <a:r>
              <a:rPr lang="en-US" sz="1200" b="0" i="0" u="none" strike="noStrike" kern="1200" baseline="0" dirty="0" smtClean="0">
                <a:solidFill>
                  <a:schemeClr val="tx1"/>
                </a:solidFill>
                <a:latin typeface="+mn-lt"/>
                <a:ea typeface="+mn-ea"/>
                <a:cs typeface="+mn-cs"/>
              </a:rPr>
              <a:t>) as a procedure for providing new employees with basic background information about the firm.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purpose the manager wants to accomplish are these four things when orienting/onboarding new employees:</a:t>
            </a:r>
          </a:p>
          <a:p>
            <a:endParaRPr lang="en-US" dirty="0" smtClean="0"/>
          </a:p>
          <a:p>
            <a:pPr marL="228600" indent="-228600">
              <a:buFont typeface="+mj-lt"/>
              <a:buAutoNum type="arabicPeriod"/>
            </a:pPr>
            <a:r>
              <a:rPr lang="en-US" dirty="0" smtClean="0"/>
              <a:t>Make the new employee feel welcome,</a:t>
            </a:r>
            <a:r>
              <a:rPr lang="en-US" baseline="0" dirty="0" smtClean="0"/>
              <a:t> </a:t>
            </a:r>
            <a:r>
              <a:rPr lang="en-US" dirty="0" smtClean="0"/>
              <a:t>at home, and part of the team.</a:t>
            </a:r>
          </a:p>
          <a:p>
            <a:pPr marL="228600" indent="-228600">
              <a:buFont typeface="+mj-lt"/>
              <a:buAutoNum type="arabicPeriod"/>
            </a:pPr>
            <a:r>
              <a:rPr lang="en-US" dirty="0" smtClean="0"/>
              <a:t>Make sure the new employee has the basic information to function effectively,</a:t>
            </a:r>
            <a:r>
              <a:rPr lang="en-US" baseline="0" dirty="0" smtClean="0"/>
              <a:t> </a:t>
            </a:r>
            <a:r>
              <a:rPr lang="en-US" dirty="0" smtClean="0"/>
              <a:t>such as e-mail access, personnel</a:t>
            </a:r>
            <a:r>
              <a:rPr lang="en-US" baseline="0" dirty="0" smtClean="0"/>
              <a:t> </a:t>
            </a:r>
            <a:r>
              <a:rPr lang="en-US" dirty="0" smtClean="0"/>
              <a:t>policies and benefits, and expectations in terms</a:t>
            </a:r>
            <a:r>
              <a:rPr lang="en-US" baseline="0" dirty="0" smtClean="0"/>
              <a:t> of work behavior.</a:t>
            </a:r>
            <a:endParaRPr lang="en-US" dirty="0" smtClean="0"/>
          </a:p>
          <a:p>
            <a:pPr marL="228600" indent="-228600">
              <a:buFont typeface="+mj-lt"/>
              <a:buAutoNum type="arabicPeriod"/>
            </a:pPr>
            <a:r>
              <a:rPr lang="en-US" dirty="0" smtClean="0"/>
              <a:t>Help the new employee understand the organization in a broad sense.</a:t>
            </a:r>
          </a:p>
          <a:p>
            <a:pPr marL="228600" indent="-228600">
              <a:buFont typeface="+mj-lt"/>
              <a:buAutoNum type="arabicPeriod"/>
            </a:pPr>
            <a:r>
              <a:rPr lang="en-US" dirty="0" smtClean="0"/>
              <a:t>Start the process of a person becoming socialized into the firm’s culture, values, and ways</a:t>
            </a:r>
            <a:r>
              <a:rPr lang="en-US" baseline="0" dirty="0" smtClean="0"/>
              <a:t> </a:t>
            </a:r>
            <a:r>
              <a:rPr lang="en-US" dirty="0" smtClean="0"/>
              <a:t>of doing things.</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6</a:t>
            </a:fld>
            <a:endParaRPr lang="en-US" dirty="0"/>
          </a:p>
        </p:txBody>
      </p:sp>
    </p:spTree>
    <p:extLst>
      <p:ext uri="{BB962C8B-B14F-4D97-AF65-F5344CB8AC3E}">
        <p14:creationId xmlns:p14="http://schemas.microsoft.com/office/powerpoint/2010/main" val="729291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length of the orientation program depends on what you cover. Most take several hours. The human resource specialist (or, in smaller firms, the office manager) performs the first part of the orientation by explaining basic matters like working hours and benefits. Then the supervisor continues the orientation by explaining the department’s organization, introducing the person to his or her new colleagues, familiarizing him or her with the workplace, and reducing first-day jitters.</a:t>
            </a:r>
          </a:p>
          <a:p>
            <a:endParaRPr lang="en-US" sz="1200" b="0" i="0" u="none" strike="noStrike" kern="1200" baseline="0" dirty="0" smtClean="0">
              <a:solidFill>
                <a:schemeClr val="tx1"/>
              </a:solidFill>
              <a:effectLst/>
              <a:latin typeface="+mn-lt"/>
              <a:ea typeface="+mn-ea"/>
              <a:cs typeface="+mn-cs"/>
            </a:endParaRPr>
          </a:p>
          <a:p>
            <a:r>
              <a:rPr lang="en-US" sz="1200" b="0" i="0" u="none" strike="noStrike" kern="1200" baseline="0" dirty="0" smtClean="0">
                <a:solidFill>
                  <a:schemeClr val="tx1"/>
                </a:solidFill>
                <a:effectLst/>
                <a:latin typeface="+mn-lt"/>
                <a:ea typeface="+mn-ea"/>
                <a:cs typeface="+mn-cs"/>
              </a:rPr>
              <a:t>During orientation, the Employee handbook and/or Orientation technology may be used.</a:t>
            </a:r>
          </a:p>
          <a:p>
            <a:endParaRPr lang="en-US" sz="1200" b="0" i="0" u="none" strike="noStrike" kern="1200" baseline="0" dirty="0" smtClean="0">
              <a:solidFill>
                <a:schemeClr val="tx1"/>
              </a:solidFill>
              <a:effectLst/>
              <a:latin typeface="+mn-lt"/>
              <a:ea typeface="+mn-ea"/>
              <a:cs typeface="+mn-cs"/>
            </a:endParaRPr>
          </a:p>
          <a:p>
            <a:r>
              <a:rPr lang="en-US" sz="1200" b="1" i="0" u="none" strike="noStrike" kern="1200" baseline="0" dirty="0" smtClean="0">
                <a:solidFill>
                  <a:schemeClr val="tx1"/>
                </a:solidFill>
                <a:latin typeface="+mn-lt"/>
                <a:ea typeface="+mn-ea"/>
                <a:cs typeface="+mn-cs"/>
              </a:rPr>
              <a:t>THE EMPLOYEE HANDBOOK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Courts may find that the employee handbook’s contents are legally binding commitments. The handbook should include proper disclaimers such as “nothing in this handbook should be taken as creating a binding contract between employer and employees, and all employment is on an at will basis.”</a:t>
            </a:r>
          </a:p>
          <a:p>
            <a:endParaRPr lang="en-US" sz="1200" b="0" i="0" u="none" strike="noStrike" kern="1200" baseline="0" dirty="0" smtClean="0">
              <a:solidFill>
                <a:schemeClr val="tx1"/>
              </a:solidFill>
              <a:effectLst/>
              <a:latin typeface="+mn-lt"/>
              <a:ea typeface="+mn-ea"/>
              <a:cs typeface="+mn-cs"/>
            </a:endParaRPr>
          </a:p>
          <a:p>
            <a:r>
              <a:rPr lang="en-US" sz="1200" b="1" i="0" u="none" strike="noStrike" kern="1200" baseline="0" dirty="0" smtClean="0">
                <a:solidFill>
                  <a:schemeClr val="tx1"/>
                </a:solidFill>
                <a:latin typeface="+mn-lt"/>
                <a:ea typeface="+mn-ea"/>
                <a:cs typeface="+mn-cs"/>
              </a:rPr>
              <a:t>Orientation TECHNOLOGY </a:t>
            </a:r>
            <a:r>
              <a:rPr lang="en-US" sz="1200" kern="1200" dirty="0" smtClean="0">
                <a:solidFill>
                  <a:schemeClr val="tx1"/>
                </a:solidFill>
                <a:effectLst/>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Employers use technology to support orientation also. Some employers place scannable QR codes along the orientation tour’s stops, to provide information about each department and its role.  Other companies “gamify” onboarding, for instance, by offering rewards and recognition for new hires’ contributions.</a:t>
            </a:r>
            <a:endParaRPr lang="en-US" sz="1200" b="0" i="0" u="none" strike="noStrike" kern="1200" baseline="0" dirty="0" smtClean="0">
              <a:solidFill>
                <a:schemeClr val="tx1"/>
              </a:solidFill>
              <a:effectLst/>
              <a:latin typeface="+mn-lt"/>
              <a:ea typeface="+mn-ea"/>
              <a:cs typeface="+mn-cs"/>
            </a:endParaRPr>
          </a:p>
          <a:p>
            <a:endParaRPr lang="en-US" sz="1200" b="0" i="0" u="none" strike="noStrike" kern="1200" baseline="0" dirty="0" smtClean="0">
              <a:solidFill>
                <a:schemeClr val="tx1"/>
              </a:solidFill>
              <a:effectLst/>
              <a:latin typeface="+mn-lt"/>
              <a:ea typeface="+mn-ea"/>
              <a:cs typeface="+mn-cs"/>
            </a:endParaRPr>
          </a:p>
          <a:p>
            <a:endParaRPr lang="en-US" sz="1200" b="1"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7DE14964-253B-4796-A314-B22F37487017}" type="slidenum">
              <a:rPr lang="en-US" smtClean="0"/>
              <a:pPr/>
              <a:t>7</a:t>
            </a:fld>
            <a:endParaRPr lang="en-US" dirty="0"/>
          </a:p>
        </p:txBody>
      </p:sp>
    </p:spTree>
    <p:extLst>
      <p:ext uri="{BB962C8B-B14F-4D97-AF65-F5344CB8AC3E}">
        <p14:creationId xmlns:p14="http://schemas.microsoft.com/office/powerpoint/2010/main" val="2307335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Next, we will discuss an example of how designing onboarding</a:t>
            </a:r>
            <a:r>
              <a:rPr lang="en-US" sz="1200" kern="1200" baseline="0" dirty="0" smtClean="0">
                <a:solidFill>
                  <a:schemeClr val="tx1"/>
                </a:solidFill>
                <a:effectLst/>
                <a:latin typeface="+mn-lt"/>
                <a:ea typeface="+mn-ea"/>
                <a:cs typeface="+mn-cs"/>
              </a:rPr>
              <a:t> to improve Employee Engagement.</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baseline="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baseline="0" dirty="0" smtClean="0">
                <a:solidFill>
                  <a:schemeClr val="tx1"/>
                </a:solidFill>
                <a:effectLst/>
                <a:latin typeface="+mn-lt"/>
                <a:ea typeface="+mn-ea"/>
                <a:cs typeface="+mn-cs"/>
              </a:rPr>
              <a:t>Toyota is an example.  Let’s take a look…</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8</a:t>
            </a:fld>
            <a:endParaRPr lang="en-US" dirty="0"/>
          </a:p>
        </p:txBody>
      </p:sp>
    </p:spTree>
    <p:extLst>
      <p:ext uri="{BB962C8B-B14F-4D97-AF65-F5344CB8AC3E}">
        <p14:creationId xmlns:p14="http://schemas.microsoft.com/office/powerpoint/2010/main" val="3703750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baseline="0" dirty="0" smtClean="0">
                <a:solidFill>
                  <a:schemeClr val="tx1"/>
                </a:solidFill>
                <a:effectLst/>
                <a:latin typeface="+mn-lt"/>
                <a:ea typeface="+mn-ea"/>
                <a:cs typeface="+mn-cs"/>
              </a:rPr>
              <a:t>Employee Engagement Guide for Managers: Onboarding at Toyota </a:t>
            </a:r>
            <a:endParaRPr lang="en-US" sz="1200" b="1" kern="1200" dirty="0" smtClean="0">
              <a:solidFill>
                <a:schemeClr val="tx1"/>
              </a:solidFill>
              <a:effectLst/>
              <a:latin typeface="+mn-lt"/>
              <a:ea typeface="+mn-ea"/>
              <a:cs typeface="+mn-cs"/>
            </a:endParaRPr>
          </a:p>
          <a:p>
            <a:endParaRPr lang="en-US" b="1" dirty="0" smtClean="0"/>
          </a:p>
          <a:p>
            <a:r>
              <a:rPr lang="en-US" sz="1200" b="0" i="0" u="none" strike="noStrike" kern="1200" baseline="0" dirty="0" smtClean="0">
                <a:solidFill>
                  <a:schemeClr val="tx1"/>
                </a:solidFill>
                <a:latin typeface="+mn-lt"/>
                <a:ea typeface="+mn-ea"/>
                <a:cs typeface="+mn-cs"/>
              </a:rPr>
              <a:t>In many firms today, orientation goes well beyond providing basic information about things like work hours. Onboarding at Toyota Motor Manufacturing USA illustrates this. While it does cover routine topics such as company benefits, its main aim is to engage Toyota’s new employees in the firm’s ideology of quality, teamwork, personal development, open communication, and mutual respect. The initial program takes about 4 days.</a:t>
            </a:r>
            <a:endParaRPr lang="en-US" b="1"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9</a:t>
            </a:fld>
            <a:endParaRPr lang="en-US" dirty="0"/>
          </a:p>
        </p:txBody>
      </p:sp>
    </p:spTree>
    <p:extLst>
      <p:ext uri="{BB962C8B-B14F-4D97-AF65-F5344CB8AC3E}">
        <p14:creationId xmlns:p14="http://schemas.microsoft.com/office/powerpoint/2010/main" val="370375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Onboarding at Toyota</a:t>
            </a:r>
          </a:p>
          <a:p>
            <a:endParaRPr lang="en-US" sz="1200" b="1"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Day 1: </a:t>
            </a:r>
            <a:r>
              <a:rPr lang="en-US" sz="1200" b="0" i="0" u="none" strike="noStrike" kern="1200" baseline="0" dirty="0" smtClean="0">
                <a:solidFill>
                  <a:schemeClr val="tx1"/>
                </a:solidFill>
                <a:latin typeface="+mn-lt"/>
                <a:ea typeface="+mn-ea"/>
                <a:cs typeface="+mn-cs"/>
              </a:rPr>
              <a:t>The first day begins early and includes an overview of the program, a welcome to the company, and a discussion of the firm’s organizational structure and human resource department by the firm’s human resources vice president. He or she devotes about an hour and a half to discussing Toyota history and culture, and about 2 hours to employee benefits.  Managers then spend several hours discussing Toyota’s commitment to quality and teamwork.</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Day 2: </a:t>
            </a:r>
            <a:r>
              <a:rPr lang="en-US" sz="1200" b="0" i="0" u="none" strike="noStrike" kern="1200" baseline="0" dirty="0" smtClean="0">
                <a:solidFill>
                  <a:schemeClr val="tx1"/>
                </a:solidFill>
                <a:latin typeface="+mn-lt"/>
                <a:ea typeface="+mn-ea"/>
                <a:cs typeface="+mn-cs"/>
              </a:rPr>
              <a:t>A typical second day focuses first on the importance of mutual respect, teamwork, and open communication at Toyota. The rest of the day covers topics such as safety, environmental affairs, and the Toyota production system.</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Day 3: </a:t>
            </a:r>
            <a:r>
              <a:rPr lang="en-US" sz="1200" b="0" i="0" u="none" strike="noStrike" kern="1200" baseline="0" dirty="0" smtClean="0">
                <a:solidFill>
                  <a:schemeClr val="tx1"/>
                </a:solidFill>
                <a:latin typeface="+mn-lt"/>
                <a:ea typeface="+mn-ea"/>
                <a:cs typeface="+mn-cs"/>
              </a:rPr>
              <a:t>Given the importance of working in teams at Toyota, this day begins with 2 ½ to 3 hours devoted to communication training, such as “making requests and giving feedback.” The rest of the day covers matters such as Toyota’s problem-solving methods, quality assurance, hazard communications, and safety.</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Day 4: </a:t>
            </a:r>
            <a:r>
              <a:rPr lang="en-US" sz="1200" b="0" i="0" u="none" strike="noStrike" kern="1200" baseline="0" dirty="0" smtClean="0">
                <a:solidFill>
                  <a:schemeClr val="tx1"/>
                </a:solidFill>
                <a:latin typeface="+mn-lt"/>
                <a:ea typeface="+mn-ea"/>
                <a:cs typeface="+mn-cs"/>
              </a:rPr>
              <a:t>Topics today include teamwork training and the Toyota suggestion system. This session also covers what work teams are responsible for and how to work together as a team. The afternoon session covers fire prevention and fire extinguisher training. By the end of day 4, new employees should be well on their way to being engaged in Toyota’s ideology; in particular its mission of quality and its values of teamwork, continuous improvement, and problem-solving.</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bottom line is that there’s more to orienting employees than introducing them to new coworkers. Even without a program like Toyota’s, use the onboarding opportunity to start instilling in the new employee the company values and traditions in which you expect the person to become engaged.</a:t>
            </a:r>
            <a:endParaRPr lang="en-US" dirty="0" smtClean="0"/>
          </a:p>
        </p:txBody>
      </p:sp>
      <p:sp>
        <p:nvSpPr>
          <p:cNvPr id="4" name="Slide Number Placeholder 3"/>
          <p:cNvSpPr>
            <a:spLocks noGrp="1"/>
          </p:cNvSpPr>
          <p:nvPr>
            <p:ph type="sldNum" sz="quarter" idx="10"/>
          </p:nvPr>
        </p:nvSpPr>
        <p:spPr/>
        <p:txBody>
          <a:bodyPr/>
          <a:lstStyle/>
          <a:p>
            <a:fld id="{7DE14964-253B-4796-A314-B22F37487017}" type="slidenum">
              <a:rPr lang="en-US" smtClean="0"/>
              <a:pPr/>
              <a:t>10</a:t>
            </a:fld>
            <a:endParaRPr lang="en-US" dirty="0"/>
          </a:p>
        </p:txBody>
      </p:sp>
    </p:spTree>
    <p:extLst>
      <p:ext uri="{BB962C8B-B14F-4D97-AF65-F5344CB8AC3E}">
        <p14:creationId xmlns:p14="http://schemas.microsoft.com/office/powerpoint/2010/main" val="7292916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Next, we will discuss the training</a:t>
            </a:r>
            <a:r>
              <a:rPr lang="en-US" sz="1200" kern="1200" baseline="0" dirty="0" smtClean="0">
                <a:solidFill>
                  <a:schemeClr val="tx1"/>
                </a:solidFill>
                <a:effectLst/>
                <a:latin typeface="+mn-lt"/>
                <a:ea typeface="+mn-ea"/>
                <a:cs typeface="+mn-cs"/>
              </a:rPr>
              <a:t> process.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11</a:t>
            </a:fld>
            <a:endParaRPr lang="en-US" dirty="0"/>
          </a:p>
        </p:txBody>
      </p:sp>
    </p:spTree>
    <p:extLst>
      <p:ext uri="{BB962C8B-B14F-4D97-AF65-F5344CB8AC3E}">
        <p14:creationId xmlns:p14="http://schemas.microsoft.com/office/powerpoint/2010/main" val="37037500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employer’s strategic plans should govern its training goals.  In essence, the task is to identify the employee behaviors the firm will need to execute its strategy, and then from that, deduce what competencies (for instance, skills and knowledge) employees will need. Then, put in place training goals and programs to instill these competencies.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accompanying Strategic Context feature provides an example.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Let’s take a look…</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12</a:t>
            </a:fld>
            <a:endParaRPr lang="en-US" dirty="0"/>
          </a:p>
        </p:txBody>
      </p:sp>
    </p:spTree>
    <p:extLst>
      <p:ext uri="{BB962C8B-B14F-4D97-AF65-F5344CB8AC3E}">
        <p14:creationId xmlns:p14="http://schemas.microsoft.com/office/powerpoint/2010/main" val="2529717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The Strategic Context</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The Training Program That Turned Macy’s Around</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For about 6 years after buying May Department Stores Co., in the early 2000s, Macy’s Inc. was in a consolidation/ cost-cutting mode. During these years, with the focus on cost-cutting, Macy’s customer service suffered. Many sales associates weren’t providing the level of service that customers wanted. The question was, what should Macy’s do about it?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Macy’s top management turned to a new strategy. As its CEO said, “We are [now] talking about a cultural shift … becoming more of a growth company.”  However, Macy’s top management knew that growth would not occur without a big improvement in how its sales associates treated customers. To produce the improved customer service Macy’s needed to achieve its new strategy, Macy’s installed a new training program. Rather than just watching a 90-minute interactive video as they previously did, sales associates now attended 3 ½-hour training sessions aimed at cultivating higher levels of customer service.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Macy’s managers believed the training program and resulting customer service improvement would be the biggest factor in driving their company’s sales growth. And, indeed, same-store sales rose 5.3% in 2011, 3.7% in 2012, and about 3.5% in 2013, well above many competitors’.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What other human resource management steps do you think Macy’s should take in order to improve customer service performance?</a:t>
            </a:r>
            <a:endParaRPr lang="en-US" sz="1200" b="1" i="0" u="none" strike="noStrike" kern="1200" baseline="0" dirty="0" smtClean="0">
              <a:solidFill>
                <a:schemeClr val="tx1"/>
              </a:solidFill>
              <a:latin typeface="+mn-lt"/>
              <a:ea typeface="+mn-ea"/>
              <a:cs typeface="+mn-cs"/>
            </a:endParaRPr>
          </a:p>
          <a:p>
            <a:endParaRPr lang="en-US" sz="1200" b="0"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13</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gold standard here is still the basic analysis-design-develop-implement-evaluate known as (ADDIE) training process:</a:t>
            </a:r>
          </a:p>
          <a:p>
            <a:endParaRPr lang="en-US" dirty="0" smtClean="0"/>
          </a:p>
          <a:p>
            <a:r>
              <a:rPr lang="en-US" b="1" dirty="0" smtClean="0"/>
              <a:t>ADDIE five-step training program</a:t>
            </a:r>
            <a:r>
              <a:rPr lang="en-US" b="1" baseline="0" dirty="0" smtClean="0"/>
              <a:t> includes</a:t>
            </a:r>
            <a:r>
              <a:rPr lang="en-US" baseline="0" dirty="0" smtClean="0"/>
              <a:t>:</a:t>
            </a:r>
            <a:endParaRPr lang="en-US" dirty="0" smtClean="0"/>
          </a:p>
          <a:p>
            <a:pPr marL="228600" indent="-228600">
              <a:buFont typeface="+mj-lt"/>
              <a:buAutoNum type="arabicPeriod"/>
            </a:pPr>
            <a:r>
              <a:rPr lang="en-US" dirty="0" smtClean="0"/>
              <a:t>Analyzing the training need.</a:t>
            </a:r>
          </a:p>
          <a:p>
            <a:pPr marL="228600" indent="-228600">
              <a:buFont typeface="+mj-lt"/>
              <a:buAutoNum type="arabicPeriod"/>
            </a:pPr>
            <a:r>
              <a:rPr lang="en-US" dirty="0" smtClean="0"/>
              <a:t>Design the overall training program.</a:t>
            </a:r>
          </a:p>
          <a:p>
            <a:pPr marL="228600" indent="-228600">
              <a:buFont typeface="+mj-lt"/>
              <a:buAutoNum type="arabicPeriod"/>
            </a:pPr>
            <a:r>
              <a:rPr lang="en-US" dirty="0" smtClean="0"/>
              <a:t>Developing the course.</a:t>
            </a:r>
          </a:p>
          <a:p>
            <a:pPr marL="228600" indent="-228600">
              <a:buFont typeface="+mj-lt"/>
              <a:buAutoNum type="arabicPeriod"/>
            </a:pPr>
            <a:r>
              <a:rPr lang="en-US" dirty="0" smtClean="0"/>
              <a:t>Implement training by actually training the targeted employee group.</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r>
              <a:rPr lang="en-US" dirty="0" smtClean="0"/>
              <a:t>Evaluating the course effectiveness.</a:t>
            </a:r>
          </a:p>
          <a:p>
            <a:pPr marL="228600" marR="0" indent="-228600" algn="l" defTabSz="914400" rtl="0" eaLnBrk="1" fontAlgn="auto" latinLnBrk="0" hangingPunct="1">
              <a:lnSpc>
                <a:spcPct val="100000"/>
              </a:lnSpc>
              <a:spcBef>
                <a:spcPts val="0"/>
              </a:spcBef>
              <a:spcAft>
                <a:spcPts val="0"/>
              </a:spcAft>
              <a:buClrTx/>
              <a:buSzTx/>
              <a:buFont typeface="+mj-lt"/>
              <a:buAutoNum type="arabicPeriod"/>
              <a:tabLst/>
              <a:defRPr/>
            </a:pPr>
            <a:endParaRPr lang="en-US" dirty="0" smtClean="0"/>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dirty="0" smtClean="0"/>
              <a:t>Let’s</a:t>
            </a:r>
            <a:r>
              <a:rPr lang="en-US" baseline="0" dirty="0" smtClean="0"/>
              <a:t> take a closer look at each step…</a:t>
            </a:r>
            <a:endParaRPr lang="en-US" dirty="0" smtClean="0"/>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14</a:t>
            </a:fld>
            <a:endParaRPr lang="en-US" dirty="0"/>
          </a:p>
        </p:txBody>
      </p:sp>
    </p:spTree>
    <p:extLst>
      <p:ext uri="{BB962C8B-B14F-4D97-AF65-F5344CB8AC3E}">
        <p14:creationId xmlns:p14="http://schemas.microsoft.com/office/powerpoint/2010/main" val="2599090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training needs analysis may address the employer’s </a:t>
            </a:r>
            <a:r>
              <a:rPr lang="en-US" sz="1200" b="0" i="1" u="none" strike="noStrike" kern="1200" baseline="0" dirty="0" smtClean="0">
                <a:solidFill>
                  <a:schemeClr val="tx1"/>
                </a:solidFill>
                <a:latin typeface="+mn-lt"/>
                <a:ea typeface="+mn-ea"/>
                <a:cs typeface="+mn-cs"/>
              </a:rPr>
              <a:t>strategic/longer term </a:t>
            </a:r>
            <a:r>
              <a:rPr lang="en-US" sz="1200" b="0" i="0" u="none" strike="noStrike" kern="1200" baseline="0" dirty="0" smtClean="0">
                <a:solidFill>
                  <a:schemeClr val="tx1"/>
                </a:solidFill>
                <a:latin typeface="+mn-lt"/>
                <a:ea typeface="+mn-ea"/>
                <a:cs typeface="+mn-cs"/>
              </a:rPr>
              <a:t>training needs and/or its </a:t>
            </a:r>
            <a:r>
              <a:rPr lang="en-US" sz="1200" b="0" i="1" u="none" strike="noStrike" kern="1200" baseline="0" dirty="0" smtClean="0">
                <a:solidFill>
                  <a:schemeClr val="tx1"/>
                </a:solidFill>
                <a:latin typeface="+mn-lt"/>
                <a:ea typeface="+mn-ea"/>
                <a:cs typeface="+mn-cs"/>
              </a:rPr>
              <a:t>current </a:t>
            </a:r>
            <a:r>
              <a:rPr lang="en-US" sz="1200" b="0" i="0" u="none" strike="noStrike" kern="1200" baseline="0" dirty="0" smtClean="0">
                <a:solidFill>
                  <a:schemeClr val="tx1"/>
                </a:solidFill>
                <a:latin typeface="+mn-lt"/>
                <a:ea typeface="+mn-ea"/>
                <a:cs typeface="+mn-cs"/>
              </a:rPr>
              <a:t>training needs.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Strategic Training Needs Analysis </a:t>
            </a:r>
            <a:r>
              <a:rPr lang="en-US" sz="1200" b="0" i="0" u="none" strike="noStrike" kern="1200" baseline="0" dirty="0" smtClean="0">
                <a:solidFill>
                  <a:schemeClr val="tx1"/>
                </a:solidFill>
                <a:latin typeface="+mn-lt"/>
                <a:ea typeface="+mn-ea"/>
                <a:cs typeface="+mn-cs"/>
              </a:rPr>
              <a:t>– Involves strategic goals (perhaps to enter new lines of business or to expand abroad) that often mean the firm will have to fill new jobs. </a:t>
            </a:r>
            <a:r>
              <a:rPr lang="en-US" sz="1200" b="0" i="1" u="none" strike="noStrike" kern="1200" baseline="0" dirty="0" smtClean="0">
                <a:solidFill>
                  <a:schemeClr val="tx1"/>
                </a:solidFill>
                <a:latin typeface="+mn-lt"/>
                <a:ea typeface="+mn-ea"/>
                <a:cs typeface="+mn-cs"/>
              </a:rPr>
              <a:t>Strategic training needs analysis </a:t>
            </a:r>
            <a:r>
              <a:rPr lang="en-US" sz="1200" b="0" i="0" u="none" strike="noStrike" kern="1200" baseline="0" dirty="0" smtClean="0">
                <a:solidFill>
                  <a:schemeClr val="tx1"/>
                </a:solidFill>
                <a:latin typeface="+mn-lt"/>
                <a:ea typeface="+mn-ea"/>
                <a:cs typeface="+mn-cs"/>
              </a:rPr>
              <a:t>identifies the training employees will need to fill these future jobs.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Current Training Needs Analysis </a:t>
            </a:r>
            <a:r>
              <a:rPr lang="en-US" sz="1200" b="0" i="0" u="none" strike="noStrike" kern="1200" baseline="0" dirty="0" smtClean="0">
                <a:solidFill>
                  <a:schemeClr val="tx1"/>
                </a:solidFill>
                <a:latin typeface="+mn-lt"/>
                <a:ea typeface="+mn-ea"/>
                <a:cs typeface="+mn-cs"/>
              </a:rPr>
              <a:t>– Most training efforts aim to improve current performance—specifically training new employees, and those whose performance is deficient. How you analyze current training needs depends on whether you’re training new or current employees. The main task for </a:t>
            </a:r>
            <a:r>
              <a:rPr lang="en-US" sz="1200" b="0" i="1" u="none" strike="noStrike" kern="1200" baseline="0" dirty="0" smtClean="0">
                <a:solidFill>
                  <a:schemeClr val="tx1"/>
                </a:solidFill>
                <a:latin typeface="+mn-lt"/>
                <a:ea typeface="+mn-ea"/>
                <a:cs typeface="+mn-cs"/>
              </a:rPr>
              <a:t>new </a:t>
            </a:r>
            <a:r>
              <a:rPr lang="en-US" sz="1200" b="0" i="0" u="none" strike="noStrike" kern="1200" baseline="0" dirty="0" smtClean="0">
                <a:solidFill>
                  <a:schemeClr val="tx1"/>
                </a:solidFill>
                <a:latin typeface="+mn-lt"/>
                <a:ea typeface="+mn-ea"/>
                <a:cs typeface="+mn-cs"/>
              </a:rPr>
              <a:t>employees is to determine what the job entails and to break it down into subtasks, each of which you then teach to the new employee.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Analyzing </a:t>
            </a:r>
            <a:r>
              <a:rPr lang="en-US" sz="1200" b="0" i="1" u="none" strike="noStrike" kern="1200" baseline="0" dirty="0" smtClean="0">
                <a:solidFill>
                  <a:schemeClr val="tx1"/>
                </a:solidFill>
                <a:latin typeface="+mn-lt"/>
                <a:ea typeface="+mn-ea"/>
                <a:cs typeface="+mn-cs"/>
              </a:rPr>
              <a:t>current </a:t>
            </a:r>
            <a:r>
              <a:rPr lang="en-US" sz="1200" b="0" i="0" u="none" strike="noStrike" kern="1200" baseline="0" dirty="0" smtClean="0">
                <a:solidFill>
                  <a:schemeClr val="tx1"/>
                </a:solidFill>
                <a:latin typeface="+mn-lt"/>
                <a:ea typeface="+mn-ea"/>
                <a:cs typeface="+mn-cs"/>
              </a:rPr>
              <a:t>employees’ training needs is more complex, because you must also ascertain whether training is the solution. Managers use </a:t>
            </a:r>
            <a:r>
              <a:rPr lang="en-US" sz="1200" b="1" i="1" u="none" strike="noStrike" kern="1200" baseline="0" dirty="0" smtClean="0">
                <a:solidFill>
                  <a:schemeClr val="tx1"/>
                </a:solidFill>
                <a:latin typeface="+mn-lt"/>
                <a:ea typeface="+mn-ea"/>
                <a:cs typeface="+mn-cs"/>
              </a:rPr>
              <a:t>task analysis </a:t>
            </a:r>
            <a:r>
              <a:rPr lang="en-US" sz="1200" b="0" i="0" u="none" strike="noStrike" kern="1200" baseline="0" dirty="0" smtClean="0">
                <a:solidFill>
                  <a:schemeClr val="tx1"/>
                </a:solidFill>
                <a:latin typeface="+mn-lt"/>
                <a:ea typeface="+mn-ea"/>
                <a:cs typeface="+mn-cs"/>
              </a:rPr>
              <a:t>to identify new employees’ training needs, and </a:t>
            </a:r>
            <a:r>
              <a:rPr lang="en-US" sz="1200" b="1" i="1" u="none" strike="noStrike" kern="1200" baseline="0" dirty="0" smtClean="0">
                <a:solidFill>
                  <a:schemeClr val="tx1"/>
                </a:solidFill>
                <a:latin typeface="+mn-lt"/>
                <a:ea typeface="+mn-ea"/>
                <a:cs typeface="+mn-cs"/>
              </a:rPr>
              <a:t>performance analysis </a:t>
            </a:r>
            <a:r>
              <a:rPr lang="en-US" sz="1200" b="0" i="0" u="none" strike="noStrike" kern="1200" baseline="0" dirty="0" smtClean="0">
                <a:solidFill>
                  <a:schemeClr val="tx1"/>
                </a:solidFill>
                <a:latin typeface="+mn-lt"/>
                <a:ea typeface="+mn-ea"/>
                <a:cs typeface="+mn-cs"/>
              </a:rPr>
              <a:t>to identify current employees’ training needs.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Task analysis </a:t>
            </a:r>
            <a:r>
              <a:rPr lang="en-US" sz="1200" b="0" i="0" u="none" strike="noStrike" kern="1200" baseline="0" dirty="0" smtClean="0">
                <a:solidFill>
                  <a:schemeClr val="tx1"/>
                </a:solidFill>
                <a:latin typeface="+mn-lt"/>
                <a:ea typeface="+mn-ea"/>
                <a:cs typeface="+mn-cs"/>
              </a:rPr>
              <a:t>– Is a detailed study of the job to determine what specific skills (like reading spreadsheets for a clerk) the job requires. For task analysis, job descriptions and job specifications are essential.</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Performance Analysis </a:t>
            </a:r>
            <a:r>
              <a:rPr lang="en-US" sz="1200" b="0" i="0" u="none" strike="noStrike" kern="1200" baseline="0" dirty="0" smtClean="0">
                <a:solidFill>
                  <a:schemeClr val="tx1"/>
                </a:solidFill>
                <a:latin typeface="+mn-lt"/>
                <a:ea typeface="+mn-ea"/>
                <a:cs typeface="+mn-cs"/>
              </a:rPr>
              <a:t>– For underperforming current employees, you can’t assume that training is the solution. In other words, is it lack of training, or something else? </a:t>
            </a:r>
            <a:r>
              <a:rPr lang="en-US" sz="1200" b="1" i="0" u="none" strike="noStrike" kern="1200" baseline="0" dirty="0" smtClean="0">
                <a:solidFill>
                  <a:schemeClr val="tx1"/>
                </a:solidFill>
                <a:latin typeface="+mn-lt"/>
                <a:ea typeface="+mn-ea"/>
                <a:cs typeface="+mn-cs"/>
              </a:rPr>
              <a:t>Performance analysis </a:t>
            </a:r>
            <a:r>
              <a:rPr lang="en-US" sz="1200" b="0" i="0" u="none" strike="noStrike" kern="1200" baseline="0" dirty="0" smtClean="0">
                <a:solidFill>
                  <a:schemeClr val="tx1"/>
                </a:solidFill>
                <a:latin typeface="+mn-lt"/>
                <a:ea typeface="+mn-ea"/>
                <a:cs typeface="+mn-cs"/>
              </a:rPr>
              <a:t>is the process of verifying that there is a performance deficiency and determining whether the employer should correct such deficiencies through training or some other means (like transferring the employee).</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15</a:t>
            </a:fld>
            <a:endParaRPr lang="en-US" dirty="0"/>
          </a:p>
        </p:txBody>
      </p:sp>
    </p:spTree>
    <p:extLst>
      <p:ext uri="{BB962C8B-B14F-4D97-AF65-F5344CB8AC3E}">
        <p14:creationId xmlns:p14="http://schemas.microsoft.com/office/powerpoint/2010/main" val="17563106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Uncovering why performance is down is the heart of performance analysis. The aim here is to distinguish between can’t-do and won’t-do problems.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First, determine whether </a:t>
            </a:r>
            <a:r>
              <a:rPr lang="en-US" sz="1200" b="1" i="0" u="none" strike="noStrike" kern="1200" baseline="0" dirty="0" smtClean="0">
                <a:solidFill>
                  <a:schemeClr val="tx1"/>
                </a:solidFill>
                <a:latin typeface="+mn-lt"/>
                <a:ea typeface="+mn-ea"/>
                <a:cs typeface="+mn-cs"/>
              </a:rPr>
              <a:t>it is a </a:t>
            </a:r>
            <a:r>
              <a:rPr lang="en-US" sz="1200" b="1" i="1" u="none" strike="noStrike" kern="1200" baseline="0" dirty="0" smtClean="0">
                <a:solidFill>
                  <a:schemeClr val="tx1"/>
                </a:solidFill>
                <a:latin typeface="+mn-lt"/>
                <a:ea typeface="+mn-ea"/>
                <a:cs typeface="+mn-cs"/>
              </a:rPr>
              <a:t>can’t-do </a:t>
            </a:r>
            <a:r>
              <a:rPr lang="en-US" sz="1200" b="1" i="0" u="none" strike="noStrike" kern="1200" baseline="0" dirty="0" smtClean="0">
                <a:solidFill>
                  <a:schemeClr val="tx1"/>
                </a:solidFill>
                <a:latin typeface="+mn-lt"/>
                <a:ea typeface="+mn-ea"/>
                <a:cs typeface="+mn-cs"/>
              </a:rPr>
              <a:t>problem </a:t>
            </a:r>
            <a:r>
              <a:rPr lang="en-US" sz="1200" b="0" i="0" u="none" strike="noStrike" kern="1200" baseline="0" dirty="0" smtClean="0">
                <a:solidFill>
                  <a:schemeClr val="tx1"/>
                </a:solidFill>
                <a:latin typeface="+mn-lt"/>
                <a:ea typeface="+mn-ea"/>
                <a:cs typeface="+mn-cs"/>
              </a:rPr>
              <a:t>and, if so, its specific causes. For example: The employees don’t know what to do or what your standards are; there are obstacles in the system such as lack of tools or supplies; there are no job aids (such as color-coded wires that show assemblers which wire goes where); you’ve hired people who haven’t the skills to do the job; or training is inadequate.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Or, </a:t>
            </a:r>
            <a:r>
              <a:rPr lang="en-US" sz="1200" b="1" i="0" u="none" strike="noStrike" kern="1200" baseline="0" dirty="0" smtClean="0">
                <a:solidFill>
                  <a:schemeClr val="tx1"/>
                </a:solidFill>
                <a:latin typeface="+mn-lt"/>
                <a:ea typeface="+mn-ea"/>
                <a:cs typeface="+mn-cs"/>
              </a:rPr>
              <a:t>it might be a </a:t>
            </a:r>
            <a:r>
              <a:rPr lang="en-US" sz="1200" b="1" i="1" u="none" strike="noStrike" kern="1200" baseline="0" dirty="0" smtClean="0">
                <a:solidFill>
                  <a:schemeClr val="tx1"/>
                </a:solidFill>
                <a:latin typeface="+mn-lt"/>
                <a:ea typeface="+mn-ea"/>
                <a:cs typeface="+mn-cs"/>
              </a:rPr>
              <a:t>won’t-do </a:t>
            </a:r>
            <a:r>
              <a:rPr lang="en-US" sz="1200" b="1" i="0" u="none" strike="noStrike" kern="1200" baseline="0" dirty="0" smtClean="0">
                <a:solidFill>
                  <a:schemeClr val="tx1"/>
                </a:solidFill>
                <a:latin typeface="+mn-lt"/>
                <a:ea typeface="+mn-ea"/>
                <a:cs typeface="+mn-cs"/>
              </a:rPr>
              <a:t>problem</a:t>
            </a:r>
            <a:r>
              <a:rPr lang="en-US" sz="1200" b="0" i="0" u="none" strike="noStrike" kern="1200" baseline="0" dirty="0" smtClean="0">
                <a:solidFill>
                  <a:schemeClr val="tx1"/>
                </a:solidFill>
                <a:latin typeface="+mn-lt"/>
                <a:ea typeface="+mn-ea"/>
                <a:cs typeface="+mn-cs"/>
              </a:rPr>
              <a:t>. Here employees could do a good job if they wanted to. One expert says, “Perhaps the biggest trap that trainers fall into is [developing] training for problems that training just won’t fix.” For instance, the better solution might be to change the incentives.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16</a:t>
            </a:fld>
            <a:endParaRPr lang="en-US" dirty="0"/>
          </a:p>
        </p:txBody>
      </p:sp>
    </p:spTree>
    <p:extLst>
      <p:ext uri="{BB962C8B-B14F-4D97-AF65-F5344CB8AC3E}">
        <p14:creationId xmlns:p14="http://schemas.microsoft.com/office/powerpoint/2010/main" val="17563106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Armed with the needs analysis results, the manager next designs the training program. </a:t>
            </a:r>
            <a:r>
              <a:rPr lang="en-US" sz="1200" b="0" i="1" u="none" strike="noStrike" kern="1200" baseline="0" dirty="0" smtClean="0">
                <a:solidFill>
                  <a:schemeClr val="tx1"/>
                </a:solidFill>
                <a:latin typeface="+mn-lt"/>
                <a:ea typeface="+mn-ea"/>
                <a:cs typeface="+mn-cs"/>
              </a:rPr>
              <a:t>Design </a:t>
            </a:r>
            <a:r>
              <a:rPr lang="en-US" sz="1200" b="0" i="0" u="none" strike="noStrike" kern="1200" baseline="0" dirty="0" smtClean="0">
                <a:solidFill>
                  <a:schemeClr val="tx1"/>
                </a:solidFill>
                <a:latin typeface="+mn-lt"/>
                <a:ea typeface="+mn-ea"/>
                <a:cs typeface="+mn-cs"/>
              </a:rPr>
              <a:t>means planning the overall training program including training objectives, delivery methods, and program evaluation. Sub-steps include setting performance objectives, creating a detailed training outline (all training program steps from start to finish), choosing a program delivery method (such as lectures or Web), and verifying the overall program design with management.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design should include summaries of how you plan to set a training environment that motivates your trainees both to learn and to transfer what they learn to the job. It is also here that the manager reviews possible training program content (including workbooks, exercises, and activities), and estimates a budget for the training program. If the program is to use technology, the manager should include a review of the technology he or she plans to use as part of the analysis.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Next, we’ll look more closely at several specific design issues.</a:t>
            </a:r>
          </a:p>
        </p:txBody>
      </p:sp>
      <p:sp>
        <p:nvSpPr>
          <p:cNvPr id="4" name="Slide Number Placeholder 3"/>
          <p:cNvSpPr>
            <a:spLocks noGrp="1"/>
          </p:cNvSpPr>
          <p:nvPr>
            <p:ph type="sldNum" sz="quarter" idx="10"/>
          </p:nvPr>
        </p:nvSpPr>
        <p:spPr/>
        <p:txBody>
          <a:bodyPr/>
          <a:lstStyle/>
          <a:p>
            <a:fld id="{7DE14964-253B-4796-A314-B22F37487017}" type="slidenum">
              <a:rPr lang="en-US" smtClean="0"/>
              <a:pPr/>
              <a:t>17</a:t>
            </a:fld>
            <a:endParaRPr lang="en-US" dirty="0"/>
          </a:p>
        </p:txBody>
      </p:sp>
    </p:spTree>
    <p:extLst>
      <p:ext uri="{BB962C8B-B14F-4D97-AF65-F5344CB8AC3E}">
        <p14:creationId xmlns:p14="http://schemas.microsoft.com/office/powerpoint/2010/main" val="11571665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Training, development, learning, or (more generally) </a:t>
            </a:r>
            <a:r>
              <a:rPr lang="en-US" sz="1200" b="0" i="1" u="none" strike="noStrike" kern="1200" baseline="0" dirty="0" smtClean="0">
                <a:solidFill>
                  <a:schemeClr val="tx1"/>
                </a:solidFill>
                <a:latin typeface="+mn-lt"/>
                <a:ea typeface="+mn-ea"/>
                <a:cs typeface="+mn-cs"/>
              </a:rPr>
              <a:t>instructional objectives </a:t>
            </a:r>
            <a:r>
              <a:rPr lang="en-US" sz="1200" b="0" i="0" u="none" strike="noStrike" kern="1200" baseline="0" dirty="0" smtClean="0">
                <a:solidFill>
                  <a:schemeClr val="tx1"/>
                </a:solidFill>
                <a:latin typeface="+mn-lt"/>
                <a:ea typeface="+mn-ea"/>
                <a:cs typeface="+mn-cs"/>
              </a:rPr>
              <a:t>should specify in measurable terms what the trainee should be able to do after successfully completing the training program.</a:t>
            </a:r>
            <a:endParaRPr lang="en-US" dirty="0" smtClean="0"/>
          </a:p>
          <a:p>
            <a:endParaRPr lang="en-US" dirty="0" smtClean="0"/>
          </a:p>
          <a:p>
            <a:r>
              <a:rPr lang="en-US" sz="1200" b="0" i="0" u="none" strike="noStrike" kern="1200" baseline="0" dirty="0" smtClean="0">
                <a:solidFill>
                  <a:schemeClr val="tx1"/>
                </a:solidFill>
                <a:latin typeface="+mn-lt"/>
                <a:ea typeface="+mn-ea"/>
                <a:cs typeface="+mn-cs"/>
              </a:rPr>
              <a:t>In creating a motivational learning environment, the manager should address several issues: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Learning requires both </a:t>
            </a:r>
            <a:r>
              <a:rPr lang="en-US" sz="1200" b="1" i="0" u="none" strike="noStrike" kern="1200" baseline="0" dirty="0" smtClean="0">
                <a:solidFill>
                  <a:schemeClr val="tx1"/>
                </a:solidFill>
                <a:latin typeface="+mn-lt"/>
                <a:ea typeface="+mn-ea"/>
                <a:cs typeface="+mn-cs"/>
              </a:rPr>
              <a:t>ability and motivation</a:t>
            </a:r>
            <a:r>
              <a:rPr lang="en-US" sz="1200" b="0" i="0" u="none" strike="noStrike" kern="1200" baseline="0" dirty="0" smtClean="0">
                <a:solidFill>
                  <a:schemeClr val="tx1"/>
                </a:solidFill>
                <a:latin typeface="+mn-lt"/>
                <a:ea typeface="+mn-ea"/>
                <a:cs typeface="+mn-cs"/>
              </a:rPr>
              <a:t>, and the training program’s design should accommodate both.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In terms of </a:t>
            </a:r>
            <a:r>
              <a:rPr lang="en-US" sz="1200" b="1" i="1" u="none" strike="noStrike" kern="1200" baseline="0" dirty="0" smtClean="0">
                <a:solidFill>
                  <a:schemeClr val="tx1"/>
                </a:solidFill>
                <a:latin typeface="+mn-lt"/>
                <a:ea typeface="+mn-ea"/>
                <a:cs typeface="+mn-cs"/>
              </a:rPr>
              <a:t>ability</a:t>
            </a:r>
            <a:r>
              <a:rPr lang="en-US" sz="1200" b="0" i="0" u="none" strike="noStrike" kern="1200" baseline="0" dirty="0" smtClean="0">
                <a:solidFill>
                  <a:schemeClr val="tx1"/>
                </a:solidFill>
                <a:latin typeface="+mn-lt"/>
                <a:ea typeface="+mn-ea"/>
                <a:cs typeface="+mn-cs"/>
              </a:rPr>
              <a:t>, the learner–trainee needs (among other things) the required reading, writing, and mathematics skills. Trainees are rarely homogeneous, for instance, in terms of intellectual capacity. In setting the learning environment, the manager therefore should address several trainee-ability issues. For example, how will our program accommodate differences in trainee abilities? Do we need to provide remedial training?</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Second, the learner must also be </a:t>
            </a:r>
            <a:r>
              <a:rPr lang="en-US" sz="1200" b="1" i="0" u="none" strike="noStrike" kern="1200" baseline="0" dirty="0" smtClean="0">
                <a:solidFill>
                  <a:schemeClr val="tx1"/>
                </a:solidFill>
                <a:latin typeface="+mn-lt"/>
                <a:ea typeface="+mn-ea"/>
                <a:cs typeface="+mn-cs"/>
              </a:rPr>
              <a:t>motivated</a:t>
            </a:r>
            <a:r>
              <a:rPr lang="en-US" sz="1200" b="0" i="0" u="none" strike="noStrike" kern="1200" baseline="0" dirty="0" smtClean="0">
                <a:solidFill>
                  <a:schemeClr val="tx1"/>
                </a:solidFill>
                <a:latin typeface="+mn-lt"/>
                <a:ea typeface="+mn-ea"/>
                <a:cs typeface="+mn-cs"/>
              </a:rPr>
              <a:t>. No manager should waste his or her time showing a disinterested employee how to do something (even if he or she has the requisite ability).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Also, the training program’s effects will be diminished if trainees return to their jobs to snide comments such as, “I hope you liked your little vacation” from colleagues. Therefore, the low-hanging fruit in motivating trainees is to make sure the trainee’s peers and supervisor support the training effort.</a:t>
            </a:r>
            <a:endParaRPr lang="en-US" dirty="0" smtClean="0"/>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18</a:t>
            </a:fld>
            <a:endParaRPr lang="en-US" dirty="0"/>
          </a:p>
        </p:txBody>
      </p:sp>
    </p:spTree>
    <p:extLst>
      <p:ext uri="{BB962C8B-B14F-4D97-AF65-F5344CB8AC3E}">
        <p14:creationId xmlns:p14="http://schemas.microsoft.com/office/powerpoint/2010/main" val="41404482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In</a:t>
            </a:r>
            <a:r>
              <a:rPr lang="en-US" baseline="0" dirty="0" smtClean="0"/>
              <a:t> designing the training program, make certain you </a:t>
            </a:r>
            <a:r>
              <a:rPr lang="en-US" sz="1200" b="1" i="0" u="none" strike="noStrike" kern="1200" baseline="0" dirty="0" smtClean="0">
                <a:solidFill>
                  <a:schemeClr val="tx1"/>
                </a:solidFill>
                <a:latin typeface="+mn-lt"/>
                <a:ea typeface="+mn-ea"/>
                <a:cs typeface="+mn-cs"/>
              </a:rPr>
              <a:t>make the learning meaningful</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Learners are more motivated to learn something that has meaning for them. Therefore: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1. </a:t>
            </a:r>
            <a:r>
              <a:rPr lang="en-US" sz="1200" b="0" i="0" u="none" strike="noStrike" kern="1200" baseline="0" dirty="0" smtClean="0">
                <a:solidFill>
                  <a:schemeClr val="tx1"/>
                </a:solidFill>
                <a:latin typeface="+mn-lt"/>
                <a:ea typeface="+mn-ea"/>
                <a:cs typeface="+mn-cs"/>
              </a:rPr>
              <a:t>At the start of training, provide a bird’s-eye view of the material that you are going to present. For example, show why it’s important, and provide an overview.</a:t>
            </a:r>
          </a:p>
          <a:p>
            <a:r>
              <a:rPr lang="en-US" sz="1200" b="1" i="0" u="none" strike="noStrike" kern="1200" baseline="0" dirty="0" smtClean="0">
                <a:solidFill>
                  <a:schemeClr val="tx1"/>
                </a:solidFill>
                <a:latin typeface="+mn-lt"/>
                <a:ea typeface="+mn-ea"/>
                <a:cs typeface="+mn-cs"/>
              </a:rPr>
              <a:t>2. </a:t>
            </a:r>
            <a:r>
              <a:rPr lang="en-US" sz="1200" b="0" i="0" u="none" strike="noStrike" kern="1200" baseline="0" dirty="0" smtClean="0">
                <a:solidFill>
                  <a:schemeClr val="tx1"/>
                </a:solidFill>
                <a:latin typeface="+mn-lt"/>
                <a:ea typeface="+mn-ea"/>
                <a:cs typeface="+mn-cs"/>
              </a:rPr>
              <a:t>Use familiar examples.</a:t>
            </a:r>
          </a:p>
          <a:p>
            <a:r>
              <a:rPr lang="en-US" sz="1200" b="1" i="0" u="none" strike="noStrike" kern="1200" baseline="0" dirty="0" smtClean="0">
                <a:solidFill>
                  <a:schemeClr val="tx1"/>
                </a:solidFill>
                <a:latin typeface="+mn-lt"/>
                <a:ea typeface="+mn-ea"/>
                <a:cs typeface="+mn-cs"/>
              </a:rPr>
              <a:t>3. </a:t>
            </a:r>
            <a:r>
              <a:rPr lang="en-US" sz="1200" b="0" i="0" u="none" strike="noStrike" kern="1200" baseline="0" dirty="0" smtClean="0">
                <a:solidFill>
                  <a:schemeClr val="tx1"/>
                </a:solidFill>
                <a:latin typeface="+mn-lt"/>
                <a:ea typeface="+mn-ea"/>
                <a:cs typeface="+mn-cs"/>
              </a:rPr>
              <a:t>Organize the information so you can present it logically, in meaningful units.</a:t>
            </a:r>
          </a:p>
          <a:p>
            <a:r>
              <a:rPr lang="en-US" sz="1200" b="1" i="0" u="none" strike="noStrike" kern="1200" baseline="0" dirty="0" smtClean="0">
                <a:solidFill>
                  <a:schemeClr val="tx1"/>
                </a:solidFill>
                <a:latin typeface="+mn-lt"/>
                <a:ea typeface="+mn-ea"/>
                <a:cs typeface="+mn-cs"/>
              </a:rPr>
              <a:t>4. </a:t>
            </a:r>
            <a:r>
              <a:rPr lang="en-US" sz="1200" b="0" i="0" u="none" strike="noStrike" kern="1200" baseline="0" dirty="0" smtClean="0">
                <a:solidFill>
                  <a:schemeClr val="tx1"/>
                </a:solidFill>
                <a:latin typeface="+mn-lt"/>
                <a:ea typeface="+mn-ea"/>
                <a:cs typeface="+mn-cs"/>
              </a:rPr>
              <a:t>Use terms and concepts that are already familiar to trainees.</a:t>
            </a:r>
          </a:p>
          <a:p>
            <a:r>
              <a:rPr lang="en-US" sz="1200" b="1" i="0" u="none" strike="noStrike" kern="1200" baseline="0" dirty="0" smtClean="0">
                <a:solidFill>
                  <a:schemeClr val="tx1"/>
                </a:solidFill>
                <a:latin typeface="+mn-lt"/>
                <a:ea typeface="+mn-ea"/>
                <a:cs typeface="+mn-cs"/>
              </a:rPr>
              <a:t>5. </a:t>
            </a:r>
            <a:r>
              <a:rPr lang="en-US" sz="1200" b="0" i="0" u="none" strike="noStrike" kern="1200" baseline="0" dirty="0" smtClean="0">
                <a:solidFill>
                  <a:schemeClr val="tx1"/>
                </a:solidFill>
                <a:latin typeface="+mn-lt"/>
                <a:ea typeface="+mn-ea"/>
                <a:cs typeface="+mn-cs"/>
              </a:rPr>
              <a:t>Use visual aids.</a:t>
            </a:r>
          </a:p>
          <a:p>
            <a:r>
              <a:rPr lang="en-US" sz="1200" b="1" i="0" u="none" strike="noStrike" kern="1200" baseline="0" dirty="0" smtClean="0">
                <a:solidFill>
                  <a:schemeClr val="tx1"/>
                </a:solidFill>
                <a:latin typeface="+mn-lt"/>
                <a:ea typeface="+mn-ea"/>
                <a:cs typeface="+mn-cs"/>
              </a:rPr>
              <a:t>6. </a:t>
            </a:r>
            <a:r>
              <a:rPr lang="en-US" sz="1200" b="0" i="0" u="none" strike="noStrike" kern="1200" baseline="0" dirty="0" smtClean="0">
                <a:solidFill>
                  <a:schemeClr val="tx1"/>
                </a:solidFill>
                <a:latin typeface="+mn-lt"/>
                <a:ea typeface="+mn-ea"/>
                <a:cs typeface="+mn-cs"/>
              </a:rPr>
              <a:t>Create a perceived training need in trainees’ minds. For example, in one study, pilots who experienced pre-training accident-related events subsequently learned more from an accident-reduction training program than did those experiencing fewer such events. Similarly, “before the training, managers need to sit down and talk with the trainee about why they are enrolled in the class, what they are expected to learn, and how they can use it on the job.”</a:t>
            </a: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19</a:t>
            </a:fld>
            <a:endParaRPr lang="en-US" dirty="0"/>
          </a:p>
        </p:txBody>
      </p:sp>
    </p:spTree>
    <p:extLst>
      <p:ext uri="{BB962C8B-B14F-4D97-AF65-F5344CB8AC3E}">
        <p14:creationId xmlns:p14="http://schemas.microsoft.com/office/powerpoint/2010/main" val="39566677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Make sure the learner gets plenty of feedback. In particular:</a:t>
            </a:r>
          </a:p>
          <a:p>
            <a:r>
              <a:rPr lang="en-US" sz="1200" b="1" i="0" u="none" strike="noStrike" kern="1200" baseline="0" dirty="0" smtClean="0">
                <a:solidFill>
                  <a:schemeClr val="tx1"/>
                </a:solidFill>
                <a:latin typeface="+mn-lt"/>
                <a:ea typeface="+mn-ea"/>
                <a:cs typeface="+mn-cs"/>
              </a:rPr>
              <a:t>1. </a:t>
            </a:r>
            <a:r>
              <a:rPr lang="en-US" sz="1200" b="0" i="0" u="none" strike="noStrike" kern="1200" baseline="0" dirty="0" smtClean="0">
                <a:solidFill>
                  <a:schemeClr val="tx1"/>
                </a:solidFill>
                <a:latin typeface="+mn-lt"/>
                <a:ea typeface="+mn-ea"/>
                <a:cs typeface="+mn-cs"/>
              </a:rPr>
              <a:t>Trainees learn best when the trainers immediately reinforce correct responses, perhaps with a quick “well done.”</a:t>
            </a:r>
          </a:p>
          <a:p>
            <a:r>
              <a:rPr lang="en-US" sz="1200" b="1" i="0" u="none" strike="noStrike" kern="1200" baseline="0" dirty="0" smtClean="0">
                <a:solidFill>
                  <a:schemeClr val="tx1"/>
                </a:solidFill>
                <a:latin typeface="+mn-lt"/>
                <a:ea typeface="+mn-ea"/>
                <a:cs typeface="+mn-cs"/>
              </a:rPr>
              <a:t>2. </a:t>
            </a:r>
            <a:r>
              <a:rPr lang="en-US" sz="1200" b="0" i="0" u="none" strike="noStrike" kern="1200" baseline="0" dirty="0" smtClean="0">
                <a:solidFill>
                  <a:schemeClr val="tx1"/>
                </a:solidFill>
                <a:latin typeface="+mn-lt"/>
                <a:ea typeface="+mn-ea"/>
                <a:cs typeface="+mn-cs"/>
              </a:rPr>
              <a:t>The learning curve goes down late in the day. Partial-day training is generally superior to full-day training.</a:t>
            </a:r>
          </a:p>
          <a:p>
            <a:r>
              <a:rPr lang="en-US" sz="1200" b="1" i="0" u="none" strike="noStrike" kern="1200" baseline="0" dirty="0" smtClean="0">
                <a:solidFill>
                  <a:schemeClr val="tx1"/>
                </a:solidFill>
                <a:latin typeface="+mn-lt"/>
                <a:ea typeface="+mn-ea"/>
                <a:cs typeface="+mn-cs"/>
              </a:rPr>
              <a:t>3. </a:t>
            </a:r>
            <a:r>
              <a:rPr lang="en-US" sz="1200" b="0" i="0" u="none" strike="noStrike" kern="1200" baseline="0" dirty="0" smtClean="0">
                <a:solidFill>
                  <a:schemeClr val="tx1"/>
                </a:solidFill>
                <a:latin typeface="+mn-lt"/>
                <a:ea typeface="+mn-ea"/>
                <a:cs typeface="+mn-cs"/>
              </a:rPr>
              <a:t>Provide follow-up assignments at the close of training, so trainees are reinforced by having to apply back on the job what they’ve learned.</a:t>
            </a:r>
          </a:p>
          <a:p>
            <a:r>
              <a:rPr lang="en-US" sz="1200" b="1" i="0" u="none" strike="noStrike" kern="1200" baseline="0" dirty="0" smtClean="0">
                <a:solidFill>
                  <a:schemeClr val="tx1"/>
                </a:solidFill>
                <a:latin typeface="+mn-lt"/>
                <a:ea typeface="+mn-ea"/>
                <a:cs typeface="+mn-cs"/>
              </a:rPr>
              <a:t>4. </a:t>
            </a:r>
            <a:r>
              <a:rPr lang="en-US" sz="1200" b="0" i="0" u="none" strike="noStrike" kern="1200" baseline="0" dirty="0" smtClean="0">
                <a:solidFill>
                  <a:schemeClr val="tx1"/>
                </a:solidFill>
                <a:latin typeface="+mn-lt"/>
                <a:ea typeface="+mn-ea"/>
                <a:cs typeface="+mn-cs"/>
              </a:rPr>
              <a:t>Incentivize. Some companies, such as Hudson Trail Outfitters, an outdoor-gear retailer, offer trainees incentives of outdoor gear for completing each training program segment.</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Ensure Transfer of Learning to the Job </a:t>
            </a:r>
          </a:p>
          <a:p>
            <a:r>
              <a:rPr lang="en-US" sz="1200" b="0" i="0" u="none" strike="noStrike" kern="1200" baseline="0" dirty="0" smtClean="0">
                <a:solidFill>
                  <a:schemeClr val="tx1"/>
                </a:solidFill>
                <a:latin typeface="+mn-lt"/>
                <a:ea typeface="+mn-ea"/>
                <a:cs typeface="+mn-cs"/>
              </a:rPr>
              <a:t>Unfortunately, less than 35% of trainees seem to be transferring what they learned in training to their jobs a year after training. Improving on that sad statistic requires steps at each stage of training. </a:t>
            </a:r>
          </a:p>
          <a:p>
            <a:r>
              <a:rPr lang="en-US" sz="1200" b="1" i="1" u="none" strike="noStrike" kern="1200" baseline="0" dirty="0" smtClean="0">
                <a:solidFill>
                  <a:schemeClr val="tx1"/>
                </a:solidFill>
                <a:latin typeface="+mn-lt"/>
                <a:ea typeface="+mn-ea"/>
                <a:cs typeface="+mn-cs"/>
              </a:rPr>
              <a:t>Prior to training</a:t>
            </a:r>
            <a:r>
              <a:rPr lang="en-US" sz="1200" b="0" i="0" u="none" strike="noStrike" kern="1200" baseline="0" dirty="0" smtClean="0">
                <a:solidFill>
                  <a:schemeClr val="tx1"/>
                </a:solidFill>
                <a:latin typeface="+mn-lt"/>
                <a:ea typeface="+mn-ea"/>
                <a:cs typeface="+mn-cs"/>
              </a:rPr>
              <a:t>, get trainee and supervisor input in designing the program, institute a training attendance policy, and encourage employees to participate.</a:t>
            </a:r>
          </a:p>
          <a:p>
            <a:r>
              <a:rPr lang="en-US" sz="1200" b="1" i="1" u="none" strike="noStrike" kern="1200" baseline="0" dirty="0" smtClean="0">
                <a:solidFill>
                  <a:schemeClr val="tx1"/>
                </a:solidFill>
                <a:latin typeface="+mn-lt"/>
                <a:ea typeface="+mn-ea"/>
                <a:cs typeface="+mn-cs"/>
              </a:rPr>
              <a:t>During training</a:t>
            </a:r>
            <a:r>
              <a:rPr lang="en-US" sz="1200" b="0" i="0" u="none" strike="noStrike" kern="1200" baseline="0" dirty="0" smtClean="0">
                <a:solidFill>
                  <a:schemeClr val="tx1"/>
                </a:solidFill>
                <a:latin typeface="+mn-lt"/>
                <a:ea typeface="+mn-ea"/>
                <a:cs typeface="+mn-cs"/>
              </a:rPr>
              <a:t>, provide trainees with training experiences and conditions (surroundings, equipment) that resemble the actual work environment.</a:t>
            </a:r>
          </a:p>
          <a:p>
            <a:r>
              <a:rPr lang="en-US" sz="1200" b="1" i="1" u="none" strike="noStrike" kern="1200" baseline="0" dirty="0" smtClean="0">
                <a:solidFill>
                  <a:schemeClr val="tx1"/>
                </a:solidFill>
                <a:latin typeface="+mn-lt"/>
                <a:ea typeface="+mn-ea"/>
                <a:cs typeface="+mn-cs"/>
              </a:rPr>
              <a:t>After training</a:t>
            </a:r>
            <a:r>
              <a:rPr lang="en-US" sz="1200" b="0" i="0" u="none" strike="noStrike" kern="1200" baseline="0" dirty="0" smtClean="0">
                <a:solidFill>
                  <a:schemeClr val="tx1"/>
                </a:solidFill>
                <a:latin typeface="+mn-lt"/>
                <a:ea typeface="+mn-ea"/>
                <a:cs typeface="+mn-cs"/>
              </a:rPr>
              <a:t>, reinforce what trainees learned, for instance, by appraising and rewarding employees for using new skills, and by making sure that they have the tools and materials they need to use their new skills.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Other Training Design Issues</a:t>
            </a:r>
            <a:r>
              <a:rPr lang="en-US" sz="1200" b="0" i="0" u="none" strike="noStrike" kern="1200" baseline="0" dirty="0" smtClean="0">
                <a:solidFill>
                  <a:schemeClr val="tx1"/>
                </a:solidFill>
                <a:latin typeface="+mn-lt"/>
                <a:ea typeface="+mn-ea"/>
                <a:cs typeface="+mn-cs"/>
              </a:rPr>
              <a:t> – Managers address several other issues during the training design stage.  Most importantly, they review alternative training methodologies (such as lectures, Web-based, and so on) and choose likely methods for their program. They also decide how to organize the various training content components, choose how to evaluate the program, develop an overall summary plan for the program, and obtain management’s approval to move ahead.</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20</a:t>
            </a:fld>
            <a:endParaRPr lang="en-US" dirty="0"/>
          </a:p>
        </p:txBody>
      </p:sp>
    </p:spTree>
    <p:extLst>
      <p:ext uri="{BB962C8B-B14F-4D97-AF65-F5344CB8AC3E}">
        <p14:creationId xmlns:p14="http://schemas.microsoft.com/office/powerpoint/2010/main" val="29921327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u="none" strike="noStrike" kern="1200" baseline="0" dirty="0" smtClean="0">
                <a:solidFill>
                  <a:schemeClr val="tx1"/>
                </a:solidFill>
                <a:latin typeface="+mn-lt"/>
                <a:ea typeface="+mn-ea"/>
                <a:cs typeface="+mn-cs"/>
              </a:rPr>
              <a:t>Program development </a:t>
            </a:r>
            <a:r>
              <a:rPr lang="en-US" sz="1200" b="0" i="0" u="none" strike="noStrike" kern="1200" baseline="0" dirty="0" smtClean="0">
                <a:solidFill>
                  <a:schemeClr val="tx1"/>
                </a:solidFill>
                <a:latin typeface="+mn-lt"/>
                <a:ea typeface="+mn-ea"/>
                <a:cs typeface="+mn-cs"/>
              </a:rPr>
              <a:t>means actually assembling the program’s training content and materials. It means choosing the specific content the program will present, as well as designing/choosing the specific instructional methods (lectures, cases, Web-based, and so on) you will use.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Some employers create their own training content, but there’s also a vast selection of online and offline content. But many different types of training equipment and materials can be used. Including (for example) iPads, workbooks, lectures, PowerPoint slides, Web- and computer based activities, course activities, trainer resources (manuals, for instance), and support materials.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Once you design, approve, and develop the program, management can </a:t>
            </a:r>
            <a:r>
              <a:rPr lang="en-US" sz="1200" b="0" i="1" u="none" strike="noStrike" kern="1200" baseline="0" dirty="0" smtClean="0">
                <a:solidFill>
                  <a:schemeClr val="tx1"/>
                </a:solidFill>
                <a:latin typeface="+mn-lt"/>
                <a:ea typeface="+mn-ea"/>
                <a:cs typeface="+mn-cs"/>
              </a:rPr>
              <a:t>implement </a:t>
            </a:r>
            <a:r>
              <a:rPr lang="en-US" sz="1200" b="0" i="0" u="none" strike="noStrike" kern="1200" baseline="0" dirty="0" smtClean="0">
                <a:solidFill>
                  <a:schemeClr val="tx1"/>
                </a:solidFill>
                <a:latin typeface="+mn-lt"/>
                <a:ea typeface="+mn-ea"/>
                <a:cs typeface="+mn-cs"/>
              </a:rPr>
              <a:t>and then </a:t>
            </a:r>
            <a:r>
              <a:rPr lang="en-US" sz="1200" b="0" i="1" u="none" strike="noStrike" kern="1200" baseline="0" dirty="0" smtClean="0">
                <a:solidFill>
                  <a:schemeClr val="tx1"/>
                </a:solidFill>
                <a:latin typeface="+mn-lt"/>
                <a:ea typeface="+mn-ea"/>
                <a:cs typeface="+mn-cs"/>
              </a:rPr>
              <a:t>evaluate</a:t>
            </a:r>
            <a:r>
              <a:rPr lang="en-US" sz="1200" b="0" i="0" u="none" strike="noStrike" kern="1200" baseline="0" dirty="0" smtClean="0">
                <a:solidFill>
                  <a:schemeClr val="tx1"/>
                </a:solidFill>
                <a:latin typeface="+mn-lt"/>
                <a:ea typeface="+mn-ea"/>
                <a:cs typeface="+mn-cs"/>
              </a:rPr>
              <a:t> it.</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21</a:t>
            </a:fld>
            <a:endParaRPr lang="en-US" dirty="0"/>
          </a:p>
        </p:txBody>
      </p:sp>
    </p:spTree>
    <p:extLst>
      <p:ext uri="{BB962C8B-B14F-4D97-AF65-F5344CB8AC3E}">
        <p14:creationId xmlns:p14="http://schemas.microsoft.com/office/powerpoint/2010/main" val="171044871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Lets now discuss </a:t>
            </a:r>
            <a:r>
              <a:rPr lang="en-US" sz="1200" b="1" dirty="0" smtClean="0">
                <a:latin typeface="Arial" panose="020B0604020202020204" pitchFamily="34" charset="0"/>
                <a:cs typeface="Arial" panose="020B0604020202020204" pitchFamily="34" charset="0"/>
              </a:rPr>
              <a:t>how to use five training techniques. </a:t>
            </a:r>
            <a:r>
              <a:rPr lang="en-US" sz="1200" b="0" i="0" u="none" strike="noStrike" kern="1200" baseline="0" dirty="0" smtClean="0">
                <a:solidFill>
                  <a:schemeClr val="tx1"/>
                </a:solidFill>
                <a:latin typeface="+mn-lt"/>
                <a:ea typeface="+mn-ea"/>
                <a:cs typeface="+mn-cs"/>
              </a:rPr>
              <a:t>With objectives set and the program designed and developed, you can turn to implementing the training program. This means actually doing the training, using one or more of the following training methods.</a:t>
            </a:r>
          </a:p>
          <a:p>
            <a:endParaRPr lang="en-US" sz="1200" b="0"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22</a:t>
            </a:fld>
            <a:endParaRPr lang="en-US" dirty="0"/>
          </a:p>
        </p:txBody>
      </p:sp>
    </p:spTree>
    <p:extLst>
      <p:ext uri="{BB962C8B-B14F-4D97-AF65-F5344CB8AC3E}">
        <p14:creationId xmlns:p14="http://schemas.microsoft.com/office/powerpoint/2010/main" val="330729306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baseline="0" dirty="0" smtClean="0">
                <a:solidFill>
                  <a:schemeClr val="tx1"/>
                </a:solidFill>
                <a:latin typeface="+mn-lt"/>
                <a:ea typeface="+mn-ea"/>
                <a:cs typeface="+mn-cs"/>
              </a:rPr>
              <a:t>HR in Practice</a:t>
            </a:r>
            <a:r>
              <a:rPr lang="en-US" sz="1200" b="0" i="0" u="none" strike="noStrike" kern="1200" baseline="0" dirty="0" smtClean="0">
                <a:solidFill>
                  <a:schemeClr val="tx1"/>
                </a:solidFill>
                <a:latin typeface="+mn-lt"/>
                <a:ea typeface="+mn-ea"/>
                <a:cs typeface="+mn-cs"/>
              </a:rPr>
              <a:t> </a:t>
            </a:r>
            <a:r>
              <a:rPr lang="en-US" sz="1200" b="1" i="0" u="none" strike="noStrike" kern="1200" baseline="0" dirty="0" smtClean="0">
                <a:solidFill>
                  <a:schemeClr val="tx1"/>
                </a:solidFill>
                <a:latin typeface="+mn-lt"/>
                <a:ea typeface="+mn-ea"/>
                <a:cs typeface="+mn-cs"/>
              </a:rPr>
              <a:t>At the Hotel Paris</a:t>
            </a:r>
            <a:r>
              <a:rPr lang="en-US" sz="1200" b="0" i="0" u="none" strike="noStrike" kern="1200" baseline="0" dirty="0" smtClean="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kern="1200" baseline="0" dirty="0" smtClean="0">
                <a:solidFill>
                  <a:schemeClr val="tx1"/>
                </a:solidFill>
                <a:latin typeface="+mn-lt"/>
                <a:ea typeface="+mn-ea"/>
                <a:cs typeface="+mn-cs"/>
              </a:rPr>
              <a:t>As Lisa and the CFO reviewed measures of the Hotel Paris’s current training efforts, it was clear that some changes were in order. Most other service companies provided at least 40 hours of training per employee per year, while the Hotel Paris offered, on average, no more than five or six.  Refer to the case study for more insight regarding this.</a:t>
            </a:r>
          </a:p>
          <a:p>
            <a:endParaRPr lang="en-US" sz="1200" b="0" i="0" u="none" strike="noStrike" kern="1200" baseline="0" dirty="0" smtClean="0">
              <a:solidFill>
                <a:schemeClr val="tx1"/>
              </a:solidFill>
              <a:effectLst/>
              <a:latin typeface="+mn-lt"/>
              <a:ea typeface="+mn-ea"/>
              <a:cs typeface="+mn-cs"/>
            </a:endParaRPr>
          </a:p>
          <a:p>
            <a:r>
              <a:rPr lang="en-US" dirty="0" smtClean="0">
                <a:effectLst/>
              </a:rPr>
              <a:t>Nevertheless,</a:t>
            </a:r>
            <a:r>
              <a:rPr lang="en-US" baseline="0" dirty="0" smtClean="0">
                <a:effectLst/>
              </a:rPr>
              <a:t> when speaking of </a:t>
            </a:r>
            <a:r>
              <a:rPr lang="en-US" b="1" baseline="0" dirty="0" smtClean="0">
                <a:effectLst/>
              </a:rPr>
              <a:t>on-the-job-training </a:t>
            </a:r>
            <a:r>
              <a:rPr lang="en-US" b="1" dirty="0" smtClean="0">
                <a:effectLst/>
              </a:rPr>
              <a:t>(OJT) </a:t>
            </a:r>
            <a:r>
              <a:rPr lang="en-US" dirty="0" smtClean="0">
                <a:effectLst/>
              </a:rPr>
              <a:t>means having a person learn a job by actually doing it. </a:t>
            </a:r>
          </a:p>
          <a:p>
            <a:endParaRPr lang="en-US" dirty="0" smtClean="0">
              <a:effectLst/>
            </a:endParaRPr>
          </a:p>
          <a:p>
            <a:r>
              <a:rPr lang="en-US" sz="1200" b="1" i="0" u="none" strike="noStrike" kern="1200" baseline="0" dirty="0" smtClean="0">
                <a:solidFill>
                  <a:schemeClr val="tx1"/>
                </a:solidFill>
                <a:latin typeface="+mn-lt"/>
                <a:ea typeface="+mn-ea"/>
                <a:cs typeface="+mn-cs"/>
              </a:rPr>
              <a:t>Types of on-the-job training</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most familiar on-the-job training is the </a:t>
            </a:r>
            <a:r>
              <a:rPr lang="en-US" sz="1200" b="1" i="1" u="none" strike="noStrike" kern="1200" baseline="0" dirty="0" smtClean="0">
                <a:solidFill>
                  <a:schemeClr val="tx1"/>
                </a:solidFill>
                <a:latin typeface="+mn-lt"/>
                <a:ea typeface="+mn-ea"/>
                <a:cs typeface="+mn-cs"/>
              </a:rPr>
              <a:t>coaching or understudy method</a:t>
            </a:r>
            <a:r>
              <a:rPr lang="en-US" sz="1200" b="0" i="0" u="none" strike="noStrike" kern="1200" baseline="0" dirty="0" smtClean="0">
                <a:solidFill>
                  <a:schemeClr val="tx1"/>
                </a:solidFill>
                <a:latin typeface="+mn-lt"/>
                <a:ea typeface="+mn-ea"/>
                <a:cs typeface="+mn-cs"/>
              </a:rPr>
              <a:t>.  Here, an experienced worker or the trainee’s supervisor trains the employee. This may involve simply observing the supervisor, or (preferably) having the supervisor or job expert show the new employee the ropes, step-by-step. Every manager is accountable for developing his or her subordinates. </a:t>
            </a:r>
          </a:p>
          <a:p>
            <a:endParaRPr lang="en-US" sz="1200" b="0" i="0"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Job rotation</a:t>
            </a:r>
            <a:r>
              <a:rPr lang="en-US" sz="1200" b="0" i="0" u="none" strike="noStrike" kern="1200" baseline="0" dirty="0" smtClean="0">
                <a:solidFill>
                  <a:schemeClr val="tx1"/>
                </a:solidFill>
                <a:latin typeface="+mn-lt"/>
                <a:ea typeface="+mn-ea"/>
                <a:cs typeface="+mn-cs"/>
              </a:rPr>
              <a:t>, in which an employee (usually a management trainee) moves from job to job at planned intervals, is another OJT technique. </a:t>
            </a:r>
          </a:p>
          <a:p>
            <a:endParaRPr lang="en-US" sz="1200" b="1" i="1"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Special assignments </a:t>
            </a:r>
            <a:r>
              <a:rPr lang="en-US" sz="1200" b="0" i="0" u="none" strike="noStrike" kern="1200" baseline="0" dirty="0" smtClean="0">
                <a:solidFill>
                  <a:schemeClr val="tx1"/>
                </a:solidFill>
                <a:latin typeface="+mn-lt"/>
                <a:ea typeface="+mn-ea"/>
                <a:cs typeface="+mn-cs"/>
              </a:rPr>
              <a:t>similarly give lower-level executives firsthand experience in working on actual problems.</a:t>
            </a:r>
            <a:endParaRPr lang="en-US" dirty="0" smtClean="0">
              <a:effectLst/>
            </a:endParaRP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23</a:t>
            </a:fld>
            <a:endParaRPr lang="en-US" dirty="0"/>
          </a:p>
        </p:txBody>
      </p:sp>
    </p:spTree>
    <p:extLst>
      <p:ext uri="{BB962C8B-B14F-4D97-AF65-F5344CB8AC3E}">
        <p14:creationId xmlns:p14="http://schemas.microsoft.com/office/powerpoint/2010/main" val="20474730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Figure</a:t>
            </a:r>
            <a:r>
              <a:rPr lang="en-US" baseline="0" dirty="0" smtClean="0"/>
              <a:t> 8-1 illustrates the steps in the on-the-job-training.</a:t>
            </a:r>
            <a:endParaRPr lang="en-US" dirty="0" smtClean="0"/>
          </a:p>
          <a:p>
            <a:endParaRPr lang="en-US" dirty="0" smtClean="0"/>
          </a:p>
          <a:p>
            <a:r>
              <a:rPr lang="en-US" b="1" dirty="0" smtClean="0"/>
              <a:t>The following steps will assist in creating an</a:t>
            </a:r>
            <a:r>
              <a:rPr lang="en-US" b="1" baseline="0" dirty="0" smtClean="0"/>
              <a:t> effective On-the-Job (OJT) program</a:t>
            </a:r>
            <a:r>
              <a:rPr lang="en-US" b="0" baseline="0" dirty="0" smtClean="0"/>
              <a:t>:</a:t>
            </a:r>
            <a:r>
              <a:rPr lang="en-US" baseline="0" dirty="0" smtClean="0"/>
              <a:t> </a:t>
            </a:r>
          </a:p>
          <a:p>
            <a:endParaRPr lang="en-US" baseline="0" dirty="0" smtClean="0"/>
          </a:p>
          <a:p>
            <a:pPr marL="228600" indent="-228600">
              <a:buFont typeface="+mj-lt"/>
              <a:buAutoNum type="arabicPeriod"/>
            </a:pPr>
            <a:r>
              <a:rPr lang="en-US" dirty="0" smtClean="0"/>
              <a:t>Prepare the learner</a:t>
            </a:r>
            <a:r>
              <a:rPr lang="en-US" baseline="0" dirty="0" smtClean="0"/>
              <a:t> by p</a:t>
            </a:r>
            <a:r>
              <a:rPr lang="en-US" dirty="0" smtClean="0"/>
              <a:t>utting the learner at ease and explaining why he or she is being taught.</a:t>
            </a:r>
          </a:p>
          <a:p>
            <a:pPr marL="228600" indent="-228600">
              <a:buFont typeface="+mj-lt"/>
              <a:buAutoNum type="arabicPeriod"/>
            </a:pPr>
            <a:r>
              <a:rPr lang="en-US" dirty="0" smtClean="0"/>
              <a:t>Present the operation. Explain quantity and quality requirements</a:t>
            </a:r>
            <a:r>
              <a:rPr lang="en-US" baseline="0" dirty="0" smtClean="0"/>
              <a:t> and g</a:t>
            </a:r>
            <a:r>
              <a:rPr lang="en-US" dirty="0" smtClean="0"/>
              <a:t>o through the job at a normal pace.</a:t>
            </a:r>
          </a:p>
          <a:p>
            <a:pPr marL="228600" indent="-228600">
              <a:buFont typeface="+mj-lt"/>
              <a:buAutoNum type="arabicPeriod"/>
            </a:pPr>
            <a:r>
              <a:rPr lang="en-US" dirty="0" smtClean="0"/>
              <a:t>Do a tryout</a:t>
            </a:r>
            <a:r>
              <a:rPr lang="en-US" baseline="0" dirty="0" smtClean="0"/>
              <a:t> and h</a:t>
            </a:r>
            <a:r>
              <a:rPr lang="en-US" dirty="0" smtClean="0"/>
              <a:t>ave the learner go through the job several times at a reduced, then normal, pace.</a:t>
            </a:r>
          </a:p>
          <a:p>
            <a:pPr marL="228600" indent="-228600">
              <a:buFont typeface="+mj-lt"/>
              <a:buAutoNum type="arabicPeriod"/>
            </a:pPr>
            <a:r>
              <a:rPr lang="en-US" dirty="0" smtClean="0"/>
              <a:t>Follow-up</a:t>
            </a:r>
            <a:r>
              <a:rPr lang="en-US" baseline="0" dirty="0" smtClean="0"/>
              <a:t> and d</a:t>
            </a:r>
            <a:r>
              <a:rPr lang="en-US" dirty="0" smtClean="0"/>
              <a:t>esignate to whom the learner should go for help. Gradually decrease supervision. Correct faulty work patters before they become a habit.</a:t>
            </a:r>
            <a:r>
              <a:rPr lang="en-US" baseline="0" dirty="0" smtClean="0"/>
              <a:t> Show why the method you suggest is superior, and compliment good work.</a:t>
            </a:r>
            <a:endParaRPr lang="en-US" dirty="0" smtClean="0"/>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24</a:t>
            </a:fld>
            <a:endParaRPr lang="en-US" dirty="0"/>
          </a:p>
        </p:txBody>
      </p:sp>
    </p:spTree>
    <p:extLst>
      <p:ext uri="{BB962C8B-B14F-4D97-AF65-F5344CB8AC3E}">
        <p14:creationId xmlns:p14="http://schemas.microsoft.com/office/powerpoint/2010/main" val="240711267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Apprenticeship training </a:t>
            </a:r>
            <a:r>
              <a:rPr lang="en-US" sz="1200" b="0" i="0" u="none" strike="noStrike" kern="1200" baseline="0" dirty="0" smtClean="0">
                <a:solidFill>
                  <a:schemeClr val="tx1"/>
                </a:solidFill>
                <a:latin typeface="+mn-lt"/>
                <a:ea typeface="+mn-ea"/>
                <a:cs typeface="+mn-cs"/>
              </a:rPr>
              <a:t>is a process by which people become skilled workers, usually through a combination of formal learning and long-term on-the-job training, often under the tutelage of a master craftsperson</a:t>
            </a:r>
            <a:r>
              <a:rPr lang="en-US" dirty="0" smtClean="0"/>
              <a:t>.</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25</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Surveys estimate that as much as 80% of what employees learn on the job they learn through informal means, including performing their jobs while interacting every day with their colleagues. Employers can facilitate informal learning.</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26</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Many jobs (or parts of jobs) consist of a sequence of steps best learned step-by-step. Such step-by-step training is called </a:t>
            </a:r>
            <a:r>
              <a:rPr lang="en-US" sz="1200" b="1" i="0" u="none" strike="noStrike" kern="1200" baseline="0" dirty="0" smtClean="0">
                <a:solidFill>
                  <a:schemeClr val="tx1"/>
                </a:solidFill>
                <a:latin typeface="+mn-lt"/>
                <a:ea typeface="+mn-ea"/>
                <a:cs typeface="+mn-cs"/>
              </a:rPr>
              <a:t>job instruction training (JIT)</a:t>
            </a:r>
            <a:r>
              <a:rPr lang="en-US" sz="1200" b="0" i="0" u="none" strike="noStrike" kern="1200" baseline="0" dirty="0" smtClean="0">
                <a:solidFill>
                  <a:schemeClr val="tx1"/>
                </a:solidFill>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27</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Whether the medium is a textbook, iPad, or the Internet, </a:t>
            </a:r>
            <a:r>
              <a:rPr lang="en-US" sz="1200" b="1" i="0" u="none" strike="noStrike" kern="1200" baseline="0" dirty="0" smtClean="0">
                <a:solidFill>
                  <a:schemeClr val="tx1"/>
                </a:solidFill>
                <a:latin typeface="+mn-lt"/>
                <a:ea typeface="+mn-ea"/>
                <a:cs typeface="+mn-cs"/>
              </a:rPr>
              <a:t>programmed learning </a:t>
            </a:r>
            <a:r>
              <a:rPr lang="en-US" sz="1200" b="0" i="0" u="none" strike="noStrike" kern="1200" baseline="0" dirty="0" smtClean="0">
                <a:solidFill>
                  <a:schemeClr val="tx1"/>
                </a:solidFill>
                <a:latin typeface="+mn-lt"/>
                <a:ea typeface="+mn-ea"/>
                <a:cs typeface="+mn-cs"/>
              </a:rPr>
              <a:t>is a step-by-step, self-learning method that consists of three parts: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1. </a:t>
            </a:r>
            <a:r>
              <a:rPr lang="en-US" sz="1200" b="0" i="0" u="none" strike="noStrike" kern="1200" baseline="0" dirty="0" smtClean="0">
                <a:solidFill>
                  <a:schemeClr val="tx1"/>
                </a:solidFill>
                <a:latin typeface="+mn-lt"/>
                <a:ea typeface="+mn-ea"/>
                <a:cs typeface="+mn-cs"/>
              </a:rPr>
              <a:t>Presenting questions, facts, or problems to the learner.</a:t>
            </a:r>
          </a:p>
          <a:p>
            <a:r>
              <a:rPr lang="en-US" sz="1200" b="1" i="0" u="none" strike="noStrike" kern="1200" baseline="0" dirty="0" smtClean="0">
                <a:solidFill>
                  <a:schemeClr val="tx1"/>
                </a:solidFill>
                <a:latin typeface="+mn-lt"/>
                <a:ea typeface="+mn-ea"/>
                <a:cs typeface="+mn-cs"/>
              </a:rPr>
              <a:t>2. </a:t>
            </a:r>
            <a:r>
              <a:rPr lang="en-US" sz="1200" b="0" i="0" u="none" strike="noStrike" kern="1200" baseline="0" dirty="0" smtClean="0">
                <a:solidFill>
                  <a:schemeClr val="tx1"/>
                </a:solidFill>
                <a:latin typeface="+mn-lt"/>
                <a:ea typeface="+mn-ea"/>
                <a:cs typeface="+mn-cs"/>
              </a:rPr>
              <a:t>Allowing the person to respond.</a:t>
            </a:r>
          </a:p>
          <a:p>
            <a:r>
              <a:rPr lang="en-US" sz="1200" b="1" i="0" u="none" strike="noStrike" kern="1200" baseline="0" dirty="0" smtClean="0">
                <a:solidFill>
                  <a:schemeClr val="tx1"/>
                </a:solidFill>
                <a:latin typeface="+mn-lt"/>
                <a:ea typeface="+mn-ea"/>
                <a:cs typeface="+mn-cs"/>
              </a:rPr>
              <a:t>3. </a:t>
            </a:r>
            <a:r>
              <a:rPr lang="en-US" sz="1200" b="0" i="0" u="none" strike="noStrike" kern="1200" baseline="0" dirty="0" smtClean="0">
                <a:solidFill>
                  <a:schemeClr val="tx1"/>
                </a:solidFill>
                <a:latin typeface="+mn-lt"/>
                <a:ea typeface="+mn-ea"/>
                <a:cs typeface="+mn-cs"/>
              </a:rPr>
              <a:t>Providing feedback on the accuracy of answers, with instructions on what to do next.</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28</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It involves (1) showing trainees the right (or “model”) way of doing something, (2) letting trainees practice that way, and then (3) giving feedback on the trainees’ performance.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Behavior modeling is one of the most widely used, well researched, and highly regarded psychologically based training interventions.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basic procedure is as follows:</a:t>
            </a:r>
          </a:p>
          <a:p>
            <a:r>
              <a:rPr lang="en-US" sz="1200" b="1" i="0" u="none" strike="noStrike" kern="1200" baseline="0" dirty="0" smtClean="0">
                <a:solidFill>
                  <a:schemeClr val="tx1"/>
                </a:solidFill>
                <a:latin typeface="+mn-lt"/>
                <a:ea typeface="+mn-ea"/>
                <a:cs typeface="+mn-cs"/>
              </a:rPr>
              <a:t>1. </a:t>
            </a:r>
            <a:r>
              <a:rPr lang="en-US" sz="1200" b="1" i="1" u="none" strike="noStrike" kern="1200" baseline="0" dirty="0" smtClean="0">
                <a:solidFill>
                  <a:schemeClr val="tx1"/>
                </a:solidFill>
                <a:latin typeface="+mn-lt"/>
                <a:ea typeface="+mn-ea"/>
                <a:cs typeface="+mn-cs"/>
              </a:rPr>
              <a:t>Modeling. </a:t>
            </a:r>
            <a:r>
              <a:rPr lang="en-US" sz="1200" b="0" i="0" u="none" strike="noStrike" kern="1200" baseline="0" dirty="0" smtClean="0">
                <a:solidFill>
                  <a:schemeClr val="tx1"/>
                </a:solidFill>
                <a:latin typeface="+mn-lt"/>
                <a:ea typeface="+mn-ea"/>
                <a:cs typeface="+mn-cs"/>
              </a:rPr>
              <a:t>First, trainees watch live or video examples showing models behaving effectively in a problem situation. Thus, the video might show a supervisor effectively disciplining a subordinate, if teaching “how to discipline” is the aim of the training program.</a:t>
            </a:r>
          </a:p>
          <a:p>
            <a:r>
              <a:rPr lang="en-US" sz="1200" b="1" i="0" u="none" strike="noStrike" kern="1200" baseline="0" dirty="0" smtClean="0">
                <a:solidFill>
                  <a:schemeClr val="tx1"/>
                </a:solidFill>
                <a:latin typeface="+mn-lt"/>
                <a:ea typeface="+mn-ea"/>
                <a:cs typeface="+mn-cs"/>
              </a:rPr>
              <a:t>2. </a:t>
            </a:r>
            <a:r>
              <a:rPr lang="en-US" sz="1200" b="1" i="1" u="none" strike="noStrike" kern="1200" baseline="0" dirty="0" smtClean="0">
                <a:solidFill>
                  <a:schemeClr val="tx1"/>
                </a:solidFill>
                <a:latin typeface="+mn-lt"/>
                <a:ea typeface="+mn-ea"/>
                <a:cs typeface="+mn-cs"/>
              </a:rPr>
              <a:t>Role-playing. </a:t>
            </a:r>
            <a:r>
              <a:rPr lang="en-US" sz="1200" b="0" i="0" u="none" strike="noStrike" kern="1200" baseline="0" dirty="0" smtClean="0">
                <a:solidFill>
                  <a:schemeClr val="tx1"/>
                </a:solidFill>
                <a:latin typeface="+mn-lt"/>
                <a:ea typeface="+mn-ea"/>
                <a:cs typeface="+mn-cs"/>
              </a:rPr>
              <a:t>Next, the trainees get roles to play in a simulated situation; here they are to practice the effective behaviors demonstrated by the models.</a:t>
            </a:r>
          </a:p>
          <a:p>
            <a:r>
              <a:rPr lang="en-US" sz="1200" b="1" i="0" u="none" strike="noStrike" kern="1200" baseline="0" dirty="0" smtClean="0">
                <a:solidFill>
                  <a:schemeClr val="tx1"/>
                </a:solidFill>
                <a:latin typeface="+mn-lt"/>
                <a:ea typeface="+mn-ea"/>
                <a:cs typeface="+mn-cs"/>
              </a:rPr>
              <a:t>3. </a:t>
            </a:r>
            <a:r>
              <a:rPr lang="en-US" sz="1200" b="1" i="1" u="none" strike="noStrike" kern="1200" baseline="0" dirty="0" smtClean="0">
                <a:solidFill>
                  <a:schemeClr val="tx1"/>
                </a:solidFill>
                <a:latin typeface="+mn-lt"/>
                <a:ea typeface="+mn-ea"/>
                <a:cs typeface="+mn-cs"/>
              </a:rPr>
              <a:t>Social reinforcement. </a:t>
            </a:r>
            <a:r>
              <a:rPr lang="en-US" sz="1200" b="0" i="0" u="none" strike="noStrike" kern="1200" baseline="0" dirty="0" smtClean="0">
                <a:solidFill>
                  <a:schemeClr val="tx1"/>
                </a:solidFill>
                <a:latin typeface="+mn-lt"/>
                <a:ea typeface="+mn-ea"/>
                <a:cs typeface="+mn-cs"/>
              </a:rPr>
              <a:t>The trainer provides reinforcement in the form of praise and constructive feedback.</a:t>
            </a:r>
          </a:p>
          <a:p>
            <a:r>
              <a:rPr lang="en-US" sz="1200" b="1" i="0" u="none" strike="noStrike" kern="1200" baseline="0" dirty="0" smtClean="0">
                <a:solidFill>
                  <a:schemeClr val="tx1"/>
                </a:solidFill>
                <a:latin typeface="+mn-lt"/>
                <a:ea typeface="+mn-ea"/>
                <a:cs typeface="+mn-cs"/>
              </a:rPr>
              <a:t>4. </a:t>
            </a:r>
            <a:r>
              <a:rPr lang="en-US" sz="1200" b="1" i="1" u="none" strike="noStrike" kern="1200" baseline="0" dirty="0" smtClean="0">
                <a:solidFill>
                  <a:schemeClr val="tx1"/>
                </a:solidFill>
                <a:latin typeface="+mn-lt"/>
                <a:ea typeface="+mn-ea"/>
                <a:cs typeface="+mn-cs"/>
              </a:rPr>
              <a:t>Transfer of training. </a:t>
            </a:r>
            <a:r>
              <a:rPr lang="en-US" sz="1200" b="0" i="0" u="none" strike="noStrike" kern="1200" baseline="0" dirty="0" smtClean="0">
                <a:solidFill>
                  <a:schemeClr val="tx1"/>
                </a:solidFill>
                <a:latin typeface="+mn-lt"/>
                <a:ea typeface="+mn-ea"/>
                <a:cs typeface="+mn-cs"/>
              </a:rPr>
              <a:t>Finally, trainees are encouraged to apply their new skills when they are back on their jobs.</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29</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Audiovisual-Based Training </a:t>
            </a:r>
            <a:r>
              <a:rPr lang="en-US" sz="1200" b="0" i="0" u="none" strike="noStrike" kern="1200" baseline="0" dirty="0" smtClean="0">
                <a:solidFill>
                  <a:schemeClr val="tx1"/>
                </a:solidFill>
                <a:latin typeface="+mn-lt"/>
                <a:ea typeface="+mn-ea"/>
                <a:cs typeface="+mn-cs"/>
              </a:rPr>
              <a:t>– Although increasingly replaced by Web-based methods, audiovisual-based training techniques like DVDs, films, PowerPoint, and audiotapes are still used.</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Vestibule Training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With vestibule training, trainees learn on the actual or simulated equipment but are trained off the job (perhaps in a separate room or </a:t>
            </a:r>
            <a:r>
              <a:rPr lang="en-US" sz="1200" b="0" i="1" u="none" strike="noStrike" kern="1200" baseline="0" dirty="0" smtClean="0">
                <a:solidFill>
                  <a:schemeClr val="tx1"/>
                </a:solidFill>
                <a:latin typeface="+mn-lt"/>
                <a:ea typeface="+mn-ea"/>
                <a:cs typeface="+mn-cs"/>
              </a:rPr>
              <a:t>vestibule</a:t>
            </a:r>
            <a:r>
              <a:rPr lang="en-US" sz="1200" b="0" i="0" u="none" strike="noStrike" kern="1200" baseline="0" dirty="0" smtClean="0">
                <a:solidFill>
                  <a:schemeClr val="tx1"/>
                </a:solidFill>
                <a:latin typeface="+mn-lt"/>
                <a:ea typeface="+mn-ea"/>
                <a:cs typeface="+mn-cs"/>
              </a:rPr>
              <a:t>). Vestibule training is necessary when it’s too costly or dangerous to train employees on the job.</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Electronic performance support systems (EPSS)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Are computerized tools and displays that automate training, documentation, and phone support. Performance support systems are modern job aids. </a:t>
            </a:r>
            <a:r>
              <a:rPr lang="en-US" sz="1200" b="1" i="0" u="none" strike="noStrike" kern="1200" baseline="0" dirty="0" smtClean="0">
                <a:solidFill>
                  <a:schemeClr val="tx1"/>
                </a:solidFill>
                <a:latin typeface="+mn-lt"/>
                <a:ea typeface="+mn-ea"/>
                <a:cs typeface="+mn-cs"/>
              </a:rPr>
              <a:t>Job aids </a:t>
            </a:r>
            <a:r>
              <a:rPr lang="en-US" sz="1200" b="0" i="0" u="none" strike="noStrike" kern="1200" baseline="0" dirty="0" smtClean="0">
                <a:solidFill>
                  <a:schemeClr val="tx1"/>
                </a:solidFill>
                <a:latin typeface="+mn-lt"/>
                <a:ea typeface="+mn-ea"/>
                <a:cs typeface="+mn-cs"/>
              </a:rPr>
              <a:t>are sets of instructions, diagrams, or similar methods available at the job site to guide the worker.</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Videoconferencing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Involves delivering programs over broadband lines, the Internet, or satellite. Vendors such as Cisco offer videoconference products such as Webex and TelePresence.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Computer-Based Training (CBT) </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Refers to training methods that use interactive computer-based systems to increase knowledge or skills. For example, employers use CBT to teach employees safe methods for avoiding falls. The system lets trainees replay the lessons and answer questions, and is especially effective when paired with actual practice under a trainer’s watchful eye.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Simulated Learning and Gaming </a:t>
            </a:r>
            <a:r>
              <a:rPr lang="en-US" sz="1200" b="0" i="0" u="none" strike="noStrike" kern="1200" baseline="0" dirty="0" smtClean="0">
                <a:solidFill>
                  <a:schemeClr val="tx1"/>
                </a:solidFill>
                <a:latin typeface="+mn-lt"/>
                <a:ea typeface="+mn-ea"/>
                <a:cs typeface="+mn-cs"/>
              </a:rPr>
              <a:t>– “Simulated learning” means different things to different people. The percentages of trainers choosing each type of experience were: Virtual reality-type games, 19%; Step-by-step animated guide, 8%; Scenarios with questions and decision trees overlaying animation, 19%; Online role-play with photos and videos, 14%; Software training including screenshots with interactive requests, 35%; and Other, 6% based on a survey conducted.  </a:t>
            </a:r>
          </a:p>
          <a:p>
            <a:r>
              <a:rPr lang="en-US" sz="1200" b="0" i="0" u="none" strike="noStrike" kern="1200" baseline="0" dirty="0" smtClean="0">
                <a:solidFill>
                  <a:schemeClr val="tx1"/>
                </a:solidFill>
                <a:latin typeface="+mn-lt"/>
                <a:ea typeface="+mn-ea"/>
                <a:cs typeface="+mn-cs"/>
              </a:rPr>
              <a:t>Training simulations are expensive to create, but for large companies the cost per employee is usually reasonable. In general, interactive and simulated technologies reduce learning time by an average of 50%.</a:t>
            </a: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30</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HR Practices Around the Globe</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Diversity Training at ABC Virtual Communications, Inc</a:t>
            </a:r>
            <a:r>
              <a:rPr lang="en-US" sz="1200" b="0" i="0" u="none" strike="noStrike" kern="1200" baseline="0" dirty="0" smtClean="0">
                <a:solidFill>
                  <a:schemeClr val="tx1"/>
                </a:solidFill>
                <a:latin typeface="+mn-lt"/>
                <a:ea typeface="+mn-ea"/>
                <a:cs typeface="+mn-cs"/>
              </a:rPr>
              <a: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Diversity training aims to improve cross-cultural sensitivity, with the goal of fostering more harmonious working relationships among a firm’s employees. Such training typically includes improving interpersonal skills, understanding and valuing cultural differences, improving technical skills, socializing employees into the corporate culture, indoctrinating new workers into the U.S. work ethic, improving English proficiency and basic math skills, and improving bilingual skills for English-speaking employees. For example, IBM has online programs to educate managers regarding diversity, inclusive leadership, and sexual harassment.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Training materials include interactive learning modules that enable trainees to practice what they’ve learned, testimonials from IBM executives, and self-assessment tools. Most employers opt for an off-the-shelf diversity training program such as </a:t>
            </a:r>
            <a:r>
              <a:rPr lang="en-US" sz="1200" b="0" i="1" u="none" strike="noStrike" kern="1200" baseline="0" dirty="0" smtClean="0">
                <a:solidFill>
                  <a:schemeClr val="tx1"/>
                </a:solidFill>
                <a:latin typeface="+mn-lt"/>
                <a:ea typeface="+mn-ea"/>
                <a:cs typeface="+mn-cs"/>
              </a:rPr>
              <a:t>Just Be F.A.I.R. </a:t>
            </a:r>
            <a:r>
              <a:rPr lang="en-US" sz="1200" b="0" i="0" u="none" strike="noStrike" kern="1200" baseline="0" dirty="0" smtClean="0">
                <a:solidFill>
                  <a:schemeClr val="tx1"/>
                </a:solidFill>
                <a:latin typeface="+mn-lt"/>
                <a:ea typeface="+mn-ea"/>
                <a:cs typeface="+mn-cs"/>
              </a:rPr>
              <a:t>from Vision-Point productions. It includes streaming video, a facilitator discussion guide, participant materials and workbook, a DVD with print materials, PowerPoint slides, and two videos (the purchase price for the program is about $1,000). Vignettes illustrate such things as the potential pitfalls of stereotyping people.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ABC Virtual Communications, Inc. (www.abcv.com) is a Des Moines, Iowa, provider of customized software development and other solutions. It therefore requires qualified personnel, particularly software engineers. Recruiting such employees is particularly difficult in Iowa, where many recent graduates move away. ABC therefore recruits foreign-born individuals. However, hiring these skilled employees wasn’t enough: ABC needed a diversity management training program that could turn these new employees—and the firm’s current employees—into productive colleagues.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Its program consists of several courses. New ABC employees, representing 14 countries and 45 ethnic groups, take a mandatory 8-hour orientation overview for new employees on the “American workplace.” All ABC employees take an “effective communications” training course. Conversational English and accent reduction classes for employees and their families are available through Rosetta Stone language learning software. The company also partnered with Des Moines Area Community College to create specialized classes for individual needs. At ABC Virtual, a globally diverse workforce was the key to improved performance, and diversity training helped the firm manage its diversity.</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List five competencies that you believe such a diversity program should cultivate.</a:t>
            </a:r>
            <a:endParaRPr lang="en-US" sz="1200" b="1"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32</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Teamwork does not always come naturally. Companies devote many hours to training new employees to listen to each other and to cooperate. Team training focuses on technical, interpersonal, and team management issues.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In terms of </a:t>
            </a:r>
            <a:r>
              <a:rPr lang="en-US" sz="1200" b="0" i="1" u="none" strike="noStrike" kern="1200" baseline="0" dirty="0" smtClean="0">
                <a:solidFill>
                  <a:schemeClr val="tx1"/>
                </a:solidFill>
                <a:latin typeface="+mn-lt"/>
                <a:ea typeface="+mn-ea"/>
                <a:cs typeface="+mn-cs"/>
              </a:rPr>
              <a:t>technical training</a:t>
            </a:r>
            <a:r>
              <a:rPr lang="en-US" sz="1200" b="0" i="0" u="none" strike="noStrike" kern="1200" baseline="0" dirty="0" smtClean="0">
                <a:solidFill>
                  <a:schemeClr val="tx1"/>
                </a:solidFill>
                <a:latin typeface="+mn-lt"/>
                <a:ea typeface="+mn-ea"/>
                <a:cs typeface="+mn-cs"/>
              </a:rPr>
              <a:t>, for instance, management encouraged team employees to learn each other’s jobs, to encourage flexible team jobs. Interpersonal problems often undermine teamwork. Team training here therefore included </a:t>
            </a:r>
            <a:r>
              <a:rPr lang="en-US" sz="1200" b="0" i="1" u="none" strike="noStrike" kern="1200" baseline="0" dirty="0" smtClean="0">
                <a:solidFill>
                  <a:schemeClr val="tx1"/>
                </a:solidFill>
                <a:latin typeface="+mn-lt"/>
                <a:ea typeface="+mn-ea"/>
                <a:cs typeface="+mn-cs"/>
              </a:rPr>
              <a:t>interpersonal skills </a:t>
            </a:r>
            <a:r>
              <a:rPr lang="en-US" sz="1200" b="0" i="0" u="none" strike="noStrike" kern="1200" baseline="0" dirty="0" smtClean="0">
                <a:solidFill>
                  <a:schemeClr val="tx1"/>
                </a:solidFill>
                <a:latin typeface="+mn-lt"/>
                <a:ea typeface="+mn-ea"/>
                <a:cs typeface="+mn-cs"/>
              </a:rPr>
              <a:t>training such as in listening, handling conflict, and negotiating.</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Effective teams also require team management skills, for instance, in problem-solving, meetings management, consensus decision making, and team leadership, and the teams received such training as well. Many employers use team training to build stronger management teams.</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33</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Internet-Based</a:t>
            </a:r>
            <a:r>
              <a:rPr lang="en-US" b="1" baseline="0" dirty="0" smtClean="0"/>
              <a:t> Training </a:t>
            </a:r>
            <a:r>
              <a:rPr lang="en-US" sz="1200" kern="1200" dirty="0" smtClean="0">
                <a:solidFill>
                  <a:schemeClr val="tx1"/>
                </a:solidFill>
                <a:effectLst/>
                <a:latin typeface="+mn-lt"/>
                <a:ea typeface="+mn-ea"/>
                <a:cs typeface="+mn-cs"/>
              </a:rPr>
              <a:t>–</a:t>
            </a:r>
            <a:r>
              <a:rPr lang="en-US" dirty="0" smtClean="0">
                <a:effectLst/>
              </a:rPr>
              <a:t> </a:t>
            </a:r>
            <a:r>
              <a:rPr lang="en-US" dirty="0" smtClean="0"/>
              <a:t>Trainers increasingly employ Internet-based learning to deliver programs. There are two basic ways to offer online courses to employees. First, the employer can</a:t>
            </a:r>
            <a:r>
              <a:rPr lang="en-US" baseline="0" dirty="0" smtClean="0"/>
              <a:t> </a:t>
            </a:r>
            <a:r>
              <a:rPr lang="en-US" dirty="0" smtClean="0"/>
              <a:t>arrange for its employees to take relevant online courses from either</a:t>
            </a:r>
            <a:r>
              <a:rPr lang="en-US" baseline="0" dirty="0" smtClean="0"/>
              <a:t> </a:t>
            </a:r>
            <a:r>
              <a:rPr lang="en-US" dirty="0" smtClean="0"/>
              <a:t>its own online offerings or from online training vendors on the</a:t>
            </a:r>
            <a:r>
              <a:rPr lang="en-US" baseline="0" dirty="0" smtClean="0"/>
              <a:t> </a:t>
            </a:r>
            <a:r>
              <a:rPr lang="en-US" dirty="0" smtClean="0"/>
              <a:t>Web. The second approach is to arrange with an online training</a:t>
            </a:r>
            <a:r>
              <a:rPr lang="en-US" baseline="0" dirty="0" smtClean="0"/>
              <a:t> </a:t>
            </a:r>
            <a:r>
              <a:rPr lang="en-US" dirty="0" smtClean="0"/>
              <a:t>vendor to make its courses available via the employer’s intranet-based learning portal.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smtClean="0"/>
              <a:t>Learning Portals</a:t>
            </a:r>
            <a:r>
              <a:rPr lang="en-US" b="1" baseline="0" dirty="0" smtClean="0"/>
              <a:t> / Learning Management Systems (LMS)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1" baseline="0" dirty="0" smtClean="0"/>
          </a:p>
          <a:p>
            <a:r>
              <a:rPr lang="en-US" sz="1200" b="0" i="0" u="none" strike="noStrike" kern="1200" baseline="0" dirty="0" smtClean="0">
                <a:solidFill>
                  <a:schemeClr val="tx1"/>
                </a:solidFill>
                <a:latin typeface="+mn-lt"/>
                <a:ea typeface="+mn-ea"/>
                <a:cs typeface="+mn-cs"/>
              </a:rPr>
              <a:t>A </a:t>
            </a:r>
            <a:r>
              <a:rPr lang="en-US" sz="1200" b="1" i="1" u="none" strike="noStrike" kern="1200" baseline="0" dirty="0" smtClean="0">
                <a:solidFill>
                  <a:schemeClr val="tx1"/>
                </a:solidFill>
                <a:latin typeface="+mn-lt"/>
                <a:ea typeface="+mn-ea"/>
                <a:cs typeface="+mn-cs"/>
              </a:rPr>
              <a:t>learning portal </a:t>
            </a:r>
            <a:r>
              <a:rPr lang="en-US" sz="1200" b="0" i="0" u="none" strike="noStrike" kern="1200" baseline="0" dirty="0" smtClean="0">
                <a:solidFill>
                  <a:schemeClr val="tx1"/>
                </a:solidFill>
                <a:latin typeface="+mn-lt"/>
                <a:ea typeface="+mn-ea"/>
                <a:cs typeface="+mn-cs"/>
              </a:rPr>
              <a:t>is a section of an employer’s website that offers employees online access to training courses. Many employers arrange to have an online training vendor make its courses available via the employer’s portal. Most often, the employer contracts with application service providers (ASPs). When employees go to their firm’s learning portal, they actually access the menu of training courses that the ASP offers for the employer.</a:t>
            </a:r>
            <a:endParaRPr lang="en-US" b="1"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smtClean="0"/>
          </a:p>
          <a:p>
            <a:r>
              <a:rPr lang="en-US" sz="1200" b="1" i="1" u="none" strike="noStrike" kern="1200" baseline="0" dirty="0" smtClean="0">
                <a:solidFill>
                  <a:schemeClr val="tx1"/>
                </a:solidFill>
                <a:latin typeface="+mn-lt"/>
                <a:ea typeface="+mn-ea"/>
                <a:cs typeface="+mn-cs"/>
              </a:rPr>
              <a:t>Learning management systems </a:t>
            </a:r>
            <a:r>
              <a:rPr lang="en-US" sz="1200" b="1" i="0" u="none" strike="noStrike" kern="1200" baseline="0" dirty="0" smtClean="0">
                <a:solidFill>
                  <a:schemeClr val="tx1"/>
                </a:solidFill>
                <a:latin typeface="+mn-lt"/>
                <a:ea typeface="+mn-ea"/>
                <a:cs typeface="+mn-cs"/>
              </a:rPr>
              <a:t>(LMS</a:t>
            </a:r>
            <a:r>
              <a:rPr lang="en-US" sz="1200" b="0" i="0" u="none" strike="noStrike" kern="1200" baseline="0" dirty="0" smtClean="0">
                <a:solidFill>
                  <a:schemeClr val="tx1"/>
                </a:solidFill>
                <a:latin typeface="+mn-lt"/>
                <a:ea typeface="+mn-ea"/>
                <a:cs typeface="+mn-cs"/>
              </a:rPr>
              <a:t>) are special software tools that support Internet training by helping employers identify training needs and schedule, deliver, assess, and manage the online training itself. (Blackboard and WebCT are two familiar college-oriented learning management systems.) </a:t>
            </a:r>
            <a:r>
              <a:rPr lang="en-US" baseline="0" dirty="0" smtClean="0"/>
              <a:t>An LMS also can help</a:t>
            </a:r>
            <a:r>
              <a:rPr lang="en-US" dirty="0" smtClean="0"/>
              <a:t> in scheduling,</a:t>
            </a:r>
            <a:r>
              <a:rPr lang="en-US" baseline="0" dirty="0" smtClean="0"/>
              <a:t> </a:t>
            </a:r>
            <a:r>
              <a:rPr lang="en-US" dirty="0" smtClean="0"/>
              <a:t>delivering, assessing, and managing the online training itself.</a:t>
            </a:r>
          </a:p>
          <a:p>
            <a:endParaRPr lang="en-US" dirty="0" smtClean="0"/>
          </a:p>
          <a:p>
            <a:r>
              <a:rPr lang="en-US" b="1" dirty="0" smtClean="0"/>
              <a:t>Virtual Classroom</a:t>
            </a:r>
            <a:r>
              <a:rPr lang="en-US" b="1" baseline="0" dirty="0" smtClean="0"/>
              <a:t>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A </a:t>
            </a:r>
            <a:r>
              <a:rPr lang="en-US" sz="1200" b="1" i="0" u="none" strike="noStrike" kern="1200" baseline="0" dirty="0" smtClean="0">
                <a:solidFill>
                  <a:schemeClr val="tx1"/>
                </a:solidFill>
                <a:latin typeface="+mn-lt"/>
                <a:ea typeface="+mn-ea"/>
                <a:cs typeface="+mn-cs"/>
              </a:rPr>
              <a:t>virtual classroom </a:t>
            </a:r>
            <a:r>
              <a:rPr lang="en-US" sz="1200" b="0" i="0" u="none" strike="noStrike" kern="1200" baseline="0" dirty="0" smtClean="0">
                <a:solidFill>
                  <a:schemeClr val="tx1"/>
                </a:solidFill>
                <a:latin typeface="+mn-lt"/>
                <a:ea typeface="+mn-ea"/>
                <a:cs typeface="+mn-cs"/>
              </a:rPr>
              <a:t>uses collaboration software to enable multiple remote learners, using their PCs, tablets, or laptops, to participate in live audio and visual discussions, communicate via written text, and learn via content such as PowerPoint slides.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34</a:t>
            </a:fld>
            <a:endParaRPr lang="en-US" dirty="0"/>
          </a:p>
        </p:txBody>
      </p:sp>
    </p:spTree>
    <p:extLst>
      <p:ext uri="{BB962C8B-B14F-4D97-AF65-F5344CB8AC3E}">
        <p14:creationId xmlns:p14="http://schemas.microsoft.com/office/powerpoint/2010/main" val="382640130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Trends Shaping HR: </a:t>
            </a:r>
            <a:r>
              <a:rPr lang="en-US" sz="1200" b="1" i="1" u="none" strike="noStrike" kern="1200" baseline="0" dirty="0" smtClean="0">
                <a:solidFill>
                  <a:schemeClr val="tx1"/>
                </a:solidFill>
                <a:latin typeface="+mn-lt"/>
                <a:ea typeface="+mn-ea"/>
                <a:cs typeface="+mn-cs"/>
              </a:rPr>
              <a:t>Digital and Social Media</a:t>
            </a:r>
          </a:p>
          <a:p>
            <a:endParaRPr lang="en-US" sz="1200" b="1" i="1"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Mobile learning </a:t>
            </a:r>
            <a:r>
              <a:rPr lang="en-US" sz="1200" b="1" i="0" u="none" strike="noStrike" kern="1200" baseline="0" dirty="0" smtClean="0">
                <a:solidFill>
                  <a:schemeClr val="tx1"/>
                </a:solidFill>
                <a:latin typeface="+mn-lt"/>
                <a:ea typeface="+mn-ea"/>
                <a:cs typeface="+mn-cs"/>
              </a:rPr>
              <a:t>(or “on-demand learning”) </a:t>
            </a:r>
            <a:r>
              <a:rPr lang="en-US" sz="1200" b="0" i="0" u="none" strike="noStrike" kern="1200" baseline="0" dirty="0" smtClean="0">
                <a:solidFill>
                  <a:schemeClr val="tx1"/>
                </a:solidFill>
                <a:latin typeface="+mn-lt"/>
                <a:ea typeface="+mn-ea"/>
                <a:cs typeface="+mn-cs"/>
              </a:rPr>
              <a:t>means delivering learning content, on the learner’s demand, via mobile devices like cell phones, laptops, and tablets, wherever and whenever the learner has the time and desire to access it.  For example, trainees can take full online courses using dominKnow’s (www.dominknow.com) iPhone optimized Touch Learning Center Portal.  Most large employers distribute internal communications and training via mobile devices.  Employees at CompuCom Systems Inc. access instruction manuals through mobile devices; the company subsidizes employee purchases of smart phones or tablets to facilitate this. Natural user interfaces such as Apple’s Siri voice recognition system facilitate such training.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Employers use mobile learning to deliver training and downloads on topics “from how to close an important sales deal to optimizing organizational change.”  IBM uses mobile learning to deliver just-in-time information (for instance, about new product features) to its sales force. To facilitate this, its training department often breaks up, say, an hour program into easier-to-use 10-minute pieces. Some employers use blogs to communicate learning to trainees.  J.P. Morgan encourages employees to use instant messaging, for instance, to update colleagues about new products quickly.</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Employers also use social media, such as LinkedIn, Facebook, and Twitter, and virtual worlds like Second Life to communicate company news and messages and to provide training.  For example, British Petroleum uses Second Life to train new gas station employees. The aim here is to show new gas station employees how to use the safety features of gasoline storage tanks. BP built three-dimensional renderings of the tank systems in Second Life. Trainees use these to “see” underground and observe the effects of using the safety devices.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Web 2.0 learning </a:t>
            </a:r>
            <a:r>
              <a:rPr lang="en-US" sz="1200" b="0" i="0" u="none" strike="noStrike" kern="1200" baseline="0" dirty="0" smtClean="0">
                <a:solidFill>
                  <a:schemeClr val="tx1"/>
                </a:solidFill>
                <a:latin typeface="+mn-lt"/>
                <a:ea typeface="+mn-ea"/>
                <a:cs typeface="+mn-cs"/>
              </a:rPr>
              <a:t>is learning that utilizes online technologies such as social networks, virtual worlds (such as Second Life), and systems that blend synchronous and asynchronous delivery with blogs, chat rooms, bookmark sharing, and tools such as 3-D simulations.  About 40% of learning professionals surveyed said their companies use Web 2.0 learning, and 86% said they anticipated doing so. One large firm uses Web 2.0 to deliver credit card sales training to its service representatives around the country. </a:t>
            </a:r>
            <a:r>
              <a:rPr lang="en-US" sz="1200" b="0" i="1" u="none" strike="noStrike" kern="1200" baseline="0" dirty="0" smtClean="0">
                <a:solidFill>
                  <a:schemeClr val="tx1"/>
                </a:solidFill>
                <a:latin typeface="+mn-lt"/>
                <a:ea typeface="+mn-ea"/>
                <a:cs typeface="+mn-cs"/>
              </a:rPr>
              <a:t>Collaborative peer forums </a:t>
            </a:r>
            <a:r>
              <a:rPr lang="en-US" sz="1200" b="0" i="0" u="none" strike="noStrike" kern="1200" baseline="0" dirty="0" smtClean="0">
                <a:solidFill>
                  <a:schemeClr val="tx1"/>
                </a:solidFill>
                <a:latin typeface="+mn-lt"/>
                <a:ea typeface="+mn-ea"/>
                <a:cs typeface="+mn-cs"/>
              </a:rPr>
              <a:t>require teams of six to eight trainees to virtually “sell” their sales problem and solution to an executive. The accompanying HR Tools feature shows how managers can create their own training programs. </a:t>
            </a:r>
            <a:endParaRPr lang="en-US" sz="1200" b="1" i="1"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BDF21C0-30A9-4D10-B063-563A0ED0B004}" type="slidenum">
              <a:rPr lang="en-US" smtClean="0"/>
              <a:pPr/>
              <a:t>35</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Now we will look further</a:t>
            </a:r>
            <a:r>
              <a:rPr lang="en-US" sz="1200" kern="1200" baseline="0" dirty="0" smtClean="0">
                <a:solidFill>
                  <a:schemeClr val="tx1"/>
                </a:solidFill>
                <a:effectLst/>
                <a:latin typeface="+mn-lt"/>
                <a:ea typeface="+mn-ea"/>
                <a:cs typeface="+mn-cs"/>
              </a:rPr>
              <a:t> into management development methods.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effectLst/>
            </a:endParaRPr>
          </a:p>
          <a:p>
            <a:endParaRPr lang="en-US"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36</a:t>
            </a:fld>
            <a:endParaRPr lang="en-US" dirty="0"/>
          </a:p>
        </p:txBody>
      </p:sp>
    </p:spTree>
    <p:extLst>
      <p:ext uri="{BB962C8B-B14F-4D97-AF65-F5344CB8AC3E}">
        <p14:creationId xmlns:p14="http://schemas.microsoft.com/office/powerpoint/2010/main" val="417637465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Management development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is any attempt to improve managerial performance by imparting knowledge, changing attitudes, or increasing skills. It includes in-house programs like courses, coaching, and rotational assignments; professional programs like those given by SHRM; online programs from various sources; and university programs like executive MBAs.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Management development is important for several reasons. For one thing, promotion from within is a major source of management talent, and virtually all promoted managers require some development to prepare them for their new jobs. Furthermore, management development facilitates organizational continuity, by preparing employees and current managers to smoothly assume higher-level positions.</a:t>
            </a:r>
            <a:r>
              <a:rPr lang="en-US" dirty="0" smtClean="0"/>
              <a:t> </a:t>
            </a:r>
          </a:p>
          <a:p>
            <a:endParaRPr lang="en-US" dirty="0" smtClean="0"/>
          </a:p>
          <a:p>
            <a:r>
              <a:rPr lang="en-US" sz="1200" b="1" i="0" u="none" strike="noStrike" kern="1200" baseline="0" dirty="0" smtClean="0">
                <a:solidFill>
                  <a:schemeClr val="tx1"/>
                </a:solidFill>
                <a:latin typeface="+mn-lt"/>
                <a:ea typeface="+mn-ea"/>
                <a:cs typeface="+mn-cs"/>
              </a:rPr>
              <a:t>Strategy’s Role in Management Development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Management development programs should reflect the firm’s strategic plans. Management development programs then impart the knowledge, attitudes, and skills these managers will need to excel at their jobs.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Succession Planning </a:t>
            </a:r>
            <a:r>
              <a:rPr lang="en-US" sz="1200" kern="1200" dirty="0" smtClean="0">
                <a:solidFill>
                  <a:schemeClr val="tx1"/>
                </a:solidFill>
                <a:effectLst/>
                <a:latin typeface="+mn-lt"/>
                <a:ea typeface="+mn-ea"/>
                <a:cs typeface="+mn-cs"/>
              </a:rPr>
              <a:t>–</a:t>
            </a:r>
            <a:r>
              <a:rPr lang="en-US" dirty="0" smtClean="0">
                <a:effectLst/>
              </a:rPr>
              <a:t> </a:t>
            </a:r>
            <a:r>
              <a:rPr lang="en-US" sz="1200" b="0" i="0" u="none" strike="noStrike" kern="1200" baseline="0" dirty="0" smtClean="0">
                <a:solidFill>
                  <a:schemeClr val="tx1"/>
                </a:solidFill>
                <a:latin typeface="+mn-lt"/>
                <a:ea typeface="+mn-ea"/>
                <a:cs typeface="+mn-cs"/>
              </a:rPr>
              <a:t>Management development is often part of the employer’s </a:t>
            </a:r>
            <a:r>
              <a:rPr lang="en-US" sz="1200" b="0" i="1" u="none" strike="noStrike" kern="1200" baseline="0" dirty="0" smtClean="0">
                <a:solidFill>
                  <a:schemeClr val="tx1"/>
                </a:solidFill>
                <a:latin typeface="+mn-lt"/>
                <a:ea typeface="+mn-ea"/>
                <a:cs typeface="+mn-cs"/>
              </a:rPr>
              <a:t>succession planning process. </a:t>
            </a:r>
            <a:r>
              <a:rPr lang="en-US" sz="1200" b="1" i="1" u="none" strike="noStrike" kern="1200" baseline="0" dirty="0" smtClean="0">
                <a:solidFill>
                  <a:schemeClr val="tx1"/>
                </a:solidFill>
                <a:latin typeface="+mn-lt"/>
                <a:ea typeface="+mn-ea"/>
                <a:cs typeface="+mn-cs"/>
              </a:rPr>
              <a:t>Succession planning </a:t>
            </a:r>
            <a:r>
              <a:rPr lang="en-US" sz="1200" b="0" i="0" u="none" strike="noStrike" kern="1200" baseline="0" dirty="0" smtClean="0">
                <a:solidFill>
                  <a:schemeClr val="tx1"/>
                </a:solidFill>
                <a:latin typeface="+mn-lt"/>
                <a:ea typeface="+mn-ea"/>
                <a:cs typeface="+mn-cs"/>
              </a:rPr>
              <a:t>involves developing workforce plans for the company’s top positions; it is the ongoing process of systematically identifying, assessing, and developing organizational leadership to enhance performance.</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37</a:t>
            </a:fld>
            <a:endParaRPr lang="en-US" dirty="0"/>
          </a:p>
        </p:txBody>
      </p:sp>
    </p:spTree>
    <p:extLst>
      <p:ext uri="{BB962C8B-B14F-4D97-AF65-F5344CB8AC3E}">
        <p14:creationId xmlns:p14="http://schemas.microsoft.com/office/powerpoint/2010/main" val="112815001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Managerial on-the-job training methods include job rotation, the coaching/understudy approach, and action learning. </a:t>
            </a:r>
            <a:r>
              <a:rPr lang="en-US" sz="1200" b="1" i="0" u="none" strike="noStrike" kern="1200" baseline="0" dirty="0" smtClean="0">
                <a:solidFill>
                  <a:schemeClr val="tx1"/>
                </a:solidFill>
                <a:latin typeface="+mn-lt"/>
                <a:ea typeface="+mn-ea"/>
                <a:cs typeface="+mn-cs"/>
              </a:rPr>
              <a:t>Job rotation </a:t>
            </a:r>
            <a:r>
              <a:rPr lang="en-US" sz="1200" b="0" i="0" u="none" strike="noStrike" kern="1200" baseline="0" dirty="0" smtClean="0">
                <a:solidFill>
                  <a:schemeClr val="tx1"/>
                </a:solidFill>
                <a:latin typeface="+mn-lt"/>
                <a:ea typeface="+mn-ea"/>
                <a:cs typeface="+mn-cs"/>
              </a:rPr>
              <a:t>means moving managers from department to department to broaden their understanding of the business and to test their abilities.</a:t>
            </a:r>
          </a:p>
          <a:p>
            <a:endParaRPr lang="en-US" sz="1200" b="0" i="0" u="none" strike="noStrike" kern="1200" baseline="0" dirty="0" smtClean="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b="1" i="0" u="none" strike="noStrike" kern="1200" baseline="0" dirty="0" smtClean="0">
                <a:solidFill>
                  <a:schemeClr val="tx1"/>
                </a:solidFill>
                <a:latin typeface="+mn-lt"/>
                <a:ea typeface="+mn-ea"/>
                <a:cs typeface="+mn-cs"/>
              </a:rPr>
              <a:t>Coaching/Understudy Approach </a:t>
            </a:r>
            <a:r>
              <a:rPr lang="en-US" sz="1200" dirty="0" smtClean="0">
                <a:effectLst/>
                <a:latin typeface="Times New Roman"/>
                <a:ea typeface="Times New Roman"/>
              </a:rPr>
              <a:t>–</a:t>
            </a:r>
            <a:r>
              <a:rPr lang="en-US" dirty="0" smtClean="0">
                <a:effectLst/>
              </a:rPr>
              <a:t> </a:t>
            </a:r>
            <a:r>
              <a:rPr lang="en-US" sz="1200" b="0" i="0" u="none" strike="noStrike" kern="1200" baseline="0" dirty="0" smtClean="0">
                <a:solidFill>
                  <a:schemeClr val="tx1"/>
                </a:solidFill>
                <a:latin typeface="+mn-lt"/>
                <a:ea typeface="+mn-ea"/>
                <a:cs typeface="+mn-cs"/>
              </a:rPr>
              <a:t>Here the trainee works directly with a senior manager or with the person he or she is to replace; the latter is responsible for the trainee’s coaching. Normally, the understudy relieves the executive of certain responsibilities, giving the trainee a chance to learn the job.</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Action learning </a:t>
            </a:r>
            <a:r>
              <a:rPr lang="en-US" sz="1200" b="0" i="0" u="none" strike="noStrike" kern="1200" baseline="0" dirty="0" smtClean="0">
                <a:solidFill>
                  <a:schemeClr val="tx1"/>
                </a:solidFill>
                <a:latin typeface="+mn-lt"/>
                <a:ea typeface="+mn-ea"/>
                <a:cs typeface="+mn-cs"/>
              </a:rPr>
              <a:t>programs give managers released time to work analyzing and solving problems in departments other than their own. Its basics include carefully selected teams of 5 to 25 members, assigning them real-world business problems that extend beyond their usual areas of expertise, and structured learning through coaching and feedback. The employer’s senior managers usually choose the projects and decide whether to accept the teams’ recommendations.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38</a:t>
            </a:fld>
            <a:endParaRPr lang="en-US" dirty="0"/>
          </a:p>
        </p:txBody>
      </p:sp>
    </p:spTree>
    <p:extLst>
      <p:ext uri="{BB962C8B-B14F-4D97-AF65-F5344CB8AC3E}">
        <p14:creationId xmlns:p14="http://schemas.microsoft.com/office/powerpoint/2010/main" val="6200071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HR Practices Around the Globe</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Global Job Rotation</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As firms expand globally, job rotation takes on a new meaning. At firms like Shell and BP, rotating managers globally is a primary means through which the firms maintain their flexibility and responsiveness even as they grow to an enormous size. An advantage of global job rotation (rotating managers from, say, Sweden to New York) is that it builds a network of informal ties that ensures superior cross-border communication and mutual understanding as well as tight inter-unit coordination and control.</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Improved communication and understanding stem from the personal relationships that are forged as managers work in the firm’s various locations. These activities can also enhance organizational control.  When employees from the firm’s global locations are rotated or brought together at, say, the Harvard Business School or Europe’s INSEAD for a management-training program, the aim is more than just teaching basic skills. It is also to build a stronger identification with the company’s culture and values. By creating shared values and a consistent view of the firm and its goals, management development activities like these can facilitate communication. They ensure that through a sense of shared values and purpose the firm’s policies are followed, even with a minimal reliance on other forms of control.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 Using websites such as www.sony.net (click “Careers”) and www.mckinsey.com (insert </a:t>
            </a:r>
            <a:r>
              <a:rPr lang="en-US" sz="1200" b="0" i="1" u="none" strike="noStrike" kern="1200" baseline="0" dirty="0" smtClean="0">
                <a:solidFill>
                  <a:schemeClr val="tx1"/>
                </a:solidFill>
                <a:latin typeface="+mn-lt"/>
                <a:ea typeface="+mn-ea"/>
                <a:cs typeface="+mn-cs"/>
              </a:rPr>
              <a:t>how multinationals can attract the talent they need </a:t>
            </a:r>
            <a:r>
              <a:rPr lang="en-US" sz="1200" b="0" i="0" u="none" strike="noStrike" kern="1200" baseline="0" dirty="0" smtClean="0">
                <a:solidFill>
                  <a:schemeClr val="tx1"/>
                </a:solidFill>
                <a:latin typeface="+mn-lt"/>
                <a:ea typeface="+mn-ea"/>
                <a:cs typeface="+mn-cs"/>
              </a:rPr>
              <a:t>into their search box), discuss examples of how multinational companies use job rotation and other means to develop their managers.</a:t>
            </a:r>
            <a:endParaRPr lang="en-US" sz="1200" b="1"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39</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There are also many off-the-job techniques for training and developing managers such as the following:</a:t>
            </a:r>
            <a:endParaRPr lang="en-US" dirty="0" smtClean="0"/>
          </a:p>
          <a:p>
            <a:endParaRPr lang="en-US" b="1" dirty="0" smtClean="0"/>
          </a:p>
          <a:p>
            <a:r>
              <a:rPr lang="en-US" b="1" dirty="0" smtClean="0"/>
              <a:t>The case study method </a:t>
            </a:r>
            <a:r>
              <a:rPr lang="en-US" sz="1200" kern="1200" dirty="0" smtClean="0">
                <a:solidFill>
                  <a:schemeClr val="tx1"/>
                </a:solidFill>
                <a:effectLst/>
                <a:latin typeface="+mn-lt"/>
                <a:ea typeface="+mn-ea"/>
                <a:cs typeface="+mn-cs"/>
              </a:rPr>
              <a:t>–</a:t>
            </a:r>
            <a:r>
              <a:rPr lang="en-US" b="1" dirty="0" smtClean="0"/>
              <a:t> </a:t>
            </a:r>
            <a:r>
              <a:rPr lang="en-US" sz="1200" b="0" i="0" u="none" strike="noStrike" kern="1200" baseline="0" dirty="0" smtClean="0">
                <a:solidFill>
                  <a:schemeClr val="tx1"/>
                </a:solidFill>
                <a:latin typeface="+mn-lt"/>
                <a:ea typeface="+mn-ea"/>
                <a:cs typeface="+mn-cs"/>
              </a:rPr>
              <a:t>A development method in which the manager is presented with a written description of an organizational problem to diagnose and solve</a:t>
            </a:r>
            <a:r>
              <a:rPr lang="en-US" dirty="0" smtClean="0"/>
              <a:t>.</a:t>
            </a:r>
          </a:p>
          <a:p>
            <a:endParaRPr lang="en-US" dirty="0" smtClean="0"/>
          </a:p>
          <a:p>
            <a:r>
              <a:rPr lang="en-US" b="1" dirty="0" smtClean="0"/>
              <a:t>Computerized management games </a:t>
            </a:r>
            <a:r>
              <a:rPr lang="en-US" sz="1200" kern="1200" dirty="0" smtClean="0">
                <a:solidFill>
                  <a:schemeClr val="tx1"/>
                </a:solidFill>
                <a:effectLst/>
                <a:latin typeface="+mn-lt"/>
                <a:ea typeface="+mn-ea"/>
                <a:cs typeface="+mn-cs"/>
              </a:rPr>
              <a:t>–</a:t>
            </a:r>
            <a:r>
              <a:rPr lang="en-US" b="1" dirty="0" smtClean="0"/>
              <a:t> </a:t>
            </a:r>
            <a:r>
              <a:rPr lang="en-US" b="0" dirty="0" smtClean="0"/>
              <a:t>E</a:t>
            </a:r>
            <a:r>
              <a:rPr lang="en-US" dirty="0" smtClean="0"/>
              <a:t>nable trainees to</a:t>
            </a:r>
            <a:r>
              <a:rPr lang="en-US" baseline="0" dirty="0" smtClean="0"/>
              <a:t> </a:t>
            </a:r>
            <a:r>
              <a:rPr lang="en-US" dirty="0" smtClean="0"/>
              <a:t>learn by making realistic decisions in simulated situations.</a:t>
            </a:r>
          </a:p>
          <a:p>
            <a:endParaRPr lang="en-US" dirty="0" smtClean="0"/>
          </a:p>
          <a:p>
            <a:r>
              <a:rPr lang="en-US" b="1" dirty="0" smtClean="0"/>
              <a:t>Outside Seminars </a:t>
            </a:r>
            <a:r>
              <a:rPr lang="en-US" sz="1200" kern="1200" dirty="0" smtClean="0">
                <a:solidFill>
                  <a:schemeClr val="tx1"/>
                </a:solidFill>
                <a:effectLst/>
                <a:latin typeface="+mn-lt"/>
                <a:ea typeface="+mn-ea"/>
                <a:cs typeface="+mn-cs"/>
              </a:rPr>
              <a:t>–</a:t>
            </a:r>
            <a:r>
              <a:rPr lang="en-US" dirty="0" smtClean="0">
                <a:effectLst/>
              </a:rPr>
              <a:t> </a:t>
            </a:r>
            <a:r>
              <a:rPr lang="en-US" dirty="0" smtClean="0"/>
              <a:t>Numerous companies and universities offer Web-based and</a:t>
            </a:r>
            <a:r>
              <a:rPr lang="en-US" baseline="0" dirty="0" smtClean="0"/>
              <a:t> </a:t>
            </a:r>
            <a:r>
              <a:rPr lang="en-US" dirty="0" smtClean="0"/>
              <a:t>traditional classroom management development seminars and conferences. </a:t>
            </a:r>
          </a:p>
          <a:p>
            <a:endParaRPr lang="en-US" dirty="0" smtClean="0"/>
          </a:p>
          <a:p>
            <a:r>
              <a:rPr lang="en-US" b="1" dirty="0" smtClean="0"/>
              <a:t>University-Related</a:t>
            </a:r>
            <a:r>
              <a:rPr lang="en-US" b="1" baseline="0" dirty="0" smtClean="0"/>
              <a:t> Programs </a:t>
            </a:r>
            <a:r>
              <a:rPr lang="en-US" sz="1200" kern="1200" dirty="0" smtClean="0">
                <a:solidFill>
                  <a:schemeClr val="tx1"/>
                </a:solidFill>
                <a:effectLst/>
                <a:latin typeface="+mn-lt"/>
                <a:ea typeface="+mn-ea"/>
                <a:cs typeface="+mn-cs"/>
              </a:rPr>
              <a:t>–</a:t>
            </a:r>
            <a:r>
              <a:rPr lang="en-US" dirty="0" smtClean="0">
                <a:effectLst/>
              </a:rPr>
              <a:t> </a:t>
            </a:r>
            <a:r>
              <a:rPr lang="en-US" dirty="0" smtClean="0"/>
              <a:t>Many universities provide executive</a:t>
            </a:r>
            <a:r>
              <a:rPr lang="en-US" baseline="0" dirty="0" smtClean="0"/>
              <a:t> </a:t>
            </a:r>
            <a:r>
              <a:rPr lang="en-US" dirty="0" smtClean="0"/>
              <a:t>education and continuing education programs in leadership, supervision, and the</a:t>
            </a:r>
            <a:r>
              <a:rPr lang="en-US" baseline="0" dirty="0" smtClean="0"/>
              <a:t> </a:t>
            </a:r>
            <a:r>
              <a:rPr lang="en-US" dirty="0" smtClean="0"/>
              <a:t>like. </a:t>
            </a:r>
          </a:p>
          <a:p>
            <a:endParaRPr lang="en-US" dirty="0" smtClean="0"/>
          </a:p>
          <a:p>
            <a:r>
              <a:rPr lang="en-US" b="1" dirty="0" smtClean="0"/>
              <a:t>Role-playing</a:t>
            </a:r>
            <a:r>
              <a:rPr lang="en-US" b="1" baseline="0" dirty="0" smtClean="0"/>
              <a:t> </a:t>
            </a:r>
            <a:r>
              <a:rPr lang="en-US" sz="1200" kern="1200" dirty="0" smtClean="0">
                <a:solidFill>
                  <a:schemeClr val="tx1"/>
                </a:solidFill>
                <a:effectLst/>
                <a:latin typeface="+mn-lt"/>
                <a:ea typeface="+mn-ea"/>
                <a:cs typeface="+mn-cs"/>
              </a:rPr>
              <a:t>–</a:t>
            </a:r>
            <a:r>
              <a:rPr lang="en-US" dirty="0" smtClean="0">
                <a:effectLst/>
              </a:rPr>
              <a:t> </a:t>
            </a:r>
            <a:r>
              <a:rPr lang="en-US" dirty="0" smtClean="0"/>
              <a:t>The aim of role playing is to create a realistic situation and then</a:t>
            </a:r>
            <a:r>
              <a:rPr lang="en-US" baseline="0" dirty="0" smtClean="0"/>
              <a:t> </a:t>
            </a:r>
            <a:r>
              <a:rPr lang="en-US" dirty="0" smtClean="0"/>
              <a:t>have the trainees assume the parts (or roles) of specific persons in that situation.</a:t>
            </a:r>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40</a:t>
            </a:fld>
            <a:endParaRPr lang="en-US" dirty="0"/>
          </a:p>
        </p:txBody>
      </p:sp>
    </p:spTree>
    <p:extLst>
      <p:ext uri="{BB962C8B-B14F-4D97-AF65-F5344CB8AC3E}">
        <p14:creationId xmlns:p14="http://schemas.microsoft.com/office/powerpoint/2010/main" val="62000716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General Electric is known for its success in developing its executive talent. Their current mix of executive development programs illustrate what they offer:</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Leadership programs: </a:t>
            </a:r>
            <a:r>
              <a:rPr lang="en-US" sz="1200" b="0" i="0" u="none" strike="noStrike" kern="1200" baseline="0" dirty="0" smtClean="0">
                <a:solidFill>
                  <a:schemeClr val="tx1"/>
                </a:solidFill>
                <a:latin typeface="+mn-lt"/>
                <a:ea typeface="+mn-ea"/>
                <a:cs typeface="+mn-cs"/>
              </a:rPr>
              <a:t>These multiyear training programs rotate about 3,000 employees per year through various functions with the aim of enabling people to run a large GE business.</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Session C: </a:t>
            </a:r>
            <a:r>
              <a:rPr lang="en-US" sz="1200" b="0" i="0" u="none" strike="noStrike" kern="1200" baseline="0" dirty="0" smtClean="0">
                <a:solidFill>
                  <a:schemeClr val="tx1"/>
                </a:solidFill>
                <a:latin typeface="+mn-lt"/>
                <a:ea typeface="+mn-ea"/>
                <a:cs typeface="+mn-cs"/>
              </a:rPr>
              <a:t>This is GE’s intense multi-level performance appraisal process. The CEO personally reviews GE’s top 625 officers every year.</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Crotonville: </a:t>
            </a:r>
            <a:r>
              <a:rPr lang="en-US" sz="1200" b="0" i="0" u="none" strike="noStrike" kern="1200" baseline="0" dirty="0" smtClean="0">
                <a:solidFill>
                  <a:schemeClr val="tx1"/>
                </a:solidFill>
                <a:latin typeface="+mn-lt"/>
                <a:ea typeface="+mn-ea"/>
                <a:cs typeface="+mn-cs"/>
              </a:rPr>
              <a:t>This is GE’s corporate training campus in New York and offers a mix of conventional classroom learning and team-based training and cultural trips.</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Boca Raton: </a:t>
            </a:r>
            <a:r>
              <a:rPr lang="en-US" sz="1200" b="0" i="0" u="none" strike="noStrike" kern="1200" baseline="0" dirty="0" smtClean="0">
                <a:solidFill>
                  <a:schemeClr val="tx1"/>
                </a:solidFill>
                <a:latin typeface="+mn-lt"/>
                <a:ea typeface="+mn-ea"/>
                <a:cs typeface="+mn-cs"/>
              </a:rPr>
              <a:t>At this annual meeting of GE’s top 625 officers, they network, share their best ideas, and get to understand the company’s strategy for the coming year.</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The next big thing: </a:t>
            </a:r>
            <a:r>
              <a:rPr lang="en-US" sz="1200" b="0" i="0" u="none" strike="noStrike" kern="1200" baseline="0" dirty="0" smtClean="0">
                <a:solidFill>
                  <a:schemeClr val="tx1"/>
                </a:solidFill>
                <a:latin typeface="+mn-lt"/>
                <a:ea typeface="+mn-ea"/>
                <a:cs typeface="+mn-cs"/>
              </a:rPr>
              <a:t>Whether it’s productivity and quality improvement through “Six Sigma” or “innovation,” GE focuses its employees on central themes or initiatives.</a:t>
            </a:r>
          </a:p>
          <a:p>
            <a:endParaRPr lang="en-US" sz="1200" b="0" i="0" u="none" strike="noStrike" kern="1200" baseline="0" dirty="0" smtClean="0">
              <a:solidFill>
                <a:schemeClr val="tx1"/>
              </a:solidFill>
              <a:latin typeface="+mn-lt"/>
              <a:ea typeface="+mn-ea"/>
              <a:cs typeface="+mn-cs"/>
            </a:endParaRPr>
          </a:p>
          <a:p>
            <a:r>
              <a:rPr lang="en-US" sz="1200" b="0" i="1" u="none" strike="noStrike" kern="1200" baseline="0" dirty="0" smtClean="0">
                <a:solidFill>
                  <a:schemeClr val="tx1"/>
                </a:solidFill>
                <a:latin typeface="+mn-lt"/>
                <a:ea typeface="+mn-ea"/>
                <a:cs typeface="+mn-cs"/>
              </a:rPr>
              <a:t>Monthly dinners: </a:t>
            </a:r>
            <a:r>
              <a:rPr lang="en-US" sz="1200" b="0" i="0" u="none" strike="noStrike" kern="1200" baseline="0" dirty="0" smtClean="0">
                <a:solidFill>
                  <a:schemeClr val="tx1"/>
                </a:solidFill>
                <a:latin typeface="+mn-lt"/>
                <a:ea typeface="+mn-ea"/>
                <a:cs typeface="+mn-cs"/>
              </a:rPr>
              <a:t>Jeffrey Immelt, GE’s CEO, meets periodically at dinners and breakfasts to learn more about his top executives and to “strengthen his connections with his top team.”</a:t>
            </a:r>
            <a:endParaRPr lang="en-US" dirty="0" smtClean="0"/>
          </a:p>
          <a:p>
            <a:endParaRPr lang="en-US" dirty="0" smtClean="0"/>
          </a:p>
          <a:p>
            <a:r>
              <a:rPr lang="en-US" dirty="0" smtClean="0"/>
              <a:t>Probably the most distinctive talent management best practice is to actively manage</a:t>
            </a:r>
            <a:r>
              <a:rPr lang="en-US" baseline="0" dirty="0" smtClean="0"/>
              <a:t> </a:t>
            </a:r>
            <a:r>
              <a:rPr lang="en-US" dirty="0" smtClean="0"/>
              <a:t>employees. Employers need to think</a:t>
            </a:r>
            <a:r>
              <a:rPr lang="en-US" baseline="0" dirty="0" smtClean="0"/>
              <a:t> </a:t>
            </a:r>
            <a:r>
              <a:rPr lang="en-US" dirty="0" smtClean="0"/>
              <a:t>through how to allocate resources in a way that makes the most sense given their</a:t>
            </a:r>
            <a:r>
              <a:rPr lang="en-US" baseline="0" dirty="0" smtClean="0"/>
              <a:t> </a:t>
            </a:r>
            <a:r>
              <a:rPr lang="en-US" dirty="0" smtClean="0"/>
              <a:t>strategic aims. </a:t>
            </a:r>
          </a:p>
          <a:p>
            <a:endParaRPr lang="en-US" dirty="0" smtClean="0"/>
          </a:p>
          <a:p>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41</a:t>
            </a:fld>
            <a:endParaRPr lang="en-US" dirty="0"/>
          </a:p>
        </p:txBody>
      </p:sp>
    </p:spTree>
    <p:extLst>
      <p:ext uri="{BB962C8B-B14F-4D97-AF65-F5344CB8AC3E}">
        <p14:creationId xmlns:p14="http://schemas.microsoft.com/office/powerpoint/2010/main" val="136827040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Trends Shaping HR: </a:t>
            </a:r>
            <a:r>
              <a:rPr lang="en-US" sz="1200" b="1" i="1" u="none" strike="noStrike" kern="1200" baseline="0" dirty="0" smtClean="0">
                <a:solidFill>
                  <a:schemeClr val="tx1"/>
                </a:solidFill>
                <a:latin typeface="+mn-lt"/>
                <a:ea typeface="+mn-ea"/>
                <a:cs typeface="+mn-cs"/>
              </a:rPr>
              <a:t>Customized Talent Management Differential Development Assignments</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In today’s competitive environment, the usual HR practice of </a:t>
            </a:r>
            <a:r>
              <a:rPr lang="en-US" sz="1200" b="1" i="0" u="none" strike="noStrike" kern="1200" baseline="0" dirty="0" smtClean="0">
                <a:solidFill>
                  <a:schemeClr val="tx1"/>
                </a:solidFill>
                <a:latin typeface="+mn-lt"/>
                <a:ea typeface="+mn-ea"/>
                <a:cs typeface="+mn-cs"/>
              </a:rPr>
              <a:t>allocating development </a:t>
            </a:r>
            <a:r>
              <a:rPr lang="en-US" sz="1200" b="0" i="0" u="none" strike="noStrike" kern="1200" baseline="0" dirty="0" smtClean="0">
                <a:solidFill>
                  <a:schemeClr val="tx1"/>
                </a:solidFill>
                <a:latin typeface="+mn-lt"/>
                <a:ea typeface="+mn-ea"/>
                <a:cs typeface="+mn-cs"/>
              </a:rPr>
              <a:t>opportunities and other scarce resources across the board or based solely on performance makes less sense. It often makes more sense to focus more of the employer’s resources on the “mission-critical employees” who the employer deems most crucial to the its future growth. We’ll look closer at how employers do this in the following chapter, but several examples follow:</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 High-potential trainees in Johnson &amp; Johnson’s special “LeAD” leadership development program receive advice and regular assessments from coaches brought in from outside the company.</a:t>
            </a:r>
          </a:p>
          <a:p>
            <a:r>
              <a:rPr lang="en-US" sz="1200" b="0" i="0" u="none" strike="noStrike" kern="1200" baseline="0" dirty="0" smtClean="0">
                <a:solidFill>
                  <a:schemeClr val="tx1"/>
                </a:solidFill>
                <a:latin typeface="+mn-lt"/>
                <a:ea typeface="+mn-ea"/>
                <a:cs typeface="+mn-cs"/>
              </a:rPr>
              <a:t>● Some companies share future strategies on a privileged basis with rising leaders. For example, they invite them to quarterly meetings with high-level executives, and let them access an online portal where the rising leaders can review the company’s strategy and critical metrics. </a:t>
            </a:r>
            <a:endParaRPr lang="en-US" sz="1200" b="1" i="1" u="none" strike="noStrike" kern="1200" baseline="0" dirty="0" smtClean="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7BDF21C0-30A9-4D10-B063-563A0ED0B004}" type="slidenum">
              <a:rPr lang="en-US" smtClean="0"/>
              <a:pPr/>
              <a:t>42</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Companies often find it necessary to change how they do things. Making changes is never easy, but the hardest part is often overcoming employee resistance. Individuals, groups, and even entire organizations tend to resist change, because they are accustomed to the usual way of doing things or because of perceived threats to their influence, for instance.</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43</a:t>
            </a:fld>
            <a:endParaRPr lang="en-US" dirty="0"/>
          </a:p>
        </p:txBody>
      </p:sp>
    </p:spTree>
    <p:extLst>
      <p:ext uri="{BB962C8B-B14F-4D97-AF65-F5344CB8AC3E}">
        <p14:creationId xmlns:p14="http://schemas.microsoft.com/office/powerpoint/2010/main" val="112915566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Psychologist Kurt Lewin formulated a model to summarize the basic process for implementing a change with minimal resistance. To Lewin, all behavior in organizations was a product of two kinds of forces: those striving to maintain the status quo and those pushing for change. Implementing change thus means reducing the forces for the status quo or building up the forces for change.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Lewin’s process consists of three steps:</a:t>
            </a:r>
          </a:p>
          <a:p>
            <a:endParaRPr lang="en-US" sz="1200" b="1" i="0" u="none" strike="noStrike" kern="1200" baseline="0" dirty="0" smtClean="0">
              <a:solidFill>
                <a:schemeClr val="tx1"/>
              </a:solidFill>
              <a:latin typeface="+mn-lt"/>
              <a:ea typeface="+mn-ea"/>
              <a:cs typeface="+mn-cs"/>
            </a:endParaRPr>
          </a:p>
          <a:p>
            <a:pPr marL="228600" indent="-228600">
              <a:buAutoNum type="arabicPeriod"/>
            </a:pPr>
            <a:r>
              <a:rPr lang="en-US" sz="1200" b="1" i="1" u="none" strike="noStrike" kern="1200" baseline="0" dirty="0" smtClean="0">
                <a:solidFill>
                  <a:schemeClr val="tx1"/>
                </a:solidFill>
                <a:latin typeface="+mn-lt"/>
                <a:ea typeface="+mn-ea"/>
                <a:cs typeface="+mn-cs"/>
              </a:rPr>
              <a:t>Unfreezing </a:t>
            </a:r>
            <a:r>
              <a:rPr lang="en-US" sz="1200" b="0" i="0" u="none" strike="noStrike" kern="1200" baseline="0" dirty="0" smtClean="0">
                <a:solidFill>
                  <a:schemeClr val="tx1"/>
                </a:solidFill>
                <a:latin typeface="+mn-lt"/>
                <a:ea typeface="+mn-ea"/>
                <a:cs typeface="+mn-cs"/>
              </a:rPr>
              <a:t>means reducing the forces that are striving to maintain the status quo, usually by presenting a provocative problem or event to get people to recognize the need for change and to search for new solutions.</a:t>
            </a:r>
          </a:p>
          <a:p>
            <a:pPr marL="228600" indent="-228600">
              <a:buAutoNum type="arabicPeriod"/>
            </a:pPr>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2. </a:t>
            </a:r>
            <a:r>
              <a:rPr lang="en-US" sz="1200" b="1" i="1" u="none" strike="noStrike" kern="1200" baseline="0" dirty="0" smtClean="0">
                <a:solidFill>
                  <a:schemeClr val="tx1"/>
                </a:solidFill>
                <a:latin typeface="+mn-lt"/>
                <a:ea typeface="+mn-ea"/>
                <a:cs typeface="+mn-cs"/>
              </a:rPr>
              <a:t>Moving </a:t>
            </a:r>
            <a:r>
              <a:rPr lang="en-US" sz="1200" b="0" i="0" u="none" strike="noStrike" kern="1200" baseline="0" dirty="0" smtClean="0">
                <a:solidFill>
                  <a:schemeClr val="tx1"/>
                </a:solidFill>
                <a:latin typeface="+mn-lt"/>
                <a:ea typeface="+mn-ea"/>
                <a:cs typeface="+mn-cs"/>
              </a:rPr>
              <a:t>means developing new behaviors, values, and attitudes. The manager may accomplish this through organizational structure changes, through conventional   </a:t>
            </a:r>
          </a:p>
          <a:p>
            <a:r>
              <a:rPr lang="en-US" sz="1200" b="0" i="0" u="none" strike="noStrike" kern="1200" baseline="0" dirty="0" smtClean="0">
                <a:solidFill>
                  <a:schemeClr val="tx1"/>
                </a:solidFill>
                <a:latin typeface="+mn-lt"/>
                <a:ea typeface="+mn-ea"/>
                <a:cs typeface="+mn-cs"/>
              </a:rPr>
              <a:t>    training and development activities, and sometimes through the other organizational development techniques (such as team building).</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3. </a:t>
            </a:r>
            <a:r>
              <a:rPr lang="en-US" sz="1200" b="1" i="1" u="none" strike="noStrike" kern="1200" baseline="0" dirty="0" smtClean="0">
                <a:solidFill>
                  <a:schemeClr val="tx1"/>
                </a:solidFill>
                <a:latin typeface="+mn-lt"/>
                <a:ea typeface="+mn-ea"/>
                <a:cs typeface="+mn-cs"/>
              </a:rPr>
              <a:t>Refreezing </a:t>
            </a:r>
            <a:r>
              <a:rPr lang="en-US" sz="1200" b="0" i="0" u="none" strike="noStrike" kern="1200" baseline="0" dirty="0" smtClean="0">
                <a:solidFill>
                  <a:schemeClr val="tx1"/>
                </a:solidFill>
                <a:latin typeface="+mn-lt"/>
                <a:ea typeface="+mn-ea"/>
                <a:cs typeface="+mn-cs"/>
              </a:rPr>
              <a:t>means building in the reinforcement to make sure the organization doesn’t slide back into its former ways of doing things—for instance, change the incentive </a:t>
            </a:r>
          </a:p>
          <a:p>
            <a:r>
              <a:rPr lang="en-US" sz="1200" b="0" i="0" u="none" strike="noStrike" kern="1200" baseline="0" dirty="0" smtClean="0">
                <a:solidFill>
                  <a:schemeClr val="tx1"/>
                </a:solidFill>
                <a:latin typeface="+mn-lt"/>
                <a:ea typeface="+mn-ea"/>
                <a:cs typeface="+mn-cs"/>
              </a:rPr>
              <a:t>    system.</a:t>
            </a:r>
            <a:endParaRPr lang="en-US" b="1"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44</a:t>
            </a:fld>
            <a:endParaRPr lang="en-US" dirty="0"/>
          </a:p>
        </p:txBody>
      </p:sp>
    </p:spTree>
    <p:extLst>
      <p:ext uri="{BB962C8B-B14F-4D97-AF65-F5344CB8AC3E}">
        <p14:creationId xmlns:p14="http://schemas.microsoft.com/office/powerpoint/2010/main" val="112915566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Organizational development (OD) is a change process through which employees</a:t>
            </a:r>
            <a:r>
              <a:rPr lang="en-US" baseline="0" dirty="0" smtClean="0"/>
              <a:t> </a:t>
            </a:r>
            <a:r>
              <a:rPr lang="en-US" dirty="0" smtClean="0"/>
              <a:t>formulate the change that’s required then implement it. </a:t>
            </a:r>
          </a:p>
          <a:p>
            <a:endParaRPr lang="en-US" dirty="0" smtClean="0"/>
          </a:p>
          <a:p>
            <a:r>
              <a:rPr lang="en-US" dirty="0" smtClean="0"/>
              <a:t>OD has several distinguishing characteristics:</a:t>
            </a:r>
            <a:r>
              <a:rPr lang="en-US" baseline="0" dirty="0" smtClean="0"/>
              <a:t> </a:t>
            </a:r>
          </a:p>
          <a:p>
            <a:pPr marL="171450" indent="-171450">
              <a:buFont typeface="Arial" pitchFamily="34" charset="0"/>
              <a:buChar char="•"/>
            </a:pPr>
            <a:r>
              <a:rPr lang="en-US" dirty="0" smtClean="0"/>
              <a:t>It usually involves action research, which means collecting data, and feeding the information back to employees. Employees then analyze it and develop hypotheses about the problems and possible solutions.</a:t>
            </a:r>
            <a:r>
              <a:rPr lang="en-US" baseline="0" dirty="0" smtClean="0"/>
              <a:t> </a:t>
            </a:r>
          </a:p>
          <a:p>
            <a:pPr marL="171450" indent="-171450">
              <a:buFont typeface="Arial" pitchFamily="34" charset="0"/>
              <a:buChar char="•"/>
            </a:pPr>
            <a:r>
              <a:rPr lang="en-US" dirty="0" smtClean="0"/>
              <a:t>It applies behavioral science knowledge to improve the organization’s effectiveness.</a:t>
            </a:r>
            <a:r>
              <a:rPr lang="en-US" baseline="0" dirty="0" smtClean="0"/>
              <a:t> </a:t>
            </a:r>
          </a:p>
          <a:p>
            <a:pPr marL="171450" indent="-171450">
              <a:buFont typeface="Arial" pitchFamily="34" charset="0"/>
              <a:buChar char="•"/>
            </a:pPr>
            <a:r>
              <a:rPr lang="en-US" baseline="0" dirty="0" smtClean="0"/>
              <a:t>And, i</a:t>
            </a:r>
            <a:r>
              <a:rPr lang="en-US" dirty="0" smtClean="0"/>
              <a:t>t changes the organization in a particular direction</a:t>
            </a:r>
            <a:r>
              <a:rPr lang="en-US" baseline="0" dirty="0" smtClean="0"/>
              <a:t> such as </a:t>
            </a:r>
            <a:r>
              <a:rPr lang="en-US" dirty="0" smtClean="0"/>
              <a:t>toward empowerment</a:t>
            </a:r>
            <a:r>
              <a:rPr lang="en-US" baseline="0" dirty="0" smtClean="0"/>
              <a:t>, </a:t>
            </a:r>
            <a:r>
              <a:rPr lang="en-US" dirty="0" smtClean="0"/>
              <a:t>improved problem solving, responsiveness,</a:t>
            </a:r>
            <a:r>
              <a:rPr lang="en-US" baseline="0" dirty="0" smtClean="0"/>
              <a:t> quality of work, and effectiveness</a:t>
            </a:r>
            <a:r>
              <a:rPr lang="en-US" dirty="0" smtClean="0"/>
              <a:t>.</a:t>
            </a:r>
          </a:p>
          <a:p>
            <a:endParaRPr lang="en-US" b="1" dirty="0" smtClean="0"/>
          </a:p>
        </p:txBody>
      </p:sp>
      <p:sp>
        <p:nvSpPr>
          <p:cNvPr id="4" name="Slide Number Placeholder 3"/>
          <p:cNvSpPr>
            <a:spLocks noGrp="1"/>
          </p:cNvSpPr>
          <p:nvPr>
            <p:ph type="sldNum" sz="quarter" idx="10"/>
          </p:nvPr>
        </p:nvSpPr>
        <p:spPr/>
        <p:txBody>
          <a:bodyPr/>
          <a:lstStyle/>
          <a:p>
            <a:fld id="{7BDF21C0-30A9-4D10-B063-563A0ED0B004}" type="slidenum">
              <a:rPr lang="en-US" smtClean="0"/>
              <a:pPr/>
              <a:t>45</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With today’s emphasis on measuring results, it is crucial that the manager evaluate the training program.</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46</a:t>
            </a:fld>
            <a:endParaRPr lang="en-US" dirty="0"/>
          </a:p>
        </p:txBody>
      </p:sp>
    </p:spTree>
    <p:extLst>
      <p:ext uri="{BB962C8B-B14F-4D97-AF65-F5344CB8AC3E}">
        <p14:creationId xmlns:p14="http://schemas.microsoft.com/office/powerpoint/2010/main" val="369928168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There are two basic issues to address when evaluating training programs. One is the design of the evaluation study and, in particular, whether to use controlled experimentation. The second is, “What should we measure?”</a:t>
            </a:r>
          </a:p>
          <a:p>
            <a:endParaRPr lang="en-US" dirty="0" smtClean="0"/>
          </a:p>
          <a:p>
            <a:r>
              <a:rPr lang="en-US" sz="1200" b="1" i="0" u="none" strike="noStrike" kern="1200" baseline="0" dirty="0" smtClean="0">
                <a:solidFill>
                  <a:schemeClr val="tx1"/>
                </a:solidFill>
                <a:latin typeface="+mn-lt"/>
                <a:ea typeface="+mn-ea"/>
                <a:cs typeface="+mn-cs"/>
              </a:rPr>
              <a:t>Designing the Study</a:t>
            </a:r>
          </a:p>
          <a:p>
            <a:r>
              <a:rPr lang="en-US" sz="1200" b="0" i="0" u="none" strike="noStrike" kern="1200" baseline="0" dirty="0" smtClean="0">
                <a:solidFill>
                  <a:schemeClr val="tx1"/>
                </a:solidFill>
                <a:latin typeface="+mn-lt"/>
                <a:ea typeface="+mn-ea"/>
                <a:cs typeface="+mn-cs"/>
              </a:rPr>
              <a:t>In deciding how to design the evaluation study, the basic concern is this: How can we be sure that the training caused the results that we’re trying to measure? The </a:t>
            </a:r>
            <a:r>
              <a:rPr lang="en-US" sz="1200" b="0" i="1" u="none" strike="noStrike" kern="1200" baseline="0" dirty="0" smtClean="0">
                <a:solidFill>
                  <a:schemeClr val="tx1"/>
                </a:solidFill>
                <a:latin typeface="+mn-lt"/>
                <a:ea typeface="+mn-ea"/>
                <a:cs typeface="+mn-cs"/>
              </a:rPr>
              <a:t>time series design </a:t>
            </a:r>
            <a:r>
              <a:rPr lang="en-US" sz="1200" b="0" i="0" u="none" strike="noStrike" kern="1200" baseline="0" dirty="0" smtClean="0">
                <a:solidFill>
                  <a:schemeClr val="tx1"/>
                </a:solidFill>
                <a:latin typeface="+mn-lt"/>
                <a:ea typeface="+mn-ea"/>
                <a:cs typeface="+mn-cs"/>
              </a:rPr>
              <a:t>is one option.</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Controlled experimentation </a:t>
            </a:r>
            <a:r>
              <a:rPr lang="en-US" sz="1200" b="0" i="0" u="none" strike="noStrike" kern="1200" baseline="0" dirty="0" smtClean="0">
                <a:solidFill>
                  <a:schemeClr val="tx1"/>
                </a:solidFill>
                <a:latin typeface="+mn-lt"/>
                <a:ea typeface="+mn-ea"/>
                <a:cs typeface="+mn-cs"/>
              </a:rPr>
              <a:t>is therefore the gold standard. A controlled experiment uses a training group and a control group that receives no training. Data (for instance, on quantity of sales or quality of service) are obtained both before and after one group is exposed to training and before and after a corresponding period in the control group. This makes it easier to determine the extent to which any change in the training group’s performance resulted from the training, rather than from some organization-wide change like a raise in pay.</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Training Effects to Measure</a:t>
            </a:r>
          </a:p>
          <a:p>
            <a:r>
              <a:rPr lang="en-US" sz="1200" b="0" i="0" u="none" strike="noStrike" kern="1200" baseline="0" dirty="0" smtClean="0">
                <a:solidFill>
                  <a:schemeClr val="tx1"/>
                </a:solidFill>
                <a:latin typeface="+mn-lt"/>
                <a:ea typeface="+mn-ea"/>
                <a:cs typeface="+mn-cs"/>
              </a:rPr>
              <a:t>The manager can measure four basic categories of training outcomes or effects:</a:t>
            </a:r>
          </a:p>
          <a:p>
            <a:r>
              <a:rPr lang="en-US" sz="1200" b="1" i="0" u="none" strike="noStrike" kern="1200" baseline="0" dirty="0" smtClean="0">
                <a:solidFill>
                  <a:schemeClr val="tx1"/>
                </a:solidFill>
                <a:latin typeface="+mn-lt"/>
                <a:ea typeface="+mn-ea"/>
                <a:cs typeface="+mn-cs"/>
              </a:rPr>
              <a:t>1. </a:t>
            </a:r>
            <a:r>
              <a:rPr lang="en-US" sz="1200" b="1" i="1" u="none" strike="noStrike" kern="1200" baseline="0" dirty="0" smtClean="0">
                <a:solidFill>
                  <a:schemeClr val="tx1"/>
                </a:solidFill>
                <a:latin typeface="+mn-lt"/>
                <a:ea typeface="+mn-ea"/>
                <a:cs typeface="+mn-cs"/>
              </a:rPr>
              <a:t>Reaction. </a:t>
            </a:r>
            <a:r>
              <a:rPr lang="en-US" sz="1200" b="0" i="0" u="none" strike="noStrike" kern="1200" baseline="0" dirty="0" smtClean="0">
                <a:solidFill>
                  <a:schemeClr val="tx1"/>
                </a:solidFill>
                <a:latin typeface="+mn-lt"/>
                <a:ea typeface="+mn-ea"/>
                <a:cs typeface="+mn-cs"/>
              </a:rPr>
              <a:t>Evaluate trainees’ reactions to the program. Did they like the program? Did they think it is worthwhile?</a:t>
            </a:r>
          </a:p>
          <a:p>
            <a:r>
              <a:rPr lang="en-US" sz="1200" b="1" i="0" u="none" strike="noStrike" kern="1200" baseline="0" dirty="0" smtClean="0">
                <a:solidFill>
                  <a:schemeClr val="tx1"/>
                </a:solidFill>
                <a:latin typeface="+mn-lt"/>
                <a:ea typeface="+mn-ea"/>
                <a:cs typeface="+mn-cs"/>
              </a:rPr>
              <a:t>2. </a:t>
            </a:r>
            <a:r>
              <a:rPr lang="en-US" sz="1200" b="1" i="1" u="none" strike="noStrike" kern="1200" baseline="0" dirty="0" smtClean="0">
                <a:solidFill>
                  <a:schemeClr val="tx1"/>
                </a:solidFill>
                <a:latin typeface="+mn-lt"/>
                <a:ea typeface="+mn-ea"/>
                <a:cs typeface="+mn-cs"/>
              </a:rPr>
              <a:t>Learning. </a:t>
            </a:r>
            <a:r>
              <a:rPr lang="en-US" sz="1200" b="0" i="0" u="none" strike="noStrike" kern="1200" baseline="0" dirty="0" smtClean="0">
                <a:solidFill>
                  <a:schemeClr val="tx1"/>
                </a:solidFill>
                <a:latin typeface="+mn-lt"/>
                <a:ea typeface="+mn-ea"/>
                <a:cs typeface="+mn-cs"/>
              </a:rPr>
              <a:t>Test the trainees to determine whether they learned the principles, skills, and facts they were supposed to learn.</a:t>
            </a:r>
          </a:p>
          <a:p>
            <a:r>
              <a:rPr lang="en-US" sz="1200" b="1" i="0" u="none" strike="noStrike" kern="1200" baseline="0" dirty="0" smtClean="0">
                <a:solidFill>
                  <a:schemeClr val="tx1"/>
                </a:solidFill>
                <a:latin typeface="+mn-lt"/>
                <a:ea typeface="+mn-ea"/>
                <a:cs typeface="+mn-cs"/>
              </a:rPr>
              <a:t>3. </a:t>
            </a:r>
            <a:r>
              <a:rPr lang="en-US" sz="1200" b="1" i="1" u="none" strike="noStrike" kern="1200" baseline="0" dirty="0" smtClean="0">
                <a:solidFill>
                  <a:schemeClr val="tx1"/>
                </a:solidFill>
                <a:latin typeface="+mn-lt"/>
                <a:ea typeface="+mn-ea"/>
                <a:cs typeface="+mn-cs"/>
              </a:rPr>
              <a:t>Behavior. </a:t>
            </a:r>
            <a:r>
              <a:rPr lang="en-US" sz="1200" b="0" i="0" u="none" strike="noStrike" kern="1200" baseline="0" dirty="0" smtClean="0">
                <a:solidFill>
                  <a:schemeClr val="tx1"/>
                </a:solidFill>
                <a:latin typeface="+mn-lt"/>
                <a:ea typeface="+mn-ea"/>
                <a:cs typeface="+mn-cs"/>
              </a:rPr>
              <a:t>Ask whether the trainees’ on-the-job behavior changed because of the training program. For example, are employees in the store’s complaint department more courteous toward disgruntled customers?</a:t>
            </a:r>
          </a:p>
          <a:p>
            <a:r>
              <a:rPr lang="en-US" sz="1200" b="1" i="0" u="none" strike="noStrike" kern="1200" baseline="0" dirty="0" smtClean="0">
                <a:solidFill>
                  <a:schemeClr val="tx1"/>
                </a:solidFill>
                <a:latin typeface="+mn-lt"/>
                <a:ea typeface="+mn-ea"/>
                <a:cs typeface="+mn-cs"/>
              </a:rPr>
              <a:t>4. </a:t>
            </a:r>
            <a:r>
              <a:rPr lang="en-US" sz="1200" b="1" i="1" u="none" strike="noStrike" kern="1200" baseline="0" dirty="0" smtClean="0">
                <a:solidFill>
                  <a:schemeClr val="tx1"/>
                </a:solidFill>
                <a:latin typeface="+mn-lt"/>
                <a:ea typeface="+mn-ea"/>
                <a:cs typeface="+mn-cs"/>
              </a:rPr>
              <a:t>Results. </a:t>
            </a:r>
            <a:r>
              <a:rPr lang="en-US" sz="1200" b="0" i="0" u="none" strike="noStrike" kern="1200" baseline="0" dirty="0" smtClean="0">
                <a:solidFill>
                  <a:schemeClr val="tx1"/>
                </a:solidFill>
                <a:latin typeface="+mn-lt"/>
                <a:ea typeface="+mn-ea"/>
                <a:cs typeface="+mn-cs"/>
              </a:rPr>
              <a:t>Most important, ask, “What results did we achieve, in terms of the training objectives previously set?” For example, did the number of customer complaints diminish? Reactions, learning, and behavior are important. But if the training program doesn’t produce measurable performance-related results, then it probably hasn’t achieved its goals.</a:t>
            </a:r>
            <a:endParaRPr lang="en-US" dirty="0"/>
          </a:p>
        </p:txBody>
      </p:sp>
      <p:sp>
        <p:nvSpPr>
          <p:cNvPr id="4" name="Slide Number Placeholder 3"/>
          <p:cNvSpPr>
            <a:spLocks noGrp="1"/>
          </p:cNvSpPr>
          <p:nvPr>
            <p:ph type="sldNum" sz="quarter" idx="10"/>
          </p:nvPr>
        </p:nvSpPr>
        <p:spPr/>
        <p:txBody>
          <a:bodyPr/>
          <a:lstStyle/>
          <a:p>
            <a:fld id="{7DE14964-253B-4796-A314-B22F37487017}" type="slidenum">
              <a:rPr lang="en-US" smtClean="0"/>
              <a:pPr/>
              <a:t>47</a:t>
            </a:fld>
            <a:endParaRPr lang="en-US" dirty="0"/>
          </a:p>
        </p:txBody>
      </p:sp>
    </p:spTree>
    <p:extLst>
      <p:ext uri="{BB962C8B-B14F-4D97-AF65-F5344CB8AC3E}">
        <p14:creationId xmlns:p14="http://schemas.microsoft.com/office/powerpoint/2010/main" val="13861573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E0926760-F15F-462E-8D64-749C808E0CCD}" type="slidenum">
              <a:rPr lang="en-US" smtClean="0"/>
              <a:pPr/>
              <a:t>‹#›</a:t>
            </a:fld>
            <a:endParaRPr lang="en-US" dirty="0"/>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10/14/2013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r>
              <a:rPr lang="en-US" dirty="0" smtClean="0"/>
              <a:t>10/14/2013</a:t>
            </a:r>
            <a:endParaRPr lang="en-US" dirty="0"/>
          </a:p>
        </p:txBody>
      </p:sp>
      <p:sp>
        <p:nvSpPr>
          <p:cNvPr id="8" name="Footer Placeholder 7"/>
          <p:cNvSpPr>
            <a:spLocks noGrp="1"/>
          </p:cNvSpPr>
          <p:nvPr>
            <p:ph type="ftr" sz="quarter" idx="11"/>
          </p:nvPr>
        </p:nvSpPr>
        <p:spPr/>
        <p:txBody>
          <a:bodyPr/>
          <a:lstStyle/>
          <a:p>
            <a:r>
              <a:rPr lang="en-US" dirty="0" smtClean="0"/>
              <a:t>Copyright © 2017 Pearson Education, Ltd.</a:t>
            </a:r>
            <a:endParaRPr lang="en-US" dirty="0"/>
          </a:p>
        </p:txBody>
      </p:sp>
      <p:sp>
        <p:nvSpPr>
          <p:cNvPr id="9" name="Slide Number Placeholder 8"/>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r>
              <a:rPr lang="en-US" dirty="0" smtClean="0"/>
              <a:t>10/14/2013</a:t>
            </a:r>
            <a:endParaRPr lang="en-US" dirty="0"/>
          </a:p>
        </p:txBody>
      </p:sp>
      <p:sp>
        <p:nvSpPr>
          <p:cNvPr id="4" name="Footer Placeholder 3"/>
          <p:cNvSpPr>
            <a:spLocks noGrp="1"/>
          </p:cNvSpPr>
          <p:nvPr>
            <p:ph type="ftr" sz="quarter" idx="11"/>
          </p:nvPr>
        </p:nvSpPr>
        <p:spPr/>
        <p:txBody>
          <a:bodyPr/>
          <a:lstStyle/>
          <a:p>
            <a:r>
              <a:rPr lang="en-US" dirty="0" smtClean="0"/>
              <a:t>Copyright © 2017 Pearson Education, Ltd.</a:t>
            </a:r>
            <a:endParaRPr lang="en-US" dirty="0"/>
          </a:p>
        </p:txBody>
      </p:sp>
      <p:sp>
        <p:nvSpPr>
          <p:cNvPr id="5" name="Slide Number Placeholder 4"/>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4-</a:t>
            </a:r>
            <a:endParaRPr lang="en-US" dirty="0"/>
          </a:p>
        </p:txBody>
      </p:sp>
      <p:sp>
        <p:nvSpPr>
          <p:cNvPr id="2" name="Date Placeholder 1"/>
          <p:cNvSpPr>
            <a:spLocks noGrp="1"/>
          </p:cNvSpPr>
          <p:nvPr>
            <p:ph type="dt" sz="half" idx="10"/>
          </p:nvPr>
        </p:nvSpPr>
        <p:spPr/>
        <p:txBody>
          <a:bodyPr/>
          <a:lstStyle/>
          <a:p>
            <a:r>
              <a:rPr lang="en-US" dirty="0" smtClean="0"/>
              <a:t>10/14/2013</a:t>
            </a:r>
            <a:endParaRPr lang="en-US" dirty="0"/>
          </a:p>
        </p:txBody>
      </p:sp>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8-</a:t>
            </a:r>
            <a:fld id="{E0926760-F15F-462E-8D64-749C808E0CCD}" type="slidenum">
              <a:rPr lang="en-US" smtClean="0"/>
              <a:pPr/>
              <a:t>‹#›</a:t>
            </a:fld>
            <a:endParaRPr lang="en-US"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10/14/2013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5" name="Date Placeholder 4"/>
          <p:cNvSpPr>
            <a:spLocks noGrp="1"/>
          </p:cNvSpPr>
          <p:nvPr>
            <p:ph type="dt" sz="half" idx="10"/>
          </p:nvPr>
        </p:nvSpPr>
        <p:spPr/>
        <p:txBody>
          <a:bodyPr/>
          <a:lstStyle/>
          <a:p>
            <a:r>
              <a:rPr lang="en-US" dirty="0" smtClean="0"/>
              <a:t>10/14/2013</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dirty="0" smtClean="0"/>
              <a:t>10/14/2013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r>
              <a:rPr lang="en-US" dirty="0" smtClean="0"/>
              <a:t>10/14/2013</a:t>
            </a:r>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smtClean="0"/>
              <a:t>Copyright © 2017 Pearson Education, Ltd.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E0926760-F15F-462E-8D64-749C808E0CCD}" type="slidenum">
              <a:rPr lang="en-US" smtClean="0"/>
              <a:pPr/>
              <a:t>‹#›</a:t>
            </a:fld>
            <a:endParaRPr lang="en-US" dirty="0"/>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iming>
    <p:tnLst>
      <p:par>
        <p:cTn id="1" dur="indefinite" restart="never" nodeType="tmRoot"/>
      </p:par>
    </p:tnLst>
  </p:timing>
  <p:hf hdr="0" dt="0"/>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9.gi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b="1" dirty="0" smtClean="0"/>
              <a:t>Copyright © 2017 Pearson Education, Ltd.</a:t>
            </a:r>
            <a:endParaRPr lang="en-US" dirty="0"/>
          </a:p>
        </p:txBody>
      </p:sp>
      <p:sp>
        <p:nvSpPr>
          <p:cNvPr id="6" name="TextBox 5"/>
          <p:cNvSpPr txBox="1"/>
          <p:nvPr/>
        </p:nvSpPr>
        <p:spPr>
          <a:xfrm>
            <a:off x="1143000" y="228600"/>
            <a:ext cx="7315200" cy="1938992"/>
          </a:xfrm>
          <a:prstGeom prst="rect">
            <a:avLst/>
          </a:prstGeom>
          <a:noFill/>
        </p:spPr>
        <p:txBody>
          <a:bodyPr wrap="square" rtlCol="0">
            <a:spAutoFit/>
          </a:bodyPr>
          <a:lstStyle/>
          <a:p>
            <a:pPr algn="ctr"/>
            <a:r>
              <a:rPr lang="en-US" altLang="zh-HK" sz="4000"/>
              <a:t>BMMB 7007 </a:t>
            </a:r>
            <a:r>
              <a:rPr lang="en-US" altLang="zh-HK" sz="4000"/>
              <a:t>HRM </a:t>
            </a:r>
            <a:endParaRPr lang="en-US" altLang="zh-HK" sz="4000" smtClean="0"/>
          </a:p>
          <a:p>
            <a:pPr algn="ctr"/>
            <a:r>
              <a:rPr lang="en-US" sz="4000" b="1" smtClean="0">
                <a:effectLst>
                  <a:outerShdw blurRad="38100" dist="38100" dir="2700000" algn="tl">
                    <a:srgbClr val="000000">
                      <a:alpha val="43137"/>
                    </a:srgbClr>
                  </a:outerShdw>
                </a:effectLst>
                <a:latin typeface="Arial" panose="020B0604020202020204" pitchFamily="34" charset="0"/>
                <a:cs typeface="Arial" panose="020B0604020202020204" pitchFamily="34" charset="0"/>
              </a:rPr>
              <a:t>Training </a:t>
            </a:r>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Developing</a:t>
            </a:r>
          </a:p>
          <a:p>
            <a:pPr algn="ctr"/>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Employees</a:t>
            </a:r>
          </a:p>
        </p:txBody>
      </p:sp>
      <p:sp>
        <p:nvSpPr>
          <p:cNvPr id="9" name="Slide Number Placeholder 8"/>
          <p:cNvSpPr>
            <a:spLocks noGrp="1"/>
          </p:cNvSpPr>
          <p:nvPr>
            <p:ph type="sldNum" sz="quarter" idx="12"/>
          </p:nvPr>
        </p:nvSpPr>
        <p:spPr/>
        <p:txBody>
          <a:bodyPr/>
          <a:lstStyle/>
          <a:p>
            <a:r>
              <a:rPr lang="en-US" dirty="0" smtClean="0"/>
              <a:t>8-</a:t>
            </a:r>
            <a:fld id="{E0926760-F15F-462E-8D64-749C808E0CCD}" type="slidenum">
              <a:rPr lang="en-US" smtClean="0"/>
              <a:pPr/>
              <a:t>1</a:t>
            </a:fld>
            <a:endParaRPr lang="en-US" dirty="0"/>
          </a:p>
        </p:txBody>
      </p:sp>
      <p:pic>
        <p:nvPicPr>
          <p:cNvPr id="102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62021" y="2057400"/>
            <a:ext cx="4610776" cy="3581400"/>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8" name="Picture 7"/>
          <p:cNvPicPr>
            <a:picLocks noChangeAspect="1"/>
          </p:cNvPicPr>
          <p:nvPr/>
        </p:nvPicPr>
        <p:blipFill>
          <a:blip r:embed="rId4" cstate="print"/>
          <a:stretch>
            <a:fillRect/>
          </a:stretch>
        </p:blipFill>
        <p:spPr>
          <a:xfrm>
            <a:off x="452903" y="1864166"/>
            <a:ext cx="3091359" cy="3917132"/>
          </a:xfrm>
          <a:prstGeom prst="rect">
            <a:avLst/>
          </a:prstGeom>
        </p:spPr>
      </p:pic>
    </p:spTree>
    <p:extLst>
      <p:ext uri="{BB962C8B-B14F-4D97-AF65-F5344CB8AC3E}">
        <p14:creationId xmlns:p14="http://schemas.microsoft.com/office/powerpoint/2010/main" val="373751003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813816" y="1308841"/>
            <a:ext cx="7772400" cy="5262979"/>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8-1.	Summarize </a:t>
            </a:r>
            <a:r>
              <a:rPr lang="en-US" sz="2800" b="1" dirty="0">
                <a:latin typeface="Arial" panose="020B0604020202020204" pitchFamily="34" charset="0"/>
                <a:cs typeface="Arial" panose="020B0604020202020204" pitchFamily="34" charset="0"/>
              </a:rPr>
              <a:t>the purpose and process of </a:t>
            </a:r>
            <a:r>
              <a:rPr lang="en-US" sz="2800" b="1" dirty="0" smtClean="0">
                <a:latin typeface="Arial" panose="020B0604020202020204" pitchFamily="34" charset="0"/>
                <a:cs typeface="Arial" panose="020B0604020202020204" pitchFamily="34" charset="0"/>
              </a:rPr>
              <a:t>	employee </a:t>
            </a:r>
            <a:r>
              <a:rPr lang="en-US" sz="2800" b="1" dirty="0">
                <a:latin typeface="Arial" panose="020B0604020202020204" pitchFamily="34" charset="0"/>
                <a:cs typeface="Arial" panose="020B0604020202020204" pitchFamily="34" charset="0"/>
              </a:rPr>
              <a:t>orientation.</a:t>
            </a:r>
          </a:p>
          <a:p>
            <a:pPr>
              <a:lnSpc>
                <a:spcPct val="150000"/>
              </a:lnSpc>
            </a:pPr>
            <a:r>
              <a:rPr lang="en-US" sz="2800" b="1" dirty="0" smtClean="0">
                <a:latin typeface="Arial" panose="020B0604020202020204" pitchFamily="34" charset="0"/>
                <a:cs typeface="Arial" panose="020B0604020202020204" pitchFamily="34" charset="0"/>
              </a:rPr>
              <a:t>8-2.	Give an example of how to design 	onboarding to improve employee 	engagement.</a:t>
            </a:r>
          </a:p>
          <a:p>
            <a:pPr>
              <a:lnSpc>
                <a:spcPct val="150000"/>
              </a:lnSpc>
            </a:pPr>
            <a:r>
              <a:rPr lang="en-US" sz="2800" b="1" dirty="0" smtClean="0">
                <a:latin typeface="Arial" panose="020B0604020202020204" pitchFamily="34" charset="0"/>
                <a:cs typeface="Arial" panose="020B0604020202020204" pitchFamily="34" charset="0"/>
              </a:rPr>
              <a:t>8-3.	List </a:t>
            </a:r>
            <a:r>
              <a:rPr lang="en-US" sz="2800" b="1" dirty="0">
                <a:latin typeface="Arial" panose="020B0604020202020204" pitchFamily="34" charset="0"/>
                <a:cs typeface="Arial" panose="020B0604020202020204" pitchFamily="34" charset="0"/>
              </a:rPr>
              <a:t>and briefly explain each of the </a:t>
            </a:r>
            <a:r>
              <a:rPr lang="en-US" sz="2800" b="1" dirty="0" smtClean="0">
                <a:latin typeface="Arial" panose="020B0604020202020204" pitchFamily="34" charset="0"/>
                <a:cs typeface="Arial" panose="020B0604020202020204" pitchFamily="34" charset="0"/>
              </a:rPr>
              <a:t>	steps </a:t>
            </a:r>
            <a:r>
              <a:rPr lang="en-US" sz="2800" b="1" dirty="0">
                <a:latin typeface="Arial" panose="020B0604020202020204" pitchFamily="34" charset="0"/>
                <a:cs typeface="Arial" panose="020B0604020202020204" pitchFamily="34" charset="0"/>
              </a:rPr>
              <a:t>in the training process.</a:t>
            </a:r>
          </a:p>
          <a:p>
            <a:pPr marL="514350" indent="-514350">
              <a:lnSpc>
                <a:spcPct val="150000"/>
              </a:lnSpc>
              <a:buFont typeface="+mj-lt"/>
              <a:buAutoNum type="arabicPeriod"/>
            </a:pPr>
            <a:endParaRPr lang="en-US" sz="2800" b="1" dirty="0">
              <a:latin typeface="Arial" panose="020B0604020202020204" pitchFamily="34" charset="0"/>
              <a:cs typeface="Arial" panose="020B0604020202020204" pitchFamily="34" charset="0"/>
            </a:endParaRPr>
          </a:p>
        </p:txBody>
      </p:sp>
      <p:sp>
        <p:nvSpPr>
          <p:cNvPr id="6" name="TextBox 5"/>
          <p:cNvSpPr txBox="1"/>
          <p:nvPr/>
        </p:nvSpPr>
        <p:spPr>
          <a:xfrm>
            <a:off x="1752600" y="533401"/>
            <a:ext cx="57150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2</a:t>
            </a:fld>
            <a:endParaRPr lang="en-US" dirty="0"/>
          </a:p>
        </p:txBody>
      </p:sp>
    </p:spTree>
    <p:extLst>
      <p:ext uri="{BB962C8B-B14F-4D97-AF65-F5344CB8AC3E}">
        <p14:creationId xmlns:p14="http://schemas.microsoft.com/office/powerpoint/2010/main" val="33122828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457200" y="1395174"/>
            <a:ext cx="7620000" cy="2677656"/>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8-4.	Explain </a:t>
            </a:r>
            <a:r>
              <a:rPr lang="en-US" sz="2800" b="1" dirty="0">
                <a:latin typeface="Arial" panose="020B0604020202020204" pitchFamily="34" charset="0"/>
                <a:cs typeface="Arial" panose="020B0604020202020204" pitchFamily="34" charset="0"/>
              </a:rPr>
              <a:t>how to use five training </a:t>
            </a:r>
            <a:r>
              <a:rPr lang="en-US" sz="2800" b="1" dirty="0" smtClean="0">
                <a:latin typeface="Arial" panose="020B0604020202020204" pitchFamily="34" charset="0"/>
                <a:cs typeface="Arial" panose="020B0604020202020204" pitchFamily="34" charset="0"/>
              </a:rPr>
              <a:t>	techniques.</a:t>
            </a:r>
          </a:p>
          <a:p>
            <a:pPr>
              <a:lnSpc>
                <a:spcPct val="150000"/>
              </a:lnSpc>
            </a:pPr>
            <a:r>
              <a:rPr lang="en-US" sz="2800" b="1" dirty="0" smtClean="0">
                <a:latin typeface="Arial" panose="020B0604020202020204" pitchFamily="34" charset="0"/>
                <a:cs typeface="Arial" panose="020B0604020202020204" pitchFamily="34" charset="0"/>
              </a:rPr>
              <a:t>8-5.	List </a:t>
            </a:r>
            <a:r>
              <a:rPr lang="en-US" sz="2800" b="1" dirty="0">
                <a:latin typeface="Arial" panose="020B0604020202020204" pitchFamily="34" charset="0"/>
                <a:cs typeface="Arial" panose="020B0604020202020204" pitchFamily="34" charset="0"/>
              </a:rPr>
              <a:t>and briefly discuss four </a:t>
            </a:r>
            <a:r>
              <a:rPr lang="en-US" sz="2800" b="1" dirty="0" smtClean="0">
                <a:latin typeface="Arial" panose="020B0604020202020204" pitchFamily="34" charset="0"/>
                <a:cs typeface="Arial" panose="020B0604020202020204" pitchFamily="34" charset="0"/>
              </a:rPr>
              <a:t>	management development methods.     </a:t>
            </a:r>
          </a:p>
        </p:txBody>
      </p:sp>
      <p:sp>
        <p:nvSpPr>
          <p:cNvPr id="6" name="TextBox 5"/>
          <p:cNvSpPr txBox="1"/>
          <p:nvPr/>
        </p:nvSpPr>
        <p:spPr>
          <a:xfrm>
            <a:off x="1676400" y="533400"/>
            <a:ext cx="4876800" cy="861774"/>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3</a:t>
            </a:fld>
            <a:endParaRPr lang="en-US" dirty="0"/>
          </a:p>
        </p:txBody>
      </p:sp>
    </p:spTree>
    <p:extLst>
      <p:ext uri="{BB962C8B-B14F-4D97-AF65-F5344CB8AC3E}">
        <p14:creationId xmlns:p14="http://schemas.microsoft.com/office/powerpoint/2010/main" val="187965346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457200" y="1395174"/>
            <a:ext cx="8534400" cy="3288079"/>
          </a:xfrm>
          <a:prstGeom prst="rect">
            <a:avLst/>
          </a:prstGeom>
          <a:noFill/>
        </p:spPr>
        <p:txBody>
          <a:bodyPr wrap="square" rtlCol="0">
            <a:spAutoFit/>
          </a:bodyPr>
          <a:lstStyle/>
          <a:p>
            <a:pPr>
              <a:lnSpc>
                <a:spcPct val="150000"/>
              </a:lnSpc>
            </a:pPr>
            <a:r>
              <a:rPr lang="en-US" sz="2800" b="1" dirty="0" smtClean="0">
                <a:latin typeface="Arial" panose="020B0604020202020204" pitchFamily="34" charset="0"/>
                <a:cs typeface="Arial" panose="020B0604020202020204" pitchFamily="34" charset="0"/>
              </a:rPr>
              <a:t>8-6.	List </a:t>
            </a:r>
            <a:r>
              <a:rPr lang="en-US" sz="2800" b="1" dirty="0">
                <a:latin typeface="Arial" panose="020B0604020202020204" pitchFamily="34" charset="0"/>
                <a:cs typeface="Arial" panose="020B0604020202020204" pitchFamily="34" charset="0"/>
              </a:rPr>
              <a:t>and briefly discuss the importance of </a:t>
            </a:r>
            <a:r>
              <a:rPr lang="en-US" sz="2800" b="1" dirty="0" smtClean="0">
                <a:latin typeface="Arial" panose="020B0604020202020204" pitchFamily="34" charset="0"/>
                <a:cs typeface="Arial" panose="020B0604020202020204" pitchFamily="34" charset="0"/>
              </a:rPr>
              <a:t>	the </a:t>
            </a:r>
            <a:r>
              <a:rPr lang="en-US" sz="2800" b="1" dirty="0">
                <a:latin typeface="Arial" panose="020B0604020202020204" pitchFamily="34" charset="0"/>
                <a:cs typeface="Arial" panose="020B0604020202020204" pitchFamily="34" charset="0"/>
              </a:rPr>
              <a:t>steps in leading organizational </a:t>
            </a:r>
            <a:r>
              <a:rPr lang="en-US" sz="2800" b="1" dirty="0" smtClean="0">
                <a:latin typeface="Arial" panose="020B0604020202020204" pitchFamily="34" charset="0"/>
                <a:cs typeface="Arial" panose="020B0604020202020204" pitchFamily="34" charset="0"/>
              </a:rPr>
              <a:t>change.	</a:t>
            </a:r>
          </a:p>
          <a:p>
            <a:pPr>
              <a:lnSpc>
                <a:spcPct val="150000"/>
              </a:lnSpc>
            </a:pPr>
            <a:r>
              <a:rPr lang="en-US" sz="2800" b="1" dirty="0" smtClean="0">
                <a:latin typeface="Arial" panose="020B0604020202020204" pitchFamily="34" charset="0"/>
                <a:cs typeface="Arial" panose="020B0604020202020204" pitchFamily="34" charset="0"/>
              </a:rPr>
              <a:t>8-7.	Explain </a:t>
            </a:r>
            <a:r>
              <a:rPr lang="en-US" sz="2800" b="1" dirty="0">
                <a:latin typeface="Arial" panose="020B0604020202020204" pitchFamily="34" charset="0"/>
                <a:cs typeface="Arial" panose="020B0604020202020204" pitchFamily="34" charset="0"/>
              </a:rPr>
              <a:t>why a controlled study may be </a:t>
            </a:r>
            <a:r>
              <a:rPr lang="en-US" sz="2800" b="1" dirty="0" smtClean="0">
                <a:latin typeface="Arial" panose="020B0604020202020204" pitchFamily="34" charset="0"/>
                <a:cs typeface="Arial" panose="020B0604020202020204" pitchFamily="34" charset="0"/>
              </a:rPr>
              <a:t>	superior </a:t>
            </a:r>
            <a:r>
              <a:rPr lang="en-US" sz="2800" b="1" dirty="0">
                <a:latin typeface="Arial" panose="020B0604020202020204" pitchFamily="34" charset="0"/>
                <a:cs typeface="Arial" panose="020B0604020202020204" pitchFamily="34" charset="0"/>
              </a:rPr>
              <a:t>for evaluating the training</a:t>
            </a:r>
          </a:p>
          <a:p>
            <a:pPr>
              <a:lnSpc>
                <a:spcPct val="150000"/>
              </a:lnSpc>
            </a:pPr>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program’s effect.</a:t>
            </a:r>
          </a:p>
        </p:txBody>
      </p:sp>
      <p:sp>
        <p:nvSpPr>
          <p:cNvPr id="6" name="TextBox 5"/>
          <p:cNvSpPr txBox="1"/>
          <p:nvPr/>
        </p:nvSpPr>
        <p:spPr>
          <a:xfrm>
            <a:off x="1676400" y="533400"/>
            <a:ext cx="4876800" cy="861774"/>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4</a:t>
            </a:fld>
            <a:endParaRPr lang="en-US" dirty="0"/>
          </a:p>
        </p:txBody>
      </p:sp>
    </p:spTree>
    <p:extLst>
      <p:ext uri="{BB962C8B-B14F-4D97-AF65-F5344CB8AC3E}">
        <p14:creationId xmlns:p14="http://schemas.microsoft.com/office/powerpoint/2010/main" val="38992936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762000" y="1600200"/>
            <a:ext cx="7578811" cy="2800767"/>
          </a:xfrm>
          <a:prstGeom prst="rect">
            <a:avLst/>
          </a:prstGeom>
          <a:noFill/>
        </p:spPr>
        <p:txBody>
          <a:bodyPr wrap="square" rtlCol="0">
            <a:spAutoFit/>
          </a:bodyPr>
          <a:lstStyle/>
          <a:p>
            <a:r>
              <a:rPr lang="en-US" sz="4400" dirty="0" smtClean="0"/>
              <a:t>Why needs staff orientation?</a:t>
            </a:r>
          </a:p>
          <a:p>
            <a:r>
              <a:rPr lang="en-US" sz="4400" dirty="0" smtClean="0"/>
              <a:t>What should be covered in orientation?</a:t>
            </a:r>
            <a:endParaRPr lang="en-US" sz="4400" dirty="0"/>
          </a:p>
        </p:txBody>
      </p:sp>
      <p:sp>
        <p:nvSpPr>
          <p:cNvPr id="7" name="Slide Number Placeholder 6"/>
          <p:cNvSpPr>
            <a:spLocks noGrp="1"/>
          </p:cNvSpPr>
          <p:nvPr>
            <p:ph type="sldNum" sz="quarter" idx="12"/>
          </p:nvPr>
        </p:nvSpPr>
        <p:spPr/>
        <p:txBody>
          <a:bodyPr/>
          <a:lstStyle/>
          <a:p>
            <a:r>
              <a:rPr lang="en-US" dirty="0" smtClean="0"/>
              <a:t>8-</a:t>
            </a:r>
            <a:fld id="{E0926760-F15F-462E-8D64-749C808E0CCD}" type="slidenum">
              <a:rPr lang="en-US" smtClean="0"/>
              <a:pPr/>
              <a:t>5</a:t>
            </a:fld>
            <a:endParaRPr lang="en-US" dirty="0"/>
          </a:p>
        </p:txBody>
      </p:sp>
    </p:spTree>
    <p:extLst>
      <p:ext uri="{BB962C8B-B14F-4D97-AF65-F5344CB8AC3E}">
        <p14:creationId xmlns:p14="http://schemas.microsoft.com/office/powerpoint/2010/main" val="244605282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7" name="TextBox 6"/>
          <p:cNvSpPr txBox="1"/>
          <p:nvPr/>
        </p:nvSpPr>
        <p:spPr>
          <a:xfrm>
            <a:off x="533400" y="599182"/>
            <a:ext cx="7900086" cy="1077218"/>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Purpose of Employee Orientation/Onboarding</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8" name="TextBox 7"/>
          <p:cNvSpPr txBox="1"/>
          <p:nvPr/>
        </p:nvSpPr>
        <p:spPr>
          <a:xfrm>
            <a:off x="533400" y="1676400"/>
            <a:ext cx="5715000" cy="3600986"/>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Welcome</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Basic information</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Understanding the organization</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Socialization</a:t>
            </a:r>
          </a:p>
          <a:p>
            <a:endParaRPr lang="en-US" dirty="0"/>
          </a:p>
        </p:txBody>
      </p:sp>
      <p:sp>
        <p:nvSpPr>
          <p:cNvPr id="6" name="Slide Number Placeholder 5"/>
          <p:cNvSpPr>
            <a:spLocks noGrp="1"/>
          </p:cNvSpPr>
          <p:nvPr>
            <p:ph type="sldNum" sz="quarter" idx="12"/>
          </p:nvPr>
        </p:nvSpPr>
        <p:spPr/>
        <p:txBody>
          <a:bodyPr/>
          <a:lstStyle/>
          <a:p>
            <a:r>
              <a:rPr lang="en-US" dirty="0" smtClean="0"/>
              <a:t>8-</a:t>
            </a:r>
            <a:fld id="{E0926760-F15F-462E-8D64-749C808E0CCD}" type="slidenum">
              <a:rPr lang="en-US" smtClean="0"/>
              <a:pPr/>
              <a:t>6</a:t>
            </a:fld>
            <a:endParaRPr lang="en-US" dirty="0"/>
          </a:p>
        </p:txBody>
      </p:sp>
      <p:pic>
        <p:nvPicPr>
          <p:cNvPr id="3074" name="Picture 2" descr="C:\Users\abosto1\AppData\Local\Microsoft\Windows\Temporary Internet Files\Content.IE5\Z59TMWV9\220px-Goal-Setting-Tip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1981200"/>
            <a:ext cx="3200400" cy="3048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86467542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TextBox 5"/>
          <p:cNvSpPr txBox="1"/>
          <p:nvPr/>
        </p:nvSpPr>
        <p:spPr>
          <a:xfrm>
            <a:off x="1143000" y="710625"/>
            <a:ext cx="6019800" cy="584775"/>
          </a:xfrm>
          <a:prstGeom prst="rect">
            <a:avLst/>
          </a:prstGeom>
          <a:noFill/>
        </p:spPr>
        <p:txBody>
          <a:bodyPr wrap="square" rtlCol="0">
            <a:spAutoFit/>
          </a:bodyPr>
          <a:lstStyle/>
          <a:p>
            <a:pPr algn="ctr"/>
            <a:r>
              <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Orientation Process</a:t>
            </a:r>
          </a:p>
        </p:txBody>
      </p:sp>
      <p:sp>
        <p:nvSpPr>
          <p:cNvPr id="7" name="TextBox 6"/>
          <p:cNvSpPr txBox="1"/>
          <p:nvPr/>
        </p:nvSpPr>
        <p:spPr>
          <a:xfrm>
            <a:off x="955431" y="1524000"/>
            <a:ext cx="3657600" cy="2954655"/>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Employee handbook</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Orientation technology</a:t>
            </a:r>
          </a:p>
          <a:p>
            <a:endParaRPr lang="en-US" dirty="0"/>
          </a:p>
        </p:txBody>
      </p:sp>
      <p:sp>
        <p:nvSpPr>
          <p:cNvPr id="9" name="Slide Number Placeholder 8"/>
          <p:cNvSpPr>
            <a:spLocks noGrp="1"/>
          </p:cNvSpPr>
          <p:nvPr>
            <p:ph type="sldNum" sz="quarter" idx="12"/>
          </p:nvPr>
        </p:nvSpPr>
        <p:spPr/>
        <p:txBody>
          <a:bodyPr/>
          <a:lstStyle/>
          <a:p>
            <a:r>
              <a:rPr lang="en-US" dirty="0" smtClean="0"/>
              <a:t>8-</a:t>
            </a:r>
            <a:fld id="{E0926760-F15F-462E-8D64-749C808E0CCD}" type="slidenum">
              <a:rPr lang="en-US" smtClean="0"/>
              <a:pPr/>
              <a:t>7</a:t>
            </a:fld>
            <a:endParaRPr lang="en-US" dirty="0"/>
          </a:p>
        </p:txBody>
      </p:sp>
      <p:pic>
        <p:nvPicPr>
          <p:cNvPr id="4098" name="Picture 2" descr="C:\Users\abosto1\AppData\Local\Microsoft\Windows\Temporary Internet Files\Content.IE5\BGKCDPIV\4268112079_2477d98670_z[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3000" y="1752600"/>
            <a:ext cx="2618994" cy="35052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6549355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143000" y="1905000"/>
            <a:ext cx="6781800" cy="3970318"/>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II.</a:t>
            </a: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Give an example of how to design onboarding to improve employee engagement.</a:t>
            </a:r>
            <a:endParaRPr lang="en-US" sz="4400" b="1" dirty="0">
              <a:solidFill>
                <a:schemeClr val="accent1"/>
              </a:solidFill>
              <a:latin typeface="Arial" panose="020B0604020202020204" pitchFamily="34" charset="0"/>
              <a:cs typeface="Arial" panose="020B0604020202020204" pitchFamily="34" charset="0"/>
            </a:endParaRPr>
          </a:p>
          <a:p>
            <a:pPr algn="ctr"/>
            <a:endParaRPr lang="en-US" sz="3200" dirty="0"/>
          </a:p>
        </p:txBody>
      </p:sp>
      <p:sp>
        <p:nvSpPr>
          <p:cNvPr id="7" name="Slide Number Placeholder 6"/>
          <p:cNvSpPr>
            <a:spLocks noGrp="1"/>
          </p:cNvSpPr>
          <p:nvPr>
            <p:ph type="sldNum" sz="quarter" idx="12"/>
          </p:nvPr>
        </p:nvSpPr>
        <p:spPr/>
        <p:txBody>
          <a:bodyPr/>
          <a:lstStyle/>
          <a:p>
            <a:r>
              <a:rPr lang="en-US" dirty="0" smtClean="0"/>
              <a:t>8-</a:t>
            </a:r>
            <a:fld id="{E0926760-F15F-462E-8D64-749C808E0CCD}" type="slidenum">
              <a:rPr lang="en-US" smtClean="0"/>
              <a:pPr/>
              <a:t>8</a:t>
            </a:fld>
            <a:endParaRPr lang="en-US" dirty="0"/>
          </a:p>
        </p:txBody>
      </p:sp>
    </p:spTree>
    <p:extLst>
      <p:ext uri="{BB962C8B-B14F-4D97-AF65-F5344CB8AC3E}">
        <p14:creationId xmlns:p14="http://schemas.microsoft.com/office/powerpoint/2010/main" val="18343210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914400" y="685800"/>
            <a:ext cx="7010400" cy="1384995"/>
          </a:xfrm>
          <a:prstGeom prst="rect">
            <a:avLst/>
          </a:prstGeom>
          <a:noFill/>
        </p:spPr>
        <p:txBody>
          <a:bodyPr wrap="square" rtlCol="0">
            <a:spAutoFit/>
          </a:bodyPr>
          <a:lstStyle/>
          <a:p>
            <a:pPr algn="ctr"/>
            <a:r>
              <a:rPr lang="en-US" sz="28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Employee Engagement Guide for Managers: Onboarding at Toyota</a:t>
            </a:r>
            <a:endParaRPr lang="en-US" sz="2800" b="1" dirty="0">
              <a:solidFill>
                <a:schemeClr val="accent4"/>
              </a:solidFill>
              <a:latin typeface="Arial" panose="020B0604020202020204" pitchFamily="34" charset="0"/>
              <a:cs typeface="Arial" panose="020B0604020202020204" pitchFamily="34" charset="0"/>
            </a:endParaRPr>
          </a:p>
          <a:p>
            <a:endParaRPr lang="en-US" sz="2800" dirty="0">
              <a:solidFill>
                <a:schemeClr val="accent4"/>
              </a:solidFill>
            </a:endParaRPr>
          </a:p>
        </p:txBody>
      </p:sp>
      <p:sp>
        <p:nvSpPr>
          <p:cNvPr id="7" name="Slide Number Placeholder 6"/>
          <p:cNvSpPr>
            <a:spLocks noGrp="1"/>
          </p:cNvSpPr>
          <p:nvPr>
            <p:ph type="sldNum" sz="quarter" idx="12"/>
          </p:nvPr>
        </p:nvSpPr>
        <p:spPr/>
        <p:txBody>
          <a:bodyPr/>
          <a:lstStyle/>
          <a:p>
            <a:r>
              <a:rPr lang="en-US" dirty="0" smtClean="0"/>
              <a:t>8-</a:t>
            </a:r>
            <a:fld id="{E0926760-F15F-462E-8D64-749C808E0CCD}" type="slidenum">
              <a:rPr lang="en-US" smtClean="0"/>
              <a:pPr/>
              <a:t>9</a:t>
            </a:fld>
            <a:endParaRPr lang="en-US" dirty="0"/>
          </a:p>
        </p:txBody>
      </p:sp>
      <p:pic>
        <p:nvPicPr>
          <p:cNvPr id="6146" name="Picture 2" descr="C:\Users\abosto1\AppData\Local\Microsoft\Windows\Temporary Internet Files\Content.IE5\BGKCDPIV\toyota[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95600" y="2262187"/>
            <a:ext cx="3657600" cy="276701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3956112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7" name="TextBox 6"/>
          <p:cNvSpPr txBox="1"/>
          <p:nvPr/>
        </p:nvSpPr>
        <p:spPr>
          <a:xfrm>
            <a:off x="533400" y="599182"/>
            <a:ext cx="7900086" cy="584775"/>
          </a:xfrm>
          <a:prstGeom prst="rect">
            <a:avLst/>
          </a:prstGeom>
          <a:noFill/>
        </p:spPr>
        <p:txBody>
          <a:bodyPr wrap="square" rtlCol="0">
            <a:spAutoFit/>
          </a:bodyPr>
          <a:lstStyle/>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Onboarding at Toyota</a:t>
            </a:r>
            <a:endPar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Slide Number Placeholder 5"/>
          <p:cNvSpPr>
            <a:spLocks noGrp="1"/>
          </p:cNvSpPr>
          <p:nvPr>
            <p:ph type="sldNum" sz="quarter" idx="12"/>
          </p:nvPr>
        </p:nvSpPr>
        <p:spPr/>
        <p:txBody>
          <a:bodyPr/>
          <a:lstStyle/>
          <a:p>
            <a:r>
              <a:rPr lang="en-US" dirty="0" smtClean="0"/>
              <a:t>8-</a:t>
            </a:r>
            <a:fld id="{E0926760-F15F-462E-8D64-749C808E0CCD}" type="slidenum">
              <a:rPr lang="en-US" smtClean="0"/>
              <a:pPr/>
              <a:t>10</a:t>
            </a:fld>
            <a:endParaRPr lang="en-US" dirty="0"/>
          </a:p>
        </p:txBody>
      </p:sp>
      <p:sp>
        <p:nvSpPr>
          <p:cNvPr id="5" name="TextBox 4"/>
          <p:cNvSpPr txBox="1"/>
          <p:nvPr/>
        </p:nvSpPr>
        <p:spPr>
          <a:xfrm>
            <a:off x="685800" y="1828800"/>
            <a:ext cx="5867400" cy="3046988"/>
          </a:xfrm>
          <a:prstGeom prst="rect">
            <a:avLst/>
          </a:prstGeom>
          <a:noFill/>
        </p:spPr>
        <p:txBody>
          <a:bodyPr wrap="square" rtlCol="0">
            <a:spAutoFit/>
          </a:bodyPr>
          <a:lstStyle/>
          <a:p>
            <a:pPr>
              <a:lnSpc>
                <a:spcPct val="150000"/>
              </a:lnSpc>
            </a:pPr>
            <a:r>
              <a:rPr lang="en-US" sz="3200" b="1" dirty="0" smtClean="0">
                <a:latin typeface="Arial" panose="020B0604020202020204" pitchFamily="34" charset="0"/>
                <a:cs typeface="Arial" panose="020B0604020202020204" pitchFamily="34" charset="0"/>
              </a:rPr>
              <a:t>Day 1:  Welcome</a:t>
            </a:r>
          </a:p>
          <a:p>
            <a:pPr>
              <a:lnSpc>
                <a:spcPct val="150000"/>
              </a:lnSpc>
            </a:pPr>
            <a:r>
              <a:rPr lang="en-US" sz="3200" b="1" dirty="0" smtClean="0">
                <a:latin typeface="Arial" panose="020B0604020202020204" pitchFamily="34" charset="0"/>
                <a:cs typeface="Arial" panose="020B0604020202020204" pitchFamily="34" charset="0"/>
              </a:rPr>
              <a:t>Day 2:  Mutual Respect</a:t>
            </a:r>
          </a:p>
          <a:p>
            <a:pPr>
              <a:lnSpc>
                <a:spcPct val="150000"/>
              </a:lnSpc>
            </a:pPr>
            <a:r>
              <a:rPr lang="en-US" sz="3200" b="1" dirty="0" smtClean="0">
                <a:latin typeface="Arial" panose="020B0604020202020204" pitchFamily="34" charset="0"/>
                <a:cs typeface="Arial" panose="020B0604020202020204" pitchFamily="34" charset="0"/>
              </a:rPr>
              <a:t>Day 3:  Team Work</a:t>
            </a:r>
          </a:p>
          <a:p>
            <a:pPr>
              <a:lnSpc>
                <a:spcPct val="150000"/>
              </a:lnSpc>
            </a:pPr>
            <a:r>
              <a:rPr lang="en-US" sz="3200" b="1" dirty="0" smtClean="0">
                <a:latin typeface="Arial" panose="020B0604020202020204" pitchFamily="34" charset="0"/>
                <a:cs typeface="Arial" panose="020B0604020202020204" pitchFamily="34" charset="0"/>
              </a:rPr>
              <a:t>Day 4:  Suggestion system</a:t>
            </a:r>
            <a:endParaRPr lang="en-US" sz="3200" b="1" dirty="0">
              <a:latin typeface="Arial" panose="020B0604020202020204" pitchFamily="34" charset="0"/>
              <a:cs typeface="Arial" panose="020B0604020202020204" pitchFamily="34" charset="0"/>
            </a:endParaRPr>
          </a:p>
        </p:txBody>
      </p:sp>
      <p:pic>
        <p:nvPicPr>
          <p:cNvPr id="5123" name="Picture 3" descr="C:\Users\abosto1\AppData\Local\Microsoft\Windows\Temporary Internet Files\Content.IE5\BGKCDPIV\piece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32300" y="3675272"/>
            <a:ext cx="2762104" cy="2401032"/>
          </a:xfrm>
          <a:prstGeom prst="rect">
            <a:avLst/>
          </a:prstGeom>
          <a:noFill/>
          <a:extLst>
            <a:ext uri="{909E8E84-426E-40dd-AFC4-6F175D3DCCD1}">
              <a14:hiddenFill xmlns:a14="http://schemas.microsoft.com/office/drawing/2010/main" xmlns="">
                <a:solidFill>
                  <a:srgbClr val="FFFFFF"/>
                </a:solidFill>
              </a14:hiddenFill>
            </a:ext>
          </a:extLst>
        </p:spPr>
      </p:pic>
      <p:pic>
        <p:nvPicPr>
          <p:cNvPr id="5124" name="Picture 4" descr="C:\Users\abosto1\AppData\Local\Microsoft\Windows\Temporary Internet Files\Content.IE5\XIANQQ85\150px-ToyotaCenterlogo[1].gif"/>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24600" y="1981200"/>
            <a:ext cx="2108886" cy="1371094"/>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89938121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143000" y="1905000"/>
            <a:ext cx="6781800" cy="3970318"/>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are steps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 the training </a:t>
            </a: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a:t>
            </a:r>
          </a:p>
          <a:p>
            <a:pPr algn="ctr"/>
            <a:endPar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should be covered in training?</a:t>
            </a:r>
            <a:endParaRPr lang="en-US" sz="4400" b="1" dirty="0">
              <a:solidFill>
                <a:schemeClr val="accent1"/>
              </a:solidFill>
              <a:latin typeface="Arial" panose="020B0604020202020204" pitchFamily="34" charset="0"/>
              <a:cs typeface="Arial" panose="020B0604020202020204" pitchFamily="34" charset="0"/>
            </a:endParaRPr>
          </a:p>
          <a:p>
            <a:endParaRPr lang="en-US" sz="3200" dirty="0"/>
          </a:p>
        </p:txBody>
      </p:sp>
      <p:sp>
        <p:nvSpPr>
          <p:cNvPr id="7" name="Slide Number Placeholder 6"/>
          <p:cNvSpPr>
            <a:spLocks noGrp="1"/>
          </p:cNvSpPr>
          <p:nvPr>
            <p:ph type="sldNum" sz="quarter" idx="12"/>
          </p:nvPr>
        </p:nvSpPr>
        <p:spPr/>
        <p:txBody>
          <a:bodyPr/>
          <a:lstStyle/>
          <a:p>
            <a:r>
              <a:rPr lang="en-US" dirty="0" smtClean="0"/>
              <a:t>8-</a:t>
            </a:r>
            <a:fld id="{E0926760-F15F-462E-8D64-749C808E0CCD}" type="slidenum">
              <a:rPr lang="en-US" smtClean="0"/>
              <a:pPr/>
              <a:t>11</a:t>
            </a:fld>
            <a:endParaRPr lang="en-US" dirty="0"/>
          </a:p>
        </p:txBody>
      </p:sp>
    </p:spTree>
    <p:extLst>
      <p:ext uri="{BB962C8B-B14F-4D97-AF65-F5344CB8AC3E}">
        <p14:creationId xmlns:p14="http://schemas.microsoft.com/office/powerpoint/2010/main" val="41262412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219200" y="838199"/>
            <a:ext cx="7086600" cy="646331"/>
          </a:xfrm>
          <a:prstGeom prst="rect">
            <a:avLst/>
          </a:prstGeom>
          <a:noFill/>
        </p:spPr>
        <p:txBody>
          <a:bodyPr wrap="square" rtlCol="0">
            <a:spAutoFit/>
          </a:bodyPr>
          <a:lstStyle/>
          <a:p>
            <a:r>
              <a:rPr lang="en-US" sz="36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Aligning Strategy and Training</a:t>
            </a:r>
            <a:endPar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9" name="Slide Number Placeholder 8"/>
          <p:cNvSpPr>
            <a:spLocks noGrp="1"/>
          </p:cNvSpPr>
          <p:nvPr>
            <p:ph type="sldNum" sz="quarter" idx="12"/>
          </p:nvPr>
        </p:nvSpPr>
        <p:spPr/>
        <p:txBody>
          <a:bodyPr/>
          <a:lstStyle/>
          <a:p>
            <a:r>
              <a:rPr lang="en-US" dirty="0" smtClean="0"/>
              <a:t>8-</a:t>
            </a:r>
            <a:fld id="{E0926760-F15F-462E-8D64-749C808E0CCD}" type="slidenum">
              <a:rPr lang="en-US" smtClean="0"/>
              <a:pPr/>
              <a:t>12</a:t>
            </a:fld>
            <a:endParaRPr lang="en-US" dirty="0"/>
          </a:p>
        </p:txBody>
      </p:sp>
      <p:pic>
        <p:nvPicPr>
          <p:cNvPr id="8"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95599" y="2590800"/>
            <a:ext cx="3213987" cy="329398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71833661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13</a:t>
            </a:fld>
            <a:endParaRPr lang="en-US" dirty="0"/>
          </a:p>
        </p:txBody>
      </p:sp>
      <p:sp>
        <p:nvSpPr>
          <p:cNvPr id="4" name="Rectangle 3"/>
          <p:cNvSpPr/>
          <p:nvPr/>
        </p:nvSpPr>
        <p:spPr>
          <a:xfrm>
            <a:off x="1828800" y="2438400"/>
            <a:ext cx="6019800" cy="2185214"/>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Training Program That Turned Macy’s Around</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endPar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Strategic Context</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487946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637581" y="685800"/>
            <a:ext cx="5334000" cy="1077218"/>
          </a:xfrm>
          <a:prstGeom prst="rect">
            <a:avLst/>
          </a:prstGeom>
          <a:noFill/>
        </p:spPr>
        <p:txBody>
          <a:bodyPr wrap="square" rtlCol="0">
            <a:spAutoFit/>
          </a:bodyPr>
          <a:lstStyle/>
          <a:p>
            <a:pPr algn="ctr"/>
            <a:r>
              <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ADDIE Five-Step Training Process</a:t>
            </a:r>
          </a:p>
        </p:txBody>
      </p:sp>
      <p:sp>
        <p:nvSpPr>
          <p:cNvPr id="6" name="TextBox 5"/>
          <p:cNvSpPr txBox="1"/>
          <p:nvPr/>
        </p:nvSpPr>
        <p:spPr>
          <a:xfrm>
            <a:off x="6019800" y="2362200"/>
            <a:ext cx="1981200" cy="369332"/>
          </a:xfrm>
          <a:prstGeom prst="rect">
            <a:avLst/>
          </a:prstGeom>
          <a:noFill/>
        </p:spPr>
        <p:txBody>
          <a:bodyPr wrap="square" rtlCol="0">
            <a:spAutoFit/>
          </a:bodyPr>
          <a:lstStyle/>
          <a:p>
            <a:endParaRPr lang="en-US" dirty="0"/>
          </a:p>
        </p:txBody>
      </p:sp>
      <p:sp>
        <p:nvSpPr>
          <p:cNvPr id="8" name="TextBox 7"/>
          <p:cNvSpPr txBox="1"/>
          <p:nvPr/>
        </p:nvSpPr>
        <p:spPr>
          <a:xfrm>
            <a:off x="685800" y="1800218"/>
            <a:ext cx="3124200" cy="3600986"/>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Analyze</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Design</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Develop</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Implement</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Evaluate</a:t>
            </a:r>
          </a:p>
          <a:p>
            <a:endParaRPr lang="en-US" dirty="0"/>
          </a:p>
        </p:txBody>
      </p:sp>
      <p:sp>
        <p:nvSpPr>
          <p:cNvPr id="10" name="Slide Number Placeholder 9"/>
          <p:cNvSpPr>
            <a:spLocks noGrp="1"/>
          </p:cNvSpPr>
          <p:nvPr>
            <p:ph type="sldNum" sz="quarter" idx="12"/>
          </p:nvPr>
        </p:nvSpPr>
        <p:spPr/>
        <p:txBody>
          <a:bodyPr/>
          <a:lstStyle/>
          <a:p>
            <a:r>
              <a:rPr lang="en-US" dirty="0" smtClean="0"/>
              <a:t>8-</a:t>
            </a:r>
            <a:fld id="{E0926760-F15F-462E-8D64-749C808E0CCD}" type="slidenum">
              <a:rPr lang="en-US" smtClean="0"/>
              <a:pPr/>
              <a:t>14</a:t>
            </a:fld>
            <a:endParaRPr lang="en-US" dirty="0"/>
          </a:p>
        </p:txBody>
      </p:sp>
      <p:pic>
        <p:nvPicPr>
          <p:cNvPr id="8194" name="Picture 2" descr="C:\Users\abosto1\AppData\Local\Microsoft\Windows\Temporary Internet Files\Content.IE5\QV9GBMDD\trainin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809999" y="2057400"/>
            <a:ext cx="4419601" cy="309885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72864408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7" name="TextBox 6"/>
          <p:cNvSpPr txBox="1"/>
          <p:nvPr/>
        </p:nvSpPr>
        <p:spPr>
          <a:xfrm>
            <a:off x="533400" y="2276523"/>
            <a:ext cx="7543800" cy="2954655"/>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Strategic Training Needs Analysis</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Current Training Needs Analysis</a:t>
            </a:r>
          </a:p>
          <a:p>
            <a:pPr marL="914400" lvl="1" indent="-457200">
              <a:lnSpc>
                <a:spcPct val="150000"/>
              </a:lnSpc>
              <a:buFont typeface="Wingdings" panose="05000000000000000000" pitchFamily="2" charset="2"/>
              <a:buChar char="v"/>
            </a:pPr>
            <a:r>
              <a:rPr lang="en-US" sz="2800" b="1" dirty="0" smtClean="0">
                <a:latin typeface="Arial" panose="020B0604020202020204" pitchFamily="34" charset="0"/>
                <a:cs typeface="Arial" panose="020B0604020202020204" pitchFamily="34" charset="0"/>
              </a:rPr>
              <a:t>Task Analysis</a:t>
            </a:r>
          </a:p>
          <a:p>
            <a:pPr marL="914400" lvl="1" indent="-457200">
              <a:lnSpc>
                <a:spcPct val="150000"/>
              </a:lnSpc>
              <a:buFont typeface="Wingdings" panose="05000000000000000000" pitchFamily="2" charset="2"/>
              <a:buChar char="v"/>
            </a:pPr>
            <a:r>
              <a:rPr lang="en-US" sz="2800" b="1" dirty="0" smtClean="0">
                <a:latin typeface="Arial" panose="020B0604020202020204" pitchFamily="34" charset="0"/>
                <a:cs typeface="Arial" panose="020B0604020202020204" pitchFamily="34" charset="0"/>
              </a:rPr>
              <a:t>Performance Analysis</a:t>
            </a:r>
          </a:p>
          <a:p>
            <a:endParaRPr lang="en-US" dirty="0"/>
          </a:p>
        </p:txBody>
      </p:sp>
      <p:sp>
        <p:nvSpPr>
          <p:cNvPr id="8" name="TextBox 7"/>
          <p:cNvSpPr txBox="1"/>
          <p:nvPr/>
        </p:nvSpPr>
        <p:spPr>
          <a:xfrm>
            <a:off x="1676400" y="795316"/>
            <a:ext cx="5257800" cy="1077218"/>
          </a:xfrm>
          <a:prstGeom prst="rect">
            <a:avLst/>
          </a:prstGeom>
          <a:noFill/>
        </p:spPr>
        <p:txBody>
          <a:bodyPr wrap="square" rtlCol="0">
            <a:spAutoFit/>
          </a:bodyPr>
          <a:lstStyle/>
          <a:p>
            <a:pPr algn="ctr"/>
            <a:r>
              <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Conducting the Training Needs Analysis</a:t>
            </a:r>
          </a:p>
        </p:txBody>
      </p:sp>
      <p:sp>
        <p:nvSpPr>
          <p:cNvPr id="9" name="Slide Number Placeholder 8"/>
          <p:cNvSpPr>
            <a:spLocks noGrp="1"/>
          </p:cNvSpPr>
          <p:nvPr>
            <p:ph type="sldNum" sz="quarter" idx="12"/>
          </p:nvPr>
        </p:nvSpPr>
        <p:spPr/>
        <p:txBody>
          <a:bodyPr/>
          <a:lstStyle/>
          <a:p>
            <a:r>
              <a:rPr lang="en-US" dirty="0" smtClean="0"/>
              <a:t>8-</a:t>
            </a:r>
            <a:fld id="{E0926760-F15F-462E-8D64-749C808E0CCD}" type="slidenum">
              <a:rPr lang="en-US" smtClean="0"/>
              <a:pPr/>
              <a:t>15</a:t>
            </a:fld>
            <a:endParaRPr lang="en-US" dirty="0"/>
          </a:p>
        </p:txBody>
      </p:sp>
      <p:pic>
        <p:nvPicPr>
          <p:cNvPr id="9218" name="Picture 2" descr="C:\Users\abosto1\AppData\Local\Microsoft\Windows\Temporary Internet Files\Content.IE5\QV9GBMDD\Jigsaw[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40780" y="4126278"/>
            <a:ext cx="2209800" cy="2209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17321234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7" name="TextBox 6"/>
          <p:cNvSpPr txBox="1"/>
          <p:nvPr/>
        </p:nvSpPr>
        <p:spPr>
          <a:xfrm>
            <a:off x="533400" y="2276523"/>
            <a:ext cx="7543800" cy="646331"/>
          </a:xfrm>
          <a:prstGeom prst="rect">
            <a:avLst/>
          </a:prstGeom>
          <a:noFill/>
        </p:spPr>
        <p:txBody>
          <a:bodyPr wrap="square" rtlCol="0">
            <a:spAutoFit/>
          </a:bodyPr>
          <a:lstStyle/>
          <a:p>
            <a:endParaRPr lang="en-US" dirty="0"/>
          </a:p>
          <a:p>
            <a:endParaRPr lang="en-US" dirty="0"/>
          </a:p>
        </p:txBody>
      </p:sp>
      <p:sp>
        <p:nvSpPr>
          <p:cNvPr id="8" name="TextBox 7"/>
          <p:cNvSpPr txBox="1"/>
          <p:nvPr/>
        </p:nvSpPr>
        <p:spPr>
          <a:xfrm>
            <a:off x="1295400" y="795316"/>
            <a:ext cx="6781800" cy="1446550"/>
          </a:xfrm>
          <a:prstGeom prst="rect">
            <a:avLst/>
          </a:prstGeom>
          <a:noFill/>
        </p:spPr>
        <p:txBody>
          <a:bodyPr wrap="square" rtlCol="0">
            <a:spAutoFit/>
          </a:bodyPr>
          <a:lstStyle/>
          <a:p>
            <a:pPr algn="ctr"/>
            <a:r>
              <a:rPr lang="en-US" sz="44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Is The Problem</a:t>
            </a:r>
          </a:p>
          <a:p>
            <a:pPr algn="ctr"/>
            <a:r>
              <a:rPr lang="en-US" sz="44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Can’t Do or Won’t Do?</a:t>
            </a:r>
          </a:p>
        </p:txBody>
      </p:sp>
      <p:sp>
        <p:nvSpPr>
          <p:cNvPr id="9" name="Slide Number Placeholder 8"/>
          <p:cNvSpPr>
            <a:spLocks noGrp="1"/>
          </p:cNvSpPr>
          <p:nvPr>
            <p:ph type="sldNum" sz="quarter" idx="12"/>
          </p:nvPr>
        </p:nvSpPr>
        <p:spPr/>
        <p:txBody>
          <a:bodyPr/>
          <a:lstStyle/>
          <a:p>
            <a:r>
              <a:rPr lang="en-US" dirty="0" smtClean="0"/>
              <a:t>8-</a:t>
            </a:r>
            <a:fld id="{E0926760-F15F-462E-8D64-749C808E0CCD}" type="slidenum">
              <a:rPr lang="en-US" smtClean="0"/>
              <a:pPr/>
              <a:t>16</a:t>
            </a:fld>
            <a:endParaRPr lang="en-US" dirty="0"/>
          </a:p>
        </p:txBody>
      </p:sp>
      <p:pic>
        <p:nvPicPr>
          <p:cNvPr id="10242" name="Picture 2" descr="C:\Users\abosto1\AppData\Local\Microsoft\Windows\Temporary Internet Files\Content.IE5\XIANQQ85\question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14016" y="2276523"/>
            <a:ext cx="4315968" cy="36576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09352582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8-</a:t>
            </a:r>
            <a:fld id="{E0926760-F15F-462E-8D64-749C808E0CCD}" type="slidenum">
              <a:rPr lang="en-US" smtClean="0"/>
              <a:pPr/>
              <a:t>17</a:t>
            </a:fld>
            <a:endParaRPr lang="en-US" dirty="0"/>
          </a:p>
        </p:txBody>
      </p:sp>
      <p:sp>
        <p:nvSpPr>
          <p:cNvPr id="5" name="Rectangle 4"/>
          <p:cNvSpPr/>
          <p:nvPr/>
        </p:nvSpPr>
        <p:spPr>
          <a:xfrm>
            <a:off x="1981200" y="1981200"/>
            <a:ext cx="5029200" cy="3477875"/>
          </a:xfrm>
          <a:prstGeom prst="rect">
            <a:avLst/>
          </a:prstGeom>
        </p:spPr>
        <p:txBody>
          <a:bodyPr wrap="square">
            <a:spAutoFit/>
          </a:bodyPr>
          <a:lstStyle/>
          <a:p>
            <a:pPr algn="ctr"/>
            <a:r>
              <a:rPr lang="en-US" sz="44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Share your practical examples on How to set up effective Training Program.</a:t>
            </a:r>
            <a:endParaRPr lang="en-US" sz="4400" b="1" dirty="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53208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208116" y="628471"/>
            <a:ext cx="6705600" cy="1200329"/>
          </a:xfrm>
          <a:prstGeom prst="rect">
            <a:avLst/>
          </a:prstGeom>
          <a:noFill/>
        </p:spPr>
        <p:txBody>
          <a:bodyPr wrap="square" rtlCol="0">
            <a:spAutoFit/>
          </a:bodyPr>
          <a:lstStyle/>
          <a:p>
            <a:pPr algn="ctr"/>
            <a:r>
              <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Designing the Training Program</a:t>
            </a:r>
          </a:p>
        </p:txBody>
      </p:sp>
      <p:sp>
        <p:nvSpPr>
          <p:cNvPr id="7" name="TextBox 6"/>
          <p:cNvSpPr txBox="1"/>
          <p:nvPr/>
        </p:nvSpPr>
        <p:spPr>
          <a:xfrm>
            <a:off x="533400" y="1828800"/>
            <a:ext cx="3657600" cy="4247317"/>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Setting learning objectives</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Creating a </a:t>
            </a:r>
            <a:r>
              <a:rPr lang="en-US" sz="2800" b="1" dirty="0" smtClean="0">
                <a:latin typeface="Arial" panose="020B0604020202020204" pitchFamily="34" charset="0"/>
                <a:cs typeface="Arial" panose="020B0604020202020204" pitchFamily="34" charset="0"/>
              </a:rPr>
              <a:t>supportive learning </a:t>
            </a:r>
            <a:r>
              <a:rPr lang="en-US" sz="2800" b="1" dirty="0">
                <a:latin typeface="Arial" panose="020B0604020202020204" pitchFamily="34" charset="0"/>
                <a:cs typeface="Arial" panose="020B0604020202020204" pitchFamily="34" charset="0"/>
              </a:rPr>
              <a:t>environment</a:t>
            </a:r>
          </a:p>
          <a:p>
            <a:endParaRPr lang="en-US" dirty="0"/>
          </a:p>
        </p:txBody>
      </p:sp>
      <p:sp>
        <p:nvSpPr>
          <p:cNvPr id="9" name="Slide Number Placeholder 8"/>
          <p:cNvSpPr>
            <a:spLocks noGrp="1"/>
          </p:cNvSpPr>
          <p:nvPr>
            <p:ph type="sldNum" sz="quarter" idx="12"/>
          </p:nvPr>
        </p:nvSpPr>
        <p:spPr/>
        <p:txBody>
          <a:bodyPr/>
          <a:lstStyle/>
          <a:p>
            <a:r>
              <a:rPr lang="en-US" dirty="0" smtClean="0"/>
              <a:t>8-</a:t>
            </a:r>
            <a:fld id="{E0926760-F15F-462E-8D64-749C808E0CCD}" type="slidenum">
              <a:rPr lang="en-US" smtClean="0"/>
              <a:pPr/>
              <a:t>18</a:t>
            </a:fld>
            <a:endParaRPr lang="en-US" dirty="0"/>
          </a:p>
        </p:txBody>
      </p:sp>
      <p:pic>
        <p:nvPicPr>
          <p:cNvPr id="11266" name="Picture 2" descr="C:\Users\abosto1\AppData\Local\Microsoft\Windows\Temporary Internet Files\Content.IE5\XIANQQ85\badge-course-design[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200" y="2286000"/>
            <a:ext cx="3200400" cy="2667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7388433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838200" y="581560"/>
            <a:ext cx="7162800" cy="1200329"/>
          </a:xfrm>
          <a:prstGeom prst="rect">
            <a:avLst/>
          </a:prstGeom>
          <a:noFill/>
        </p:spPr>
        <p:txBody>
          <a:bodyPr wrap="square" rtlCol="0">
            <a:spAutoFit/>
          </a:bodyPr>
          <a:lstStyle/>
          <a:p>
            <a:pPr algn="ctr"/>
            <a:r>
              <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Designing the Training Program</a:t>
            </a:r>
          </a:p>
          <a:p>
            <a:pPr algn="ctr"/>
            <a:r>
              <a:rPr lang="en-US" sz="36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continued</a:t>
            </a:r>
            <a:endPar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306977" y="914401"/>
            <a:ext cx="5789023" cy="6186309"/>
          </a:xfrm>
          <a:prstGeom prst="rect">
            <a:avLst/>
          </a:prstGeom>
          <a:noFill/>
        </p:spPr>
        <p:txBody>
          <a:bodyPr wrap="square" rtlCol="0">
            <a:spAutoFit/>
          </a:bodyPr>
          <a:lstStyle/>
          <a:p>
            <a:pPr marL="457200" indent="-457200">
              <a:lnSpc>
                <a:spcPct val="150000"/>
              </a:lnSpc>
              <a:buFont typeface="Arial" panose="020B0604020202020204" pitchFamily="34" charset="0"/>
              <a:buChar char="•"/>
            </a:pPr>
            <a:endParaRPr lang="en-US" sz="2800" b="1" dirty="0" smtClean="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Make the Learning </a:t>
            </a:r>
            <a:r>
              <a:rPr lang="en-US" sz="2800" b="1" dirty="0" smtClean="0">
                <a:latin typeface="Arial" panose="020B0604020202020204" pitchFamily="34" charset="0"/>
                <a:cs typeface="Arial" panose="020B0604020202020204" pitchFamily="34" charset="0"/>
              </a:rPr>
              <a:t>Meaningful</a:t>
            </a: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Provide a Bird’s-eye </a:t>
            </a:r>
            <a:r>
              <a:rPr lang="en-US" sz="2800" b="1" dirty="0">
                <a:latin typeface="Arial" panose="020B0604020202020204" pitchFamily="34" charset="0"/>
                <a:cs typeface="Arial" panose="020B0604020202020204" pitchFamily="34" charset="0"/>
              </a:rPr>
              <a:t>view</a:t>
            </a: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Use Familiar </a:t>
            </a:r>
            <a:r>
              <a:rPr lang="en-US" sz="2800" b="1" dirty="0">
                <a:latin typeface="Arial" panose="020B0604020202020204" pitchFamily="34" charset="0"/>
                <a:cs typeface="Arial" panose="020B0604020202020204" pitchFamily="34" charset="0"/>
              </a:rPr>
              <a:t>examples</a:t>
            </a: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Organize Information</a:t>
            </a:r>
            <a:endParaRPr lang="en-US" sz="2800" b="1" dirty="0">
              <a:latin typeface="Arial" panose="020B0604020202020204" pitchFamily="34" charset="0"/>
              <a:cs typeface="Arial" panose="020B0604020202020204" pitchFamily="34" charset="0"/>
            </a:endParaRP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Use Familiar </a:t>
            </a:r>
            <a:r>
              <a:rPr lang="en-US" sz="2800" b="1" dirty="0">
                <a:latin typeface="Arial" panose="020B0604020202020204" pitchFamily="34" charset="0"/>
                <a:cs typeface="Arial" panose="020B0604020202020204" pitchFamily="34" charset="0"/>
              </a:rPr>
              <a:t>terms</a:t>
            </a: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Use Visual aides</a:t>
            </a:r>
          </a:p>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Perceived </a:t>
            </a:r>
            <a:r>
              <a:rPr lang="en-US" sz="2800" b="1" dirty="0">
                <a:latin typeface="Arial" panose="020B0604020202020204" pitchFamily="34" charset="0"/>
                <a:cs typeface="Arial" panose="020B0604020202020204" pitchFamily="34" charset="0"/>
              </a:rPr>
              <a:t>need</a:t>
            </a:r>
          </a:p>
          <a:p>
            <a:pPr marL="1371600" lvl="2" indent="-457200">
              <a:lnSpc>
                <a:spcPct val="150000"/>
              </a:lnSpc>
              <a:buFont typeface="Arial" panose="020B0604020202020204" pitchFamily="34" charset="0"/>
              <a:buChar char="•"/>
            </a:pPr>
            <a:endParaRPr lang="en-US" sz="2800" b="1" dirty="0" smtClean="0"/>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19</a:t>
            </a:fld>
            <a:endParaRPr lang="en-US" dirty="0"/>
          </a:p>
        </p:txBody>
      </p:sp>
      <p:pic>
        <p:nvPicPr>
          <p:cNvPr id="12290" name="Picture 2" descr="C:\Users\abosto1\AppData\Local\Microsoft\Windows\Temporary Internet Files\Content.IE5\XIANQQ85\presentation[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34000" y="2819400"/>
            <a:ext cx="3429000" cy="28956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89391189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600200" y="652117"/>
            <a:ext cx="5486400" cy="646331"/>
          </a:xfrm>
          <a:prstGeom prst="rect">
            <a:avLst/>
          </a:prstGeom>
          <a:noFill/>
        </p:spPr>
        <p:txBody>
          <a:bodyPr wrap="square" rtlCol="0">
            <a:spAutoFit/>
          </a:bodyPr>
          <a:lstStyle/>
          <a:p>
            <a:pPr algn="ctr"/>
            <a:r>
              <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Reinforce T</a:t>
            </a:r>
            <a:r>
              <a:rPr lang="en-US" sz="36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he Learning</a:t>
            </a:r>
            <a:endParaRPr lang="en-US" sz="36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304800" y="1344168"/>
            <a:ext cx="5775960" cy="4893647"/>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Reinforce correct responses</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Schedule</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Follow-up </a:t>
            </a:r>
            <a:r>
              <a:rPr lang="en-US" sz="2800" b="1" dirty="0" smtClean="0">
                <a:latin typeface="Arial" panose="020B0604020202020204" pitchFamily="34" charset="0"/>
                <a:cs typeface="Arial" panose="020B0604020202020204" pitchFamily="34" charset="0"/>
              </a:rPr>
              <a:t>assignments</a:t>
            </a:r>
          </a:p>
          <a:p>
            <a:pPr marL="914400" lvl="1" indent="-457200">
              <a:lnSpc>
                <a:spcPct val="150000"/>
              </a:lnSpc>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Incentives</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Ensure Transfer </a:t>
            </a:r>
            <a:r>
              <a:rPr lang="en-US" sz="2800" b="1" dirty="0">
                <a:latin typeface="Arial" panose="020B0604020202020204" pitchFamily="34" charset="0"/>
                <a:cs typeface="Arial" panose="020B0604020202020204" pitchFamily="34" charset="0"/>
              </a:rPr>
              <a:t>of </a:t>
            </a:r>
            <a:r>
              <a:rPr lang="en-US" sz="2800" b="1" dirty="0" smtClean="0">
                <a:latin typeface="Arial" panose="020B0604020202020204" pitchFamily="34" charset="0"/>
                <a:cs typeface="Arial" panose="020B0604020202020204" pitchFamily="34" charset="0"/>
              </a:rPr>
              <a:t>Learning on the job</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Other issues</a:t>
            </a: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20</a:t>
            </a:fld>
            <a:endParaRPr lang="en-US" dirty="0"/>
          </a:p>
        </p:txBody>
      </p:sp>
      <p:pic>
        <p:nvPicPr>
          <p:cNvPr id="14338" name="Picture 2" descr="C:\Users\abosto1\AppData\Local\Microsoft\Windows\Temporary Internet Files\Content.IE5\XIANQQ85\Depositphotos_28145231_x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15000" y="2218944"/>
            <a:ext cx="3048000" cy="32956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33713876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683623" y="362800"/>
            <a:ext cx="7924800" cy="1138773"/>
          </a:xfrm>
          <a:prstGeom prst="rect">
            <a:avLst/>
          </a:prstGeom>
          <a:noFill/>
        </p:spPr>
        <p:txBody>
          <a:bodyPr wrap="square" rtlCol="0">
            <a:spAutoFit/>
          </a:bodyPr>
          <a:lstStyle/>
          <a:p>
            <a:endParaRPr lang="en-US" dirty="0"/>
          </a:p>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Developing the Program</a:t>
            </a:r>
          </a:p>
          <a:p>
            <a:endParaRPr lang="en-US" dirty="0"/>
          </a:p>
        </p:txBody>
      </p:sp>
      <p:sp>
        <p:nvSpPr>
          <p:cNvPr id="7" name="TextBox 6"/>
          <p:cNvSpPr txBox="1"/>
          <p:nvPr/>
        </p:nvSpPr>
        <p:spPr>
          <a:xfrm>
            <a:off x="683623" y="1524000"/>
            <a:ext cx="8460377" cy="4678204"/>
          </a:xfrm>
          <a:prstGeom prst="rect">
            <a:avLst/>
          </a:prstGeom>
          <a:noFill/>
        </p:spPr>
        <p:txBody>
          <a:bodyPr wrap="square" rtlCol="0">
            <a:spAutoFit/>
          </a:bodyPr>
          <a:lstStyle/>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Assemble training </a:t>
            </a:r>
            <a:r>
              <a:rPr lang="en-US" sz="2800" b="1" dirty="0">
                <a:latin typeface="Arial" panose="020B0604020202020204" pitchFamily="34" charset="0"/>
                <a:cs typeface="Arial" panose="020B0604020202020204" pitchFamily="34" charset="0"/>
              </a:rPr>
              <a:t>content and materials</a:t>
            </a:r>
            <a:endParaRPr lang="en-US" sz="2800"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Training Methods</a:t>
            </a:r>
          </a:p>
          <a:p>
            <a:pPr marL="914400" lvl="1" indent="-45720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iPads</a:t>
            </a:r>
            <a:endParaRPr lang="en-US" sz="2800" b="1" dirty="0">
              <a:latin typeface="Arial" panose="020B0604020202020204" pitchFamily="34" charset="0"/>
              <a:cs typeface="Arial" panose="020B0604020202020204" pitchFamily="34" charset="0"/>
            </a:endParaRPr>
          </a:p>
          <a:p>
            <a:pPr marL="914400" lvl="1" indent="-45720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Workbooks</a:t>
            </a:r>
          </a:p>
          <a:p>
            <a:pPr marL="914400" lvl="1" indent="-45720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Lectures </a:t>
            </a:r>
          </a:p>
          <a:p>
            <a:pPr marL="914400" lvl="1" indent="-45720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PowerPoint slides</a:t>
            </a:r>
          </a:p>
          <a:p>
            <a:pPr marL="914400" lvl="1" indent="-45720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Web- and computer-based activities  course activities</a:t>
            </a:r>
            <a:endParaRPr lang="en-US" sz="2800" b="1" dirty="0">
              <a:latin typeface="Arial" panose="020B0604020202020204" pitchFamily="34" charset="0"/>
              <a:cs typeface="Arial" panose="020B0604020202020204" pitchFamily="34" charset="0"/>
            </a:endParaRPr>
          </a:p>
          <a:p>
            <a:pPr marL="914400" lvl="1" indent="-457200">
              <a:buFont typeface="Courier New" panose="02070309020205020404" pitchFamily="49" charset="0"/>
              <a:buChar char="o"/>
            </a:pPr>
            <a:r>
              <a:rPr lang="en-US" sz="2800" b="1" dirty="0">
                <a:latin typeface="Arial" panose="020B0604020202020204" pitchFamily="34" charset="0"/>
                <a:cs typeface="Arial" panose="020B0604020202020204" pitchFamily="34" charset="0"/>
              </a:rPr>
              <a:t>T</a:t>
            </a:r>
            <a:r>
              <a:rPr lang="en-US" sz="2800" b="1" dirty="0" smtClean="0">
                <a:latin typeface="Arial" panose="020B0604020202020204" pitchFamily="34" charset="0"/>
                <a:cs typeface="Arial" panose="020B0604020202020204" pitchFamily="34" charset="0"/>
              </a:rPr>
              <a:t>rainer resources and manuals</a:t>
            </a:r>
          </a:p>
          <a:p>
            <a:pPr marL="914400" lvl="1" indent="-45720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Support materials</a:t>
            </a:r>
            <a:endParaRPr lang="en-US" sz="2800" b="1" dirty="0">
              <a:latin typeface="Arial" panose="020B0604020202020204" pitchFamily="34" charset="0"/>
              <a:cs typeface="Arial" panose="020B0604020202020204" pitchFamily="34" charset="0"/>
            </a:endParaRP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21</a:t>
            </a:fld>
            <a:endParaRPr lang="en-US" dirty="0"/>
          </a:p>
        </p:txBody>
      </p:sp>
    </p:spTree>
    <p:extLst>
      <p:ext uri="{BB962C8B-B14F-4D97-AF65-F5344CB8AC3E}">
        <p14:creationId xmlns:p14="http://schemas.microsoft.com/office/powerpoint/2010/main" val="308258495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TextBox 5"/>
          <p:cNvSpPr txBox="1"/>
          <p:nvPr/>
        </p:nvSpPr>
        <p:spPr>
          <a:xfrm>
            <a:off x="914400" y="1963615"/>
            <a:ext cx="7239000" cy="1723549"/>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Highlight &amp; discuss any training techniques</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p>
          <a:p>
            <a:pPr algn="ctr"/>
            <a:endParaRPr lang="en-US" dirty="0"/>
          </a:p>
        </p:txBody>
      </p:sp>
      <p:sp>
        <p:nvSpPr>
          <p:cNvPr id="7" name="Slide Number Placeholder 6"/>
          <p:cNvSpPr>
            <a:spLocks noGrp="1"/>
          </p:cNvSpPr>
          <p:nvPr>
            <p:ph type="sldNum" sz="quarter" idx="12"/>
          </p:nvPr>
        </p:nvSpPr>
        <p:spPr/>
        <p:txBody>
          <a:bodyPr/>
          <a:lstStyle/>
          <a:p>
            <a:r>
              <a:rPr lang="en-US" dirty="0" smtClean="0"/>
              <a:t>8-</a:t>
            </a:r>
            <a:fld id="{E0926760-F15F-462E-8D64-749C808E0CCD}" type="slidenum">
              <a:rPr lang="en-US" smtClean="0"/>
              <a:pPr/>
              <a:t>22</a:t>
            </a:fld>
            <a:endParaRPr lang="en-US" dirty="0"/>
          </a:p>
        </p:txBody>
      </p:sp>
    </p:spTree>
    <p:extLst>
      <p:ext uri="{BB962C8B-B14F-4D97-AF65-F5344CB8AC3E}">
        <p14:creationId xmlns:p14="http://schemas.microsoft.com/office/powerpoint/2010/main" val="64168029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838200" y="628471"/>
            <a:ext cx="6858000" cy="1200329"/>
          </a:xfrm>
          <a:prstGeom prst="rect">
            <a:avLst/>
          </a:prstGeom>
          <a:noFill/>
        </p:spPr>
        <p:txBody>
          <a:bodyPr wrap="square" rtlCol="0">
            <a:spAutoFit/>
          </a:bodyPr>
          <a:lstStyle/>
          <a:p>
            <a:pPr algn="ctr"/>
            <a:r>
              <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Implementing Training Programs</a:t>
            </a:r>
          </a:p>
        </p:txBody>
      </p:sp>
      <p:sp>
        <p:nvSpPr>
          <p:cNvPr id="6" name="TextBox 5"/>
          <p:cNvSpPr txBox="1"/>
          <p:nvPr/>
        </p:nvSpPr>
        <p:spPr>
          <a:xfrm>
            <a:off x="1333500" y="2176732"/>
            <a:ext cx="5867400" cy="2954655"/>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Types of on-the-job </a:t>
            </a:r>
            <a:r>
              <a:rPr lang="en-US" sz="2800" b="1" dirty="0">
                <a:latin typeface="Arial" panose="020B0604020202020204" pitchFamily="34" charset="0"/>
                <a:cs typeface="Arial" panose="020B0604020202020204" pitchFamily="34" charset="0"/>
              </a:rPr>
              <a:t>training</a:t>
            </a:r>
          </a:p>
          <a:p>
            <a:pPr marL="914400" lvl="1" indent="-457200">
              <a:lnSpc>
                <a:spcPct val="150000"/>
              </a:lnSpc>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Coaching or Understudy</a:t>
            </a:r>
            <a:endParaRPr lang="en-US" sz="2800" b="1" dirty="0">
              <a:latin typeface="Arial" panose="020B0604020202020204" pitchFamily="34" charset="0"/>
              <a:cs typeface="Arial" panose="020B0604020202020204" pitchFamily="34" charset="0"/>
            </a:endParaRP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Job rotation</a:t>
            </a:r>
          </a:p>
          <a:p>
            <a:pPr marL="914400" lvl="1" indent="-45720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Special assignments</a:t>
            </a: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23</a:t>
            </a:fld>
            <a:endParaRPr lang="en-US" dirty="0"/>
          </a:p>
        </p:txBody>
      </p:sp>
    </p:spTree>
    <p:extLst>
      <p:ext uri="{BB962C8B-B14F-4D97-AF65-F5344CB8AC3E}">
        <p14:creationId xmlns:p14="http://schemas.microsoft.com/office/powerpoint/2010/main" val="358842457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838200" y="533400"/>
            <a:ext cx="7848600" cy="707886"/>
          </a:xfrm>
          <a:prstGeom prst="rect">
            <a:avLst/>
          </a:prstGeom>
          <a:noFill/>
        </p:spPr>
        <p:txBody>
          <a:bodyPr wrap="square" rtlCol="0">
            <a:spAutoFit/>
          </a:bodyPr>
          <a:lstStyle/>
          <a:p>
            <a:pPr algn="ctr"/>
            <a:r>
              <a:rPr lang="en-US" sz="40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in the OTJ Training</a:t>
            </a:r>
            <a:endParaRPr lang="en-US" sz="40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24</a:t>
            </a:fld>
            <a:endParaRPr lang="en-US" dirty="0"/>
          </a:p>
        </p:txBody>
      </p:sp>
      <p:pic>
        <p:nvPicPr>
          <p:cNvPr id="1536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43100" y="1495305"/>
            <a:ext cx="5638800" cy="4391025"/>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37458216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25</a:t>
            </a:fld>
            <a:endParaRPr lang="en-US" dirty="0"/>
          </a:p>
        </p:txBody>
      </p:sp>
      <p:sp>
        <p:nvSpPr>
          <p:cNvPr id="4" name="Rectangle 3"/>
          <p:cNvSpPr/>
          <p:nvPr/>
        </p:nvSpPr>
        <p:spPr>
          <a:xfrm>
            <a:off x="748000" y="1547443"/>
            <a:ext cx="8001000" cy="3323987"/>
          </a:xfrm>
          <a:prstGeom prst="rect">
            <a:avLst/>
          </a:prstGeom>
        </p:spPr>
        <p:txBody>
          <a:bodyPr wrap="square">
            <a:spAutoFit/>
          </a:bodyPr>
          <a:lstStyle/>
          <a:p>
            <a:pPr algn="ct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i="1" dirty="0" smtClean="0">
                <a:solidFill>
                  <a:srgbClr val="C00000"/>
                </a:solidFill>
                <a:latin typeface="Arial" panose="020B0604020202020204" pitchFamily="34" charset="0"/>
                <a:cs typeface="Arial" panose="020B0604020202020204" pitchFamily="34" charset="0"/>
              </a:rPr>
              <a:t>Apprenticeship Training </a:t>
            </a:r>
            <a:r>
              <a:rPr lang="en-US" sz="2800" i="1" dirty="0" smtClean="0">
                <a:latin typeface="Arial" panose="020B0604020202020204" pitchFamily="34" charset="0"/>
                <a:cs typeface="Arial" panose="020B0604020202020204" pitchFamily="34" charset="0"/>
              </a:rPr>
              <a:t>–</a:t>
            </a:r>
            <a:r>
              <a:rPr lang="en-US" sz="2800" i="1" dirty="0" smtClean="0">
                <a:solidFill>
                  <a:srgbClr val="C00000"/>
                </a:solidFill>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a structured process by which people become skilled workers through a combination of classroom instruction and on-the-job training. </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1244255" y="622012"/>
            <a:ext cx="6645666" cy="769441"/>
          </a:xfrm>
          <a:prstGeom prst="rect">
            <a:avLst/>
          </a:prstGeom>
        </p:spPr>
        <p:txBody>
          <a:bodyPr wrap="none">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Apprenticeship Training</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54735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26</a:t>
            </a:fld>
            <a:endParaRPr lang="en-US" dirty="0"/>
          </a:p>
        </p:txBody>
      </p:sp>
      <p:sp>
        <p:nvSpPr>
          <p:cNvPr id="5" name="Rectangle 4"/>
          <p:cNvSpPr/>
          <p:nvPr/>
        </p:nvSpPr>
        <p:spPr>
          <a:xfrm>
            <a:off x="2091088" y="622012"/>
            <a:ext cx="4951997" cy="769441"/>
          </a:xfrm>
          <a:prstGeom prst="rect">
            <a:avLst/>
          </a:prstGeom>
        </p:spPr>
        <p:txBody>
          <a:bodyPr wrap="none">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Informal Learning</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6386" name="Picture 2" descr="C:\Users\abosto1\AppData\Local\Microsoft\Windows\Temporary Internet Files\Content.IE5\BGKCDPIV\LearnIsFun[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2000" y="1609725"/>
            <a:ext cx="7620000" cy="36385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23409291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27</a:t>
            </a:fld>
            <a:endParaRPr lang="en-US" dirty="0"/>
          </a:p>
        </p:txBody>
      </p:sp>
      <p:sp>
        <p:nvSpPr>
          <p:cNvPr id="4" name="Rectangle 3"/>
          <p:cNvSpPr/>
          <p:nvPr/>
        </p:nvSpPr>
        <p:spPr>
          <a:xfrm>
            <a:off x="748000" y="1547443"/>
            <a:ext cx="8001000" cy="2893100"/>
          </a:xfrm>
          <a:prstGeom prst="rect">
            <a:avLst/>
          </a:prstGeom>
        </p:spPr>
        <p:txBody>
          <a:bodyPr wrap="square">
            <a:spAutoFit/>
          </a:bodyPr>
          <a:lstStyle/>
          <a:p>
            <a:pPr algn="ct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i="1" dirty="0" smtClean="0">
                <a:solidFill>
                  <a:srgbClr val="C00000"/>
                </a:solidFill>
                <a:latin typeface="Arial" panose="020B0604020202020204" pitchFamily="34" charset="0"/>
                <a:cs typeface="Arial" panose="020B0604020202020204" pitchFamily="34" charset="0"/>
              </a:rPr>
              <a:t>Job Instruction Training (JIT) </a:t>
            </a:r>
            <a:r>
              <a:rPr lang="en-US" sz="2800" i="1" dirty="0" smtClean="0">
                <a:latin typeface="Arial" panose="020B0604020202020204" pitchFamily="34" charset="0"/>
                <a:cs typeface="Arial" panose="020B0604020202020204" pitchFamily="34" charset="0"/>
              </a:rPr>
              <a:t>–</a:t>
            </a:r>
            <a:r>
              <a:rPr lang="en-US" sz="2800" i="1" dirty="0" smtClean="0">
                <a:solidFill>
                  <a:srgbClr val="C00000"/>
                </a:solidFill>
                <a:latin typeface="Arial" panose="020B0604020202020204" pitchFamily="34" charset="0"/>
                <a:cs typeface="Arial" panose="020B0604020202020204" pitchFamily="34" charset="0"/>
              </a:rPr>
              <a:t> </a:t>
            </a:r>
            <a:r>
              <a:rPr lang="en-US" sz="2800" b="1" dirty="0">
                <a:latin typeface="Arial" panose="020B0604020202020204" pitchFamily="34" charset="0"/>
                <a:cs typeface="Arial" panose="020B0604020202020204" pitchFamily="34" charset="0"/>
              </a:rPr>
              <a:t>l</a:t>
            </a:r>
            <a:r>
              <a:rPr lang="en-US" sz="2800" b="1" dirty="0" smtClean="0">
                <a:latin typeface="Arial" panose="020B0604020202020204" pitchFamily="34" charset="0"/>
                <a:cs typeface="Arial" panose="020B0604020202020204" pitchFamily="34" charset="0"/>
              </a:rPr>
              <a:t>isting each job’s basic tasks, along with key points, in order to provide step-by-step training for employees.</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1260288" y="622012"/>
            <a:ext cx="6613606" cy="769441"/>
          </a:xfrm>
          <a:prstGeom prst="rect">
            <a:avLst/>
          </a:prstGeom>
        </p:spPr>
        <p:txBody>
          <a:bodyPr wrap="none">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Instruction Training</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3783681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28</a:t>
            </a:fld>
            <a:endParaRPr lang="en-US" dirty="0"/>
          </a:p>
        </p:txBody>
      </p:sp>
      <p:sp>
        <p:nvSpPr>
          <p:cNvPr id="4" name="Rectangle 3"/>
          <p:cNvSpPr/>
          <p:nvPr/>
        </p:nvSpPr>
        <p:spPr>
          <a:xfrm>
            <a:off x="748000" y="1547443"/>
            <a:ext cx="8001000" cy="3754874"/>
          </a:xfrm>
          <a:prstGeom prst="rect">
            <a:avLst/>
          </a:prstGeom>
        </p:spPr>
        <p:txBody>
          <a:bodyPr wrap="square">
            <a:spAutoFit/>
          </a:bodyPr>
          <a:lstStyle/>
          <a:p>
            <a:pPr algn="ct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i="1" dirty="0" smtClean="0">
                <a:solidFill>
                  <a:srgbClr val="C00000"/>
                </a:solidFill>
                <a:latin typeface="Arial" panose="020B0604020202020204" pitchFamily="34" charset="0"/>
                <a:cs typeface="Arial" panose="020B0604020202020204" pitchFamily="34" charset="0"/>
              </a:rPr>
              <a:t>Programmed Learning </a:t>
            </a:r>
            <a:r>
              <a:rPr lang="en-US" sz="2800" i="1" dirty="0" smtClean="0">
                <a:latin typeface="Arial" panose="020B0604020202020204" pitchFamily="34" charset="0"/>
                <a:cs typeface="Arial" panose="020B0604020202020204" pitchFamily="34" charset="0"/>
              </a:rPr>
              <a:t>–</a:t>
            </a:r>
            <a:r>
              <a:rPr lang="en-US" sz="2800" i="1" dirty="0" smtClean="0">
                <a:solidFill>
                  <a:srgbClr val="C00000"/>
                </a:solidFill>
                <a:latin typeface="Arial" panose="020B0604020202020204" pitchFamily="34" charset="0"/>
                <a:cs typeface="Arial" panose="020B0604020202020204" pitchFamily="34" charset="0"/>
              </a:rPr>
              <a:t> </a:t>
            </a:r>
            <a:r>
              <a:rPr lang="en-US" sz="2800" b="1" dirty="0">
                <a:latin typeface="Arial" panose="020B0604020202020204" pitchFamily="34" charset="0"/>
                <a:cs typeface="Arial" panose="020B0604020202020204" pitchFamily="34" charset="0"/>
              </a:rPr>
              <a:t>a</a:t>
            </a:r>
            <a:r>
              <a:rPr lang="en-US" sz="2800" b="1" dirty="0" smtClean="0">
                <a:latin typeface="Arial" panose="020B0604020202020204" pitchFamily="34" charset="0"/>
                <a:cs typeface="Arial" panose="020B0604020202020204" pitchFamily="34" charset="0"/>
              </a:rPr>
              <a:t> systematic method for teaching job skills, involving presenting questions or facts, allowing the person to respond, and giving the learner immediate feedback on the accuracy of his or her answers.</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1463521" y="622012"/>
            <a:ext cx="6207148" cy="769441"/>
          </a:xfrm>
          <a:prstGeom prst="rect">
            <a:avLst/>
          </a:prstGeom>
        </p:spPr>
        <p:txBody>
          <a:bodyPr wrap="none">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Programmed Learning</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159679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29</a:t>
            </a:fld>
            <a:endParaRPr lang="en-US" dirty="0"/>
          </a:p>
        </p:txBody>
      </p:sp>
      <p:sp>
        <p:nvSpPr>
          <p:cNvPr id="4" name="Rectangle 3"/>
          <p:cNvSpPr/>
          <p:nvPr/>
        </p:nvSpPr>
        <p:spPr>
          <a:xfrm>
            <a:off x="748000" y="1547443"/>
            <a:ext cx="4357400" cy="4616648"/>
          </a:xfrm>
          <a:prstGeom prst="rect">
            <a:avLst/>
          </a:prstGeom>
        </p:spPr>
        <p:txBody>
          <a:bodyPr wrap="square">
            <a:spAutoFit/>
          </a:bodyPr>
          <a:lstStyle/>
          <a:p>
            <a:pPr algn="ctr">
              <a:lnSpc>
                <a:spcPct val="150000"/>
              </a:lnSpc>
            </a:pPr>
            <a:endParaRPr lang="en-US" sz="2800" dirty="0">
              <a:latin typeface="Arial" panose="020B0604020202020204" pitchFamily="34" charset="0"/>
              <a:cs typeface="Arial" panose="020B0604020202020204" pitchFamily="34" charset="0"/>
            </a:endParaRP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Modeling</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Role-Playing</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Social Reinforcement</a:t>
            </a:r>
          </a:p>
          <a:p>
            <a:pPr marL="514350"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Transfer of Training</a:t>
            </a:r>
          </a:p>
          <a:p>
            <a:pPr marL="514350" indent="-514350">
              <a:lnSpc>
                <a:spcPct val="150000"/>
              </a:lnSpc>
              <a:buFont typeface="+mj-lt"/>
              <a:buAutoNum type="arabicPeriod"/>
            </a:pP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1950032" y="622012"/>
            <a:ext cx="5234126" cy="769441"/>
          </a:xfrm>
          <a:prstGeom prst="rect">
            <a:avLst/>
          </a:prstGeom>
        </p:spPr>
        <p:txBody>
          <a:bodyPr wrap="none">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Behavior Modeling</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8434" name="Picture 2" descr="C:\Users\abosto1\AppData\Local\Microsoft\Windows\Temporary Internet Files\Content.IE5\Z59TMWV9\causerie_clr[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38800" y="2133600"/>
            <a:ext cx="2971800" cy="28194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561475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30</a:t>
            </a:fld>
            <a:endParaRPr lang="en-US" dirty="0"/>
          </a:p>
        </p:txBody>
      </p:sp>
      <p:sp>
        <p:nvSpPr>
          <p:cNvPr id="5" name="Rectangle 4"/>
          <p:cNvSpPr/>
          <p:nvPr/>
        </p:nvSpPr>
        <p:spPr>
          <a:xfrm>
            <a:off x="1327720" y="622012"/>
            <a:ext cx="6478761" cy="769441"/>
          </a:xfrm>
          <a:prstGeom prst="rect">
            <a:avLst/>
          </a:prstGeom>
        </p:spPr>
        <p:txBody>
          <a:bodyPr wrap="none">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Other Types of Training</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9458" name="Picture 2" descr="C:\Users\abosto1\AppData\Local\Microsoft\Windows\Temporary Internet Files\Content.IE5\XIANQQ85\multimedia1[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57800" y="1676400"/>
            <a:ext cx="3657600" cy="4178595"/>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766900" y="1687917"/>
            <a:ext cx="4567100" cy="4616648"/>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Audiovisual-based</a:t>
            </a:r>
          </a:p>
          <a:p>
            <a:pPr marL="342900" indent="-3429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Vestibule Training</a:t>
            </a:r>
          </a:p>
          <a:p>
            <a:pPr marL="342900" indent="-3429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Electronic Performance Support System (EPSS)</a:t>
            </a:r>
          </a:p>
          <a:p>
            <a:pPr marL="342900" indent="-3429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Videoconferencing</a:t>
            </a:r>
          </a:p>
          <a:p>
            <a:pPr marL="342900" indent="-3429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Computer-Based Training (CBT)</a:t>
            </a:r>
          </a:p>
          <a:p>
            <a:pPr marL="342900" indent="-3429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Simulated Learning  and Gaming</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032776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r>
              <a:rPr lang="en-US" b="1" smtClean="0"/>
              <a:t>Copyright © 2017 Pearson Education, Ltd.</a:t>
            </a:r>
            <a:endParaRPr lang="en-US" dirty="0"/>
          </a:p>
        </p:txBody>
      </p:sp>
      <p:sp>
        <p:nvSpPr>
          <p:cNvPr id="3" name="投影片編號版面配置區 2"/>
          <p:cNvSpPr>
            <a:spLocks noGrp="1"/>
          </p:cNvSpPr>
          <p:nvPr>
            <p:ph type="sldNum" sz="quarter" idx="12"/>
          </p:nvPr>
        </p:nvSpPr>
        <p:spPr/>
        <p:txBody>
          <a:bodyPr/>
          <a:lstStyle/>
          <a:p>
            <a:r>
              <a:rPr lang="en-US" smtClean="0"/>
              <a:t>8-</a:t>
            </a:r>
            <a:fld id="{E0926760-F15F-462E-8D64-749C808E0CCD}" type="slidenum">
              <a:rPr lang="en-US" smtClean="0"/>
              <a:pPr/>
              <a:t>31</a:t>
            </a:fld>
            <a:endParaRPr lang="en-US" dirty="0"/>
          </a:p>
        </p:txBody>
      </p:sp>
      <p:sp>
        <p:nvSpPr>
          <p:cNvPr id="5" name="副標題 4"/>
          <p:cNvSpPr>
            <a:spLocks noGrp="1"/>
          </p:cNvSpPr>
          <p:nvPr>
            <p:ph type="subTitle" idx="1"/>
          </p:nvPr>
        </p:nvSpPr>
        <p:spPr/>
        <p:txBody>
          <a:bodyPr/>
          <a:lstStyle/>
          <a:p>
            <a:endParaRPr lang="zh-HK" altLang="en-US"/>
          </a:p>
        </p:txBody>
      </p:sp>
      <p:sp>
        <p:nvSpPr>
          <p:cNvPr id="4" name="標題 3"/>
          <p:cNvSpPr>
            <a:spLocks noGrp="1"/>
          </p:cNvSpPr>
          <p:nvPr>
            <p:ph type="ctrTitle"/>
          </p:nvPr>
        </p:nvSpPr>
        <p:spPr/>
        <p:txBody>
          <a:bodyPr/>
          <a:lstStyle/>
          <a:p>
            <a:r>
              <a:rPr lang="en-US" altLang="zh-HK" dirty="0" smtClean="0"/>
              <a:t>Mentoring </a:t>
            </a:r>
            <a:endParaRPr lang="zh-HK" altLang="en-US" dirty="0"/>
          </a:p>
        </p:txBody>
      </p:sp>
    </p:spTree>
    <p:extLst>
      <p:ext uri="{BB962C8B-B14F-4D97-AF65-F5344CB8AC3E}">
        <p14:creationId xmlns:p14="http://schemas.microsoft.com/office/powerpoint/2010/main" val="22460947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32</a:t>
            </a:fld>
            <a:endParaRPr lang="en-US" dirty="0"/>
          </a:p>
        </p:txBody>
      </p:sp>
      <p:sp>
        <p:nvSpPr>
          <p:cNvPr id="4" name="Rectangle 3"/>
          <p:cNvSpPr/>
          <p:nvPr/>
        </p:nvSpPr>
        <p:spPr>
          <a:xfrm>
            <a:off x="1828800" y="2438400"/>
            <a:ext cx="6019800" cy="2739211"/>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Diversity Training at </a:t>
            </a:r>
          </a:p>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ABC Virtual Communication, Inc.</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HR Practices Around the Globe</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885453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33</a:t>
            </a:fld>
            <a:endParaRPr lang="en-US" dirty="0"/>
          </a:p>
        </p:txBody>
      </p:sp>
      <p:sp>
        <p:nvSpPr>
          <p:cNvPr id="5" name="Rectangle 4"/>
          <p:cNvSpPr/>
          <p:nvPr/>
        </p:nvSpPr>
        <p:spPr>
          <a:xfrm>
            <a:off x="2582067" y="622012"/>
            <a:ext cx="3970062" cy="769441"/>
          </a:xfrm>
          <a:prstGeom prst="rect">
            <a:avLst/>
          </a:prstGeom>
        </p:spPr>
        <p:txBody>
          <a:bodyPr wrap="none">
            <a:spAutoFit/>
          </a:bodyPr>
          <a:lstStyle/>
          <a:p>
            <a:pPr algn="ctr"/>
            <a:r>
              <a:rPr lang="en-US" sz="44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Team Training</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21506" name="Picture 2" descr="C:\Users\abosto1\AppData\Local\Microsoft\Windows\Temporary Internet Files\Content.IE5\QV9GBMDD\team_puzzle1[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32000" y="1524000"/>
            <a:ext cx="5080000" cy="38100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712855069"/>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371601" y="546538"/>
            <a:ext cx="7162800" cy="923330"/>
          </a:xfrm>
          <a:prstGeom prst="rect">
            <a:avLst/>
          </a:prstGeom>
          <a:noFill/>
        </p:spPr>
        <p:txBody>
          <a:bodyPr wrap="square" rtlCol="0">
            <a:spAutoFit/>
          </a:bodyPr>
          <a:lstStyle/>
          <a:p>
            <a:r>
              <a:rPr lang="en-US" sz="36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Other Types of Learning</a:t>
            </a:r>
          </a:p>
          <a:p>
            <a:endParaRPr lang="en-US" dirty="0"/>
          </a:p>
        </p:txBody>
      </p:sp>
      <p:sp>
        <p:nvSpPr>
          <p:cNvPr id="7" name="TextBox 6"/>
          <p:cNvSpPr txBox="1"/>
          <p:nvPr/>
        </p:nvSpPr>
        <p:spPr>
          <a:xfrm>
            <a:off x="381001" y="1518285"/>
            <a:ext cx="8153400" cy="3508653"/>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Internet-Based training</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Learning Portals / Learning </a:t>
            </a:r>
            <a:r>
              <a:rPr lang="en-US" sz="2800" b="1" dirty="0">
                <a:latin typeface="Arial" panose="020B0604020202020204" pitchFamily="34" charset="0"/>
                <a:cs typeface="Arial" panose="020B0604020202020204" pitchFamily="34" charset="0"/>
              </a:rPr>
              <a:t>Management Systems (LMS</a:t>
            </a:r>
            <a:r>
              <a:rPr lang="en-US" sz="2800" b="1" dirty="0" smtClean="0">
                <a:latin typeface="Arial" panose="020B0604020202020204" pitchFamily="34" charset="0"/>
                <a:cs typeface="Arial" panose="020B0604020202020204" pitchFamily="34" charset="0"/>
              </a:rPr>
              <a:t>)</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Virtual classrooms</a:t>
            </a:r>
          </a:p>
          <a:p>
            <a:endParaRPr lang="en-US" b="1" dirty="0">
              <a:latin typeface="Arial" panose="020B0604020202020204" pitchFamily="34" charset="0"/>
              <a:cs typeface="Arial" panose="020B0604020202020204" pitchFamily="34" charset="0"/>
            </a:endParaRPr>
          </a:p>
          <a:p>
            <a:endParaRPr lang="en-US" dirty="0"/>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34</a:t>
            </a:fld>
            <a:endParaRPr lang="en-US" dirty="0"/>
          </a:p>
        </p:txBody>
      </p:sp>
      <p:pic>
        <p:nvPicPr>
          <p:cNvPr id="22530" name="Picture 2" descr="C:\Users\abosto1\AppData\Local\Microsoft\Windows\Temporary Internet Files\Content.IE5\XIANQQ85\internet[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3001" y="3281755"/>
            <a:ext cx="3133842" cy="2538412"/>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67490630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35</a:t>
            </a:fld>
            <a:endParaRPr lang="en-US" dirty="0"/>
          </a:p>
        </p:txBody>
      </p:sp>
      <p:sp>
        <p:nvSpPr>
          <p:cNvPr id="4" name="Rectangle 3"/>
          <p:cNvSpPr/>
          <p:nvPr/>
        </p:nvSpPr>
        <p:spPr>
          <a:xfrm>
            <a:off x="1447800" y="2438400"/>
            <a:ext cx="6400800" cy="163121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Mobile Learning</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take a look…</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Trends Shaping HR: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and Social Media</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0285144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995265" y="1600200"/>
            <a:ext cx="6929535" cy="2400657"/>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Briefly </a:t>
            </a:r>
            <a:r>
              <a:rPr lang="en-US" sz="44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discuss four management development methods.</a:t>
            </a:r>
          </a:p>
          <a:p>
            <a:endParaRPr lang="en-US" dirty="0"/>
          </a:p>
        </p:txBody>
      </p:sp>
      <p:sp>
        <p:nvSpPr>
          <p:cNvPr id="7" name="Slide Number Placeholder 6"/>
          <p:cNvSpPr>
            <a:spLocks noGrp="1"/>
          </p:cNvSpPr>
          <p:nvPr>
            <p:ph type="sldNum" sz="quarter" idx="12"/>
          </p:nvPr>
        </p:nvSpPr>
        <p:spPr/>
        <p:txBody>
          <a:bodyPr/>
          <a:lstStyle/>
          <a:p>
            <a:r>
              <a:rPr lang="en-US" dirty="0" smtClean="0"/>
              <a:t>8-</a:t>
            </a:r>
            <a:fld id="{E0926760-F15F-462E-8D64-749C808E0CCD}" type="slidenum">
              <a:rPr lang="en-US" smtClean="0"/>
              <a:pPr/>
              <a:t>36</a:t>
            </a:fld>
            <a:endParaRPr lang="en-US" dirty="0"/>
          </a:p>
        </p:txBody>
      </p:sp>
    </p:spTree>
    <p:extLst>
      <p:ext uri="{BB962C8B-B14F-4D97-AF65-F5344CB8AC3E}">
        <p14:creationId xmlns:p14="http://schemas.microsoft.com/office/powerpoint/2010/main" val="291251867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6" name="TextBox 5"/>
          <p:cNvSpPr txBox="1"/>
          <p:nvPr/>
        </p:nvSpPr>
        <p:spPr>
          <a:xfrm>
            <a:off x="381000" y="2057400"/>
            <a:ext cx="5257800" cy="3170099"/>
          </a:xfrm>
          <a:prstGeom prst="rect">
            <a:avLst/>
          </a:prstGeom>
          <a:noFill/>
        </p:spPr>
        <p:txBody>
          <a:bodyPr wrap="square" rtlCol="0">
            <a:spAutoFit/>
          </a:bodyPr>
          <a:lstStyle/>
          <a:p>
            <a:pPr marL="457200" indent="-457200">
              <a:buFont typeface="Arial" panose="020B0604020202020204" pitchFamily="34" charset="0"/>
              <a:buChar char="•"/>
            </a:pPr>
            <a:endParaRPr lang="en-US" sz="2800"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Strategy’s Role in Management Development</a:t>
            </a:r>
          </a:p>
          <a:p>
            <a:endParaRPr lang="en-US" sz="2800" b="1" dirty="0" smtClean="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Succession Planning</a:t>
            </a:r>
            <a:endParaRPr lang="en-US" sz="2800" b="1" dirty="0" smtClean="0"/>
          </a:p>
          <a:p>
            <a:endParaRPr lang="en-US" sz="2800" b="1" dirty="0"/>
          </a:p>
          <a:p>
            <a:endParaRPr lang="en-US" dirty="0"/>
          </a:p>
        </p:txBody>
      </p:sp>
      <p:sp>
        <p:nvSpPr>
          <p:cNvPr id="7" name="TextBox 6"/>
          <p:cNvSpPr txBox="1"/>
          <p:nvPr/>
        </p:nvSpPr>
        <p:spPr>
          <a:xfrm>
            <a:off x="1295400" y="838200"/>
            <a:ext cx="6096000" cy="1077218"/>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Implementing Management Development Programs</a:t>
            </a:r>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37</a:t>
            </a:fld>
            <a:endParaRPr lang="en-US" dirty="0"/>
          </a:p>
        </p:txBody>
      </p:sp>
      <p:pic>
        <p:nvPicPr>
          <p:cNvPr id="23554" name="Picture 2" descr="C:\Users\abosto1\AppData\Local\Microsoft\Windows\Temporary Internet Files\Content.IE5\BGKCDPIV\ruf_ohne_promotion_0_standard[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25393" y="2514600"/>
            <a:ext cx="2532013" cy="2532013"/>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07924705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723900" y="685800"/>
            <a:ext cx="7467600" cy="1077218"/>
          </a:xfrm>
          <a:prstGeom prst="rect">
            <a:avLst/>
          </a:prstGeom>
          <a:noFill/>
        </p:spPr>
        <p:txBody>
          <a:bodyPr wrap="square" rtlCol="0">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Managerial On-the-Job Training </a:t>
            </a:r>
          </a:p>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and Rotation</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304800" y="1981200"/>
            <a:ext cx="6934200" cy="1661993"/>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Coaching / Understudy Approach</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Action Learning</a:t>
            </a:r>
            <a:endParaRPr lang="en-US" sz="2800" b="1" dirty="0">
              <a:latin typeface="Arial" panose="020B0604020202020204" pitchFamily="34" charset="0"/>
              <a:cs typeface="Arial" panose="020B0604020202020204" pitchFamily="34" charset="0"/>
            </a:endParaRP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38</a:t>
            </a:fld>
            <a:endParaRPr lang="en-US" dirty="0"/>
          </a:p>
        </p:txBody>
      </p:sp>
      <p:pic>
        <p:nvPicPr>
          <p:cNvPr id="25602" name="Picture 2" descr="C:\Users\abosto1\AppData\Local\Microsoft\Windows\Temporary Internet Files\Content.IE5\BGKCDPIV\Learn-Practice-Improv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91000" y="2966403"/>
            <a:ext cx="3048000" cy="2748598"/>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20719507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39</a:t>
            </a:fld>
            <a:endParaRPr lang="en-US" dirty="0"/>
          </a:p>
        </p:txBody>
      </p:sp>
      <p:sp>
        <p:nvSpPr>
          <p:cNvPr id="4" name="Rectangle 3"/>
          <p:cNvSpPr/>
          <p:nvPr/>
        </p:nvSpPr>
        <p:spPr>
          <a:xfrm>
            <a:off x="1828800" y="2438400"/>
            <a:ext cx="6019800" cy="3847207"/>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Global Job Rotation</a:t>
            </a:r>
          </a:p>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Co-work</a:t>
            </a:r>
          </a:p>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sharing</a:t>
            </a:r>
          </a:p>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Flexi-time</a:t>
            </a:r>
          </a:p>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Home office</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HR Practices Around the Globe</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5126332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723900" y="685800"/>
            <a:ext cx="7467600" cy="1077218"/>
          </a:xfrm>
          <a:prstGeom prst="rect">
            <a:avLst/>
          </a:prstGeom>
          <a:noFill/>
        </p:spPr>
        <p:txBody>
          <a:bodyPr wrap="square" rtlCol="0">
            <a:spAutoFit/>
          </a:bodyPr>
          <a:lstStyle/>
          <a:p>
            <a:pPr algn="ctr"/>
            <a:r>
              <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Off-the-Job Management Training and Development Techniques</a:t>
            </a:r>
          </a:p>
        </p:txBody>
      </p:sp>
      <p:sp>
        <p:nvSpPr>
          <p:cNvPr id="6" name="TextBox 5"/>
          <p:cNvSpPr txBox="1"/>
          <p:nvPr/>
        </p:nvSpPr>
        <p:spPr>
          <a:xfrm>
            <a:off x="1295400" y="1981200"/>
            <a:ext cx="6896100" cy="3600986"/>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Case studies</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Computerized management games</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Outside seminars</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University-Related Programs</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Role-playing</a:t>
            </a: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40</a:t>
            </a:fld>
            <a:endParaRPr lang="en-US" dirty="0"/>
          </a:p>
        </p:txBody>
      </p:sp>
    </p:spTree>
    <p:extLst>
      <p:ext uri="{BB962C8B-B14F-4D97-AF65-F5344CB8AC3E}">
        <p14:creationId xmlns:p14="http://schemas.microsoft.com/office/powerpoint/2010/main" val="3850981589"/>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147317" y="914400"/>
            <a:ext cx="6858000" cy="615553"/>
          </a:xfrm>
          <a:prstGeom prst="rect">
            <a:avLst/>
          </a:prstGeom>
          <a:noFill/>
        </p:spPr>
        <p:txBody>
          <a:bodyPr wrap="square" rtlCol="0">
            <a:spAutoFit/>
          </a:bodyPr>
          <a:lstStyle/>
          <a:p>
            <a:pPr algn="ctr"/>
            <a:r>
              <a:rPr lang="en-US" sz="34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Leadership Development at GE</a:t>
            </a:r>
            <a:endParaRPr lang="en-US" sz="3400"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41</a:t>
            </a:fld>
            <a:endParaRPr lang="en-US" dirty="0"/>
          </a:p>
        </p:txBody>
      </p:sp>
      <p:pic>
        <p:nvPicPr>
          <p:cNvPr id="26626" name="Picture 2" descr="C:\Users\abosto1\AppData\Local\Microsoft\Windows\Temporary Internet Files\Content.IE5\BGKCDPIV\768px-Ge-logo-v2.svg[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971799" y="2057400"/>
            <a:ext cx="3509517" cy="3509517"/>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295767249"/>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42</a:t>
            </a:fld>
            <a:endParaRPr lang="en-US" dirty="0"/>
          </a:p>
        </p:txBody>
      </p:sp>
      <p:sp>
        <p:nvSpPr>
          <p:cNvPr id="4" name="Rectangle 3"/>
          <p:cNvSpPr/>
          <p:nvPr/>
        </p:nvSpPr>
        <p:spPr>
          <a:xfrm>
            <a:off x="1447800" y="2438400"/>
            <a:ext cx="6400800" cy="163121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Allocating Development</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take a look…</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569660"/>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Trends Shaping HR: </a:t>
            </a: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Customized Talent Management Differential Development Assignment</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95502078"/>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52400" y="685800"/>
            <a:ext cx="8077200" cy="1323439"/>
          </a:xfrm>
          <a:prstGeom prst="rect">
            <a:avLst/>
          </a:prstGeom>
          <a:noFill/>
        </p:spPr>
        <p:txBody>
          <a:bodyPr wrap="square" rtlCol="0">
            <a:spAutoFit/>
          </a:bodyPr>
          <a:lstStyle/>
          <a:p>
            <a:pPr algn="ctr"/>
            <a:r>
              <a:rPr lang="en-US" sz="40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Managing Organizational Change Programs</a:t>
            </a:r>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43</a:t>
            </a:fld>
            <a:endParaRPr lang="en-US" dirty="0"/>
          </a:p>
        </p:txBody>
      </p:sp>
      <p:pic>
        <p:nvPicPr>
          <p:cNvPr id="27650"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85999" y="2590800"/>
            <a:ext cx="4258961" cy="335279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54668457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152400" y="685800"/>
            <a:ext cx="8077200" cy="707886"/>
          </a:xfrm>
          <a:prstGeom prst="rect">
            <a:avLst/>
          </a:prstGeom>
          <a:noFill/>
        </p:spPr>
        <p:txBody>
          <a:bodyPr wrap="square" rtlCol="0">
            <a:spAutoFit/>
          </a:bodyPr>
          <a:lstStyle/>
          <a:p>
            <a:pPr algn="ctr"/>
            <a:r>
              <a:rPr lang="en-US" sz="40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Lewin’s Change Process</a:t>
            </a:r>
            <a:endParaRPr lang="en-US" sz="40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838200" y="1812179"/>
            <a:ext cx="4724400" cy="2308324"/>
          </a:xfrm>
          <a:prstGeom prst="rect">
            <a:avLst/>
          </a:prstGeom>
          <a:noFill/>
        </p:spPr>
        <p:txBody>
          <a:bodyPr wrap="square" rtlCol="0">
            <a:spAutoFit/>
          </a:bodyPr>
          <a:lstStyle/>
          <a:p>
            <a:pPr marL="971550" lvl="1" indent="-514350">
              <a:lnSpc>
                <a:spcPct val="150000"/>
              </a:lnSpc>
              <a:buFont typeface="+mj-lt"/>
              <a:buAutoNum type="arabicPeriod"/>
            </a:pPr>
            <a:r>
              <a:rPr lang="en-US" sz="2800" b="1" dirty="0" smtClean="0">
                <a:latin typeface="Arial" panose="020B0604020202020204" pitchFamily="34" charset="0"/>
                <a:cs typeface="Arial" panose="020B0604020202020204" pitchFamily="34" charset="0"/>
              </a:rPr>
              <a:t>Unfreezing</a:t>
            </a:r>
            <a:r>
              <a:rPr lang="en-US" sz="2800" b="1" dirty="0">
                <a:latin typeface="Arial" panose="020B0604020202020204" pitchFamily="34" charset="0"/>
                <a:cs typeface="Arial" panose="020B0604020202020204" pitchFamily="34" charset="0"/>
              </a:rPr>
              <a:t>	</a:t>
            </a:r>
          </a:p>
          <a:p>
            <a:pPr marL="971550" lvl="1" indent="-514350">
              <a:lnSpc>
                <a:spcPct val="150000"/>
              </a:lnSpc>
              <a:buFont typeface="+mj-lt"/>
              <a:buAutoNum type="arabicPeriod"/>
            </a:pPr>
            <a:r>
              <a:rPr lang="en-US" sz="2800" b="1" dirty="0">
                <a:latin typeface="Arial" panose="020B0604020202020204" pitchFamily="34" charset="0"/>
                <a:cs typeface="Arial" panose="020B0604020202020204" pitchFamily="34" charset="0"/>
              </a:rPr>
              <a:t>Moving</a:t>
            </a:r>
          </a:p>
          <a:p>
            <a:pPr marL="971550" lvl="1" indent="-514350">
              <a:lnSpc>
                <a:spcPct val="150000"/>
              </a:lnSpc>
              <a:buFont typeface="+mj-lt"/>
              <a:buAutoNum type="arabicPeriod"/>
            </a:pPr>
            <a:r>
              <a:rPr lang="en-US" sz="2800" b="1" dirty="0">
                <a:latin typeface="Arial" panose="020B0604020202020204" pitchFamily="34" charset="0"/>
                <a:cs typeface="Arial" panose="020B0604020202020204" pitchFamily="34" charset="0"/>
              </a:rPr>
              <a:t>Refreezing</a:t>
            </a: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44</a:t>
            </a:fld>
            <a:endParaRPr lang="en-US" dirty="0"/>
          </a:p>
        </p:txBody>
      </p:sp>
      <p:pic>
        <p:nvPicPr>
          <p:cNvPr id="28674" name="Picture 2" descr="C:\Users\abosto1\AppData\Local\Microsoft\Windows\Temporary Internet Files\Content.IE5\XIANQQ85\chang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64736" y="2667000"/>
            <a:ext cx="3901440" cy="260604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47283756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8</a:t>
            </a:r>
            <a:r>
              <a:rPr lang="en-US" dirty="0" smtClean="0"/>
              <a:t>-</a:t>
            </a:r>
            <a:fld id="{E0926760-F15F-462E-8D64-749C808E0CCD}" type="slidenum">
              <a:rPr lang="en-US" smtClean="0"/>
              <a:pPr/>
              <a:t>45</a:t>
            </a:fld>
            <a:endParaRPr lang="en-US" dirty="0"/>
          </a:p>
        </p:txBody>
      </p:sp>
      <p:sp>
        <p:nvSpPr>
          <p:cNvPr id="4" name="Rectangle 3"/>
          <p:cNvSpPr/>
          <p:nvPr/>
        </p:nvSpPr>
        <p:spPr>
          <a:xfrm>
            <a:off x="748000" y="1547443"/>
            <a:ext cx="8001000" cy="2893100"/>
          </a:xfrm>
          <a:prstGeom prst="rect">
            <a:avLst/>
          </a:prstGeom>
        </p:spPr>
        <p:txBody>
          <a:bodyPr wrap="square">
            <a:spAutoFit/>
          </a:bodyPr>
          <a:lstStyle/>
          <a:p>
            <a:pPr algn="ct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i="1" dirty="0" smtClean="0">
                <a:solidFill>
                  <a:srgbClr val="C00000"/>
                </a:solidFill>
                <a:latin typeface="Arial" panose="020B0604020202020204" pitchFamily="34" charset="0"/>
                <a:cs typeface="Arial" panose="020B0604020202020204" pitchFamily="34" charset="0"/>
              </a:rPr>
              <a:t>Organizational Development </a:t>
            </a:r>
            <a:r>
              <a:rPr lang="en-US" sz="2800" b="1" dirty="0" smtClean="0">
                <a:latin typeface="Arial" panose="020B0604020202020204" pitchFamily="34" charset="0"/>
                <a:cs typeface="Arial" panose="020B0604020202020204" pitchFamily="34" charset="0"/>
              </a:rPr>
              <a:t>– is a special approach to organizational change in which employees themselves formulate and implement the change that’s required. </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1082804" y="622012"/>
            <a:ext cx="6968574" cy="584775"/>
          </a:xfrm>
          <a:prstGeom prst="rect">
            <a:avLst/>
          </a:prstGeom>
        </p:spPr>
        <p:txBody>
          <a:bodyPr wrap="none">
            <a:spAutoFit/>
          </a:bodyPr>
          <a:lstStyle/>
          <a:p>
            <a:pPr algn="ctr"/>
            <a:r>
              <a:rPr lang="en-US" sz="3200" b="1" dirty="0" smtClean="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Using Organizational Development</a:t>
            </a:r>
            <a:endParaRPr lang="en-US" sz="3200" b="1" dirty="0">
              <a:solidFill>
                <a:srgbClr val="0070C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2714592"/>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533400" y="1524000"/>
            <a:ext cx="8001000" cy="3077766"/>
          </a:xfrm>
          <a:prstGeom prst="rect">
            <a:avLst/>
          </a:prstGeom>
          <a:noFill/>
        </p:spPr>
        <p:txBody>
          <a:bodyPr wrap="square" rtlCol="0">
            <a:spAutoFit/>
          </a:bodyPr>
          <a:lstStyle/>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Explain why a controlled study may be superior for evaluating the training</a:t>
            </a:r>
          </a:p>
          <a:p>
            <a:pPr algn="ctr"/>
            <a:r>
              <a:rPr lang="en-US" sz="44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program’s effects.</a:t>
            </a:r>
          </a:p>
          <a:p>
            <a:pPr algn="ctr"/>
            <a:endParaRPr lang="en-US" dirty="0"/>
          </a:p>
        </p:txBody>
      </p:sp>
      <p:sp>
        <p:nvSpPr>
          <p:cNvPr id="7" name="Slide Number Placeholder 6"/>
          <p:cNvSpPr>
            <a:spLocks noGrp="1"/>
          </p:cNvSpPr>
          <p:nvPr>
            <p:ph type="sldNum" sz="quarter" idx="12"/>
          </p:nvPr>
        </p:nvSpPr>
        <p:spPr/>
        <p:txBody>
          <a:bodyPr/>
          <a:lstStyle/>
          <a:p>
            <a:r>
              <a:rPr lang="en-US" dirty="0" smtClean="0"/>
              <a:t>8-</a:t>
            </a:r>
            <a:fld id="{E0926760-F15F-462E-8D64-749C808E0CCD}" type="slidenum">
              <a:rPr lang="en-US" smtClean="0"/>
              <a:pPr/>
              <a:t>46</a:t>
            </a:fld>
            <a:endParaRPr lang="en-US" dirty="0"/>
          </a:p>
        </p:txBody>
      </p:sp>
    </p:spTree>
    <p:extLst>
      <p:ext uri="{BB962C8B-B14F-4D97-AF65-F5344CB8AC3E}">
        <p14:creationId xmlns:p14="http://schemas.microsoft.com/office/powerpoint/2010/main" val="326514455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5" name="TextBox 4"/>
          <p:cNvSpPr txBox="1"/>
          <p:nvPr/>
        </p:nvSpPr>
        <p:spPr>
          <a:xfrm>
            <a:off x="-228600" y="627418"/>
            <a:ext cx="96012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Evaluating</a:t>
            </a: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the </a:t>
            </a: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Training Effort</a:t>
            </a:r>
          </a:p>
        </p:txBody>
      </p:sp>
      <p:sp>
        <p:nvSpPr>
          <p:cNvPr id="6" name="TextBox 5"/>
          <p:cNvSpPr txBox="1"/>
          <p:nvPr/>
        </p:nvSpPr>
        <p:spPr>
          <a:xfrm>
            <a:off x="1295400" y="1371600"/>
            <a:ext cx="6172200" cy="489364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Designing the study</a:t>
            </a:r>
          </a:p>
          <a:p>
            <a:pPr marL="285750" indent="-28575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Controlled experimentation</a:t>
            </a:r>
          </a:p>
          <a:p>
            <a:pPr marL="285750" indent="-28575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Training </a:t>
            </a:r>
            <a:r>
              <a:rPr lang="en-US" sz="2800" b="1" dirty="0">
                <a:latin typeface="Arial" panose="020B0604020202020204" pitchFamily="34" charset="0"/>
                <a:cs typeface="Arial" panose="020B0604020202020204" pitchFamily="34" charset="0"/>
              </a:rPr>
              <a:t>Effects to Measure</a:t>
            </a:r>
          </a:p>
          <a:p>
            <a:pPr marL="742950" lvl="1" indent="-28575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Reactions </a:t>
            </a:r>
          </a:p>
          <a:p>
            <a:pPr marL="742950" lvl="1" indent="-28575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Learning</a:t>
            </a:r>
          </a:p>
          <a:p>
            <a:pPr marL="742950" lvl="1" indent="-28575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Behavior</a:t>
            </a:r>
          </a:p>
          <a:p>
            <a:pPr marL="742950" lvl="1" indent="-285750">
              <a:lnSpc>
                <a:spcPct val="150000"/>
              </a:lnSpc>
              <a:buFont typeface="Courier New" panose="02070309020205020404" pitchFamily="49" charset="0"/>
              <a:buChar char="o"/>
            </a:pPr>
            <a:r>
              <a:rPr lang="en-US" sz="2800" b="1" dirty="0">
                <a:latin typeface="Arial" panose="020B0604020202020204" pitchFamily="34" charset="0"/>
                <a:cs typeface="Arial" panose="020B0604020202020204" pitchFamily="34" charset="0"/>
              </a:rPr>
              <a:t>Results</a:t>
            </a:r>
          </a:p>
          <a:p>
            <a:endParaRPr lang="en-US" dirty="0"/>
          </a:p>
        </p:txBody>
      </p:sp>
      <p:sp>
        <p:nvSpPr>
          <p:cNvPr id="8" name="Slide Number Placeholder 7"/>
          <p:cNvSpPr>
            <a:spLocks noGrp="1"/>
          </p:cNvSpPr>
          <p:nvPr>
            <p:ph type="sldNum" sz="quarter" idx="12"/>
          </p:nvPr>
        </p:nvSpPr>
        <p:spPr/>
        <p:txBody>
          <a:bodyPr/>
          <a:lstStyle/>
          <a:p>
            <a:r>
              <a:rPr lang="en-US" dirty="0" smtClean="0"/>
              <a:t>8-</a:t>
            </a:r>
            <a:fld id="{E0926760-F15F-462E-8D64-749C808E0CCD}" type="slidenum">
              <a:rPr lang="en-US" smtClean="0"/>
              <a:pPr/>
              <a:t>47</a:t>
            </a:fld>
            <a:endParaRPr lang="en-US" dirty="0"/>
          </a:p>
        </p:txBody>
      </p:sp>
      <p:pic>
        <p:nvPicPr>
          <p:cNvPr id="29698" name="Picture 2" descr="C:\Users\abosto1\AppData\Local\Microsoft\Windows\Temporary Internet Files\Content.IE5\BGKCDPIV\evaluaci%C3%B3n[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40022" y="3505201"/>
            <a:ext cx="2606242" cy="22098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96369850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Custom 3">
      <a:dk1>
        <a:sysClr val="windowText" lastClr="000000"/>
      </a:dk1>
      <a:lt1>
        <a:sysClr val="window" lastClr="FFFFFF"/>
      </a:lt1>
      <a:dk2>
        <a:srgbClr val="564B3C"/>
      </a:dk2>
      <a:lt2>
        <a:srgbClr val="FAF0DB"/>
      </a:lt2>
      <a:accent1>
        <a:srgbClr val="7030A0"/>
      </a:accent1>
      <a:accent2>
        <a:srgbClr val="CF543F"/>
      </a:accent2>
      <a:accent3>
        <a:srgbClr val="FF6600"/>
      </a:accent3>
      <a:accent4>
        <a:srgbClr val="FF6600"/>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7619</TotalTime>
  <Words>8269</Words>
  <Application>Microsoft Office PowerPoint</Application>
  <PresentationFormat>如螢幕大小 (4:3)</PresentationFormat>
  <Paragraphs>632</Paragraphs>
  <Slides>47</Slides>
  <Notes>46</Notes>
  <HiddenSlides>0</HiddenSlides>
  <MMClips>0</MMClips>
  <ScaleCrop>false</ScaleCrop>
  <HeadingPairs>
    <vt:vector size="6" baseType="variant">
      <vt:variant>
        <vt:lpstr>使用字型</vt:lpstr>
      </vt:variant>
      <vt:variant>
        <vt:i4>9</vt:i4>
      </vt:variant>
      <vt:variant>
        <vt:lpstr>佈景主題</vt:lpstr>
      </vt:variant>
      <vt:variant>
        <vt:i4>1</vt:i4>
      </vt:variant>
      <vt:variant>
        <vt:lpstr>投影片標題</vt:lpstr>
      </vt:variant>
      <vt:variant>
        <vt:i4>47</vt:i4>
      </vt:variant>
    </vt:vector>
  </HeadingPairs>
  <TitlesOfParts>
    <vt:vector size="57" baseType="lpstr">
      <vt:lpstr>微軟正黑體</vt:lpstr>
      <vt:lpstr>新細明體</vt:lpstr>
      <vt:lpstr>Arial</vt:lpstr>
      <vt:lpstr>Book Antiqua</vt:lpstr>
      <vt:lpstr>Calibri</vt:lpstr>
      <vt:lpstr>Century Gothic</vt:lpstr>
      <vt:lpstr>Courier New</vt:lpstr>
      <vt:lpstr>Times New Roman</vt:lpstr>
      <vt:lpstr>Wingdings</vt:lpstr>
      <vt:lpstr>Apothecary</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Mentoring </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KIRKWOOD PUBLIC</dc:creator>
  <cp:lastModifiedBy>Cheung F Y</cp:lastModifiedBy>
  <cp:revision>327</cp:revision>
  <dcterms:created xsi:type="dcterms:W3CDTF">2013-12-11T21:31:13Z</dcterms:created>
  <dcterms:modified xsi:type="dcterms:W3CDTF">2019-10-09T08:49:47Z</dcterms:modified>
</cp:coreProperties>
</file>