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handoutMasterIdLst>
    <p:handoutMasterId r:id="rId30"/>
  </p:handoutMasterIdLst>
  <p:sldIdLst>
    <p:sldId id="257" r:id="rId2"/>
    <p:sldId id="258" r:id="rId3"/>
    <p:sldId id="300" r:id="rId4"/>
    <p:sldId id="301" r:id="rId5"/>
    <p:sldId id="302" r:id="rId6"/>
    <p:sldId id="307" r:id="rId7"/>
    <p:sldId id="303" r:id="rId8"/>
    <p:sldId id="304" r:id="rId9"/>
    <p:sldId id="305" r:id="rId10"/>
    <p:sldId id="295" r:id="rId11"/>
    <p:sldId id="286" r:id="rId12"/>
    <p:sldId id="285" r:id="rId13"/>
    <p:sldId id="297" r:id="rId14"/>
    <p:sldId id="259" r:id="rId15"/>
    <p:sldId id="260" r:id="rId16"/>
    <p:sldId id="261" r:id="rId17"/>
    <p:sldId id="262" r:id="rId18"/>
    <p:sldId id="263" r:id="rId19"/>
    <p:sldId id="291" r:id="rId20"/>
    <p:sldId id="265" r:id="rId21"/>
    <p:sldId id="267" r:id="rId22"/>
    <p:sldId id="287" r:id="rId23"/>
    <p:sldId id="268" r:id="rId24"/>
    <p:sldId id="269" r:id="rId25"/>
    <p:sldId id="271" r:id="rId26"/>
    <p:sldId id="272" r:id="rId27"/>
    <p:sldId id="308" r:id="rId2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452" autoAdjust="0"/>
    <p:restoredTop sz="94660"/>
  </p:normalViewPr>
  <p:slideViewPr>
    <p:cSldViewPr snapToGrid="0">
      <p:cViewPr varScale="1">
        <p:scale>
          <a:sx n="70" d="100"/>
          <a:sy n="70" d="100"/>
        </p:scale>
        <p:origin x="84"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CF5DDB9-A8EE-4ABD-A1CD-C427F56C5A49}" type="datetimeFigureOut">
              <a:rPr lang="en-GB" smtClean="0"/>
              <a:t>28/10/2019</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9885307-5339-4400-8C91-A4993A243961}" type="slidenum">
              <a:rPr lang="en-GB" smtClean="0"/>
              <a:t>‹#›</a:t>
            </a:fld>
            <a:endParaRPr lang="en-GB"/>
          </a:p>
        </p:txBody>
      </p:sp>
    </p:spTree>
    <p:extLst>
      <p:ext uri="{BB962C8B-B14F-4D97-AF65-F5344CB8AC3E}">
        <p14:creationId xmlns:p14="http://schemas.microsoft.com/office/powerpoint/2010/main" val="8187073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2D442AD-8A5E-4FAF-A367-C9A477F258D1}" type="datetimeFigureOut">
              <a:rPr lang="en-GB" smtClean="0"/>
              <a:t>28/10/2019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B74E228-B6B4-456F-A335-5EBA823A46E9}" type="slidenum">
              <a:rPr lang="en-GB" smtClean="0"/>
              <a:t>‹#›</a:t>
            </a:fld>
            <a:endParaRPr lang="en-GB"/>
          </a:p>
        </p:txBody>
      </p:sp>
    </p:spTree>
    <p:extLst>
      <p:ext uri="{BB962C8B-B14F-4D97-AF65-F5344CB8AC3E}">
        <p14:creationId xmlns:p14="http://schemas.microsoft.com/office/powerpoint/2010/main" val="2196197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0922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518759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6</a:t>
            </a:fld>
            <a:endParaRPr lang="en-US" dirty="0"/>
          </a:p>
        </p:txBody>
      </p:sp>
    </p:spTree>
    <p:extLst>
      <p:ext uri="{BB962C8B-B14F-4D97-AF65-F5344CB8AC3E}">
        <p14:creationId xmlns:p14="http://schemas.microsoft.com/office/powerpoint/2010/main" val="4105545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10</a:t>
            </a:fld>
            <a:endParaRPr lang="en-US"/>
          </a:p>
        </p:txBody>
      </p:sp>
    </p:spTree>
    <p:extLst>
      <p:ext uri="{BB962C8B-B14F-4D97-AF65-F5344CB8AC3E}">
        <p14:creationId xmlns:p14="http://schemas.microsoft.com/office/powerpoint/2010/main" val="1364244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8007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14</a:t>
            </a:fld>
            <a:endParaRPr lang="en-US"/>
          </a:p>
        </p:txBody>
      </p:sp>
    </p:spTree>
    <p:extLst>
      <p:ext uri="{BB962C8B-B14F-4D97-AF65-F5344CB8AC3E}">
        <p14:creationId xmlns:p14="http://schemas.microsoft.com/office/powerpoint/2010/main" val="1996960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15</a:t>
            </a:fld>
            <a:endParaRPr lang="en-US" dirty="0"/>
          </a:p>
        </p:txBody>
      </p:sp>
    </p:spTree>
    <p:extLst>
      <p:ext uri="{BB962C8B-B14F-4D97-AF65-F5344CB8AC3E}">
        <p14:creationId xmlns:p14="http://schemas.microsoft.com/office/powerpoint/2010/main" val="18675734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17</a:t>
            </a:fld>
            <a:endParaRPr lang="en-US"/>
          </a:p>
        </p:txBody>
      </p:sp>
    </p:spTree>
    <p:extLst>
      <p:ext uri="{BB962C8B-B14F-4D97-AF65-F5344CB8AC3E}">
        <p14:creationId xmlns:p14="http://schemas.microsoft.com/office/powerpoint/2010/main" val="1006333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18</a:t>
            </a:fld>
            <a:endParaRPr lang="en-US"/>
          </a:p>
        </p:txBody>
      </p:sp>
    </p:spTree>
    <p:extLst>
      <p:ext uri="{BB962C8B-B14F-4D97-AF65-F5344CB8AC3E}">
        <p14:creationId xmlns:p14="http://schemas.microsoft.com/office/powerpoint/2010/main" val="979411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19</a:t>
            </a:fld>
            <a:endParaRPr lang="en-US"/>
          </a:p>
        </p:txBody>
      </p:sp>
    </p:spTree>
    <p:extLst>
      <p:ext uri="{BB962C8B-B14F-4D97-AF65-F5344CB8AC3E}">
        <p14:creationId xmlns:p14="http://schemas.microsoft.com/office/powerpoint/2010/main" val="4102326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20</a:t>
            </a:fld>
            <a:endParaRPr lang="en-US"/>
          </a:p>
        </p:txBody>
      </p:sp>
    </p:spTree>
    <p:extLst>
      <p:ext uri="{BB962C8B-B14F-4D97-AF65-F5344CB8AC3E}">
        <p14:creationId xmlns:p14="http://schemas.microsoft.com/office/powerpoint/2010/main" val="507616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21</a:t>
            </a:fld>
            <a:endParaRPr lang="en-US"/>
          </a:p>
        </p:txBody>
      </p:sp>
    </p:spTree>
    <p:extLst>
      <p:ext uri="{BB962C8B-B14F-4D97-AF65-F5344CB8AC3E}">
        <p14:creationId xmlns:p14="http://schemas.microsoft.com/office/powerpoint/2010/main" val="1637809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23</a:t>
            </a:fld>
            <a:endParaRPr lang="en-US"/>
          </a:p>
        </p:txBody>
      </p:sp>
    </p:spTree>
    <p:extLst>
      <p:ext uri="{BB962C8B-B14F-4D97-AF65-F5344CB8AC3E}">
        <p14:creationId xmlns:p14="http://schemas.microsoft.com/office/powerpoint/2010/main" val="37843332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24</a:t>
            </a:fld>
            <a:endParaRPr lang="en-US"/>
          </a:p>
        </p:txBody>
      </p:sp>
    </p:spTree>
    <p:extLst>
      <p:ext uri="{BB962C8B-B14F-4D97-AF65-F5344CB8AC3E}">
        <p14:creationId xmlns:p14="http://schemas.microsoft.com/office/powerpoint/2010/main" val="14370834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25</a:t>
            </a:fld>
            <a:endParaRPr lang="en-US"/>
          </a:p>
        </p:txBody>
      </p:sp>
    </p:spTree>
    <p:extLst>
      <p:ext uri="{BB962C8B-B14F-4D97-AF65-F5344CB8AC3E}">
        <p14:creationId xmlns:p14="http://schemas.microsoft.com/office/powerpoint/2010/main" val="24476669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3E7A66-AF56-44D3-A7FC-3393FA5EE681}" type="slidenum">
              <a:rPr lang="en-US" smtClean="0"/>
              <a:t>26</a:t>
            </a:fld>
            <a:endParaRPr lang="en-US"/>
          </a:p>
        </p:txBody>
      </p:sp>
    </p:spTree>
    <p:extLst>
      <p:ext uri="{BB962C8B-B14F-4D97-AF65-F5344CB8AC3E}">
        <p14:creationId xmlns:p14="http://schemas.microsoft.com/office/powerpoint/2010/main" val="821194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28/10/2019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13694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28/10/2019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928112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28/10/2019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454049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28/10/2019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985976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28/10/2019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763722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28/10/2019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014218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28/10/2019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906941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28/10/2019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706315751"/>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28/10/2019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5368054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28/10/2019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3458361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28/10/2019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1473406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28/10/2019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7311706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6.xml"/><Relationship Id="rId5" Type="http://schemas.openxmlformats.org/officeDocument/2006/relationships/image" Target="../media/image25.png"/><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6439" y="2052960"/>
            <a:ext cx="8755961" cy="1828800"/>
          </a:xfrm>
        </p:spPr>
        <p:txBody>
          <a:bodyPr/>
          <a:lstStyle/>
          <a:p>
            <a:r>
              <a:rPr lang="en-GB" sz="3600" b="1" dirty="0">
                <a:solidFill>
                  <a:schemeClr val="accent2">
                    <a:lumMod val="60000"/>
                    <a:lumOff val="40000"/>
                  </a:schemeClr>
                </a:solidFill>
              </a:rPr>
              <a:t>HPHI4005</a:t>
            </a:r>
            <a:br>
              <a:rPr lang="en-GB" sz="3600" b="1" dirty="0">
                <a:solidFill>
                  <a:schemeClr val="accent2">
                    <a:lumMod val="60000"/>
                    <a:lumOff val="40000"/>
                  </a:schemeClr>
                </a:solidFill>
              </a:rPr>
            </a:br>
            <a:r>
              <a:rPr lang="en-GB" sz="3600" b="1" dirty="0">
                <a:solidFill>
                  <a:schemeClr val="accent2">
                    <a:lumMod val="60000"/>
                    <a:lumOff val="40000"/>
                  </a:schemeClr>
                </a:solidFill>
              </a:rPr>
              <a:t>Age of Revolution</a:t>
            </a:r>
            <a:r>
              <a:rPr lang="en-GB" sz="3600" b="1" dirty="0" smtClean="0">
                <a:solidFill>
                  <a:schemeClr val="accent2">
                    <a:lumMod val="60000"/>
                    <a:lumOff val="40000"/>
                  </a:schemeClr>
                </a:solidFill>
              </a:rPr>
              <a:t>:</a:t>
            </a:r>
            <a:br>
              <a:rPr lang="en-GB" sz="3600" b="1" dirty="0" smtClean="0">
                <a:solidFill>
                  <a:schemeClr val="accent2">
                    <a:lumMod val="60000"/>
                    <a:lumOff val="40000"/>
                  </a:schemeClr>
                </a:solidFill>
              </a:rPr>
            </a:br>
            <a:r>
              <a:rPr lang="en-US" sz="3600" dirty="0" smtClean="0">
                <a:solidFill>
                  <a:schemeClr val="accent2">
                    <a:lumMod val="60000"/>
                    <a:lumOff val="40000"/>
                  </a:schemeClr>
                </a:solidFill>
              </a:rPr>
              <a:t>lecture 5</a:t>
            </a:r>
            <a:r>
              <a:rPr lang="en-US" sz="4800" dirty="0" smtClean="0">
                <a:solidFill>
                  <a:schemeClr val="accent2">
                    <a:lumMod val="60000"/>
                    <a:lumOff val="40000"/>
                  </a:schemeClr>
                </a:solidFill>
              </a:rPr>
              <a:t/>
            </a:r>
            <a:br>
              <a:rPr lang="en-US" sz="4800" dirty="0" smtClean="0">
                <a:solidFill>
                  <a:schemeClr val="accent2">
                    <a:lumMod val="60000"/>
                    <a:lumOff val="40000"/>
                  </a:schemeClr>
                </a:solidFill>
              </a:rPr>
            </a:br>
            <a:r>
              <a:rPr lang="en-US" sz="4800" dirty="0" smtClean="0"/>
              <a:t>French revolution:</a:t>
            </a:r>
            <a:br>
              <a:rPr lang="en-US" sz="4800" dirty="0" smtClean="0"/>
            </a:br>
            <a:r>
              <a:rPr lang="en-GB" sz="6000" dirty="0" smtClean="0">
                <a:solidFill>
                  <a:srgbClr val="FFFF00"/>
                </a:solidFill>
              </a:rPr>
              <a:t>from ‘moderate’ revolution to ‘radical’ revolution</a:t>
            </a:r>
            <a:endParaRPr lang="en-GB" sz="6000" dirty="0">
              <a:solidFill>
                <a:srgbClr val="FFFF00"/>
              </a:solidFill>
            </a:endParaRPr>
          </a:p>
        </p:txBody>
      </p:sp>
    </p:spTree>
    <p:extLst>
      <p:ext uri="{BB962C8B-B14F-4D97-AF65-F5344CB8AC3E}">
        <p14:creationId xmlns:p14="http://schemas.microsoft.com/office/powerpoint/2010/main" val="19647382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CHRONOLGY of French revolution(s)</a:t>
            </a:r>
            <a:endParaRPr lang="en-US" dirty="0"/>
          </a:p>
        </p:txBody>
      </p:sp>
      <p:sp>
        <p:nvSpPr>
          <p:cNvPr id="7" name="Content Placeholder 6"/>
          <p:cNvSpPr>
            <a:spLocks noGrp="1"/>
          </p:cNvSpPr>
          <p:nvPr>
            <p:ph sz="half" idx="2"/>
          </p:nvPr>
        </p:nvSpPr>
        <p:spPr>
          <a:xfrm>
            <a:off x="234972" y="1653091"/>
            <a:ext cx="11562346" cy="4555772"/>
          </a:xfrm>
          <a:prstGeom prst="rect">
            <a:avLst/>
          </a:prstGeom>
        </p:spPr>
        <p:txBody>
          <a:bodyPr wrap="square" lIns="540000" tIns="360000" rIns="540000" bIns="360000">
            <a:spAutoFit/>
          </a:bodyPr>
          <a:lstStyle/>
          <a:p>
            <a:pPr marL="45720" indent="0">
              <a:buNone/>
            </a:pPr>
            <a:r>
              <a:rPr lang="en-GB" sz="3200" dirty="0" smtClean="0">
                <a:solidFill>
                  <a:srgbClr val="7030A0"/>
                </a:solidFill>
              </a:rPr>
              <a:t>1789–1792 ‘Moderate’ revolution</a:t>
            </a:r>
          </a:p>
          <a:p>
            <a:pPr marL="45720" indent="0">
              <a:buNone/>
            </a:pPr>
            <a:endParaRPr lang="en-GB" sz="2000" dirty="0">
              <a:solidFill>
                <a:prstClr val="white"/>
              </a:solidFill>
            </a:endParaRPr>
          </a:p>
          <a:p>
            <a:pPr marL="45720" indent="0">
              <a:buNone/>
            </a:pPr>
            <a:r>
              <a:rPr lang="en-GB" sz="3200" dirty="0" smtClean="0">
                <a:solidFill>
                  <a:schemeClr val="accent5">
                    <a:lumMod val="75000"/>
                  </a:schemeClr>
                </a:solidFill>
              </a:rPr>
              <a:t>1792–1799 ‘Radical’ revolution</a:t>
            </a:r>
          </a:p>
          <a:p>
            <a:pPr marL="0" indent="0">
              <a:spcBef>
                <a:spcPts val="0"/>
              </a:spcBef>
              <a:buNone/>
            </a:pPr>
            <a:r>
              <a:rPr lang="en-GB" sz="3200" dirty="0">
                <a:solidFill>
                  <a:schemeClr val="accent5">
                    <a:lumMod val="75000"/>
                  </a:schemeClr>
                </a:solidFill>
              </a:rPr>
              <a:t>	</a:t>
            </a:r>
            <a:r>
              <a:rPr lang="en-GB" sz="3200" dirty="0" smtClean="0">
                <a:solidFill>
                  <a:schemeClr val="accent5">
                    <a:lumMod val="75000"/>
                  </a:schemeClr>
                </a:solidFill>
              </a:rPr>
              <a:t>				</a:t>
            </a:r>
            <a:r>
              <a:rPr lang="en-GB" sz="1600" dirty="0" smtClean="0">
                <a:solidFill>
                  <a:schemeClr val="accent5">
                    <a:lumMod val="75000"/>
                  </a:schemeClr>
                </a:solidFill>
              </a:rPr>
              <a:t>Sep 1792 Republic est.</a:t>
            </a:r>
          </a:p>
          <a:p>
            <a:pPr marL="45720" indent="0">
              <a:spcBef>
                <a:spcPts val="0"/>
              </a:spcBef>
              <a:buNone/>
            </a:pPr>
            <a:r>
              <a:rPr lang="en-GB" sz="1600" dirty="0">
                <a:solidFill>
                  <a:schemeClr val="accent5">
                    <a:lumMod val="75000"/>
                  </a:schemeClr>
                </a:solidFill>
              </a:rPr>
              <a:t>	</a:t>
            </a:r>
            <a:r>
              <a:rPr lang="en-GB" sz="1600" dirty="0" smtClean="0">
                <a:solidFill>
                  <a:schemeClr val="accent5">
                    <a:lumMod val="75000"/>
                  </a:schemeClr>
                </a:solidFill>
              </a:rPr>
              <a:t>				Jan 1793 Regicide</a:t>
            </a:r>
          </a:p>
          <a:p>
            <a:pPr marL="45720" indent="0">
              <a:spcBef>
                <a:spcPts val="0"/>
              </a:spcBef>
              <a:buNone/>
            </a:pPr>
            <a:r>
              <a:rPr lang="en-GB" sz="1600" dirty="0" smtClean="0">
                <a:solidFill>
                  <a:schemeClr val="accent5">
                    <a:lumMod val="75000"/>
                  </a:schemeClr>
                </a:solidFill>
              </a:rPr>
              <a:t>					1793–1794 Reign of Terror</a:t>
            </a:r>
          </a:p>
          <a:p>
            <a:pPr marL="45720" indent="0">
              <a:spcBef>
                <a:spcPts val="0"/>
              </a:spcBef>
              <a:buNone/>
            </a:pPr>
            <a:r>
              <a:rPr lang="en-GB" sz="1600" dirty="0" smtClean="0">
                <a:solidFill>
                  <a:schemeClr val="accent5">
                    <a:lumMod val="75000"/>
                  </a:schemeClr>
                </a:solidFill>
              </a:rPr>
              <a:t>					</a:t>
            </a:r>
            <a:r>
              <a:rPr lang="en-GB" sz="1800" dirty="0" smtClean="0">
                <a:solidFill>
                  <a:srgbClr val="00B0F0"/>
                </a:solidFill>
              </a:rPr>
              <a:t>1794 -1799 </a:t>
            </a:r>
            <a:r>
              <a:rPr lang="en-US" sz="1800" dirty="0" err="1">
                <a:solidFill>
                  <a:srgbClr val="00B0F0"/>
                </a:solidFill>
              </a:rPr>
              <a:t>Thermidorian</a:t>
            </a:r>
            <a:r>
              <a:rPr lang="en-US" sz="1800" dirty="0">
                <a:solidFill>
                  <a:srgbClr val="00B0F0"/>
                </a:solidFill>
              </a:rPr>
              <a:t> </a:t>
            </a:r>
            <a:r>
              <a:rPr lang="en-GB" sz="1800" dirty="0" smtClean="0">
                <a:solidFill>
                  <a:srgbClr val="00B0F0"/>
                </a:solidFill>
              </a:rPr>
              <a:t>Settlement</a:t>
            </a:r>
          </a:p>
          <a:p>
            <a:pPr marL="45720" indent="0" algn="r">
              <a:spcBef>
                <a:spcPts val="0"/>
              </a:spcBef>
              <a:buNone/>
            </a:pPr>
            <a:r>
              <a:rPr lang="en-GB" sz="1600" i="1" dirty="0" smtClean="0">
                <a:solidFill>
                  <a:prstClr val="white"/>
                </a:solidFill>
              </a:rPr>
              <a:t>1793–1805 French </a:t>
            </a:r>
            <a:r>
              <a:rPr lang="en-GB" sz="1600" i="1" dirty="0">
                <a:solidFill>
                  <a:prstClr val="white"/>
                </a:solidFill>
              </a:rPr>
              <a:t>Republican </a:t>
            </a:r>
            <a:r>
              <a:rPr lang="en-GB" sz="1600" i="1" dirty="0" smtClean="0">
                <a:solidFill>
                  <a:prstClr val="white"/>
                </a:solidFill>
              </a:rPr>
              <a:t>Calendar in effect</a:t>
            </a:r>
          </a:p>
          <a:p>
            <a:pPr marL="45720" indent="0">
              <a:spcBef>
                <a:spcPts val="0"/>
              </a:spcBef>
              <a:buNone/>
            </a:pPr>
            <a:endParaRPr lang="en-GB" sz="2000" dirty="0" smtClean="0">
              <a:solidFill>
                <a:prstClr val="white"/>
              </a:solidFill>
            </a:endParaRPr>
          </a:p>
          <a:p>
            <a:pPr marL="45720" indent="0">
              <a:buNone/>
            </a:pPr>
            <a:r>
              <a:rPr lang="en-GB" sz="3200" dirty="0" smtClean="0">
                <a:solidFill>
                  <a:srgbClr val="00B050"/>
                </a:solidFill>
              </a:rPr>
              <a:t>1799–1814, 1814–1815 Napoleonic era</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6943776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719070"/>
            <a:ext cx="7569199" cy="4884929"/>
          </a:xfrm>
        </p:spPr>
        <p:txBody>
          <a:bodyPr>
            <a:normAutofit fontScale="92500" lnSpcReduction="10000"/>
          </a:bodyPr>
          <a:lstStyle/>
          <a:p>
            <a:pPr lvl="0"/>
            <a:r>
              <a:rPr lang="en-GB" sz="2600" b="1" dirty="0"/>
              <a:t>The Declaration of the Rights of Man and Citizen is regarded as one of the most important political documents ever written. Why might this be?</a:t>
            </a:r>
            <a:endParaRPr lang="en-GB" sz="2600" dirty="0"/>
          </a:p>
          <a:p>
            <a:pPr lvl="0"/>
            <a:r>
              <a:rPr lang="en-GB" sz="2600" b="1" dirty="0"/>
              <a:t>The Declaration of the Rights of Man and Citizen is regarded as a harbinger of the concept of human rights (e.g. it was one of the inspirations for the United Nations Universal Declaration of Human Rights). Why might this be? What evidence for this can you discern in the text below</a:t>
            </a:r>
            <a:r>
              <a:rPr lang="en-GB" sz="2600" b="1" dirty="0" smtClean="0"/>
              <a:t>?</a:t>
            </a:r>
          </a:p>
          <a:p>
            <a:pPr lvl="0"/>
            <a:endParaRPr lang="en-GB" b="1" dirty="0"/>
          </a:p>
          <a:p>
            <a:pPr marL="1600200" lvl="6" indent="0" algn="r">
              <a:buNone/>
            </a:pPr>
            <a:r>
              <a:rPr lang="en-GB" sz="2000" dirty="0" smtClean="0"/>
              <a:t>Representation of </a:t>
            </a:r>
            <a:r>
              <a:rPr lang="en-GB" sz="2000" i="1" dirty="0" smtClean="0"/>
              <a:t>Declaration </a:t>
            </a:r>
            <a:r>
              <a:rPr lang="en-GB" sz="2000" dirty="0" smtClean="0"/>
              <a:t>by</a:t>
            </a:r>
            <a:r>
              <a:rPr lang="en-GB" sz="2000" i="1" dirty="0" smtClean="0"/>
              <a:t> </a:t>
            </a:r>
            <a:r>
              <a:rPr lang="en-GB" sz="2000" dirty="0" smtClean="0"/>
              <a:t>Jean-Jacques-Francois </a:t>
            </a:r>
            <a:r>
              <a:rPr lang="en-GB" sz="2000" dirty="0"/>
              <a:t>Le </a:t>
            </a:r>
            <a:r>
              <a:rPr lang="en-GB" sz="2000" dirty="0" err="1"/>
              <a:t>Barbier</a:t>
            </a:r>
            <a:r>
              <a:rPr lang="en-GB" sz="2000" dirty="0"/>
              <a:t> </a:t>
            </a:r>
            <a:r>
              <a:rPr lang="en-GB" sz="2000" dirty="0" smtClean="0"/>
              <a:t>(c. 1789)</a:t>
            </a:r>
          </a:p>
        </p:txBody>
      </p:sp>
      <p:sp>
        <p:nvSpPr>
          <p:cNvPr id="3" name="Title 2"/>
          <p:cNvSpPr>
            <a:spLocks noGrp="1"/>
          </p:cNvSpPr>
          <p:nvPr>
            <p:ph type="title"/>
          </p:nvPr>
        </p:nvSpPr>
        <p:spPr/>
        <p:txBody>
          <a:bodyPr/>
          <a:lstStyle/>
          <a:p>
            <a:r>
              <a:rPr lang="en-GB" b="1"/>
              <a:t>National Assembly, Declaration of the Rights of Man and Citizen, 26 August 1789 </a:t>
            </a:r>
            <a:endParaRPr lang="en-GB"/>
          </a:p>
        </p:txBody>
      </p:sp>
      <p:pic>
        <p:nvPicPr>
          <p:cNvPr id="4" name="Picture 3"/>
          <p:cNvPicPr>
            <a:picLocks noChangeAspect="1"/>
          </p:cNvPicPr>
          <p:nvPr/>
        </p:nvPicPr>
        <p:blipFill>
          <a:blip r:embed="rId2"/>
          <a:stretch>
            <a:fillRect/>
          </a:stretch>
        </p:blipFill>
        <p:spPr>
          <a:xfrm>
            <a:off x="8203523" y="1598076"/>
            <a:ext cx="3728095" cy="5005923"/>
          </a:xfrm>
          <a:prstGeom prst="rect">
            <a:avLst/>
          </a:prstGeom>
        </p:spPr>
      </p:pic>
    </p:spTree>
    <p:extLst>
      <p:ext uri="{BB962C8B-B14F-4D97-AF65-F5344CB8AC3E}">
        <p14:creationId xmlns:p14="http://schemas.microsoft.com/office/powerpoint/2010/main" val="26646130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719070"/>
            <a:ext cx="7569199" cy="4884929"/>
          </a:xfrm>
        </p:spPr>
        <p:txBody>
          <a:bodyPr>
            <a:normAutofit/>
          </a:bodyPr>
          <a:lstStyle/>
          <a:p>
            <a:pPr lvl="0"/>
            <a:r>
              <a:rPr lang="en-GB" b="1" dirty="0"/>
              <a:t>How might this document signal the intent of revolutionaries? What practical measures does it implement? What practices does it abolish? And how might the decree symbolically embody revolutionary ideals? </a:t>
            </a:r>
            <a:endParaRPr lang="en-GB" dirty="0"/>
          </a:p>
          <a:p>
            <a:pPr lvl="0"/>
            <a:r>
              <a:rPr lang="en-GB" b="1" dirty="0"/>
              <a:t>In what ways might the Declaration be deemed a product of Enlightenment thinking?</a:t>
            </a:r>
            <a:endParaRPr lang="en-GB" dirty="0"/>
          </a:p>
          <a:p>
            <a:pPr lvl="0"/>
            <a:r>
              <a:rPr lang="en-GB" b="1" dirty="0"/>
              <a:t>How might the Declaration of the Rights of Man and Citizen compare and contrast with the American Declaration of Independence? Are there areas in which the 1789 Declaration exceeds or is more radical than the 1776 Declaration, and vice versa? Can the influence of the American Declaration be discerned in the French Declaration in any way?</a:t>
            </a:r>
            <a:endParaRPr lang="en-GB" dirty="0"/>
          </a:p>
          <a:p>
            <a:pPr marL="45720" lvl="0" indent="0">
              <a:buNone/>
            </a:pPr>
            <a:endParaRPr lang="en-GB" b="1" dirty="0"/>
          </a:p>
        </p:txBody>
      </p:sp>
      <p:sp>
        <p:nvSpPr>
          <p:cNvPr id="3" name="Title 2"/>
          <p:cNvSpPr>
            <a:spLocks noGrp="1"/>
          </p:cNvSpPr>
          <p:nvPr>
            <p:ph type="title"/>
          </p:nvPr>
        </p:nvSpPr>
        <p:spPr/>
        <p:txBody>
          <a:bodyPr/>
          <a:lstStyle/>
          <a:p>
            <a:r>
              <a:rPr lang="en-GB" b="1"/>
              <a:t>National Assembly, Declaration of the Rights of Man and Citizen, 26 August 1789 </a:t>
            </a:r>
            <a:endParaRPr lang="en-GB"/>
          </a:p>
        </p:txBody>
      </p:sp>
      <p:pic>
        <p:nvPicPr>
          <p:cNvPr id="4" name="Picture 3"/>
          <p:cNvPicPr>
            <a:picLocks noChangeAspect="1"/>
          </p:cNvPicPr>
          <p:nvPr/>
        </p:nvPicPr>
        <p:blipFill>
          <a:blip r:embed="rId2"/>
          <a:stretch>
            <a:fillRect/>
          </a:stretch>
        </p:blipFill>
        <p:spPr>
          <a:xfrm>
            <a:off x="8203523" y="1598076"/>
            <a:ext cx="3728095" cy="5005923"/>
          </a:xfrm>
          <a:prstGeom prst="rect">
            <a:avLst/>
          </a:prstGeom>
        </p:spPr>
      </p:pic>
    </p:spTree>
    <p:extLst>
      <p:ext uri="{BB962C8B-B14F-4D97-AF65-F5344CB8AC3E}">
        <p14:creationId xmlns:p14="http://schemas.microsoft.com/office/powerpoint/2010/main" val="16656726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4800" y="1719070"/>
            <a:ext cx="7569199" cy="4884929"/>
          </a:xfrm>
        </p:spPr>
        <p:txBody>
          <a:bodyPr>
            <a:normAutofit/>
          </a:bodyPr>
          <a:lstStyle/>
          <a:p>
            <a:pPr lvl="0"/>
            <a:r>
              <a:rPr lang="en-GB" sz="2400" b="1" dirty="0"/>
              <a:t>What legal, social, economic and political rights does the Declaration guarantee to man and citizen?</a:t>
            </a:r>
            <a:endParaRPr lang="en-GB" sz="2400" dirty="0"/>
          </a:p>
          <a:p>
            <a:pPr lvl="0"/>
            <a:r>
              <a:rPr lang="en-GB" sz="2400" b="1" dirty="0"/>
              <a:t>What is the status of property in the Declaration, and why might this be significant?</a:t>
            </a:r>
            <a:endParaRPr lang="en-GB" sz="2400" dirty="0"/>
          </a:p>
          <a:p>
            <a:pPr lvl="0"/>
            <a:r>
              <a:rPr lang="en-GB" sz="2400" b="1" dirty="0"/>
              <a:t>Are there any limitations to the Declaration? Are there any proscriptions placed on individuals’ social or political agency? Are any noteworthy rights not included in the Declaration? And are any individuals or groups excluded from the rights listed in the Declaration? </a:t>
            </a:r>
            <a:endParaRPr lang="en-GB" sz="2400" dirty="0"/>
          </a:p>
        </p:txBody>
      </p:sp>
      <p:sp>
        <p:nvSpPr>
          <p:cNvPr id="3" name="Title 2"/>
          <p:cNvSpPr>
            <a:spLocks noGrp="1"/>
          </p:cNvSpPr>
          <p:nvPr>
            <p:ph type="title"/>
          </p:nvPr>
        </p:nvSpPr>
        <p:spPr/>
        <p:txBody>
          <a:bodyPr/>
          <a:lstStyle/>
          <a:p>
            <a:r>
              <a:rPr lang="en-GB" b="1"/>
              <a:t>National Assembly, Declaration of the Rights of Man and Citizen, 26 August 1789 </a:t>
            </a:r>
            <a:endParaRPr lang="en-GB"/>
          </a:p>
        </p:txBody>
      </p:sp>
      <p:pic>
        <p:nvPicPr>
          <p:cNvPr id="4" name="Picture 3"/>
          <p:cNvPicPr>
            <a:picLocks noChangeAspect="1"/>
          </p:cNvPicPr>
          <p:nvPr/>
        </p:nvPicPr>
        <p:blipFill>
          <a:blip r:embed="rId2"/>
          <a:stretch>
            <a:fillRect/>
          </a:stretch>
        </p:blipFill>
        <p:spPr>
          <a:xfrm>
            <a:off x="8203523" y="1598076"/>
            <a:ext cx="3728095" cy="5005923"/>
          </a:xfrm>
          <a:prstGeom prst="rect">
            <a:avLst/>
          </a:prstGeom>
        </p:spPr>
      </p:pic>
    </p:spTree>
    <p:extLst>
      <p:ext uri="{BB962C8B-B14F-4D97-AF65-F5344CB8AC3E}">
        <p14:creationId xmlns:p14="http://schemas.microsoft.com/office/powerpoint/2010/main" val="2664686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US" dirty="0"/>
          </a:p>
        </p:txBody>
      </p:sp>
      <p:sp>
        <p:nvSpPr>
          <p:cNvPr id="3" name="Content Placeholder 2"/>
          <p:cNvSpPr>
            <a:spLocks noGrp="1"/>
          </p:cNvSpPr>
          <p:nvPr>
            <p:ph sz="half" idx="2"/>
          </p:nvPr>
        </p:nvSpPr>
        <p:spPr/>
        <p:txBody>
          <a:bodyPr/>
          <a:lstStyle/>
          <a:p>
            <a:r>
              <a:rPr lang="en-GB" dirty="0" smtClean="0"/>
              <a:t>Number of bishoprics reduced from 135 to 83 (one per department)</a:t>
            </a:r>
          </a:p>
          <a:p>
            <a:r>
              <a:rPr lang="en-GB" dirty="0" smtClean="0"/>
              <a:t>Salaried clergy appointed by popular election</a:t>
            </a:r>
          </a:p>
          <a:p>
            <a:r>
              <a:rPr lang="en-GB" dirty="0" smtClean="0"/>
              <a:t>Church ministers had to swear allegiance to a Civil Constitution of the Clergy</a:t>
            </a:r>
          </a:p>
        </p:txBody>
      </p:sp>
      <p:sp>
        <p:nvSpPr>
          <p:cNvPr id="4" name="Text Placeholder 3"/>
          <p:cNvSpPr>
            <a:spLocks noGrp="1"/>
          </p:cNvSpPr>
          <p:nvPr>
            <p:ph type="body" sz="quarter" idx="3"/>
          </p:nvPr>
        </p:nvSpPr>
        <p:spPr/>
        <p:txBody>
          <a:bodyPr/>
          <a:lstStyle/>
          <a:p>
            <a:endParaRPr lang="en-US" dirty="0"/>
          </a:p>
        </p:txBody>
      </p:sp>
      <p:sp>
        <p:nvSpPr>
          <p:cNvPr id="5" name="Content Placeholder 4"/>
          <p:cNvSpPr>
            <a:spLocks noGrp="1"/>
          </p:cNvSpPr>
          <p:nvPr>
            <p:ph sz="quarter" idx="4"/>
          </p:nvPr>
        </p:nvSpPr>
        <p:spPr/>
        <p:txBody>
          <a:bodyPr/>
          <a:lstStyle/>
          <a:p>
            <a:pPr algn="r"/>
            <a:r>
              <a:rPr lang="en-GB" dirty="0" smtClean="0">
                <a:solidFill>
                  <a:srgbClr val="00B0F0"/>
                </a:solidFill>
              </a:rPr>
              <a:t>Denounced </a:t>
            </a:r>
            <a:r>
              <a:rPr lang="en-GB" dirty="0">
                <a:solidFill>
                  <a:srgbClr val="00B0F0"/>
                </a:solidFill>
              </a:rPr>
              <a:t>by </a:t>
            </a:r>
            <a:r>
              <a:rPr lang="en-GB" dirty="0" smtClean="0">
                <a:solidFill>
                  <a:srgbClr val="00B0F0"/>
                </a:solidFill>
              </a:rPr>
              <a:t>Pope Pius VI (who condemned the Revolution more broadly)</a:t>
            </a:r>
          </a:p>
          <a:p>
            <a:pPr algn="r"/>
            <a:r>
              <a:rPr lang="en-GB" dirty="0" smtClean="0">
                <a:solidFill>
                  <a:srgbClr val="00B0F0"/>
                </a:solidFill>
              </a:rPr>
              <a:t>Offensive to Louis XVI’s Catholic Faith and belief in Divine Right of Kings. Views shared by Queen  Marie Antoinette, sister of Habsburg Emperor of Austria   </a:t>
            </a:r>
            <a:endParaRPr lang="en-US" dirty="0">
              <a:solidFill>
                <a:srgbClr val="00B0F0"/>
              </a:solidFill>
            </a:endParaRPr>
          </a:p>
        </p:txBody>
      </p:sp>
      <p:sp>
        <p:nvSpPr>
          <p:cNvPr id="6" name="Title 5"/>
          <p:cNvSpPr>
            <a:spLocks noGrp="1"/>
          </p:cNvSpPr>
          <p:nvPr>
            <p:ph type="title"/>
          </p:nvPr>
        </p:nvSpPr>
        <p:spPr>
          <a:xfrm>
            <a:off x="497242" y="580912"/>
            <a:ext cx="11175013" cy="926147"/>
          </a:xfrm>
        </p:spPr>
        <p:txBody>
          <a:bodyPr/>
          <a:lstStyle/>
          <a:p>
            <a:r>
              <a:rPr lang="en-GB" dirty="0" smtClean="0"/>
              <a:t>church reform: civic oversight</a:t>
            </a:r>
            <a:r>
              <a:rPr lang="en-GB" dirty="0"/>
              <a:t/>
            </a:r>
            <a:br>
              <a:rPr lang="en-GB" dirty="0"/>
            </a:br>
            <a:endParaRPr lang="en-US" dirty="0"/>
          </a:p>
        </p:txBody>
      </p:sp>
    </p:spTree>
    <p:extLst>
      <p:ext uri="{BB962C8B-B14F-4D97-AF65-F5344CB8AC3E}">
        <p14:creationId xmlns:p14="http://schemas.microsoft.com/office/powerpoint/2010/main" val="26952031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3200" b="1" dirty="0"/>
              <a:t>How might </a:t>
            </a:r>
            <a:r>
              <a:rPr lang="en-GB" sz="3200" b="1" dirty="0" smtClean="0"/>
              <a:t>these documents </a:t>
            </a:r>
            <a:r>
              <a:rPr lang="en-GB" sz="3200" b="1" dirty="0"/>
              <a:t>signal the intent of revolutionaries</a:t>
            </a:r>
            <a:r>
              <a:rPr lang="en-GB" sz="3200" b="1" dirty="0" smtClean="0"/>
              <a:t>?</a:t>
            </a:r>
          </a:p>
          <a:p>
            <a:r>
              <a:rPr lang="en-GB" sz="3200" b="1" dirty="0" smtClean="0"/>
              <a:t>What </a:t>
            </a:r>
            <a:r>
              <a:rPr lang="en-GB" sz="3200" b="1" dirty="0"/>
              <a:t>practical measures </a:t>
            </a:r>
            <a:r>
              <a:rPr lang="en-GB" sz="3200" b="1" dirty="0" smtClean="0"/>
              <a:t>do they implement</a:t>
            </a:r>
            <a:r>
              <a:rPr lang="en-GB" sz="3200" b="1" dirty="0"/>
              <a:t>? </a:t>
            </a:r>
            <a:endParaRPr lang="en-GB" sz="3200" b="1" dirty="0" smtClean="0"/>
          </a:p>
          <a:p>
            <a:r>
              <a:rPr lang="en-GB" sz="3200" b="1" dirty="0" smtClean="0"/>
              <a:t>What </a:t>
            </a:r>
            <a:r>
              <a:rPr lang="en-GB" sz="3200" b="1" dirty="0"/>
              <a:t>practices </a:t>
            </a:r>
            <a:r>
              <a:rPr lang="en-GB" sz="3200" b="1" dirty="0" smtClean="0"/>
              <a:t>do they abolish</a:t>
            </a:r>
            <a:r>
              <a:rPr lang="en-GB" sz="3200" b="1" dirty="0"/>
              <a:t>? </a:t>
            </a:r>
            <a:endParaRPr lang="en-GB" sz="3200" b="1" dirty="0" smtClean="0"/>
          </a:p>
          <a:p>
            <a:r>
              <a:rPr lang="en-GB" sz="3200" b="1" dirty="0"/>
              <a:t>A</a:t>
            </a:r>
            <a:r>
              <a:rPr lang="en-GB" sz="3200" b="1" dirty="0" smtClean="0"/>
              <a:t>nd </a:t>
            </a:r>
            <a:r>
              <a:rPr lang="en-GB" sz="3200" b="1" dirty="0"/>
              <a:t>how might the </a:t>
            </a:r>
            <a:r>
              <a:rPr lang="en-GB" sz="3200" b="1" dirty="0" smtClean="0"/>
              <a:t>decrees </a:t>
            </a:r>
            <a:r>
              <a:rPr lang="en-GB" sz="3200" b="1" dirty="0"/>
              <a:t>symbolically embody revolutionary ideals? </a:t>
            </a:r>
            <a:endParaRPr lang="en-GB" sz="3200" dirty="0"/>
          </a:p>
          <a:p>
            <a:pPr marL="45720" indent="0">
              <a:buNone/>
            </a:pPr>
            <a:endParaRPr lang="en-GB" dirty="0"/>
          </a:p>
        </p:txBody>
      </p:sp>
      <p:sp>
        <p:nvSpPr>
          <p:cNvPr id="3" name="Title 2"/>
          <p:cNvSpPr>
            <a:spLocks noGrp="1"/>
          </p:cNvSpPr>
          <p:nvPr>
            <p:ph type="title"/>
          </p:nvPr>
        </p:nvSpPr>
        <p:spPr>
          <a:xfrm>
            <a:off x="238710" y="254247"/>
            <a:ext cx="11479813" cy="1054394"/>
          </a:xfrm>
        </p:spPr>
        <p:txBody>
          <a:bodyPr/>
          <a:lstStyle/>
          <a:p>
            <a:r>
              <a:rPr lang="en-GB" b="1" dirty="0"/>
              <a:t>National Assembly, </a:t>
            </a:r>
            <a:r>
              <a:rPr lang="en-GB" b="1" dirty="0" smtClean="0"/>
              <a:t>Decrees on </a:t>
            </a:r>
            <a:r>
              <a:rPr lang="en-GB" b="1" dirty="0"/>
              <a:t>the </a:t>
            </a:r>
            <a:r>
              <a:rPr lang="en-GB" b="1" dirty="0" smtClean="0"/>
              <a:t>feudal </a:t>
            </a:r>
            <a:r>
              <a:rPr lang="en-US" b="1" dirty="0" smtClean="0"/>
              <a:t>System </a:t>
            </a:r>
            <a:r>
              <a:rPr lang="en-US" b="1" dirty="0"/>
              <a:t>(11 August 1789) </a:t>
            </a:r>
            <a:r>
              <a:rPr lang="en-US" b="1" dirty="0" smtClean="0"/>
              <a:t>and </a:t>
            </a:r>
            <a:r>
              <a:rPr lang="en-GB" b="1" dirty="0" smtClean="0"/>
              <a:t>the </a:t>
            </a:r>
            <a:r>
              <a:rPr lang="en-GB" b="1" dirty="0"/>
              <a:t>Nobility (19 June 1790)</a:t>
            </a:r>
          </a:p>
        </p:txBody>
      </p:sp>
    </p:spTree>
    <p:extLst>
      <p:ext uri="{BB962C8B-B14F-4D97-AF65-F5344CB8AC3E}">
        <p14:creationId xmlns:p14="http://schemas.microsoft.com/office/powerpoint/2010/main" val="12357517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a:r>
              <a:rPr lang="en-GB" sz="3200" b="1" dirty="0"/>
              <a:t>In what ways might this text be used as evidence of the revolutionary ‘mood’ in France in 1789?</a:t>
            </a:r>
            <a:endParaRPr lang="en-GB" sz="3200" dirty="0"/>
          </a:p>
          <a:p>
            <a:pPr lvl="0"/>
            <a:r>
              <a:rPr lang="en-GB" sz="3200" b="1" dirty="0"/>
              <a:t>How does this text work as a piece of satire? What are its key ‘jokes’?</a:t>
            </a:r>
            <a:endParaRPr lang="en-GB" sz="3200" dirty="0"/>
          </a:p>
          <a:p>
            <a:pPr lvl="0"/>
            <a:r>
              <a:rPr lang="en-GB" sz="3200" b="1" dirty="0"/>
              <a:t>How are King Louis XVI and Marie Antoinette depicted in the text, and can any wider inferences be drawn from these descriptions? </a:t>
            </a:r>
            <a:endParaRPr lang="en-GB" sz="3200" dirty="0"/>
          </a:p>
        </p:txBody>
      </p:sp>
      <p:sp>
        <p:nvSpPr>
          <p:cNvPr id="3" name="Title 2"/>
          <p:cNvSpPr>
            <a:spLocks noGrp="1"/>
          </p:cNvSpPr>
          <p:nvPr>
            <p:ph type="title"/>
          </p:nvPr>
        </p:nvSpPr>
        <p:spPr/>
        <p:txBody>
          <a:bodyPr/>
          <a:lstStyle/>
          <a:p>
            <a:r>
              <a:rPr lang="en-GB" i="1" dirty="0"/>
              <a:t>Description of the Royal Menagerie</a:t>
            </a:r>
            <a:r>
              <a:rPr lang="en-GB" dirty="0"/>
              <a:t> (1789</a:t>
            </a:r>
            <a:r>
              <a:rPr lang="en-GB" dirty="0" smtClean="0"/>
              <a:t>)</a:t>
            </a:r>
            <a:endParaRPr lang="en-GB" dirty="0"/>
          </a:p>
        </p:txBody>
      </p:sp>
    </p:spTree>
    <p:extLst>
      <p:ext uri="{BB962C8B-B14F-4D97-AF65-F5344CB8AC3E}">
        <p14:creationId xmlns:p14="http://schemas.microsoft.com/office/powerpoint/2010/main" val="20725151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1792 Rare Animals or, the Transfer of the Royal Family from the Tuileries to the Temple. Champfleury, 179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3050" y="1"/>
            <a:ext cx="9198168" cy="685799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47900" y="1219885"/>
            <a:ext cx="6096000" cy="646331"/>
          </a:xfrm>
          <a:prstGeom prst="rect">
            <a:avLst/>
          </a:prstGeom>
        </p:spPr>
        <p:txBody>
          <a:bodyPr>
            <a:spAutoFit/>
          </a:bodyPr>
          <a:lstStyle/>
          <a:p>
            <a:r>
              <a:rPr lang="en-GB" dirty="0" smtClean="0"/>
              <a:t>Rare Animals or, the Transfer of the Royal Family from the Tuileries to the Temple. </a:t>
            </a:r>
            <a:r>
              <a:rPr lang="en-GB" dirty="0" err="1" smtClean="0"/>
              <a:t>Champfleury</a:t>
            </a:r>
            <a:r>
              <a:rPr lang="en-GB" dirty="0" smtClean="0"/>
              <a:t>, 1792</a:t>
            </a:r>
            <a:endParaRPr lang="en-GB" dirty="0"/>
          </a:p>
        </p:txBody>
      </p:sp>
    </p:spTree>
    <p:extLst>
      <p:ext uri="{BB962C8B-B14F-4D97-AF65-F5344CB8AC3E}">
        <p14:creationId xmlns:p14="http://schemas.microsoft.com/office/powerpoint/2010/main" val="12971928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p:cNvSpPr txBox="1">
            <a:spLocks/>
          </p:cNvSpPr>
          <p:nvPr/>
        </p:nvSpPr>
        <p:spPr>
          <a:xfrm>
            <a:off x="300789" y="158652"/>
            <a:ext cx="11891211" cy="1003721"/>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endParaRPr lang="en-US" dirty="0">
              <a:solidFill>
                <a:srgbClr val="FFC000"/>
              </a:solidFill>
              <a:effectLst>
                <a:outerShdw blurRad="38100" dist="38100" dir="2700000" algn="tl">
                  <a:srgbClr val="000000">
                    <a:alpha val="43137"/>
                  </a:srgbClr>
                </a:outerShdw>
              </a:effectLst>
            </a:endParaRPr>
          </a:p>
        </p:txBody>
      </p:sp>
      <p:sp>
        <p:nvSpPr>
          <p:cNvPr id="11" name="Title 2"/>
          <p:cNvSpPr txBox="1">
            <a:spLocks/>
          </p:cNvSpPr>
          <p:nvPr/>
        </p:nvSpPr>
        <p:spPr>
          <a:xfrm>
            <a:off x="660400" y="351836"/>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Forging a revolutionary society: </a:t>
            </a:r>
            <a:endParaRPr lang="en-GB" dirty="0" smtClean="0"/>
          </a:p>
          <a:p>
            <a:r>
              <a:rPr lang="en-GB" dirty="0" smtClean="0"/>
              <a:t>end </a:t>
            </a:r>
            <a:r>
              <a:rPr lang="en-GB" dirty="0" smtClean="0"/>
              <a:t>of </a:t>
            </a:r>
            <a:r>
              <a:rPr lang="en-GB" i="1" dirty="0" err="1"/>
              <a:t>Ancien</a:t>
            </a:r>
            <a:r>
              <a:rPr lang="en-GB" i="1" dirty="0"/>
              <a:t> </a:t>
            </a:r>
            <a:r>
              <a:rPr lang="en-GB" i="1" dirty="0" err="1"/>
              <a:t>Régime</a:t>
            </a:r>
            <a:r>
              <a:rPr lang="en-GB" dirty="0" smtClean="0"/>
              <a:t> </a:t>
            </a:r>
            <a:endParaRPr lang="en-GB" dirty="0"/>
          </a:p>
        </p:txBody>
      </p:sp>
      <p:sp>
        <p:nvSpPr>
          <p:cNvPr id="2" name="Content Placeholder 1"/>
          <p:cNvSpPr>
            <a:spLocks noGrp="1"/>
          </p:cNvSpPr>
          <p:nvPr>
            <p:ph sz="half" idx="2"/>
          </p:nvPr>
        </p:nvSpPr>
        <p:spPr>
          <a:xfrm>
            <a:off x="494631" y="1731103"/>
            <a:ext cx="8847031" cy="4618181"/>
          </a:xfrm>
        </p:spPr>
        <p:txBody>
          <a:bodyPr>
            <a:normAutofit fontScale="92500" lnSpcReduction="10000"/>
          </a:bodyPr>
          <a:lstStyle/>
          <a:p>
            <a:pPr marL="45720" indent="0">
              <a:buNone/>
            </a:pPr>
            <a:r>
              <a:rPr lang="en-GB" dirty="0" smtClean="0"/>
              <a:t>1789–1791: Series of reforms do away with much of </a:t>
            </a:r>
            <a:r>
              <a:rPr lang="en-GB" dirty="0"/>
              <a:t>the </a:t>
            </a:r>
            <a:r>
              <a:rPr lang="en-GB" i="1" dirty="0" err="1" smtClean="0"/>
              <a:t>Ancien</a:t>
            </a:r>
            <a:r>
              <a:rPr lang="en-GB" i="1" dirty="0" smtClean="0"/>
              <a:t> </a:t>
            </a:r>
            <a:r>
              <a:rPr lang="en-GB" i="1" dirty="0" err="1" smtClean="0"/>
              <a:t>Régime</a:t>
            </a:r>
            <a:r>
              <a:rPr lang="en-GB" i="1" dirty="0" smtClean="0"/>
              <a:t> </a:t>
            </a:r>
            <a:r>
              <a:rPr lang="en-GB" dirty="0" smtClean="0"/>
              <a:t>orthodoxy</a:t>
            </a:r>
          </a:p>
          <a:p>
            <a:pPr lvl="1">
              <a:buFontTx/>
              <a:buChar char="-"/>
            </a:pPr>
            <a:r>
              <a:rPr lang="en-GB" dirty="0" smtClean="0"/>
              <a:t>Abolition of Feudal system in its entirety</a:t>
            </a:r>
          </a:p>
          <a:p>
            <a:pPr lvl="1">
              <a:buFontTx/>
              <a:buChar char="-"/>
            </a:pPr>
            <a:r>
              <a:rPr lang="en-GB" dirty="0" smtClean="0"/>
              <a:t>Removal of aristocratic </a:t>
            </a:r>
            <a:r>
              <a:rPr lang="en-GB" dirty="0" smtClean="0"/>
              <a:t>privileges</a:t>
            </a:r>
            <a:endParaRPr lang="en-GB" dirty="0" smtClean="0"/>
          </a:p>
          <a:p>
            <a:pPr lvl="1">
              <a:buFontTx/>
              <a:buChar char="-"/>
            </a:pPr>
            <a:r>
              <a:rPr lang="en-GB" dirty="0" smtClean="0"/>
              <a:t>Abolition of church tithes</a:t>
            </a:r>
          </a:p>
          <a:p>
            <a:pPr lvl="1">
              <a:buFontTx/>
              <a:buChar char="-"/>
            </a:pPr>
            <a:r>
              <a:rPr lang="en-GB" dirty="0" smtClean="0"/>
              <a:t>Abolition of First and Second Estate exemptions from taxation</a:t>
            </a:r>
          </a:p>
          <a:p>
            <a:pPr lvl="1">
              <a:buFontTx/>
              <a:buChar char="-"/>
            </a:pPr>
            <a:r>
              <a:rPr lang="en-GB" dirty="0" smtClean="0"/>
              <a:t>Abolition of sale of public offices</a:t>
            </a:r>
          </a:p>
          <a:p>
            <a:pPr lvl="1">
              <a:buFontTx/>
              <a:buChar char="-"/>
            </a:pPr>
            <a:r>
              <a:rPr lang="en-GB" dirty="0" smtClean="0"/>
              <a:t>Formal abolition of absolute monarchy</a:t>
            </a:r>
          </a:p>
          <a:p>
            <a:pPr lvl="1">
              <a:buFontTx/>
              <a:buChar char="-"/>
            </a:pPr>
            <a:r>
              <a:rPr lang="en-GB" dirty="0" smtClean="0"/>
              <a:t>Moves towards constitutional monarchy </a:t>
            </a:r>
          </a:p>
          <a:p>
            <a:pPr marL="45720" indent="0">
              <a:buNone/>
            </a:pPr>
            <a:endParaRPr lang="en-GB" dirty="0" smtClean="0"/>
          </a:p>
          <a:p>
            <a:pPr marL="45720" indent="0">
              <a:buNone/>
            </a:pPr>
            <a:r>
              <a:rPr lang="en-GB" dirty="0" smtClean="0"/>
              <a:t>Adoption of </a:t>
            </a:r>
            <a:r>
              <a:rPr lang="en-GB" dirty="0"/>
              <a:t>national </a:t>
            </a:r>
            <a:r>
              <a:rPr lang="en-GB" dirty="0" smtClean="0"/>
              <a:t>motto </a:t>
            </a:r>
            <a:r>
              <a:rPr lang="en-GB" b="1" i="1" dirty="0" err="1" smtClean="0">
                <a:effectLst>
                  <a:outerShdw blurRad="38100" dist="38100" dir="2700000" algn="tl">
                    <a:srgbClr val="000000">
                      <a:alpha val="43137"/>
                    </a:srgbClr>
                  </a:outerShdw>
                </a:effectLst>
              </a:rPr>
              <a:t>Liberté</a:t>
            </a:r>
            <a:r>
              <a:rPr lang="en-GB" b="1" i="1" dirty="0" smtClean="0">
                <a:effectLst>
                  <a:outerShdw blurRad="38100" dist="38100" dir="2700000" algn="tl">
                    <a:srgbClr val="000000">
                      <a:alpha val="43137"/>
                    </a:srgbClr>
                  </a:outerShdw>
                </a:effectLst>
              </a:rPr>
              <a:t>, </a:t>
            </a:r>
            <a:r>
              <a:rPr lang="en-GB" b="1" i="1" dirty="0" err="1" smtClean="0">
                <a:effectLst>
                  <a:outerShdw blurRad="38100" dist="38100" dir="2700000" algn="tl">
                    <a:srgbClr val="000000">
                      <a:alpha val="43137"/>
                    </a:srgbClr>
                  </a:outerShdw>
                </a:effectLst>
              </a:rPr>
              <a:t>égalité</a:t>
            </a:r>
            <a:r>
              <a:rPr lang="en-GB" b="1" i="1" dirty="0" smtClean="0">
                <a:effectLst>
                  <a:outerShdw blurRad="38100" dist="38100" dir="2700000" algn="tl">
                    <a:srgbClr val="000000">
                      <a:alpha val="43137"/>
                    </a:srgbClr>
                  </a:outerShdw>
                </a:effectLst>
              </a:rPr>
              <a:t>, </a:t>
            </a:r>
            <a:r>
              <a:rPr lang="en-GB" b="1" i="1" dirty="0" err="1" smtClean="0">
                <a:effectLst>
                  <a:outerShdw blurRad="38100" dist="38100" dir="2700000" algn="tl">
                    <a:srgbClr val="000000">
                      <a:alpha val="43137"/>
                    </a:srgbClr>
                  </a:outerShdw>
                </a:effectLst>
              </a:rPr>
              <a:t>fraternité</a:t>
            </a:r>
            <a:endParaRPr lang="en-US" b="1" i="1" dirty="0">
              <a:effectLst>
                <a:outerShdw blurRad="38100" dist="38100" dir="2700000" algn="tl">
                  <a:srgbClr val="000000">
                    <a:alpha val="43137"/>
                  </a:srgbClr>
                </a:outerShdw>
              </a:effectLst>
            </a:endParaRPr>
          </a:p>
        </p:txBody>
      </p:sp>
      <p:pic>
        <p:nvPicPr>
          <p:cNvPr id="3" name="Picture 2"/>
          <p:cNvPicPr>
            <a:picLocks noChangeAspect="1"/>
          </p:cNvPicPr>
          <p:nvPr/>
        </p:nvPicPr>
        <p:blipFill>
          <a:blip r:embed="rId3"/>
          <a:stretch>
            <a:fillRect/>
          </a:stretch>
        </p:blipFill>
        <p:spPr>
          <a:xfrm>
            <a:off x="9341662" y="1599414"/>
            <a:ext cx="2615325" cy="2638133"/>
          </a:xfrm>
          <a:prstGeom prst="rect">
            <a:avLst/>
          </a:prstGeom>
        </p:spPr>
      </p:pic>
    </p:spTree>
    <p:extLst>
      <p:ext uri="{BB962C8B-B14F-4D97-AF65-F5344CB8AC3E}">
        <p14:creationId xmlns:p14="http://schemas.microsoft.com/office/powerpoint/2010/main" val="19004438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507999" y="825558"/>
            <a:ext cx="5386917" cy="2154436"/>
          </a:xfrm>
        </p:spPr>
        <p:txBody>
          <a:bodyPr>
            <a:spAutoFit/>
          </a:bodyPr>
          <a:lstStyle/>
          <a:p>
            <a:endParaRPr lang="en-GB" b="1" dirty="0" smtClean="0">
              <a:solidFill>
                <a:srgbClr val="FF0000"/>
              </a:solidFill>
            </a:endParaRPr>
          </a:p>
          <a:p>
            <a:endParaRPr lang="en-GB" sz="2200" b="1" dirty="0">
              <a:solidFill>
                <a:srgbClr val="FF0000"/>
              </a:solidFill>
            </a:endParaRPr>
          </a:p>
          <a:p>
            <a:r>
              <a:rPr lang="en-GB" sz="2200" b="1" dirty="0">
                <a:solidFill>
                  <a:srgbClr val="FF0000"/>
                </a:solidFill>
              </a:rPr>
              <a:t>Jacques–Guillaume </a:t>
            </a:r>
            <a:r>
              <a:rPr lang="en-GB" sz="2200" b="1" dirty="0" err="1">
                <a:solidFill>
                  <a:srgbClr val="FF0000"/>
                </a:solidFill>
              </a:rPr>
              <a:t>Thouret</a:t>
            </a:r>
            <a:r>
              <a:rPr lang="en-GB" sz="2200" b="1" dirty="0">
                <a:solidFill>
                  <a:srgbClr val="FF0000"/>
                </a:solidFill>
              </a:rPr>
              <a:t> , ‘Report on the Basis of Political Eligibility,’ 29 September 1789</a:t>
            </a:r>
            <a:endParaRPr lang="en-GB" sz="2200" dirty="0">
              <a:solidFill>
                <a:srgbClr val="FF0000"/>
              </a:solidFill>
            </a:endParaRPr>
          </a:p>
          <a:p>
            <a:endParaRPr lang="en-GB" sz="1100" dirty="0"/>
          </a:p>
        </p:txBody>
      </p:sp>
      <p:pic>
        <p:nvPicPr>
          <p:cNvPr id="9" name="Content Placeholder 8"/>
          <p:cNvPicPr>
            <a:picLocks noGrp="1" noChangeAspect="1"/>
          </p:cNvPicPr>
          <p:nvPr>
            <p:ph sz="half" idx="2"/>
          </p:nvPr>
        </p:nvPicPr>
        <p:blipFill rotWithShape="1">
          <a:blip r:embed="rId2"/>
          <a:srcRect l="1" r="1094" b="27314"/>
          <a:stretch/>
        </p:blipFill>
        <p:spPr>
          <a:xfrm>
            <a:off x="1771072" y="2921794"/>
            <a:ext cx="2870468" cy="3586161"/>
          </a:xfrm>
          <a:prstGeom prst="rect">
            <a:avLst/>
          </a:prstGeom>
        </p:spPr>
      </p:pic>
      <p:sp>
        <p:nvSpPr>
          <p:cNvPr id="4" name="Text Placeholder 3"/>
          <p:cNvSpPr>
            <a:spLocks noGrp="1"/>
          </p:cNvSpPr>
          <p:nvPr>
            <p:ph type="body" sz="quarter" idx="3"/>
          </p:nvPr>
        </p:nvSpPr>
        <p:spPr>
          <a:xfrm>
            <a:off x="6094447" y="1659542"/>
            <a:ext cx="5389033" cy="1551194"/>
          </a:xfrm>
        </p:spPr>
        <p:txBody>
          <a:bodyPr>
            <a:spAutoFit/>
          </a:bodyPr>
          <a:lstStyle/>
          <a:p>
            <a:r>
              <a:rPr lang="en-GB" sz="2200" b="1" dirty="0">
                <a:solidFill>
                  <a:srgbClr val="0070C0"/>
                </a:solidFill>
              </a:rPr>
              <a:t>Robespierre, ‘Speech Denouncing the New Conditions of Eligibility,’ 22 October 1789</a:t>
            </a:r>
            <a:endParaRPr lang="en-GB" sz="2200" dirty="0">
              <a:solidFill>
                <a:srgbClr val="0070C0"/>
              </a:solidFill>
            </a:endParaRPr>
          </a:p>
          <a:p>
            <a:endParaRPr lang="en-GB" dirty="0">
              <a:solidFill>
                <a:srgbClr val="0070C0"/>
              </a:solidFill>
            </a:endParaRPr>
          </a:p>
        </p:txBody>
      </p:sp>
      <p:sp>
        <p:nvSpPr>
          <p:cNvPr id="6" name="Title 5"/>
          <p:cNvSpPr>
            <a:spLocks noGrp="1"/>
          </p:cNvSpPr>
          <p:nvPr>
            <p:ph type="title"/>
          </p:nvPr>
        </p:nvSpPr>
        <p:spPr/>
        <p:txBody>
          <a:bodyPr/>
          <a:lstStyle/>
          <a:p>
            <a:r>
              <a:rPr lang="en-GB" dirty="0" smtClean="0"/>
              <a:t>Debating ‘moderate’ revolution:</a:t>
            </a:r>
            <a:br>
              <a:rPr lang="en-GB" dirty="0" smtClean="0"/>
            </a:br>
            <a:r>
              <a:rPr lang="en-GB" dirty="0" err="1" smtClean="0"/>
              <a:t>thouret</a:t>
            </a:r>
            <a:r>
              <a:rPr lang="en-GB" dirty="0" smtClean="0"/>
              <a:t> vs </a:t>
            </a:r>
            <a:r>
              <a:rPr lang="en-GB" dirty="0" err="1" smtClean="0"/>
              <a:t>robespierre</a:t>
            </a:r>
            <a:endParaRPr lang="en-GB" dirty="0"/>
          </a:p>
        </p:txBody>
      </p:sp>
      <p:sp>
        <p:nvSpPr>
          <p:cNvPr id="7" name="Content Placeholder 6"/>
          <p:cNvSpPr>
            <a:spLocks noGrp="1"/>
          </p:cNvSpPr>
          <p:nvPr>
            <p:ph sz="quarter" idx="4"/>
          </p:nvPr>
        </p:nvSpPr>
        <p:spPr/>
        <p:txBody>
          <a:bodyPr/>
          <a:lstStyle/>
          <a:p>
            <a:endParaRPr lang="en-GB"/>
          </a:p>
        </p:txBody>
      </p:sp>
      <p:pic>
        <p:nvPicPr>
          <p:cNvPr id="8" name="Picture 7"/>
          <p:cNvPicPr>
            <a:picLocks noChangeAspect="1"/>
          </p:cNvPicPr>
          <p:nvPr/>
        </p:nvPicPr>
        <p:blipFill>
          <a:blip r:embed="rId3"/>
          <a:stretch>
            <a:fillRect/>
          </a:stretch>
        </p:blipFill>
        <p:spPr>
          <a:xfrm>
            <a:off x="7448432" y="2928546"/>
            <a:ext cx="2681062" cy="3579409"/>
          </a:xfrm>
          <a:prstGeom prst="rect">
            <a:avLst/>
          </a:prstGeom>
        </p:spPr>
      </p:pic>
    </p:spTree>
    <p:extLst>
      <p:ext uri="{BB962C8B-B14F-4D97-AF65-F5344CB8AC3E}">
        <p14:creationId xmlns:p14="http://schemas.microsoft.com/office/powerpoint/2010/main" val="140533568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507999" y="825558"/>
            <a:ext cx="5386917" cy="2154436"/>
          </a:xfrm>
        </p:spPr>
        <p:txBody>
          <a:bodyPr>
            <a:spAutoFit/>
          </a:bodyPr>
          <a:lstStyle/>
          <a:p>
            <a:endParaRPr lang="en-GB" b="1" dirty="0" smtClean="0">
              <a:solidFill>
                <a:srgbClr val="FF0000"/>
              </a:solidFill>
            </a:endParaRPr>
          </a:p>
          <a:p>
            <a:endParaRPr lang="en-GB" sz="2200" b="1" dirty="0">
              <a:solidFill>
                <a:srgbClr val="FF0000"/>
              </a:solidFill>
            </a:endParaRPr>
          </a:p>
          <a:p>
            <a:r>
              <a:rPr lang="en-GB" sz="2200" b="1" dirty="0">
                <a:solidFill>
                  <a:srgbClr val="FF0000"/>
                </a:solidFill>
              </a:rPr>
              <a:t>Jacques–Guillaume </a:t>
            </a:r>
            <a:r>
              <a:rPr lang="en-GB" sz="2200" b="1" dirty="0" err="1">
                <a:solidFill>
                  <a:srgbClr val="FF0000"/>
                </a:solidFill>
              </a:rPr>
              <a:t>Thouret</a:t>
            </a:r>
            <a:r>
              <a:rPr lang="en-GB" sz="2200" b="1" dirty="0">
                <a:solidFill>
                  <a:srgbClr val="FF0000"/>
                </a:solidFill>
              </a:rPr>
              <a:t> , ‘Report on the Basis of Political Eligibility,’ 29 September 1789</a:t>
            </a:r>
            <a:endParaRPr lang="en-GB" sz="2200" dirty="0">
              <a:solidFill>
                <a:srgbClr val="FF0000"/>
              </a:solidFill>
            </a:endParaRPr>
          </a:p>
          <a:p>
            <a:endParaRPr lang="en-GB" sz="1100" dirty="0"/>
          </a:p>
        </p:txBody>
      </p:sp>
      <p:sp>
        <p:nvSpPr>
          <p:cNvPr id="3" name="Content Placeholder 2"/>
          <p:cNvSpPr>
            <a:spLocks noGrp="1"/>
          </p:cNvSpPr>
          <p:nvPr>
            <p:ph sz="half" idx="2"/>
          </p:nvPr>
        </p:nvSpPr>
        <p:spPr>
          <a:xfrm>
            <a:off x="508000" y="2858530"/>
            <a:ext cx="5386917" cy="3687763"/>
          </a:xfrm>
        </p:spPr>
        <p:txBody>
          <a:bodyPr/>
          <a:lstStyle/>
          <a:p>
            <a:r>
              <a:rPr lang="en-GB" b="1" dirty="0" smtClean="0"/>
              <a:t>What restrictions does this report place on political eligibility in France, and why might this be significant? Who is included and excluded from voting rights and office-holding based on the report’s findings, and why might this be problematic?</a:t>
            </a:r>
            <a:endParaRPr lang="en-GB" dirty="0" smtClean="0"/>
          </a:p>
          <a:p>
            <a:endParaRPr lang="en-GB" dirty="0"/>
          </a:p>
        </p:txBody>
      </p:sp>
      <p:sp>
        <p:nvSpPr>
          <p:cNvPr id="4" name="Text Placeholder 3"/>
          <p:cNvSpPr>
            <a:spLocks noGrp="1"/>
          </p:cNvSpPr>
          <p:nvPr>
            <p:ph type="body" sz="quarter" idx="3"/>
          </p:nvPr>
        </p:nvSpPr>
        <p:spPr>
          <a:xfrm>
            <a:off x="6094447" y="1659542"/>
            <a:ext cx="5389033" cy="1551194"/>
          </a:xfrm>
        </p:spPr>
        <p:txBody>
          <a:bodyPr>
            <a:spAutoFit/>
          </a:bodyPr>
          <a:lstStyle/>
          <a:p>
            <a:r>
              <a:rPr lang="en-GB" sz="2200" b="1" dirty="0">
                <a:solidFill>
                  <a:srgbClr val="0070C0"/>
                </a:solidFill>
              </a:rPr>
              <a:t>Robespierre, ‘Speech Denouncing the New Conditions of Eligibility,’ 22 October 1789</a:t>
            </a:r>
            <a:endParaRPr lang="en-GB" sz="2200" dirty="0">
              <a:solidFill>
                <a:srgbClr val="0070C0"/>
              </a:solidFill>
            </a:endParaRPr>
          </a:p>
          <a:p>
            <a:endParaRPr lang="en-GB" dirty="0">
              <a:solidFill>
                <a:srgbClr val="0070C0"/>
              </a:solidFill>
            </a:endParaRPr>
          </a:p>
        </p:txBody>
      </p:sp>
      <p:sp>
        <p:nvSpPr>
          <p:cNvPr id="5" name="Content Placeholder 4"/>
          <p:cNvSpPr>
            <a:spLocks noGrp="1"/>
          </p:cNvSpPr>
          <p:nvPr>
            <p:ph sz="quarter" idx="4"/>
          </p:nvPr>
        </p:nvSpPr>
        <p:spPr>
          <a:xfrm>
            <a:off x="6094447" y="3021182"/>
            <a:ext cx="5389033" cy="3687763"/>
          </a:xfrm>
        </p:spPr>
        <p:txBody>
          <a:bodyPr/>
          <a:lstStyle/>
          <a:p>
            <a:pPr lvl="0"/>
            <a:r>
              <a:rPr lang="en-GB" b="1" dirty="0"/>
              <a:t>On what grounds does Robespierre object to the conditions of political eligibility outlined in </a:t>
            </a:r>
            <a:r>
              <a:rPr lang="en-GB" b="1" dirty="0" err="1"/>
              <a:t>Thouret’s</a:t>
            </a:r>
            <a:r>
              <a:rPr lang="en-GB" b="1" dirty="0"/>
              <a:t> report? </a:t>
            </a:r>
            <a:endParaRPr lang="en-GB" dirty="0"/>
          </a:p>
          <a:p>
            <a:pPr lvl="0"/>
            <a:r>
              <a:rPr lang="en-GB" b="1" dirty="0"/>
              <a:t>How might this speech be seen as offering evidence of seeds of division between French revolutionaries?</a:t>
            </a:r>
            <a:endParaRPr lang="en-GB" dirty="0"/>
          </a:p>
          <a:p>
            <a:endParaRPr lang="en-GB" dirty="0"/>
          </a:p>
        </p:txBody>
      </p:sp>
      <p:sp>
        <p:nvSpPr>
          <p:cNvPr id="6" name="Title 5"/>
          <p:cNvSpPr>
            <a:spLocks noGrp="1"/>
          </p:cNvSpPr>
          <p:nvPr>
            <p:ph type="title"/>
          </p:nvPr>
        </p:nvSpPr>
        <p:spPr/>
        <p:txBody>
          <a:bodyPr/>
          <a:lstStyle/>
          <a:p>
            <a:r>
              <a:rPr lang="en-GB" dirty="0" smtClean="0"/>
              <a:t>Debating ‘moderate’ revolution:</a:t>
            </a:r>
            <a:br>
              <a:rPr lang="en-GB" dirty="0" smtClean="0"/>
            </a:br>
            <a:r>
              <a:rPr lang="en-GB" dirty="0" err="1" smtClean="0"/>
              <a:t>thouret</a:t>
            </a:r>
            <a:r>
              <a:rPr lang="en-GB" dirty="0" smtClean="0"/>
              <a:t> vs </a:t>
            </a:r>
            <a:r>
              <a:rPr lang="en-GB" dirty="0" err="1" smtClean="0"/>
              <a:t>robespierre</a:t>
            </a:r>
            <a:endParaRPr lang="en-GB" dirty="0"/>
          </a:p>
        </p:txBody>
      </p:sp>
    </p:spTree>
    <p:extLst>
      <p:ext uri="{BB962C8B-B14F-4D97-AF65-F5344CB8AC3E}">
        <p14:creationId xmlns:p14="http://schemas.microsoft.com/office/powerpoint/2010/main" val="21143356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09599" y="1922033"/>
            <a:ext cx="5386917" cy="3687763"/>
          </a:xfrm>
        </p:spPr>
        <p:txBody>
          <a:bodyPr/>
          <a:lstStyle/>
          <a:p>
            <a:r>
              <a:rPr lang="en-GB" dirty="0" smtClean="0"/>
              <a:t>Counter-revolution in east of France</a:t>
            </a:r>
          </a:p>
          <a:p>
            <a:r>
              <a:rPr lang="en-GB" dirty="0" smtClean="0"/>
              <a:t>Gathering threat of external invasion – from border of Austrian Netherlands (Belgium)</a:t>
            </a:r>
          </a:p>
          <a:p>
            <a:r>
              <a:rPr lang="en-GB" dirty="0" smtClean="0"/>
              <a:t>On June 20–21 1791, Louis and Marie Antoinette attempted to flee Paris to Varennes in east</a:t>
            </a:r>
          </a:p>
          <a:p>
            <a:r>
              <a:rPr lang="en-GB" dirty="0" smtClean="0"/>
              <a:t>Captured </a:t>
            </a:r>
          </a:p>
        </p:txBody>
      </p:sp>
      <p:sp>
        <p:nvSpPr>
          <p:cNvPr id="4" name="Text Placeholder 3"/>
          <p:cNvSpPr>
            <a:spLocks noGrp="1"/>
          </p:cNvSpPr>
          <p:nvPr>
            <p:ph type="body" sz="quarter" idx="3"/>
          </p:nvPr>
        </p:nvSpPr>
        <p:spPr/>
        <p:txBody>
          <a:bodyPr/>
          <a:lstStyle/>
          <a:p>
            <a:endParaRPr lang="en-US" dirty="0"/>
          </a:p>
        </p:txBody>
      </p:sp>
      <p:sp>
        <p:nvSpPr>
          <p:cNvPr id="6" name="Title 5"/>
          <p:cNvSpPr>
            <a:spLocks noGrp="1"/>
          </p:cNvSpPr>
          <p:nvPr>
            <p:ph type="title"/>
          </p:nvPr>
        </p:nvSpPr>
        <p:spPr>
          <a:xfrm>
            <a:off x="497242" y="613185"/>
            <a:ext cx="11175013" cy="926147"/>
          </a:xfrm>
        </p:spPr>
        <p:txBody>
          <a:bodyPr/>
          <a:lstStyle/>
          <a:p>
            <a:r>
              <a:rPr lang="en-GB" dirty="0" smtClean="0"/>
              <a:t>From ‘moderate’ revolution to ‘radical’ </a:t>
            </a:r>
            <a:r>
              <a:rPr lang="en-GB" dirty="0"/>
              <a:t>revolution </a:t>
            </a:r>
            <a:r>
              <a:rPr lang="en-GB" dirty="0" smtClean="0"/>
              <a:t>– flight to varennes</a:t>
            </a:r>
            <a:r>
              <a:rPr lang="en-GB" dirty="0"/>
              <a:t/>
            </a:r>
            <a:br>
              <a:rPr lang="en-GB" dirty="0"/>
            </a:br>
            <a:endParaRPr lang="en-US" dirty="0"/>
          </a:p>
        </p:txBody>
      </p:sp>
      <p:pic>
        <p:nvPicPr>
          <p:cNvPr id="11" name="Content Placeholder 10"/>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6281071" y="1707689"/>
            <a:ext cx="5389562" cy="2014730"/>
          </a:xfrm>
        </p:spPr>
      </p:pic>
      <p:sp>
        <p:nvSpPr>
          <p:cNvPr id="10" name="AutoShape 2" descr="Image result for flight to varennes map"/>
          <p:cNvSpPr>
            <a:spLocks noChangeAspect="1" noChangeArrowheads="1"/>
          </p:cNvSpPr>
          <p:nvPr/>
        </p:nvSpPr>
        <p:spPr bwMode="auto">
          <a:xfrm>
            <a:off x="6084748" y="3537922"/>
            <a:ext cx="8286750" cy="30956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pic>
        <p:nvPicPr>
          <p:cNvPr id="12" name="Picture 11"/>
          <p:cNvPicPr>
            <a:picLocks noChangeAspect="1"/>
          </p:cNvPicPr>
          <p:nvPr/>
        </p:nvPicPr>
        <p:blipFill>
          <a:blip r:embed="rId4"/>
          <a:stretch>
            <a:fillRect/>
          </a:stretch>
        </p:blipFill>
        <p:spPr>
          <a:xfrm>
            <a:off x="7677659" y="3765914"/>
            <a:ext cx="3992974" cy="2892688"/>
          </a:xfrm>
          <a:prstGeom prst="rect">
            <a:avLst/>
          </a:prstGeom>
        </p:spPr>
      </p:pic>
      <p:sp>
        <p:nvSpPr>
          <p:cNvPr id="13" name="Rectangle 12"/>
          <p:cNvSpPr/>
          <p:nvPr/>
        </p:nvSpPr>
        <p:spPr>
          <a:xfrm>
            <a:off x="1369396" y="5814191"/>
            <a:ext cx="6096000" cy="646331"/>
          </a:xfrm>
          <a:prstGeom prst="rect">
            <a:avLst/>
          </a:prstGeom>
        </p:spPr>
        <p:txBody>
          <a:bodyPr>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smtClean="0">
                <a:ln>
                  <a:noFill/>
                </a:ln>
                <a:solidFill>
                  <a:prstClr val="black"/>
                </a:solidFill>
                <a:effectLst/>
                <a:uLnTx/>
                <a:uFillTx/>
                <a:latin typeface="Franklin Gothic Medium"/>
                <a:ea typeface="+mn-ea"/>
                <a:cs typeface="+mn-cs"/>
              </a:rPr>
              <a:t>Thomas Falcon Marshall, Arrest of Louis XVI and family (1854) – note costumed attire</a:t>
            </a:r>
            <a:endParaRPr kumimoji="0" lang="en-US" sz="1800" b="0" i="0" u="none" strike="noStrike" kern="1200" cap="none" spc="0" normalizeH="0" baseline="0" noProof="0" dirty="0">
              <a:ln>
                <a:noFill/>
              </a:ln>
              <a:solidFill>
                <a:prstClr val="black"/>
              </a:solidFill>
              <a:effectLst/>
              <a:uLnTx/>
              <a:uFillTx/>
              <a:latin typeface="Franklin Gothic Medium"/>
              <a:ea typeface="+mn-ea"/>
              <a:cs typeface="+mn-cs"/>
            </a:endParaRPr>
          </a:p>
        </p:txBody>
      </p:sp>
    </p:spTree>
    <p:extLst>
      <p:ext uri="{BB962C8B-B14F-4D97-AF65-F5344CB8AC3E}">
        <p14:creationId xmlns:p14="http://schemas.microsoft.com/office/powerpoint/2010/main" val="1913746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798832" y="1624483"/>
            <a:ext cx="5188772" cy="4442886"/>
          </a:xfrm>
          <a:prstGeom prst="rect">
            <a:avLst/>
          </a:prstGeom>
        </p:spPr>
      </p:pic>
      <p:sp>
        <p:nvSpPr>
          <p:cNvPr id="4" name="Rectangle 3"/>
          <p:cNvSpPr/>
          <p:nvPr/>
        </p:nvSpPr>
        <p:spPr>
          <a:xfrm>
            <a:off x="215153" y="6067368"/>
            <a:ext cx="11672047" cy="369332"/>
          </a:xfrm>
          <a:prstGeom prst="rect">
            <a:avLst/>
          </a:prstGeom>
        </p:spPr>
        <p:txBody>
          <a:bodyPr wrap="square">
            <a:spAutoFit/>
          </a:bodyPr>
          <a:lstStyle/>
          <a:p>
            <a:pPr algn="ctr"/>
            <a:r>
              <a:rPr lang="en-US" dirty="0" smtClean="0"/>
              <a:t>Return of the royal family to Paris, June 25 1791</a:t>
            </a:r>
            <a:endParaRPr lang="en-US" dirty="0"/>
          </a:p>
        </p:txBody>
      </p:sp>
      <p:pic>
        <p:nvPicPr>
          <p:cNvPr id="5" name="Picture 4"/>
          <p:cNvPicPr>
            <a:picLocks noChangeAspect="1"/>
          </p:cNvPicPr>
          <p:nvPr/>
        </p:nvPicPr>
        <p:blipFill>
          <a:blip r:embed="rId4"/>
          <a:stretch>
            <a:fillRect/>
          </a:stretch>
        </p:blipFill>
        <p:spPr>
          <a:xfrm>
            <a:off x="215152" y="1624483"/>
            <a:ext cx="5945465" cy="4442884"/>
          </a:xfrm>
          <a:prstGeom prst="rect">
            <a:avLst/>
          </a:prstGeom>
        </p:spPr>
      </p:pic>
      <p:sp>
        <p:nvSpPr>
          <p:cNvPr id="6" name="Title 5"/>
          <p:cNvSpPr>
            <a:spLocks noGrp="1"/>
          </p:cNvSpPr>
          <p:nvPr>
            <p:ph type="title"/>
          </p:nvPr>
        </p:nvSpPr>
        <p:spPr>
          <a:xfrm>
            <a:off x="508000" y="656215"/>
            <a:ext cx="11175013" cy="754025"/>
          </a:xfrm>
        </p:spPr>
        <p:txBody>
          <a:bodyPr/>
          <a:lstStyle/>
          <a:p>
            <a:r>
              <a:rPr lang="en-GB" dirty="0" smtClean="0"/>
              <a:t>From ‘moderate’ revolution to ‘radical’ </a:t>
            </a:r>
            <a:r>
              <a:rPr lang="en-GB" dirty="0"/>
              <a:t>revolution </a:t>
            </a:r>
            <a:r>
              <a:rPr lang="en-GB" dirty="0" smtClean="0"/>
              <a:t>– flight to varennes</a:t>
            </a:r>
            <a:r>
              <a:rPr lang="en-GB" dirty="0"/>
              <a:t/>
            </a:r>
            <a:br>
              <a:rPr lang="en-GB" dirty="0"/>
            </a:br>
            <a:endParaRPr lang="en-US" dirty="0"/>
          </a:p>
        </p:txBody>
      </p:sp>
    </p:spTree>
    <p:extLst>
      <p:ext uri="{BB962C8B-B14F-4D97-AF65-F5344CB8AC3E}">
        <p14:creationId xmlns:p14="http://schemas.microsoft.com/office/powerpoint/2010/main" val="223014753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2"/>
          </p:nvPr>
        </p:nvSpPr>
        <p:spPr>
          <a:xfrm>
            <a:off x="609599" y="1922033"/>
            <a:ext cx="5386917" cy="3687763"/>
          </a:xfrm>
        </p:spPr>
        <p:txBody>
          <a:bodyPr>
            <a:normAutofit lnSpcReduction="10000"/>
          </a:bodyPr>
          <a:lstStyle/>
          <a:p>
            <a:r>
              <a:rPr lang="en-GB" dirty="0"/>
              <a:t>National Assembly declared Louis XVI would remain as constitutional monarch</a:t>
            </a:r>
          </a:p>
          <a:p>
            <a:r>
              <a:rPr lang="en-GB" dirty="0" smtClean="0"/>
              <a:t>50,000-strong anti-royalist demonstration in central Paris, July 17 1791</a:t>
            </a:r>
          </a:p>
          <a:p>
            <a:r>
              <a:rPr lang="en-GB" dirty="0" smtClean="0"/>
              <a:t>Symbol of growing militancy of Parisian masses</a:t>
            </a:r>
          </a:p>
          <a:p>
            <a:r>
              <a:rPr lang="en-GB" dirty="0" smtClean="0"/>
              <a:t>National Guard opened fire, killing 50 protestors</a:t>
            </a:r>
          </a:p>
        </p:txBody>
      </p:sp>
      <p:sp>
        <p:nvSpPr>
          <p:cNvPr id="4" name="Text Placeholder 3"/>
          <p:cNvSpPr>
            <a:spLocks noGrp="1"/>
          </p:cNvSpPr>
          <p:nvPr>
            <p:ph type="body" sz="quarter" idx="3"/>
          </p:nvPr>
        </p:nvSpPr>
        <p:spPr/>
        <p:txBody>
          <a:bodyPr/>
          <a:lstStyle/>
          <a:p>
            <a:endParaRPr lang="en-US" dirty="0"/>
          </a:p>
        </p:txBody>
      </p:sp>
      <p:sp>
        <p:nvSpPr>
          <p:cNvPr id="6" name="Title 5"/>
          <p:cNvSpPr>
            <a:spLocks noGrp="1"/>
          </p:cNvSpPr>
          <p:nvPr>
            <p:ph type="title"/>
          </p:nvPr>
        </p:nvSpPr>
        <p:spPr>
          <a:xfrm>
            <a:off x="497242" y="613185"/>
            <a:ext cx="11175013" cy="926147"/>
          </a:xfrm>
        </p:spPr>
        <p:txBody>
          <a:bodyPr/>
          <a:lstStyle/>
          <a:p>
            <a:r>
              <a:rPr lang="en-GB" dirty="0" smtClean="0"/>
              <a:t>From ‘moderate’ revolution to ‘radical’ </a:t>
            </a:r>
            <a:r>
              <a:rPr lang="en-GB" dirty="0"/>
              <a:t>revolution </a:t>
            </a:r>
            <a:r>
              <a:rPr lang="en-GB" dirty="0" smtClean="0"/>
              <a:t>– Massacre of champs-de-mars</a:t>
            </a:r>
            <a:r>
              <a:rPr lang="en-GB" dirty="0"/>
              <a:t/>
            </a:r>
            <a:br>
              <a:rPr lang="en-GB" dirty="0"/>
            </a:br>
            <a:endParaRPr lang="en-US" dirty="0"/>
          </a:p>
        </p:txBody>
      </p:sp>
      <p:sp>
        <p:nvSpPr>
          <p:cNvPr id="10" name="AutoShape 2" descr="Image result for flight to varennes map"/>
          <p:cNvSpPr>
            <a:spLocks noChangeAspect="1" noChangeArrowheads="1"/>
          </p:cNvSpPr>
          <p:nvPr/>
        </p:nvSpPr>
        <p:spPr bwMode="auto">
          <a:xfrm>
            <a:off x="6084748" y="3537922"/>
            <a:ext cx="8286750" cy="30956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7" name="Content Placeholder 6"/>
          <p:cNvPicPr>
            <a:picLocks noGrp="1" noChangeAspect="1"/>
          </p:cNvPicPr>
          <p:nvPr>
            <p:ph sz="quarter" idx="4"/>
          </p:nvPr>
        </p:nvPicPr>
        <p:blipFill>
          <a:blip r:embed="rId3"/>
          <a:stretch>
            <a:fillRect/>
          </a:stretch>
        </p:blipFill>
        <p:spPr>
          <a:xfrm>
            <a:off x="6192839" y="1843942"/>
            <a:ext cx="5389562" cy="3387959"/>
          </a:xfrm>
          <a:prstGeom prst="rect">
            <a:avLst/>
          </a:prstGeom>
        </p:spPr>
      </p:pic>
      <p:sp>
        <p:nvSpPr>
          <p:cNvPr id="5" name="AutoShape 2" descr="File:Lafayette fires on the Cordeliers Club.jpeg"/>
          <p:cNvSpPr>
            <a:spLocks noChangeAspect="1" noChangeArrowheads="1"/>
          </p:cNvSpPr>
          <p:nvPr/>
        </p:nvSpPr>
        <p:spPr bwMode="auto">
          <a:xfrm>
            <a:off x="155575" y="-1881188"/>
            <a:ext cx="6257925" cy="39338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8" name="Rectangle 7"/>
          <p:cNvSpPr/>
          <p:nvPr/>
        </p:nvSpPr>
        <p:spPr>
          <a:xfrm>
            <a:off x="6866223" y="5353405"/>
            <a:ext cx="3877985" cy="646331"/>
          </a:xfrm>
          <a:prstGeom prst="rect">
            <a:avLst/>
          </a:prstGeom>
        </p:spPr>
        <p:txBody>
          <a:bodyPr wrap="none">
            <a:spAutoFit/>
          </a:bodyPr>
          <a:lstStyle/>
          <a:p>
            <a:r>
              <a:rPr lang="en-US" dirty="0" smtClean="0"/>
              <a:t>Lafayette opens fire on protestors by 	</a:t>
            </a:r>
          </a:p>
          <a:p>
            <a:r>
              <a:rPr lang="en-US" dirty="0" smtClean="0"/>
              <a:t>Ary Scheffer (1807)</a:t>
            </a:r>
            <a:endParaRPr lang="en-US" dirty="0"/>
          </a:p>
        </p:txBody>
      </p:sp>
    </p:spTree>
    <p:extLst>
      <p:ext uri="{BB962C8B-B14F-4D97-AF65-F5344CB8AC3E}">
        <p14:creationId xmlns:p14="http://schemas.microsoft.com/office/powerpoint/2010/main" val="1443815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800" dirty="0"/>
              <a:t> War of the First Coalition (1792–97</a:t>
            </a:r>
            <a:r>
              <a:rPr lang="en-US" sz="2800" dirty="0" smtClean="0"/>
              <a:t>)</a:t>
            </a:r>
          </a:p>
          <a:p>
            <a:pPr lvl="1">
              <a:buFontTx/>
              <a:buChar char="-"/>
            </a:pPr>
            <a:r>
              <a:rPr lang="en-GB" sz="2800" dirty="0" smtClean="0"/>
              <a:t>Aggressive pre-emptive war against Holy Roman Empire (Habsburg Empire [Austria], Prussia), declared April 1792</a:t>
            </a:r>
          </a:p>
          <a:p>
            <a:pPr lvl="1">
              <a:buFontTx/>
              <a:buChar char="-"/>
            </a:pPr>
            <a:r>
              <a:rPr lang="en-GB" sz="2800" dirty="0" smtClean="0"/>
              <a:t>Coalition eventually included Britain, Spain, Netherlands, Portugal, Italian states</a:t>
            </a:r>
          </a:p>
          <a:p>
            <a:pPr lvl="1">
              <a:buFontTx/>
              <a:buChar char="-"/>
            </a:pPr>
            <a:r>
              <a:rPr lang="en-GB" sz="2800" dirty="0" smtClean="0"/>
              <a:t>First of successive conflicts against coalitions of </a:t>
            </a:r>
            <a:r>
              <a:rPr lang="en-GB" sz="2800" smtClean="0"/>
              <a:t>various configurations</a:t>
            </a:r>
          </a:p>
          <a:p>
            <a:pPr marL="365760" lvl="1" indent="0">
              <a:buNone/>
            </a:pPr>
            <a:endParaRPr lang="en-GB" sz="2800" dirty="0" smtClean="0"/>
          </a:p>
          <a:p>
            <a:pPr>
              <a:buFontTx/>
              <a:buChar char="-"/>
            </a:pPr>
            <a:endParaRPr lang="en-US" dirty="0" smtClean="0"/>
          </a:p>
        </p:txBody>
      </p:sp>
      <p:sp>
        <p:nvSpPr>
          <p:cNvPr id="3" name="Title 2"/>
          <p:cNvSpPr>
            <a:spLocks noGrp="1"/>
          </p:cNvSpPr>
          <p:nvPr>
            <p:ph type="title"/>
          </p:nvPr>
        </p:nvSpPr>
        <p:spPr>
          <a:xfrm>
            <a:off x="507999" y="388120"/>
            <a:ext cx="11175013" cy="1054394"/>
          </a:xfrm>
        </p:spPr>
        <p:txBody>
          <a:bodyPr/>
          <a:lstStyle/>
          <a:p>
            <a:r>
              <a:rPr lang="en-US" dirty="0"/>
              <a:t>French Revolutionary Wars</a:t>
            </a:r>
          </a:p>
        </p:txBody>
      </p:sp>
    </p:spTree>
    <p:extLst>
      <p:ext uri="{BB962C8B-B14F-4D97-AF65-F5344CB8AC3E}">
        <p14:creationId xmlns:p14="http://schemas.microsoft.com/office/powerpoint/2010/main" val="21636724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599387" y="251723"/>
            <a:ext cx="2133601" cy="6518708"/>
          </a:xfrm>
        </p:spPr>
        <p:txBody>
          <a:bodyPr>
            <a:spAutoFit/>
          </a:bodyPr>
          <a:lstStyle/>
          <a:p>
            <a:r>
              <a:rPr lang="en-US" sz="2400" b="1" dirty="0" smtClean="0"/>
              <a:t>'Painting </a:t>
            </a:r>
            <a:r>
              <a:rPr lang="en-US" sz="2400" b="1" dirty="0"/>
              <a:t>of a Typical Sans-Culotte' by Louis Leopold </a:t>
            </a:r>
            <a:r>
              <a:rPr lang="en-US" sz="2400" b="1" dirty="0" smtClean="0"/>
              <a:t>Boilly, 1792</a:t>
            </a:r>
          </a:p>
          <a:p>
            <a:endParaRPr lang="en-US" sz="2400" dirty="0"/>
          </a:p>
          <a:p>
            <a:r>
              <a:rPr lang="en-GB" sz="2400" b="1" dirty="0"/>
              <a:t>Description of </a:t>
            </a:r>
            <a:r>
              <a:rPr lang="en-GB" sz="2400" b="1" i="1" dirty="0"/>
              <a:t>Sans-Culottes</a:t>
            </a:r>
            <a:r>
              <a:rPr lang="en-GB" sz="2400" b="1" dirty="0"/>
              <a:t>, </a:t>
            </a:r>
            <a:r>
              <a:rPr lang="en-GB" sz="2400" b="1" i="1" dirty="0" err="1"/>
              <a:t>Père</a:t>
            </a:r>
            <a:r>
              <a:rPr lang="en-GB" sz="2400" b="1" i="1" dirty="0"/>
              <a:t> Duchesne, </a:t>
            </a:r>
            <a:r>
              <a:rPr lang="en-GB" sz="2400" b="1" dirty="0"/>
              <a:t>1794</a:t>
            </a:r>
            <a:endParaRPr lang="en-GB" sz="2400" dirty="0"/>
          </a:p>
          <a:p>
            <a:endParaRPr lang="en-US" dirty="0" smtClean="0"/>
          </a:p>
          <a:p>
            <a:endParaRPr lang="en-US" dirty="0"/>
          </a:p>
          <a:p>
            <a:endParaRPr lang="en-US" dirty="0" smtClean="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0626" y="146958"/>
            <a:ext cx="4834918" cy="6575488"/>
          </a:xfrm>
          <a:prstGeom prst="rect">
            <a:avLst/>
          </a:prstGeom>
        </p:spPr>
      </p:pic>
      <p:sp>
        <p:nvSpPr>
          <p:cNvPr id="7" name="Title 2"/>
          <p:cNvSpPr txBox="1">
            <a:spLocks/>
          </p:cNvSpPr>
          <p:nvPr/>
        </p:nvSpPr>
        <p:spPr>
          <a:xfrm>
            <a:off x="-4066156" y="-156492"/>
            <a:ext cx="8432800" cy="1645920"/>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r>
              <a:rPr lang="en-GB" i="1" dirty="0" smtClean="0"/>
              <a:t>Sans-Culottes</a:t>
            </a:r>
            <a:endParaRPr lang="en-US" dirty="0"/>
          </a:p>
        </p:txBody>
      </p:sp>
      <p:sp>
        <p:nvSpPr>
          <p:cNvPr id="3" name="Rectangle 2"/>
          <p:cNvSpPr/>
          <p:nvPr/>
        </p:nvSpPr>
        <p:spPr>
          <a:xfrm>
            <a:off x="230301" y="1223368"/>
            <a:ext cx="4100325" cy="5148204"/>
          </a:xfrm>
          <a:prstGeom prst="rect">
            <a:avLst/>
          </a:prstGeom>
        </p:spPr>
        <p:txBody>
          <a:bodyPr wrap="square">
            <a:spAutoFit/>
          </a:bodyPr>
          <a:lstStyle/>
          <a:p>
            <a:pPr marL="342900" lvl="0" indent="-342900">
              <a:lnSpc>
                <a:spcPct val="107000"/>
              </a:lnSpc>
              <a:spcAft>
                <a:spcPts val="0"/>
              </a:spcAft>
              <a:buFont typeface="Symbol" panose="05050102010706020507" pitchFamily="18"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What image of the </a:t>
            </a:r>
            <a:r>
              <a:rPr lang="en-GB" sz="2200" b="1" i="1" dirty="0">
                <a:latin typeface="Calibri" panose="020F0502020204030204" pitchFamily="34" charset="0"/>
                <a:ea typeface="Calibri" panose="020F0502020204030204" pitchFamily="34" charset="0"/>
                <a:cs typeface="Calibri" panose="020F0502020204030204" pitchFamily="34" charset="0"/>
              </a:rPr>
              <a:t>Sans-Culotte </a:t>
            </a:r>
            <a:r>
              <a:rPr lang="en-GB" sz="2200" b="1" dirty="0">
                <a:latin typeface="Calibri" panose="020F0502020204030204" pitchFamily="34" charset="0"/>
                <a:ea typeface="Calibri" panose="020F0502020204030204" pitchFamily="34" charset="0"/>
                <a:cs typeface="Calibri" panose="020F0502020204030204" pitchFamily="34" charset="0"/>
              </a:rPr>
              <a:t>does </a:t>
            </a:r>
            <a:r>
              <a:rPr lang="en-GB" sz="2200" b="1" dirty="0" err="1">
                <a:latin typeface="Calibri" panose="020F0502020204030204" pitchFamily="34" charset="0"/>
                <a:ea typeface="Calibri" panose="020F0502020204030204" pitchFamily="34" charset="0"/>
                <a:cs typeface="Calibri" panose="020F0502020204030204" pitchFamily="34" charset="0"/>
              </a:rPr>
              <a:t>Boilly’s</a:t>
            </a:r>
            <a:r>
              <a:rPr lang="en-GB" sz="2200" b="1" dirty="0">
                <a:latin typeface="Calibri" panose="020F0502020204030204" pitchFamily="34" charset="0"/>
                <a:ea typeface="Calibri" panose="020F0502020204030204" pitchFamily="34" charset="0"/>
                <a:cs typeface="Calibri" panose="020F0502020204030204" pitchFamily="34" charset="0"/>
              </a:rPr>
              <a:t> painting project? Is there anything notable about the subject’s attire and bodily comportment?</a:t>
            </a: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Is there anything notable about the painting’s style or aesthetics?</a:t>
            </a: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200" b="1" dirty="0">
                <a:latin typeface="Calibri" panose="020F0502020204030204" pitchFamily="34" charset="0"/>
                <a:ea typeface="Calibri" panose="020F0502020204030204" pitchFamily="34" charset="0"/>
                <a:cs typeface="Calibri" panose="020F0502020204030204" pitchFamily="34" charset="0"/>
              </a:rPr>
              <a:t>In what senses might this painting be viewed as embodying revolutionary ideals? What might have been its ‘propaganda’ ‘message’?</a:t>
            </a:r>
            <a:endParaRPr lang="en-GB" sz="2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821438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607825" y="4614105"/>
            <a:ext cx="2133601" cy="1645920"/>
          </a:xfrm>
        </p:spPr>
        <p:txBody>
          <a:bodyPr>
            <a:normAutofit/>
          </a:bodyPr>
          <a:lstStyle/>
          <a:p>
            <a:r>
              <a:rPr lang="en-US" dirty="0" smtClean="0"/>
              <a:t>'Painting </a:t>
            </a:r>
            <a:r>
              <a:rPr lang="en-US" dirty="0"/>
              <a:t>of a Typical Sans-Culotte' by Louis Leopold </a:t>
            </a:r>
            <a:r>
              <a:rPr lang="en-US" dirty="0" smtClean="0"/>
              <a:t>Boilly, 1792</a:t>
            </a:r>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369287" y="159025"/>
            <a:ext cx="2610678" cy="3550523"/>
          </a:xfrm>
          <a:prstGeom prst="rect">
            <a:avLst/>
          </a:prstGeom>
        </p:spPr>
      </p:pic>
      <p:sp>
        <p:nvSpPr>
          <p:cNvPr id="7" name="Title 2"/>
          <p:cNvSpPr txBox="1">
            <a:spLocks/>
          </p:cNvSpPr>
          <p:nvPr/>
        </p:nvSpPr>
        <p:spPr>
          <a:xfrm>
            <a:off x="9210261" y="3126832"/>
            <a:ext cx="2621929" cy="1645920"/>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r>
              <a:rPr lang="en-GB" sz="4000" i="1" dirty="0" smtClean="0">
                <a:solidFill>
                  <a:srgbClr val="FFFF00"/>
                </a:solidFill>
              </a:rPr>
              <a:t>Sans-Culottes</a:t>
            </a:r>
            <a:endParaRPr lang="en-US" sz="4000" dirty="0">
              <a:solidFill>
                <a:srgbClr val="FFFF00"/>
              </a:solidFill>
            </a:endParaRPr>
          </a:p>
        </p:txBody>
      </p:sp>
      <p:pic>
        <p:nvPicPr>
          <p:cNvPr id="5" name="Picture 4"/>
          <p:cNvPicPr>
            <a:picLocks noChangeAspect="1"/>
          </p:cNvPicPr>
          <p:nvPr/>
        </p:nvPicPr>
        <p:blipFill>
          <a:blip r:embed="rId4"/>
          <a:stretch>
            <a:fillRect/>
          </a:stretch>
        </p:blipFill>
        <p:spPr>
          <a:xfrm>
            <a:off x="4002156" y="152584"/>
            <a:ext cx="5208105" cy="6545195"/>
          </a:xfrm>
          <a:prstGeom prst="rect">
            <a:avLst/>
          </a:prstGeom>
        </p:spPr>
      </p:pic>
      <p:pic>
        <p:nvPicPr>
          <p:cNvPr id="6" name="Picture 5"/>
          <p:cNvPicPr>
            <a:picLocks noChangeAspect="1"/>
          </p:cNvPicPr>
          <p:nvPr/>
        </p:nvPicPr>
        <p:blipFill>
          <a:blip r:embed="rId5"/>
          <a:stretch>
            <a:fillRect/>
          </a:stretch>
        </p:blipFill>
        <p:spPr>
          <a:xfrm>
            <a:off x="185530" y="152584"/>
            <a:ext cx="2159982" cy="3239973"/>
          </a:xfrm>
          <a:prstGeom prst="rect">
            <a:avLst/>
          </a:prstGeom>
        </p:spPr>
      </p:pic>
      <p:pic>
        <p:nvPicPr>
          <p:cNvPr id="8" name="Picture 7"/>
          <p:cNvPicPr>
            <a:picLocks noChangeAspect="1"/>
          </p:cNvPicPr>
          <p:nvPr/>
        </p:nvPicPr>
        <p:blipFill rotWithShape="1">
          <a:blip r:embed="rId6"/>
          <a:srcRect l="3630" t="4222" r="1762" b="4331"/>
          <a:stretch/>
        </p:blipFill>
        <p:spPr>
          <a:xfrm>
            <a:off x="2345512" y="152584"/>
            <a:ext cx="1967127" cy="3239973"/>
          </a:xfrm>
          <a:prstGeom prst="rect">
            <a:avLst/>
          </a:prstGeom>
        </p:spPr>
      </p:pic>
      <p:pic>
        <p:nvPicPr>
          <p:cNvPr id="10" name="Picture 9"/>
          <p:cNvPicPr>
            <a:picLocks noChangeAspect="1"/>
          </p:cNvPicPr>
          <p:nvPr/>
        </p:nvPicPr>
        <p:blipFill rotWithShape="1">
          <a:blip r:embed="rId7"/>
          <a:srcRect l="18929" t="1133" r="19672" b="7340"/>
          <a:stretch/>
        </p:blipFill>
        <p:spPr>
          <a:xfrm>
            <a:off x="185530" y="3392557"/>
            <a:ext cx="2133600" cy="3305222"/>
          </a:xfrm>
          <a:prstGeom prst="rect">
            <a:avLst/>
          </a:prstGeom>
        </p:spPr>
      </p:pic>
      <p:sp>
        <p:nvSpPr>
          <p:cNvPr id="11" name="Title 2"/>
          <p:cNvSpPr txBox="1">
            <a:spLocks/>
          </p:cNvSpPr>
          <p:nvPr/>
        </p:nvSpPr>
        <p:spPr>
          <a:xfrm>
            <a:off x="2319130" y="4772752"/>
            <a:ext cx="3843132" cy="2233672"/>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r>
              <a:rPr lang="en-GB" sz="4000" dirty="0" smtClean="0"/>
              <a:t>‘</a:t>
            </a:r>
            <a:r>
              <a:rPr lang="en-GB" sz="4000" i="1" dirty="0" smtClean="0"/>
              <a:t>avec-culottes</a:t>
            </a:r>
            <a:r>
              <a:rPr lang="en-GB" sz="4000" dirty="0" smtClean="0"/>
              <a:t>’</a:t>
            </a:r>
            <a:endParaRPr lang="en-US" sz="4000" dirty="0"/>
          </a:p>
        </p:txBody>
      </p:sp>
      <p:sp>
        <p:nvSpPr>
          <p:cNvPr id="12" name="Rectangle 11"/>
          <p:cNvSpPr/>
          <p:nvPr/>
        </p:nvSpPr>
        <p:spPr>
          <a:xfrm>
            <a:off x="4312638" y="159025"/>
            <a:ext cx="4831361" cy="646331"/>
          </a:xfrm>
          <a:prstGeom prst="rect">
            <a:avLst/>
          </a:prstGeom>
        </p:spPr>
        <p:txBody>
          <a:bodyPr wrap="square">
            <a:spAutoFit/>
          </a:bodyPr>
          <a:lstStyle/>
          <a:p>
            <a:r>
              <a:rPr lang="en-US" dirty="0">
                <a:solidFill>
                  <a:schemeClr val="bg1"/>
                </a:solidFill>
              </a:rPr>
              <a:t>Portrait of Maximilien de </a:t>
            </a:r>
            <a:r>
              <a:rPr lang="en-US" dirty="0" smtClean="0">
                <a:solidFill>
                  <a:schemeClr val="bg1"/>
                </a:solidFill>
              </a:rPr>
              <a:t>Robespierre by </a:t>
            </a:r>
            <a:endParaRPr lang="en-US" dirty="0">
              <a:solidFill>
                <a:schemeClr val="bg1"/>
              </a:solidFill>
            </a:endParaRPr>
          </a:p>
          <a:p>
            <a:r>
              <a:rPr lang="en-US" dirty="0" smtClean="0">
                <a:solidFill>
                  <a:schemeClr val="bg1"/>
                </a:solidFill>
              </a:rPr>
              <a:t>Louis-Léopold Boilly, c. 1791</a:t>
            </a:r>
            <a:r>
              <a:rPr lang="en-US" dirty="0"/>
              <a:t>	</a:t>
            </a:r>
          </a:p>
        </p:txBody>
      </p:sp>
    </p:spTree>
    <p:extLst>
      <p:ext uri="{BB962C8B-B14F-4D97-AF65-F5344CB8AC3E}">
        <p14:creationId xmlns:p14="http://schemas.microsoft.com/office/powerpoint/2010/main" val="13474576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599387" y="251723"/>
            <a:ext cx="2133601" cy="6518708"/>
          </a:xfrm>
        </p:spPr>
        <p:txBody>
          <a:bodyPr>
            <a:spAutoFit/>
          </a:bodyPr>
          <a:lstStyle/>
          <a:p>
            <a:r>
              <a:rPr lang="en-US" sz="2400" b="1" dirty="0" smtClean="0"/>
              <a:t>'Painting </a:t>
            </a:r>
            <a:r>
              <a:rPr lang="en-US" sz="2400" b="1" dirty="0"/>
              <a:t>of a Typical Sans-Culotte' by Louis Leopold </a:t>
            </a:r>
            <a:r>
              <a:rPr lang="en-US" sz="2400" b="1" dirty="0" smtClean="0"/>
              <a:t>Boilly, 1792</a:t>
            </a:r>
          </a:p>
          <a:p>
            <a:endParaRPr lang="en-US" sz="2400" dirty="0"/>
          </a:p>
          <a:p>
            <a:r>
              <a:rPr lang="en-GB" sz="2400" b="1" dirty="0"/>
              <a:t>Description of </a:t>
            </a:r>
            <a:r>
              <a:rPr lang="en-GB" sz="2400" b="1" i="1" dirty="0"/>
              <a:t>Sans-Culottes</a:t>
            </a:r>
            <a:r>
              <a:rPr lang="en-GB" sz="2400" b="1" dirty="0"/>
              <a:t>, </a:t>
            </a:r>
            <a:r>
              <a:rPr lang="en-GB" sz="2400" b="1" i="1" dirty="0" err="1"/>
              <a:t>Père</a:t>
            </a:r>
            <a:r>
              <a:rPr lang="en-GB" sz="2400" b="1" i="1" dirty="0"/>
              <a:t> Duchesne, </a:t>
            </a:r>
            <a:r>
              <a:rPr lang="en-GB" sz="2400" b="1" dirty="0"/>
              <a:t>1794</a:t>
            </a:r>
            <a:endParaRPr lang="en-GB" sz="2400" dirty="0"/>
          </a:p>
          <a:p>
            <a:endParaRPr lang="en-US" dirty="0" smtClean="0"/>
          </a:p>
          <a:p>
            <a:endParaRPr lang="en-US" dirty="0"/>
          </a:p>
          <a:p>
            <a:endParaRPr lang="en-US" dirty="0" smtClean="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30626" y="146958"/>
            <a:ext cx="4834918" cy="6575488"/>
          </a:xfrm>
          <a:prstGeom prst="rect">
            <a:avLst/>
          </a:prstGeom>
        </p:spPr>
      </p:pic>
      <p:sp>
        <p:nvSpPr>
          <p:cNvPr id="3" name="Rectangle 2"/>
          <p:cNvSpPr/>
          <p:nvPr/>
        </p:nvSpPr>
        <p:spPr>
          <a:xfrm>
            <a:off x="230302" y="445422"/>
            <a:ext cx="3900828" cy="6548588"/>
          </a:xfrm>
          <a:prstGeom prst="rect">
            <a:avLst/>
          </a:prstGeom>
        </p:spPr>
        <p:txBody>
          <a:bodyPr wrap="square">
            <a:spAutoFit/>
          </a:bodyPr>
          <a:lstStyle/>
          <a:p>
            <a:pPr marL="285750" lvl="0" indent="-285750">
              <a:buFont typeface="Arial" panose="020B0604020202020204" pitchFamily="34" charset="0"/>
              <a:buChar char="•"/>
            </a:pPr>
            <a:r>
              <a:rPr lang="en-GB" b="1" dirty="0"/>
              <a:t>What image of the </a:t>
            </a:r>
            <a:r>
              <a:rPr lang="en-GB" b="1" i="1" dirty="0"/>
              <a:t>sans-culotte </a:t>
            </a:r>
            <a:r>
              <a:rPr lang="en-GB" b="1" dirty="0"/>
              <a:t>does </a:t>
            </a:r>
            <a:r>
              <a:rPr lang="en-GB" b="1" i="1" dirty="0" err="1"/>
              <a:t>Père</a:t>
            </a:r>
            <a:r>
              <a:rPr lang="en-GB" b="1" i="1" dirty="0"/>
              <a:t> Duchesne </a:t>
            </a:r>
            <a:r>
              <a:rPr lang="en-GB" b="1" dirty="0"/>
              <a:t>description project? Is there anything notable about the subject’s attire and bodily comportment?</a:t>
            </a:r>
            <a:endParaRPr lang="en-GB" dirty="0"/>
          </a:p>
          <a:p>
            <a:pPr marL="285750" lvl="0" indent="-285750">
              <a:buFont typeface="Arial" panose="020B0604020202020204" pitchFamily="34" charset="0"/>
              <a:buChar char="•"/>
            </a:pPr>
            <a:r>
              <a:rPr lang="en-GB" b="1" dirty="0"/>
              <a:t>What does the author regard as some of the key characteristics of a </a:t>
            </a:r>
            <a:r>
              <a:rPr lang="en-GB" b="1" i="1" dirty="0"/>
              <a:t>sans-culotte</a:t>
            </a:r>
            <a:r>
              <a:rPr lang="en-GB" b="1" dirty="0"/>
              <a:t>? What types of words are used to describe a </a:t>
            </a:r>
            <a:r>
              <a:rPr lang="en-GB" b="1" i="1" dirty="0"/>
              <a:t>sans-culotte</a:t>
            </a:r>
            <a:r>
              <a:rPr lang="en-GB" b="1" dirty="0"/>
              <a:t>? What types of political views do </a:t>
            </a:r>
            <a:r>
              <a:rPr lang="en-GB" b="1" i="1" dirty="0"/>
              <a:t>sans-culottes </a:t>
            </a:r>
            <a:r>
              <a:rPr lang="en-GB" b="1" dirty="0"/>
              <a:t>espouse according to the author?</a:t>
            </a:r>
            <a:endParaRPr lang="en-GB" dirty="0"/>
          </a:p>
          <a:p>
            <a:pPr marL="285750" lvl="0" indent="-285750">
              <a:buFont typeface="Arial" panose="020B0604020202020204" pitchFamily="34" charset="0"/>
              <a:buChar char="•"/>
            </a:pPr>
            <a:r>
              <a:rPr lang="en-GB" b="1" dirty="0"/>
              <a:t>In what senses might this text be viewed as embodying revolutionary ideals? What might have been its ‘propaganda’ ‘message’?</a:t>
            </a:r>
            <a:endParaRPr lang="en-GB" dirty="0"/>
          </a:p>
          <a:p>
            <a:pPr marL="285750" lvl="0" indent="-285750">
              <a:buFont typeface="Arial" panose="020B0604020202020204" pitchFamily="34" charset="0"/>
              <a:buChar char="•"/>
            </a:pPr>
            <a:r>
              <a:rPr lang="en-GB" b="1" dirty="0"/>
              <a:t>Who might have been the audience of this text? Is there anything significant about the fact that it was publishes in </a:t>
            </a:r>
            <a:r>
              <a:rPr lang="en-GB" b="1" i="1" dirty="0" err="1"/>
              <a:t>Père</a:t>
            </a:r>
            <a:r>
              <a:rPr lang="en-GB" b="1" i="1" dirty="0"/>
              <a:t> Duchesne</a:t>
            </a:r>
            <a:r>
              <a:rPr lang="en-GB" b="1" dirty="0"/>
              <a:t>?</a:t>
            </a:r>
            <a:endParaRPr lang="en-GB" dirty="0"/>
          </a:p>
          <a:p>
            <a:pPr lvl="0">
              <a:lnSpc>
                <a:spcPct val="107000"/>
              </a:lnSpc>
              <a:spcAft>
                <a:spcPts val="0"/>
              </a:spcAft>
            </a:pPr>
            <a:endParaRPr lang="en-GB" sz="2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4652647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r>
              <a:rPr lang="en-GB" dirty="0"/>
              <a:t>radical’ revolution – </a:t>
            </a:r>
            <a:r>
              <a:rPr lang="en-GB" dirty="0" smtClean="0"/>
              <a:t>left/right divide</a:t>
            </a:r>
            <a:endParaRPr lang="en-US" dirty="0"/>
          </a:p>
        </p:txBody>
      </p:sp>
      <p:pic>
        <p:nvPicPr>
          <p:cNvPr id="3" name="Picture 2"/>
          <p:cNvPicPr>
            <a:picLocks noChangeAspect="1"/>
          </p:cNvPicPr>
          <p:nvPr/>
        </p:nvPicPr>
        <p:blipFill>
          <a:blip r:embed="rId3"/>
          <a:stretch>
            <a:fillRect/>
          </a:stretch>
        </p:blipFill>
        <p:spPr>
          <a:xfrm>
            <a:off x="2714962" y="1571289"/>
            <a:ext cx="6934200" cy="5200650"/>
          </a:xfrm>
          <a:prstGeom prst="rect">
            <a:avLst/>
          </a:prstGeom>
        </p:spPr>
      </p:pic>
    </p:spTree>
    <p:extLst>
      <p:ext uri="{BB962C8B-B14F-4D97-AF65-F5344CB8AC3E}">
        <p14:creationId xmlns:p14="http://schemas.microsoft.com/office/powerpoint/2010/main" val="23515302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r>
              <a:rPr lang="en-GB" dirty="0"/>
              <a:t>radical’ revolution – </a:t>
            </a:r>
            <a:r>
              <a:rPr lang="en-GB" dirty="0" smtClean="0"/>
              <a:t>Founding of republic</a:t>
            </a:r>
            <a:endParaRPr lang="en-US" dirty="0"/>
          </a:p>
        </p:txBody>
      </p:sp>
      <p:sp>
        <p:nvSpPr>
          <p:cNvPr id="4" name="Content Placeholder 2"/>
          <p:cNvSpPr txBox="1">
            <a:spLocks/>
          </p:cNvSpPr>
          <p:nvPr/>
        </p:nvSpPr>
        <p:spPr>
          <a:xfrm>
            <a:off x="218941" y="1648497"/>
            <a:ext cx="11797048" cy="5061396"/>
          </a:xfrm>
          <a:prstGeom prst="rect">
            <a:avLst/>
          </a:prstGeom>
        </p:spPr>
        <p:txBody>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lgn="just"/>
            <a:r>
              <a:rPr lang="en-GB" sz="3200" dirty="0"/>
              <a:t>In September 1792, Robespierre </a:t>
            </a:r>
            <a:r>
              <a:rPr lang="en-GB" sz="3200" dirty="0" smtClean="0"/>
              <a:t>pressured </a:t>
            </a:r>
            <a:r>
              <a:rPr lang="en-GB" sz="3200" dirty="0"/>
              <a:t>the Legislative Assembly to suspend itself, and to replace it with the </a:t>
            </a:r>
            <a:r>
              <a:rPr lang="en-GB" sz="3200" b="1" dirty="0"/>
              <a:t>National Convention</a:t>
            </a:r>
          </a:p>
          <a:p>
            <a:pPr algn="just"/>
            <a:endParaRPr lang="en-GB" sz="3200" dirty="0" smtClean="0"/>
          </a:p>
          <a:p>
            <a:pPr algn="just"/>
            <a:r>
              <a:rPr lang="en-GB" sz="3200" dirty="0" smtClean="0"/>
              <a:t>Republic declared September 22 1792</a:t>
            </a:r>
          </a:p>
        </p:txBody>
      </p:sp>
    </p:spTree>
    <p:extLst>
      <p:ext uri="{BB962C8B-B14F-4D97-AF65-F5344CB8AC3E}">
        <p14:creationId xmlns:p14="http://schemas.microsoft.com/office/powerpoint/2010/main" val="30476363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830010"/>
          </a:xfrm>
        </p:spPr>
        <p:txBody>
          <a:bodyPr>
            <a:normAutofit fontScale="92500" lnSpcReduction="10000"/>
          </a:bodyPr>
          <a:lstStyle/>
          <a:p>
            <a:pPr lvl="0"/>
            <a:r>
              <a:rPr lang="en-GB" sz="3000" b="1" dirty="0"/>
              <a:t>Compare and contrast the two constitutions. What notable inclusions and exclusions are contained in the two constitutions? Which of the two might be considered the more expansive or ‘radical,’ and why?</a:t>
            </a:r>
            <a:endParaRPr lang="en-GB" sz="3000" dirty="0"/>
          </a:p>
          <a:p>
            <a:pPr lvl="0"/>
            <a:r>
              <a:rPr lang="en-GB" sz="3000" b="1" dirty="0"/>
              <a:t>In what ways do the two constitutions interpret and implement the Declaration of Rights of Man and Citizen?</a:t>
            </a:r>
            <a:endParaRPr lang="en-GB" sz="3000" dirty="0"/>
          </a:p>
          <a:p>
            <a:pPr lvl="0"/>
            <a:r>
              <a:rPr lang="en-GB" sz="3000" b="1" dirty="0"/>
              <a:t>What political structures are outlined in the two constitutions? What conditions for citizenship and political eligibility do they outline? </a:t>
            </a:r>
            <a:endParaRPr lang="en-GB" sz="3000" dirty="0"/>
          </a:p>
          <a:p>
            <a:pPr lvl="0"/>
            <a:r>
              <a:rPr lang="en-GB" sz="3000" b="1" dirty="0"/>
              <a:t>What symbolic value might each of the constitutions have had?</a:t>
            </a:r>
            <a:endParaRPr lang="en-GB" sz="3000" dirty="0"/>
          </a:p>
          <a:p>
            <a:endParaRPr lang="en-GB" dirty="0"/>
          </a:p>
        </p:txBody>
      </p:sp>
      <p:sp>
        <p:nvSpPr>
          <p:cNvPr id="3" name="Title 2"/>
          <p:cNvSpPr>
            <a:spLocks noGrp="1"/>
          </p:cNvSpPr>
          <p:nvPr>
            <p:ph type="title"/>
          </p:nvPr>
        </p:nvSpPr>
        <p:spPr/>
        <p:txBody>
          <a:bodyPr/>
          <a:lstStyle/>
          <a:p>
            <a:r>
              <a:rPr lang="en-GB" dirty="0"/>
              <a:t>Debating ‘moderate’ revolution</a:t>
            </a:r>
            <a:r>
              <a:rPr lang="en-GB" dirty="0" smtClean="0"/>
              <a:t>: Constitutions of 1791 and 1793</a:t>
            </a:r>
            <a:endParaRPr lang="en-GB" dirty="0"/>
          </a:p>
        </p:txBody>
      </p:sp>
    </p:spTree>
    <p:extLst>
      <p:ext uri="{BB962C8B-B14F-4D97-AF65-F5344CB8AC3E}">
        <p14:creationId xmlns:p14="http://schemas.microsoft.com/office/powerpoint/2010/main" val="29841972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3184" y="128789"/>
            <a:ext cx="11642230" cy="1433852"/>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t>‘radical’ revolution –Trial of Louis XVI, January 1793</a:t>
            </a:r>
            <a:endParaRPr lang="en-US" dirty="0"/>
          </a:p>
        </p:txBody>
      </p:sp>
      <p:pic>
        <p:nvPicPr>
          <p:cNvPr id="4" name="Picture 3"/>
          <p:cNvPicPr>
            <a:picLocks noChangeAspect="1"/>
          </p:cNvPicPr>
          <p:nvPr/>
        </p:nvPicPr>
        <p:blipFill>
          <a:blip r:embed="rId3"/>
          <a:stretch>
            <a:fillRect/>
          </a:stretch>
        </p:blipFill>
        <p:spPr>
          <a:xfrm>
            <a:off x="2592593" y="1644682"/>
            <a:ext cx="7027835" cy="5126751"/>
          </a:xfrm>
          <a:prstGeom prst="rect">
            <a:avLst/>
          </a:prstGeom>
        </p:spPr>
      </p:pic>
    </p:spTree>
    <p:extLst>
      <p:ext uri="{BB962C8B-B14F-4D97-AF65-F5344CB8AC3E}">
        <p14:creationId xmlns:p14="http://schemas.microsoft.com/office/powerpoint/2010/main" val="401958344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660400" y="508247"/>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solidFill>
                  <a:prstClr val="white"/>
                </a:solidFill>
              </a:rPr>
              <a:t>‘radical’ revolution –regicide</a:t>
            </a:r>
            <a:endParaRPr lang="en-US" dirty="0">
              <a:solidFill>
                <a:prstClr val="white"/>
              </a:solidFill>
            </a:endParaRPr>
          </a:p>
        </p:txBody>
      </p:sp>
      <p:pic>
        <p:nvPicPr>
          <p:cNvPr id="2" name="Picture 1"/>
          <p:cNvPicPr>
            <a:picLocks noChangeAspect="1"/>
          </p:cNvPicPr>
          <p:nvPr/>
        </p:nvPicPr>
        <p:blipFill>
          <a:blip r:embed="rId3"/>
          <a:stretch>
            <a:fillRect/>
          </a:stretch>
        </p:blipFill>
        <p:spPr>
          <a:xfrm>
            <a:off x="2995615" y="1492550"/>
            <a:ext cx="7975632" cy="5230221"/>
          </a:xfrm>
          <a:prstGeom prst="rect">
            <a:avLst/>
          </a:prstGeom>
        </p:spPr>
      </p:pic>
      <p:sp>
        <p:nvSpPr>
          <p:cNvPr id="4" name="Title 1"/>
          <p:cNvSpPr txBox="1">
            <a:spLocks/>
          </p:cNvSpPr>
          <p:nvPr/>
        </p:nvSpPr>
        <p:spPr>
          <a:xfrm>
            <a:off x="233251" y="2603683"/>
            <a:ext cx="2762364" cy="289559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r>
              <a:rPr lang="en-GB" b="1" dirty="0" smtClean="0">
                <a:solidFill>
                  <a:srgbClr val="FF0000"/>
                </a:solidFill>
                <a:effectLst>
                  <a:outerShdw blurRad="38100" dist="38100" dir="2700000" algn="tl">
                    <a:srgbClr val="000000">
                      <a:alpha val="43137"/>
                    </a:srgbClr>
                  </a:outerShdw>
                </a:effectLst>
              </a:rPr>
              <a:t>Execution of louis XVI, January 21 1793; Marie Antoinette, October 16 1793</a:t>
            </a:r>
          </a:p>
          <a:p>
            <a:pPr algn="l"/>
            <a:endParaRPr lang="en-US"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222115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dirty="0" smtClean="0"/>
              <a:t>‘</a:t>
            </a:r>
            <a:r>
              <a:rPr lang="en-GB" dirty="0"/>
              <a:t>radical’ revolution </a:t>
            </a:r>
            <a:r>
              <a:rPr lang="en-GB" dirty="0" smtClean="0"/>
              <a:t>–Jacobins club: </a:t>
            </a:r>
            <a:r>
              <a:rPr lang="en-US" i="1" dirty="0" err="1" smtClean="0"/>
              <a:t>Montagnards</a:t>
            </a:r>
            <a:r>
              <a:rPr lang="en-US" i="1" dirty="0" smtClean="0"/>
              <a:t> </a:t>
            </a:r>
            <a:r>
              <a:rPr lang="en-US" dirty="0" smtClean="0"/>
              <a:t>(the Mountain)</a:t>
            </a:r>
            <a:r>
              <a:rPr lang="en-US" i="1" dirty="0"/>
              <a:t/>
            </a:r>
            <a:br>
              <a:rPr lang="en-US" i="1" dirty="0"/>
            </a:br>
            <a:r>
              <a:rPr lang="en-GB" dirty="0" smtClean="0"/>
              <a:t> </a:t>
            </a:r>
            <a:endParaRPr lang="en-US" dirty="0"/>
          </a:p>
        </p:txBody>
      </p:sp>
      <p:pic>
        <p:nvPicPr>
          <p:cNvPr id="3" name="Picture 2"/>
          <p:cNvPicPr>
            <a:picLocks noChangeAspect="1"/>
          </p:cNvPicPr>
          <p:nvPr/>
        </p:nvPicPr>
        <p:blipFill>
          <a:blip r:embed="rId3"/>
          <a:stretch>
            <a:fillRect/>
          </a:stretch>
        </p:blipFill>
        <p:spPr>
          <a:xfrm>
            <a:off x="3183423" y="1642839"/>
            <a:ext cx="5660203" cy="4394376"/>
          </a:xfrm>
          <a:prstGeom prst="rect">
            <a:avLst/>
          </a:prstGeom>
        </p:spPr>
      </p:pic>
      <p:pic>
        <p:nvPicPr>
          <p:cNvPr id="4" name="Picture 3"/>
          <p:cNvPicPr>
            <a:picLocks noChangeAspect="1"/>
          </p:cNvPicPr>
          <p:nvPr/>
        </p:nvPicPr>
        <p:blipFill>
          <a:blip r:embed="rId4"/>
          <a:stretch>
            <a:fillRect/>
          </a:stretch>
        </p:blipFill>
        <p:spPr>
          <a:xfrm>
            <a:off x="215602" y="1642839"/>
            <a:ext cx="2506083" cy="3089607"/>
          </a:xfrm>
          <a:prstGeom prst="rect">
            <a:avLst/>
          </a:prstGeom>
        </p:spPr>
      </p:pic>
      <p:pic>
        <p:nvPicPr>
          <p:cNvPr id="5" name="Picture 4"/>
          <p:cNvPicPr>
            <a:picLocks noChangeAspect="1"/>
          </p:cNvPicPr>
          <p:nvPr/>
        </p:nvPicPr>
        <p:blipFill>
          <a:blip r:embed="rId5"/>
          <a:stretch>
            <a:fillRect/>
          </a:stretch>
        </p:blipFill>
        <p:spPr>
          <a:xfrm>
            <a:off x="9305364" y="1642839"/>
            <a:ext cx="2681062" cy="3579409"/>
          </a:xfrm>
          <a:prstGeom prst="rect">
            <a:avLst/>
          </a:prstGeom>
        </p:spPr>
      </p:pic>
      <p:sp>
        <p:nvSpPr>
          <p:cNvPr id="6" name="Rectangle 5"/>
          <p:cNvSpPr/>
          <p:nvPr/>
        </p:nvSpPr>
        <p:spPr>
          <a:xfrm>
            <a:off x="9305364" y="5259310"/>
            <a:ext cx="2128010" cy="1200329"/>
          </a:xfrm>
          <a:prstGeom prst="rect">
            <a:avLst/>
          </a:prstGeom>
        </p:spPr>
        <p:txBody>
          <a:bodyPr wrap="square">
            <a:spAutoFit/>
          </a:bodyPr>
          <a:lstStyle/>
          <a:p>
            <a:r>
              <a:rPr lang="en-US" dirty="0" smtClean="0"/>
              <a:t>Portrait of Maximilien de Robespierre (1758-1794)</a:t>
            </a:r>
            <a:endParaRPr lang="en-US" dirty="0"/>
          </a:p>
        </p:txBody>
      </p:sp>
      <p:sp>
        <p:nvSpPr>
          <p:cNvPr id="7" name="Content Placeholder 2"/>
          <p:cNvSpPr txBox="1">
            <a:spLocks/>
          </p:cNvSpPr>
          <p:nvPr/>
        </p:nvSpPr>
        <p:spPr>
          <a:xfrm>
            <a:off x="508000" y="6056579"/>
            <a:ext cx="8335626" cy="4407408"/>
          </a:xfrm>
          <a:prstGeom prst="rect">
            <a:avLst/>
          </a:prstGeom>
        </p:spPr>
        <p:txBody>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45720" indent="0">
              <a:buFont typeface="Wingdings 2" pitchFamily="18" charset="2"/>
              <a:buNone/>
            </a:pPr>
            <a:r>
              <a:rPr lang="en-US" dirty="0" smtClean="0"/>
              <a:t>Robespierre led most radical Jacobins sect – the </a:t>
            </a:r>
            <a:r>
              <a:rPr lang="en-US" i="1" dirty="0" smtClean="0"/>
              <a:t>Montagnards</a:t>
            </a:r>
            <a:endParaRPr lang="en-US" i="1" dirty="0"/>
          </a:p>
        </p:txBody>
      </p:sp>
    </p:spTree>
    <p:extLst>
      <p:ext uri="{BB962C8B-B14F-4D97-AF65-F5344CB8AC3E}">
        <p14:creationId xmlns:p14="http://schemas.microsoft.com/office/powerpoint/2010/main" val="32536297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7393" y="1765242"/>
            <a:ext cx="6729207" cy="1384995"/>
          </a:xfrm>
          <a:prstGeom prst="rect">
            <a:avLst/>
          </a:prstGeom>
        </p:spPr>
        <p:txBody>
          <a:bodyPr wrap="square">
            <a:spAutoFit/>
          </a:bodyPr>
          <a:lstStyle/>
          <a:p>
            <a:pPr marL="45720" lvl="0">
              <a:spcBef>
                <a:spcPct val="20000"/>
              </a:spcBef>
              <a:buClr>
                <a:srgbClr val="C66951"/>
              </a:buClr>
            </a:pPr>
            <a:r>
              <a:rPr lang="en-GB" sz="2800" b="1" spc="150" dirty="0" err="1">
                <a:solidFill>
                  <a:srgbClr val="534949"/>
                </a:solidFill>
              </a:rPr>
              <a:t>Girondins</a:t>
            </a:r>
            <a:r>
              <a:rPr lang="en-GB" sz="2800" b="1" spc="150" dirty="0">
                <a:solidFill>
                  <a:srgbClr val="534949"/>
                </a:solidFill>
              </a:rPr>
              <a:t> wing controls National Convention, </a:t>
            </a:r>
            <a:r>
              <a:rPr lang="en-GB" sz="2800" b="1" spc="150" dirty="0" smtClean="0">
                <a:solidFill>
                  <a:srgbClr val="534949"/>
                </a:solidFill>
              </a:rPr>
              <a:t>September </a:t>
            </a:r>
            <a:r>
              <a:rPr lang="en-GB" sz="2800" b="1" spc="150" dirty="0">
                <a:solidFill>
                  <a:srgbClr val="534949"/>
                </a:solidFill>
              </a:rPr>
              <a:t>1792 –June 1793</a:t>
            </a:r>
          </a:p>
        </p:txBody>
      </p:sp>
      <p:pic>
        <p:nvPicPr>
          <p:cNvPr id="5" name="Picture 4"/>
          <p:cNvPicPr>
            <a:picLocks noChangeAspect="1"/>
          </p:cNvPicPr>
          <p:nvPr/>
        </p:nvPicPr>
        <p:blipFill>
          <a:blip r:embed="rId3"/>
          <a:stretch>
            <a:fillRect/>
          </a:stretch>
        </p:blipFill>
        <p:spPr>
          <a:xfrm>
            <a:off x="346253" y="3665257"/>
            <a:ext cx="1955877" cy="2791857"/>
          </a:xfrm>
          <a:prstGeom prst="rect">
            <a:avLst/>
          </a:prstGeom>
        </p:spPr>
      </p:pic>
      <p:sp>
        <p:nvSpPr>
          <p:cNvPr id="7" name="Rectangle 6"/>
          <p:cNvSpPr/>
          <p:nvPr/>
        </p:nvSpPr>
        <p:spPr>
          <a:xfrm>
            <a:off x="33520" y="6155315"/>
            <a:ext cx="2268610" cy="646331"/>
          </a:xfrm>
          <a:prstGeom prst="rect">
            <a:avLst/>
          </a:prstGeom>
        </p:spPr>
        <p:txBody>
          <a:bodyPr wrap="square">
            <a:spAutoFit/>
          </a:bodyPr>
          <a:lstStyle/>
          <a:p>
            <a:pPr algn="ctr"/>
            <a:r>
              <a:rPr lang="en-US" dirty="0">
                <a:solidFill>
                  <a:srgbClr val="FFFF00"/>
                </a:solidFill>
              </a:rPr>
              <a:t>Marquis de Condorcet </a:t>
            </a:r>
          </a:p>
        </p:txBody>
      </p:sp>
      <p:pic>
        <p:nvPicPr>
          <p:cNvPr id="8" name="Picture 7"/>
          <p:cNvPicPr>
            <a:picLocks noChangeAspect="1"/>
          </p:cNvPicPr>
          <p:nvPr/>
        </p:nvPicPr>
        <p:blipFill>
          <a:blip r:embed="rId4"/>
          <a:stretch>
            <a:fillRect/>
          </a:stretch>
        </p:blipFill>
        <p:spPr>
          <a:xfrm>
            <a:off x="2674950" y="3665257"/>
            <a:ext cx="1840012" cy="3002566"/>
          </a:xfrm>
          <a:prstGeom prst="rect">
            <a:avLst/>
          </a:prstGeom>
        </p:spPr>
      </p:pic>
      <p:sp>
        <p:nvSpPr>
          <p:cNvPr id="9" name="Rectangle 8"/>
          <p:cNvSpPr/>
          <p:nvPr/>
        </p:nvSpPr>
        <p:spPr>
          <a:xfrm>
            <a:off x="4193241" y="5846797"/>
            <a:ext cx="1848846" cy="646331"/>
          </a:xfrm>
          <a:prstGeom prst="rect">
            <a:avLst/>
          </a:prstGeom>
        </p:spPr>
        <p:txBody>
          <a:bodyPr wrap="square">
            <a:spAutoFit/>
          </a:bodyPr>
          <a:lstStyle/>
          <a:p>
            <a:pPr algn="ctr"/>
            <a:r>
              <a:rPr lang="en-US" dirty="0">
                <a:solidFill>
                  <a:srgbClr val="FFFF00"/>
                </a:solidFill>
              </a:rPr>
              <a:t>Jacques Pierre </a:t>
            </a:r>
            <a:r>
              <a:rPr lang="en-US" dirty="0" err="1">
                <a:solidFill>
                  <a:srgbClr val="FFFF00"/>
                </a:solidFill>
              </a:rPr>
              <a:t>Brissot</a:t>
            </a:r>
            <a:endParaRPr lang="en-US" dirty="0">
              <a:solidFill>
                <a:srgbClr val="FFFF00"/>
              </a:solidFill>
            </a:endParaRPr>
          </a:p>
        </p:txBody>
      </p:sp>
      <p:sp>
        <p:nvSpPr>
          <p:cNvPr id="10" name="Title 3"/>
          <p:cNvSpPr>
            <a:spLocks noGrp="1"/>
          </p:cNvSpPr>
          <p:nvPr>
            <p:ph type="title"/>
          </p:nvPr>
        </p:nvSpPr>
        <p:spPr>
          <a:xfrm>
            <a:off x="357188" y="323850"/>
            <a:ext cx="11176000" cy="1055688"/>
          </a:xfrm>
        </p:spPr>
        <p:txBody>
          <a:bodyPr/>
          <a:lstStyle/>
          <a:p>
            <a:r>
              <a:rPr lang="en-GB" dirty="0"/>
              <a:t>‘radical’ revolution </a:t>
            </a:r>
            <a:r>
              <a:rPr lang="en-GB" dirty="0" smtClean="0"/>
              <a:t>–</a:t>
            </a:r>
            <a:r>
              <a:rPr lang="en-GB" dirty="0" err="1" smtClean="0"/>
              <a:t>Girondins</a:t>
            </a:r>
            <a:endParaRPr lang="en-US" dirty="0"/>
          </a:p>
        </p:txBody>
      </p:sp>
      <p:pic>
        <p:nvPicPr>
          <p:cNvPr id="6" name="Picture 5"/>
          <p:cNvPicPr>
            <a:picLocks noChangeAspect="1"/>
          </p:cNvPicPr>
          <p:nvPr/>
        </p:nvPicPr>
        <p:blipFill>
          <a:blip r:embed="rId5"/>
          <a:stretch>
            <a:fillRect/>
          </a:stretch>
        </p:blipFill>
        <p:spPr>
          <a:xfrm>
            <a:off x="7459420" y="1785344"/>
            <a:ext cx="4326977" cy="4718568"/>
          </a:xfrm>
          <a:prstGeom prst="rect">
            <a:avLst/>
          </a:prstGeom>
        </p:spPr>
      </p:pic>
    </p:spTree>
    <p:extLst>
      <p:ext uri="{BB962C8B-B14F-4D97-AF65-F5344CB8AC3E}">
        <p14:creationId xmlns:p14="http://schemas.microsoft.com/office/powerpoint/2010/main" val="167121162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09600" y="1722437"/>
            <a:ext cx="5386917" cy="1156229"/>
          </a:xfrm>
        </p:spPr>
        <p:txBody>
          <a:bodyPr>
            <a:normAutofit/>
          </a:bodyPr>
          <a:lstStyle/>
          <a:p>
            <a:r>
              <a:rPr lang="en-GB" sz="2800" b="1" dirty="0" smtClean="0"/>
              <a:t>MONTAGNARDS</a:t>
            </a:r>
          </a:p>
          <a:p>
            <a:r>
              <a:rPr lang="en-GB" sz="2800" b="1" dirty="0" smtClean="0"/>
              <a:t> (THE MOUNTAIN)</a:t>
            </a:r>
            <a:endParaRPr lang="en-GB" sz="2800" b="1" dirty="0"/>
          </a:p>
        </p:txBody>
      </p:sp>
      <p:sp>
        <p:nvSpPr>
          <p:cNvPr id="3" name="Content Placeholder 2"/>
          <p:cNvSpPr>
            <a:spLocks noGrp="1"/>
          </p:cNvSpPr>
          <p:nvPr>
            <p:ph sz="half" idx="2"/>
          </p:nvPr>
        </p:nvSpPr>
        <p:spPr>
          <a:xfrm>
            <a:off x="609599" y="3014133"/>
            <a:ext cx="5386917" cy="3687763"/>
          </a:xfrm>
        </p:spPr>
        <p:txBody>
          <a:bodyPr/>
          <a:lstStyle/>
          <a:p>
            <a:pPr algn="ctr"/>
            <a:r>
              <a:rPr lang="en-US" b="1" dirty="0" err="1"/>
              <a:t>Maximilien</a:t>
            </a:r>
            <a:r>
              <a:rPr lang="en-US" b="1" dirty="0"/>
              <a:t> de </a:t>
            </a:r>
            <a:r>
              <a:rPr lang="en-US" b="1" dirty="0" smtClean="0"/>
              <a:t>Robespierre</a:t>
            </a:r>
          </a:p>
          <a:p>
            <a:pPr algn="ctr"/>
            <a:r>
              <a:rPr lang="en-GB" b="1" dirty="0"/>
              <a:t>Georges Danton</a:t>
            </a:r>
          </a:p>
          <a:p>
            <a:pPr algn="ctr"/>
            <a:r>
              <a:rPr lang="en-GB" b="1" dirty="0" smtClean="0"/>
              <a:t>Jean Paul Marat</a:t>
            </a:r>
          </a:p>
          <a:p>
            <a:pPr algn="ctr"/>
            <a:r>
              <a:rPr lang="en-GB" b="1" dirty="0" smtClean="0"/>
              <a:t>Louis </a:t>
            </a:r>
            <a:r>
              <a:rPr lang="en-GB" b="1" dirty="0"/>
              <a:t>de </a:t>
            </a:r>
            <a:r>
              <a:rPr lang="en-GB" b="1" dirty="0" smtClean="0"/>
              <a:t>Saint-Just</a:t>
            </a:r>
          </a:p>
          <a:p>
            <a:pPr algn="ctr"/>
            <a:r>
              <a:rPr lang="en-GB" b="1" dirty="0" smtClean="0"/>
              <a:t>Jacques </a:t>
            </a:r>
            <a:r>
              <a:rPr lang="en-GB" b="1" dirty="0"/>
              <a:t>Hébert</a:t>
            </a:r>
          </a:p>
          <a:p>
            <a:endParaRPr lang="en-US" dirty="0" smtClean="0"/>
          </a:p>
          <a:p>
            <a:endParaRPr lang="en-US" dirty="0" smtClean="0"/>
          </a:p>
          <a:p>
            <a:endParaRPr lang="en-GB" dirty="0"/>
          </a:p>
        </p:txBody>
      </p:sp>
      <p:sp>
        <p:nvSpPr>
          <p:cNvPr id="4" name="Text Placeholder 3"/>
          <p:cNvSpPr>
            <a:spLocks noGrp="1"/>
          </p:cNvSpPr>
          <p:nvPr>
            <p:ph type="body" sz="quarter" idx="3"/>
          </p:nvPr>
        </p:nvSpPr>
        <p:spPr>
          <a:xfrm>
            <a:off x="5996515" y="2009775"/>
            <a:ext cx="5389033" cy="639762"/>
          </a:xfrm>
        </p:spPr>
        <p:txBody>
          <a:bodyPr>
            <a:normAutofit/>
          </a:bodyPr>
          <a:lstStyle/>
          <a:p>
            <a:r>
              <a:rPr lang="en-GB" sz="2800" b="1" dirty="0" smtClean="0">
                <a:solidFill>
                  <a:schemeClr val="accent2">
                    <a:lumMod val="50000"/>
                  </a:schemeClr>
                </a:solidFill>
                <a:effectLst>
                  <a:outerShdw blurRad="38100" dist="38100" dir="2700000" algn="tl">
                    <a:srgbClr val="000000">
                      <a:alpha val="43137"/>
                    </a:srgbClr>
                  </a:outerShdw>
                </a:effectLst>
              </a:rPr>
              <a:t>GIRONDINS</a:t>
            </a:r>
            <a:endParaRPr lang="en-GB" sz="2800" b="1" dirty="0">
              <a:solidFill>
                <a:schemeClr val="accent2">
                  <a:lumMod val="50000"/>
                </a:schemeClr>
              </a:solidFill>
              <a:effectLst>
                <a:outerShdw blurRad="38100" dist="38100" dir="2700000" algn="tl">
                  <a:srgbClr val="000000">
                    <a:alpha val="43137"/>
                  </a:srgbClr>
                </a:outerShdw>
              </a:effectLst>
            </a:endParaRPr>
          </a:p>
        </p:txBody>
      </p:sp>
      <p:sp>
        <p:nvSpPr>
          <p:cNvPr id="5" name="Content Placeholder 4"/>
          <p:cNvSpPr>
            <a:spLocks noGrp="1"/>
          </p:cNvSpPr>
          <p:nvPr>
            <p:ph sz="quarter" idx="4"/>
          </p:nvPr>
        </p:nvSpPr>
        <p:spPr>
          <a:xfrm>
            <a:off x="5996516" y="3060170"/>
            <a:ext cx="5389033" cy="3687763"/>
          </a:xfrm>
        </p:spPr>
        <p:txBody>
          <a:bodyPr/>
          <a:lstStyle/>
          <a:p>
            <a:pPr algn="ctr"/>
            <a:r>
              <a:rPr lang="en-GB" b="1" dirty="0">
                <a:solidFill>
                  <a:schemeClr val="accent2">
                    <a:lumMod val="50000"/>
                  </a:schemeClr>
                </a:solidFill>
              </a:rPr>
              <a:t>Jacques-Guillaume </a:t>
            </a:r>
            <a:r>
              <a:rPr lang="en-GB" b="1" dirty="0" err="1" smtClean="0">
                <a:solidFill>
                  <a:schemeClr val="accent2">
                    <a:lumMod val="50000"/>
                  </a:schemeClr>
                </a:solidFill>
              </a:rPr>
              <a:t>Thouret</a:t>
            </a:r>
            <a:endParaRPr lang="en-GB" b="1" dirty="0" smtClean="0">
              <a:solidFill>
                <a:schemeClr val="accent2">
                  <a:lumMod val="50000"/>
                </a:schemeClr>
              </a:solidFill>
            </a:endParaRPr>
          </a:p>
          <a:p>
            <a:pPr algn="ctr"/>
            <a:r>
              <a:rPr lang="en-US" b="1" dirty="0">
                <a:solidFill>
                  <a:schemeClr val="accent2">
                    <a:lumMod val="50000"/>
                  </a:schemeClr>
                </a:solidFill>
              </a:rPr>
              <a:t>Jacques Pierre </a:t>
            </a:r>
            <a:r>
              <a:rPr lang="en-US" b="1" dirty="0" err="1">
                <a:solidFill>
                  <a:schemeClr val="accent2">
                    <a:lumMod val="50000"/>
                  </a:schemeClr>
                </a:solidFill>
              </a:rPr>
              <a:t>Brissot</a:t>
            </a:r>
            <a:endParaRPr lang="en-US" b="1" dirty="0">
              <a:solidFill>
                <a:schemeClr val="accent2">
                  <a:lumMod val="50000"/>
                </a:schemeClr>
              </a:solidFill>
            </a:endParaRPr>
          </a:p>
          <a:p>
            <a:pPr algn="ctr"/>
            <a:r>
              <a:rPr lang="en-US" b="1" dirty="0">
                <a:solidFill>
                  <a:schemeClr val="accent2">
                    <a:lumMod val="50000"/>
                  </a:schemeClr>
                </a:solidFill>
              </a:rPr>
              <a:t>Marquis de Condorcet </a:t>
            </a:r>
          </a:p>
          <a:p>
            <a:pPr algn="ctr"/>
            <a:r>
              <a:rPr lang="en-GB" b="1" dirty="0" smtClean="0">
                <a:solidFill>
                  <a:schemeClr val="accent2">
                    <a:lumMod val="50000"/>
                  </a:schemeClr>
                </a:solidFill>
              </a:rPr>
              <a:t>Charlotte </a:t>
            </a:r>
            <a:r>
              <a:rPr lang="en-GB" b="1" dirty="0">
                <a:solidFill>
                  <a:schemeClr val="accent2">
                    <a:lumMod val="50000"/>
                  </a:schemeClr>
                </a:solidFill>
              </a:rPr>
              <a:t>Corday</a:t>
            </a:r>
          </a:p>
          <a:p>
            <a:pPr algn="ctr"/>
            <a:r>
              <a:rPr lang="fr-FR" b="1" dirty="0">
                <a:solidFill>
                  <a:schemeClr val="accent2">
                    <a:lumMod val="50000"/>
                  </a:schemeClr>
                </a:solidFill>
              </a:rPr>
              <a:t>Marie-Jeanne </a:t>
            </a:r>
            <a:r>
              <a:rPr lang="fr-FR" b="1" dirty="0" smtClean="0">
                <a:solidFill>
                  <a:schemeClr val="accent2">
                    <a:lumMod val="50000"/>
                  </a:schemeClr>
                </a:solidFill>
              </a:rPr>
              <a:t>Roland</a:t>
            </a:r>
            <a:endParaRPr lang="fr-FR" b="1" dirty="0">
              <a:solidFill>
                <a:schemeClr val="accent2">
                  <a:lumMod val="50000"/>
                </a:schemeClr>
              </a:solidFill>
            </a:endParaRPr>
          </a:p>
        </p:txBody>
      </p:sp>
      <p:sp>
        <p:nvSpPr>
          <p:cNvPr id="7" name="Title 3"/>
          <p:cNvSpPr>
            <a:spLocks noGrp="1"/>
          </p:cNvSpPr>
          <p:nvPr>
            <p:ph type="title"/>
          </p:nvPr>
        </p:nvSpPr>
        <p:spPr/>
        <p:txBody>
          <a:bodyPr/>
          <a:lstStyle/>
          <a:p>
            <a:r>
              <a:rPr lang="en-US" i="1" dirty="0" err="1"/>
              <a:t>Montagnards</a:t>
            </a:r>
            <a:r>
              <a:rPr lang="en-US" i="1" dirty="0"/>
              <a:t> </a:t>
            </a:r>
            <a:r>
              <a:rPr lang="en-US" i="1" dirty="0" smtClean="0"/>
              <a:t>vs. </a:t>
            </a:r>
            <a:r>
              <a:rPr lang="en-GB" dirty="0" err="1" smtClean="0"/>
              <a:t>Girondins</a:t>
            </a:r>
            <a:endParaRPr lang="en-US" dirty="0"/>
          </a:p>
        </p:txBody>
      </p:sp>
    </p:spTree>
    <p:extLst>
      <p:ext uri="{BB962C8B-B14F-4D97-AF65-F5344CB8AC3E}">
        <p14:creationId xmlns:p14="http://schemas.microsoft.com/office/powerpoint/2010/main" val="15584081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2058</TotalTime>
  <Words>1490</Words>
  <Application>Microsoft Office PowerPoint</Application>
  <PresentationFormat>Widescreen</PresentationFormat>
  <Paragraphs>160</Paragraphs>
  <Slides>27</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Franklin Gothic Medium</vt:lpstr>
      <vt:lpstr>Symbol</vt:lpstr>
      <vt:lpstr>Times New Roman</vt:lpstr>
      <vt:lpstr>Wingdings</vt:lpstr>
      <vt:lpstr>Wingdings 2</vt:lpstr>
      <vt:lpstr>1_Grid</vt:lpstr>
      <vt:lpstr>HPHI4005 Age of Revolution: lecture 5 French revolution: from ‘moderate’ revolution to ‘radical’ revolution</vt:lpstr>
      <vt:lpstr>CHRONOLGY of French revolution(s)</vt:lpstr>
      <vt:lpstr>National Assembly, Declaration of the Rights of Man and Citizen, 26 August 1789 </vt:lpstr>
      <vt:lpstr>National Assembly, Declaration of the Rights of Man and Citizen, 26 August 1789 </vt:lpstr>
      <vt:lpstr>National Assembly, Declaration of the Rights of Man and Citizen, 26 August 1789 </vt:lpstr>
      <vt:lpstr>church reform: civic oversight </vt:lpstr>
      <vt:lpstr>National Assembly, Decrees on the feudal System (11 August 1789) and the Nobility (19 June 1790)</vt:lpstr>
      <vt:lpstr>Description of the Royal Menagerie (1789)</vt:lpstr>
      <vt:lpstr>PowerPoint Presentation</vt:lpstr>
      <vt:lpstr>PowerPoint Presentation</vt:lpstr>
      <vt:lpstr>Debating ‘moderate’ revolution: thouret vs robespierre</vt:lpstr>
      <vt:lpstr>Debating ‘moderate’ revolution: thouret vs robespierre</vt:lpstr>
      <vt:lpstr>From ‘moderate’ revolution to ‘radical’ revolution – flight to varennes </vt:lpstr>
      <vt:lpstr>From ‘moderate’ revolution to ‘radical’ revolution – flight to varennes </vt:lpstr>
      <vt:lpstr>From ‘moderate’ revolution to ‘radical’ revolution – Massacre of champs-de-mars </vt:lpstr>
      <vt:lpstr>French Revolutionary Wars</vt:lpstr>
      <vt:lpstr>PowerPoint Presentation</vt:lpstr>
      <vt:lpstr>PowerPoint Presentation</vt:lpstr>
      <vt:lpstr>PowerPoint Presentation</vt:lpstr>
      <vt:lpstr>‘radical’ revolution – left/right divide</vt:lpstr>
      <vt:lpstr>‘radical’ revolution – Founding of republic</vt:lpstr>
      <vt:lpstr>Debating ‘moderate’ revolution: Constitutions of 1791 and 1793</vt:lpstr>
      <vt:lpstr>PowerPoint Presentation</vt:lpstr>
      <vt:lpstr>PowerPoint Presentation</vt:lpstr>
      <vt:lpstr> ‘radical’ revolution –Jacobins club: Montagnards (the Mountain)  </vt:lpstr>
      <vt:lpstr>‘radical’ revolution –Girondins</vt:lpstr>
      <vt:lpstr>Montagnards vs. Girondins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HPHI4005 Age of Revolution: lecture 5 French revolution: from ‘moderate’ revolution to ‘radical revolution’</dc:title>
  <dc:creator>Alexander Scott</dc:creator>
  <cp:lastModifiedBy>Alexander Scott</cp:lastModifiedBy>
  <cp:revision>15</cp:revision>
  <cp:lastPrinted>2018-10-29T12:19:31Z</cp:lastPrinted>
  <dcterms:created xsi:type="dcterms:W3CDTF">2018-10-25T09:44:13Z</dcterms:created>
  <dcterms:modified xsi:type="dcterms:W3CDTF">2019-10-28T12:42:57Z</dcterms:modified>
</cp:coreProperties>
</file>