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68" r:id="rId2"/>
    <p:sldId id="256" r:id="rId3"/>
    <p:sldId id="257" r:id="rId4"/>
    <p:sldId id="258" r:id="rId5"/>
    <p:sldId id="259" r:id="rId6"/>
    <p:sldId id="260" r:id="rId7"/>
    <p:sldId id="261" r:id="rId8"/>
    <p:sldId id="262" r:id="rId9"/>
    <p:sldId id="263" r:id="rId10"/>
    <p:sldId id="264" r:id="rId11"/>
    <p:sldId id="265" r:id="rId12"/>
    <p:sldId id="266" r:id="rId13"/>
    <p:sldId id="267" r:id="rId14"/>
  </p:sldIdLst>
  <p:sldSz cx="18288000" cy="10287000"/>
  <p:notesSz cx="6858000" cy="9144000"/>
  <p:embeddedFontLst>
    <p:embeddedFont>
      <p:font typeface="Saira ExtraCondensed Bold" panose="020B0604020202020204" charset="0"/>
      <p:regular r:id="rId15"/>
    </p:embeddedFont>
    <p:embeddedFont>
      <p:font typeface="Saira ExtraCondensed Semi-Bold" panose="020B0604020202020204" charset="0"/>
      <p:regular r:id="rId16"/>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p:scale>
          <a:sx n="20" d="100"/>
          <a:sy n="20" d="100"/>
        </p:scale>
        <p:origin x="2060" y="66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font" Target="fonts/font2.fntdata"/><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font" Target="fonts/font1.fntdata"/><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8/9/2024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8/9/2024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8/9/2024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8/9/2024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8/9/2024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8/9/2024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8/9/2024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8/9/2024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8/9/2024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8/9/2024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8/9/2024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7EC"/>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8/9/2024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3.svg"/><Relationship Id="rId7" Type="http://schemas.openxmlformats.org/officeDocument/2006/relationships/image" Target="../media/image7.svg"/><Relationship Id="rId2" Type="http://schemas.openxmlformats.org/officeDocument/2006/relationships/image" Target="../media/image2.png"/><Relationship Id="rId1" Type="http://schemas.openxmlformats.org/officeDocument/2006/relationships/slideLayout" Target="../slideLayouts/slideLayout7.xml"/><Relationship Id="rId6" Type="http://schemas.openxmlformats.org/officeDocument/2006/relationships/image" Target="../media/image6.png"/><Relationship Id="rId5" Type="http://schemas.openxmlformats.org/officeDocument/2006/relationships/image" Target="../media/image5.svg"/><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7.xml"/><Relationship Id="rId5" Type="http://schemas.openxmlformats.org/officeDocument/2006/relationships/image" Target="../media/image9.svg"/><Relationship Id="rId4" Type="http://schemas.openxmlformats.org/officeDocument/2006/relationships/image" Target="../media/image8.png"/></Relationships>
</file>

<file path=ppt/slides/_rels/slide4.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7.xml"/><Relationship Id="rId4" Type="http://schemas.openxmlformats.org/officeDocument/2006/relationships/image" Target="../media/image10.jpeg"/></Relationships>
</file>

<file path=ppt/slides/_rels/slide5.xml.rels><?xml version="1.0" encoding="UTF-8" standalone="yes"?>
<Relationships xmlns="http://schemas.openxmlformats.org/package/2006/relationships"><Relationship Id="rId8" Type="http://schemas.openxmlformats.org/officeDocument/2006/relationships/image" Target="../media/image15.png"/><Relationship Id="rId3" Type="http://schemas.openxmlformats.org/officeDocument/2006/relationships/image" Target="../media/image3.svg"/><Relationship Id="rId7" Type="http://schemas.openxmlformats.org/officeDocument/2006/relationships/image" Target="../media/image14.svg"/><Relationship Id="rId2" Type="http://schemas.openxmlformats.org/officeDocument/2006/relationships/image" Target="../media/image2.png"/><Relationship Id="rId1" Type="http://schemas.openxmlformats.org/officeDocument/2006/relationships/slideLayout" Target="../slideLayouts/slideLayout7.xml"/><Relationship Id="rId6" Type="http://schemas.openxmlformats.org/officeDocument/2006/relationships/image" Target="../media/image13.png"/><Relationship Id="rId11" Type="http://schemas.openxmlformats.org/officeDocument/2006/relationships/image" Target="../media/image18.svg"/><Relationship Id="rId5" Type="http://schemas.openxmlformats.org/officeDocument/2006/relationships/image" Target="../media/image12.svg"/><Relationship Id="rId10" Type="http://schemas.openxmlformats.org/officeDocument/2006/relationships/image" Target="../media/image17.png"/><Relationship Id="rId4" Type="http://schemas.openxmlformats.org/officeDocument/2006/relationships/image" Target="../media/image11.png"/><Relationship Id="rId9" Type="http://schemas.openxmlformats.org/officeDocument/2006/relationships/image" Target="../media/image16.svg"/></Relationships>
</file>

<file path=ppt/slides/_rels/slide6.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20.svg"/><Relationship Id="rId7" Type="http://schemas.openxmlformats.org/officeDocument/2006/relationships/image" Target="../media/image24.svg"/><Relationship Id="rId2" Type="http://schemas.openxmlformats.org/officeDocument/2006/relationships/image" Target="../media/image19.png"/><Relationship Id="rId1" Type="http://schemas.openxmlformats.org/officeDocument/2006/relationships/slideLayout" Target="../slideLayouts/slideLayout7.xml"/><Relationship Id="rId6" Type="http://schemas.openxmlformats.org/officeDocument/2006/relationships/image" Target="../media/image23.png"/><Relationship Id="rId5" Type="http://schemas.openxmlformats.org/officeDocument/2006/relationships/image" Target="../media/image22.svg"/><Relationship Id="rId4" Type="http://schemas.openxmlformats.org/officeDocument/2006/relationships/image" Target="../media/image21.png"/></Relationships>
</file>

<file path=ppt/slides/_rels/slide8.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7.xml"/><Relationship Id="rId4" Type="http://schemas.openxmlformats.org/officeDocument/2006/relationships/image" Target="../media/image25.jpeg"/></Relationships>
</file>

<file path=ppt/slides/_rels/slide9.xml.rels><?xml version="1.0" encoding="UTF-8" standalone="yes"?>
<Relationships xmlns="http://schemas.openxmlformats.org/package/2006/relationships"><Relationship Id="rId3" Type="http://schemas.openxmlformats.org/officeDocument/2006/relationships/image" Target="../media/image27.svg"/><Relationship Id="rId2" Type="http://schemas.openxmlformats.org/officeDocument/2006/relationships/image" Target="../media/image26.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29.svg"/><Relationship Id="rId2" Type="http://schemas.openxmlformats.org/officeDocument/2006/relationships/image" Target="../media/image28.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7.xml"/><Relationship Id="rId5" Type="http://schemas.openxmlformats.org/officeDocument/2006/relationships/image" Target="../media/image31.svg"/><Relationship Id="rId4" Type="http://schemas.openxmlformats.org/officeDocument/2006/relationships/image" Target="../media/image30.png"/></Relationships>
</file>

<file path=ppt/slides/_rels/slide12.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7.xml"/><Relationship Id="rId4" Type="http://schemas.openxmlformats.org/officeDocument/2006/relationships/image" Target="../media/image32.jpeg"/></Relationships>
</file>

<file path=ppt/slides/_rels/slide13.xml.rels><?xml version="1.0" encoding="UTF-8" standalone="yes"?>
<Relationships xmlns="http://schemas.openxmlformats.org/package/2006/relationships"><Relationship Id="rId8" Type="http://schemas.openxmlformats.org/officeDocument/2006/relationships/hyperlink" Target="https://link.springer.com/chapter/10.1007/978-3-030-70254-0_5" TargetMode="External"/><Relationship Id="rId3" Type="http://schemas.openxmlformats.org/officeDocument/2006/relationships/image" Target="../media/image3.svg"/><Relationship Id="rId7" Type="http://schemas.openxmlformats.org/officeDocument/2006/relationships/hyperlink" Target="https://research.manchester.ac.uk/files/250505938/FULL_TEXT.PDF" TargetMode="External"/><Relationship Id="rId2" Type="http://schemas.openxmlformats.org/officeDocument/2006/relationships/image" Target="../media/image2.png"/><Relationship Id="rId1" Type="http://schemas.openxmlformats.org/officeDocument/2006/relationships/slideLayout" Target="../slideLayouts/slideLayout7.xml"/><Relationship Id="rId6" Type="http://schemas.openxmlformats.org/officeDocument/2006/relationships/image" Target="../media/image31.svg"/><Relationship Id="rId5" Type="http://schemas.openxmlformats.org/officeDocument/2006/relationships/image" Target="../media/image30.png"/><Relationship Id="rId10" Type="http://schemas.openxmlformats.org/officeDocument/2006/relationships/hyperlink" Target="https://www.academia.edu/download/64030307/MBA%20Project%20(KASYFI%20B312423).pdf" TargetMode="External"/><Relationship Id="rId4" Type="http://schemas.openxmlformats.org/officeDocument/2006/relationships/image" Target="../media/image33.jpeg"/><Relationship Id="rId9" Type="http://schemas.openxmlformats.org/officeDocument/2006/relationships/hyperlink" Target="https://www.researchgate.net/profile/Effrosyni-Georgiadou/publication/348936270_Marketing_strategies_in_communicating_CSR_in_the_Muslim_market_of_the_United_Arab_Emirates_insights_from_the_banking_sector/links/6060a304458515e8347b98f5/Marketing-strategies-in-communicating-CSR-in-the-Muslim-market-of-the-United-Arab-Emirates-insights-from-the-banking-sector.pdf?_sg%5B0%5D=started_experiment_milestone&amp;origin=journalDetai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3EFB4B-6807-6229-705E-7DB38C1AE804}"/>
              </a:ext>
            </a:extLst>
          </p:cNvPr>
          <p:cNvSpPr txBox="1">
            <a:spLocks/>
          </p:cNvSpPr>
          <p:nvPr/>
        </p:nvSpPr>
        <p:spPr>
          <a:xfrm>
            <a:off x="457200" y="274638"/>
            <a:ext cx="9753600" cy="3878262"/>
          </a:xfrm>
          <a:prstGeom prst="rect">
            <a:avLst/>
          </a:prstGeom>
        </p:spPr>
        <p:txBody>
          <a:bodyPr>
            <a:normAutofit fontScale="9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r>
              <a:rPr lang="en-US" dirty="0"/>
              <a:t>Student Name: Dhruvil Ajaykumar Morjaria</a:t>
            </a:r>
            <a:br>
              <a:rPr lang="en-US" dirty="0"/>
            </a:br>
            <a:r>
              <a:rPr lang="en-US" dirty="0"/>
              <a:t>Student Number: 2327851</a:t>
            </a:r>
            <a:br>
              <a:rPr lang="en-US" dirty="0"/>
            </a:br>
            <a:r>
              <a:rPr lang="en-US" dirty="0"/>
              <a:t>Course Name: Human Capital management </a:t>
            </a:r>
            <a:br>
              <a:rPr lang="en-US" dirty="0"/>
            </a:br>
            <a:r>
              <a:rPr lang="en-US" dirty="0"/>
              <a:t>Lecturer Name: Dr Gladius David Kulothungan</a:t>
            </a:r>
            <a:br>
              <a:rPr lang="en-US" dirty="0"/>
            </a:br>
            <a:r>
              <a:rPr lang="en-US" dirty="0"/>
              <a:t>Session: June 2025 Term </a:t>
            </a:r>
            <a:endParaRPr lang="en-IN" dirty="0"/>
          </a:p>
        </p:txBody>
      </p:sp>
      <p:pic>
        <p:nvPicPr>
          <p:cNvPr id="3" name="Content Placeholder 3" descr="A black background with white text&#10;&#10;Description automatically generated">
            <a:extLst>
              <a:ext uri="{FF2B5EF4-FFF2-40B4-BE49-F238E27FC236}">
                <a16:creationId xmlns:a16="http://schemas.microsoft.com/office/drawing/2014/main" id="{7933C1DC-52CB-A42D-B60F-A6FDAAD6ACB0}"/>
              </a:ext>
            </a:extLst>
          </p:cNvPr>
          <p:cNvPicPr>
            <a:picLocks noChangeAspect="1"/>
          </p:cNvPicPr>
          <p:nvPr/>
        </p:nvPicPr>
        <p:blipFill>
          <a:blip r:embed="rId2"/>
          <a:stretch>
            <a:fillRect/>
          </a:stretch>
        </p:blipFill>
        <p:spPr>
          <a:xfrm>
            <a:off x="7848600" y="5143500"/>
            <a:ext cx="9907114" cy="3285860"/>
          </a:xfrm>
          <a:prstGeom prst="rect">
            <a:avLst/>
          </a:prstGeom>
        </p:spPr>
      </p:pic>
    </p:spTree>
    <p:extLst>
      <p:ext uri="{BB962C8B-B14F-4D97-AF65-F5344CB8AC3E}">
        <p14:creationId xmlns:p14="http://schemas.microsoft.com/office/powerpoint/2010/main" val="144700622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908712" y="-671200"/>
            <a:ext cx="3243146" cy="11629399"/>
            <a:chOff x="0" y="0"/>
            <a:chExt cx="854162" cy="3062887"/>
          </a:xfrm>
        </p:grpSpPr>
        <p:sp>
          <p:nvSpPr>
            <p:cNvPr id="3" name="Freeform 3"/>
            <p:cNvSpPr/>
            <p:nvPr/>
          </p:nvSpPr>
          <p:spPr>
            <a:xfrm>
              <a:off x="0" y="0"/>
              <a:ext cx="854162" cy="3062887"/>
            </a:xfrm>
            <a:custGeom>
              <a:avLst/>
              <a:gdLst/>
              <a:ahLst/>
              <a:cxnLst/>
              <a:rect l="l" t="t" r="r" b="b"/>
              <a:pathLst>
                <a:path w="854162" h="3062887">
                  <a:moveTo>
                    <a:pt x="0" y="0"/>
                  </a:moveTo>
                  <a:lnTo>
                    <a:pt x="854162" y="0"/>
                  </a:lnTo>
                  <a:lnTo>
                    <a:pt x="854162" y="3062887"/>
                  </a:lnTo>
                  <a:lnTo>
                    <a:pt x="0" y="3062887"/>
                  </a:lnTo>
                  <a:close/>
                </a:path>
              </a:pathLst>
            </a:custGeom>
            <a:solidFill>
              <a:srgbClr val="547D39"/>
            </a:solidFill>
          </p:spPr>
        </p:sp>
        <p:sp>
          <p:nvSpPr>
            <p:cNvPr id="4" name="TextBox 4"/>
            <p:cNvSpPr txBox="1"/>
            <p:nvPr/>
          </p:nvSpPr>
          <p:spPr>
            <a:xfrm>
              <a:off x="0" y="-47625"/>
              <a:ext cx="854162" cy="3110512"/>
            </a:xfrm>
            <a:prstGeom prst="rect">
              <a:avLst/>
            </a:prstGeom>
          </p:spPr>
          <p:txBody>
            <a:bodyPr lIns="50800" tIns="50800" rIns="50800" bIns="50800" rtlCol="0" anchor="ctr"/>
            <a:lstStyle/>
            <a:p>
              <a:pPr algn="ctr">
                <a:lnSpc>
                  <a:spcPts val="1960"/>
                </a:lnSpc>
              </a:pPr>
              <a:endParaRPr/>
            </a:p>
          </p:txBody>
        </p:sp>
      </p:grpSp>
      <p:sp>
        <p:nvSpPr>
          <p:cNvPr id="5" name="Freeform 5"/>
          <p:cNvSpPr/>
          <p:nvPr/>
        </p:nvSpPr>
        <p:spPr>
          <a:xfrm rot="5400000">
            <a:off x="-447339" y="505496"/>
            <a:ext cx="8353264" cy="9276008"/>
          </a:xfrm>
          <a:custGeom>
            <a:avLst/>
            <a:gdLst/>
            <a:ahLst/>
            <a:cxnLst/>
            <a:rect l="l" t="t" r="r" b="b"/>
            <a:pathLst>
              <a:path w="8353264" h="9276008">
                <a:moveTo>
                  <a:pt x="0" y="0"/>
                </a:moveTo>
                <a:lnTo>
                  <a:pt x="8353264" y="0"/>
                </a:lnTo>
                <a:lnTo>
                  <a:pt x="8353264" y="9276008"/>
                </a:lnTo>
                <a:lnTo>
                  <a:pt x="0" y="9276008"/>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sp>
      <p:grpSp>
        <p:nvGrpSpPr>
          <p:cNvPr id="6" name="Group 6"/>
          <p:cNvGrpSpPr/>
          <p:nvPr/>
        </p:nvGrpSpPr>
        <p:grpSpPr>
          <a:xfrm rot="-5400000">
            <a:off x="-62212" y="658240"/>
            <a:ext cx="6012550" cy="8970520"/>
            <a:chOff x="0" y="0"/>
            <a:chExt cx="660400" cy="985294"/>
          </a:xfrm>
        </p:grpSpPr>
        <p:sp>
          <p:nvSpPr>
            <p:cNvPr id="7" name="Freeform 7"/>
            <p:cNvSpPr/>
            <p:nvPr/>
          </p:nvSpPr>
          <p:spPr>
            <a:xfrm>
              <a:off x="0" y="0"/>
              <a:ext cx="660400" cy="985294"/>
            </a:xfrm>
            <a:custGeom>
              <a:avLst/>
              <a:gdLst/>
              <a:ahLst/>
              <a:cxnLst/>
              <a:rect l="l" t="t" r="r" b="b"/>
              <a:pathLst>
                <a:path w="660400" h="985294">
                  <a:moveTo>
                    <a:pt x="220252" y="966225"/>
                  </a:moveTo>
                  <a:cubicBezTo>
                    <a:pt x="254109" y="977739"/>
                    <a:pt x="292600" y="985294"/>
                    <a:pt x="330378" y="985294"/>
                  </a:cubicBezTo>
                  <a:cubicBezTo>
                    <a:pt x="368157" y="985294"/>
                    <a:pt x="404509" y="978817"/>
                    <a:pt x="438009" y="967304"/>
                  </a:cubicBezTo>
                  <a:cubicBezTo>
                    <a:pt x="438723" y="966944"/>
                    <a:pt x="439435" y="966944"/>
                    <a:pt x="440148" y="966585"/>
                  </a:cubicBezTo>
                  <a:cubicBezTo>
                    <a:pt x="565955" y="920529"/>
                    <a:pt x="658618" y="798916"/>
                    <a:pt x="660400" y="652961"/>
                  </a:cubicBezTo>
                  <a:lnTo>
                    <a:pt x="660400" y="0"/>
                  </a:lnTo>
                  <a:lnTo>
                    <a:pt x="0" y="0"/>
                  </a:lnTo>
                  <a:lnTo>
                    <a:pt x="0" y="652476"/>
                  </a:lnTo>
                  <a:cubicBezTo>
                    <a:pt x="1782" y="799634"/>
                    <a:pt x="93019" y="921250"/>
                    <a:pt x="220252" y="966225"/>
                  </a:cubicBezTo>
                  <a:close/>
                </a:path>
              </a:pathLst>
            </a:custGeom>
            <a:solidFill>
              <a:srgbClr val="FDDEA4"/>
            </a:solidFill>
          </p:spPr>
        </p:sp>
        <p:sp>
          <p:nvSpPr>
            <p:cNvPr id="8" name="TextBox 8"/>
            <p:cNvSpPr txBox="1"/>
            <p:nvPr/>
          </p:nvSpPr>
          <p:spPr>
            <a:xfrm>
              <a:off x="0" y="-47625"/>
              <a:ext cx="660400" cy="905919"/>
            </a:xfrm>
            <a:prstGeom prst="rect">
              <a:avLst/>
            </a:prstGeom>
          </p:spPr>
          <p:txBody>
            <a:bodyPr lIns="50800" tIns="50800" rIns="50800" bIns="50800" rtlCol="0" anchor="ctr"/>
            <a:lstStyle/>
            <a:p>
              <a:pPr algn="ctr">
                <a:lnSpc>
                  <a:spcPts val="1960"/>
                </a:lnSpc>
              </a:pPr>
              <a:endParaRPr/>
            </a:p>
          </p:txBody>
        </p:sp>
      </p:grpSp>
      <p:sp>
        <p:nvSpPr>
          <p:cNvPr id="9" name="Freeform 9"/>
          <p:cNvSpPr/>
          <p:nvPr/>
        </p:nvSpPr>
        <p:spPr>
          <a:xfrm flipH="1">
            <a:off x="1555475" y="2855983"/>
            <a:ext cx="4872716" cy="4817898"/>
          </a:xfrm>
          <a:custGeom>
            <a:avLst/>
            <a:gdLst/>
            <a:ahLst/>
            <a:cxnLst/>
            <a:rect l="l" t="t" r="r" b="b"/>
            <a:pathLst>
              <a:path w="4872716" h="4817898">
                <a:moveTo>
                  <a:pt x="4872716" y="0"/>
                </a:moveTo>
                <a:lnTo>
                  <a:pt x="0" y="0"/>
                </a:lnTo>
                <a:lnTo>
                  <a:pt x="0" y="4817898"/>
                </a:lnTo>
                <a:lnTo>
                  <a:pt x="4872716" y="4817898"/>
                </a:lnTo>
                <a:lnTo>
                  <a:pt x="4872716" y="0"/>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10" name="Freeform 10"/>
          <p:cNvSpPr/>
          <p:nvPr/>
        </p:nvSpPr>
        <p:spPr>
          <a:xfrm>
            <a:off x="712861" y="3323139"/>
            <a:ext cx="2066435" cy="2066435"/>
          </a:xfrm>
          <a:custGeom>
            <a:avLst/>
            <a:gdLst/>
            <a:ahLst/>
            <a:cxnLst/>
            <a:rect l="l" t="t" r="r" b="b"/>
            <a:pathLst>
              <a:path w="2066435" h="2066435">
                <a:moveTo>
                  <a:pt x="0" y="0"/>
                </a:moveTo>
                <a:lnTo>
                  <a:pt x="2066435" y="0"/>
                </a:lnTo>
                <a:lnTo>
                  <a:pt x="2066435" y="2066434"/>
                </a:lnTo>
                <a:lnTo>
                  <a:pt x="0" y="2066434"/>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sp>
      <p:sp>
        <p:nvSpPr>
          <p:cNvPr id="11" name="TextBox 11"/>
          <p:cNvSpPr txBox="1"/>
          <p:nvPr/>
        </p:nvSpPr>
        <p:spPr>
          <a:xfrm>
            <a:off x="8380732" y="1562100"/>
            <a:ext cx="9602468" cy="3128357"/>
          </a:xfrm>
          <a:prstGeom prst="rect">
            <a:avLst/>
          </a:prstGeom>
        </p:spPr>
        <p:txBody>
          <a:bodyPr wrap="square" lIns="0" tIns="0" rIns="0" bIns="0" rtlCol="0" anchor="t">
            <a:spAutoFit/>
          </a:bodyPr>
          <a:lstStyle/>
          <a:p>
            <a:pPr algn="ctr">
              <a:lnSpc>
                <a:spcPts val="25290"/>
              </a:lnSpc>
              <a:spcBef>
                <a:spcPct val="0"/>
              </a:spcBef>
            </a:pPr>
            <a:r>
              <a:rPr lang="en-US" sz="18064" dirty="0">
                <a:solidFill>
                  <a:srgbClr val="547D39"/>
                </a:solidFill>
                <a:latin typeface="Saira ExtraCondensed Bold"/>
                <a:ea typeface="Saira ExtraCondensed Bold"/>
                <a:cs typeface="Saira ExtraCondensed Bold"/>
                <a:sym typeface="Saira ExtraCondensed Bold"/>
              </a:rPr>
              <a:t>JOB ANALYSIS</a:t>
            </a:r>
          </a:p>
        </p:txBody>
      </p:sp>
      <p:sp>
        <p:nvSpPr>
          <p:cNvPr id="12" name="TextBox 12"/>
          <p:cNvSpPr txBox="1"/>
          <p:nvPr/>
        </p:nvSpPr>
        <p:spPr>
          <a:xfrm>
            <a:off x="8550374" y="3642935"/>
            <a:ext cx="9205494" cy="3657817"/>
          </a:xfrm>
          <a:prstGeom prst="rect">
            <a:avLst/>
          </a:prstGeom>
        </p:spPr>
        <p:txBody>
          <a:bodyPr lIns="0" tIns="0" rIns="0" bIns="0" rtlCol="0" anchor="t">
            <a:spAutoFit/>
          </a:bodyPr>
          <a:lstStyle/>
          <a:p>
            <a:pPr algn="ctr">
              <a:lnSpc>
                <a:spcPts val="29913"/>
              </a:lnSpc>
              <a:spcBef>
                <a:spcPct val="0"/>
              </a:spcBef>
            </a:pPr>
            <a:r>
              <a:rPr lang="en-US" sz="21366" dirty="0">
                <a:solidFill>
                  <a:srgbClr val="70170A"/>
                </a:solidFill>
                <a:latin typeface="Saira ExtraCondensed Bold"/>
                <a:ea typeface="Saira ExtraCondensed Bold"/>
                <a:cs typeface="Saira ExtraCondensed Bold"/>
                <a:sym typeface="Saira ExtraCondensed Bold"/>
              </a:rPr>
              <a:t>STRATEGY</a:t>
            </a:r>
          </a:p>
        </p:txBody>
      </p:sp>
      <p:sp>
        <p:nvSpPr>
          <p:cNvPr id="13" name="AutoShape 13"/>
          <p:cNvSpPr/>
          <p:nvPr/>
        </p:nvSpPr>
        <p:spPr>
          <a:xfrm flipV="1">
            <a:off x="14981970" y="1765940"/>
            <a:ext cx="2288105" cy="0"/>
          </a:xfrm>
          <a:prstGeom prst="line">
            <a:avLst/>
          </a:prstGeom>
          <a:ln w="47625" cap="rnd">
            <a:solidFill>
              <a:srgbClr val="70170A"/>
            </a:solidFill>
            <a:prstDash val="sysDash"/>
            <a:headEnd type="none" w="sm" len="sm"/>
            <a:tailEnd type="oval" w="lg" len="lg"/>
          </a:ln>
        </p:spPr>
      </p:sp>
      <p:sp>
        <p:nvSpPr>
          <p:cNvPr id="14" name="AutoShape 14"/>
          <p:cNvSpPr/>
          <p:nvPr/>
        </p:nvSpPr>
        <p:spPr>
          <a:xfrm flipV="1">
            <a:off x="9036167" y="1765940"/>
            <a:ext cx="2288105" cy="0"/>
          </a:xfrm>
          <a:prstGeom prst="line">
            <a:avLst/>
          </a:prstGeom>
          <a:ln w="47625" cap="rnd">
            <a:solidFill>
              <a:srgbClr val="70170A"/>
            </a:solidFill>
            <a:prstDash val="sysDash"/>
            <a:headEnd type="oval" w="lg" len="lg"/>
            <a:tailEnd type="none" w="sm" len="sm"/>
          </a:ln>
        </p:spPr>
      </p:sp>
      <p:grpSp>
        <p:nvGrpSpPr>
          <p:cNvPr id="15" name="Group 15"/>
          <p:cNvGrpSpPr/>
          <p:nvPr/>
        </p:nvGrpSpPr>
        <p:grpSpPr>
          <a:xfrm>
            <a:off x="11501994" y="1418665"/>
            <a:ext cx="3302254" cy="646926"/>
            <a:chOff x="0" y="0"/>
            <a:chExt cx="2074482" cy="406400"/>
          </a:xfrm>
        </p:grpSpPr>
        <p:sp>
          <p:nvSpPr>
            <p:cNvPr id="16" name="Freeform 16"/>
            <p:cNvSpPr/>
            <p:nvPr/>
          </p:nvSpPr>
          <p:spPr>
            <a:xfrm>
              <a:off x="0" y="0"/>
              <a:ext cx="2074482" cy="406400"/>
            </a:xfrm>
            <a:custGeom>
              <a:avLst/>
              <a:gdLst/>
              <a:ahLst/>
              <a:cxnLst/>
              <a:rect l="l" t="t" r="r" b="b"/>
              <a:pathLst>
                <a:path w="2074482" h="406400">
                  <a:moveTo>
                    <a:pt x="1871282" y="0"/>
                  </a:moveTo>
                  <a:cubicBezTo>
                    <a:pt x="1983506" y="0"/>
                    <a:pt x="2074482" y="90976"/>
                    <a:pt x="2074482" y="203200"/>
                  </a:cubicBezTo>
                  <a:cubicBezTo>
                    <a:pt x="2074482" y="315424"/>
                    <a:pt x="1983506" y="406400"/>
                    <a:pt x="1871282" y="406400"/>
                  </a:cubicBezTo>
                  <a:lnTo>
                    <a:pt x="203200" y="406400"/>
                  </a:lnTo>
                  <a:cubicBezTo>
                    <a:pt x="90976" y="406400"/>
                    <a:pt x="0" y="315424"/>
                    <a:pt x="0" y="203200"/>
                  </a:cubicBezTo>
                  <a:cubicBezTo>
                    <a:pt x="0" y="90976"/>
                    <a:pt x="90976" y="0"/>
                    <a:pt x="203200" y="0"/>
                  </a:cubicBezTo>
                  <a:close/>
                </a:path>
              </a:pathLst>
            </a:custGeom>
            <a:solidFill>
              <a:srgbClr val="FFF7EC"/>
            </a:solidFill>
            <a:ln w="47625" cap="sq">
              <a:solidFill>
                <a:srgbClr val="547D39"/>
              </a:solidFill>
              <a:prstDash val="solid"/>
              <a:miter/>
            </a:ln>
          </p:spPr>
        </p:sp>
        <p:sp>
          <p:nvSpPr>
            <p:cNvPr id="17" name="TextBox 17"/>
            <p:cNvSpPr txBox="1"/>
            <p:nvPr/>
          </p:nvSpPr>
          <p:spPr>
            <a:xfrm>
              <a:off x="0" y="-47625"/>
              <a:ext cx="2074482" cy="454025"/>
            </a:xfrm>
            <a:prstGeom prst="rect">
              <a:avLst/>
            </a:prstGeom>
          </p:spPr>
          <p:txBody>
            <a:bodyPr lIns="50800" tIns="50800" rIns="50800" bIns="50800" rtlCol="0" anchor="ctr"/>
            <a:lstStyle/>
            <a:p>
              <a:pPr algn="ctr">
                <a:lnSpc>
                  <a:spcPts val="1960"/>
                </a:lnSpc>
              </a:pPr>
              <a:endParaRPr/>
            </a:p>
          </p:txBody>
        </p:sp>
      </p:grpSp>
      <p:sp>
        <p:nvSpPr>
          <p:cNvPr id="18" name="AutoShape 18"/>
          <p:cNvSpPr/>
          <p:nvPr/>
        </p:nvSpPr>
        <p:spPr>
          <a:xfrm>
            <a:off x="9036167" y="7457048"/>
            <a:ext cx="8233907" cy="0"/>
          </a:xfrm>
          <a:prstGeom prst="line">
            <a:avLst/>
          </a:prstGeom>
          <a:ln w="47625" cap="rnd">
            <a:solidFill>
              <a:srgbClr val="547D39"/>
            </a:solidFill>
            <a:prstDash val="sysDash"/>
            <a:headEnd type="oval" w="lg" len="lg"/>
            <a:tailEnd type="oval" w="lg" len="lg"/>
          </a:ln>
        </p:spPr>
      </p:sp>
      <p:sp>
        <p:nvSpPr>
          <p:cNvPr id="19" name="TextBox 19"/>
          <p:cNvSpPr txBox="1"/>
          <p:nvPr/>
        </p:nvSpPr>
        <p:spPr>
          <a:xfrm>
            <a:off x="11671781" y="1419865"/>
            <a:ext cx="2962681" cy="563881"/>
          </a:xfrm>
          <a:prstGeom prst="rect">
            <a:avLst/>
          </a:prstGeom>
        </p:spPr>
        <p:txBody>
          <a:bodyPr lIns="0" tIns="0" rIns="0" bIns="0" rtlCol="0" anchor="t">
            <a:spAutoFit/>
          </a:bodyPr>
          <a:lstStyle/>
          <a:p>
            <a:pPr algn="ctr">
              <a:lnSpc>
                <a:spcPts val="4619"/>
              </a:lnSpc>
              <a:spcBef>
                <a:spcPct val="0"/>
              </a:spcBef>
            </a:pPr>
            <a:r>
              <a:rPr lang="en-US" sz="3299" dirty="0" err="1">
                <a:solidFill>
                  <a:srgbClr val="70170A"/>
                </a:solidFill>
                <a:latin typeface="Saira ExtraCondensed Semi-Bold"/>
                <a:ea typeface="Saira ExtraCondensed Semi-Bold"/>
                <a:cs typeface="Saira ExtraCondensed Semi-Bold"/>
                <a:sym typeface="Saira ExtraCondensed Semi-Bold"/>
              </a:rPr>
              <a:t>Dhruvil</a:t>
            </a:r>
            <a:r>
              <a:rPr lang="en-US" sz="3299" dirty="0">
                <a:solidFill>
                  <a:srgbClr val="70170A"/>
                </a:solidFill>
                <a:latin typeface="Saira ExtraCondensed Semi-Bold"/>
                <a:ea typeface="Saira ExtraCondensed Semi-Bold"/>
                <a:cs typeface="Saira ExtraCondensed Semi-Bold"/>
                <a:sym typeface="Saira ExtraCondensed Semi-Bold"/>
              </a:rPr>
              <a:t> </a:t>
            </a:r>
            <a:r>
              <a:rPr lang="en-US" sz="3299" dirty="0" err="1">
                <a:solidFill>
                  <a:srgbClr val="70170A"/>
                </a:solidFill>
                <a:latin typeface="Saira ExtraCondensed Semi-Bold"/>
                <a:ea typeface="Saira ExtraCondensed Semi-Bold"/>
                <a:cs typeface="Saira ExtraCondensed Semi-Bold"/>
                <a:sym typeface="Saira ExtraCondensed Semi-Bold"/>
              </a:rPr>
              <a:t>Morjaria</a:t>
            </a:r>
            <a:endParaRPr lang="en-US" sz="3299" dirty="0">
              <a:solidFill>
                <a:srgbClr val="70170A"/>
              </a:solidFill>
              <a:latin typeface="Saira ExtraCondensed Semi-Bold"/>
              <a:ea typeface="Saira ExtraCondensed Semi-Bold"/>
              <a:cs typeface="Saira ExtraCondensed Semi-Bold"/>
              <a:sym typeface="Saira ExtraCondensed Semi-Bold"/>
            </a:endParaRPr>
          </a:p>
        </p:txBody>
      </p:sp>
      <p:sp>
        <p:nvSpPr>
          <p:cNvPr id="20" name="TextBox 20"/>
          <p:cNvSpPr txBox="1"/>
          <p:nvPr/>
        </p:nvSpPr>
        <p:spPr>
          <a:xfrm>
            <a:off x="9262298" y="7823760"/>
            <a:ext cx="7781646" cy="346249"/>
          </a:xfrm>
          <a:prstGeom prst="rect">
            <a:avLst/>
          </a:prstGeom>
        </p:spPr>
        <p:txBody>
          <a:bodyPr lIns="0" tIns="0" rIns="0" bIns="0" rtlCol="0" anchor="t">
            <a:spAutoFit/>
          </a:bodyPr>
          <a:lstStyle/>
          <a:p>
            <a:pPr algn="ctr">
              <a:lnSpc>
                <a:spcPts val="2799"/>
              </a:lnSpc>
              <a:spcBef>
                <a:spcPct val="0"/>
              </a:spcBef>
            </a:pPr>
            <a:r>
              <a:rPr lang="en-US" sz="1999" dirty="0">
                <a:solidFill>
                  <a:srgbClr val="70170A"/>
                </a:solidFill>
                <a:latin typeface="Saira ExtraCondensed Semi-Bold"/>
                <a:ea typeface="Saira ExtraCondensed Semi-Bold"/>
                <a:cs typeface="Saira ExtraCondensed Semi-Bold"/>
                <a:sym typeface="Saira ExtraCondensed Semi-Bold"/>
              </a:rPr>
              <a:t>Job Analysis for the Marketing Analyst Position at Lloyds Bank </a:t>
            </a:r>
            <a:r>
              <a:rPr lang="en-US" sz="1999">
                <a:solidFill>
                  <a:srgbClr val="70170A"/>
                </a:solidFill>
                <a:latin typeface="Saira ExtraCondensed Semi-Bold"/>
                <a:ea typeface="Saira ExtraCondensed Semi-Bold"/>
                <a:cs typeface="Saira ExtraCondensed Semi-Bold"/>
                <a:sym typeface="Saira ExtraCondensed Semi-Bold"/>
              </a:rPr>
              <a:t>and Barclays Bank UK</a:t>
            </a:r>
            <a:endParaRPr lang="en-US" sz="1999" dirty="0">
              <a:solidFill>
                <a:srgbClr val="70170A"/>
              </a:solidFill>
              <a:latin typeface="Saira ExtraCondensed Semi-Bold"/>
              <a:ea typeface="Saira ExtraCondensed Semi-Bold"/>
              <a:cs typeface="Saira ExtraCondensed Semi-Bold"/>
              <a:sym typeface="Saira ExtraCondensed Semi-Bold"/>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rot="-5400000">
            <a:off x="7625218" y="2633766"/>
            <a:ext cx="9371006" cy="9229042"/>
          </a:xfrm>
          <a:custGeom>
            <a:avLst/>
            <a:gdLst/>
            <a:ahLst/>
            <a:cxnLst/>
            <a:rect l="l" t="t" r="r" b="b"/>
            <a:pathLst>
              <a:path w="9371006" h="9405814">
                <a:moveTo>
                  <a:pt x="0" y="0"/>
                </a:moveTo>
                <a:lnTo>
                  <a:pt x="9371005" y="0"/>
                </a:lnTo>
                <a:lnTo>
                  <a:pt x="9371005" y="9405814"/>
                </a:lnTo>
                <a:lnTo>
                  <a:pt x="0" y="9405814"/>
                </a:lnTo>
                <a:lnTo>
                  <a:pt x="0" y="0"/>
                </a:lnTo>
                <a:close/>
              </a:path>
            </a:pathLst>
          </a:custGeom>
          <a:blipFill>
            <a:blip r:embed="rId2">
              <a:extLst>
                <a:ext uri="{96DAC541-7B7A-43D3-8B79-37D633B846F1}">
                  <asvg:svgBlip xmlns:asvg="http://schemas.microsoft.com/office/drawing/2016/SVG/main" r:embed="rId3"/>
                </a:ext>
              </a:extLst>
            </a:blip>
            <a:stretch>
              <a:fillRect b="-10635"/>
            </a:stretch>
          </a:blipFill>
        </p:spPr>
      </p:sp>
      <p:sp>
        <p:nvSpPr>
          <p:cNvPr id="3" name="Freeform 3"/>
          <p:cNvSpPr/>
          <p:nvPr/>
        </p:nvSpPr>
        <p:spPr>
          <a:xfrm rot="-5400000">
            <a:off x="13279110" y="4439433"/>
            <a:ext cx="9371006" cy="5617708"/>
          </a:xfrm>
          <a:custGeom>
            <a:avLst/>
            <a:gdLst/>
            <a:ahLst/>
            <a:cxnLst/>
            <a:rect l="l" t="t" r="r" b="b"/>
            <a:pathLst>
              <a:path w="9371006" h="5617708">
                <a:moveTo>
                  <a:pt x="0" y="0"/>
                </a:moveTo>
                <a:lnTo>
                  <a:pt x="9371006" y="0"/>
                </a:lnTo>
                <a:lnTo>
                  <a:pt x="9371006" y="5617707"/>
                </a:lnTo>
                <a:lnTo>
                  <a:pt x="0" y="5617707"/>
                </a:lnTo>
                <a:lnTo>
                  <a:pt x="0" y="0"/>
                </a:lnTo>
                <a:close/>
              </a:path>
            </a:pathLst>
          </a:custGeom>
          <a:blipFill>
            <a:blip r:embed="rId2">
              <a:extLst>
                <a:ext uri="{96DAC541-7B7A-43D3-8B79-37D633B846F1}">
                  <asvg:svgBlip xmlns:asvg="http://schemas.microsoft.com/office/drawing/2016/SVG/main" r:embed="rId3"/>
                </a:ext>
              </a:extLst>
            </a:blip>
            <a:stretch>
              <a:fillRect t="-85238"/>
            </a:stretch>
          </a:blipFill>
        </p:spPr>
      </p:sp>
      <p:sp>
        <p:nvSpPr>
          <p:cNvPr id="4" name="Freeform 4"/>
          <p:cNvSpPr/>
          <p:nvPr/>
        </p:nvSpPr>
        <p:spPr>
          <a:xfrm>
            <a:off x="1028700" y="1632190"/>
            <a:ext cx="575906" cy="465332"/>
          </a:xfrm>
          <a:custGeom>
            <a:avLst/>
            <a:gdLst/>
            <a:ahLst/>
            <a:cxnLst/>
            <a:rect l="l" t="t" r="r" b="b"/>
            <a:pathLst>
              <a:path w="575906" h="465332">
                <a:moveTo>
                  <a:pt x="0" y="0"/>
                </a:moveTo>
                <a:lnTo>
                  <a:pt x="575906" y="0"/>
                </a:lnTo>
                <a:lnTo>
                  <a:pt x="575906" y="465332"/>
                </a:lnTo>
                <a:lnTo>
                  <a:pt x="0" y="465332"/>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5" name="TextBox 5"/>
          <p:cNvSpPr txBox="1"/>
          <p:nvPr/>
        </p:nvSpPr>
        <p:spPr>
          <a:xfrm>
            <a:off x="6509539" y="4063129"/>
            <a:ext cx="10831109" cy="3185158"/>
          </a:xfrm>
          <a:prstGeom prst="rect">
            <a:avLst/>
          </a:prstGeom>
        </p:spPr>
        <p:txBody>
          <a:bodyPr lIns="0" tIns="0" rIns="0" bIns="0" rtlCol="0" anchor="t">
            <a:spAutoFit/>
          </a:bodyPr>
          <a:lstStyle/>
          <a:p>
            <a:pPr algn="r">
              <a:lnSpc>
                <a:spcPts val="26040"/>
              </a:lnSpc>
              <a:spcBef>
                <a:spcPct val="0"/>
              </a:spcBef>
            </a:pPr>
            <a:r>
              <a:rPr lang="en-US" sz="18600" dirty="0">
                <a:solidFill>
                  <a:srgbClr val="547D39"/>
                </a:solidFill>
                <a:latin typeface="Saira ExtraCondensed Bold"/>
                <a:ea typeface="Saira ExtraCondensed Bold"/>
                <a:cs typeface="Saira ExtraCondensed Bold"/>
                <a:sym typeface="Saira ExtraCondensed Bold"/>
              </a:rPr>
              <a:t>TABLE OF</a:t>
            </a:r>
          </a:p>
        </p:txBody>
      </p:sp>
      <p:sp>
        <p:nvSpPr>
          <p:cNvPr id="6" name="TextBox 6"/>
          <p:cNvSpPr txBox="1"/>
          <p:nvPr/>
        </p:nvSpPr>
        <p:spPr>
          <a:xfrm>
            <a:off x="6509539" y="5986833"/>
            <a:ext cx="10831109" cy="3425824"/>
          </a:xfrm>
          <a:prstGeom prst="rect">
            <a:avLst/>
          </a:prstGeom>
        </p:spPr>
        <p:txBody>
          <a:bodyPr lIns="0" tIns="0" rIns="0" bIns="0" rtlCol="0" anchor="t">
            <a:spAutoFit/>
          </a:bodyPr>
          <a:lstStyle/>
          <a:p>
            <a:pPr algn="r">
              <a:lnSpc>
                <a:spcPts val="28000"/>
              </a:lnSpc>
              <a:spcBef>
                <a:spcPct val="0"/>
              </a:spcBef>
            </a:pPr>
            <a:r>
              <a:rPr lang="en-US" sz="20000">
                <a:solidFill>
                  <a:srgbClr val="70170A"/>
                </a:solidFill>
                <a:latin typeface="Saira ExtraCondensed Bold"/>
                <a:ea typeface="Saira ExtraCondensed Bold"/>
                <a:cs typeface="Saira ExtraCondensed Bold"/>
                <a:sym typeface="Saira ExtraCondensed Bold"/>
              </a:rPr>
              <a:t>CONTENTS</a:t>
            </a:r>
          </a:p>
        </p:txBody>
      </p:sp>
      <p:sp>
        <p:nvSpPr>
          <p:cNvPr id="7" name="TextBox 7"/>
          <p:cNvSpPr txBox="1"/>
          <p:nvPr/>
        </p:nvSpPr>
        <p:spPr>
          <a:xfrm>
            <a:off x="2614206" y="1422140"/>
            <a:ext cx="4829896" cy="799709"/>
          </a:xfrm>
          <a:prstGeom prst="rect">
            <a:avLst/>
          </a:prstGeom>
        </p:spPr>
        <p:txBody>
          <a:bodyPr lIns="0" tIns="0" rIns="0" bIns="0" rtlCol="0" anchor="t">
            <a:spAutoFit/>
          </a:bodyPr>
          <a:lstStyle/>
          <a:p>
            <a:pPr algn="l">
              <a:lnSpc>
                <a:spcPts val="6586"/>
              </a:lnSpc>
              <a:spcBef>
                <a:spcPct val="0"/>
              </a:spcBef>
            </a:pPr>
            <a:r>
              <a:rPr lang="en-US" sz="4704">
                <a:solidFill>
                  <a:srgbClr val="547D39"/>
                </a:solidFill>
                <a:latin typeface="Saira ExtraCondensed Semi-Bold"/>
                <a:ea typeface="Saira ExtraCondensed Semi-Bold"/>
                <a:cs typeface="Saira ExtraCondensed Semi-Bold"/>
                <a:sym typeface="Saira ExtraCondensed Semi-Bold"/>
              </a:rPr>
              <a:t>Introduction</a:t>
            </a:r>
          </a:p>
        </p:txBody>
      </p:sp>
      <p:sp>
        <p:nvSpPr>
          <p:cNvPr id="8" name="TextBox 8"/>
          <p:cNvSpPr txBox="1"/>
          <p:nvPr/>
        </p:nvSpPr>
        <p:spPr>
          <a:xfrm>
            <a:off x="2614206" y="2151586"/>
            <a:ext cx="4829896" cy="815801"/>
          </a:xfrm>
          <a:prstGeom prst="rect">
            <a:avLst/>
          </a:prstGeom>
        </p:spPr>
        <p:txBody>
          <a:bodyPr lIns="0" tIns="0" rIns="0" bIns="0" rtlCol="0" anchor="t">
            <a:spAutoFit/>
          </a:bodyPr>
          <a:lstStyle/>
          <a:p>
            <a:pPr algn="l">
              <a:lnSpc>
                <a:spcPts val="6586"/>
              </a:lnSpc>
              <a:spcBef>
                <a:spcPct val="0"/>
              </a:spcBef>
            </a:pPr>
            <a:r>
              <a:rPr lang="en-US" sz="4704" dirty="0">
                <a:solidFill>
                  <a:srgbClr val="547D39"/>
                </a:solidFill>
                <a:latin typeface="Saira ExtraCondensed Semi-Bold"/>
                <a:ea typeface="Saira ExtraCondensed Semi-Bold"/>
                <a:cs typeface="Saira ExtraCondensed Semi-Bold"/>
                <a:sym typeface="Saira ExtraCondensed Semi-Bold"/>
              </a:rPr>
              <a:t>Strategic Goal</a:t>
            </a:r>
          </a:p>
        </p:txBody>
      </p:sp>
      <p:sp>
        <p:nvSpPr>
          <p:cNvPr id="9" name="TextBox 9"/>
          <p:cNvSpPr txBox="1"/>
          <p:nvPr/>
        </p:nvSpPr>
        <p:spPr>
          <a:xfrm>
            <a:off x="2614206" y="2881033"/>
            <a:ext cx="4829896" cy="815801"/>
          </a:xfrm>
          <a:prstGeom prst="rect">
            <a:avLst/>
          </a:prstGeom>
        </p:spPr>
        <p:txBody>
          <a:bodyPr lIns="0" tIns="0" rIns="0" bIns="0" rtlCol="0" anchor="t">
            <a:spAutoFit/>
          </a:bodyPr>
          <a:lstStyle/>
          <a:p>
            <a:pPr algn="l">
              <a:lnSpc>
                <a:spcPts val="6586"/>
              </a:lnSpc>
              <a:spcBef>
                <a:spcPct val="0"/>
              </a:spcBef>
            </a:pPr>
            <a:r>
              <a:rPr lang="en-US" sz="4704" dirty="0">
                <a:solidFill>
                  <a:srgbClr val="547D39"/>
                </a:solidFill>
                <a:latin typeface="Saira ExtraCondensed Semi-Bold"/>
                <a:ea typeface="Saira ExtraCondensed Semi-Bold"/>
                <a:cs typeface="Saira ExtraCondensed Semi-Bold"/>
                <a:sym typeface="Saira ExtraCondensed Semi-Bold"/>
              </a:rPr>
              <a:t>Job Analysis / Position</a:t>
            </a:r>
          </a:p>
        </p:txBody>
      </p:sp>
      <p:sp>
        <p:nvSpPr>
          <p:cNvPr id="10" name="TextBox 10"/>
          <p:cNvSpPr txBox="1"/>
          <p:nvPr/>
        </p:nvSpPr>
        <p:spPr>
          <a:xfrm>
            <a:off x="2614206" y="3610479"/>
            <a:ext cx="4829896" cy="815801"/>
          </a:xfrm>
          <a:prstGeom prst="rect">
            <a:avLst/>
          </a:prstGeom>
        </p:spPr>
        <p:txBody>
          <a:bodyPr lIns="0" tIns="0" rIns="0" bIns="0" rtlCol="0" anchor="t">
            <a:spAutoFit/>
          </a:bodyPr>
          <a:lstStyle/>
          <a:p>
            <a:pPr algn="l">
              <a:lnSpc>
                <a:spcPts val="6586"/>
              </a:lnSpc>
              <a:spcBef>
                <a:spcPct val="0"/>
              </a:spcBef>
            </a:pPr>
            <a:r>
              <a:rPr lang="en-US" sz="4704" dirty="0">
                <a:solidFill>
                  <a:srgbClr val="547D39"/>
                </a:solidFill>
                <a:latin typeface="Saira ExtraCondensed Semi-Bold"/>
                <a:ea typeface="Saira ExtraCondensed Semi-Bold"/>
                <a:cs typeface="Saira ExtraCondensed Semi-Bold"/>
                <a:sym typeface="Saira ExtraCondensed Semi-Bold"/>
              </a:rPr>
              <a:t>Job Description</a:t>
            </a:r>
          </a:p>
        </p:txBody>
      </p:sp>
      <p:sp>
        <p:nvSpPr>
          <p:cNvPr id="11" name="TextBox 11"/>
          <p:cNvSpPr txBox="1"/>
          <p:nvPr/>
        </p:nvSpPr>
        <p:spPr>
          <a:xfrm>
            <a:off x="2614206" y="4339926"/>
            <a:ext cx="4829896" cy="815801"/>
          </a:xfrm>
          <a:prstGeom prst="rect">
            <a:avLst/>
          </a:prstGeom>
        </p:spPr>
        <p:txBody>
          <a:bodyPr lIns="0" tIns="0" rIns="0" bIns="0" rtlCol="0" anchor="t">
            <a:spAutoFit/>
          </a:bodyPr>
          <a:lstStyle/>
          <a:p>
            <a:pPr algn="l">
              <a:lnSpc>
                <a:spcPts val="6586"/>
              </a:lnSpc>
              <a:spcBef>
                <a:spcPct val="0"/>
              </a:spcBef>
            </a:pPr>
            <a:r>
              <a:rPr lang="en-US" sz="4704" dirty="0">
                <a:solidFill>
                  <a:srgbClr val="547D39"/>
                </a:solidFill>
                <a:latin typeface="Saira ExtraCondensed Semi-Bold"/>
                <a:ea typeface="Saira ExtraCondensed Semi-Bold"/>
                <a:cs typeface="Saira ExtraCondensed Semi-Bold"/>
                <a:sym typeface="Saira ExtraCondensed Semi-Bold"/>
              </a:rPr>
              <a:t>Person Specification</a:t>
            </a:r>
          </a:p>
        </p:txBody>
      </p:sp>
      <p:sp>
        <p:nvSpPr>
          <p:cNvPr id="12" name="TextBox 12"/>
          <p:cNvSpPr txBox="1"/>
          <p:nvPr/>
        </p:nvSpPr>
        <p:spPr>
          <a:xfrm>
            <a:off x="2614206" y="5069372"/>
            <a:ext cx="4829896" cy="815801"/>
          </a:xfrm>
          <a:prstGeom prst="rect">
            <a:avLst/>
          </a:prstGeom>
        </p:spPr>
        <p:txBody>
          <a:bodyPr lIns="0" tIns="0" rIns="0" bIns="0" rtlCol="0" anchor="t">
            <a:spAutoFit/>
          </a:bodyPr>
          <a:lstStyle/>
          <a:p>
            <a:pPr algn="l">
              <a:lnSpc>
                <a:spcPts val="6586"/>
              </a:lnSpc>
              <a:spcBef>
                <a:spcPct val="0"/>
              </a:spcBef>
            </a:pPr>
            <a:r>
              <a:rPr lang="en-US" sz="4704" dirty="0">
                <a:solidFill>
                  <a:srgbClr val="547D39"/>
                </a:solidFill>
                <a:latin typeface="Saira ExtraCondensed Semi-Bold"/>
                <a:ea typeface="Saira ExtraCondensed Semi-Bold"/>
                <a:cs typeface="Saira ExtraCondensed Semi-Bold"/>
                <a:sym typeface="Saira ExtraCondensed Semi-Bold"/>
              </a:rPr>
              <a:t>Required skills</a:t>
            </a:r>
          </a:p>
        </p:txBody>
      </p:sp>
      <p:sp>
        <p:nvSpPr>
          <p:cNvPr id="13" name="TextBox 13"/>
          <p:cNvSpPr txBox="1"/>
          <p:nvPr/>
        </p:nvSpPr>
        <p:spPr>
          <a:xfrm>
            <a:off x="2614206" y="5798819"/>
            <a:ext cx="5081994" cy="815801"/>
          </a:xfrm>
          <a:prstGeom prst="rect">
            <a:avLst/>
          </a:prstGeom>
        </p:spPr>
        <p:txBody>
          <a:bodyPr wrap="square" lIns="0" tIns="0" rIns="0" bIns="0" rtlCol="0" anchor="t">
            <a:spAutoFit/>
          </a:bodyPr>
          <a:lstStyle/>
          <a:p>
            <a:pPr algn="l">
              <a:lnSpc>
                <a:spcPts val="6586"/>
              </a:lnSpc>
              <a:spcBef>
                <a:spcPct val="0"/>
              </a:spcBef>
            </a:pPr>
            <a:r>
              <a:rPr lang="en-US" sz="4704" dirty="0">
                <a:solidFill>
                  <a:srgbClr val="547D39"/>
                </a:solidFill>
                <a:latin typeface="Saira ExtraCondensed Semi-Bold"/>
                <a:ea typeface="Saira ExtraCondensed Semi-Bold"/>
                <a:cs typeface="Saira ExtraCondensed Semi-Bold"/>
                <a:sym typeface="Saira ExtraCondensed Semi-Bold"/>
              </a:rPr>
              <a:t>Pay and working Conditions</a:t>
            </a:r>
          </a:p>
        </p:txBody>
      </p:sp>
      <p:sp>
        <p:nvSpPr>
          <p:cNvPr id="14" name="TextBox 14"/>
          <p:cNvSpPr txBox="1"/>
          <p:nvPr/>
        </p:nvSpPr>
        <p:spPr>
          <a:xfrm>
            <a:off x="2614205" y="6528265"/>
            <a:ext cx="6449959" cy="815801"/>
          </a:xfrm>
          <a:prstGeom prst="rect">
            <a:avLst/>
          </a:prstGeom>
        </p:spPr>
        <p:txBody>
          <a:bodyPr wrap="square" lIns="0" tIns="0" rIns="0" bIns="0" rtlCol="0" anchor="t">
            <a:spAutoFit/>
          </a:bodyPr>
          <a:lstStyle/>
          <a:p>
            <a:pPr algn="l">
              <a:lnSpc>
                <a:spcPts val="6586"/>
              </a:lnSpc>
              <a:spcBef>
                <a:spcPct val="0"/>
              </a:spcBef>
            </a:pPr>
            <a:r>
              <a:rPr lang="en-US" sz="4704" dirty="0">
                <a:solidFill>
                  <a:srgbClr val="547D39"/>
                </a:solidFill>
                <a:latin typeface="Saira ExtraCondensed Semi-Bold"/>
                <a:ea typeface="Saira ExtraCondensed Semi-Bold"/>
                <a:cs typeface="Saira ExtraCondensed Semi-Bold"/>
                <a:sym typeface="Saira ExtraCondensed Semi-Bold"/>
              </a:rPr>
              <a:t>Variable work schedule</a:t>
            </a:r>
          </a:p>
        </p:txBody>
      </p:sp>
      <p:sp>
        <p:nvSpPr>
          <p:cNvPr id="15" name="TextBox 15"/>
          <p:cNvSpPr txBox="1"/>
          <p:nvPr/>
        </p:nvSpPr>
        <p:spPr>
          <a:xfrm>
            <a:off x="2614206" y="7257712"/>
            <a:ext cx="4829896" cy="799709"/>
          </a:xfrm>
          <a:prstGeom prst="rect">
            <a:avLst/>
          </a:prstGeom>
        </p:spPr>
        <p:txBody>
          <a:bodyPr lIns="0" tIns="0" rIns="0" bIns="0" rtlCol="0" anchor="t">
            <a:spAutoFit/>
          </a:bodyPr>
          <a:lstStyle/>
          <a:p>
            <a:pPr algn="l">
              <a:lnSpc>
                <a:spcPts val="6586"/>
              </a:lnSpc>
              <a:spcBef>
                <a:spcPct val="0"/>
              </a:spcBef>
            </a:pPr>
            <a:r>
              <a:rPr lang="en-US" sz="4704">
                <a:solidFill>
                  <a:srgbClr val="547D39"/>
                </a:solidFill>
                <a:latin typeface="Saira ExtraCondensed Semi-Bold"/>
                <a:ea typeface="Saira ExtraCondensed Semi-Bold"/>
                <a:cs typeface="Saira ExtraCondensed Semi-Bold"/>
                <a:sym typeface="Saira ExtraCondensed Semi-Bold"/>
              </a:rPr>
              <a:t>Conclusion</a:t>
            </a:r>
          </a:p>
        </p:txBody>
      </p:sp>
      <p:sp>
        <p:nvSpPr>
          <p:cNvPr id="16" name="TextBox 16"/>
          <p:cNvSpPr txBox="1"/>
          <p:nvPr/>
        </p:nvSpPr>
        <p:spPr>
          <a:xfrm>
            <a:off x="2614206" y="7987158"/>
            <a:ext cx="4829896" cy="815801"/>
          </a:xfrm>
          <a:prstGeom prst="rect">
            <a:avLst/>
          </a:prstGeom>
        </p:spPr>
        <p:txBody>
          <a:bodyPr lIns="0" tIns="0" rIns="0" bIns="0" rtlCol="0" anchor="t">
            <a:spAutoFit/>
          </a:bodyPr>
          <a:lstStyle/>
          <a:p>
            <a:pPr algn="l">
              <a:lnSpc>
                <a:spcPts val="6586"/>
              </a:lnSpc>
              <a:spcBef>
                <a:spcPct val="0"/>
              </a:spcBef>
            </a:pPr>
            <a:r>
              <a:rPr lang="en-US" sz="4704" dirty="0">
                <a:solidFill>
                  <a:srgbClr val="547D39"/>
                </a:solidFill>
                <a:latin typeface="Saira ExtraCondensed Semi-Bold"/>
                <a:ea typeface="Saira ExtraCondensed Semi-Bold"/>
                <a:cs typeface="Saira ExtraCondensed Semi-Bold"/>
                <a:sym typeface="Saira ExtraCondensed Semi-Bold"/>
              </a:rPr>
              <a:t>List of References </a:t>
            </a:r>
          </a:p>
        </p:txBody>
      </p:sp>
      <p:sp>
        <p:nvSpPr>
          <p:cNvPr id="17" name="TextBox 17"/>
          <p:cNvSpPr txBox="1"/>
          <p:nvPr/>
        </p:nvSpPr>
        <p:spPr>
          <a:xfrm>
            <a:off x="1336931" y="1414408"/>
            <a:ext cx="880940" cy="799709"/>
          </a:xfrm>
          <a:prstGeom prst="rect">
            <a:avLst/>
          </a:prstGeom>
        </p:spPr>
        <p:txBody>
          <a:bodyPr lIns="0" tIns="0" rIns="0" bIns="0" rtlCol="0" anchor="t">
            <a:spAutoFit/>
          </a:bodyPr>
          <a:lstStyle/>
          <a:p>
            <a:pPr algn="r">
              <a:lnSpc>
                <a:spcPts val="6586"/>
              </a:lnSpc>
              <a:spcBef>
                <a:spcPct val="0"/>
              </a:spcBef>
            </a:pPr>
            <a:r>
              <a:rPr lang="en-US" sz="4704">
                <a:solidFill>
                  <a:srgbClr val="70170A"/>
                </a:solidFill>
                <a:latin typeface="Saira ExtraCondensed Semi-Bold"/>
                <a:ea typeface="Saira ExtraCondensed Semi-Bold"/>
                <a:cs typeface="Saira ExtraCondensed Semi-Bold"/>
                <a:sym typeface="Saira ExtraCondensed Semi-Bold"/>
              </a:rPr>
              <a:t>01</a:t>
            </a:r>
          </a:p>
        </p:txBody>
      </p:sp>
      <p:sp>
        <p:nvSpPr>
          <p:cNvPr id="18" name="TextBox 18"/>
          <p:cNvSpPr txBox="1"/>
          <p:nvPr/>
        </p:nvSpPr>
        <p:spPr>
          <a:xfrm>
            <a:off x="1336931" y="2143855"/>
            <a:ext cx="880940" cy="799709"/>
          </a:xfrm>
          <a:prstGeom prst="rect">
            <a:avLst/>
          </a:prstGeom>
        </p:spPr>
        <p:txBody>
          <a:bodyPr lIns="0" tIns="0" rIns="0" bIns="0" rtlCol="0" anchor="t">
            <a:spAutoFit/>
          </a:bodyPr>
          <a:lstStyle/>
          <a:p>
            <a:pPr algn="r">
              <a:lnSpc>
                <a:spcPts val="6586"/>
              </a:lnSpc>
              <a:spcBef>
                <a:spcPct val="0"/>
              </a:spcBef>
            </a:pPr>
            <a:r>
              <a:rPr lang="en-US" sz="4704">
                <a:solidFill>
                  <a:srgbClr val="70170A"/>
                </a:solidFill>
                <a:latin typeface="Saira ExtraCondensed Semi-Bold"/>
                <a:ea typeface="Saira ExtraCondensed Semi-Bold"/>
                <a:cs typeface="Saira ExtraCondensed Semi-Bold"/>
                <a:sym typeface="Saira ExtraCondensed Semi-Bold"/>
              </a:rPr>
              <a:t>02</a:t>
            </a:r>
          </a:p>
        </p:txBody>
      </p:sp>
      <p:sp>
        <p:nvSpPr>
          <p:cNvPr id="19" name="TextBox 19"/>
          <p:cNvSpPr txBox="1"/>
          <p:nvPr/>
        </p:nvSpPr>
        <p:spPr>
          <a:xfrm>
            <a:off x="1336931" y="2873301"/>
            <a:ext cx="880940" cy="799709"/>
          </a:xfrm>
          <a:prstGeom prst="rect">
            <a:avLst/>
          </a:prstGeom>
        </p:spPr>
        <p:txBody>
          <a:bodyPr lIns="0" tIns="0" rIns="0" bIns="0" rtlCol="0" anchor="t">
            <a:spAutoFit/>
          </a:bodyPr>
          <a:lstStyle/>
          <a:p>
            <a:pPr algn="r">
              <a:lnSpc>
                <a:spcPts val="6586"/>
              </a:lnSpc>
              <a:spcBef>
                <a:spcPct val="0"/>
              </a:spcBef>
            </a:pPr>
            <a:r>
              <a:rPr lang="en-US" sz="4704">
                <a:solidFill>
                  <a:srgbClr val="70170A"/>
                </a:solidFill>
                <a:latin typeface="Saira ExtraCondensed Semi-Bold"/>
                <a:ea typeface="Saira ExtraCondensed Semi-Bold"/>
                <a:cs typeface="Saira ExtraCondensed Semi-Bold"/>
                <a:sym typeface="Saira ExtraCondensed Semi-Bold"/>
              </a:rPr>
              <a:t>03</a:t>
            </a:r>
          </a:p>
        </p:txBody>
      </p:sp>
      <p:sp>
        <p:nvSpPr>
          <p:cNvPr id="20" name="TextBox 20"/>
          <p:cNvSpPr txBox="1"/>
          <p:nvPr/>
        </p:nvSpPr>
        <p:spPr>
          <a:xfrm>
            <a:off x="1336931" y="3602748"/>
            <a:ext cx="880940" cy="799709"/>
          </a:xfrm>
          <a:prstGeom prst="rect">
            <a:avLst/>
          </a:prstGeom>
        </p:spPr>
        <p:txBody>
          <a:bodyPr lIns="0" tIns="0" rIns="0" bIns="0" rtlCol="0" anchor="t">
            <a:spAutoFit/>
          </a:bodyPr>
          <a:lstStyle/>
          <a:p>
            <a:pPr algn="r">
              <a:lnSpc>
                <a:spcPts val="6586"/>
              </a:lnSpc>
              <a:spcBef>
                <a:spcPct val="0"/>
              </a:spcBef>
            </a:pPr>
            <a:r>
              <a:rPr lang="en-US" sz="4704">
                <a:solidFill>
                  <a:srgbClr val="70170A"/>
                </a:solidFill>
                <a:latin typeface="Saira ExtraCondensed Semi-Bold"/>
                <a:ea typeface="Saira ExtraCondensed Semi-Bold"/>
                <a:cs typeface="Saira ExtraCondensed Semi-Bold"/>
                <a:sym typeface="Saira ExtraCondensed Semi-Bold"/>
              </a:rPr>
              <a:t>04</a:t>
            </a:r>
          </a:p>
        </p:txBody>
      </p:sp>
      <p:sp>
        <p:nvSpPr>
          <p:cNvPr id="21" name="TextBox 21"/>
          <p:cNvSpPr txBox="1"/>
          <p:nvPr/>
        </p:nvSpPr>
        <p:spPr>
          <a:xfrm>
            <a:off x="1336931" y="4332194"/>
            <a:ext cx="880940" cy="799709"/>
          </a:xfrm>
          <a:prstGeom prst="rect">
            <a:avLst/>
          </a:prstGeom>
        </p:spPr>
        <p:txBody>
          <a:bodyPr lIns="0" tIns="0" rIns="0" bIns="0" rtlCol="0" anchor="t">
            <a:spAutoFit/>
          </a:bodyPr>
          <a:lstStyle/>
          <a:p>
            <a:pPr algn="r">
              <a:lnSpc>
                <a:spcPts val="6586"/>
              </a:lnSpc>
              <a:spcBef>
                <a:spcPct val="0"/>
              </a:spcBef>
            </a:pPr>
            <a:r>
              <a:rPr lang="en-US" sz="4704">
                <a:solidFill>
                  <a:srgbClr val="70170A"/>
                </a:solidFill>
                <a:latin typeface="Saira ExtraCondensed Semi-Bold"/>
                <a:ea typeface="Saira ExtraCondensed Semi-Bold"/>
                <a:cs typeface="Saira ExtraCondensed Semi-Bold"/>
                <a:sym typeface="Saira ExtraCondensed Semi-Bold"/>
              </a:rPr>
              <a:t>05</a:t>
            </a:r>
          </a:p>
        </p:txBody>
      </p:sp>
      <p:sp>
        <p:nvSpPr>
          <p:cNvPr id="22" name="TextBox 22"/>
          <p:cNvSpPr txBox="1"/>
          <p:nvPr/>
        </p:nvSpPr>
        <p:spPr>
          <a:xfrm>
            <a:off x="1336931" y="5061641"/>
            <a:ext cx="880940" cy="799709"/>
          </a:xfrm>
          <a:prstGeom prst="rect">
            <a:avLst/>
          </a:prstGeom>
        </p:spPr>
        <p:txBody>
          <a:bodyPr lIns="0" tIns="0" rIns="0" bIns="0" rtlCol="0" anchor="t">
            <a:spAutoFit/>
          </a:bodyPr>
          <a:lstStyle/>
          <a:p>
            <a:pPr algn="r">
              <a:lnSpc>
                <a:spcPts val="6586"/>
              </a:lnSpc>
              <a:spcBef>
                <a:spcPct val="0"/>
              </a:spcBef>
            </a:pPr>
            <a:r>
              <a:rPr lang="en-US" sz="4704">
                <a:solidFill>
                  <a:srgbClr val="70170A"/>
                </a:solidFill>
                <a:latin typeface="Saira ExtraCondensed Semi-Bold"/>
                <a:ea typeface="Saira ExtraCondensed Semi-Bold"/>
                <a:cs typeface="Saira ExtraCondensed Semi-Bold"/>
                <a:sym typeface="Saira ExtraCondensed Semi-Bold"/>
              </a:rPr>
              <a:t>06</a:t>
            </a:r>
          </a:p>
        </p:txBody>
      </p:sp>
      <p:sp>
        <p:nvSpPr>
          <p:cNvPr id="23" name="TextBox 23"/>
          <p:cNvSpPr txBox="1"/>
          <p:nvPr/>
        </p:nvSpPr>
        <p:spPr>
          <a:xfrm>
            <a:off x="1336931" y="5791087"/>
            <a:ext cx="880940" cy="799709"/>
          </a:xfrm>
          <a:prstGeom prst="rect">
            <a:avLst/>
          </a:prstGeom>
        </p:spPr>
        <p:txBody>
          <a:bodyPr lIns="0" tIns="0" rIns="0" bIns="0" rtlCol="0" anchor="t">
            <a:spAutoFit/>
          </a:bodyPr>
          <a:lstStyle/>
          <a:p>
            <a:pPr algn="r">
              <a:lnSpc>
                <a:spcPts val="6586"/>
              </a:lnSpc>
              <a:spcBef>
                <a:spcPct val="0"/>
              </a:spcBef>
            </a:pPr>
            <a:r>
              <a:rPr lang="en-US" sz="4704">
                <a:solidFill>
                  <a:srgbClr val="70170A"/>
                </a:solidFill>
                <a:latin typeface="Saira ExtraCondensed Semi-Bold"/>
                <a:ea typeface="Saira ExtraCondensed Semi-Bold"/>
                <a:cs typeface="Saira ExtraCondensed Semi-Bold"/>
                <a:sym typeface="Saira ExtraCondensed Semi-Bold"/>
              </a:rPr>
              <a:t>07</a:t>
            </a:r>
          </a:p>
        </p:txBody>
      </p:sp>
      <p:sp>
        <p:nvSpPr>
          <p:cNvPr id="24" name="TextBox 24"/>
          <p:cNvSpPr txBox="1"/>
          <p:nvPr/>
        </p:nvSpPr>
        <p:spPr>
          <a:xfrm>
            <a:off x="1336931" y="6520534"/>
            <a:ext cx="880940" cy="799709"/>
          </a:xfrm>
          <a:prstGeom prst="rect">
            <a:avLst/>
          </a:prstGeom>
        </p:spPr>
        <p:txBody>
          <a:bodyPr lIns="0" tIns="0" rIns="0" bIns="0" rtlCol="0" anchor="t">
            <a:spAutoFit/>
          </a:bodyPr>
          <a:lstStyle/>
          <a:p>
            <a:pPr algn="r">
              <a:lnSpc>
                <a:spcPts val="6586"/>
              </a:lnSpc>
              <a:spcBef>
                <a:spcPct val="0"/>
              </a:spcBef>
            </a:pPr>
            <a:r>
              <a:rPr lang="en-US" sz="4704">
                <a:solidFill>
                  <a:srgbClr val="70170A"/>
                </a:solidFill>
                <a:latin typeface="Saira ExtraCondensed Semi-Bold"/>
                <a:ea typeface="Saira ExtraCondensed Semi-Bold"/>
                <a:cs typeface="Saira ExtraCondensed Semi-Bold"/>
                <a:sym typeface="Saira ExtraCondensed Semi-Bold"/>
              </a:rPr>
              <a:t>08</a:t>
            </a:r>
          </a:p>
        </p:txBody>
      </p:sp>
      <p:sp>
        <p:nvSpPr>
          <p:cNvPr id="25" name="TextBox 25"/>
          <p:cNvSpPr txBox="1"/>
          <p:nvPr/>
        </p:nvSpPr>
        <p:spPr>
          <a:xfrm>
            <a:off x="1336931" y="7249980"/>
            <a:ext cx="880940" cy="799709"/>
          </a:xfrm>
          <a:prstGeom prst="rect">
            <a:avLst/>
          </a:prstGeom>
        </p:spPr>
        <p:txBody>
          <a:bodyPr lIns="0" tIns="0" rIns="0" bIns="0" rtlCol="0" anchor="t">
            <a:spAutoFit/>
          </a:bodyPr>
          <a:lstStyle/>
          <a:p>
            <a:pPr algn="r">
              <a:lnSpc>
                <a:spcPts val="6586"/>
              </a:lnSpc>
              <a:spcBef>
                <a:spcPct val="0"/>
              </a:spcBef>
            </a:pPr>
            <a:r>
              <a:rPr lang="en-US" sz="4704">
                <a:solidFill>
                  <a:srgbClr val="70170A"/>
                </a:solidFill>
                <a:latin typeface="Saira ExtraCondensed Semi-Bold"/>
                <a:ea typeface="Saira ExtraCondensed Semi-Bold"/>
                <a:cs typeface="Saira ExtraCondensed Semi-Bold"/>
                <a:sym typeface="Saira ExtraCondensed Semi-Bold"/>
              </a:rPr>
              <a:t>09</a:t>
            </a:r>
          </a:p>
        </p:txBody>
      </p:sp>
      <p:sp>
        <p:nvSpPr>
          <p:cNvPr id="26" name="TextBox 26"/>
          <p:cNvSpPr txBox="1"/>
          <p:nvPr/>
        </p:nvSpPr>
        <p:spPr>
          <a:xfrm>
            <a:off x="1336931" y="7979427"/>
            <a:ext cx="880940" cy="799709"/>
          </a:xfrm>
          <a:prstGeom prst="rect">
            <a:avLst/>
          </a:prstGeom>
        </p:spPr>
        <p:txBody>
          <a:bodyPr lIns="0" tIns="0" rIns="0" bIns="0" rtlCol="0" anchor="t">
            <a:spAutoFit/>
          </a:bodyPr>
          <a:lstStyle/>
          <a:p>
            <a:pPr algn="r">
              <a:lnSpc>
                <a:spcPts val="6586"/>
              </a:lnSpc>
              <a:spcBef>
                <a:spcPct val="0"/>
              </a:spcBef>
            </a:pPr>
            <a:r>
              <a:rPr lang="en-US" sz="4704">
                <a:solidFill>
                  <a:srgbClr val="70170A"/>
                </a:solidFill>
                <a:latin typeface="Saira ExtraCondensed Semi-Bold"/>
                <a:ea typeface="Saira ExtraCondensed Semi-Bold"/>
                <a:cs typeface="Saira ExtraCondensed Semi-Bold"/>
                <a:sym typeface="Saira ExtraCondensed Semi-Bold"/>
              </a:rPr>
              <a:t>10</a:t>
            </a:r>
          </a:p>
        </p:txBody>
      </p:sp>
      <p:sp>
        <p:nvSpPr>
          <p:cNvPr id="27" name="Freeform 27"/>
          <p:cNvSpPr/>
          <p:nvPr/>
        </p:nvSpPr>
        <p:spPr>
          <a:xfrm>
            <a:off x="1028700" y="2361637"/>
            <a:ext cx="575906" cy="465332"/>
          </a:xfrm>
          <a:custGeom>
            <a:avLst/>
            <a:gdLst/>
            <a:ahLst/>
            <a:cxnLst/>
            <a:rect l="l" t="t" r="r" b="b"/>
            <a:pathLst>
              <a:path w="575906" h="465332">
                <a:moveTo>
                  <a:pt x="0" y="0"/>
                </a:moveTo>
                <a:lnTo>
                  <a:pt x="575906" y="0"/>
                </a:lnTo>
                <a:lnTo>
                  <a:pt x="575906" y="465332"/>
                </a:lnTo>
                <a:lnTo>
                  <a:pt x="0" y="465332"/>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28" name="Freeform 28"/>
          <p:cNvSpPr/>
          <p:nvPr/>
        </p:nvSpPr>
        <p:spPr>
          <a:xfrm>
            <a:off x="1028700" y="3091083"/>
            <a:ext cx="575906" cy="465332"/>
          </a:xfrm>
          <a:custGeom>
            <a:avLst/>
            <a:gdLst/>
            <a:ahLst/>
            <a:cxnLst/>
            <a:rect l="l" t="t" r="r" b="b"/>
            <a:pathLst>
              <a:path w="575906" h="465332">
                <a:moveTo>
                  <a:pt x="0" y="0"/>
                </a:moveTo>
                <a:lnTo>
                  <a:pt x="575906" y="0"/>
                </a:lnTo>
                <a:lnTo>
                  <a:pt x="575906" y="465332"/>
                </a:lnTo>
                <a:lnTo>
                  <a:pt x="0" y="465332"/>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29" name="Freeform 29"/>
          <p:cNvSpPr/>
          <p:nvPr/>
        </p:nvSpPr>
        <p:spPr>
          <a:xfrm>
            <a:off x="1028700" y="3820530"/>
            <a:ext cx="575906" cy="465332"/>
          </a:xfrm>
          <a:custGeom>
            <a:avLst/>
            <a:gdLst/>
            <a:ahLst/>
            <a:cxnLst/>
            <a:rect l="l" t="t" r="r" b="b"/>
            <a:pathLst>
              <a:path w="575906" h="465332">
                <a:moveTo>
                  <a:pt x="0" y="0"/>
                </a:moveTo>
                <a:lnTo>
                  <a:pt x="575906" y="0"/>
                </a:lnTo>
                <a:lnTo>
                  <a:pt x="575906" y="465332"/>
                </a:lnTo>
                <a:lnTo>
                  <a:pt x="0" y="465332"/>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30" name="Freeform 30"/>
          <p:cNvSpPr/>
          <p:nvPr/>
        </p:nvSpPr>
        <p:spPr>
          <a:xfrm>
            <a:off x="1028700" y="4549976"/>
            <a:ext cx="575906" cy="465332"/>
          </a:xfrm>
          <a:custGeom>
            <a:avLst/>
            <a:gdLst/>
            <a:ahLst/>
            <a:cxnLst/>
            <a:rect l="l" t="t" r="r" b="b"/>
            <a:pathLst>
              <a:path w="575906" h="465332">
                <a:moveTo>
                  <a:pt x="0" y="0"/>
                </a:moveTo>
                <a:lnTo>
                  <a:pt x="575906" y="0"/>
                </a:lnTo>
                <a:lnTo>
                  <a:pt x="575906" y="465332"/>
                </a:lnTo>
                <a:lnTo>
                  <a:pt x="0" y="465332"/>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31" name="Freeform 31"/>
          <p:cNvSpPr/>
          <p:nvPr/>
        </p:nvSpPr>
        <p:spPr>
          <a:xfrm>
            <a:off x="1028700" y="5279423"/>
            <a:ext cx="575906" cy="465332"/>
          </a:xfrm>
          <a:custGeom>
            <a:avLst/>
            <a:gdLst/>
            <a:ahLst/>
            <a:cxnLst/>
            <a:rect l="l" t="t" r="r" b="b"/>
            <a:pathLst>
              <a:path w="575906" h="465332">
                <a:moveTo>
                  <a:pt x="0" y="0"/>
                </a:moveTo>
                <a:lnTo>
                  <a:pt x="575906" y="0"/>
                </a:lnTo>
                <a:lnTo>
                  <a:pt x="575906" y="465332"/>
                </a:lnTo>
                <a:lnTo>
                  <a:pt x="0" y="465332"/>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32" name="Freeform 32"/>
          <p:cNvSpPr/>
          <p:nvPr/>
        </p:nvSpPr>
        <p:spPr>
          <a:xfrm>
            <a:off x="1028700" y="6008869"/>
            <a:ext cx="575906" cy="465332"/>
          </a:xfrm>
          <a:custGeom>
            <a:avLst/>
            <a:gdLst/>
            <a:ahLst/>
            <a:cxnLst/>
            <a:rect l="l" t="t" r="r" b="b"/>
            <a:pathLst>
              <a:path w="575906" h="465332">
                <a:moveTo>
                  <a:pt x="0" y="0"/>
                </a:moveTo>
                <a:lnTo>
                  <a:pt x="575906" y="0"/>
                </a:lnTo>
                <a:lnTo>
                  <a:pt x="575906" y="465332"/>
                </a:lnTo>
                <a:lnTo>
                  <a:pt x="0" y="465332"/>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33" name="Freeform 33"/>
          <p:cNvSpPr/>
          <p:nvPr/>
        </p:nvSpPr>
        <p:spPr>
          <a:xfrm>
            <a:off x="1028700" y="6738316"/>
            <a:ext cx="575906" cy="465332"/>
          </a:xfrm>
          <a:custGeom>
            <a:avLst/>
            <a:gdLst/>
            <a:ahLst/>
            <a:cxnLst/>
            <a:rect l="l" t="t" r="r" b="b"/>
            <a:pathLst>
              <a:path w="575906" h="465332">
                <a:moveTo>
                  <a:pt x="0" y="0"/>
                </a:moveTo>
                <a:lnTo>
                  <a:pt x="575906" y="0"/>
                </a:lnTo>
                <a:lnTo>
                  <a:pt x="575906" y="465332"/>
                </a:lnTo>
                <a:lnTo>
                  <a:pt x="0" y="465332"/>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34" name="Freeform 34"/>
          <p:cNvSpPr/>
          <p:nvPr/>
        </p:nvSpPr>
        <p:spPr>
          <a:xfrm>
            <a:off x="1028700" y="7467762"/>
            <a:ext cx="575906" cy="465332"/>
          </a:xfrm>
          <a:custGeom>
            <a:avLst/>
            <a:gdLst/>
            <a:ahLst/>
            <a:cxnLst/>
            <a:rect l="l" t="t" r="r" b="b"/>
            <a:pathLst>
              <a:path w="575906" h="465332">
                <a:moveTo>
                  <a:pt x="0" y="0"/>
                </a:moveTo>
                <a:lnTo>
                  <a:pt x="575906" y="0"/>
                </a:lnTo>
                <a:lnTo>
                  <a:pt x="575906" y="465332"/>
                </a:lnTo>
                <a:lnTo>
                  <a:pt x="0" y="465332"/>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35" name="Freeform 35"/>
          <p:cNvSpPr/>
          <p:nvPr/>
        </p:nvSpPr>
        <p:spPr>
          <a:xfrm>
            <a:off x="1028700" y="8197209"/>
            <a:ext cx="575906" cy="465332"/>
          </a:xfrm>
          <a:custGeom>
            <a:avLst/>
            <a:gdLst/>
            <a:ahLst/>
            <a:cxnLst/>
            <a:rect l="l" t="t" r="r" b="b"/>
            <a:pathLst>
              <a:path w="575906" h="465332">
                <a:moveTo>
                  <a:pt x="0" y="0"/>
                </a:moveTo>
                <a:lnTo>
                  <a:pt x="575906" y="0"/>
                </a:lnTo>
                <a:lnTo>
                  <a:pt x="575906" y="465332"/>
                </a:lnTo>
                <a:lnTo>
                  <a:pt x="0" y="465332"/>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36" name="AutoShape 36"/>
          <p:cNvSpPr/>
          <p:nvPr/>
        </p:nvSpPr>
        <p:spPr>
          <a:xfrm flipV="1">
            <a:off x="7444133" y="1076325"/>
            <a:ext cx="11936358" cy="7731"/>
          </a:xfrm>
          <a:prstGeom prst="line">
            <a:avLst/>
          </a:prstGeom>
          <a:ln w="95250" cap="rnd">
            <a:solidFill>
              <a:srgbClr val="547D39"/>
            </a:solidFill>
            <a:prstDash val="sysDash"/>
            <a:headEnd type="oval" w="lg" len="lg"/>
            <a:tailEnd type="oval" w="lg" len="lg"/>
          </a:ln>
        </p:spPr>
      </p:sp>
      <p:sp>
        <p:nvSpPr>
          <p:cNvPr id="37" name="AutoShape 37"/>
          <p:cNvSpPr/>
          <p:nvPr/>
        </p:nvSpPr>
        <p:spPr>
          <a:xfrm flipV="1">
            <a:off x="7444133" y="1576834"/>
            <a:ext cx="11936358" cy="7731"/>
          </a:xfrm>
          <a:prstGeom prst="line">
            <a:avLst/>
          </a:prstGeom>
          <a:ln w="95250" cap="rnd">
            <a:solidFill>
              <a:srgbClr val="FDDEA4"/>
            </a:solidFill>
            <a:prstDash val="sysDash"/>
            <a:headEnd type="oval" w="lg" len="lg"/>
            <a:tailEnd type="oval" w="lg" len="lg"/>
          </a:ln>
        </p:spPr>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rot="5400000">
            <a:off x="-969616" y="582555"/>
            <a:ext cx="9237730" cy="9121889"/>
          </a:xfrm>
          <a:custGeom>
            <a:avLst/>
            <a:gdLst/>
            <a:ahLst/>
            <a:cxnLst/>
            <a:rect l="l" t="t" r="r" b="b"/>
            <a:pathLst>
              <a:path w="9237730" h="9121889">
                <a:moveTo>
                  <a:pt x="0" y="0"/>
                </a:moveTo>
                <a:lnTo>
                  <a:pt x="9237730" y="0"/>
                </a:lnTo>
                <a:lnTo>
                  <a:pt x="9237730" y="9121890"/>
                </a:lnTo>
                <a:lnTo>
                  <a:pt x="0" y="9121890"/>
                </a:lnTo>
                <a:lnTo>
                  <a:pt x="0" y="0"/>
                </a:lnTo>
                <a:close/>
              </a:path>
            </a:pathLst>
          </a:custGeom>
          <a:blipFill>
            <a:blip r:embed="rId2">
              <a:extLst>
                <a:ext uri="{96DAC541-7B7A-43D3-8B79-37D633B846F1}">
                  <asvg:svgBlip xmlns:asvg="http://schemas.microsoft.com/office/drawing/2016/SVG/main" r:embed="rId3"/>
                </a:ext>
              </a:extLst>
            </a:blip>
            <a:stretch>
              <a:fillRect b="-12456"/>
            </a:stretch>
          </a:blipFill>
        </p:spPr>
      </p:sp>
      <p:grpSp>
        <p:nvGrpSpPr>
          <p:cNvPr id="3" name="Group 3"/>
          <p:cNvGrpSpPr/>
          <p:nvPr/>
        </p:nvGrpSpPr>
        <p:grpSpPr>
          <a:xfrm>
            <a:off x="-911696" y="2734548"/>
            <a:ext cx="4560945" cy="4817903"/>
            <a:chOff x="0" y="0"/>
            <a:chExt cx="1201236" cy="1268913"/>
          </a:xfrm>
        </p:grpSpPr>
        <p:sp>
          <p:nvSpPr>
            <p:cNvPr id="4" name="Freeform 4"/>
            <p:cNvSpPr/>
            <p:nvPr/>
          </p:nvSpPr>
          <p:spPr>
            <a:xfrm>
              <a:off x="0" y="0"/>
              <a:ext cx="1201236" cy="1268913"/>
            </a:xfrm>
            <a:custGeom>
              <a:avLst/>
              <a:gdLst/>
              <a:ahLst/>
              <a:cxnLst/>
              <a:rect l="l" t="t" r="r" b="b"/>
              <a:pathLst>
                <a:path w="1201236" h="1268913">
                  <a:moveTo>
                    <a:pt x="0" y="0"/>
                  </a:moveTo>
                  <a:lnTo>
                    <a:pt x="1201236" y="0"/>
                  </a:lnTo>
                  <a:lnTo>
                    <a:pt x="1201236" y="1268913"/>
                  </a:lnTo>
                  <a:lnTo>
                    <a:pt x="0" y="1268913"/>
                  </a:lnTo>
                  <a:close/>
                </a:path>
              </a:pathLst>
            </a:custGeom>
            <a:solidFill>
              <a:srgbClr val="547D39"/>
            </a:solidFill>
          </p:spPr>
        </p:sp>
        <p:sp>
          <p:nvSpPr>
            <p:cNvPr id="5" name="TextBox 5"/>
            <p:cNvSpPr txBox="1"/>
            <p:nvPr/>
          </p:nvSpPr>
          <p:spPr>
            <a:xfrm>
              <a:off x="0" y="-47625"/>
              <a:ext cx="1201236" cy="1316538"/>
            </a:xfrm>
            <a:prstGeom prst="rect">
              <a:avLst/>
            </a:prstGeom>
          </p:spPr>
          <p:txBody>
            <a:bodyPr lIns="50800" tIns="50800" rIns="50800" bIns="50800" rtlCol="0" anchor="ctr"/>
            <a:lstStyle/>
            <a:p>
              <a:pPr algn="ctr">
                <a:lnSpc>
                  <a:spcPts val="1960"/>
                </a:lnSpc>
              </a:pPr>
              <a:endParaRPr/>
            </a:p>
          </p:txBody>
        </p:sp>
      </p:grpSp>
      <p:grpSp>
        <p:nvGrpSpPr>
          <p:cNvPr id="6" name="Group 6"/>
          <p:cNvGrpSpPr/>
          <p:nvPr/>
        </p:nvGrpSpPr>
        <p:grpSpPr>
          <a:xfrm>
            <a:off x="639325" y="1955020"/>
            <a:ext cx="6376960" cy="6376960"/>
            <a:chOff x="0" y="0"/>
            <a:chExt cx="13716000" cy="13716000"/>
          </a:xfrm>
        </p:grpSpPr>
        <p:sp>
          <p:nvSpPr>
            <p:cNvPr id="7" name="Freeform 7"/>
            <p:cNvSpPr/>
            <p:nvPr/>
          </p:nvSpPr>
          <p:spPr>
            <a:xfrm>
              <a:off x="0" y="0"/>
              <a:ext cx="13716000" cy="13716000"/>
            </a:xfrm>
            <a:custGeom>
              <a:avLst/>
              <a:gdLst/>
              <a:ahLst/>
              <a:cxnLst/>
              <a:rect l="l" t="t" r="r" b="b"/>
              <a:pathLst>
                <a:path w="13716000" h="13716000">
                  <a:moveTo>
                    <a:pt x="6858000" y="0"/>
                  </a:moveTo>
                  <a:cubicBezTo>
                    <a:pt x="3070431" y="0"/>
                    <a:pt x="0" y="3070431"/>
                    <a:pt x="0" y="6858000"/>
                  </a:cubicBezTo>
                  <a:cubicBezTo>
                    <a:pt x="0" y="10645569"/>
                    <a:pt x="3070431" y="13716000"/>
                    <a:pt x="6858000" y="13716000"/>
                  </a:cubicBezTo>
                  <a:cubicBezTo>
                    <a:pt x="10645569" y="13716000"/>
                    <a:pt x="13716000" y="10645569"/>
                    <a:pt x="13716000" y="6858000"/>
                  </a:cubicBezTo>
                  <a:cubicBezTo>
                    <a:pt x="13716000" y="3070431"/>
                    <a:pt x="10645569" y="0"/>
                    <a:pt x="6858000" y="0"/>
                  </a:cubicBezTo>
                  <a:close/>
                </a:path>
              </a:pathLst>
            </a:custGeom>
            <a:blipFill>
              <a:blip r:embed="rId4"/>
              <a:stretch>
                <a:fillRect l="-23381" r="-57887"/>
              </a:stretch>
            </a:blipFill>
          </p:spPr>
        </p:sp>
      </p:grpSp>
      <p:sp>
        <p:nvSpPr>
          <p:cNvPr id="8" name="TextBox 8"/>
          <p:cNvSpPr txBox="1"/>
          <p:nvPr/>
        </p:nvSpPr>
        <p:spPr>
          <a:xfrm>
            <a:off x="6601371" y="932802"/>
            <a:ext cx="10831109" cy="2581275"/>
          </a:xfrm>
          <a:prstGeom prst="rect">
            <a:avLst/>
          </a:prstGeom>
        </p:spPr>
        <p:txBody>
          <a:bodyPr lIns="0" tIns="0" rIns="0" bIns="0" rtlCol="0" anchor="t">
            <a:spAutoFit/>
          </a:bodyPr>
          <a:lstStyle/>
          <a:p>
            <a:pPr algn="r">
              <a:lnSpc>
                <a:spcPts val="21000"/>
              </a:lnSpc>
              <a:spcBef>
                <a:spcPct val="0"/>
              </a:spcBef>
            </a:pPr>
            <a:r>
              <a:rPr lang="en-US" sz="15000" dirty="0">
                <a:solidFill>
                  <a:srgbClr val="547D39"/>
                </a:solidFill>
                <a:latin typeface="Saira ExtraCondensed Bold"/>
                <a:ea typeface="Saira ExtraCondensed Bold"/>
                <a:cs typeface="Saira ExtraCondensed Bold"/>
                <a:sym typeface="Saira ExtraCondensed Bold"/>
              </a:rPr>
              <a:t>INTRODUCTION</a:t>
            </a:r>
          </a:p>
        </p:txBody>
      </p:sp>
      <p:sp>
        <p:nvSpPr>
          <p:cNvPr id="9" name="AutoShape 9"/>
          <p:cNvSpPr/>
          <p:nvPr/>
        </p:nvSpPr>
        <p:spPr>
          <a:xfrm>
            <a:off x="8614573" y="3537889"/>
            <a:ext cx="9049107" cy="23812"/>
          </a:xfrm>
          <a:prstGeom prst="line">
            <a:avLst/>
          </a:prstGeom>
          <a:ln w="47625" cap="rnd">
            <a:solidFill>
              <a:srgbClr val="547D39"/>
            </a:solidFill>
            <a:prstDash val="sysDash"/>
            <a:headEnd type="oval" w="lg" len="lg"/>
            <a:tailEnd type="oval" w="lg" len="lg"/>
          </a:ln>
        </p:spPr>
      </p:sp>
      <p:sp>
        <p:nvSpPr>
          <p:cNvPr id="12" name="TextBox 11">
            <a:extLst>
              <a:ext uri="{FF2B5EF4-FFF2-40B4-BE49-F238E27FC236}">
                <a16:creationId xmlns:a16="http://schemas.microsoft.com/office/drawing/2014/main" id="{62E3DDA4-39CE-ED47-9FC2-5C9C0B69F4D9}"/>
              </a:ext>
            </a:extLst>
          </p:cNvPr>
          <p:cNvSpPr txBox="1"/>
          <p:nvPr/>
        </p:nvSpPr>
        <p:spPr>
          <a:xfrm>
            <a:off x="8263517" y="3848100"/>
            <a:ext cx="9751218" cy="5093702"/>
          </a:xfrm>
          <a:prstGeom prst="rect">
            <a:avLst/>
          </a:prstGeom>
          <a:noFill/>
        </p:spPr>
        <p:txBody>
          <a:bodyPr wrap="square">
            <a:spAutoFit/>
          </a:bodyPr>
          <a:lstStyle/>
          <a:p>
            <a:pPr marL="285750" indent="-285750">
              <a:buFont typeface="Wingdings" panose="05000000000000000000" pitchFamily="2" charset="2"/>
              <a:buChar char="Ø"/>
            </a:pPr>
            <a:r>
              <a:rPr lang="en-US" sz="2500" dirty="0">
                <a:solidFill>
                  <a:srgbClr val="70170A"/>
                </a:solidFill>
                <a:latin typeface="Saira ExtraCondensed Semi-Bold"/>
              </a:rPr>
              <a:t>Introduction for Lloyds Bank and Barclays. As part of a study for Barclays Bank, I conducted a job analysis for the Relationship Marketing Analyst position. To be able to compare the results of the Lloyds marketing analysts with the Barclays marketing analysts, Lloyds Bank contracted me to conduct the job analysis for the Lloyds Relationship Marketing Analyst position. We were able to compare the two groups and present this for a competitive overview. Lloyds Bank is positioned very well to be able to gain some competitive advantage if they straighten out some issues that were highlighted from my analyses. Please find attached my report for your review at your convenience. The Lloyds Bank respondents were from Maidenhead, Birmingham, Kingsway, and other locations. </a:t>
            </a:r>
          </a:p>
          <a:p>
            <a:pPr marL="285750" indent="-285750">
              <a:buFont typeface="Wingdings" panose="05000000000000000000" pitchFamily="2" charset="2"/>
              <a:buChar char="Ø"/>
            </a:pPr>
            <a:r>
              <a:rPr lang="en-US" sz="2500" dirty="0">
                <a:solidFill>
                  <a:srgbClr val="70170A"/>
                </a:solidFill>
                <a:latin typeface="Saira ExtraCondensed Semi-Bold"/>
              </a:rPr>
              <a:t>Demographics of Lloyds respondents showed that:</a:t>
            </a:r>
          </a:p>
          <a:p>
            <a:pPr marL="342900" indent="-342900">
              <a:buFont typeface="Wingdings" panose="05000000000000000000" pitchFamily="2" charset="2"/>
              <a:buChar char="§"/>
            </a:pPr>
            <a:r>
              <a:rPr lang="en-US" sz="2500" dirty="0">
                <a:solidFill>
                  <a:srgbClr val="70170A"/>
                </a:solidFill>
                <a:latin typeface="Saira ExtraCondensed Semi-Bold"/>
              </a:rPr>
              <a:t>The majority of respondents were female.</a:t>
            </a:r>
          </a:p>
          <a:p>
            <a:pPr marL="342900" indent="-342900">
              <a:buFont typeface="Wingdings" panose="05000000000000000000" pitchFamily="2" charset="2"/>
              <a:buChar char="§"/>
            </a:pPr>
            <a:r>
              <a:rPr lang="en-US" sz="2500" dirty="0">
                <a:solidFill>
                  <a:srgbClr val="70170A"/>
                </a:solidFill>
                <a:latin typeface="Saira ExtraCondensed Semi-Bold"/>
              </a:rPr>
              <a:t>The majority of respondents were between 26 to 30 years old.-</a:t>
            </a:r>
          </a:p>
          <a:p>
            <a:pPr marL="342900" indent="-342900">
              <a:buFont typeface="Wingdings" panose="05000000000000000000" pitchFamily="2" charset="2"/>
              <a:buChar char="§"/>
            </a:pPr>
            <a:r>
              <a:rPr lang="en-US" sz="2500" dirty="0">
                <a:solidFill>
                  <a:srgbClr val="70170A"/>
                </a:solidFill>
                <a:latin typeface="Saira ExtraCondensed Semi-Bold"/>
              </a:rPr>
              <a:t>The respondents from head office and regional offices were equally divided.</a:t>
            </a:r>
            <a:endParaRPr lang="en-IN" sz="2500" dirty="0">
              <a:solidFill>
                <a:srgbClr val="70170A"/>
              </a:solidFill>
              <a:latin typeface="Saira ExtraCondensed Semi-Bold"/>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6399651" y="2848298"/>
            <a:ext cx="5490891" cy="5603785"/>
          </a:xfrm>
          <a:custGeom>
            <a:avLst/>
            <a:gdLst/>
            <a:ahLst/>
            <a:cxnLst/>
            <a:rect l="l" t="t" r="r" b="b"/>
            <a:pathLst>
              <a:path w="5490891" h="5603785">
                <a:moveTo>
                  <a:pt x="0" y="0"/>
                </a:moveTo>
                <a:lnTo>
                  <a:pt x="5490890" y="0"/>
                </a:lnTo>
                <a:lnTo>
                  <a:pt x="5490890" y="5603784"/>
                </a:lnTo>
                <a:lnTo>
                  <a:pt x="0" y="5603784"/>
                </a:lnTo>
                <a:lnTo>
                  <a:pt x="0" y="0"/>
                </a:lnTo>
                <a:close/>
              </a:path>
            </a:pathLst>
          </a:custGeom>
          <a:blipFill>
            <a:blip r:embed="rId2">
              <a:extLst>
                <a:ext uri="{96DAC541-7B7A-43D3-8B79-37D633B846F1}">
                  <asvg:svgBlip xmlns:asvg="http://schemas.microsoft.com/office/drawing/2016/SVG/main" r:embed="rId3"/>
                </a:ext>
              </a:extLst>
            </a:blip>
            <a:stretch>
              <a:fillRect b="-8809"/>
            </a:stretch>
          </a:blipFill>
        </p:spPr>
      </p:sp>
      <p:sp>
        <p:nvSpPr>
          <p:cNvPr id="3" name="Freeform 3"/>
          <p:cNvSpPr/>
          <p:nvPr/>
        </p:nvSpPr>
        <p:spPr>
          <a:xfrm>
            <a:off x="12094454" y="2848298"/>
            <a:ext cx="5490891" cy="5603785"/>
          </a:xfrm>
          <a:custGeom>
            <a:avLst/>
            <a:gdLst/>
            <a:ahLst/>
            <a:cxnLst/>
            <a:rect l="l" t="t" r="r" b="b"/>
            <a:pathLst>
              <a:path w="5490891" h="5603785">
                <a:moveTo>
                  <a:pt x="0" y="0"/>
                </a:moveTo>
                <a:lnTo>
                  <a:pt x="5490890" y="0"/>
                </a:lnTo>
                <a:lnTo>
                  <a:pt x="5490890" y="5603784"/>
                </a:lnTo>
                <a:lnTo>
                  <a:pt x="0" y="5603784"/>
                </a:lnTo>
                <a:lnTo>
                  <a:pt x="0" y="0"/>
                </a:lnTo>
                <a:close/>
              </a:path>
            </a:pathLst>
          </a:custGeom>
          <a:blipFill>
            <a:blip r:embed="rId2">
              <a:extLst>
                <a:ext uri="{96DAC541-7B7A-43D3-8B79-37D633B846F1}">
                  <asvg:svgBlip xmlns:asvg="http://schemas.microsoft.com/office/drawing/2016/SVG/main" r:embed="rId3"/>
                </a:ext>
              </a:extLst>
            </a:blip>
            <a:stretch>
              <a:fillRect b="-8809"/>
            </a:stretch>
          </a:blipFill>
        </p:spPr>
      </p:sp>
      <p:sp>
        <p:nvSpPr>
          <p:cNvPr id="4" name="Freeform 4"/>
          <p:cNvSpPr/>
          <p:nvPr/>
        </p:nvSpPr>
        <p:spPr>
          <a:xfrm>
            <a:off x="702656" y="2848298"/>
            <a:ext cx="5490891" cy="5603785"/>
          </a:xfrm>
          <a:custGeom>
            <a:avLst/>
            <a:gdLst/>
            <a:ahLst/>
            <a:cxnLst/>
            <a:rect l="l" t="t" r="r" b="b"/>
            <a:pathLst>
              <a:path w="5490891" h="5603785">
                <a:moveTo>
                  <a:pt x="0" y="0"/>
                </a:moveTo>
                <a:lnTo>
                  <a:pt x="5490890" y="0"/>
                </a:lnTo>
                <a:lnTo>
                  <a:pt x="5490890" y="5603784"/>
                </a:lnTo>
                <a:lnTo>
                  <a:pt x="0" y="5603784"/>
                </a:lnTo>
                <a:lnTo>
                  <a:pt x="0" y="0"/>
                </a:lnTo>
                <a:close/>
              </a:path>
            </a:pathLst>
          </a:custGeom>
          <a:blipFill>
            <a:blip r:embed="rId2">
              <a:extLst>
                <a:ext uri="{96DAC541-7B7A-43D3-8B79-37D633B846F1}">
                  <asvg:svgBlip xmlns:asvg="http://schemas.microsoft.com/office/drawing/2016/SVG/main" r:embed="rId3"/>
                </a:ext>
              </a:extLst>
            </a:blip>
            <a:stretch>
              <a:fillRect b="-8809"/>
            </a:stretch>
          </a:blipFill>
        </p:spPr>
      </p:sp>
      <p:grpSp>
        <p:nvGrpSpPr>
          <p:cNvPr id="5" name="Group 5"/>
          <p:cNvGrpSpPr/>
          <p:nvPr/>
        </p:nvGrpSpPr>
        <p:grpSpPr>
          <a:xfrm>
            <a:off x="-676058" y="9639254"/>
            <a:ext cx="19640116" cy="1390099"/>
            <a:chOff x="0" y="0"/>
            <a:chExt cx="5172706" cy="466450"/>
          </a:xfrm>
        </p:grpSpPr>
        <p:sp>
          <p:nvSpPr>
            <p:cNvPr id="6" name="Freeform 6"/>
            <p:cNvSpPr/>
            <p:nvPr/>
          </p:nvSpPr>
          <p:spPr>
            <a:xfrm>
              <a:off x="0" y="0"/>
              <a:ext cx="5172706" cy="466450"/>
            </a:xfrm>
            <a:custGeom>
              <a:avLst/>
              <a:gdLst/>
              <a:ahLst/>
              <a:cxnLst/>
              <a:rect l="l" t="t" r="r" b="b"/>
              <a:pathLst>
                <a:path w="5172706" h="466450">
                  <a:moveTo>
                    <a:pt x="0" y="0"/>
                  </a:moveTo>
                  <a:lnTo>
                    <a:pt x="5172706" y="0"/>
                  </a:lnTo>
                  <a:lnTo>
                    <a:pt x="5172706" y="466450"/>
                  </a:lnTo>
                  <a:lnTo>
                    <a:pt x="0" y="466450"/>
                  </a:lnTo>
                  <a:close/>
                </a:path>
              </a:pathLst>
            </a:custGeom>
            <a:solidFill>
              <a:srgbClr val="547D39"/>
            </a:solidFill>
          </p:spPr>
        </p:sp>
        <p:sp>
          <p:nvSpPr>
            <p:cNvPr id="7" name="TextBox 7"/>
            <p:cNvSpPr txBox="1"/>
            <p:nvPr/>
          </p:nvSpPr>
          <p:spPr>
            <a:xfrm>
              <a:off x="0" y="-47625"/>
              <a:ext cx="5172706" cy="514075"/>
            </a:xfrm>
            <a:prstGeom prst="rect">
              <a:avLst/>
            </a:prstGeom>
          </p:spPr>
          <p:txBody>
            <a:bodyPr lIns="50800" tIns="50800" rIns="50800" bIns="50800" rtlCol="0" anchor="ctr"/>
            <a:lstStyle/>
            <a:p>
              <a:pPr algn="ctr">
                <a:lnSpc>
                  <a:spcPts val="1960"/>
                </a:lnSpc>
              </a:pPr>
              <a:endParaRPr/>
            </a:p>
          </p:txBody>
        </p:sp>
      </p:grpSp>
      <p:sp>
        <p:nvSpPr>
          <p:cNvPr id="8" name="Freeform 8"/>
          <p:cNvSpPr/>
          <p:nvPr/>
        </p:nvSpPr>
        <p:spPr>
          <a:xfrm>
            <a:off x="702656" y="7624230"/>
            <a:ext cx="5490891" cy="1655705"/>
          </a:xfrm>
          <a:custGeom>
            <a:avLst/>
            <a:gdLst/>
            <a:ahLst/>
            <a:cxnLst/>
            <a:rect l="l" t="t" r="r" b="b"/>
            <a:pathLst>
              <a:path w="5490891" h="1655705">
                <a:moveTo>
                  <a:pt x="0" y="0"/>
                </a:moveTo>
                <a:lnTo>
                  <a:pt x="5490890" y="0"/>
                </a:lnTo>
                <a:lnTo>
                  <a:pt x="5490890" y="1655705"/>
                </a:lnTo>
                <a:lnTo>
                  <a:pt x="0" y="1655705"/>
                </a:lnTo>
                <a:lnTo>
                  <a:pt x="0" y="0"/>
                </a:lnTo>
                <a:close/>
              </a:path>
            </a:pathLst>
          </a:custGeom>
          <a:blipFill>
            <a:blip r:embed="rId2">
              <a:extLst>
                <a:ext uri="{96DAC541-7B7A-43D3-8B79-37D633B846F1}">
                  <asvg:svgBlip xmlns:asvg="http://schemas.microsoft.com/office/drawing/2016/SVG/main" r:embed="rId3"/>
                </a:ext>
              </a:extLst>
            </a:blip>
            <a:stretch>
              <a:fillRect t="-233793" b="-34475"/>
            </a:stretch>
          </a:blipFill>
        </p:spPr>
      </p:sp>
      <p:sp>
        <p:nvSpPr>
          <p:cNvPr id="9" name="Freeform 9"/>
          <p:cNvSpPr/>
          <p:nvPr/>
        </p:nvSpPr>
        <p:spPr>
          <a:xfrm>
            <a:off x="6398555" y="7602595"/>
            <a:ext cx="5490891" cy="1655705"/>
          </a:xfrm>
          <a:custGeom>
            <a:avLst/>
            <a:gdLst/>
            <a:ahLst/>
            <a:cxnLst/>
            <a:rect l="l" t="t" r="r" b="b"/>
            <a:pathLst>
              <a:path w="5490891" h="1655705">
                <a:moveTo>
                  <a:pt x="0" y="0"/>
                </a:moveTo>
                <a:lnTo>
                  <a:pt x="5490890" y="0"/>
                </a:lnTo>
                <a:lnTo>
                  <a:pt x="5490890" y="1655705"/>
                </a:lnTo>
                <a:lnTo>
                  <a:pt x="0" y="1655705"/>
                </a:lnTo>
                <a:lnTo>
                  <a:pt x="0" y="0"/>
                </a:lnTo>
                <a:close/>
              </a:path>
            </a:pathLst>
          </a:custGeom>
          <a:blipFill>
            <a:blip r:embed="rId2">
              <a:extLst>
                <a:ext uri="{96DAC541-7B7A-43D3-8B79-37D633B846F1}">
                  <asvg:svgBlip xmlns:asvg="http://schemas.microsoft.com/office/drawing/2016/SVG/main" r:embed="rId3"/>
                </a:ext>
              </a:extLst>
            </a:blip>
            <a:stretch>
              <a:fillRect t="-233793" b="-34475"/>
            </a:stretch>
          </a:blipFill>
        </p:spPr>
      </p:sp>
      <p:sp>
        <p:nvSpPr>
          <p:cNvPr id="10" name="Freeform 10"/>
          <p:cNvSpPr/>
          <p:nvPr/>
        </p:nvSpPr>
        <p:spPr>
          <a:xfrm>
            <a:off x="12094454" y="7580960"/>
            <a:ext cx="5490891" cy="1655705"/>
          </a:xfrm>
          <a:custGeom>
            <a:avLst/>
            <a:gdLst/>
            <a:ahLst/>
            <a:cxnLst/>
            <a:rect l="l" t="t" r="r" b="b"/>
            <a:pathLst>
              <a:path w="5490891" h="1655705">
                <a:moveTo>
                  <a:pt x="0" y="0"/>
                </a:moveTo>
                <a:lnTo>
                  <a:pt x="5490890" y="0"/>
                </a:lnTo>
                <a:lnTo>
                  <a:pt x="5490890" y="1655705"/>
                </a:lnTo>
                <a:lnTo>
                  <a:pt x="0" y="1655705"/>
                </a:lnTo>
                <a:lnTo>
                  <a:pt x="0" y="0"/>
                </a:lnTo>
                <a:close/>
              </a:path>
            </a:pathLst>
          </a:custGeom>
          <a:blipFill>
            <a:blip r:embed="rId2">
              <a:extLst>
                <a:ext uri="{96DAC541-7B7A-43D3-8B79-37D633B846F1}">
                  <asvg:svgBlip xmlns:asvg="http://schemas.microsoft.com/office/drawing/2016/SVG/main" r:embed="rId3"/>
                </a:ext>
              </a:extLst>
            </a:blip>
            <a:stretch>
              <a:fillRect t="-233793" b="-34475"/>
            </a:stretch>
          </a:blipFill>
        </p:spPr>
      </p:sp>
      <p:sp>
        <p:nvSpPr>
          <p:cNvPr id="11" name="Freeform 11"/>
          <p:cNvSpPr/>
          <p:nvPr/>
        </p:nvSpPr>
        <p:spPr>
          <a:xfrm>
            <a:off x="2658121" y="3419475"/>
            <a:ext cx="1579960" cy="1171145"/>
          </a:xfrm>
          <a:custGeom>
            <a:avLst/>
            <a:gdLst/>
            <a:ahLst/>
            <a:cxnLst/>
            <a:rect l="l" t="t" r="r" b="b"/>
            <a:pathLst>
              <a:path w="1579960" h="1171145">
                <a:moveTo>
                  <a:pt x="0" y="0"/>
                </a:moveTo>
                <a:lnTo>
                  <a:pt x="1579960" y="0"/>
                </a:lnTo>
                <a:lnTo>
                  <a:pt x="1579960" y="1171145"/>
                </a:lnTo>
                <a:lnTo>
                  <a:pt x="0" y="1171145"/>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12" name="Freeform 12"/>
          <p:cNvSpPr/>
          <p:nvPr/>
        </p:nvSpPr>
        <p:spPr>
          <a:xfrm>
            <a:off x="8443411" y="3776304"/>
            <a:ext cx="1401179" cy="880991"/>
          </a:xfrm>
          <a:custGeom>
            <a:avLst/>
            <a:gdLst/>
            <a:ahLst/>
            <a:cxnLst/>
            <a:rect l="l" t="t" r="r" b="b"/>
            <a:pathLst>
              <a:path w="1401179" h="880991">
                <a:moveTo>
                  <a:pt x="0" y="0"/>
                </a:moveTo>
                <a:lnTo>
                  <a:pt x="1401178" y="0"/>
                </a:lnTo>
                <a:lnTo>
                  <a:pt x="1401178" y="880991"/>
                </a:lnTo>
                <a:lnTo>
                  <a:pt x="0" y="880991"/>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sp>
      <p:sp>
        <p:nvSpPr>
          <p:cNvPr id="13" name="Freeform 13"/>
          <p:cNvSpPr/>
          <p:nvPr/>
        </p:nvSpPr>
        <p:spPr>
          <a:xfrm>
            <a:off x="14404351" y="3675777"/>
            <a:ext cx="1257307" cy="1005845"/>
          </a:xfrm>
          <a:custGeom>
            <a:avLst/>
            <a:gdLst/>
            <a:ahLst/>
            <a:cxnLst/>
            <a:rect l="l" t="t" r="r" b="b"/>
            <a:pathLst>
              <a:path w="1257307" h="1005845">
                <a:moveTo>
                  <a:pt x="0" y="0"/>
                </a:moveTo>
                <a:lnTo>
                  <a:pt x="1257307" y="0"/>
                </a:lnTo>
                <a:lnTo>
                  <a:pt x="1257307" y="1005845"/>
                </a:lnTo>
                <a:lnTo>
                  <a:pt x="0" y="1005845"/>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sp>
      <p:sp>
        <p:nvSpPr>
          <p:cNvPr id="14" name="Freeform 14"/>
          <p:cNvSpPr/>
          <p:nvPr/>
        </p:nvSpPr>
        <p:spPr>
          <a:xfrm>
            <a:off x="702656" y="580086"/>
            <a:ext cx="2345143" cy="1795100"/>
          </a:xfrm>
          <a:custGeom>
            <a:avLst/>
            <a:gdLst/>
            <a:ahLst/>
            <a:cxnLst/>
            <a:rect l="l" t="t" r="r" b="b"/>
            <a:pathLst>
              <a:path w="2345143" h="1795100">
                <a:moveTo>
                  <a:pt x="0" y="0"/>
                </a:moveTo>
                <a:lnTo>
                  <a:pt x="2345142" y="0"/>
                </a:lnTo>
                <a:lnTo>
                  <a:pt x="2345142" y="1795100"/>
                </a:lnTo>
                <a:lnTo>
                  <a:pt x="0" y="1795100"/>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sp>
      <p:sp>
        <p:nvSpPr>
          <p:cNvPr id="15" name="TextBox 15"/>
          <p:cNvSpPr txBox="1"/>
          <p:nvPr/>
        </p:nvSpPr>
        <p:spPr>
          <a:xfrm>
            <a:off x="1544464" y="39361"/>
            <a:ext cx="15201264" cy="2581275"/>
          </a:xfrm>
          <a:prstGeom prst="rect">
            <a:avLst/>
          </a:prstGeom>
        </p:spPr>
        <p:txBody>
          <a:bodyPr lIns="0" tIns="0" rIns="0" bIns="0" rtlCol="0" anchor="t">
            <a:spAutoFit/>
          </a:bodyPr>
          <a:lstStyle/>
          <a:p>
            <a:pPr algn="ctr">
              <a:lnSpc>
                <a:spcPts val="21000"/>
              </a:lnSpc>
              <a:spcBef>
                <a:spcPct val="0"/>
              </a:spcBef>
            </a:pPr>
            <a:r>
              <a:rPr lang="en-US" sz="15000" dirty="0">
                <a:solidFill>
                  <a:srgbClr val="70170A"/>
                </a:solidFill>
                <a:latin typeface="Saira ExtraCondensed Bold"/>
                <a:ea typeface="Saira ExtraCondensed Bold"/>
                <a:cs typeface="Saira ExtraCondensed Bold"/>
                <a:sym typeface="Saira ExtraCondensed Bold"/>
              </a:rPr>
              <a:t>STRATEGIC GOAL</a:t>
            </a:r>
          </a:p>
        </p:txBody>
      </p:sp>
      <p:sp>
        <p:nvSpPr>
          <p:cNvPr id="16" name="TextBox 16"/>
          <p:cNvSpPr txBox="1"/>
          <p:nvPr/>
        </p:nvSpPr>
        <p:spPr>
          <a:xfrm>
            <a:off x="1501319" y="4638245"/>
            <a:ext cx="3893564" cy="863600"/>
          </a:xfrm>
          <a:prstGeom prst="rect">
            <a:avLst/>
          </a:prstGeom>
        </p:spPr>
        <p:txBody>
          <a:bodyPr lIns="0" tIns="0" rIns="0" bIns="0" rtlCol="0" anchor="t">
            <a:spAutoFit/>
          </a:bodyPr>
          <a:lstStyle/>
          <a:p>
            <a:pPr algn="ctr">
              <a:lnSpc>
                <a:spcPts val="7000"/>
              </a:lnSpc>
              <a:spcBef>
                <a:spcPct val="0"/>
              </a:spcBef>
            </a:pPr>
            <a:r>
              <a:rPr lang="en-US" sz="5000" dirty="0">
                <a:solidFill>
                  <a:srgbClr val="547D39"/>
                </a:solidFill>
                <a:latin typeface="Saira ExtraCondensed Bold"/>
                <a:ea typeface="Saira ExtraCondensed Bold"/>
                <a:cs typeface="Saira ExtraCondensed Bold"/>
                <a:sym typeface="Saira ExtraCondensed Bold"/>
              </a:rPr>
              <a:t>STRENGTHS</a:t>
            </a:r>
          </a:p>
        </p:txBody>
      </p:sp>
      <p:sp>
        <p:nvSpPr>
          <p:cNvPr id="17" name="TextBox 17"/>
          <p:cNvSpPr txBox="1"/>
          <p:nvPr/>
        </p:nvSpPr>
        <p:spPr>
          <a:xfrm>
            <a:off x="7197218" y="4638245"/>
            <a:ext cx="3893564" cy="863600"/>
          </a:xfrm>
          <a:prstGeom prst="rect">
            <a:avLst/>
          </a:prstGeom>
        </p:spPr>
        <p:txBody>
          <a:bodyPr lIns="0" tIns="0" rIns="0" bIns="0" rtlCol="0" anchor="t">
            <a:spAutoFit/>
          </a:bodyPr>
          <a:lstStyle/>
          <a:p>
            <a:pPr algn="ctr">
              <a:lnSpc>
                <a:spcPts val="7000"/>
              </a:lnSpc>
              <a:spcBef>
                <a:spcPct val="0"/>
              </a:spcBef>
            </a:pPr>
            <a:r>
              <a:rPr lang="en-US" sz="5000" dirty="0">
                <a:solidFill>
                  <a:srgbClr val="547D39"/>
                </a:solidFill>
                <a:latin typeface="Saira ExtraCondensed Bold"/>
                <a:ea typeface="Saira ExtraCondensed Bold"/>
                <a:cs typeface="Saira ExtraCondensed Bold"/>
                <a:sym typeface="Saira ExtraCondensed Bold"/>
              </a:rPr>
              <a:t>Commitment</a:t>
            </a:r>
          </a:p>
        </p:txBody>
      </p:sp>
      <p:sp>
        <p:nvSpPr>
          <p:cNvPr id="18" name="TextBox 18"/>
          <p:cNvSpPr txBox="1"/>
          <p:nvPr/>
        </p:nvSpPr>
        <p:spPr>
          <a:xfrm>
            <a:off x="12893117" y="4638245"/>
            <a:ext cx="3893564" cy="863600"/>
          </a:xfrm>
          <a:prstGeom prst="rect">
            <a:avLst/>
          </a:prstGeom>
        </p:spPr>
        <p:txBody>
          <a:bodyPr lIns="0" tIns="0" rIns="0" bIns="0" rtlCol="0" anchor="t">
            <a:spAutoFit/>
          </a:bodyPr>
          <a:lstStyle/>
          <a:p>
            <a:pPr algn="ctr">
              <a:lnSpc>
                <a:spcPts val="7000"/>
              </a:lnSpc>
              <a:spcBef>
                <a:spcPct val="0"/>
              </a:spcBef>
            </a:pPr>
            <a:r>
              <a:rPr lang="en-US" sz="5000" dirty="0">
                <a:solidFill>
                  <a:srgbClr val="547D39"/>
                </a:solidFill>
                <a:latin typeface="Saira ExtraCondensed Bold"/>
                <a:ea typeface="Saira ExtraCondensed Bold"/>
                <a:cs typeface="Saira ExtraCondensed Bold"/>
                <a:sym typeface="Saira ExtraCondensed Bold"/>
              </a:rPr>
              <a:t>Approach</a:t>
            </a:r>
          </a:p>
        </p:txBody>
      </p:sp>
      <p:sp>
        <p:nvSpPr>
          <p:cNvPr id="19" name="TextBox 19"/>
          <p:cNvSpPr txBox="1"/>
          <p:nvPr/>
        </p:nvSpPr>
        <p:spPr>
          <a:xfrm>
            <a:off x="1721890" y="5612090"/>
            <a:ext cx="3452423" cy="3249608"/>
          </a:xfrm>
          <a:prstGeom prst="rect">
            <a:avLst/>
          </a:prstGeom>
        </p:spPr>
        <p:txBody>
          <a:bodyPr lIns="0" tIns="0" rIns="0" bIns="0" rtlCol="0" anchor="t">
            <a:spAutoFit/>
          </a:bodyPr>
          <a:lstStyle/>
          <a:p>
            <a:pPr algn="ctr">
              <a:lnSpc>
                <a:spcPts val="2799"/>
              </a:lnSpc>
              <a:spcBef>
                <a:spcPct val="0"/>
              </a:spcBef>
            </a:pPr>
            <a:r>
              <a:rPr lang="en-US" sz="2800" dirty="0">
                <a:solidFill>
                  <a:srgbClr val="70170A"/>
                </a:solidFill>
                <a:latin typeface="Saira ExtraCondensed Semi-Bold"/>
                <a:ea typeface="Saira ExtraCondensed Semi-Bold"/>
                <a:cs typeface="Saira ExtraCondensed Semi-Bold"/>
                <a:sym typeface="Saira ExtraCondensed Semi-Bold"/>
              </a:rPr>
              <a:t>The review aims to systematically compare the strengths of Lloyds Bank and Barclays Bank in four parts: first, assessing the bank's long-term commitment; second, assessing the strengths of the bank; third, examining their service approach</a:t>
            </a:r>
          </a:p>
        </p:txBody>
      </p:sp>
      <p:sp>
        <p:nvSpPr>
          <p:cNvPr id="20" name="TextBox 20"/>
          <p:cNvSpPr txBox="1"/>
          <p:nvPr/>
        </p:nvSpPr>
        <p:spPr>
          <a:xfrm>
            <a:off x="7417789" y="5612090"/>
            <a:ext cx="3452423" cy="3608680"/>
          </a:xfrm>
          <a:prstGeom prst="rect">
            <a:avLst/>
          </a:prstGeom>
        </p:spPr>
        <p:txBody>
          <a:bodyPr lIns="0" tIns="0" rIns="0" bIns="0" rtlCol="0" anchor="t">
            <a:spAutoFit/>
          </a:bodyPr>
          <a:lstStyle/>
          <a:p>
            <a:pPr algn="ctr">
              <a:lnSpc>
                <a:spcPts val="2799"/>
              </a:lnSpc>
              <a:spcBef>
                <a:spcPct val="0"/>
              </a:spcBef>
            </a:pPr>
            <a:r>
              <a:rPr lang="en-US" sz="2800" dirty="0">
                <a:solidFill>
                  <a:srgbClr val="70170A"/>
                </a:solidFill>
                <a:latin typeface="Saira ExtraCondensed Semi-Bold"/>
                <a:ea typeface="Saira ExtraCondensed Semi-Bold"/>
                <a:cs typeface="Saira ExtraCondensed Semi-Bold"/>
                <a:sym typeface="Saira ExtraCondensed Semi-Bold"/>
              </a:rPr>
              <a:t>Both organizations have been catering to clients in all twelve business areas for over 25 years. The number of offices, particularly in London, is strategically placed with plans to adjust these locations to accommodate the changing needs of both clients and employees.</a:t>
            </a:r>
          </a:p>
        </p:txBody>
      </p:sp>
      <p:sp>
        <p:nvSpPr>
          <p:cNvPr id="21" name="TextBox 21"/>
          <p:cNvSpPr txBox="1"/>
          <p:nvPr/>
        </p:nvSpPr>
        <p:spPr>
          <a:xfrm>
            <a:off x="13113688" y="5372100"/>
            <a:ext cx="3452423" cy="4326826"/>
          </a:xfrm>
          <a:prstGeom prst="rect">
            <a:avLst/>
          </a:prstGeom>
        </p:spPr>
        <p:txBody>
          <a:bodyPr lIns="0" tIns="0" rIns="0" bIns="0" rtlCol="0" anchor="t">
            <a:spAutoFit/>
          </a:bodyPr>
          <a:lstStyle/>
          <a:p>
            <a:pPr algn="ctr">
              <a:lnSpc>
                <a:spcPts val="2799"/>
              </a:lnSpc>
              <a:spcBef>
                <a:spcPct val="0"/>
              </a:spcBef>
            </a:pPr>
            <a:r>
              <a:rPr lang="en-US" sz="2800" dirty="0">
                <a:solidFill>
                  <a:srgbClr val="70170A"/>
                </a:solidFill>
                <a:latin typeface="Saira ExtraCondensed Semi-Bold"/>
                <a:ea typeface="Saira ExtraCondensed Semi-Bold"/>
                <a:cs typeface="Saira ExtraCondensed Semi-Bold"/>
                <a:sym typeface="Saira ExtraCondensed Semi-Bold"/>
              </a:rPr>
              <a:t>Both banks offer a range of services that do not change as dramatically as their locations. They cater to business clients of all levels. Their business capitalizes on seven factors: people, teamwork taught and sold, service, personal relationships, becoming a one-stop shop, technological exploitation, and acting as agents of the sovereign.</a:t>
            </a:r>
          </a:p>
        </p:txBody>
      </p:sp>
      <p:sp>
        <p:nvSpPr>
          <p:cNvPr id="22" name="Freeform 22"/>
          <p:cNvSpPr/>
          <p:nvPr/>
        </p:nvSpPr>
        <p:spPr>
          <a:xfrm flipH="1">
            <a:off x="15240202" y="580086"/>
            <a:ext cx="2345143" cy="1795100"/>
          </a:xfrm>
          <a:custGeom>
            <a:avLst/>
            <a:gdLst/>
            <a:ahLst/>
            <a:cxnLst/>
            <a:rect l="l" t="t" r="r" b="b"/>
            <a:pathLst>
              <a:path w="2345143" h="1795100">
                <a:moveTo>
                  <a:pt x="2345142" y="0"/>
                </a:moveTo>
                <a:lnTo>
                  <a:pt x="0" y="0"/>
                </a:lnTo>
                <a:lnTo>
                  <a:pt x="0" y="1795100"/>
                </a:lnTo>
                <a:lnTo>
                  <a:pt x="2345142" y="1795100"/>
                </a:lnTo>
                <a:lnTo>
                  <a:pt x="2345142" y="0"/>
                </a:lnTo>
                <a:close/>
              </a:path>
            </a:pathLst>
          </a:custGeom>
          <a:blipFill>
            <a:blip r:embed="rId10">
              <a:extLst>
                <a:ext uri="{96DAC541-7B7A-43D3-8B79-37D633B846F1}">
                  <asvg:svgBlip xmlns:asvg="http://schemas.microsoft.com/office/drawing/2016/SVG/main" r:embed="rId11"/>
                </a:ext>
              </a:extLst>
            </a:blip>
            <a:stretch>
              <a:fillRect/>
            </a:stretch>
          </a:blipFill>
        </p:spPr>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884892" y="616443"/>
            <a:ext cx="9581175" cy="2581275"/>
          </a:xfrm>
          <a:prstGeom prst="rect">
            <a:avLst/>
          </a:prstGeom>
        </p:spPr>
        <p:txBody>
          <a:bodyPr lIns="0" tIns="0" rIns="0" bIns="0" rtlCol="0" anchor="t">
            <a:spAutoFit/>
          </a:bodyPr>
          <a:lstStyle/>
          <a:p>
            <a:pPr algn="l">
              <a:lnSpc>
                <a:spcPts val="21000"/>
              </a:lnSpc>
              <a:spcBef>
                <a:spcPct val="0"/>
              </a:spcBef>
            </a:pPr>
            <a:r>
              <a:rPr lang="en-US" sz="15000" dirty="0">
                <a:solidFill>
                  <a:srgbClr val="70170A"/>
                </a:solidFill>
                <a:latin typeface="Saira ExtraCondensed Bold"/>
                <a:ea typeface="Saira ExtraCondensed Bold"/>
                <a:cs typeface="Saira ExtraCondensed Bold"/>
                <a:sym typeface="Saira ExtraCondensed Bold"/>
              </a:rPr>
              <a:t>JOB ANALYSIS</a:t>
            </a:r>
          </a:p>
        </p:txBody>
      </p:sp>
      <p:sp>
        <p:nvSpPr>
          <p:cNvPr id="3" name="TextBox 3"/>
          <p:cNvSpPr txBox="1"/>
          <p:nvPr/>
        </p:nvSpPr>
        <p:spPr>
          <a:xfrm>
            <a:off x="884892" y="1562100"/>
            <a:ext cx="9581175" cy="3060453"/>
          </a:xfrm>
          <a:prstGeom prst="rect">
            <a:avLst/>
          </a:prstGeom>
        </p:spPr>
        <p:txBody>
          <a:bodyPr lIns="0" tIns="0" rIns="0" bIns="0" rtlCol="0" anchor="t">
            <a:spAutoFit/>
          </a:bodyPr>
          <a:lstStyle/>
          <a:p>
            <a:pPr algn="l">
              <a:lnSpc>
                <a:spcPts val="27299"/>
              </a:lnSpc>
              <a:spcBef>
                <a:spcPct val="0"/>
              </a:spcBef>
            </a:pPr>
            <a:r>
              <a:rPr lang="en-US" sz="11300" dirty="0">
                <a:solidFill>
                  <a:srgbClr val="547D39"/>
                </a:solidFill>
                <a:latin typeface="Saira ExtraCondensed Bold"/>
                <a:ea typeface="Saira ExtraCondensed Bold"/>
                <a:cs typeface="Saira ExtraCondensed Bold"/>
                <a:sym typeface="Saira ExtraCondensed Bold"/>
              </a:rPr>
              <a:t>MARKETING ANALYST</a:t>
            </a:r>
          </a:p>
        </p:txBody>
      </p:sp>
      <p:sp>
        <p:nvSpPr>
          <p:cNvPr id="4" name="Freeform 4"/>
          <p:cNvSpPr/>
          <p:nvPr/>
        </p:nvSpPr>
        <p:spPr>
          <a:xfrm>
            <a:off x="10255935" y="822640"/>
            <a:ext cx="7280159" cy="7429840"/>
          </a:xfrm>
          <a:custGeom>
            <a:avLst/>
            <a:gdLst/>
            <a:ahLst/>
            <a:cxnLst/>
            <a:rect l="l" t="t" r="r" b="b"/>
            <a:pathLst>
              <a:path w="7280159" h="7429840">
                <a:moveTo>
                  <a:pt x="0" y="0"/>
                </a:moveTo>
                <a:lnTo>
                  <a:pt x="7280159" y="0"/>
                </a:lnTo>
                <a:lnTo>
                  <a:pt x="7280159" y="7429841"/>
                </a:lnTo>
                <a:lnTo>
                  <a:pt x="0" y="7429841"/>
                </a:lnTo>
                <a:lnTo>
                  <a:pt x="0" y="0"/>
                </a:lnTo>
                <a:close/>
              </a:path>
            </a:pathLst>
          </a:custGeom>
          <a:blipFill>
            <a:blip r:embed="rId2">
              <a:extLst>
                <a:ext uri="{96DAC541-7B7A-43D3-8B79-37D633B846F1}">
                  <asvg:svgBlip xmlns:asvg="http://schemas.microsoft.com/office/drawing/2016/SVG/main" r:embed="rId3"/>
                </a:ext>
              </a:extLst>
            </a:blip>
            <a:stretch>
              <a:fillRect b="-8809"/>
            </a:stretch>
          </a:blipFill>
        </p:spPr>
      </p:sp>
      <p:sp>
        <p:nvSpPr>
          <p:cNvPr id="5" name="Freeform 5"/>
          <p:cNvSpPr/>
          <p:nvPr/>
        </p:nvSpPr>
        <p:spPr>
          <a:xfrm>
            <a:off x="10255935" y="8075928"/>
            <a:ext cx="7280159" cy="2364744"/>
          </a:xfrm>
          <a:custGeom>
            <a:avLst/>
            <a:gdLst/>
            <a:ahLst/>
            <a:cxnLst/>
            <a:rect l="l" t="t" r="r" b="b"/>
            <a:pathLst>
              <a:path w="7280159" h="2364744">
                <a:moveTo>
                  <a:pt x="0" y="0"/>
                </a:moveTo>
                <a:lnTo>
                  <a:pt x="7280159" y="0"/>
                </a:lnTo>
                <a:lnTo>
                  <a:pt x="7280159" y="2364744"/>
                </a:lnTo>
                <a:lnTo>
                  <a:pt x="0" y="2364744"/>
                </a:lnTo>
                <a:lnTo>
                  <a:pt x="0" y="0"/>
                </a:lnTo>
                <a:close/>
              </a:path>
            </a:pathLst>
          </a:custGeom>
          <a:blipFill>
            <a:blip r:embed="rId2">
              <a:extLst>
                <a:ext uri="{96DAC541-7B7A-43D3-8B79-37D633B846F1}">
                  <asvg:svgBlip xmlns:asvg="http://schemas.microsoft.com/office/drawing/2016/SVG/main" r:embed="rId3"/>
                </a:ext>
              </a:extLst>
            </a:blip>
            <a:stretch>
              <a:fillRect t="-214192" b="-27678"/>
            </a:stretch>
          </a:blipFill>
        </p:spPr>
      </p:sp>
      <p:sp>
        <p:nvSpPr>
          <p:cNvPr id="6" name="AutoShape 6"/>
          <p:cNvSpPr/>
          <p:nvPr/>
        </p:nvSpPr>
        <p:spPr>
          <a:xfrm>
            <a:off x="725080" y="4501680"/>
            <a:ext cx="9049107" cy="23812"/>
          </a:xfrm>
          <a:prstGeom prst="line">
            <a:avLst/>
          </a:prstGeom>
          <a:ln w="47625" cap="rnd">
            <a:solidFill>
              <a:srgbClr val="547D39"/>
            </a:solidFill>
            <a:prstDash val="sysDash"/>
            <a:headEnd type="oval" w="lg" len="lg"/>
            <a:tailEnd type="oval" w="lg" len="lg"/>
          </a:ln>
        </p:spPr>
      </p:sp>
      <p:grpSp>
        <p:nvGrpSpPr>
          <p:cNvPr id="7" name="Group 7"/>
          <p:cNvGrpSpPr/>
          <p:nvPr/>
        </p:nvGrpSpPr>
        <p:grpSpPr>
          <a:xfrm>
            <a:off x="11337325" y="4297066"/>
            <a:ext cx="5117379" cy="945802"/>
            <a:chOff x="0" y="0"/>
            <a:chExt cx="1347787" cy="249100"/>
          </a:xfrm>
        </p:grpSpPr>
        <p:sp>
          <p:nvSpPr>
            <p:cNvPr id="8" name="Freeform 8"/>
            <p:cNvSpPr/>
            <p:nvPr/>
          </p:nvSpPr>
          <p:spPr>
            <a:xfrm>
              <a:off x="0" y="0"/>
              <a:ext cx="1347787" cy="249100"/>
            </a:xfrm>
            <a:custGeom>
              <a:avLst/>
              <a:gdLst/>
              <a:ahLst/>
              <a:cxnLst/>
              <a:rect l="l" t="t" r="r" b="b"/>
              <a:pathLst>
                <a:path w="1347787" h="249100">
                  <a:moveTo>
                    <a:pt x="60515" y="0"/>
                  </a:moveTo>
                  <a:lnTo>
                    <a:pt x="1287272" y="0"/>
                  </a:lnTo>
                  <a:cubicBezTo>
                    <a:pt x="1320694" y="0"/>
                    <a:pt x="1347787" y="27093"/>
                    <a:pt x="1347787" y="60515"/>
                  </a:cubicBezTo>
                  <a:lnTo>
                    <a:pt x="1347787" y="188585"/>
                  </a:lnTo>
                  <a:cubicBezTo>
                    <a:pt x="1347787" y="222007"/>
                    <a:pt x="1320694" y="249100"/>
                    <a:pt x="1287272" y="249100"/>
                  </a:cubicBezTo>
                  <a:lnTo>
                    <a:pt x="60515" y="249100"/>
                  </a:lnTo>
                  <a:cubicBezTo>
                    <a:pt x="27093" y="249100"/>
                    <a:pt x="0" y="222007"/>
                    <a:pt x="0" y="188585"/>
                  </a:cubicBezTo>
                  <a:lnTo>
                    <a:pt x="0" y="60515"/>
                  </a:lnTo>
                  <a:cubicBezTo>
                    <a:pt x="0" y="27093"/>
                    <a:pt x="27093" y="0"/>
                    <a:pt x="60515" y="0"/>
                  </a:cubicBezTo>
                  <a:close/>
                </a:path>
              </a:pathLst>
            </a:custGeom>
            <a:solidFill>
              <a:srgbClr val="FDDEA4"/>
            </a:solidFill>
            <a:ln w="38100" cap="rnd">
              <a:solidFill>
                <a:srgbClr val="547D39"/>
              </a:solidFill>
              <a:prstDash val="solid"/>
              <a:round/>
            </a:ln>
          </p:spPr>
        </p:sp>
        <p:sp>
          <p:nvSpPr>
            <p:cNvPr id="9" name="TextBox 9"/>
            <p:cNvSpPr txBox="1"/>
            <p:nvPr/>
          </p:nvSpPr>
          <p:spPr>
            <a:xfrm>
              <a:off x="0" y="-47625"/>
              <a:ext cx="1347787" cy="296725"/>
            </a:xfrm>
            <a:prstGeom prst="rect">
              <a:avLst/>
            </a:prstGeom>
          </p:spPr>
          <p:txBody>
            <a:bodyPr lIns="50800" tIns="50800" rIns="50800" bIns="50800" rtlCol="0" anchor="ctr"/>
            <a:lstStyle/>
            <a:p>
              <a:pPr algn="ctr">
                <a:lnSpc>
                  <a:spcPts val="1960"/>
                </a:lnSpc>
              </a:pPr>
              <a:endParaRPr/>
            </a:p>
          </p:txBody>
        </p:sp>
      </p:grpSp>
      <p:sp>
        <p:nvSpPr>
          <p:cNvPr id="10" name="TextBox 10"/>
          <p:cNvSpPr txBox="1"/>
          <p:nvPr/>
        </p:nvSpPr>
        <p:spPr>
          <a:xfrm>
            <a:off x="751906" y="4788455"/>
            <a:ext cx="8808181" cy="5033429"/>
          </a:xfrm>
          <a:prstGeom prst="rect">
            <a:avLst/>
          </a:prstGeom>
        </p:spPr>
        <p:txBody>
          <a:bodyPr lIns="0" tIns="0" rIns="0" bIns="0" rtlCol="0" anchor="t">
            <a:spAutoFit/>
          </a:bodyPr>
          <a:lstStyle/>
          <a:p>
            <a:pPr algn="l">
              <a:lnSpc>
                <a:spcPts val="2799"/>
              </a:lnSpc>
              <a:spcBef>
                <a:spcPct val="0"/>
              </a:spcBef>
            </a:pPr>
            <a:r>
              <a:rPr lang="en-US" sz="2500" dirty="0">
                <a:solidFill>
                  <a:srgbClr val="70170A"/>
                </a:solidFill>
                <a:latin typeface="Saira ExtraCondensed Semi-Bold"/>
                <a:ea typeface="Saira ExtraCondensed Semi-Bold"/>
                <a:cs typeface="Saira ExtraCondensed Semi-Bold"/>
                <a:sym typeface="Saira ExtraCondensed Semi-Bold"/>
              </a:rPr>
              <a:t>The responsibilities and duties of the Marketing Analyst position at Lloyds Bank and Barclays have been compared based on the job descriptions sourced from their respective websites and Glassdoor. Analyzing the job responsibilities reveals a mix of common and unique aspects between the two institutions. Both companies expect Marketing Analysts to analyze customer or product portfolios. More specifically, this means reporting on the performance of customer clusters or products in terms of fault, fraud, value, growth, or attrition. At Barclays, more emphasis is on advanced coding skills, such as Python and SQL. In the analysis of Marketing Analyst roles, the former was able to fulfill this requirement, while the latter came back without further information regarding coding proficiency. Another shared responsibility is identifying revenue growth opportunities in the customer or product portfolios analyzed. In this respect, the two companies are also similar, with the difference that Lloyds Bank lists identifying profit improvements on customers in higher maintenance accounts not included in product uptake as an example, while Barclays does not.</a:t>
            </a:r>
          </a:p>
        </p:txBody>
      </p:sp>
      <p:sp>
        <p:nvSpPr>
          <p:cNvPr id="11" name="TextBox 11"/>
          <p:cNvSpPr txBox="1"/>
          <p:nvPr/>
        </p:nvSpPr>
        <p:spPr>
          <a:xfrm>
            <a:off x="11151707" y="2289668"/>
            <a:ext cx="5488615" cy="1571625"/>
          </a:xfrm>
          <a:prstGeom prst="rect">
            <a:avLst/>
          </a:prstGeom>
        </p:spPr>
        <p:txBody>
          <a:bodyPr lIns="0" tIns="0" rIns="0" bIns="0" rtlCol="0" anchor="t">
            <a:spAutoFit/>
          </a:bodyPr>
          <a:lstStyle/>
          <a:p>
            <a:pPr algn="ctr">
              <a:lnSpc>
                <a:spcPts val="6300"/>
              </a:lnSpc>
            </a:pPr>
            <a:r>
              <a:rPr lang="en-US" sz="4500">
                <a:solidFill>
                  <a:srgbClr val="547D39"/>
                </a:solidFill>
                <a:latin typeface="Saira ExtraCondensed Semi-Bold"/>
                <a:ea typeface="Saira ExtraCondensed Semi-Bold"/>
                <a:cs typeface="Saira ExtraCondensed Semi-Bold"/>
                <a:sym typeface="Saira ExtraCondensed Semi-Bold"/>
              </a:rPr>
              <a:t>CRITERIA FOR</a:t>
            </a:r>
          </a:p>
          <a:p>
            <a:pPr algn="ctr">
              <a:lnSpc>
                <a:spcPts val="6300"/>
              </a:lnSpc>
              <a:spcBef>
                <a:spcPct val="0"/>
              </a:spcBef>
            </a:pPr>
            <a:r>
              <a:rPr lang="en-US" sz="4500">
                <a:solidFill>
                  <a:srgbClr val="547D39"/>
                </a:solidFill>
                <a:latin typeface="Saira ExtraCondensed Semi-Bold"/>
                <a:ea typeface="Saira ExtraCondensed Semi-Bold"/>
                <a:cs typeface="Saira ExtraCondensed Semi-Bold"/>
                <a:sym typeface="Saira ExtraCondensed Semi-Bold"/>
              </a:rPr>
              <a:t>SELECTING THE RIGHT JOB</a:t>
            </a:r>
          </a:p>
        </p:txBody>
      </p:sp>
      <p:grpSp>
        <p:nvGrpSpPr>
          <p:cNvPr id="12" name="Group 12"/>
          <p:cNvGrpSpPr/>
          <p:nvPr/>
        </p:nvGrpSpPr>
        <p:grpSpPr>
          <a:xfrm>
            <a:off x="11337325" y="5364117"/>
            <a:ext cx="5117379" cy="945802"/>
            <a:chOff x="0" y="0"/>
            <a:chExt cx="1347787" cy="249100"/>
          </a:xfrm>
        </p:grpSpPr>
        <p:sp>
          <p:nvSpPr>
            <p:cNvPr id="13" name="Freeform 13"/>
            <p:cNvSpPr/>
            <p:nvPr/>
          </p:nvSpPr>
          <p:spPr>
            <a:xfrm>
              <a:off x="0" y="0"/>
              <a:ext cx="1347787" cy="249100"/>
            </a:xfrm>
            <a:custGeom>
              <a:avLst/>
              <a:gdLst/>
              <a:ahLst/>
              <a:cxnLst/>
              <a:rect l="l" t="t" r="r" b="b"/>
              <a:pathLst>
                <a:path w="1347787" h="249100">
                  <a:moveTo>
                    <a:pt x="60515" y="0"/>
                  </a:moveTo>
                  <a:lnTo>
                    <a:pt x="1287272" y="0"/>
                  </a:lnTo>
                  <a:cubicBezTo>
                    <a:pt x="1320694" y="0"/>
                    <a:pt x="1347787" y="27093"/>
                    <a:pt x="1347787" y="60515"/>
                  </a:cubicBezTo>
                  <a:lnTo>
                    <a:pt x="1347787" y="188585"/>
                  </a:lnTo>
                  <a:cubicBezTo>
                    <a:pt x="1347787" y="222007"/>
                    <a:pt x="1320694" y="249100"/>
                    <a:pt x="1287272" y="249100"/>
                  </a:cubicBezTo>
                  <a:lnTo>
                    <a:pt x="60515" y="249100"/>
                  </a:lnTo>
                  <a:cubicBezTo>
                    <a:pt x="27093" y="249100"/>
                    <a:pt x="0" y="222007"/>
                    <a:pt x="0" y="188585"/>
                  </a:cubicBezTo>
                  <a:lnTo>
                    <a:pt x="0" y="60515"/>
                  </a:lnTo>
                  <a:cubicBezTo>
                    <a:pt x="0" y="27093"/>
                    <a:pt x="27093" y="0"/>
                    <a:pt x="60515" y="0"/>
                  </a:cubicBezTo>
                  <a:close/>
                </a:path>
              </a:pathLst>
            </a:custGeom>
            <a:solidFill>
              <a:srgbClr val="FDDEA4"/>
            </a:solidFill>
            <a:ln w="38100" cap="rnd">
              <a:solidFill>
                <a:srgbClr val="547D39"/>
              </a:solidFill>
              <a:prstDash val="solid"/>
              <a:round/>
            </a:ln>
          </p:spPr>
        </p:sp>
        <p:sp>
          <p:nvSpPr>
            <p:cNvPr id="14" name="TextBox 14"/>
            <p:cNvSpPr txBox="1"/>
            <p:nvPr/>
          </p:nvSpPr>
          <p:spPr>
            <a:xfrm>
              <a:off x="0" y="-47625"/>
              <a:ext cx="1347787" cy="296725"/>
            </a:xfrm>
            <a:prstGeom prst="rect">
              <a:avLst/>
            </a:prstGeom>
          </p:spPr>
          <p:txBody>
            <a:bodyPr lIns="50800" tIns="50800" rIns="50800" bIns="50800" rtlCol="0" anchor="ctr"/>
            <a:lstStyle/>
            <a:p>
              <a:pPr algn="ctr">
                <a:lnSpc>
                  <a:spcPts val="1960"/>
                </a:lnSpc>
              </a:pPr>
              <a:endParaRPr/>
            </a:p>
          </p:txBody>
        </p:sp>
      </p:grpSp>
      <p:grpSp>
        <p:nvGrpSpPr>
          <p:cNvPr id="15" name="Group 15"/>
          <p:cNvGrpSpPr/>
          <p:nvPr/>
        </p:nvGrpSpPr>
        <p:grpSpPr>
          <a:xfrm>
            <a:off x="11337325" y="6431167"/>
            <a:ext cx="5117379" cy="945802"/>
            <a:chOff x="0" y="0"/>
            <a:chExt cx="1347787" cy="249100"/>
          </a:xfrm>
        </p:grpSpPr>
        <p:sp>
          <p:nvSpPr>
            <p:cNvPr id="16" name="Freeform 16"/>
            <p:cNvSpPr/>
            <p:nvPr/>
          </p:nvSpPr>
          <p:spPr>
            <a:xfrm>
              <a:off x="0" y="0"/>
              <a:ext cx="1347787" cy="249100"/>
            </a:xfrm>
            <a:custGeom>
              <a:avLst/>
              <a:gdLst/>
              <a:ahLst/>
              <a:cxnLst/>
              <a:rect l="l" t="t" r="r" b="b"/>
              <a:pathLst>
                <a:path w="1347787" h="249100">
                  <a:moveTo>
                    <a:pt x="60515" y="0"/>
                  </a:moveTo>
                  <a:lnTo>
                    <a:pt x="1287272" y="0"/>
                  </a:lnTo>
                  <a:cubicBezTo>
                    <a:pt x="1320694" y="0"/>
                    <a:pt x="1347787" y="27093"/>
                    <a:pt x="1347787" y="60515"/>
                  </a:cubicBezTo>
                  <a:lnTo>
                    <a:pt x="1347787" y="188585"/>
                  </a:lnTo>
                  <a:cubicBezTo>
                    <a:pt x="1347787" y="222007"/>
                    <a:pt x="1320694" y="249100"/>
                    <a:pt x="1287272" y="249100"/>
                  </a:cubicBezTo>
                  <a:lnTo>
                    <a:pt x="60515" y="249100"/>
                  </a:lnTo>
                  <a:cubicBezTo>
                    <a:pt x="27093" y="249100"/>
                    <a:pt x="0" y="222007"/>
                    <a:pt x="0" y="188585"/>
                  </a:cubicBezTo>
                  <a:lnTo>
                    <a:pt x="0" y="60515"/>
                  </a:lnTo>
                  <a:cubicBezTo>
                    <a:pt x="0" y="27093"/>
                    <a:pt x="27093" y="0"/>
                    <a:pt x="60515" y="0"/>
                  </a:cubicBezTo>
                  <a:close/>
                </a:path>
              </a:pathLst>
            </a:custGeom>
            <a:solidFill>
              <a:srgbClr val="FDDEA4"/>
            </a:solidFill>
            <a:ln w="38100" cap="rnd">
              <a:solidFill>
                <a:srgbClr val="547D39"/>
              </a:solidFill>
              <a:prstDash val="solid"/>
              <a:round/>
            </a:ln>
          </p:spPr>
        </p:sp>
        <p:sp>
          <p:nvSpPr>
            <p:cNvPr id="17" name="TextBox 17"/>
            <p:cNvSpPr txBox="1"/>
            <p:nvPr/>
          </p:nvSpPr>
          <p:spPr>
            <a:xfrm>
              <a:off x="0" y="-47625"/>
              <a:ext cx="1347787" cy="296725"/>
            </a:xfrm>
            <a:prstGeom prst="rect">
              <a:avLst/>
            </a:prstGeom>
          </p:spPr>
          <p:txBody>
            <a:bodyPr lIns="50800" tIns="50800" rIns="50800" bIns="50800" rtlCol="0" anchor="ctr"/>
            <a:lstStyle/>
            <a:p>
              <a:pPr algn="ctr">
                <a:lnSpc>
                  <a:spcPts val="1960"/>
                </a:lnSpc>
              </a:pPr>
              <a:endParaRPr/>
            </a:p>
          </p:txBody>
        </p:sp>
      </p:grpSp>
      <p:grpSp>
        <p:nvGrpSpPr>
          <p:cNvPr id="18" name="Group 18"/>
          <p:cNvGrpSpPr/>
          <p:nvPr/>
        </p:nvGrpSpPr>
        <p:grpSpPr>
          <a:xfrm>
            <a:off x="11337325" y="7498218"/>
            <a:ext cx="5117379" cy="945802"/>
            <a:chOff x="0" y="0"/>
            <a:chExt cx="1347787" cy="249100"/>
          </a:xfrm>
        </p:grpSpPr>
        <p:sp>
          <p:nvSpPr>
            <p:cNvPr id="19" name="Freeform 19"/>
            <p:cNvSpPr/>
            <p:nvPr/>
          </p:nvSpPr>
          <p:spPr>
            <a:xfrm>
              <a:off x="0" y="0"/>
              <a:ext cx="1347787" cy="249100"/>
            </a:xfrm>
            <a:custGeom>
              <a:avLst/>
              <a:gdLst/>
              <a:ahLst/>
              <a:cxnLst/>
              <a:rect l="l" t="t" r="r" b="b"/>
              <a:pathLst>
                <a:path w="1347787" h="249100">
                  <a:moveTo>
                    <a:pt x="60515" y="0"/>
                  </a:moveTo>
                  <a:lnTo>
                    <a:pt x="1287272" y="0"/>
                  </a:lnTo>
                  <a:cubicBezTo>
                    <a:pt x="1320694" y="0"/>
                    <a:pt x="1347787" y="27093"/>
                    <a:pt x="1347787" y="60515"/>
                  </a:cubicBezTo>
                  <a:lnTo>
                    <a:pt x="1347787" y="188585"/>
                  </a:lnTo>
                  <a:cubicBezTo>
                    <a:pt x="1347787" y="222007"/>
                    <a:pt x="1320694" y="249100"/>
                    <a:pt x="1287272" y="249100"/>
                  </a:cubicBezTo>
                  <a:lnTo>
                    <a:pt x="60515" y="249100"/>
                  </a:lnTo>
                  <a:cubicBezTo>
                    <a:pt x="27093" y="249100"/>
                    <a:pt x="0" y="222007"/>
                    <a:pt x="0" y="188585"/>
                  </a:cubicBezTo>
                  <a:lnTo>
                    <a:pt x="0" y="60515"/>
                  </a:lnTo>
                  <a:cubicBezTo>
                    <a:pt x="0" y="27093"/>
                    <a:pt x="27093" y="0"/>
                    <a:pt x="60515" y="0"/>
                  </a:cubicBezTo>
                  <a:close/>
                </a:path>
              </a:pathLst>
            </a:custGeom>
            <a:solidFill>
              <a:srgbClr val="FDDEA4"/>
            </a:solidFill>
            <a:ln w="38100" cap="rnd">
              <a:solidFill>
                <a:srgbClr val="547D39"/>
              </a:solidFill>
              <a:prstDash val="solid"/>
              <a:round/>
            </a:ln>
          </p:spPr>
        </p:sp>
        <p:sp>
          <p:nvSpPr>
            <p:cNvPr id="20" name="TextBox 20"/>
            <p:cNvSpPr txBox="1"/>
            <p:nvPr/>
          </p:nvSpPr>
          <p:spPr>
            <a:xfrm>
              <a:off x="0" y="-47625"/>
              <a:ext cx="1347787" cy="296725"/>
            </a:xfrm>
            <a:prstGeom prst="rect">
              <a:avLst/>
            </a:prstGeom>
          </p:spPr>
          <p:txBody>
            <a:bodyPr lIns="50800" tIns="50800" rIns="50800" bIns="50800" rtlCol="0" anchor="ctr"/>
            <a:lstStyle/>
            <a:p>
              <a:pPr algn="ctr">
                <a:lnSpc>
                  <a:spcPts val="1960"/>
                </a:lnSpc>
              </a:pPr>
              <a:endParaRPr/>
            </a:p>
          </p:txBody>
        </p:sp>
      </p:grpSp>
      <p:grpSp>
        <p:nvGrpSpPr>
          <p:cNvPr id="21" name="Group 21"/>
          <p:cNvGrpSpPr/>
          <p:nvPr/>
        </p:nvGrpSpPr>
        <p:grpSpPr>
          <a:xfrm>
            <a:off x="11337325" y="8565268"/>
            <a:ext cx="5117379" cy="945802"/>
            <a:chOff x="0" y="0"/>
            <a:chExt cx="1347787" cy="249100"/>
          </a:xfrm>
        </p:grpSpPr>
        <p:sp>
          <p:nvSpPr>
            <p:cNvPr id="22" name="Freeform 22"/>
            <p:cNvSpPr/>
            <p:nvPr/>
          </p:nvSpPr>
          <p:spPr>
            <a:xfrm>
              <a:off x="0" y="0"/>
              <a:ext cx="1347787" cy="249100"/>
            </a:xfrm>
            <a:custGeom>
              <a:avLst/>
              <a:gdLst/>
              <a:ahLst/>
              <a:cxnLst/>
              <a:rect l="l" t="t" r="r" b="b"/>
              <a:pathLst>
                <a:path w="1347787" h="249100">
                  <a:moveTo>
                    <a:pt x="60515" y="0"/>
                  </a:moveTo>
                  <a:lnTo>
                    <a:pt x="1287272" y="0"/>
                  </a:lnTo>
                  <a:cubicBezTo>
                    <a:pt x="1320694" y="0"/>
                    <a:pt x="1347787" y="27093"/>
                    <a:pt x="1347787" y="60515"/>
                  </a:cubicBezTo>
                  <a:lnTo>
                    <a:pt x="1347787" y="188585"/>
                  </a:lnTo>
                  <a:cubicBezTo>
                    <a:pt x="1347787" y="222007"/>
                    <a:pt x="1320694" y="249100"/>
                    <a:pt x="1287272" y="249100"/>
                  </a:cubicBezTo>
                  <a:lnTo>
                    <a:pt x="60515" y="249100"/>
                  </a:lnTo>
                  <a:cubicBezTo>
                    <a:pt x="27093" y="249100"/>
                    <a:pt x="0" y="222007"/>
                    <a:pt x="0" y="188585"/>
                  </a:cubicBezTo>
                  <a:lnTo>
                    <a:pt x="0" y="60515"/>
                  </a:lnTo>
                  <a:cubicBezTo>
                    <a:pt x="0" y="27093"/>
                    <a:pt x="27093" y="0"/>
                    <a:pt x="60515" y="0"/>
                  </a:cubicBezTo>
                  <a:close/>
                </a:path>
              </a:pathLst>
            </a:custGeom>
            <a:solidFill>
              <a:srgbClr val="FDDEA4"/>
            </a:solidFill>
            <a:ln w="38100" cap="rnd">
              <a:solidFill>
                <a:srgbClr val="547D39"/>
              </a:solidFill>
              <a:prstDash val="solid"/>
              <a:round/>
            </a:ln>
          </p:spPr>
        </p:sp>
        <p:sp>
          <p:nvSpPr>
            <p:cNvPr id="23" name="TextBox 23"/>
            <p:cNvSpPr txBox="1"/>
            <p:nvPr/>
          </p:nvSpPr>
          <p:spPr>
            <a:xfrm>
              <a:off x="0" y="-47625"/>
              <a:ext cx="1347787" cy="296725"/>
            </a:xfrm>
            <a:prstGeom prst="rect">
              <a:avLst/>
            </a:prstGeom>
          </p:spPr>
          <p:txBody>
            <a:bodyPr lIns="50800" tIns="50800" rIns="50800" bIns="50800" rtlCol="0" anchor="ctr"/>
            <a:lstStyle/>
            <a:p>
              <a:pPr algn="ctr">
                <a:lnSpc>
                  <a:spcPts val="1960"/>
                </a:lnSpc>
              </a:pPr>
              <a:endParaRPr/>
            </a:p>
          </p:txBody>
        </p:sp>
      </p:grpSp>
      <p:sp>
        <p:nvSpPr>
          <p:cNvPr id="24" name="TextBox 24"/>
          <p:cNvSpPr txBox="1"/>
          <p:nvPr/>
        </p:nvSpPr>
        <p:spPr>
          <a:xfrm>
            <a:off x="11443141" y="4525492"/>
            <a:ext cx="4905748" cy="431800"/>
          </a:xfrm>
          <a:prstGeom prst="rect">
            <a:avLst/>
          </a:prstGeom>
        </p:spPr>
        <p:txBody>
          <a:bodyPr lIns="0" tIns="0" rIns="0" bIns="0" rtlCol="0" anchor="t">
            <a:spAutoFit/>
          </a:bodyPr>
          <a:lstStyle/>
          <a:p>
            <a:pPr algn="ctr">
              <a:lnSpc>
                <a:spcPts val="3500"/>
              </a:lnSpc>
              <a:spcBef>
                <a:spcPct val="0"/>
              </a:spcBef>
            </a:pPr>
            <a:r>
              <a:rPr lang="en-US" sz="2500" dirty="0">
                <a:solidFill>
                  <a:srgbClr val="70170A"/>
                </a:solidFill>
                <a:latin typeface="Saira ExtraCondensed Semi-Bold"/>
                <a:ea typeface="Saira ExtraCondensed Semi-Bold"/>
                <a:cs typeface="Saira ExtraCondensed Semi-Bold"/>
                <a:sym typeface="Saira ExtraCondensed Semi-Bold"/>
              </a:rPr>
              <a:t>Data Collection &amp; Analysis</a:t>
            </a:r>
          </a:p>
        </p:txBody>
      </p:sp>
      <p:sp>
        <p:nvSpPr>
          <p:cNvPr id="25" name="TextBox 25"/>
          <p:cNvSpPr txBox="1"/>
          <p:nvPr/>
        </p:nvSpPr>
        <p:spPr>
          <a:xfrm>
            <a:off x="11443141" y="5592543"/>
            <a:ext cx="4905748" cy="431800"/>
          </a:xfrm>
          <a:prstGeom prst="rect">
            <a:avLst/>
          </a:prstGeom>
        </p:spPr>
        <p:txBody>
          <a:bodyPr lIns="0" tIns="0" rIns="0" bIns="0" rtlCol="0" anchor="t">
            <a:spAutoFit/>
          </a:bodyPr>
          <a:lstStyle/>
          <a:p>
            <a:pPr algn="ctr">
              <a:lnSpc>
                <a:spcPts val="3500"/>
              </a:lnSpc>
              <a:spcBef>
                <a:spcPct val="0"/>
              </a:spcBef>
            </a:pPr>
            <a:r>
              <a:rPr lang="en-US" sz="2500" dirty="0">
                <a:solidFill>
                  <a:srgbClr val="70170A"/>
                </a:solidFill>
                <a:latin typeface="Saira ExtraCondensed Semi-Bold"/>
                <a:ea typeface="Saira ExtraCondensed Semi-Bold"/>
                <a:cs typeface="Saira ExtraCondensed Semi-Bold"/>
                <a:sym typeface="Saira ExtraCondensed Semi-Bold"/>
              </a:rPr>
              <a:t>Market Research</a:t>
            </a:r>
          </a:p>
        </p:txBody>
      </p:sp>
      <p:sp>
        <p:nvSpPr>
          <p:cNvPr id="26" name="TextBox 26"/>
          <p:cNvSpPr txBox="1"/>
          <p:nvPr/>
        </p:nvSpPr>
        <p:spPr>
          <a:xfrm>
            <a:off x="11443141" y="6659593"/>
            <a:ext cx="4905748" cy="431800"/>
          </a:xfrm>
          <a:prstGeom prst="rect">
            <a:avLst/>
          </a:prstGeom>
        </p:spPr>
        <p:txBody>
          <a:bodyPr lIns="0" tIns="0" rIns="0" bIns="0" rtlCol="0" anchor="t">
            <a:spAutoFit/>
          </a:bodyPr>
          <a:lstStyle/>
          <a:p>
            <a:pPr algn="ctr">
              <a:lnSpc>
                <a:spcPts val="3500"/>
              </a:lnSpc>
              <a:spcBef>
                <a:spcPct val="0"/>
              </a:spcBef>
            </a:pPr>
            <a:r>
              <a:rPr lang="en-US" sz="2500" dirty="0">
                <a:solidFill>
                  <a:srgbClr val="70170A"/>
                </a:solidFill>
                <a:latin typeface="Saira ExtraCondensed Semi-Bold"/>
                <a:ea typeface="Saira ExtraCondensed Semi-Bold"/>
                <a:cs typeface="Saira ExtraCondensed Semi-Bold"/>
                <a:sym typeface="Saira ExtraCondensed Semi-Bold"/>
              </a:rPr>
              <a:t>Reporting &amp; Presentation</a:t>
            </a:r>
          </a:p>
        </p:txBody>
      </p:sp>
      <p:sp>
        <p:nvSpPr>
          <p:cNvPr id="27" name="TextBox 27"/>
          <p:cNvSpPr txBox="1"/>
          <p:nvPr/>
        </p:nvSpPr>
        <p:spPr>
          <a:xfrm>
            <a:off x="11443141" y="7726644"/>
            <a:ext cx="4905748" cy="431800"/>
          </a:xfrm>
          <a:prstGeom prst="rect">
            <a:avLst/>
          </a:prstGeom>
        </p:spPr>
        <p:txBody>
          <a:bodyPr lIns="0" tIns="0" rIns="0" bIns="0" rtlCol="0" anchor="t">
            <a:spAutoFit/>
          </a:bodyPr>
          <a:lstStyle/>
          <a:p>
            <a:pPr algn="ctr">
              <a:lnSpc>
                <a:spcPts val="3500"/>
              </a:lnSpc>
              <a:spcBef>
                <a:spcPct val="0"/>
              </a:spcBef>
            </a:pPr>
            <a:r>
              <a:rPr lang="en-US" sz="2500" dirty="0">
                <a:solidFill>
                  <a:srgbClr val="70170A"/>
                </a:solidFill>
                <a:latin typeface="Saira ExtraCondensed Semi-Bold"/>
                <a:ea typeface="Saira ExtraCondensed Semi-Bold"/>
                <a:cs typeface="Saira ExtraCondensed Semi-Bold"/>
                <a:sym typeface="Saira ExtraCondensed Semi-Bold"/>
              </a:rPr>
              <a:t>Campaign Performance Analysis</a:t>
            </a:r>
          </a:p>
        </p:txBody>
      </p:sp>
      <p:sp>
        <p:nvSpPr>
          <p:cNvPr id="28" name="TextBox 28"/>
          <p:cNvSpPr txBox="1"/>
          <p:nvPr/>
        </p:nvSpPr>
        <p:spPr>
          <a:xfrm>
            <a:off x="11443141" y="8793694"/>
            <a:ext cx="4905748" cy="431800"/>
          </a:xfrm>
          <a:prstGeom prst="rect">
            <a:avLst/>
          </a:prstGeom>
        </p:spPr>
        <p:txBody>
          <a:bodyPr lIns="0" tIns="0" rIns="0" bIns="0" rtlCol="0" anchor="t">
            <a:spAutoFit/>
          </a:bodyPr>
          <a:lstStyle/>
          <a:p>
            <a:pPr algn="ctr">
              <a:lnSpc>
                <a:spcPts val="3500"/>
              </a:lnSpc>
              <a:spcBef>
                <a:spcPct val="0"/>
              </a:spcBef>
            </a:pPr>
            <a:r>
              <a:rPr lang="en-US" sz="2500" dirty="0">
                <a:solidFill>
                  <a:srgbClr val="70170A"/>
                </a:solidFill>
                <a:latin typeface="Saira ExtraCondensed Semi-Bold"/>
                <a:ea typeface="Saira ExtraCondensed Semi-Bold"/>
                <a:cs typeface="Saira ExtraCondensed Semi-Bold"/>
                <a:sym typeface="Saira ExtraCondensed Semi-Bold"/>
              </a:rPr>
              <a:t>Collaborative Strategy Development</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3333548" y="4371939"/>
            <a:ext cx="11620904" cy="6317546"/>
          </a:xfrm>
          <a:custGeom>
            <a:avLst/>
            <a:gdLst/>
            <a:ahLst/>
            <a:cxnLst/>
            <a:rect l="l" t="t" r="r" b="b"/>
            <a:pathLst>
              <a:path w="11620904" h="6317546">
                <a:moveTo>
                  <a:pt x="0" y="0"/>
                </a:moveTo>
                <a:lnTo>
                  <a:pt x="11620904" y="0"/>
                </a:lnTo>
                <a:lnTo>
                  <a:pt x="11620904" y="6317546"/>
                </a:lnTo>
                <a:lnTo>
                  <a:pt x="0" y="6317546"/>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sp>
      <p:sp>
        <p:nvSpPr>
          <p:cNvPr id="3" name="Freeform 3"/>
          <p:cNvSpPr/>
          <p:nvPr/>
        </p:nvSpPr>
        <p:spPr>
          <a:xfrm>
            <a:off x="585678" y="4605512"/>
            <a:ext cx="3000831" cy="3000831"/>
          </a:xfrm>
          <a:custGeom>
            <a:avLst/>
            <a:gdLst/>
            <a:ahLst/>
            <a:cxnLst/>
            <a:rect l="l" t="t" r="r" b="b"/>
            <a:pathLst>
              <a:path w="3000831" h="3000831">
                <a:moveTo>
                  <a:pt x="0" y="0"/>
                </a:moveTo>
                <a:lnTo>
                  <a:pt x="3000831" y="0"/>
                </a:lnTo>
                <a:lnTo>
                  <a:pt x="3000831" y="3000831"/>
                </a:lnTo>
                <a:lnTo>
                  <a:pt x="0" y="3000831"/>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4" name="Freeform 4"/>
          <p:cNvSpPr/>
          <p:nvPr/>
        </p:nvSpPr>
        <p:spPr>
          <a:xfrm>
            <a:off x="14701251" y="4605512"/>
            <a:ext cx="2918990" cy="3000831"/>
          </a:xfrm>
          <a:custGeom>
            <a:avLst/>
            <a:gdLst/>
            <a:ahLst/>
            <a:cxnLst/>
            <a:rect l="l" t="t" r="r" b="b"/>
            <a:pathLst>
              <a:path w="2918990" h="3000831">
                <a:moveTo>
                  <a:pt x="0" y="0"/>
                </a:moveTo>
                <a:lnTo>
                  <a:pt x="2918990" y="0"/>
                </a:lnTo>
                <a:lnTo>
                  <a:pt x="2918990" y="3000831"/>
                </a:lnTo>
                <a:lnTo>
                  <a:pt x="0" y="3000831"/>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sp>
      <p:sp>
        <p:nvSpPr>
          <p:cNvPr id="5" name="TextBox 5"/>
          <p:cNvSpPr txBox="1"/>
          <p:nvPr/>
        </p:nvSpPr>
        <p:spPr>
          <a:xfrm>
            <a:off x="1028700" y="431764"/>
            <a:ext cx="16230600" cy="2581275"/>
          </a:xfrm>
          <a:prstGeom prst="rect">
            <a:avLst/>
          </a:prstGeom>
        </p:spPr>
        <p:txBody>
          <a:bodyPr lIns="0" tIns="0" rIns="0" bIns="0" rtlCol="0" anchor="t">
            <a:spAutoFit/>
          </a:bodyPr>
          <a:lstStyle/>
          <a:p>
            <a:pPr algn="ctr">
              <a:lnSpc>
                <a:spcPts val="21000"/>
              </a:lnSpc>
              <a:spcBef>
                <a:spcPct val="0"/>
              </a:spcBef>
            </a:pPr>
            <a:r>
              <a:rPr lang="en-US" sz="15000" dirty="0">
                <a:solidFill>
                  <a:srgbClr val="547D39"/>
                </a:solidFill>
                <a:latin typeface="Saira ExtraCondensed Bold"/>
                <a:ea typeface="Saira ExtraCondensed Bold"/>
                <a:cs typeface="Saira ExtraCondensed Bold"/>
                <a:sym typeface="Saira ExtraCondensed Bold"/>
              </a:rPr>
              <a:t>JOB DESCRIPTION</a:t>
            </a:r>
          </a:p>
        </p:txBody>
      </p:sp>
      <p:sp>
        <p:nvSpPr>
          <p:cNvPr id="6" name="TextBox 6"/>
          <p:cNvSpPr txBox="1"/>
          <p:nvPr/>
        </p:nvSpPr>
        <p:spPr>
          <a:xfrm>
            <a:off x="1456263" y="2974939"/>
            <a:ext cx="15375474" cy="1423467"/>
          </a:xfrm>
          <a:prstGeom prst="rect">
            <a:avLst/>
          </a:prstGeom>
        </p:spPr>
        <p:txBody>
          <a:bodyPr lIns="0" tIns="0" rIns="0" bIns="0" rtlCol="0" anchor="t">
            <a:spAutoFit/>
          </a:bodyPr>
          <a:lstStyle/>
          <a:p>
            <a:pPr algn="ctr">
              <a:lnSpc>
                <a:spcPts val="2799"/>
              </a:lnSpc>
              <a:spcBef>
                <a:spcPct val="0"/>
              </a:spcBef>
            </a:pPr>
            <a:r>
              <a:rPr lang="en-US" sz="1999" dirty="0">
                <a:solidFill>
                  <a:srgbClr val="70170A"/>
                </a:solidFill>
                <a:latin typeface="Saira ExtraCondensed Semi-Bold"/>
                <a:ea typeface="Saira ExtraCondensed Semi-Bold"/>
                <a:cs typeface="Saira ExtraCondensed Semi-Bold"/>
                <a:sym typeface="Saira ExtraCondensed Semi-Bold"/>
              </a:rPr>
              <a:t>The Marketing Analyst at Lloyds is responsible for providing insightful data analysis and market research to inform and support the company's marketing strategies. This role involves evaluating market trends, analyzing consumer behavior, and assessing the effectiveness of marketing campaigns to optimize performance and drive business growth. For the technical skills, Proficiency in data analysis and visualization tools (e.g., Excel, SQL, R, Python, Tableau, Power BI). Also, Strong analytical skills, excellent communication abilities, and the capacity to work collaboratively in a team environment.</a:t>
            </a:r>
          </a:p>
        </p:txBody>
      </p:sp>
      <p:sp>
        <p:nvSpPr>
          <p:cNvPr id="7" name="TextBox 7"/>
          <p:cNvSpPr txBox="1"/>
          <p:nvPr/>
        </p:nvSpPr>
        <p:spPr>
          <a:xfrm>
            <a:off x="8180583" y="4847438"/>
            <a:ext cx="1926834" cy="1330492"/>
          </a:xfrm>
          <a:prstGeom prst="rect">
            <a:avLst/>
          </a:prstGeom>
        </p:spPr>
        <p:txBody>
          <a:bodyPr lIns="0" tIns="0" rIns="0" bIns="0" rtlCol="0" anchor="t">
            <a:spAutoFit/>
          </a:bodyPr>
          <a:lstStyle/>
          <a:p>
            <a:pPr algn="ctr">
              <a:lnSpc>
                <a:spcPts val="3499"/>
              </a:lnSpc>
              <a:spcBef>
                <a:spcPct val="0"/>
              </a:spcBef>
            </a:pPr>
            <a:r>
              <a:rPr lang="en-US" sz="2499" dirty="0">
                <a:solidFill>
                  <a:srgbClr val="FFF7EC"/>
                </a:solidFill>
                <a:latin typeface="Saira ExtraCondensed Semi-Bold"/>
                <a:ea typeface="Saira ExtraCondensed Semi-Bold"/>
                <a:cs typeface="Saira ExtraCondensed Semi-Bold"/>
                <a:sym typeface="Saira ExtraCondensed Semi-Bold"/>
              </a:rPr>
              <a:t>Campaign Performance Evaluation</a:t>
            </a:r>
          </a:p>
        </p:txBody>
      </p:sp>
      <p:sp>
        <p:nvSpPr>
          <p:cNvPr id="8" name="TextBox 8"/>
          <p:cNvSpPr txBox="1"/>
          <p:nvPr/>
        </p:nvSpPr>
        <p:spPr>
          <a:xfrm>
            <a:off x="5158909" y="6067827"/>
            <a:ext cx="1926834" cy="419346"/>
          </a:xfrm>
          <a:prstGeom prst="rect">
            <a:avLst/>
          </a:prstGeom>
        </p:spPr>
        <p:txBody>
          <a:bodyPr lIns="0" tIns="0" rIns="0" bIns="0" rtlCol="0" anchor="t">
            <a:spAutoFit/>
          </a:bodyPr>
          <a:lstStyle/>
          <a:p>
            <a:pPr algn="ctr">
              <a:lnSpc>
                <a:spcPts val="3359"/>
              </a:lnSpc>
              <a:spcBef>
                <a:spcPct val="0"/>
              </a:spcBef>
            </a:pPr>
            <a:r>
              <a:rPr lang="en-US" sz="2400" dirty="0">
                <a:solidFill>
                  <a:srgbClr val="FFF7EC"/>
                </a:solidFill>
                <a:latin typeface="Saira ExtraCondensed Semi-Bold"/>
                <a:ea typeface="Saira ExtraCondensed Semi-Bold"/>
                <a:cs typeface="Saira ExtraCondensed Semi-Bold"/>
                <a:sym typeface="Saira ExtraCondensed Semi-Bold"/>
              </a:rPr>
              <a:t>Market Research</a:t>
            </a:r>
          </a:p>
        </p:txBody>
      </p:sp>
      <p:sp>
        <p:nvSpPr>
          <p:cNvPr id="9" name="TextBox 9"/>
          <p:cNvSpPr txBox="1"/>
          <p:nvPr/>
        </p:nvSpPr>
        <p:spPr>
          <a:xfrm>
            <a:off x="3403989" y="8177613"/>
            <a:ext cx="1926834" cy="881652"/>
          </a:xfrm>
          <a:prstGeom prst="rect">
            <a:avLst/>
          </a:prstGeom>
        </p:spPr>
        <p:txBody>
          <a:bodyPr lIns="0" tIns="0" rIns="0" bIns="0" rtlCol="0" anchor="t">
            <a:spAutoFit/>
          </a:bodyPr>
          <a:lstStyle/>
          <a:p>
            <a:pPr algn="ctr">
              <a:lnSpc>
                <a:spcPts val="3499"/>
              </a:lnSpc>
              <a:spcBef>
                <a:spcPct val="0"/>
              </a:spcBef>
            </a:pPr>
            <a:r>
              <a:rPr lang="en-US" sz="2499" dirty="0">
                <a:solidFill>
                  <a:srgbClr val="FFF7EC"/>
                </a:solidFill>
                <a:latin typeface="Saira ExtraCondensed Semi-Bold"/>
                <a:ea typeface="Saira ExtraCondensed Semi-Bold"/>
                <a:cs typeface="Saira ExtraCondensed Semi-Bold"/>
                <a:sym typeface="Saira ExtraCondensed Semi-Bold"/>
              </a:rPr>
              <a:t>Data Analysis &amp; Reporting</a:t>
            </a:r>
          </a:p>
        </p:txBody>
      </p:sp>
      <p:sp>
        <p:nvSpPr>
          <p:cNvPr id="10" name="TextBox 10"/>
          <p:cNvSpPr txBox="1"/>
          <p:nvPr/>
        </p:nvSpPr>
        <p:spPr>
          <a:xfrm>
            <a:off x="11202792" y="5897789"/>
            <a:ext cx="1926834" cy="806631"/>
          </a:xfrm>
          <a:prstGeom prst="rect">
            <a:avLst/>
          </a:prstGeom>
        </p:spPr>
        <p:txBody>
          <a:bodyPr lIns="0" tIns="0" rIns="0" bIns="0" rtlCol="0" anchor="t">
            <a:spAutoFit/>
          </a:bodyPr>
          <a:lstStyle/>
          <a:p>
            <a:pPr algn="ctr">
              <a:lnSpc>
                <a:spcPts val="3220"/>
              </a:lnSpc>
              <a:spcBef>
                <a:spcPct val="0"/>
              </a:spcBef>
            </a:pPr>
            <a:r>
              <a:rPr lang="en-US" sz="2300" dirty="0">
                <a:solidFill>
                  <a:srgbClr val="FFF7EC"/>
                </a:solidFill>
                <a:latin typeface="Saira ExtraCondensed Semi-Bold"/>
                <a:ea typeface="Saira ExtraCondensed Semi-Bold"/>
                <a:cs typeface="Saira ExtraCondensed Semi-Bold"/>
                <a:sym typeface="Saira ExtraCondensed Semi-Bold"/>
              </a:rPr>
              <a:t>Strategic Recommendations</a:t>
            </a:r>
          </a:p>
        </p:txBody>
      </p:sp>
      <p:sp>
        <p:nvSpPr>
          <p:cNvPr id="11" name="TextBox 11"/>
          <p:cNvSpPr txBox="1"/>
          <p:nvPr/>
        </p:nvSpPr>
        <p:spPr>
          <a:xfrm>
            <a:off x="12955737" y="8177613"/>
            <a:ext cx="1926834" cy="881652"/>
          </a:xfrm>
          <a:prstGeom prst="rect">
            <a:avLst/>
          </a:prstGeom>
        </p:spPr>
        <p:txBody>
          <a:bodyPr lIns="0" tIns="0" rIns="0" bIns="0" rtlCol="0" anchor="t">
            <a:spAutoFit/>
          </a:bodyPr>
          <a:lstStyle/>
          <a:p>
            <a:pPr algn="ctr">
              <a:lnSpc>
                <a:spcPts val="3499"/>
              </a:lnSpc>
              <a:spcBef>
                <a:spcPct val="0"/>
              </a:spcBef>
            </a:pPr>
            <a:r>
              <a:rPr lang="en-US" sz="2499" dirty="0">
                <a:solidFill>
                  <a:srgbClr val="FFF7EC"/>
                </a:solidFill>
                <a:latin typeface="Saira ExtraCondensed Semi-Bold"/>
                <a:ea typeface="Saira ExtraCondensed Semi-Bold"/>
                <a:cs typeface="Saira ExtraCondensed Semi-Bold"/>
                <a:sym typeface="Saira ExtraCondensed Semi-Bold"/>
              </a:rPr>
              <a:t>Data Management &amp; Tool Utilization</a:t>
            </a:r>
          </a:p>
        </p:txBody>
      </p:sp>
      <p:sp>
        <p:nvSpPr>
          <p:cNvPr id="12" name="TextBox 12"/>
          <p:cNvSpPr txBox="1"/>
          <p:nvPr/>
        </p:nvSpPr>
        <p:spPr>
          <a:xfrm>
            <a:off x="5655550" y="7110814"/>
            <a:ext cx="6976901" cy="2115964"/>
          </a:xfrm>
          <a:prstGeom prst="rect">
            <a:avLst/>
          </a:prstGeom>
        </p:spPr>
        <p:txBody>
          <a:bodyPr lIns="0" tIns="0" rIns="0" bIns="0" rtlCol="0" anchor="t">
            <a:spAutoFit/>
          </a:bodyPr>
          <a:lstStyle/>
          <a:p>
            <a:pPr algn="ctr">
              <a:lnSpc>
                <a:spcPts val="8400"/>
              </a:lnSpc>
            </a:pPr>
            <a:r>
              <a:rPr lang="en-US" sz="6000" dirty="0">
                <a:solidFill>
                  <a:srgbClr val="547D39"/>
                </a:solidFill>
                <a:latin typeface="Saira ExtraCondensed Semi-Bold"/>
                <a:ea typeface="Saira ExtraCondensed Semi-Bold"/>
                <a:cs typeface="Saira ExtraCondensed Semi-Bold"/>
                <a:sym typeface="Saira ExtraCondensed Semi-Bold"/>
              </a:rPr>
              <a:t>The Initial skills  </a:t>
            </a:r>
          </a:p>
          <a:p>
            <a:pPr algn="ctr">
              <a:lnSpc>
                <a:spcPts val="8400"/>
              </a:lnSpc>
              <a:spcBef>
                <a:spcPct val="0"/>
              </a:spcBef>
            </a:pPr>
            <a:r>
              <a:rPr lang="en-US" sz="6000" dirty="0">
                <a:solidFill>
                  <a:srgbClr val="547D39"/>
                </a:solidFill>
                <a:latin typeface="Saira ExtraCondensed Semi-Bold"/>
                <a:ea typeface="Saira ExtraCondensed Semi-Bold"/>
                <a:cs typeface="Saira ExtraCondensed Semi-Bold"/>
                <a:sym typeface="Saira ExtraCondensed Semi-Bold"/>
              </a:rPr>
              <a:t>For Marketing Analyst</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8241470" y="-800100"/>
            <a:ext cx="9589330" cy="2762295"/>
          </a:xfrm>
          <a:prstGeom prst="rect">
            <a:avLst/>
          </a:prstGeom>
        </p:spPr>
        <p:txBody>
          <a:bodyPr wrap="square" lIns="0" tIns="0" rIns="0" bIns="0" rtlCol="0" anchor="t">
            <a:spAutoFit/>
          </a:bodyPr>
          <a:lstStyle/>
          <a:p>
            <a:pPr>
              <a:lnSpc>
                <a:spcPts val="24614"/>
              </a:lnSpc>
              <a:spcBef>
                <a:spcPct val="0"/>
              </a:spcBef>
            </a:pPr>
            <a:r>
              <a:rPr lang="en-US" sz="10300" dirty="0">
                <a:solidFill>
                  <a:srgbClr val="70170A"/>
                </a:solidFill>
                <a:latin typeface="Saira ExtraCondensed Bold"/>
                <a:ea typeface="Saira ExtraCondensed Bold"/>
                <a:cs typeface="Saira ExtraCondensed Bold"/>
                <a:sym typeface="Saira ExtraCondensed Bold"/>
              </a:rPr>
              <a:t>PERSON SPECIFICATION</a:t>
            </a:r>
          </a:p>
        </p:txBody>
      </p:sp>
      <p:sp>
        <p:nvSpPr>
          <p:cNvPr id="5" name="Freeform 5"/>
          <p:cNvSpPr/>
          <p:nvPr/>
        </p:nvSpPr>
        <p:spPr>
          <a:xfrm>
            <a:off x="388720" y="598027"/>
            <a:ext cx="7243150" cy="7328011"/>
          </a:xfrm>
          <a:custGeom>
            <a:avLst/>
            <a:gdLst/>
            <a:ahLst/>
            <a:cxnLst/>
            <a:rect l="l" t="t" r="r" b="b"/>
            <a:pathLst>
              <a:path w="7243150" h="7328011">
                <a:moveTo>
                  <a:pt x="0" y="0"/>
                </a:moveTo>
                <a:lnTo>
                  <a:pt x="7243150" y="0"/>
                </a:lnTo>
                <a:lnTo>
                  <a:pt x="7243150" y="7328011"/>
                </a:lnTo>
                <a:lnTo>
                  <a:pt x="0" y="7328011"/>
                </a:lnTo>
                <a:lnTo>
                  <a:pt x="0" y="0"/>
                </a:lnTo>
                <a:close/>
              </a:path>
            </a:pathLst>
          </a:custGeom>
          <a:blipFill>
            <a:blip r:embed="rId2">
              <a:extLst>
                <a:ext uri="{96DAC541-7B7A-43D3-8B79-37D633B846F1}">
                  <asvg:svgBlip xmlns:asvg="http://schemas.microsoft.com/office/drawing/2016/SVG/main" r:embed="rId3"/>
                </a:ext>
              </a:extLst>
            </a:blip>
            <a:stretch>
              <a:fillRect b="-9760"/>
            </a:stretch>
          </a:blipFill>
        </p:spPr>
      </p:sp>
      <p:sp>
        <p:nvSpPr>
          <p:cNvPr id="6" name="Freeform 6"/>
          <p:cNvSpPr/>
          <p:nvPr/>
        </p:nvSpPr>
        <p:spPr>
          <a:xfrm>
            <a:off x="388720" y="6267878"/>
            <a:ext cx="7243150" cy="3525870"/>
          </a:xfrm>
          <a:custGeom>
            <a:avLst/>
            <a:gdLst/>
            <a:ahLst/>
            <a:cxnLst/>
            <a:rect l="l" t="t" r="r" b="b"/>
            <a:pathLst>
              <a:path w="7243150" h="3525870">
                <a:moveTo>
                  <a:pt x="0" y="0"/>
                </a:moveTo>
                <a:lnTo>
                  <a:pt x="7243150" y="0"/>
                </a:lnTo>
                <a:lnTo>
                  <a:pt x="7243150" y="3525870"/>
                </a:lnTo>
                <a:lnTo>
                  <a:pt x="0" y="3525870"/>
                </a:lnTo>
                <a:lnTo>
                  <a:pt x="0" y="0"/>
                </a:lnTo>
                <a:close/>
              </a:path>
            </a:pathLst>
          </a:custGeom>
          <a:blipFill>
            <a:blip r:embed="rId2">
              <a:extLst>
                <a:ext uri="{96DAC541-7B7A-43D3-8B79-37D633B846F1}">
                  <asvg:svgBlip xmlns:asvg="http://schemas.microsoft.com/office/drawing/2016/SVG/main" r:embed="rId3"/>
                </a:ext>
              </a:extLst>
            </a:blip>
            <a:stretch>
              <a:fillRect t="-128121"/>
            </a:stretch>
          </a:blipFill>
        </p:spPr>
      </p:sp>
      <p:grpSp>
        <p:nvGrpSpPr>
          <p:cNvPr id="7" name="Group 7"/>
          <p:cNvGrpSpPr/>
          <p:nvPr/>
        </p:nvGrpSpPr>
        <p:grpSpPr>
          <a:xfrm>
            <a:off x="1450471" y="1514017"/>
            <a:ext cx="5119649" cy="7332640"/>
            <a:chOff x="0" y="0"/>
            <a:chExt cx="4433570" cy="6350000"/>
          </a:xfrm>
        </p:grpSpPr>
        <p:sp>
          <p:nvSpPr>
            <p:cNvPr id="8" name="Freeform 8"/>
            <p:cNvSpPr/>
            <p:nvPr/>
          </p:nvSpPr>
          <p:spPr>
            <a:xfrm>
              <a:off x="0" y="0"/>
              <a:ext cx="4433570" cy="6350000"/>
            </a:xfrm>
            <a:custGeom>
              <a:avLst/>
              <a:gdLst/>
              <a:ahLst/>
              <a:cxnLst/>
              <a:rect l="l" t="t" r="r" b="b"/>
              <a:pathLst>
                <a:path w="4433570" h="6350000">
                  <a:moveTo>
                    <a:pt x="2217420" y="0"/>
                  </a:moveTo>
                  <a:cubicBezTo>
                    <a:pt x="3441700" y="0"/>
                    <a:pt x="4433570" y="993140"/>
                    <a:pt x="4433570" y="2217420"/>
                  </a:cubicBezTo>
                  <a:lnTo>
                    <a:pt x="4433570" y="6350000"/>
                  </a:lnTo>
                  <a:lnTo>
                    <a:pt x="0" y="6350000"/>
                  </a:lnTo>
                  <a:lnTo>
                    <a:pt x="0" y="2217420"/>
                  </a:lnTo>
                  <a:cubicBezTo>
                    <a:pt x="0" y="993140"/>
                    <a:pt x="993140" y="0"/>
                    <a:pt x="2217420" y="0"/>
                  </a:cubicBezTo>
                  <a:close/>
                </a:path>
              </a:pathLst>
            </a:custGeom>
            <a:blipFill>
              <a:blip r:embed="rId4"/>
              <a:stretch>
                <a:fillRect l="-27899" r="-86938"/>
              </a:stretch>
            </a:blipFill>
          </p:spPr>
        </p:sp>
      </p:grpSp>
      <p:sp>
        <p:nvSpPr>
          <p:cNvPr id="12" name="TextBox 12"/>
          <p:cNvSpPr txBox="1"/>
          <p:nvPr/>
        </p:nvSpPr>
        <p:spPr>
          <a:xfrm>
            <a:off x="8241470" y="2095500"/>
            <a:ext cx="8866132" cy="7325082"/>
          </a:xfrm>
          <a:prstGeom prst="rect">
            <a:avLst/>
          </a:prstGeom>
        </p:spPr>
        <p:txBody>
          <a:bodyPr lIns="0" tIns="0" rIns="0" bIns="0" rtlCol="0" anchor="t">
            <a:spAutoFit/>
          </a:bodyPr>
          <a:lstStyle/>
          <a:p>
            <a:r>
              <a:rPr lang="en-US" sz="2800" dirty="0">
                <a:solidFill>
                  <a:srgbClr val="70170A"/>
                </a:solidFill>
                <a:latin typeface="Saira ExtraCondensed Semi-Bold"/>
              </a:rPr>
              <a:t>Essential Criteria</a:t>
            </a:r>
          </a:p>
          <a:p>
            <a:pPr>
              <a:buFont typeface="+mj-lt"/>
              <a:buAutoNum type="arabicPeriod"/>
            </a:pPr>
            <a:r>
              <a:rPr lang="en-US" sz="2800" dirty="0">
                <a:solidFill>
                  <a:srgbClr val="70170A"/>
                </a:solidFill>
                <a:latin typeface="Saira ExtraCondensed Semi-Bold"/>
              </a:rPr>
              <a:t>Education and Qualifications</a:t>
            </a:r>
          </a:p>
          <a:p>
            <a:pPr marL="742950" lvl="1" indent="-285750">
              <a:buFont typeface="+mj-lt"/>
              <a:buAutoNum type="arabicPeriod"/>
            </a:pPr>
            <a:r>
              <a:rPr lang="en-US" sz="2800" dirty="0">
                <a:solidFill>
                  <a:srgbClr val="70170A"/>
                </a:solidFill>
                <a:latin typeface="Saira ExtraCondensed Semi-Bold"/>
              </a:rPr>
              <a:t>Master’s degree in Marketing, Business, Economics, Statistics, Data Science, or a related field.</a:t>
            </a:r>
          </a:p>
          <a:p>
            <a:pPr>
              <a:buFont typeface="+mj-lt"/>
              <a:buAutoNum type="arabicPeriod"/>
            </a:pPr>
            <a:r>
              <a:rPr lang="en-US" sz="2800" dirty="0">
                <a:solidFill>
                  <a:srgbClr val="70170A"/>
                </a:solidFill>
                <a:latin typeface="Saira ExtraCondensed Semi-Bold"/>
              </a:rPr>
              <a:t>Experience</a:t>
            </a:r>
          </a:p>
          <a:p>
            <a:pPr marL="742950" lvl="1" indent="-285750">
              <a:buFont typeface="+mj-lt"/>
              <a:buAutoNum type="arabicPeriod"/>
            </a:pPr>
            <a:r>
              <a:rPr lang="en-US" sz="2800" dirty="0">
                <a:solidFill>
                  <a:srgbClr val="70170A"/>
                </a:solidFill>
                <a:latin typeface="Saira ExtraCondensed Semi-Bold"/>
              </a:rPr>
              <a:t>2-5 years of experience in a similar analytical role, preferably within the financial services sector.</a:t>
            </a:r>
          </a:p>
          <a:p>
            <a:pPr marL="742950" lvl="1" indent="-285750">
              <a:buFont typeface="+mj-lt"/>
              <a:buAutoNum type="arabicPeriod"/>
            </a:pPr>
            <a:r>
              <a:rPr lang="en-US" sz="2800" dirty="0">
                <a:solidFill>
                  <a:srgbClr val="70170A"/>
                </a:solidFill>
                <a:latin typeface="Saira ExtraCondensed Semi-Bold"/>
              </a:rPr>
              <a:t>Proven track record of conducting market research and data analysis.</a:t>
            </a:r>
          </a:p>
          <a:p>
            <a:pPr>
              <a:buFont typeface="+mj-lt"/>
              <a:buAutoNum type="arabicPeriod"/>
            </a:pPr>
            <a:r>
              <a:rPr lang="en-US" sz="2800" dirty="0">
                <a:solidFill>
                  <a:srgbClr val="70170A"/>
                </a:solidFill>
                <a:latin typeface="Saira ExtraCondensed Semi-Bold"/>
              </a:rPr>
              <a:t>Technical Skills</a:t>
            </a:r>
          </a:p>
          <a:p>
            <a:pPr marL="742950" lvl="1" indent="-285750">
              <a:buFont typeface="+mj-lt"/>
              <a:buAutoNum type="arabicPeriod"/>
            </a:pPr>
            <a:r>
              <a:rPr lang="en-US" sz="2800" dirty="0">
                <a:solidFill>
                  <a:srgbClr val="70170A"/>
                </a:solidFill>
                <a:latin typeface="Saira ExtraCondensed Semi-Bold"/>
              </a:rPr>
              <a:t>Proficiency in data analysis tools and software (e.g., Excel, SQL, R, Python).</a:t>
            </a:r>
          </a:p>
          <a:p>
            <a:pPr marL="742950" lvl="1" indent="-285750">
              <a:buFont typeface="+mj-lt"/>
              <a:buAutoNum type="arabicPeriod"/>
            </a:pPr>
            <a:r>
              <a:rPr lang="en-US" sz="2800" dirty="0">
                <a:solidFill>
                  <a:srgbClr val="70170A"/>
                </a:solidFill>
                <a:latin typeface="Saira ExtraCondensed Semi-Bold"/>
              </a:rPr>
              <a:t>Experience with data visualization tools (e.g., Tableau, Power BI).</a:t>
            </a:r>
          </a:p>
          <a:p>
            <a:pPr marL="742950" lvl="1" indent="-285750">
              <a:buFont typeface="+mj-lt"/>
              <a:buAutoNum type="arabicPeriod"/>
            </a:pPr>
            <a:r>
              <a:rPr lang="en-US" sz="2800" dirty="0">
                <a:solidFill>
                  <a:srgbClr val="70170A"/>
                </a:solidFill>
                <a:latin typeface="Saira ExtraCondensed Semi-Bold"/>
              </a:rPr>
              <a:t>Strong understanding of digital marketing metrics and analytics platforms.</a:t>
            </a:r>
          </a:p>
          <a:p>
            <a:pPr marL="742950" lvl="1" indent="-285750">
              <a:buFont typeface="+mj-lt"/>
              <a:buAutoNum type="arabicPeriod"/>
            </a:pPr>
            <a:r>
              <a:rPr lang="en-US" sz="2800" dirty="0">
                <a:solidFill>
                  <a:srgbClr val="70170A"/>
                </a:solidFill>
                <a:latin typeface="Saira ExtraCondensed Semi-Bold"/>
              </a:rPr>
              <a:t>Ability to analyze complex datasets, draw meaningful insights, and translate them into actionable business strategies.</a:t>
            </a:r>
          </a:p>
          <a:p>
            <a:pPr marL="742950" lvl="1" indent="-285750">
              <a:buFont typeface="+mj-lt"/>
              <a:buAutoNum type="arabicPeriod"/>
            </a:pPr>
            <a:r>
              <a:rPr lang="en-US" sz="2800" dirty="0">
                <a:solidFill>
                  <a:srgbClr val="70170A"/>
                </a:solidFill>
                <a:latin typeface="Saira ExtraCondensed Semi-Bold"/>
              </a:rPr>
              <a:t>Strong quantitative skills and attention to detail.</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12652601" y="959723"/>
            <a:ext cx="4606699" cy="3875385"/>
          </a:xfrm>
          <a:custGeom>
            <a:avLst/>
            <a:gdLst/>
            <a:ahLst/>
            <a:cxnLst/>
            <a:rect l="l" t="t" r="r" b="b"/>
            <a:pathLst>
              <a:path w="4606699" h="3875385">
                <a:moveTo>
                  <a:pt x="0" y="0"/>
                </a:moveTo>
                <a:lnTo>
                  <a:pt x="4606699" y="0"/>
                </a:lnTo>
                <a:lnTo>
                  <a:pt x="4606699" y="3875385"/>
                </a:lnTo>
                <a:lnTo>
                  <a:pt x="0" y="3875385"/>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sp>
      <p:grpSp>
        <p:nvGrpSpPr>
          <p:cNvPr id="3" name="Group 3"/>
          <p:cNvGrpSpPr/>
          <p:nvPr/>
        </p:nvGrpSpPr>
        <p:grpSpPr>
          <a:xfrm>
            <a:off x="12467800" y="6099912"/>
            <a:ext cx="4976300" cy="726545"/>
            <a:chOff x="0" y="0"/>
            <a:chExt cx="2783541" cy="406400"/>
          </a:xfrm>
        </p:grpSpPr>
        <p:sp>
          <p:nvSpPr>
            <p:cNvPr id="4" name="Freeform 4"/>
            <p:cNvSpPr/>
            <p:nvPr/>
          </p:nvSpPr>
          <p:spPr>
            <a:xfrm>
              <a:off x="0" y="0"/>
              <a:ext cx="2783541" cy="406400"/>
            </a:xfrm>
            <a:custGeom>
              <a:avLst/>
              <a:gdLst/>
              <a:ahLst/>
              <a:cxnLst/>
              <a:rect l="l" t="t" r="r" b="b"/>
              <a:pathLst>
                <a:path w="2783541" h="406400">
                  <a:moveTo>
                    <a:pt x="2580341" y="0"/>
                  </a:moveTo>
                  <a:cubicBezTo>
                    <a:pt x="2692565" y="0"/>
                    <a:pt x="2783541" y="90976"/>
                    <a:pt x="2783541" y="203200"/>
                  </a:cubicBezTo>
                  <a:cubicBezTo>
                    <a:pt x="2783541" y="315424"/>
                    <a:pt x="2692565" y="406400"/>
                    <a:pt x="2580341" y="406400"/>
                  </a:cubicBezTo>
                  <a:lnTo>
                    <a:pt x="203200" y="406400"/>
                  </a:lnTo>
                  <a:cubicBezTo>
                    <a:pt x="90976" y="406400"/>
                    <a:pt x="0" y="315424"/>
                    <a:pt x="0" y="203200"/>
                  </a:cubicBezTo>
                  <a:cubicBezTo>
                    <a:pt x="0" y="90976"/>
                    <a:pt x="90976" y="0"/>
                    <a:pt x="203200" y="0"/>
                  </a:cubicBezTo>
                  <a:close/>
                </a:path>
              </a:pathLst>
            </a:custGeom>
            <a:solidFill>
              <a:srgbClr val="FDDEA4"/>
            </a:solidFill>
            <a:ln w="47625" cap="sq">
              <a:solidFill>
                <a:srgbClr val="547D39"/>
              </a:solidFill>
              <a:prstDash val="solid"/>
              <a:miter/>
            </a:ln>
          </p:spPr>
        </p:sp>
        <p:sp>
          <p:nvSpPr>
            <p:cNvPr id="5" name="TextBox 5"/>
            <p:cNvSpPr txBox="1"/>
            <p:nvPr/>
          </p:nvSpPr>
          <p:spPr>
            <a:xfrm>
              <a:off x="0" y="-47625"/>
              <a:ext cx="2783541" cy="454025"/>
            </a:xfrm>
            <a:prstGeom prst="rect">
              <a:avLst/>
            </a:prstGeom>
          </p:spPr>
          <p:txBody>
            <a:bodyPr lIns="50800" tIns="50800" rIns="50800" bIns="50800" rtlCol="0" anchor="ctr"/>
            <a:lstStyle/>
            <a:p>
              <a:pPr algn="ctr">
                <a:lnSpc>
                  <a:spcPts val="1960"/>
                </a:lnSpc>
              </a:pPr>
              <a:endParaRPr/>
            </a:p>
          </p:txBody>
        </p:sp>
      </p:grpSp>
      <p:grpSp>
        <p:nvGrpSpPr>
          <p:cNvPr id="6" name="Group 6"/>
          <p:cNvGrpSpPr/>
          <p:nvPr/>
        </p:nvGrpSpPr>
        <p:grpSpPr>
          <a:xfrm>
            <a:off x="12467800" y="6914198"/>
            <a:ext cx="4976300" cy="726545"/>
            <a:chOff x="0" y="0"/>
            <a:chExt cx="2783541" cy="406400"/>
          </a:xfrm>
        </p:grpSpPr>
        <p:sp>
          <p:nvSpPr>
            <p:cNvPr id="7" name="Freeform 7"/>
            <p:cNvSpPr/>
            <p:nvPr/>
          </p:nvSpPr>
          <p:spPr>
            <a:xfrm>
              <a:off x="0" y="0"/>
              <a:ext cx="2783541" cy="406400"/>
            </a:xfrm>
            <a:custGeom>
              <a:avLst/>
              <a:gdLst/>
              <a:ahLst/>
              <a:cxnLst/>
              <a:rect l="l" t="t" r="r" b="b"/>
              <a:pathLst>
                <a:path w="2783541" h="406400">
                  <a:moveTo>
                    <a:pt x="2580341" y="0"/>
                  </a:moveTo>
                  <a:cubicBezTo>
                    <a:pt x="2692565" y="0"/>
                    <a:pt x="2783541" y="90976"/>
                    <a:pt x="2783541" y="203200"/>
                  </a:cubicBezTo>
                  <a:cubicBezTo>
                    <a:pt x="2783541" y="315424"/>
                    <a:pt x="2692565" y="406400"/>
                    <a:pt x="2580341" y="406400"/>
                  </a:cubicBezTo>
                  <a:lnTo>
                    <a:pt x="203200" y="406400"/>
                  </a:lnTo>
                  <a:cubicBezTo>
                    <a:pt x="90976" y="406400"/>
                    <a:pt x="0" y="315424"/>
                    <a:pt x="0" y="203200"/>
                  </a:cubicBezTo>
                  <a:cubicBezTo>
                    <a:pt x="0" y="90976"/>
                    <a:pt x="90976" y="0"/>
                    <a:pt x="203200" y="0"/>
                  </a:cubicBezTo>
                  <a:close/>
                </a:path>
              </a:pathLst>
            </a:custGeom>
            <a:solidFill>
              <a:srgbClr val="FDDEA4"/>
            </a:solidFill>
            <a:ln w="47625" cap="sq">
              <a:solidFill>
                <a:srgbClr val="547D39"/>
              </a:solidFill>
              <a:prstDash val="solid"/>
              <a:miter/>
            </a:ln>
          </p:spPr>
        </p:sp>
        <p:sp>
          <p:nvSpPr>
            <p:cNvPr id="8" name="TextBox 8"/>
            <p:cNvSpPr txBox="1"/>
            <p:nvPr/>
          </p:nvSpPr>
          <p:spPr>
            <a:xfrm>
              <a:off x="0" y="-47625"/>
              <a:ext cx="2783541" cy="454025"/>
            </a:xfrm>
            <a:prstGeom prst="rect">
              <a:avLst/>
            </a:prstGeom>
          </p:spPr>
          <p:txBody>
            <a:bodyPr lIns="50800" tIns="50800" rIns="50800" bIns="50800" rtlCol="0" anchor="ctr"/>
            <a:lstStyle/>
            <a:p>
              <a:pPr algn="ctr">
                <a:lnSpc>
                  <a:spcPts val="1960"/>
                </a:lnSpc>
              </a:pPr>
              <a:endParaRPr/>
            </a:p>
          </p:txBody>
        </p:sp>
      </p:grpSp>
      <p:grpSp>
        <p:nvGrpSpPr>
          <p:cNvPr id="9" name="Group 9"/>
          <p:cNvGrpSpPr/>
          <p:nvPr/>
        </p:nvGrpSpPr>
        <p:grpSpPr>
          <a:xfrm>
            <a:off x="12467800" y="7726469"/>
            <a:ext cx="4976300" cy="726545"/>
            <a:chOff x="0" y="0"/>
            <a:chExt cx="2783541" cy="406400"/>
          </a:xfrm>
        </p:grpSpPr>
        <p:sp>
          <p:nvSpPr>
            <p:cNvPr id="10" name="Freeform 10"/>
            <p:cNvSpPr/>
            <p:nvPr/>
          </p:nvSpPr>
          <p:spPr>
            <a:xfrm>
              <a:off x="0" y="0"/>
              <a:ext cx="2783541" cy="406400"/>
            </a:xfrm>
            <a:custGeom>
              <a:avLst/>
              <a:gdLst/>
              <a:ahLst/>
              <a:cxnLst/>
              <a:rect l="l" t="t" r="r" b="b"/>
              <a:pathLst>
                <a:path w="2783541" h="406400">
                  <a:moveTo>
                    <a:pt x="2580341" y="0"/>
                  </a:moveTo>
                  <a:cubicBezTo>
                    <a:pt x="2692565" y="0"/>
                    <a:pt x="2783541" y="90976"/>
                    <a:pt x="2783541" y="203200"/>
                  </a:cubicBezTo>
                  <a:cubicBezTo>
                    <a:pt x="2783541" y="315424"/>
                    <a:pt x="2692565" y="406400"/>
                    <a:pt x="2580341" y="406400"/>
                  </a:cubicBezTo>
                  <a:lnTo>
                    <a:pt x="203200" y="406400"/>
                  </a:lnTo>
                  <a:cubicBezTo>
                    <a:pt x="90976" y="406400"/>
                    <a:pt x="0" y="315424"/>
                    <a:pt x="0" y="203200"/>
                  </a:cubicBezTo>
                  <a:cubicBezTo>
                    <a:pt x="0" y="90976"/>
                    <a:pt x="90976" y="0"/>
                    <a:pt x="203200" y="0"/>
                  </a:cubicBezTo>
                  <a:close/>
                </a:path>
              </a:pathLst>
            </a:custGeom>
            <a:solidFill>
              <a:srgbClr val="FDDEA4"/>
            </a:solidFill>
            <a:ln w="47625" cap="sq">
              <a:solidFill>
                <a:srgbClr val="547D39"/>
              </a:solidFill>
              <a:prstDash val="solid"/>
              <a:miter/>
            </a:ln>
          </p:spPr>
        </p:sp>
        <p:sp>
          <p:nvSpPr>
            <p:cNvPr id="11" name="TextBox 11"/>
            <p:cNvSpPr txBox="1"/>
            <p:nvPr/>
          </p:nvSpPr>
          <p:spPr>
            <a:xfrm>
              <a:off x="0" y="-47625"/>
              <a:ext cx="2783541" cy="454025"/>
            </a:xfrm>
            <a:prstGeom prst="rect">
              <a:avLst/>
            </a:prstGeom>
          </p:spPr>
          <p:txBody>
            <a:bodyPr lIns="50800" tIns="50800" rIns="50800" bIns="50800" rtlCol="0" anchor="ctr"/>
            <a:lstStyle/>
            <a:p>
              <a:pPr algn="ctr">
                <a:lnSpc>
                  <a:spcPts val="1960"/>
                </a:lnSpc>
              </a:pPr>
              <a:endParaRPr/>
            </a:p>
          </p:txBody>
        </p:sp>
      </p:grpSp>
      <p:grpSp>
        <p:nvGrpSpPr>
          <p:cNvPr id="12" name="Group 12"/>
          <p:cNvGrpSpPr/>
          <p:nvPr/>
        </p:nvGrpSpPr>
        <p:grpSpPr>
          <a:xfrm>
            <a:off x="12467800" y="8538739"/>
            <a:ext cx="4976300" cy="726545"/>
            <a:chOff x="0" y="0"/>
            <a:chExt cx="2783541" cy="406400"/>
          </a:xfrm>
        </p:grpSpPr>
        <p:sp>
          <p:nvSpPr>
            <p:cNvPr id="13" name="Freeform 13"/>
            <p:cNvSpPr/>
            <p:nvPr/>
          </p:nvSpPr>
          <p:spPr>
            <a:xfrm>
              <a:off x="0" y="0"/>
              <a:ext cx="2783541" cy="406400"/>
            </a:xfrm>
            <a:custGeom>
              <a:avLst/>
              <a:gdLst/>
              <a:ahLst/>
              <a:cxnLst/>
              <a:rect l="l" t="t" r="r" b="b"/>
              <a:pathLst>
                <a:path w="2783541" h="406400">
                  <a:moveTo>
                    <a:pt x="2580341" y="0"/>
                  </a:moveTo>
                  <a:cubicBezTo>
                    <a:pt x="2692565" y="0"/>
                    <a:pt x="2783541" y="90976"/>
                    <a:pt x="2783541" y="203200"/>
                  </a:cubicBezTo>
                  <a:cubicBezTo>
                    <a:pt x="2783541" y="315424"/>
                    <a:pt x="2692565" y="406400"/>
                    <a:pt x="2580341" y="406400"/>
                  </a:cubicBezTo>
                  <a:lnTo>
                    <a:pt x="203200" y="406400"/>
                  </a:lnTo>
                  <a:cubicBezTo>
                    <a:pt x="90976" y="406400"/>
                    <a:pt x="0" y="315424"/>
                    <a:pt x="0" y="203200"/>
                  </a:cubicBezTo>
                  <a:cubicBezTo>
                    <a:pt x="0" y="90976"/>
                    <a:pt x="90976" y="0"/>
                    <a:pt x="203200" y="0"/>
                  </a:cubicBezTo>
                  <a:close/>
                </a:path>
              </a:pathLst>
            </a:custGeom>
            <a:solidFill>
              <a:srgbClr val="FDDEA4"/>
            </a:solidFill>
            <a:ln w="47625" cap="sq">
              <a:solidFill>
                <a:srgbClr val="547D39"/>
              </a:solidFill>
              <a:prstDash val="solid"/>
              <a:miter/>
            </a:ln>
          </p:spPr>
        </p:sp>
        <p:sp>
          <p:nvSpPr>
            <p:cNvPr id="14" name="TextBox 14"/>
            <p:cNvSpPr txBox="1"/>
            <p:nvPr/>
          </p:nvSpPr>
          <p:spPr>
            <a:xfrm>
              <a:off x="0" y="-47625"/>
              <a:ext cx="2783541" cy="454025"/>
            </a:xfrm>
            <a:prstGeom prst="rect">
              <a:avLst/>
            </a:prstGeom>
          </p:spPr>
          <p:txBody>
            <a:bodyPr lIns="50800" tIns="50800" rIns="50800" bIns="50800" rtlCol="0" anchor="ctr"/>
            <a:lstStyle/>
            <a:p>
              <a:pPr algn="ctr">
                <a:lnSpc>
                  <a:spcPts val="1960"/>
                </a:lnSpc>
              </a:pPr>
              <a:endParaRPr/>
            </a:p>
          </p:txBody>
        </p:sp>
      </p:grpSp>
      <p:sp>
        <p:nvSpPr>
          <p:cNvPr id="16" name="TextBox 16"/>
          <p:cNvSpPr txBox="1"/>
          <p:nvPr/>
        </p:nvSpPr>
        <p:spPr>
          <a:xfrm>
            <a:off x="1028700" y="226498"/>
            <a:ext cx="12262593" cy="2406649"/>
          </a:xfrm>
          <a:prstGeom prst="rect">
            <a:avLst/>
          </a:prstGeom>
        </p:spPr>
        <p:txBody>
          <a:bodyPr lIns="0" tIns="0" rIns="0" bIns="0" rtlCol="0" anchor="t">
            <a:spAutoFit/>
          </a:bodyPr>
          <a:lstStyle/>
          <a:p>
            <a:pPr algn="l">
              <a:lnSpc>
                <a:spcPts val="19600"/>
              </a:lnSpc>
              <a:spcBef>
                <a:spcPct val="0"/>
              </a:spcBef>
            </a:pPr>
            <a:r>
              <a:rPr lang="en-US" sz="14000" dirty="0">
                <a:solidFill>
                  <a:srgbClr val="547D39"/>
                </a:solidFill>
                <a:latin typeface="Saira ExtraCondensed Bold"/>
                <a:ea typeface="Saira ExtraCondensed Bold"/>
                <a:cs typeface="Saira ExtraCondensed Bold"/>
                <a:sym typeface="Saira ExtraCondensed Bold"/>
              </a:rPr>
              <a:t>REQUIRED SKILL</a:t>
            </a:r>
          </a:p>
        </p:txBody>
      </p:sp>
      <p:sp>
        <p:nvSpPr>
          <p:cNvPr id="17" name="TextBox 17"/>
          <p:cNvSpPr txBox="1"/>
          <p:nvPr/>
        </p:nvSpPr>
        <p:spPr>
          <a:xfrm>
            <a:off x="12222455" y="5245733"/>
            <a:ext cx="5466991" cy="692497"/>
          </a:xfrm>
          <a:prstGeom prst="rect">
            <a:avLst/>
          </a:prstGeom>
        </p:spPr>
        <p:txBody>
          <a:bodyPr lIns="0" tIns="0" rIns="0" bIns="0" rtlCol="0" anchor="t">
            <a:spAutoFit/>
          </a:bodyPr>
          <a:lstStyle/>
          <a:p>
            <a:pPr algn="ctr">
              <a:lnSpc>
                <a:spcPts val="5599"/>
              </a:lnSpc>
              <a:spcBef>
                <a:spcPct val="0"/>
              </a:spcBef>
            </a:pPr>
            <a:r>
              <a:rPr lang="en-US" sz="3999" dirty="0">
                <a:solidFill>
                  <a:srgbClr val="547D39"/>
                </a:solidFill>
                <a:latin typeface="Saira ExtraCondensed Semi-Bold"/>
                <a:ea typeface="Saira ExtraCondensed Semi-Bold"/>
                <a:cs typeface="Saira ExtraCondensed Semi-Bold"/>
                <a:sym typeface="Saira ExtraCondensed Semi-Bold"/>
              </a:rPr>
              <a:t>TOP 4 SKILLS</a:t>
            </a:r>
          </a:p>
        </p:txBody>
      </p:sp>
      <p:sp>
        <p:nvSpPr>
          <p:cNvPr id="18" name="TextBox 18"/>
          <p:cNvSpPr txBox="1"/>
          <p:nvPr/>
        </p:nvSpPr>
        <p:spPr>
          <a:xfrm>
            <a:off x="12586213" y="6191721"/>
            <a:ext cx="4739475" cy="519373"/>
          </a:xfrm>
          <a:prstGeom prst="rect">
            <a:avLst/>
          </a:prstGeom>
        </p:spPr>
        <p:txBody>
          <a:bodyPr lIns="0" tIns="0" rIns="0" bIns="0" rtlCol="0" anchor="t">
            <a:spAutoFit/>
          </a:bodyPr>
          <a:lstStyle/>
          <a:p>
            <a:pPr algn="ctr">
              <a:lnSpc>
                <a:spcPts val="4199"/>
              </a:lnSpc>
              <a:spcBef>
                <a:spcPct val="0"/>
              </a:spcBef>
            </a:pPr>
            <a:r>
              <a:rPr lang="en-US" sz="2999" dirty="0">
                <a:solidFill>
                  <a:srgbClr val="70170A"/>
                </a:solidFill>
                <a:latin typeface="Saira ExtraCondensed Semi-Bold"/>
                <a:ea typeface="Saira ExtraCondensed Semi-Bold"/>
                <a:cs typeface="Saira ExtraCondensed Semi-Bold"/>
                <a:sym typeface="Saira ExtraCondensed Semi-Bold"/>
              </a:rPr>
              <a:t>Marketing management</a:t>
            </a:r>
          </a:p>
        </p:txBody>
      </p:sp>
      <p:sp>
        <p:nvSpPr>
          <p:cNvPr id="19" name="TextBox 19"/>
          <p:cNvSpPr txBox="1"/>
          <p:nvPr/>
        </p:nvSpPr>
        <p:spPr>
          <a:xfrm>
            <a:off x="12586213" y="7006008"/>
            <a:ext cx="4739475" cy="519373"/>
          </a:xfrm>
          <a:prstGeom prst="rect">
            <a:avLst/>
          </a:prstGeom>
        </p:spPr>
        <p:txBody>
          <a:bodyPr lIns="0" tIns="0" rIns="0" bIns="0" rtlCol="0" anchor="t">
            <a:spAutoFit/>
          </a:bodyPr>
          <a:lstStyle/>
          <a:p>
            <a:pPr algn="ctr">
              <a:lnSpc>
                <a:spcPts val="4199"/>
              </a:lnSpc>
              <a:spcBef>
                <a:spcPct val="0"/>
              </a:spcBef>
            </a:pPr>
            <a:r>
              <a:rPr lang="en-US" sz="2999" dirty="0">
                <a:solidFill>
                  <a:srgbClr val="70170A"/>
                </a:solidFill>
                <a:latin typeface="Saira ExtraCondensed Semi-Bold"/>
                <a:ea typeface="Saira ExtraCondensed Semi-Bold"/>
                <a:cs typeface="Saira ExtraCondensed Semi-Bold"/>
                <a:sym typeface="Saira ExtraCondensed Semi-Bold"/>
              </a:rPr>
              <a:t>Effective communication </a:t>
            </a:r>
          </a:p>
        </p:txBody>
      </p:sp>
      <p:sp>
        <p:nvSpPr>
          <p:cNvPr id="20" name="TextBox 20"/>
          <p:cNvSpPr txBox="1"/>
          <p:nvPr/>
        </p:nvSpPr>
        <p:spPr>
          <a:xfrm>
            <a:off x="12586213" y="7820295"/>
            <a:ext cx="4739475" cy="519373"/>
          </a:xfrm>
          <a:prstGeom prst="rect">
            <a:avLst/>
          </a:prstGeom>
        </p:spPr>
        <p:txBody>
          <a:bodyPr lIns="0" tIns="0" rIns="0" bIns="0" rtlCol="0" anchor="t">
            <a:spAutoFit/>
          </a:bodyPr>
          <a:lstStyle/>
          <a:p>
            <a:pPr algn="ctr">
              <a:lnSpc>
                <a:spcPts val="4199"/>
              </a:lnSpc>
              <a:spcBef>
                <a:spcPct val="0"/>
              </a:spcBef>
            </a:pPr>
            <a:r>
              <a:rPr lang="en-US" sz="2999" dirty="0">
                <a:solidFill>
                  <a:srgbClr val="70170A"/>
                </a:solidFill>
                <a:latin typeface="Saira ExtraCondensed Semi-Bold"/>
                <a:ea typeface="Saira ExtraCondensed Semi-Bold"/>
                <a:cs typeface="Saira ExtraCondensed Semi-Bold"/>
                <a:sym typeface="Saira ExtraCondensed Semi-Bold"/>
              </a:rPr>
              <a:t>Budgeting and complex management </a:t>
            </a:r>
          </a:p>
        </p:txBody>
      </p:sp>
      <p:sp>
        <p:nvSpPr>
          <p:cNvPr id="21" name="TextBox 21"/>
          <p:cNvSpPr txBox="1"/>
          <p:nvPr/>
        </p:nvSpPr>
        <p:spPr>
          <a:xfrm>
            <a:off x="12586213" y="8634582"/>
            <a:ext cx="4739475" cy="519373"/>
          </a:xfrm>
          <a:prstGeom prst="rect">
            <a:avLst/>
          </a:prstGeom>
        </p:spPr>
        <p:txBody>
          <a:bodyPr lIns="0" tIns="0" rIns="0" bIns="0" rtlCol="0" anchor="t">
            <a:spAutoFit/>
          </a:bodyPr>
          <a:lstStyle/>
          <a:p>
            <a:pPr algn="ctr">
              <a:lnSpc>
                <a:spcPts val="4199"/>
              </a:lnSpc>
              <a:spcBef>
                <a:spcPct val="0"/>
              </a:spcBef>
            </a:pPr>
            <a:r>
              <a:rPr lang="en-US" sz="2999" dirty="0">
                <a:solidFill>
                  <a:srgbClr val="70170A"/>
                </a:solidFill>
                <a:latin typeface="Saira ExtraCondensed Semi-Bold"/>
                <a:ea typeface="Saira ExtraCondensed Semi-Bold"/>
                <a:cs typeface="Saira ExtraCondensed Semi-Bold"/>
                <a:sym typeface="Saira ExtraCondensed Semi-Bold"/>
              </a:rPr>
              <a:t>work collaboratively</a:t>
            </a:r>
          </a:p>
        </p:txBody>
      </p:sp>
      <p:sp>
        <p:nvSpPr>
          <p:cNvPr id="26" name="TextBox 26"/>
          <p:cNvSpPr txBox="1"/>
          <p:nvPr/>
        </p:nvSpPr>
        <p:spPr>
          <a:xfrm>
            <a:off x="1225226" y="2400300"/>
            <a:ext cx="9442773" cy="6122189"/>
          </a:xfrm>
          <a:prstGeom prst="rect">
            <a:avLst/>
          </a:prstGeom>
        </p:spPr>
        <p:txBody>
          <a:bodyPr wrap="square" lIns="0" tIns="0" rIns="0" bIns="0" rtlCol="0" anchor="t">
            <a:spAutoFit/>
          </a:bodyPr>
          <a:lstStyle/>
          <a:p>
            <a:pPr algn="l">
              <a:lnSpc>
                <a:spcPts val="2799"/>
              </a:lnSpc>
              <a:spcBef>
                <a:spcPct val="0"/>
              </a:spcBef>
            </a:pPr>
            <a:r>
              <a:rPr lang="en-US" sz="2800" dirty="0">
                <a:solidFill>
                  <a:srgbClr val="70170A"/>
                </a:solidFill>
                <a:latin typeface="Saira ExtraCondensed Semi-Bold"/>
              </a:rPr>
              <a:t>The main differences between the required skills and qualifications for the Marketing Analyst position at Lloyds Bank and Barclays relate to the following:- </a:t>
            </a:r>
          </a:p>
          <a:p>
            <a:pPr algn="l">
              <a:lnSpc>
                <a:spcPts val="2799"/>
              </a:lnSpc>
              <a:spcBef>
                <a:spcPct val="0"/>
              </a:spcBef>
            </a:pPr>
            <a:endParaRPr lang="en-US" sz="2800" dirty="0">
              <a:solidFill>
                <a:srgbClr val="70170A"/>
              </a:solidFill>
              <a:latin typeface="Saira ExtraCondensed Semi-Bold"/>
            </a:endParaRPr>
          </a:p>
          <a:p>
            <a:pPr marL="457200" indent="-457200" algn="l">
              <a:lnSpc>
                <a:spcPts val="2799"/>
              </a:lnSpc>
              <a:spcBef>
                <a:spcPct val="0"/>
              </a:spcBef>
              <a:buFont typeface="Wingdings" panose="05000000000000000000" pitchFamily="2" charset="2"/>
              <a:buChar char="§"/>
            </a:pPr>
            <a:r>
              <a:rPr lang="en-US" sz="2800" dirty="0">
                <a:solidFill>
                  <a:srgbClr val="70170A"/>
                </a:solidFill>
                <a:latin typeface="Saira ExtraCondensed Semi-Bold"/>
              </a:rPr>
              <a:t>Education: Lloyds Bank requires a graduate degree. Barclays requires a college degree.- </a:t>
            </a:r>
          </a:p>
          <a:p>
            <a:pPr marL="457200" indent="-457200" algn="l">
              <a:lnSpc>
                <a:spcPts val="2799"/>
              </a:lnSpc>
              <a:spcBef>
                <a:spcPct val="0"/>
              </a:spcBef>
              <a:buFont typeface="Wingdings" panose="05000000000000000000" pitchFamily="2" charset="2"/>
              <a:buChar char="§"/>
            </a:pPr>
            <a:r>
              <a:rPr lang="en-US" sz="2800" dirty="0">
                <a:solidFill>
                  <a:srgbClr val="70170A"/>
                </a:solidFill>
                <a:latin typeface="Saira ExtraCondensed Semi-Bold"/>
              </a:rPr>
              <a:t>Specific experience: Barclays requires experience in investment marketing analytics. Lloyds Bank requires knowledge of the UK bank retail market, as well as experience in developing customer insights, analysis and segmentation.</a:t>
            </a:r>
          </a:p>
          <a:p>
            <a:pPr marL="457200" indent="-457200" algn="l">
              <a:lnSpc>
                <a:spcPts val="2799"/>
              </a:lnSpc>
              <a:spcBef>
                <a:spcPct val="0"/>
              </a:spcBef>
              <a:buFont typeface="Wingdings" panose="05000000000000000000" pitchFamily="2" charset="2"/>
              <a:buChar char="§"/>
            </a:pPr>
            <a:r>
              <a:rPr lang="en-US" sz="2800" dirty="0">
                <a:solidFill>
                  <a:srgbClr val="70170A"/>
                </a:solidFill>
                <a:latin typeface="Saira ExtraCondensed Semi-Bold"/>
              </a:rPr>
              <a:t>Software knowledge: Barclays requires proficiency in SAS and SQL. Lloyds Bank requires knowledge of SAS. Barclays prefers SQL. </a:t>
            </a:r>
          </a:p>
          <a:p>
            <a:pPr algn="l">
              <a:lnSpc>
                <a:spcPts val="2799"/>
              </a:lnSpc>
              <a:spcBef>
                <a:spcPct val="0"/>
              </a:spcBef>
            </a:pPr>
            <a:endParaRPr lang="en-US" sz="2800" dirty="0">
              <a:solidFill>
                <a:srgbClr val="70170A"/>
              </a:solidFill>
              <a:latin typeface="Saira ExtraCondensed Semi-Bold"/>
            </a:endParaRPr>
          </a:p>
          <a:p>
            <a:pPr algn="l">
              <a:lnSpc>
                <a:spcPts val="2799"/>
              </a:lnSpc>
              <a:spcBef>
                <a:spcPct val="0"/>
              </a:spcBef>
            </a:pPr>
            <a:r>
              <a:rPr lang="en-US" sz="2800" dirty="0">
                <a:solidFill>
                  <a:srgbClr val="70170A"/>
                </a:solidFill>
                <a:latin typeface="Saira ExtraCondensed Semi-Bold"/>
              </a:rPr>
              <a:t>The main similarities between the required skills and qualifications for the Marketing Analyst position at Lloyds Bank and Barclays relate to the following:- Skills in data analysis or research: Both require skills in the use of statistical data analysis techniques to investigate market trends and customer </a:t>
            </a:r>
            <a:r>
              <a:rPr lang="en-US" sz="2800" dirty="0" err="1">
                <a:solidFill>
                  <a:srgbClr val="70170A"/>
                </a:solidFill>
                <a:latin typeface="Saira ExtraCondensed Semi-Bold"/>
              </a:rPr>
              <a:t>behaviour</a:t>
            </a:r>
            <a:r>
              <a:rPr lang="en-US" sz="2800" dirty="0">
                <a:solidFill>
                  <a:srgbClr val="70170A"/>
                </a:solidFill>
                <a:latin typeface="Saira ExtraCondensed Semi-Bold"/>
              </a:rPr>
              <a:t>.- Skills in communication (written or oral): Both require excellent written and oral communication skills, with the ability to present to senior management.</a:t>
            </a:r>
            <a:endParaRPr lang="en-US" sz="2800" dirty="0">
              <a:solidFill>
                <a:srgbClr val="70170A"/>
              </a:solidFill>
              <a:latin typeface="Saira ExtraCondensed Semi-Bold"/>
              <a:sym typeface="Saira ExtraCondensed Semi-Bold"/>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Freeform 10"/>
          <p:cNvSpPr/>
          <p:nvPr/>
        </p:nvSpPr>
        <p:spPr>
          <a:xfrm>
            <a:off x="16505701" y="1336142"/>
            <a:ext cx="897182" cy="1359367"/>
          </a:xfrm>
          <a:custGeom>
            <a:avLst/>
            <a:gdLst/>
            <a:ahLst/>
            <a:cxnLst/>
            <a:rect l="l" t="t" r="r" b="b"/>
            <a:pathLst>
              <a:path w="897182" h="1359367">
                <a:moveTo>
                  <a:pt x="0" y="0"/>
                </a:moveTo>
                <a:lnTo>
                  <a:pt x="897183" y="0"/>
                </a:lnTo>
                <a:lnTo>
                  <a:pt x="897183" y="1359367"/>
                </a:lnTo>
                <a:lnTo>
                  <a:pt x="0" y="1359367"/>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sp>
      <p:sp>
        <p:nvSpPr>
          <p:cNvPr id="11" name="TextBox 11"/>
          <p:cNvSpPr txBox="1"/>
          <p:nvPr/>
        </p:nvSpPr>
        <p:spPr>
          <a:xfrm>
            <a:off x="1523999" y="434392"/>
            <a:ext cx="15621001" cy="2845304"/>
          </a:xfrm>
          <a:prstGeom prst="rect">
            <a:avLst/>
          </a:prstGeom>
        </p:spPr>
        <p:txBody>
          <a:bodyPr wrap="square" lIns="0" tIns="0" rIns="0" bIns="0" rtlCol="0" anchor="t">
            <a:spAutoFit/>
          </a:bodyPr>
          <a:lstStyle/>
          <a:p>
            <a:pPr algn="ctr">
              <a:lnSpc>
                <a:spcPts val="23247"/>
              </a:lnSpc>
              <a:spcBef>
                <a:spcPct val="0"/>
              </a:spcBef>
            </a:pPr>
            <a:r>
              <a:rPr lang="en-US" sz="16605" dirty="0">
                <a:solidFill>
                  <a:srgbClr val="547D39"/>
                </a:solidFill>
                <a:latin typeface="Saira ExtraCondensed Bold"/>
                <a:ea typeface="Saira ExtraCondensed Bold"/>
                <a:cs typeface="Saira ExtraCondensed Bold"/>
                <a:sym typeface="Saira ExtraCondensed Bold"/>
              </a:rPr>
              <a:t>PAY &amp; WORK CONDITION</a:t>
            </a:r>
          </a:p>
        </p:txBody>
      </p:sp>
      <p:sp>
        <p:nvSpPr>
          <p:cNvPr id="15" name="TextBox 15"/>
          <p:cNvSpPr txBox="1"/>
          <p:nvPr/>
        </p:nvSpPr>
        <p:spPr>
          <a:xfrm>
            <a:off x="1333707" y="3260580"/>
            <a:ext cx="16069176" cy="5606022"/>
          </a:xfrm>
          <a:prstGeom prst="rect">
            <a:avLst/>
          </a:prstGeom>
        </p:spPr>
        <p:txBody>
          <a:bodyPr wrap="square" lIns="0" tIns="0" rIns="0" bIns="0" rtlCol="0" anchor="t">
            <a:spAutoFit/>
          </a:bodyPr>
          <a:lstStyle/>
          <a:p>
            <a:pPr algn="l">
              <a:lnSpc>
                <a:spcPts val="4899"/>
              </a:lnSpc>
              <a:spcBef>
                <a:spcPct val="0"/>
              </a:spcBef>
            </a:pPr>
            <a:r>
              <a:rPr lang="en-US" sz="2800" dirty="0">
                <a:solidFill>
                  <a:srgbClr val="70170A"/>
                </a:solidFill>
                <a:latin typeface="Saira ExtraCondensed Semi-Bold"/>
              </a:rPr>
              <a:t>All employees of Lloyds Bank, Barclays Bank, and their subsidiaries will be entitled to an annual salary of at least £10,500. Any employee of Lloyds Bank or its subsidiaries who is receiving or in receipt of a salary of £27,500, a barred employee, an existing employee, a paid non-executive director and/or a recommended candidate will not be entitled to an annual salary review. Any employee who is receiving an annual salary of £70,000 who is not a new joiner or who has not changed role will be entitled to an annual salary review. Barclays Bank does not discriminate against employees or job applicants on the grounds of their sex, sexual orientation, or gender. Barclays Bank aims to provide employees with equal opportunities in recruitment and selection, training, career development, promotion, pay and conditions of employment, and in all other employment-related matters. Employees have the right to be treated fairly and not to be discriminated against by Barclays, an employee of Barclays, or by a service provider. Any team leader, department head, or senior officer of Barclays who knowingly and willingly accepts a job application from an employee or considers an employee for an appointment will be committing an act of discrimination.</a:t>
            </a:r>
            <a:endParaRPr lang="en-US" sz="2800" dirty="0">
              <a:solidFill>
                <a:srgbClr val="70170A"/>
              </a:solidFill>
              <a:latin typeface="Saira ExtraCondensed Semi-Bold"/>
              <a:sym typeface="Saira ExtraCondensed Semi-Bold"/>
            </a:endParaRPr>
          </a:p>
        </p:txBody>
      </p:sp>
      <p:sp>
        <p:nvSpPr>
          <p:cNvPr id="20" name="Freeform 20"/>
          <p:cNvSpPr/>
          <p:nvPr/>
        </p:nvSpPr>
        <p:spPr>
          <a:xfrm flipH="1">
            <a:off x="885116" y="1339285"/>
            <a:ext cx="897182" cy="1359367"/>
          </a:xfrm>
          <a:custGeom>
            <a:avLst/>
            <a:gdLst/>
            <a:ahLst/>
            <a:cxnLst/>
            <a:rect l="l" t="t" r="r" b="b"/>
            <a:pathLst>
              <a:path w="897182" h="1359367">
                <a:moveTo>
                  <a:pt x="897183" y="0"/>
                </a:moveTo>
                <a:lnTo>
                  <a:pt x="0" y="0"/>
                </a:lnTo>
                <a:lnTo>
                  <a:pt x="0" y="1359367"/>
                </a:lnTo>
                <a:lnTo>
                  <a:pt x="897183" y="1359367"/>
                </a:lnTo>
                <a:lnTo>
                  <a:pt x="897183" y="0"/>
                </a:lnTo>
                <a:close/>
              </a:path>
            </a:pathLst>
          </a:custGeom>
          <a:blipFill>
            <a:blip r:embed="rId2">
              <a:extLst>
                <a:ext uri="{96DAC541-7B7A-43D3-8B79-37D633B846F1}">
                  <asvg:svgBlip xmlns:asvg="http://schemas.microsoft.com/office/drawing/2016/SVG/main" r:embed="rId3"/>
                </a:ext>
              </a:extLst>
            </a:blip>
            <a:stretch>
              <a:fillRect/>
            </a:stretch>
          </a:blipFill>
        </p:spPr>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rot="-5400000">
            <a:off x="842547" y="3455229"/>
            <a:ext cx="4906180" cy="3651963"/>
          </a:xfrm>
          <a:custGeom>
            <a:avLst/>
            <a:gdLst/>
            <a:ahLst/>
            <a:cxnLst/>
            <a:rect l="l" t="t" r="r" b="b"/>
            <a:pathLst>
              <a:path w="3597482" h="3651963">
                <a:moveTo>
                  <a:pt x="0" y="0"/>
                </a:moveTo>
                <a:lnTo>
                  <a:pt x="3597482" y="0"/>
                </a:lnTo>
                <a:lnTo>
                  <a:pt x="3597482" y="3651962"/>
                </a:lnTo>
                <a:lnTo>
                  <a:pt x="0" y="3651962"/>
                </a:lnTo>
                <a:lnTo>
                  <a:pt x="0" y="0"/>
                </a:lnTo>
                <a:close/>
              </a:path>
            </a:pathLst>
          </a:custGeom>
          <a:blipFill>
            <a:blip r:embed="rId2">
              <a:extLst>
                <a:ext uri="{96DAC541-7B7A-43D3-8B79-37D633B846F1}">
                  <asvg:svgBlip xmlns:asvg="http://schemas.microsoft.com/office/drawing/2016/SVG/main" r:embed="rId3"/>
                </a:ext>
              </a:extLst>
            </a:blip>
            <a:stretch>
              <a:fillRect b="-9389"/>
            </a:stretch>
          </a:blipFill>
        </p:spPr>
      </p:sp>
      <p:sp>
        <p:nvSpPr>
          <p:cNvPr id="3" name="Freeform 3"/>
          <p:cNvSpPr/>
          <p:nvPr/>
        </p:nvSpPr>
        <p:spPr>
          <a:xfrm rot="-5400000">
            <a:off x="3531891" y="4334417"/>
            <a:ext cx="4906180" cy="1893586"/>
          </a:xfrm>
          <a:custGeom>
            <a:avLst/>
            <a:gdLst/>
            <a:ahLst/>
            <a:cxnLst/>
            <a:rect l="l" t="t" r="r" b="b"/>
            <a:pathLst>
              <a:path w="3597482" h="1893586">
                <a:moveTo>
                  <a:pt x="0" y="0"/>
                </a:moveTo>
                <a:lnTo>
                  <a:pt x="3597483" y="0"/>
                </a:lnTo>
                <a:lnTo>
                  <a:pt x="3597483" y="1893586"/>
                </a:lnTo>
                <a:lnTo>
                  <a:pt x="0" y="1893586"/>
                </a:lnTo>
                <a:lnTo>
                  <a:pt x="0" y="0"/>
                </a:lnTo>
                <a:close/>
              </a:path>
            </a:pathLst>
          </a:custGeom>
          <a:blipFill>
            <a:blip r:embed="rId2">
              <a:extLst>
                <a:ext uri="{96DAC541-7B7A-43D3-8B79-37D633B846F1}">
                  <asvg:svgBlip xmlns:asvg="http://schemas.microsoft.com/office/drawing/2016/SVG/main" r:embed="rId3"/>
                </a:ext>
              </a:extLst>
            </a:blip>
            <a:stretch>
              <a:fillRect t="-92084" b="-18884"/>
            </a:stretch>
          </a:blipFill>
        </p:spPr>
      </p:sp>
      <p:sp>
        <p:nvSpPr>
          <p:cNvPr id="4" name="Freeform 4"/>
          <p:cNvSpPr/>
          <p:nvPr/>
        </p:nvSpPr>
        <p:spPr>
          <a:xfrm rot="-5400000">
            <a:off x="5358830" y="4343810"/>
            <a:ext cx="4906180" cy="1874800"/>
          </a:xfrm>
          <a:custGeom>
            <a:avLst/>
            <a:gdLst/>
            <a:ahLst/>
            <a:cxnLst/>
            <a:rect l="l" t="t" r="r" b="b"/>
            <a:pathLst>
              <a:path w="3597482" h="1874800">
                <a:moveTo>
                  <a:pt x="0" y="0"/>
                </a:moveTo>
                <a:lnTo>
                  <a:pt x="3597482" y="0"/>
                </a:lnTo>
                <a:lnTo>
                  <a:pt x="3597482" y="1874800"/>
                </a:lnTo>
                <a:lnTo>
                  <a:pt x="0" y="1874800"/>
                </a:lnTo>
                <a:lnTo>
                  <a:pt x="0" y="0"/>
                </a:lnTo>
                <a:close/>
              </a:path>
            </a:pathLst>
          </a:custGeom>
          <a:blipFill>
            <a:blip r:embed="rId2">
              <a:extLst>
                <a:ext uri="{96DAC541-7B7A-43D3-8B79-37D633B846F1}">
                  <asvg:svgBlip xmlns:asvg="http://schemas.microsoft.com/office/drawing/2016/SVG/main" r:embed="rId3"/>
                </a:ext>
              </a:extLst>
            </a:blip>
            <a:stretch>
              <a:fillRect t="-93006" b="-20076"/>
            </a:stretch>
          </a:blipFill>
        </p:spPr>
      </p:sp>
      <p:sp>
        <p:nvSpPr>
          <p:cNvPr id="5" name="Freeform 5"/>
          <p:cNvSpPr/>
          <p:nvPr/>
        </p:nvSpPr>
        <p:spPr>
          <a:xfrm rot="-5400000">
            <a:off x="7200545" y="4338426"/>
            <a:ext cx="4906180" cy="1885568"/>
          </a:xfrm>
          <a:custGeom>
            <a:avLst/>
            <a:gdLst/>
            <a:ahLst/>
            <a:cxnLst/>
            <a:rect l="l" t="t" r="r" b="b"/>
            <a:pathLst>
              <a:path w="3597482" h="1885568">
                <a:moveTo>
                  <a:pt x="0" y="0"/>
                </a:moveTo>
                <a:lnTo>
                  <a:pt x="3597483" y="0"/>
                </a:lnTo>
                <a:lnTo>
                  <a:pt x="3597483" y="1885568"/>
                </a:lnTo>
                <a:lnTo>
                  <a:pt x="0" y="1885568"/>
                </a:lnTo>
                <a:lnTo>
                  <a:pt x="0" y="0"/>
                </a:lnTo>
                <a:close/>
              </a:path>
            </a:pathLst>
          </a:custGeom>
          <a:blipFill>
            <a:blip r:embed="rId2">
              <a:extLst>
                <a:ext uri="{96DAC541-7B7A-43D3-8B79-37D633B846F1}">
                  <asvg:svgBlip xmlns:asvg="http://schemas.microsoft.com/office/drawing/2016/SVG/main" r:embed="rId3"/>
                </a:ext>
              </a:extLst>
            </a:blip>
            <a:stretch>
              <a:fillRect t="-92475" b="-19390"/>
            </a:stretch>
          </a:blipFill>
        </p:spPr>
      </p:sp>
      <p:sp>
        <p:nvSpPr>
          <p:cNvPr id="6" name="Freeform 6"/>
          <p:cNvSpPr/>
          <p:nvPr/>
        </p:nvSpPr>
        <p:spPr>
          <a:xfrm rot="-5400000">
            <a:off x="9022453" y="4352850"/>
            <a:ext cx="4906180" cy="1856720"/>
          </a:xfrm>
          <a:custGeom>
            <a:avLst/>
            <a:gdLst/>
            <a:ahLst/>
            <a:cxnLst/>
            <a:rect l="l" t="t" r="r" b="b"/>
            <a:pathLst>
              <a:path w="3597482" h="1856720">
                <a:moveTo>
                  <a:pt x="0" y="0"/>
                </a:moveTo>
                <a:lnTo>
                  <a:pt x="3597482" y="0"/>
                </a:lnTo>
                <a:lnTo>
                  <a:pt x="3597482" y="1856720"/>
                </a:lnTo>
                <a:lnTo>
                  <a:pt x="0" y="1856720"/>
                </a:lnTo>
                <a:lnTo>
                  <a:pt x="0" y="0"/>
                </a:lnTo>
                <a:close/>
              </a:path>
            </a:pathLst>
          </a:custGeom>
          <a:blipFill>
            <a:blip r:embed="rId2">
              <a:extLst>
                <a:ext uri="{96DAC541-7B7A-43D3-8B79-37D633B846F1}">
                  <asvg:svgBlip xmlns:asvg="http://schemas.microsoft.com/office/drawing/2016/SVG/main" r:embed="rId3"/>
                </a:ext>
              </a:extLst>
            </a:blip>
            <a:stretch>
              <a:fillRect t="-93912" b="-21245"/>
            </a:stretch>
          </a:blipFill>
        </p:spPr>
      </p:sp>
      <p:sp>
        <p:nvSpPr>
          <p:cNvPr id="7" name="Freeform 7"/>
          <p:cNvSpPr/>
          <p:nvPr/>
        </p:nvSpPr>
        <p:spPr>
          <a:xfrm rot="-5400000">
            <a:off x="10849556" y="4362078"/>
            <a:ext cx="4906180" cy="1838264"/>
          </a:xfrm>
          <a:custGeom>
            <a:avLst/>
            <a:gdLst/>
            <a:ahLst/>
            <a:cxnLst/>
            <a:rect l="l" t="t" r="r" b="b"/>
            <a:pathLst>
              <a:path w="3597482" h="1838264">
                <a:moveTo>
                  <a:pt x="0" y="0"/>
                </a:moveTo>
                <a:lnTo>
                  <a:pt x="3597483" y="0"/>
                </a:lnTo>
                <a:lnTo>
                  <a:pt x="3597483" y="1838264"/>
                </a:lnTo>
                <a:lnTo>
                  <a:pt x="0" y="1838264"/>
                </a:lnTo>
                <a:lnTo>
                  <a:pt x="0" y="0"/>
                </a:lnTo>
                <a:close/>
              </a:path>
            </a:pathLst>
          </a:custGeom>
          <a:blipFill>
            <a:blip r:embed="rId2">
              <a:extLst>
                <a:ext uri="{96DAC541-7B7A-43D3-8B79-37D633B846F1}">
                  <asvg:svgBlip xmlns:asvg="http://schemas.microsoft.com/office/drawing/2016/SVG/main" r:embed="rId3"/>
                </a:ext>
              </a:extLst>
            </a:blip>
            <a:stretch>
              <a:fillRect t="-94855" b="-22462"/>
            </a:stretch>
          </a:blipFill>
        </p:spPr>
      </p:sp>
      <p:sp>
        <p:nvSpPr>
          <p:cNvPr id="8" name="Freeform 8"/>
          <p:cNvSpPr/>
          <p:nvPr/>
        </p:nvSpPr>
        <p:spPr>
          <a:xfrm rot="-5400000" flipV="1">
            <a:off x="12565494" y="3481448"/>
            <a:ext cx="4906180" cy="3599523"/>
          </a:xfrm>
          <a:custGeom>
            <a:avLst/>
            <a:gdLst/>
            <a:ahLst/>
            <a:cxnLst/>
            <a:rect l="l" t="t" r="r" b="b"/>
            <a:pathLst>
              <a:path w="3597482" h="3599523">
                <a:moveTo>
                  <a:pt x="0" y="3599524"/>
                </a:moveTo>
                <a:lnTo>
                  <a:pt x="3597482" y="3599524"/>
                </a:lnTo>
                <a:lnTo>
                  <a:pt x="3597482" y="0"/>
                </a:lnTo>
                <a:lnTo>
                  <a:pt x="0" y="0"/>
                </a:lnTo>
                <a:lnTo>
                  <a:pt x="0" y="3599524"/>
                </a:lnTo>
                <a:close/>
              </a:path>
            </a:pathLst>
          </a:custGeom>
          <a:blipFill>
            <a:blip r:embed="rId2">
              <a:extLst>
                <a:ext uri="{96DAC541-7B7A-43D3-8B79-37D633B846F1}">
                  <asvg:svgBlip xmlns:asvg="http://schemas.microsoft.com/office/drawing/2016/SVG/main" r:embed="rId3"/>
                </a:ext>
              </a:extLst>
            </a:blip>
            <a:stretch>
              <a:fillRect b="-10983"/>
            </a:stretch>
          </a:blipFill>
        </p:spPr>
      </p:sp>
      <p:sp>
        <p:nvSpPr>
          <p:cNvPr id="9" name="Freeform 9"/>
          <p:cNvSpPr/>
          <p:nvPr/>
        </p:nvSpPr>
        <p:spPr>
          <a:xfrm>
            <a:off x="411532" y="3856481"/>
            <a:ext cx="1540761" cy="2101262"/>
          </a:xfrm>
          <a:custGeom>
            <a:avLst/>
            <a:gdLst/>
            <a:ahLst/>
            <a:cxnLst/>
            <a:rect l="l" t="t" r="r" b="b"/>
            <a:pathLst>
              <a:path w="1540761" h="1540761">
                <a:moveTo>
                  <a:pt x="0" y="0"/>
                </a:moveTo>
                <a:lnTo>
                  <a:pt x="1540761" y="0"/>
                </a:lnTo>
                <a:lnTo>
                  <a:pt x="1540761" y="1540761"/>
                </a:lnTo>
                <a:lnTo>
                  <a:pt x="0" y="1540761"/>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10" name="TextBox 10"/>
          <p:cNvSpPr txBox="1"/>
          <p:nvPr/>
        </p:nvSpPr>
        <p:spPr>
          <a:xfrm>
            <a:off x="708246" y="246845"/>
            <a:ext cx="16871507" cy="2596865"/>
          </a:xfrm>
          <a:prstGeom prst="rect">
            <a:avLst/>
          </a:prstGeom>
        </p:spPr>
        <p:txBody>
          <a:bodyPr lIns="0" tIns="0" rIns="0" bIns="0" rtlCol="0" anchor="t">
            <a:spAutoFit/>
          </a:bodyPr>
          <a:lstStyle/>
          <a:p>
            <a:pPr algn="ctr">
              <a:lnSpc>
                <a:spcPts val="21000"/>
              </a:lnSpc>
              <a:spcBef>
                <a:spcPct val="0"/>
              </a:spcBef>
            </a:pPr>
            <a:r>
              <a:rPr lang="en-US" sz="15000" dirty="0">
                <a:solidFill>
                  <a:srgbClr val="547D39"/>
                </a:solidFill>
                <a:latin typeface="Saira ExtraCondensed Bold"/>
                <a:ea typeface="Saira ExtraCondensed Bold"/>
                <a:cs typeface="Saira ExtraCondensed Bold"/>
                <a:sym typeface="Saira ExtraCondensed Bold"/>
              </a:rPr>
              <a:t>VARIABLE WORK SCHEDULE</a:t>
            </a:r>
          </a:p>
        </p:txBody>
      </p:sp>
      <p:sp>
        <p:nvSpPr>
          <p:cNvPr id="11" name="TextBox 11"/>
          <p:cNvSpPr txBox="1"/>
          <p:nvPr/>
        </p:nvSpPr>
        <p:spPr>
          <a:xfrm>
            <a:off x="2800403" y="3620644"/>
            <a:ext cx="13129573" cy="3249608"/>
          </a:xfrm>
          <a:prstGeom prst="rect">
            <a:avLst/>
          </a:prstGeom>
        </p:spPr>
        <p:txBody>
          <a:bodyPr lIns="0" tIns="0" rIns="0" bIns="0" rtlCol="0" anchor="t">
            <a:spAutoFit/>
          </a:bodyPr>
          <a:lstStyle/>
          <a:p>
            <a:pPr algn="ctr">
              <a:lnSpc>
                <a:spcPts val="2799"/>
              </a:lnSpc>
              <a:spcBef>
                <a:spcPct val="0"/>
              </a:spcBef>
            </a:pPr>
            <a:r>
              <a:rPr lang="en-US" sz="2800" dirty="0">
                <a:solidFill>
                  <a:srgbClr val="70170A"/>
                </a:solidFill>
                <a:latin typeface="Saira ExtraCondensed Semi-Bold"/>
                <a:ea typeface="Saira ExtraCondensed Semi-Bold"/>
                <a:cs typeface="Saira ExtraCondensed Semi-Bold"/>
                <a:sym typeface="Saira ExtraCondensed Semi-Bold"/>
              </a:rPr>
              <a:t>At Barclays, flexibility in the work schedule and working from home are offered. The marketing analyst would be responsible for, but not limited to, an integrated and coordinated marketing program that includes mass media, branch, community, event, and business-to-business advertising; coordinating the local marketing budget; working with clients; analyzing marketing efforts; and administering direct mail programs, event development, and corporate sponsorships. At Lloyds Bank, no flexibility in the work schedule and no working from home are offered. There are sub-departments in the retail division, and Lloyds Bank is big on controlling costs. The marketing analyst would be concerned only with the customer satisfaction area sub-department of the retail division. The marketing analyst position at Lloyds Bank is the slow-fun post, while that at Barclays is the fast-fun post. In addition to the work itself, the variable work schedule is also a benefit for working at Barclays because of unwanted commuting on lonesome and unsafe trains late at night.</a:t>
            </a:r>
          </a:p>
        </p:txBody>
      </p:sp>
      <p:sp>
        <p:nvSpPr>
          <p:cNvPr id="14" name="Freeform 14"/>
          <p:cNvSpPr/>
          <p:nvPr/>
        </p:nvSpPr>
        <p:spPr>
          <a:xfrm>
            <a:off x="16337436" y="3856481"/>
            <a:ext cx="1540761" cy="2101262"/>
          </a:xfrm>
          <a:custGeom>
            <a:avLst/>
            <a:gdLst/>
            <a:ahLst/>
            <a:cxnLst/>
            <a:rect l="l" t="t" r="r" b="b"/>
            <a:pathLst>
              <a:path w="1540761" h="1540761">
                <a:moveTo>
                  <a:pt x="0" y="0"/>
                </a:moveTo>
                <a:lnTo>
                  <a:pt x="1540761" y="0"/>
                </a:lnTo>
                <a:lnTo>
                  <a:pt x="1540761" y="1540761"/>
                </a:lnTo>
                <a:lnTo>
                  <a:pt x="0" y="1540761"/>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rot="-5400000">
            <a:off x="9577308" y="582555"/>
            <a:ext cx="9237730" cy="9121889"/>
          </a:xfrm>
          <a:custGeom>
            <a:avLst/>
            <a:gdLst/>
            <a:ahLst/>
            <a:cxnLst/>
            <a:rect l="l" t="t" r="r" b="b"/>
            <a:pathLst>
              <a:path w="9237730" h="9121889">
                <a:moveTo>
                  <a:pt x="0" y="0"/>
                </a:moveTo>
                <a:lnTo>
                  <a:pt x="9237730" y="0"/>
                </a:lnTo>
                <a:lnTo>
                  <a:pt x="9237730" y="9121890"/>
                </a:lnTo>
                <a:lnTo>
                  <a:pt x="0" y="9121890"/>
                </a:lnTo>
                <a:lnTo>
                  <a:pt x="0" y="0"/>
                </a:lnTo>
                <a:close/>
              </a:path>
            </a:pathLst>
          </a:custGeom>
          <a:blipFill>
            <a:blip r:embed="rId2">
              <a:extLst>
                <a:ext uri="{96DAC541-7B7A-43D3-8B79-37D633B846F1}">
                  <asvg:svgBlip xmlns:asvg="http://schemas.microsoft.com/office/drawing/2016/SVG/main" r:embed="rId3"/>
                </a:ext>
              </a:extLst>
            </a:blip>
            <a:stretch>
              <a:fillRect b="-12456"/>
            </a:stretch>
          </a:blipFill>
        </p:spPr>
      </p:sp>
      <p:grpSp>
        <p:nvGrpSpPr>
          <p:cNvPr id="3" name="Group 3"/>
          <p:cNvGrpSpPr/>
          <p:nvPr/>
        </p:nvGrpSpPr>
        <p:grpSpPr>
          <a:xfrm>
            <a:off x="14978828" y="2734548"/>
            <a:ext cx="4560945" cy="4817903"/>
            <a:chOff x="0" y="0"/>
            <a:chExt cx="1201236" cy="1268913"/>
          </a:xfrm>
        </p:grpSpPr>
        <p:sp>
          <p:nvSpPr>
            <p:cNvPr id="4" name="Freeform 4"/>
            <p:cNvSpPr/>
            <p:nvPr/>
          </p:nvSpPr>
          <p:spPr>
            <a:xfrm>
              <a:off x="0" y="0"/>
              <a:ext cx="1201236" cy="1268913"/>
            </a:xfrm>
            <a:custGeom>
              <a:avLst/>
              <a:gdLst/>
              <a:ahLst/>
              <a:cxnLst/>
              <a:rect l="l" t="t" r="r" b="b"/>
              <a:pathLst>
                <a:path w="1201236" h="1268913">
                  <a:moveTo>
                    <a:pt x="0" y="0"/>
                  </a:moveTo>
                  <a:lnTo>
                    <a:pt x="1201236" y="0"/>
                  </a:lnTo>
                  <a:lnTo>
                    <a:pt x="1201236" y="1268913"/>
                  </a:lnTo>
                  <a:lnTo>
                    <a:pt x="0" y="1268913"/>
                  </a:lnTo>
                  <a:close/>
                </a:path>
              </a:pathLst>
            </a:custGeom>
            <a:solidFill>
              <a:srgbClr val="547D39"/>
            </a:solidFill>
          </p:spPr>
        </p:sp>
        <p:sp>
          <p:nvSpPr>
            <p:cNvPr id="5" name="TextBox 5"/>
            <p:cNvSpPr txBox="1"/>
            <p:nvPr/>
          </p:nvSpPr>
          <p:spPr>
            <a:xfrm>
              <a:off x="0" y="-47625"/>
              <a:ext cx="1201236" cy="1316538"/>
            </a:xfrm>
            <a:prstGeom prst="rect">
              <a:avLst/>
            </a:prstGeom>
          </p:spPr>
          <p:txBody>
            <a:bodyPr lIns="50800" tIns="50800" rIns="50800" bIns="50800" rtlCol="0" anchor="ctr"/>
            <a:lstStyle/>
            <a:p>
              <a:pPr algn="ctr">
                <a:lnSpc>
                  <a:spcPts val="1960"/>
                </a:lnSpc>
              </a:pPr>
              <a:endParaRPr/>
            </a:p>
          </p:txBody>
        </p:sp>
      </p:grpSp>
      <p:grpSp>
        <p:nvGrpSpPr>
          <p:cNvPr id="6" name="Group 6"/>
          <p:cNvGrpSpPr/>
          <p:nvPr/>
        </p:nvGrpSpPr>
        <p:grpSpPr>
          <a:xfrm>
            <a:off x="10882340" y="1955020"/>
            <a:ext cx="6376960" cy="6376960"/>
            <a:chOff x="0" y="0"/>
            <a:chExt cx="13716000" cy="13716000"/>
          </a:xfrm>
        </p:grpSpPr>
        <p:sp>
          <p:nvSpPr>
            <p:cNvPr id="7" name="Freeform 7"/>
            <p:cNvSpPr/>
            <p:nvPr/>
          </p:nvSpPr>
          <p:spPr>
            <a:xfrm>
              <a:off x="0" y="0"/>
              <a:ext cx="13716000" cy="13716000"/>
            </a:xfrm>
            <a:custGeom>
              <a:avLst/>
              <a:gdLst/>
              <a:ahLst/>
              <a:cxnLst/>
              <a:rect l="l" t="t" r="r" b="b"/>
              <a:pathLst>
                <a:path w="13716000" h="13716000">
                  <a:moveTo>
                    <a:pt x="6858000" y="0"/>
                  </a:moveTo>
                  <a:cubicBezTo>
                    <a:pt x="3070431" y="0"/>
                    <a:pt x="0" y="3070431"/>
                    <a:pt x="0" y="6858000"/>
                  </a:cubicBezTo>
                  <a:cubicBezTo>
                    <a:pt x="0" y="10645569"/>
                    <a:pt x="3070431" y="13716000"/>
                    <a:pt x="6858000" y="13716000"/>
                  </a:cubicBezTo>
                  <a:cubicBezTo>
                    <a:pt x="10645569" y="13716000"/>
                    <a:pt x="13716000" y="10645569"/>
                    <a:pt x="13716000" y="6858000"/>
                  </a:cubicBezTo>
                  <a:cubicBezTo>
                    <a:pt x="13716000" y="3070431"/>
                    <a:pt x="10645569" y="0"/>
                    <a:pt x="6858000" y="0"/>
                  </a:cubicBezTo>
                  <a:close/>
                </a:path>
              </a:pathLst>
            </a:custGeom>
            <a:blipFill>
              <a:blip r:embed="rId4"/>
              <a:stretch>
                <a:fillRect l="-39020" r="-39020"/>
              </a:stretch>
            </a:blipFill>
          </p:spPr>
        </p:sp>
      </p:grpSp>
      <p:sp>
        <p:nvSpPr>
          <p:cNvPr id="8" name="TextBox 8"/>
          <p:cNvSpPr txBox="1"/>
          <p:nvPr/>
        </p:nvSpPr>
        <p:spPr>
          <a:xfrm>
            <a:off x="1025971" y="407668"/>
            <a:ext cx="9185110" cy="2920999"/>
          </a:xfrm>
          <a:prstGeom prst="rect">
            <a:avLst/>
          </a:prstGeom>
        </p:spPr>
        <p:txBody>
          <a:bodyPr lIns="0" tIns="0" rIns="0" bIns="0" rtlCol="0" anchor="t">
            <a:spAutoFit/>
          </a:bodyPr>
          <a:lstStyle/>
          <a:p>
            <a:pPr algn="l">
              <a:lnSpc>
                <a:spcPts val="23800"/>
              </a:lnSpc>
              <a:spcBef>
                <a:spcPct val="0"/>
              </a:spcBef>
            </a:pPr>
            <a:r>
              <a:rPr lang="en-US" sz="17000">
                <a:solidFill>
                  <a:srgbClr val="547D39"/>
                </a:solidFill>
                <a:latin typeface="Saira ExtraCondensed Bold"/>
                <a:ea typeface="Saira ExtraCondensed Bold"/>
                <a:cs typeface="Saira ExtraCondensed Bold"/>
                <a:sym typeface="Saira ExtraCondensed Bold"/>
              </a:rPr>
              <a:t>CONCLUSION</a:t>
            </a:r>
          </a:p>
        </p:txBody>
      </p:sp>
      <p:sp>
        <p:nvSpPr>
          <p:cNvPr id="9" name="AutoShape 9"/>
          <p:cNvSpPr/>
          <p:nvPr/>
        </p:nvSpPr>
        <p:spPr>
          <a:xfrm>
            <a:off x="842986" y="3328667"/>
            <a:ext cx="8507409" cy="0"/>
          </a:xfrm>
          <a:prstGeom prst="line">
            <a:avLst/>
          </a:prstGeom>
          <a:ln w="47625" cap="rnd">
            <a:solidFill>
              <a:srgbClr val="547D39"/>
            </a:solidFill>
            <a:prstDash val="sysDash"/>
            <a:headEnd type="oval" w="lg" len="lg"/>
            <a:tailEnd type="oval" w="lg" len="lg"/>
          </a:ln>
        </p:spPr>
      </p:sp>
      <p:sp>
        <p:nvSpPr>
          <p:cNvPr id="13" name="TextBox 13"/>
          <p:cNvSpPr txBox="1"/>
          <p:nvPr/>
        </p:nvSpPr>
        <p:spPr>
          <a:xfrm>
            <a:off x="1053824" y="3874180"/>
            <a:ext cx="8115300" cy="5044971"/>
          </a:xfrm>
          <a:prstGeom prst="rect">
            <a:avLst/>
          </a:prstGeom>
        </p:spPr>
        <p:txBody>
          <a:bodyPr lIns="0" tIns="0" rIns="0" bIns="0" rtlCol="0" anchor="t">
            <a:spAutoFit/>
          </a:bodyPr>
          <a:lstStyle/>
          <a:p>
            <a:pPr algn="l">
              <a:lnSpc>
                <a:spcPts val="2799"/>
              </a:lnSpc>
              <a:spcBef>
                <a:spcPct val="0"/>
              </a:spcBef>
            </a:pPr>
            <a:r>
              <a:rPr lang="en-US" sz="2800" dirty="0">
                <a:solidFill>
                  <a:srgbClr val="70170A"/>
                </a:solidFill>
                <a:latin typeface="Saira ExtraCondensed Semi-Bold"/>
                <a:ea typeface="Saira ExtraCondensed Semi-Bold"/>
                <a:cs typeface="Saira ExtraCondensed Semi-Bold"/>
                <a:sym typeface="Saira ExtraCondensed Semi-Bold"/>
              </a:rPr>
              <a:t>The Marketing Analyst position at Lloyds Bank and Barclays share striking similarities. The roles both involve a project-based approach to work, the ability to influence clients, developing a detailed knowledge of the bank’s products and an understanding of the inner workings of different business divisions. Both roles require an individual to be computer literate, have the ability to work well in a team and have a strong ability to work analytically and strategically rather than purely creatively. The Marketing Analyst position at Barclays is unique in that knowledge of the UK consumer market is important in applicants. Lloyds Bank and Barclays are leading British banks, but their corporate identities to consumers are very different. This is also reflected in the different Marketing Analyst roles the banks offer. Despite these differences, the Marketing Analyst roles both have a strong, broad-based analytical approach that is relevant and transferable to many graduate roles.</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501703" y="647285"/>
            <a:ext cx="8097896" cy="8992431"/>
          </a:xfrm>
          <a:custGeom>
            <a:avLst/>
            <a:gdLst/>
            <a:ahLst/>
            <a:cxnLst/>
            <a:rect l="l" t="t" r="r" b="b"/>
            <a:pathLst>
              <a:path w="8097896" h="8992431">
                <a:moveTo>
                  <a:pt x="0" y="0"/>
                </a:moveTo>
                <a:lnTo>
                  <a:pt x="8097896" y="0"/>
                </a:lnTo>
                <a:lnTo>
                  <a:pt x="8097896" y="8992430"/>
                </a:lnTo>
                <a:lnTo>
                  <a:pt x="0" y="8992430"/>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sp>
      <p:grpSp>
        <p:nvGrpSpPr>
          <p:cNvPr id="3" name="Group 3"/>
          <p:cNvGrpSpPr/>
          <p:nvPr/>
        </p:nvGrpSpPr>
        <p:grpSpPr>
          <a:xfrm>
            <a:off x="9207803" y="4491146"/>
            <a:ext cx="7945257" cy="4767154"/>
            <a:chOff x="0" y="0"/>
            <a:chExt cx="6350000" cy="3810000"/>
          </a:xfrm>
        </p:grpSpPr>
        <p:sp>
          <p:nvSpPr>
            <p:cNvPr id="4" name="Freeform 4"/>
            <p:cNvSpPr/>
            <p:nvPr/>
          </p:nvSpPr>
          <p:spPr>
            <a:xfrm>
              <a:off x="0" y="0"/>
              <a:ext cx="6350000" cy="3810000"/>
            </a:xfrm>
            <a:custGeom>
              <a:avLst/>
              <a:gdLst/>
              <a:ahLst/>
              <a:cxnLst/>
              <a:rect l="l" t="t" r="r" b="b"/>
              <a:pathLst>
                <a:path w="6350000" h="3810000">
                  <a:moveTo>
                    <a:pt x="0" y="1905000"/>
                  </a:moveTo>
                  <a:cubicBezTo>
                    <a:pt x="0" y="853440"/>
                    <a:pt x="853440" y="0"/>
                    <a:pt x="1905000" y="0"/>
                  </a:cubicBezTo>
                  <a:lnTo>
                    <a:pt x="4445000" y="0"/>
                  </a:lnTo>
                  <a:cubicBezTo>
                    <a:pt x="5496560" y="0"/>
                    <a:pt x="6350000" y="853440"/>
                    <a:pt x="6350000" y="1905000"/>
                  </a:cubicBezTo>
                  <a:cubicBezTo>
                    <a:pt x="6350000" y="2956560"/>
                    <a:pt x="5496560" y="3810000"/>
                    <a:pt x="4445000" y="3810000"/>
                  </a:cubicBezTo>
                  <a:lnTo>
                    <a:pt x="1905000" y="3810000"/>
                  </a:lnTo>
                  <a:cubicBezTo>
                    <a:pt x="853440" y="3810000"/>
                    <a:pt x="0" y="2956560"/>
                    <a:pt x="0" y="1905000"/>
                  </a:cubicBezTo>
                  <a:close/>
                </a:path>
              </a:pathLst>
            </a:custGeom>
            <a:blipFill>
              <a:blip r:embed="rId4"/>
              <a:stretch>
                <a:fillRect t="-5555" b="-5555"/>
              </a:stretch>
            </a:blipFill>
          </p:spPr>
        </p:sp>
      </p:grpSp>
      <p:sp>
        <p:nvSpPr>
          <p:cNvPr id="5" name="AutoShape 5"/>
          <p:cNvSpPr/>
          <p:nvPr/>
        </p:nvSpPr>
        <p:spPr>
          <a:xfrm>
            <a:off x="8843255" y="3587586"/>
            <a:ext cx="8674352" cy="13025"/>
          </a:xfrm>
          <a:prstGeom prst="line">
            <a:avLst/>
          </a:prstGeom>
          <a:ln w="47625" cap="rnd">
            <a:solidFill>
              <a:srgbClr val="70170A"/>
            </a:solidFill>
            <a:prstDash val="sysDash"/>
            <a:headEnd type="oval" w="lg" len="lg"/>
            <a:tailEnd type="oval" w="lg" len="lg"/>
          </a:ln>
        </p:spPr>
      </p:sp>
      <p:sp>
        <p:nvSpPr>
          <p:cNvPr id="6" name="AutoShape 6"/>
          <p:cNvSpPr/>
          <p:nvPr/>
        </p:nvSpPr>
        <p:spPr>
          <a:xfrm>
            <a:off x="8843255" y="1557280"/>
            <a:ext cx="8674352" cy="13025"/>
          </a:xfrm>
          <a:prstGeom prst="line">
            <a:avLst/>
          </a:prstGeom>
          <a:ln w="47625" cap="rnd">
            <a:solidFill>
              <a:srgbClr val="70170A"/>
            </a:solidFill>
            <a:prstDash val="sysDash"/>
            <a:headEnd type="oval" w="lg" len="lg"/>
            <a:tailEnd type="oval" w="lg" len="lg"/>
          </a:ln>
        </p:spPr>
      </p:sp>
      <p:sp>
        <p:nvSpPr>
          <p:cNvPr id="23" name="Freeform 23"/>
          <p:cNvSpPr/>
          <p:nvPr/>
        </p:nvSpPr>
        <p:spPr>
          <a:xfrm>
            <a:off x="16353505" y="4077859"/>
            <a:ext cx="1176176" cy="1176176"/>
          </a:xfrm>
          <a:custGeom>
            <a:avLst/>
            <a:gdLst/>
            <a:ahLst/>
            <a:cxnLst/>
            <a:rect l="l" t="t" r="r" b="b"/>
            <a:pathLst>
              <a:path w="1176176" h="1176176">
                <a:moveTo>
                  <a:pt x="0" y="0"/>
                </a:moveTo>
                <a:lnTo>
                  <a:pt x="1176177" y="0"/>
                </a:lnTo>
                <a:lnTo>
                  <a:pt x="1176177" y="1176176"/>
                </a:lnTo>
                <a:lnTo>
                  <a:pt x="0" y="1176176"/>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sp>
      <p:sp>
        <p:nvSpPr>
          <p:cNvPr id="24" name="TextBox 24"/>
          <p:cNvSpPr txBox="1"/>
          <p:nvPr/>
        </p:nvSpPr>
        <p:spPr>
          <a:xfrm>
            <a:off x="8831180" y="1782019"/>
            <a:ext cx="8698501" cy="1471557"/>
          </a:xfrm>
          <a:prstGeom prst="rect">
            <a:avLst/>
          </a:prstGeom>
        </p:spPr>
        <p:txBody>
          <a:bodyPr lIns="0" tIns="0" rIns="0" bIns="0" rtlCol="0" anchor="t">
            <a:spAutoFit/>
          </a:bodyPr>
          <a:lstStyle/>
          <a:p>
            <a:pPr algn="ctr">
              <a:lnSpc>
                <a:spcPts val="11899"/>
              </a:lnSpc>
              <a:spcBef>
                <a:spcPct val="0"/>
              </a:spcBef>
            </a:pPr>
            <a:r>
              <a:rPr lang="en-US" sz="8499" dirty="0">
                <a:solidFill>
                  <a:srgbClr val="547D39"/>
                </a:solidFill>
                <a:latin typeface="Saira ExtraCondensed Bold"/>
                <a:ea typeface="Saira ExtraCondensed Bold"/>
                <a:cs typeface="Saira ExtraCondensed Bold"/>
                <a:sym typeface="Saira ExtraCondensed Bold"/>
              </a:rPr>
              <a:t>REFERENCES</a:t>
            </a:r>
          </a:p>
        </p:txBody>
      </p:sp>
      <p:sp>
        <p:nvSpPr>
          <p:cNvPr id="25" name="TextBox 25"/>
          <p:cNvSpPr txBox="1"/>
          <p:nvPr/>
        </p:nvSpPr>
        <p:spPr>
          <a:xfrm>
            <a:off x="2106692" y="2705100"/>
            <a:ext cx="5056108" cy="5478295"/>
          </a:xfrm>
          <a:prstGeom prst="rect">
            <a:avLst/>
          </a:prstGeom>
        </p:spPr>
        <p:txBody>
          <a:bodyPr lIns="0" tIns="0" rIns="0" bIns="0" rtlCol="0" anchor="t">
            <a:spAutoFit/>
          </a:bodyPr>
          <a:lstStyle/>
          <a:p>
            <a:pPr marL="457200" indent="-457200">
              <a:buFont typeface="+mj-lt"/>
              <a:buAutoNum type="arabicPeriod"/>
            </a:pPr>
            <a:r>
              <a:rPr lang="en-US" sz="1999" dirty="0">
                <a:solidFill>
                  <a:srgbClr val="70170A"/>
                </a:solidFill>
                <a:latin typeface="Saira ExtraCondensed Semi-Bold"/>
              </a:rPr>
              <a:t>O. Leonard, W. "Factors Affecting the Choice and Adoption of Business Strategies in Financial Sector: A Survey of Banking Institutions in Eldoret Kenya." 2014. [PDF]Mayze, G. (2022). Shareholder value in the case of Lloyds bank: 1980-2016. </a:t>
            </a:r>
            <a:r>
              <a:rPr lang="en-US" sz="1999" dirty="0">
                <a:solidFill>
                  <a:srgbClr val="70170A"/>
                </a:solidFill>
                <a:latin typeface="Saira ExtraCondensed Semi-Bold"/>
                <a:hlinkClick r:id="rId7" tooltip="https://research.manchester.ac.uk/files/250505938/FULL_TEXT.PDF">
                  <a:extLst>
                    <a:ext uri="{A12FA001-AC4F-418D-AE19-62706E023703}">
                      <ahyp:hlinkClr xmlns:ahyp="http://schemas.microsoft.com/office/drawing/2018/hyperlinkcolor" val="tx"/>
                    </a:ext>
                  </a:extLst>
                </a:hlinkClick>
              </a:rPr>
              <a:t>manchester.ac.uk</a:t>
            </a:r>
            <a:endParaRPr lang="en-US" sz="1999" dirty="0">
              <a:solidFill>
                <a:srgbClr val="70170A"/>
              </a:solidFill>
              <a:latin typeface="Saira ExtraCondensed Semi-Bold"/>
            </a:endParaRPr>
          </a:p>
          <a:p>
            <a:pPr marL="457200" indent="-457200">
              <a:buFont typeface="+mj-lt"/>
              <a:buAutoNum type="arabicPeriod"/>
            </a:pPr>
            <a:r>
              <a:rPr lang="en-US" sz="1999" dirty="0">
                <a:solidFill>
                  <a:srgbClr val="70170A"/>
                </a:solidFill>
                <a:latin typeface="Saira ExtraCondensed Semi-Bold"/>
              </a:rPr>
              <a:t>MOROVAT, M. "The Human Costs of Austerity: A Case Study of Those Working in the Community and Voluntary Sector in the North East of England." 2024. dur.ac.ukNewton, L. and Barnes, V. "Women, uniforms and brand identity in Barclays bank." Business History, 2022. reading.ac.uk</a:t>
            </a:r>
          </a:p>
          <a:p>
            <a:pPr marL="457200" indent="-457200">
              <a:buFont typeface="+mj-lt"/>
              <a:buAutoNum type="arabicPeriod"/>
            </a:pPr>
            <a:r>
              <a:rPr lang="en-US" sz="1999" dirty="0">
                <a:solidFill>
                  <a:srgbClr val="70170A"/>
                </a:solidFill>
                <a:latin typeface="Saira ExtraCondensed Semi-Bold"/>
              </a:rPr>
              <a:t>Barber, A. (2021). Lloyds: To the Brink and Back. UK Banks and the Lessons of the Great Financial Crisis. </a:t>
            </a:r>
            <a:r>
              <a:rPr lang="en-US" sz="1999" dirty="0">
                <a:solidFill>
                  <a:srgbClr val="70170A"/>
                </a:solidFill>
                <a:latin typeface="Saira ExtraCondensed Semi-Bold"/>
                <a:hlinkClick r:id="rId8" tooltip="https://link.springer.com/chapter/10.1007/978-3-030-70254-0_5">
                  <a:extLst>
                    <a:ext uri="{A12FA001-AC4F-418D-AE19-62706E023703}">
                      <ahyp:hlinkClr xmlns:ahyp="http://schemas.microsoft.com/office/drawing/2018/hyperlinkcolor" val="tx"/>
                    </a:ext>
                  </a:extLst>
                </a:hlinkClick>
              </a:rPr>
              <a:t>[HTML]</a:t>
            </a:r>
            <a:endParaRPr lang="en-US" sz="1999" dirty="0">
              <a:solidFill>
                <a:srgbClr val="70170A"/>
              </a:solidFill>
              <a:latin typeface="Saira ExtraCondensed Semi-Bold"/>
            </a:endParaRPr>
          </a:p>
          <a:p>
            <a:pPr marL="457200" indent="-457200">
              <a:buFont typeface="+mj-lt"/>
              <a:buAutoNum type="arabicPeriod"/>
            </a:pPr>
            <a:r>
              <a:rPr lang="en-US" sz="1999" dirty="0">
                <a:solidFill>
                  <a:srgbClr val="70170A"/>
                </a:solidFill>
                <a:latin typeface="Saira ExtraCondensed Semi-Bold"/>
              </a:rPr>
              <a:t>Georgiadou, E. &amp; Nickerson, C. (2022). Marketing strategies in communicating </a:t>
            </a:r>
            <a:r>
              <a:rPr lang="en-US" sz="1999" dirty="0">
                <a:solidFill>
                  <a:srgbClr val="70170A"/>
                </a:solidFill>
                <a:latin typeface="Saira ExtraCondensed Semi-Bold"/>
                <a:hlinkClick r:id="rId9" tooltip="https://www.researchgate.net/profile/Effrosyni-Georgiadou/publication/348936270_Marketing_strategies_in_communicating_CSR_in_the_Muslim_market_of_the_United_Arab_Emirates_insights_from_the_banking_sector/links/6060a304458515e8347b98f5/Marketing-strategies-in-communicating-CSR-in-the-Muslim-market-of-the-United-Arab-Emirates-insights-from-the-banking-sector.pdf?_sg%5B0%5D=started_experiment_milestone&amp;origin=journalDetail">
                  <a:extLst>
                    <a:ext uri="{A12FA001-AC4F-418D-AE19-62706E023703}">
                      <ahyp:hlinkClr xmlns:ahyp="http://schemas.microsoft.com/office/drawing/2018/hyperlinkcolor" val="tx"/>
                    </a:ext>
                  </a:extLst>
                </a:hlinkClick>
              </a:rPr>
              <a:t>researchgate.net</a:t>
            </a:r>
            <a:endParaRPr lang="en-US" sz="1999" dirty="0">
              <a:solidFill>
                <a:srgbClr val="70170A"/>
              </a:solidFill>
              <a:latin typeface="Saira ExtraCondensed Semi-Bold"/>
            </a:endParaRPr>
          </a:p>
          <a:p>
            <a:pPr marL="457200" indent="-457200">
              <a:buFont typeface="+mj-lt"/>
              <a:buAutoNum type="arabicPeriod"/>
            </a:pPr>
            <a:r>
              <a:rPr lang="en-US" sz="1999" dirty="0">
                <a:solidFill>
                  <a:srgbClr val="70170A"/>
                </a:solidFill>
                <a:latin typeface="Saira ExtraCondensed Semi-Bold"/>
              </a:rPr>
              <a:t>NOR, K. M. (). LOUGHBOROUGH FT MBA PROGRAMME. academia.edu. </a:t>
            </a:r>
            <a:r>
              <a:rPr lang="en-US" sz="1999" dirty="0">
                <a:solidFill>
                  <a:srgbClr val="70170A"/>
                </a:solidFill>
                <a:latin typeface="Saira ExtraCondensed Semi-Bold"/>
                <a:hlinkClick r:id="rId10" tooltip="https://www.academia.edu/download/64030307/MBA%20Project%20(KASYFI%20B312423).pdf">
                  <a:extLst>
                    <a:ext uri="{A12FA001-AC4F-418D-AE19-62706E023703}">
                      <ahyp:hlinkClr xmlns:ahyp="http://schemas.microsoft.com/office/drawing/2018/hyperlinkcolor" val="tx"/>
                    </a:ext>
                  </a:extLst>
                </a:hlinkClick>
              </a:rPr>
              <a:t>academia.edu</a:t>
            </a:r>
            <a:endParaRPr lang="en-US" sz="1999" dirty="0">
              <a:solidFill>
                <a:srgbClr val="70170A"/>
              </a:solidFill>
              <a:latin typeface="Saira ExtraCondensed Semi-Bold"/>
            </a:endParaRPr>
          </a:p>
          <a:p>
            <a:pPr algn="ctr">
              <a:lnSpc>
                <a:spcPts val="4480"/>
              </a:lnSpc>
              <a:spcBef>
                <a:spcPct val="0"/>
              </a:spcBef>
            </a:pPr>
            <a:endParaRPr lang="en-US" sz="3200" dirty="0">
              <a:solidFill>
                <a:srgbClr val="70170A"/>
              </a:solidFill>
              <a:latin typeface="Saira ExtraCondensed Semi-Bold"/>
              <a:ea typeface="Saira ExtraCondensed Semi-Bold"/>
              <a:cs typeface="Saira ExtraCondensed Semi-Bold"/>
              <a:sym typeface="Saira ExtraCondensed Semi-Bold"/>
            </a:endParaRPr>
          </a:p>
        </p:txBody>
      </p:sp>
      <p:sp>
        <p:nvSpPr>
          <p:cNvPr id="29" name="Freeform 29"/>
          <p:cNvSpPr/>
          <p:nvPr/>
        </p:nvSpPr>
        <p:spPr>
          <a:xfrm>
            <a:off x="8619714" y="8420445"/>
            <a:ext cx="1176176" cy="1176176"/>
          </a:xfrm>
          <a:custGeom>
            <a:avLst/>
            <a:gdLst/>
            <a:ahLst/>
            <a:cxnLst/>
            <a:rect l="l" t="t" r="r" b="b"/>
            <a:pathLst>
              <a:path w="1176176" h="1176176">
                <a:moveTo>
                  <a:pt x="0" y="0"/>
                </a:moveTo>
                <a:lnTo>
                  <a:pt x="1176177" y="0"/>
                </a:lnTo>
                <a:lnTo>
                  <a:pt x="1176177" y="1176176"/>
                </a:lnTo>
                <a:lnTo>
                  <a:pt x="0" y="1176176"/>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505</TotalTime>
  <Words>1842</Words>
  <Application>Microsoft Office PowerPoint</Application>
  <PresentationFormat>Custom</PresentationFormat>
  <Paragraphs>97</Paragraphs>
  <Slides>13</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Saira ExtraCondensed Bold</vt:lpstr>
      <vt:lpstr>Arial</vt:lpstr>
      <vt:lpstr>Calibri</vt:lpstr>
      <vt:lpstr>Saira ExtraCondensed Semi-Bold</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Dhruvil Morjaria</dc:creator>
  <cp:lastModifiedBy>Dhruvil Morjaria</cp:lastModifiedBy>
  <cp:revision>7</cp:revision>
  <dcterms:created xsi:type="dcterms:W3CDTF">2006-08-16T00:00:00Z</dcterms:created>
  <dcterms:modified xsi:type="dcterms:W3CDTF">2024-08-08T21:48:48Z</dcterms:modified>
  <dc:identifier>DAGMtNEqrCA</dc:identifier>
</cp:coreProperties>
</file>