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2584" r:id="rId6"/>
    <p:sldId id="411" r:id="rId7"/>
    <p:sldId id="587" r:id="rId8"/>
    <p:sldId id="588" r:id="rId9"/>
    <p:sldId id="2580" r:id="rId10"/>
    <p:sldId id="2565" r:id="rId11"/>
    <p:sldId id="2581" r:id="rId12"/>
    <p:sldId id="2585" r:id="rId13"/>
    <p:sldId id="2567" r:id="rId14"/>
    <p:sldId id="2582" r:id="rId15"/>
    <p:sldId id="2569" r:id="rId16"/>
    <p:sldId id="2587" r:id="rId17"/>
    <p:sldId id="2571" r:id="rId18"/>
    <p:sldId id="2573" r:id="rId19"/>
    <p:sldId id="2583" r:id="rId20"/>
    <p:sldId id="2575" r:id="rId21"/>
    <p:sldId id="577" r:id="rId22"/>
    <p:sldId id="578" r:id="rId23"/>
    <p:sldId id="579" r:id="rId24"/>
    <p:sldId id="581" r:id="rId25"/>
    <p:sldId id="582" r:id="rId26"/>
    <p:sldId id="584" r:id="rId27"/>
    <p:sldId id="585" r:id="rId28"/>
    <p:sldId id="280" r:id="rId29"/>
    <p:sldId id="573" r:id="rId30"/>
    <p:sldId id="574" r:id="rId31"/>
    <p:sldId id="576" r:id="rId32"/>
    <p:sldId id="575" r:id="rId33"/>
    <p:sldId id="2586" r:id="rId34"/>
    <p:sldId id="409" r:id="rId35"/>
    <p:sldId id="2566" r:id="rId3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94BD5-C3EE-4633-8A69-44BA4C4A6D89}" v="584" dt="2026-02-11T12:25:28.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92" autoAdjust="0"/>
    <p:restoredTop sz="58296" autoAdjust="0"/>
  </p:normalViewPr>
  <p:slideViewPr>
    <p:cSldViewPr snapToGrid="0">
      <p:cViewPr varScale="1">
        <p:scale>
          <a:sx n="53" d="100"/>
          <a:sy n="53" d="100"/>
        </p:scale>
        <p:origin x="2214" y="33"/>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2-11T12:25:28.801" v="3547"/>
      <pc:docMkLst>
        <pc:docMk/>
      </pc:docMkLst>
      <pc:sldChg chg="modSp mod">
        <pc:chgData name="Rhiannon Akers" userId="fb3c9d12-5c8c-42d7-8dc7-d872d7a3d202" providerId="ADAL" clId="{80AABDCA-A693-4F09-99FD-F26609E442FC}" dt="2026-02-09T11:38:38.831" v="694" actId="20577"/>
        <pc:sldMkLst>
          <pc:docMk/>
          <pc:sldMk cId="3408955283" sldId="256"/>
        </pc:sldMkLst>
        <pc:spChg chg="mod">
          <ac:chgData name="Rhiannon Akers" userId="fb3c9d12-5c8c-42d7-8dc7-d872d7a3d202" providerId="ADAL" clId="{80AABDCA-A693-4F09-99FD-F26609E442FC}" dt="2026-02-09T11:38:38.831" v="694" actId="20577"/>
          <ac:spMkLst>
            <pc:docMk/>
            <pc:sldMk cId="3408955283" sldId="256"/>
            <ac:spMk id="2" creationId="{00000000-0000-0000-0000-000000000000}"/>
          </ac:spMkLst>
        </pc:spChg>
      </pc:sldChg>
      <pc:sldChg chg="del">
        <pc:chgData name="Rhiannon Akers" userId="fb3c9d12-5c8c-42d7-8dc7-d872d7a3d202" providerId="ADAL" clId="{80AABDCA-A693-4F09-99FD-F26609E442FC}" dt="2026-02-10T21:29:08.534" v="1548" actId="47"/>
        <pc:sldMkLst>
          <pc:docMk/>
          <pc:sldMk cId="0" sldId="258"/>
        </pc:sldMkLst>
      </pc:sldChg>
      <pc:sldChg chg="del">
        <pc:chgData name="Rhiannon Akers" userId="fb3c9d12-5c8c-42d7-8dc7-d872d7a3d202" providerId="ADAL" clId="{80AABDCA-A693-4F09-99FD-F26609E442FC}" dt="2026-02-10T21:29:11" v="1549" actId="47"/>
        <pc:sldMkLst>
          <pc:docMk/>
          <pc:sldMk cId="0" sldId="259"/>
        </pc:sldMkLst>
      </pc:sldChg>
      <pc:sldChg chg="del">
        <pc:chgData name="Rhiannon Akers" userId="fb3c9d12-5c8c-42d7-8dc7-d872d7a3d202" providerId="ADAL" clId="{80AABDCA-A693-4F09-99FD-F26609E442FC}" dt="2026-02-10T21:29:14.592" v="1550" actId="47"/>
        <pc:sldMkLst>
          <pc:docMk/>
          <pc:sldMk cId="0" sldId="260"/>
        </pc:sldMkLst>
      </pc:sldChg>
      <pc:sldChg chg="del">
        <pc:chgData name="Rhiannon Akers" userId="fb3c9d12-5c8c-42d7-8dc7-d872d7a3d202" providerId="ADAL" clId="{80AABDCA-A693-4F09-99FD-F26609E442FC}" dt="2026-02-10T21:29:19.903" v="1552" actId="47"/>
        <pc:sldMkLst>
          <pc:docMk/>
          <pc:sldMk cId="0" sldId="261"/>
        </pc:sldMkLst>
      </pc:sldChg>
      <pc:sldChg chg="del">
        <pc:chgData name="Rhiannon Akers" userId="fb3c9d12-5c8c-42d7-8dc7-d872d7a3d202" providerId="ADAL" clId="{80AABDCA-A693-4F09-99FD-F26609E442FC}" dt="2026-02-10T21:29:25.475" v="1555" actId="47"/>
        <pc:sldMkLst>
          <pc:docMk/>
          <pc:sldMk cId="0" sldId="262"/>
        </pc:sldMkLst>
      </pc:sldChg>
      <pc:sldChg chg="del">
        <pc:chgData name="Rhiannon Akers" userId="fb3c9d12-5c8c-42d7-8dc7-d872d7a3d202" providerId="ADAL" clId="{80AABDCA-A693-4F09-99FD-F26609E442FC}" dt="2026-02-10T21:29:21.066" v="1553" actId="47"/>
        <pc:sldMkLst>
          <pc:docMk/>
          <pc:sldMk cId="0" sldId="263"/>
        </pc:sldMkLst>
      </pc:sldChg>
      <pc:sldChg chg="del">
        <pc:chgData name="Rhiannon Akers" userId="fb3c9d12-5c8c-42d7-8dc7-d872d7a3d202" providerId="ADAL" clId="{80AABDCA-A693-4F09-99FD-F26609E442FC}" dt="2026-02-10T21:29:24.249" v="1554" actId="47"/>
        <pc:sldMkLst>
          <pc:docMk/>
          <pc:sldMk cId="0" sldId="264"/>
        </pc:sldMkLst>
      </pc:sldChg>
      <pc:sldChg chg="del">
        <pc:chgData name="Rhiannon Akers" userId="fb3c9d12-5c8c-42d7-8dc7-d872d7a3d202" providerId="ADAL" clId="{80AABDCA-A693-4F09-99FD-F26609E442FC}" dt="2026-02-10T21:51:53.509" v="1906" actId="47"/>
        <pc:sldMkLst>
          <pc:docMk/>
          <pc:sldMk cId="0" sldId="266"/>
        </pc:sldMkLst>
      </pc:sldChg>
      <pc:sldChg chg="del">
        <pc:chgData name="Rhiannon Akers" userId="fb3c9d12-5c8c-42d7-8dc7-d872d7a3d202" providerId="ADAL" clId="{80AABDCA-A693-4F09-99FD-F26609E442FC}" dt="2026-02-10T21:29:18.074" v="1551" actId="47"/>
        <pc:sldMkLst>
          <pc:docMk/>
          <pc:sldMk cId="0" sldId="268"/>
        </pc:sldMkLst>
      </pc:sldChg>
      <pc:sldChg chg="del">
        <pc:chgData name="Rhiannon Akers" userId="fb3c9d12-5c8c-42d7-8dc7-d872d7a3d202" providerId="ADAL" clId="{80AABDCA-A693-4F09-99FD-F26609E442FC}" dt="2026-02-10T21:29:26.407" v="1556" actId="47"/>
        <pc:sldMkLst>
          <pc:docMk/>
          <pc:sldMk cId="120840252" sldId="269"/>
        </pc:sldMkLst>
      </pc:sldChg>
      <pc:sldChg chg="del">
        <pc:chgData name="Rhiannon Akers" userId="fb3c9d12-5c8c-42d7-8dc7-d872d7a3d202" providerId="ADAL" clId="{80AABDCA-A693-4F09-99FD-F26609E442FC}" dt="2026-02-10T21:29:28.945" v="1557" actId="47"/>
        <pc:sldMkLst>
          <pc:docMk/>
          <pc:sldMk cId="859988156" sldId="270"/>
        </pc:sldMkLst>
      </pc:sldChg>
      <pc:sldChg chg="del">
        <pc:chgData name="Rhiannon Akers" userId="fb3c9d12-5c8c-42d7-8dc7-d872d7a3d202" providerId="ADAL" clId="{80AABDCA-A693-4F09-99FD-F26609E442FC}" dt="2026-02-10T21:29:33.752" v="1559" actId="47"/>
        <pc:sldMkLst>
          <pc:docMk/>
          <pc:sldMk cId="481709448" sldId="273"/>
        </pc:sldMkLst>
      </pc:sldChg>
      <pc:sldChg chg="del">
        <pc:chgData name="Rhiannon Akers" userId="fb3c9d12-5c8c-42d7-8dc7-d872d7a3d202" providerId="ADAL" clId="{80AABDCA-A693-4F09-99FD-F26609E442FC}" dt="2026-02-10T21:29:35.104" v="1560" actId="47"/>
        <pc:sldMkLst>
          <pc:docMk/>
          <pc:sldMk cId="2608865111" sldId="274"/>
        </pc:sldMkLst>
      </pc:sldChg>
      <pc:sldChg chg="del">
        <pc:chgData name="Rhiannon Akers" userId="fb3c9d12-5c8c-42d7-8dc7-d872d7a3d202" providerId="ADAL" clId="{80AABDCA-A693-4F09-99FD-F26609E442FC}" dt="2026-02-10T21:29:36.907" v="1561" actId="47"/>
        <pc:sldMkLst>
          <pc:docMk/>
          <pc:sldMk cId="2750881073" sldId="275"/>
        </pc:sldMkLst>
      </pc:sldChg>
      <pc:sldChg chg="del">
        <pc:chgData name="Rhiannon Akers" userId="fb3c9d12-5c8c-42d7-8dc7-d872d7a3d202" providerId="ADAL" clId="{80AABDCA-A693-4F09-99FD-F26609E442FC}" dt="2026-02-10T21:29:39.037" v="1562" actId="47"/>
        <pc:sldMkLst>
          <pc:docMk/>
          <pc:sldMk cId="2547818692" sldId="276"/>
        </pc:sldMkLst>
      </pc:sldChg>
      <pc:sldChg chg="del">
        <pc:chgData name="Rhiannon Akers" userId="fb3c9d12-5c8c-42d7-8dc7-d872d7a3d202" providerId="ADAL" clId="{80AABDCA-A693-4F09-99FD-F26609E442FC}" dt="2026-02-10T21:29:41.055" v="1563" actId="47"/>
        <pc:sldMkLst>
          <pc:docMk/>
          <pc:sldMk cId="342016769" sldId="277"/>
        </pc:sldMkLst>
      </pc:sldChg>
      <pc:sldChg chg="del">
        <pc:chgData name="Rhiannon Akers" userId="fb3c9d12-5c8c-42d7-8dc7-d872d7a3d202" providerId="ADAL" clId="{80AABDCA-A693-4F09-99FD-F26609E442FC}" dt="2026-02-10T21:29:42.710" v="1564" actId="47"/>
        <pc:sldMkLst>
          <pc:docMk/>
          <pc:sldMk cId="346596152" sldId="278"/>
        </pc:sldMkLst>
      </pc:sldChg>
      <pc:sldChg chg="del">
        <pc:chgData name="Rhiannon Akers" userId="fb3c9d12-5c8c-42d7-8dc7-d872d7a3d202" providerId="ADAL" clId="{80AABDCA-A693-4F09-99FD-F26609E442FC}" dt="2026-02-10T21:51:47.667" v="1905" actId="47"/>
        <pc:sldMkLst>
          <pc:docMk/>
          <pc:sldMk cId="1669738120" sldId="279"/>
        </pc:sldMkLst>
      </pc:sldChg>
      <pc:sldChg chg="addSp modSp mod modClrScheme chgLayout">
        <pc:chgData name="Rhiannon Akers" userId="fb3c9d12-5c8c-42d7-8dc7-d872d7a3d202" providerId="ADAL" clId="{80AABDCA-A693-4F09-99FD-F26609E442FC}" dt="2026-02-11T12:00:02.825" v="3106" actId="26606"/>
        <pc:sldMkLst>
          <pc:docMk/>
          <pc:sldMk cId="791523873" sldId="280"/>
        </pc:sldMkLst>
        <pc:spChg chg="mod">
          <ac:chgData name="Rhiannon Akers" userId="fb3c9d12-5c8c-42d7-8dc7-d872d7a3d202" providerId="ADAL" clId="{80AABDCA-A693-4F09-99FD-F26609E442FC}" dt="2026-02-11T12:00:02.825" v="3106" actId="26606"/>
          <ac:spMkLst>
            <pc:docMk/>
            <pc:sldMk cId="791523873" sldId="280"/>
            <ac:spMk id="2" creationId="{00000000-0000-0000-0000-000000000000}"/>
          </ac:spMkLst>
        </pc:spChg>
        <pc:spChg chg="mod ord">
          <ac:chgData name="Rhiannon Akers" userId="fb3c9d12-5c8c-42d7-8dc7-d872d7a3d202" providerId="ADAL" clId="{80AABDCA-A693-4F09-99FD-F26609E442FC}" dt="2026-02-11T12:00:02.825" v="3106" actId="26606"/>
          <ac:spMkLst>
            <pc:docMk/>
            <pc:sldMk cId="791523873" sldId="280"/>
            <ac:spMk id="4" creationId="{00000000-0000-0000-0000-000000000000}"/>
          </ac:spMkLst>
        </pc:spChg>
        <pc:picChg chg="add mod">
          <ac:chgData name="Rhiannon Akers" userId="fb3c9d12-5c8c-42d7-8dc7-d872d7a3d202" providerId="ADAL" clId="{80AABDCA-A693-4F09-99FD-F26609E442FC}" dt="2026-02-11T12:00:02.825" v="3106" actId="26606"/>
          <ac:picMkLst>
            <pc:docMk/>
            <pc:sldMk cId="791523873" sldId="280"/>
            <ac:picMk id="5" creationId="{6D153220-E6B5-D83D-7DDC-6E7D2995CA84}"/>
          </ac:picMkLst>
        </pc:picChg>
      </pc:sldChg>
      <pc:sldChg chg="del">
        <pc:chgData name="Rhiannon Akers" userId="fb3c9d12-5c8c-42d7-8dc7-d872d7a3d202" providerId="ADAL" clId="{80AABDCA-A693-4F09-99FD-F26609E442FC}" dt="2026-02-10T21:29:30.995" v="1558" actId="47"/>
        <pc:sldMkLst>
          <pc:docMk/>
          <pc:sldMk cId="583476179" sldId="281"/>
        </pc:sldMkLst>
      </pc:sldChg>
      <pc:sldChg chg="modSp mod modNotesTx">
        <pc:chgData name="Rhiannon Akers" userId="fb3c9d12-5c8c-42d7-8dc7-d872d7a3d202" providerId="ADAL" clId="{80AABDCA-A693-4F09-99FD-F26609E442FC}" dt="2026-02-11T12:23:11.840" v="3508" actId="20577"/>
        <pc:sldMkLst>
          <pc:docMk/>
          <pc:sldMk cId="3964463059" sldId="409"/>
        </pc:sldMkLst>
        <pc:spChg chg="mod">
          <ac:chgData name="Rhiannon Akers" userId="fb3c9d12-5c8c-42d7-8dc7-d872d7a3d202" providerId="ADAL" clId="{80AABDCA-A693-4F09-99FD-F26609E442FC}" dt="2026-02-11T12:01:54.314" v="3108" actId="1076"/>
          <ac:spMkLst>
            <pc:docMk/>
            <pc:sldMk cId="3964463059" sldId="409"/>
            <ac:spMk id="2" creationId="{FE0908EA-958C-122A-11D3-23661CEF5734}"/>
          </ac:spMkLst>
        </pc:spChg>
        <pc:spChg chg="mod">
          <ac:chgData name="Rhiannon Akers" userId="fb3c9d12-5c8c-42d7-8dc7-d872d7a3d202" providerId="ADAL" clId="{80AABDCA-A693-4F09-99FD-F26609E442FC}" dt="2026-02-11T12:09:37.457" v="3301" actId="20577"/>
          <ac:spMkLst>
            <pc:docMk/>
            <pc:sldMk cId="3964463059" sldId="409"/>
            <ac:spMk id="5" creationId="{6A1BE28A-D6B0-F06D-B7F9-D4F673677A2E}"/>
          </ac:spMkLst>
        </pc:spChg>
      </pc:sldChg>
      <pc:sldChg chg="addSp modSp mod modClrScheme chgLayout">
        <pc:chgData name="Rhiannon Akers" userId="fb3c9d12-5c8c-42d7-8dc7-d872d7a3d202" providerId="ADAL" clId="{80AABDCA-A693-4F09-99FD-F26609E442FC}" dt="2026-02-09T11:39:58.221" v="755" actId="26606"/>
        <pc:sldMkLst>
          <pc:docMk/>
          <pc:sldMk cId="3391300348" sldId="411"/>
        </pc:sldMkLst>
        <pc:spChg chg="mod">
          <ac:chgData name="Rhiannon Akers" userId="fb3c9d12-5c8c-42d7-8dc7-d872d7a3d202" providerId="ADAL" clId="{80AABDCA-A693-4F09-99FD-F26609E442FC}" dt="2026-02-09T11:39:58.221" v="755" actId="26606"/>
          <ac:spMkLst>
            <pc:docMk/>
            <pc:sldMk cId="3391300348" sldId="411"/>
            <ac:spMk id="2" creationId="{00000000-0000-0000-0000-000000000000}"/>
          </ac:spMkLst>
        </pc:spChg>
        <pc:spChg chg="mod ord">
          <ac:chgData name="Rhiannon Akers" userId="fb3c9d12-5c8c-42d7-8dc7-d872d7a3d202" providerId="ADAL" clId="{80AABDCA-A693-4F09-99FD-F26609E442FC}" dt="2026-02-09T11:39:58.221" v="755" actId="26606"/>
          <ac:spMkLst>
            <pc:docMk/>
            <pc:sldMk cId="3391300348" sldId="411"/>
            <ac:spMk id="6" creationId="{00000000-0000-0000-0000-000000000000}"/>
          </ac:spMkLst>
        </pc:spChg>
        <pc:picChg chg="add mod">
          <ac:chgData name="Rhiannon Akers" userId="fb3c9d12-5c8c-42d7-8dc7-d872d7a3d202" providerId="ADAL" clId="{80AABDCA-A693-4F09-99FD-F26609E442FC}" dt="2026-02-09T11:39:58.221" v="755" actId="26606"/>
          <ac:picMkLst>
            <pc:docMk/>
            <pc:sldMk cId="3391300348" sldId="411"/>
            <ac:picMk id="1026" creationId="{704D4ACB-E22C-6261-A3BC-8B0DE86A3153}"/>
          </ac:picMkLst>
        </pc:picChg>
      </pc:sldChg>
      <pc:sldChg chg="modSp add mod modNotesTx">
        <pc:chgData name="Rhiannon Akers" userId="fb3c9d12-5c8c-42d7-8dc7-d872d7a3d202" providerId="ADAL" clId="{80AABDCA-A693-4F09-99FD-F26609E442FC}" dt="2026-02-11T12:09:09.719" v="3297"/>
        <pc:sldMkLst>
          <pc:docMk/>
          <pc:sldMk cId="259584026" sldId="573"/>
        </pc:sldMkLst>
        <pc:spChg chg="mod">
          <ac:chgData name="Rhiannon Akers" userId="fb3c9d12-5c8c-42d7-8dc7-d872d7a3d202" providerId="ADAL" clId="{80AABDCA-A693-4F09-99FD-F26609E442FC}" dt="2026-02-11T12:09:09.719" v="3297"/>
          <ac:spMkLst>
            <pc:docMk/>
            <pc:sldMk cId="259584026" sldId="573"/>
            <ac:spMk id="5" creationId="{1A9F6A5F-5165-B49E-1729-43B912B1E5B6}"/>
          </ac:spMkLst>
        </pc:spChg>
      </pc:sldChg>
      <pc:sldChg chg="add">
        <pc:chgData name="Rhiannon Akers" userId="fb3c9d12-5c8c-42d7-8dc7-d872d7a3d202" providerId="ADAL" clId="{80AABDCA-A693-4F09-99FD-F26609E442FC}" dt="2026-02-11T12:01:44.377" v="3107"/>
        <pc:sldMkLst>
          <pc:docMk/>
          <pc:sldMk cId="2073868329" sldId="574"/>
        </pc:sldMkLst>
      </pc:sldChg>
      <pc:sldChg chg="addSp delSp add mod">
        <pc:chgData name="Rhiannon Akers" userId="fb3c9d12-5c8c-42d7-8dc7-d872d7a3d202" providerId="ADAL" clId="{80AABDCA-A693-4F09-99FD-F26609E442FC}" dt="2026-02-11T12:09:51.178" v="3303" actId="22"/>
        <pc:sldMkLst>
          <pc:docMk/>
          <pc:sldMk cId="463895520" sldId="575"/>
        </pc:sldMkLst>
        <pc:spChg chg="add del">
          <ac:chgData name="Rhiannon Akers" userId="fb3c9d12-5c8c-42d7-8dc7-d872d7a3d202" providerId="ADAL" clId="{80AABDCA-A693-4F09-99FD-F26609E442FC}" dt="2026-02-11T12:09:51.178" v="3303" actId="22"/>
          <ac:spMkLst>
            <pc:docMk/>
            <pc:sldMk cId="463895520" sldId="575"/>
            <ac:spMk id="4" creationId="{3D126F09-2F52-D545-6033-EBE51EA50F4D}"/>
          </ac:spMkLst>
        </pc:spChg>
      </pc:sldChg>
      <pc:sldChg chg="add">
        <pc:chgData name="Rhiannon Akers" userId="fb3c9d12-5c8c-42d7-8dc7-d872d7a3d202" providerId="ADAL" clId="{80AABDCA-A693-4F09-99FD-F26609E442FC}" dt="2026-02-11T12:01:44.377" v="3107"/>
        <pc:sldMkLst>
          <pc:docMk/>
          <pc:sldMk cId="1994842365" sldId="576"/>
        </pc:sldMkLst>
      </pc:sldChg>
      <pc:sldChg chg="modSp mod modNotesTx">
        <pc:chgData name="Rhiannon Akers" userId="fb3c9d12-5c8c-42d7-8dc7-d872d7a3d202" providerId="ADAL" clId="{80AABDCA-A693-4F09-99FD-F26609E442FC}" dt="2026-02-11T11:56:56.514" v="3025" actId="20577"/>
        <pc:sldMkLst>
          <pc:docMk/>
          <pc:sldMk cId="1367268591" sldId="577"/>
        </pc:sldMkLst>
        <pc:spChg chg="mod">
          <ac:chgData name="Rhiannon Akers" userId="fb3c9d12-5c8c-42d7-8dc7-d872d7a3d202" providerId="ADAL" clId="{80AABDCA-A693-4F09-99FD-F26609E442FC}" dt="2026-02-11T11:56:53.675" v="3024" actId="27636"/>
          <ac:spMkLst>
            <pc:docMk/>
            <pc:sldMk cId="1367268591" sldId="577"/>
            <ac:spMk id="4" creationId="{00000000-0000-0000-0000-000000000000}"/>
          </ac:spMkLst>
        </pc:spChg>
      </pc:sldChg>
      <pc:sldChg chg="modSp mod modAnim">
        <pc:chgData name="Rhiannon Akers" userId="fb3c9d12-5c8c-42d7-8dc7-d872d7a3d202" providerId="ADAL" clId="{80AABDCA-A693-4F09-99FD-F26609E442FC}" dt="2026-02-11T11:57:32.158" v="3040"/>
        <pc:sldMkLst>
          <pc:docMk/>
          <pc:sldMk cId="3640070033" sldId="578"/>
        </pc:sldMkLst>
        <pc:spChg chg="mod">
          <ac:chgData name="Rhiannon Akers" userId="fb3c9d12-5c8c-42d7-8dc7-d872d7a3d202" providerId="ADAL" clId="{80AABDCA-A693-4F09-99FD-F26609E442FC}" dt="2026-02-11T11:57:09.059" v="3035" actId="20577"/>
          <ac:spMkLst>
            <pc:docMk/>
            <pc:sldMk cId="3640070033" sldId="578"/>
            <ac:spMk id="4" creationId="{00000000-0000-0000-0000-000000000000}"/>
          </ac:spMkLst>
        </pc:spChg>
      </pc:sldChg>
      <pc:sldChg chg="modSp mod modAnim">
        <pc:chgData name="Rhiannon Akers" userId="fb3c9d12-5c8c-42d7-8dc7-d872d7a3d202" providerId="ADAL" clId="{80AABDCA-A693-4F09-99FD-F26609E442FC}" dt="2026-02-11T12:07:29.017" v="3232"/>
        <pc:sldMkLst>
          <pc:docMk/>
          <pc:sldMk cId="853425335" sldId="579"/>
        </pc:sldMkLst>
        <pc:spChg chg="mod">
          <ac:chgData name="Rhiannon Akers" userId="fb3c9d12-5c8c-42d7-8dc7-d872d7a3d202" providerId="ADAL" clId="{80AABDCA-A693-4F09-99FD-F26609E442FC}" dt="2026-02-11T12:07:18.777" v="3230" actId="404"/>
          <ac:spMkLst>
            <pc:docMk/>
            <pc:sldMk cId="853425335" sldId="579"/>
            <ac:spMk id="4" creationId="{00000000-0000-0000-0000-000000000000}"/>
          </ac:spMkLst>
        </pc:spChg>
      </pc:sldChg>
      <pc:sldChg chg="modSp mod modAnim">
        <pc:chgData name="Rhiannon Akers" userId="fb3c9d12-5c8c-42d7-8dc7-d872d7a3d202" providerId="ADAL" clId="{80AABDCA-A693-4F09-99FD-F26609E442FC}" dt="2026-02-11T12:07:42.704" v="3235"/>
        <pc:sldMkLst>
          <pc:docMk/>
          <pc:sldMk cId="1937472550" sldId="581"/>
        </pc:sldMkLst>
        <pc:spChg chg="mod">
          <ac:chgData name="Rhiannon Akers" userId="fb3c9d12-5c8c-42d7-8dc7-d872d7a3d202" providerId="ADAL" clId="{80AABDCA-A693-4F09-99FD-F26609E442FC}" dt="2026-02-11T11:58:43.053" v="3085" actId="20577"/>
          <ac:spMkLst>
            <pc:docMk/>
            <pc:sldMk cId="1937472550" sldId="581"/>
            <ac:spMk id="4" creationId="{00000000-0000-0000-0000-000000000000}"/>
          </ac:spMkLst>
        </pc:spChg>
      </pc:sldChg>
      <pc:sldChg chg="modSp mod modAnim">
        <pc:chgData name="Rhiannon Akers" userId="fb3c9d12-5c8c-42d7-8dc7-d872d7a3d202" providerId="ADAL" clId="{80AABDCA-A693-4F09-99FD-F26609E442FC}" dt="2026-02-11T12:07:50.729" v="3237"/>
        <pc:sldMkLst>
          <pc:docMk/>
          <pc:sldMk cId="3840566046" sldId="582"/>
        </pc:sldMkLst>
        <pc:spChg chg="mod">
          <ac:chgData name="Rhiannon Akers" userId="fb3c9d12-5c8c-42d7-8dc7-d872d7a3d202" providerId="ADAL" clId="{80AABDCA-A693-4F09-99FD-F26609E442FC}" dt="2026-02-11T11:59:04.282" v="3102" actId="5793"/>
          <ac:spMkLst>
            <pc:docMk/>
            <pc:sldMk cId="3840566046" sldId="582"/>
            <ac:spMk id="4" creationId="{00000000-0000-0000-0000-000000000000}"/>
          </ac:spMkLst>
        </pc:spChg>
      </pc:sldChg>
      <pc:sldChg chg="modNotesTx">
        <pc:chgData name="Rhiannon Akers" userId="fb3c9d12-5c8c-42d7-8dc7-d872d7a3d202" providerId="ADAL" clId="{80AABDCA-A693-4F09-99FD-F26609E442FC}" dt="2026-02-11T12:08:03.538" v="3238" actId="20577"/>
        <pc:sldMkLst>
          <pc:docMk/>
          <pc:sldMk cId="4274205974" sldId="584"/>
        </pc:sldMkLst>
      </pc:sldChg>
      <pc:sldChg chg="del">
        <pc:chgData name="Rhiannon Akers" userId="fb3c9d12-5c8c-42d7-8dc7-d872d7a3d202" providerId="ADAL" clId="{80AABDCA-A693-4F09-99FD-F26609E442FC}" dt="2026-02-10T21:51:57.776" v="1907" actId="47"/>
        <pc:sldMkLst>
          <pc:docMk/>
          <pc:sldMk cId="3926010261" sldId="586"/>
        </pc:sldMkLst>
      </pc:sldChg>
      <pc:sldChg chg="modSp new mod modAnim">
        <pc:chgData name="Rhiannon Akers" userId="fb3c9d12-5c8c-42d7-8dc7-d872d7a3d202" providerId="ADAL" clId="{80AABDCA-A693-4F09-99FD-F26609E442FC}" dt="2026-02-11T12:25:28.801" v="3547"/>
        <pc:sldMkLst>
          <pc:docMk/>
          <pc:sldMk cId="1126264988" sldId="587"/>
        </pc:sldMkLst>
        <pc:spChg chg="mod">
          <ac:chgData name="Rhiannon Akers" userId="fb3c9d12-5c8c-42d7-8dc7-d872d7a3d202" providerId="ADAL" clId="{80AABDCA-A693-4F09-99FD-F26609E442FC}" dt="2026-02-11T12:25:05.556" v="3540" actId="20577"/>
          <ac:spMkLst>
            <pc:docMk/>
            <pc:sldMk cId="1126264988" sldId="587"/>
            <ac:spMk id="2" creationId="{59DC0C62-B3D3-D0F1-6B66-BB705722D027}"/>
          </ac:spMkLst>
        </pc:spChg>
        <pc:spChg chg="mod">
          <ac:chgData name="Rhiannon Akers" userId="fb3c9d12-5c8c-42d7-8dc7-d872d7a3d202" providerId="ADAL" clId="{80AABDCA-A693-4F09-99FD-F26609E442FC}" dt="2026-02-11T12:13:24.965" v="3329" actId="27636"/>
          <ac:spMkLst>
            <pc:docMk/>
            <pc:sldMk cId="1126264988" sldId="587"/>
            <ac:spMk id="3" creationId="{8E3A4A00-ED50-D449-8DF3-EEFDE436D99E}"/>
          </ac:spMkLst>
        </pc:spChg>
        <pc:spChg chg="mod">
          <ac:chgData name="Rhiannon Akers" userId="fb3c9d12-5c8c-42d7-8dc7-d872d7a3d202" providerId="ADAL" clId="{80AABDCA-A693-4F09-99FD-F26609E442FC}" dt="2026-02-11T12:13:35.954" v="3393" actId="20577"/>
          <ac:spMkLst>
            <pc:docMk/>
            <pc:sldMk cId="1126264988" sldId="587"/>
            <ac:spMk id="4" creationId="{98ABEE41-7C2E-2055-67FB-35FF8B94E896}"/>
          </ac:spMkLst>
        </pc:spChg>
      </pc:sldChg>
      <pc:sldChg chg="addSp delSp modSp new mod modNotesTx">
        <pc:chgData name="Rhiannon Akers" userId="fb3c9d12-5c8c-42d7-8dc7-d872d7a3d202" providerId="ADAL" clId="{80AABDCA-A693-4F09-99FD-F26609E442FC}" dt="2026-02-11T12:21:30.594" v="3462" actId="1076"/>
        <pc:sldMkLst>
          <pc:docMk/>
          <pc:sldMk cId="3946562212" sldId="588"/>
        </pc:sldMkLst>
        <pc:spChg chg="mod">
          <ac:chgData name="Rhiannon Akers" userId="fb3c9d12-5c8c-42d7-8dc7-d872d7a3d202" providerId="ADAL" clId="{80AABDCA-A693-4F09-99FD-F26609E442FC}" dt="2026-02-10T20:50:20.709" v="940" actId="20577"/>
          <ac:spMkLst>
            <pc:docMk/>
            <pc:sldMk cId="3946562212" sldId="588"/>
            <ac:spMk id="2" creationId="{CFC386D3-CC35-D303-3235-E6BFDFF916DF}"/>
          </ac:spMkLst>
        </pc:spChg>
        <pc:spChg chg="del">
          <ac:chgData name="Rhiannon Akers" userId="fb3c9d12-5c8c-42d7-8dc7-d872d7a3d202" providerId="ADAL" clId="{80AABDCA-A693-4F09-99FD-F26609E442FC}" dt="2026-02-11T12:21:23.909" v="3459" actId="478"/>
          <ac:spMkLst>
            <pc:docMk/>
            <pc:sldMk cId="3946562212" sldId="588"/>
            <ac:spMk id="3" creationId="{0FC37436-05DE-2078-DBE3-0F419E86B644}"/>
          </ac:spMkLst>
        </pc:spChg>
        <pc:spChg chg="del">
          <ac:chgData name="Rhiannon Akers" userId="fb3c9d12-5c8c-42d7-8dc7-d872d7a3d202" providerId="ADAL" clId="{80AABDCA-A693-4F09-99FD-F26609E442FC}" dt="2026-02-11T12:21:18.733" v="3458" actId="22"/>
          <ac:spMkLst>
            <pc:docMk/>
            <pc:sldMk cId="3946562212" sldId="588"/>
            <ac:spMk id="4" creationId="{D722CB08-34BA-155B-B9E6-692F05680B08}"/>
          </ac:spMkLst>
        </pc:spChg>
        <pc:picChg chg="add mod ord">
          <ac:chgData name="Rhiannon Akers" userId="fb3c9d12-5c8c-42d7-8dc7-d872d7a3d202" providerId="ADAL" clId="{80AABDCA-A693-4F09-99FD-F26609E442FC}" dt="2026-02-11T12:21:30.594" v="3462" actId="1076"/>
          <ac:picMkLst>
            <pc:docMk/>
            <pc:sldMk cId="3946562212" sldId="588"/>
            <ac:picMk id="6" creationId="{EDBDF28D-D98B-FAD9-07AC-21AF151610DD}"/>
          </ac:picMkLst>
        </pc:picChg>
      </pc:sldChg>
      <pc:sldChg chg="modSp add mod modAnim modNotesTx">
        <pc:chgData name="Rhiannon Akers" userId="fb3c9d12-5c8c-42d7-8dc7-d872d7a3d202" providerId="ADAL" clId="{80AABDCA-A693-4F09-99FD-F26609E442FC}" dt="2026-02-11T12:02:52.718" v="3112" actId="1076"/>
        <pc:sldMkLst>
          <pc:docMk/>
          <pc:sldMk cId="3828253692" sldId="2565"/>
        </pc:sldMkLst>
        <pc:spChg chg="mod">
          <ac:chgData name="Rhiannon Akers" userId="fb3c9d12-5c8c-42d7-8dc7-d872d7a3d202" providerId="ADAL" clId="{80AABDCA-A693-4F09-99FD-F26609E442FC}" dt="2026-02-11T12:02:52.718" v="3112" actId="1076"/>
          <ac:spMkLst>
            <pc:docMk/>
            <pc:sldMk cId="3828253692" sldId="2565"/>
            <ac:spMk id="2" creationId="{534B8F00-A818-19B7-612B-C2EB92FA7A0D}"/>
          </ac:spMkLst>
        </pc:spChg>
        <pc:spChg chg="mod">
          <ac:chgData name="Rhiannon Akers" userId="fb3c9d12-5c8c-42d7-8dc7-d872d7a3d202" providerId="ADAL" clId="{80AABDCA-A693-4F09-99FD-F26609E442FC}" dt="2026-02-11T10:51:12.223" v="2399" actId="20577"/>
          <ac:spMkLst>
            <pc:docMk/>
            <pc:sldMk cId="3828253692" sldId="2565"/>
            <ac:spMk id="4" creationId="{BA7252A8-447A-1878-0AE4-661B41898DD2}"/>
          </ac:spMkLst>
        </pc:spChg>
        <pc:spChg chg="mod">
          <ac:chgData name="Rhiannon Akers" userId="fb3c9d12-5c8c-42d7-8dc7-d872d7a3d202" providerId="ADAL" clId="{80AABDCA-A693-4F09-99FD-F26609E442FC}" dt="2026-02-10T21:18:25.429" v="1434" actId="6549"/>
          <ac:spMkLst>
            <pc:docMk/>
            <pc:sldMk cId="3828253692" sldId="2565"/>
            <ac:spMk id="5" creationId="{ECE50CBD-8C2F-057F-D0B6-2D9844518A27}"/>
          </ac:spMkLst>
        </pc:spChg>
        <pc:spChg chg="mod">
          <ac:chgData name="Rhiannon Akers" userId="fb3c9d12-5c8c-42d7-8dc7-d872d7a3d202" providerId="ADAL" clId="{80AABDCA-A693-4F09-99FD-F26609E442FC}" dt="2026-02-10T21:18:27.535" v="1435" actId="6549"/>
          <ac:spMkLst>
            <pc:docMk/>
            <pc:sldMk cId="3828253692" sldId="2565"/>
            <ac:spMk id="6" creationId="{F0BF8956-8384-FF7F-26C8-02AD6C057F22}"/>
          </ac:spMkLst>
        </pc:spChg>
        <pc:spChg chg="mod">
          <ac:chgData name="Rhiannon Akers" userId="fb3c9d12-5c8c-42d7-8dc7-d872d7a3d202" providerId="ADAL" clId="{80AABDCA-A693-4F09-99FD-F26609E442FC}" dt="2026-02-10T21:05:50.518" v="1234" actId="27636"/>
          <ac:spMkLst>
            <pc:docMk/>
            <pc:sldMk cId="3828253692" sldId="2565"/>
            <ac:spMk id="7" creationId="{72914978-BE8A-BCA1-AA14-E52CBBE4E452}"/>
          </ac:spMkLst>
        </pc:spChg>
      </pc:sldChg>
      <pc:sldChg chg="modSp new mod">
        <pc:chgData name="Rhiannon Akers" userId="fb3c9d12-5c8c-42d7-8dc7-d872d7a3d202" providerId="ADAL" clId="{80AABDCA-A693-4F09-99FD-F26609E442FC}" dt="2026-02-11T12:24:50.541" v="3537" actId="20577"/>
        <pc:sldMkLst>
          <pc:docMk/>
          <pc:sldMk cId="1270876045" sldId="2566"/>
        </pc:sldMkLst>
        <pc:spChg chg="mod">
          <ac:chgData name="Rhiannon Akers" userId="fb3c9d12-5c8c-42d7-8dc7-d872d7a3d202" providerId="ADAL" clId="{80AABDCA-A693-4F09-99FD-F26609E442FC}" dt="2026-02-11T12:23:22.831" v="3521" actId="20577"/>
          <ac:spMkLst>
            <pc:docMk/>
            <pc:sldMk cId="1270876045" sldId="2566"/>
            <ac:spMk id="2" creationId="{A0604500-FD90-C89F-1BA4-2691370C97CB}"/>
          </ac:spMkLst>
        </pc:spChg>
        <pc:spChg chg="mod">
          <ac:chgData name="Rhiannon Akers" userId="fb3c9d12-5c8c-42d7-8dc7-d872d7a3d202" providerId="ADAL" clId="{80AABDCA-A693-4F09-99FD-F26609E442FC}" dt="2026-02-11T12:24:50.541" v="3537" actId="20577"/>
          <ac:spMkLst>
            <pc:docMk/>
            <pc:sldMk cId="1270876045" sldId="2566"/>
            <ac:spMk id="3" creationId="{C9BEF1AE-E6F5-8934-3CB9-2DCB19B8B329}"/>
          </ac:spMkLst>
        </pc:spChg>
      </pc:sldChg>
      <pc:sldChg chg="add del">
        <pc:chgData name="Rhiannon Akers" userId="fb3c9d12-5c8c-42d7-8dc7-d872d7a3d202" providerId="ADAL" clId="{80AABDCA-A693-4F09-99FD-F26609E442FC}" dt="2026-02-10T21:06:31.768" v="1239"/>
        <pc:sldMkLst>
          <pc:docMk/>
          <pc:sldMk cId="3089523803" sldId="2566"/>
        </pc:sldMkLst>
      </pc:sldChg>
      <pc:sldChg chg="modSp add mod modAnim modNotesTx">
        <pc:chgData name="Rhiannon Akers" userId="fb3c9d12-5c8c-42d7-8dc7-d872d7a3d202" providerId="ADAL" clId="{80AABDCA-A693-4F09-99FD-F26609E442FC}" dt="2026-02-11T11:35:22.087" v="2828"/>
        <pc:sldMkLst>
          <pc:docMk/>
          <pc:sldMk cId="65654052" sldId="2567"/>
        </pc:sldMkLst>
        <pc:spChg chg="mod">
          <ac:chgData name="Rhiannon Akers" userId="fb3c9d12-5c8c-42d7-8dc7-d872d7a3d202" providerId="ADAL" clId="{80AABDCA-A693-4F09-99FD-F26609E442FC}" dt="2026-02-10T21:12:02.840" v="1349" actId="14100"/>
          <ac:spMkLst>
            <pc:docMk/>
            <pc:sldMk cId="65654052" sldId="2567"/>
            <ac:spMk id="2" creationId="{BC057895-BD7A-2D30-82A5-8571CD9352F0}"/>
          </ac:spMkLst>
        </pc:spChg>
        <pc:spChg chg="mod">
          <ac:chgData name="Rhiannon Akers" userId="fb3c9d12-5c8c-42d7-8dc7-d872d7a3d202" providerId="ADAL" clId="{80AABDCA-A693-4F09-99FD-F26609E442FC}" dt="2026-02-11T11:34:22.318" v="2823" actId="20577"/>
          <ac:spMkLst>
            <pc:docMk/>
            <pc:sldMk cId="65654052" sldId="2567"/>
            <ac:spMk id="4" creationId="{EF299142-2C05-F943-1380-749637C330A9}"/>
          </ac:spMkLst>
        </pc:spChg>
        <pc:spChg chg="mod">
          <ac:chgData name="Rhiannon Akers" userId="fb3c9d12-5c8c-42d7-8dc7-d872d7a3d202" providerId="ADAL" clId="{80AABDCA-A693-4F09-99FD-F26609E442FC}" dt="2026-02-10T21:18:19.314" v="1432" actId="6549"/>
          <ac:spMkLst>
            <pc:docMk/>
            <pc:sldMk cId="65654052" sldId="2567"/>
            <ac:spMk id="5" creationId="{6CC6DF68-C0C4-D0F0-F9AD-AAF84200839C}"/>
          </ac:spMkLst>
        </pc:spChg>
        <pc:spChg chg="mod">
          <ac:chgData name="Rhiannon Akers" userId="fb3c9d12-5c8c-42d7-8dc7-d872d7a3d202" providerId="ADAL" clId="{80AABDCA-A693-4F09-99FD-F26609E442FC}" dt="2026-02-10T21:18:21.147" v="1433" actId="6549"/>
          <ac:spMkLst>
            <pc:docMk/>
            <pc:sldMk cId="65654052" sldId="2567"/>
            <ac:spMk id="6" creationId="{3556CDA4-0F1C-419E-8CFB-385A3CEA205D}"/>
          </ac:spMkLst>
        </pc:spChg>
        <pc:spChg chg="mod">
          <ac:chgData name="Rhiannon Akers" userId="fb3c9d12-5c8c-42d7-8dc7-d872d7a3d202" providerId="ADAL" clId="{80AABDCA-A693-4F09-99FD-F26609E442FC}" dt="2026-02-11T11:21:23.381" v="2528" actId="27636"/>
          <ac:spMkLst>
            <pc:docMk/>
            <pc:sldMk cId="65654052" sldId="2567"/>
            <ac:spMk id="7" creationId="{80A9AC01-F808-2FAF-26F4-68437E361E2E}"/>
          </ac:spMkLst>
        </pc:spChg>
      </pc:sldChg>
      <pc:sldChg chg="modSp add mod modAnim modNotesTx">
        <pc:chgData name="Rhiannon Akers" userId="fb3c9d12-5c8c-42d7-8dc7-d872d7a3d202" providerId="ADAL" clId="{80AABDCA-A693-4F09-99FD-F26609E442FC}" dt="2026-02-11T12:05:36.519" v="3225" actId="20577"/>
        <pc:sldMkLst>
          <pc:docMk/>
          <pc:sldMk cId="2190337359" sldId="2569"/>
        </pc:sldMkLst>
        <pc:spChg chg="mod">
          <ac:chgData name="Rhiannon Akers" userId="fb3c9d12-5c8c-42d7-8dc7-d872d7a3d202" providerId="ADAL" clId="{80AABDCA-A693-4F09-99FD-F26609E442FC}" dt="2026-02-10T21:13:01.131" v="1366" actId="14100"/>
          <ac:spMkLst>
            <pc:docMk/>
            <pc:sldMk cId="2190337359" sldId="2569"/>
            <ac:spMk id="2" creationId="{1F218F7E-AB79-6050-C491-EBB55A04FA17}"/>
          </ac:spMkLst>
        </pc:spChg>
        <pc:spChg chg="mod">
          <ac:chgData name="Rhiannon Akers" userId="fb3c9d12-5c8c-42d7-8dc7-d872d7a3d202" providerId="ADAL" clId="{80AABDCA-A693-4F09-99FD-F26609E442FC}" dt="2026-02-11T12:05:36.519" v="3225" actId="20577"/>
          <ac:spMkLst>
            <pc:docMk/>
            <pc:sldMk cId="2190337359" sldId="2569"/>
            <ac:spMk id="4" creationId="{103A746D-FEE9-8915-308D-F42B4E2835C0}"/>
          </ac:spMkLst>
        </pc:spChg>
        <pc:spChg chg="mod">
          <ac:chgData name="Rhiannon Akers" userId="fb3c9d12-5c8c-42d7-8dc7-d872d7a3d202" providerId="ADAL" clId="{80AABDCA-A693-4F09-99FD-F26609E442FC}" dt="2026-02-10T21:18:13.212" v="1430" actId="6549"/>
          <ac:spMkLst>
            <pc:docMk/>
            <pc:sldMk cId="2190337359" sldId="2569"/>
            <ac:spMk id="5" creationId="{6B273F71-3797-9C0F-7C16-7652DEDD9A24}"/>
          </ac:spMkLst>
        </pc:spChg>
        <pc:spChg chg="mod">
          <ac:chgData name="Rhiannon Akers" userId="fb3c9d12-5c8c-42d7-8dc7-d872d7a3d202" providerId="ADAL" clId="{80AABDCA-A693-4F09-99FD-F26609E442FC}" dt="2026-02-10T21:18:15.346" v="1431" actId="6549"/>
          <ac:spMkLst>
            <pc:docMk/>
            <pc:sldMk cId="2190337359" sldId="2569"/>
            <ac:spMk id="6" creationId="{A7B90FC9-10CE-A8BA-8B67-81D4C4974110}"/>
          </ac:spMkLst>
        </pc:spChg>
        <pc:spChg chg="mod">
          <ac:chgData name="Rhiannon Akers" userId="fb3c9d12-5c8c-42d7-8dc7-d872d7a3d202" providerId="ADAL" clId="{80AABDCA-A693-4F09-99FD-F26609E442FC}" dt="2026-02-11T10:46:35.997" v="2178" actId="27636"/>
          <ac:spMkLst>
            <pc:docMk/>
            <pc:sldMk cId="2190337359" sldId="2569"/>
            <ac:spMk id="7" creationId="{2038555F-A9B4-BC08-617E-259A1BA13B90}"/>
          </ac:spMkLst>
        </pc:spChg>
      </pc:sldChg>
      <pc:sldChg chg="modSp add mod modAnim modNotesTx">
        <pc:chgData name="Rhiannon Akers" userId="fb3c9d12-5c8c-42d7-8dc7-d872d7a3d202" providerId="ADAL" clId="{80AABDCA-A693-4F09-99FD-F26609E442FC}" dt="2026-02-11T12:19:49.986" v="3457" actId="20577"/>
        <pc:sldMkLst>
          <pc:docMk/>
          <pc:sldMk cId="620796216" sldId="2571"/>
        </pc:sldMkLst>
        <pc:spChg chg="mod">
          <ac:chgData name="Rhiannon Akers" userId="fb3c9d12-5c8c-42d7-8dc7-d872d7a3d202" providerId="ADAL" clId="{80AABDCA-A693-4F09-99FD-F26609E442FC}" dt="2026-02-10T21:13:24.575" v="1370" actId="27636"/>
          <ac:spMkLst>
            <pc:docMk/>
            <pc:sldMk cId="620796216" sldId="2571"/>
            <ac:spMk id="2" creationId="{22EB61E3-C135-F298-37A1-6BAF5F775264}"/>
          </ac:spMkLst>
        </pc:spChg>
        <pc:spChg chg="mod">
          <ac:chgData name="Rhiannon Akers" userId="fb3c9d12-5c8c-42d7-8dc7-d872d7a3d202" providerId="ADAL" clId="{80AABDCA-A693-4F09-99FD-F26609E442FC}" dt="2026-02-11T11:38:04.656" v="2881" actId="20577"/>
          <ac:spMkLst>
            <pc:docMk/>
            <pc:sldMk cId="620796216" sldId="2571"/>
            <ac:spMk id="4" creationId="{B97B5511-A17C-F10F-CBF7-16623515668B}"/>
          </ac:spMkLst>
        </pc:spChg>
        <pc:spChg chg="mod">
          <ac:chgData name="Rhiannon Akers" userId="fb3c9d12-5c8c-42d7-8dc7-d872d7a3d202" providerId="ADAL" clId="{80AABDCA-A693-4F09-99FD-F26609E442FC}" dt="2026-02-10T21:18:07.923" v="1428" actId="6549"/>
          <ac:spMkLst>
            <pc:docMk/>
            <pc:sldMk cId="620796216" sldId="2571"/>
            <ac:spMk id="5" creationId="{9794C3B4-CE40-73F9-041C-FCC3BDDBA8A5}"/>
          </ac:spMkLst>
        </pc:spChg>
        <pc:spChg chg="mod">
          <ac:chgData name="Rhiannon Akers" userId="fb3c9d12-5c8c-42d7-8dc7-d872d7a3d202" providerId="ADAL" clId="{80AABDCA-A693-4F09-99FD-F26609E442FC}" dt="2026-02-10T21:18:10.078" v="1429" actId="6549"/>
          <ac:spMkLst>
            <pc:docMk/>
            <pc:sldMk cId="620796216" sldId="2571"/>
            <ac:spMk id="6" creationId="{AF97B984-BFCD-3ED4-8EDD-928EF1C6C05F}"/>
          </ac:spMkLst>
        </pc:spChg>
        <pc:spChg chg="mod">
          <ac:chgData name="Rhiannon Akers" userId="fb3c9d12-5c8c-42d7-8dc7-d872d7a3d202" providerId="ADAL" clId="{80AABDCA-A693-4F09-99FD-F26609E442FC}" dt="2026-02-11T10:46:36.011" v="2179" actId="27636"/>
          <ac:spMkLst>
            <pc:docMk/>
            <pc:sldMk cId="620796216" sldId="2571"/>
            <ac:spMk id="7" creationId="{5A15B449-7806-8F42-65C5-CE65D1FBBA96}"/>
          </ac:spMkLst>
        </pc:spChg>
      </pc:sldChg>
      <pc:sldChg chg="modSp add mod modAnim modNotesTx">
        <pc:chgData name="Rhiannon Akers" userId="fb3c9d12-5c8c-42d7-8dc7-d872d7a3d202" providerId="ADAL" clId="{80AABDCA-A693-4F09-99FD-F26609E442FC}" dt="2026-02-11T11:49:41.788" v="2945" actId="20577"/>
        <pc:sldMkLst>
          <pc:docMk/>
          <pc:sldMk cId="3293533081" sldId="2573"/>
        </pc:sldMkLst>
        <pc:spChg chg="mod">
          <ac:chgData name="Rhiannon Akers" userId="fb3c9d12-5c8c-42d7-8dc7-d872d7a3d202" providerId="ADAL" clId="{80AABDCA-A693-4F09-99FD-F26609E442FC}" dt="2026-02-10T21:14:04.716" v="1384" actId="1076"/>
          <ac:spMkLst>
            <pc:docMk/>
            <pc:sldMk cId="3293533081" sldId="2573"/>
            <ac:spMk id="2" creationId="{4F06110E-BD2B-A2BD-A838-D87F83E5CBD3}"/>
          </ac:spMkLst>
        </pc:spChg>
        <pc:spChg chg="mod">
          <ac:chgData name="Rhiannon Akers" userId="fb3c9d12-5c8c-42d7-8dc7-d872d7a3d202" providerId="ADAL" clId="{80AABDCA-A693-4F09-99FD-F26609E442FC}" dt="2026-02-11T11:49:41.788" v="2945" actId="20577"/>
          <ac:spMkLst>
            <pc:docMk/>
            <pc:sldMk cId="3293533081" sldId="2573"/>
            <ac:spMk id="4" creationId="{98FAB4CA-B435-B799-FFAB-FC114769DD92}"/>
          </ac:spMkLst>
        </pc:spChg>
        <pc:spChg chg="mod">
          <ac:chgData name="Rhiannon Akers" userId="fb3c9d12-5c8c-42d7-8dc7-d872d7a3d202" providerId="ADAL" clId="{80AABDCA-A693-4F09-99FD-F26609E442FC}" dt="2026-02-10T21:18:02.834" v="1426" actId="6549"/>
          <ac:spMkLst>
            <pc:docMk/>
            <pc:sldMk cId="3293533081" sldId="2573"/>
            <ac:spMk id="5" creationId="{E2E328D2-7F81-2F31-7C80-A9AF3EAEF74B}"/>
          </ac:spMkLst>
        </pc:spChg>
        <pc:spChg chg="mod">
          <ac:chgData name="Rhiannon Akers" userId="fb3c9d12-5c8c-42d7-8dc7-d872d7a3d202" providerId="ADAL" clId="{80AABDCA-A693-4F09-99FD-F26609E442FC}" dt="2026-02-10T21:18:04.648" v="1427" actId="6549"/>
          <ac:spMkLst>
            <pc:docMk/>
            <pc:sldMk cId="3293533081" sldId="2573"/>
            <ac:spMk id="6" creationId="{E05F07C3-8445-161B-F4EE-4423E78359BB}"/>
          </ac:spMkLst>
        </pc:spChg>
        <pc:spChg chg="mod">
          <ac:chgData name="Rhiannon Akers" userId="fb3c9d12-5c8c-42d7-8dc7-d872d7a3d202" providerId="ADAL" clId="{80AABDCA-A693-4F09-99FD-F26609E442FC}" dt="2026-02-10T21:25:12.294" v="1451" actId="27636"/>
          <ac:spMkLst>
            <pc:docMk/>
            <pc:sldMk cId="3293533081" sldId="2573"/>
            <ac:spMk id="7" creationId="{CBF10906-7327-A26A-8B4A-BACCC712C329}"/>
          </ac:spMkLst>
        </pc:spChg>
      </pc:sldChg>
      <pc:sldChg chg="delSp modSp add mod modClrScheme modAnim chgLayout modNotesTx">
        <pc:chgData name="Rhiannon Akers" userId="fb3c9d12-5c8c-42d7-8dc7-d872d7a3d202" providerId="ADAL" clId="{80AABDCA-A693-4F09-99FD-F26609E442FC}" dt="2026-02-11T11:51:53.836" v="3011" actId="20577"/>
        <pc:sldMkLst>
          <pc:docMk/>
          <pc:sldMk cId="2010448861" sldId="2575"/>
        </pc:sldMkLst>
        <pc:spChg chg="mod">
          <ac:chgData name="Rhiannon Akers" userId="fb3c9d12-5c8c-42d7-8dc7-d872d7a3d202" providerId="ADAL" clId="{80AABDCA-A693-4F09-99FD-F26609E442FC}" dt="2026-02-11T11:51:27.036" v="3004" actId="26606"/>
          <ac:spMkLst>
            <pc:docMk/>
            <pc:sldMk cId="2010448861" sldId="2575"/>
            <ac:spMk id="2" creationId="{59284519-8707-CC81-9F7E-03A98AD1D3E1}"/>
          </ac:spMkLst>
        </pc:spChg>
        <pc:spChg chg="mod">
          <ac:chgData name="Rhiannon Akers" userId="fb3c9d12-5c8c-42d7-8dc7-d872d7a3d202" providerId="ADAL" clId="{80AABDCA-A693-4F09-99FD-F26609E442FC}" dt="2026-02-11T11:51:27.036" v="3004" actId="26606"/>
          <ac:spMkLst>
            <pc:docMk/>
            <pc:sldMk cId="2010448861" sldId="2575"/>
            <ac:spMk id="4" creationId="{65A37BEA-7FF6-7E8A-FA5E-4838406C46AF}"/>
          </ac:spMkLst>
        </pc:spChg>
        <pc:spChg chg="del mod">
          <ac:chgData name="Rhiannon Akers" userId="fb3c9d12-5c8c-42d7-8dc7-d872d7a3d202" providerId="ADAL" clId="{80AABDCA-A693-4F09-99FD-F26609E442FC}" dt="2026-02-11T11:51:27.036" v="3004" actId="26606"/>
          <ac:spMkLst>
            <pc:docMk/>
            <pc:sldMk cId="2010448861" sldId="2575"/>
            <ac:spMk id="5" creationId="{0CB5B11B-A37A-AD52-1D71-7CF5291A7093}"/>
          </ac:spMkLst>
        </pc:spChg>
        <pc:spChg chg="del mod">
          <ac:chgData name="Rhiannon Akers" userId="fb3c9d12-5c8c-42d7-8dc7-d872d7a3d202" providerId="ADAL" clId="{80AABDCA-A693-4F09-99FD-F26609E442FC}" dt="2026-02-11T11:51:27.036" v="3004" actId="26606"/>
          <ac:spMkLst>
            <pc:docMk/>
            <pc:sldMk cId="2010448861" sldId="2575"/>
            <ac:spMk id="6" creationId="{0FA63B16-DF85-A3D0-EF35-E2D431EC11DD}"/>
          </ac:spMkLst>
        </pc:spChg>
        <pc:spChg chg="mod modVis">
          <ac:chgData name="Rhiannon Akers" userId="fb3c9d12-5c8c-42d7-8dc7-d872d7a3d202" providerId="ADAL" clId="{80AABDCA-A693-4F09-99FD-F26609E442FC}" dt="2026-02-11T11:51:27.076" v="3005" actId="27636"/>
          <ac:spMkLst>
            <pc:docMk/>
            <pc:sldMk cId="2010448861" sldId="2575"/>
            <ac:spMk id="7" creationId="{8789332B-0F4F-4D68-C357-A3AC0AEBAFBD}"/>
          </ac:spMkLst>
        </pc:spChg>
        <pc:picChg chg="mod ord">
          <ac:chgData name="Rhiannon Akers" userId="fb3c9d12-5c8c-42d7-8dc7-d872d7a3d202" providerId="ADAL" clId="{80AABDCA-A693-4F09-99FD-F26609E442FC}" dt="2026-02-11T11:51:27.036" v="3004" actId="26606"/>
          <ac:picMkLst>
            <pc:docMk/>
            <pc:sldMk cId="2010448861" sldId="2575"/>
            <ac:picMk id="8" creationId="{0149D2E9-CFF8-480A-907D-B35B92C517C9}"/>
          </ac:picMkLst>
        </pc:picChg>
      </pc:sldChg>
      <pc:sldChg chg="modSp add del mod modNotesTx">
        <pc:chgData name="Rhiannon Akers" userId="fb3c9d12-5c8c-42d7-8dc7-d872d7a3d202" providerId="ADAL" clId="{80AABDCA-A693-4F09-99FD-F26609E442FC}" dt="2026-02-11T11:53:59.986" v="3013" actId="47"/>
        <pc:sldMkLst>
          <pc:docMk/>
          <pc:sldMk cId="3795261569" sldId="2577"/>
        </pc:sldMkLst>
        <pc:spChg chg="mod">
          <ac:chgData name="Rhiannon Akers" userId="fb3c9d12-5c8c-42d7-8dc7-d872d7a3d202" providerId="ADAL" clId="{80AABDCA-A693-4F09-99FD-F26609E442FC}" dt="2026-02-10T21:15:13.950" v="1398" actId="1076"/>
          <ac:spMkLst>
            <pc:docMk/>
            <pc:sldMk cId="3795261569" sldId="2577"/>
            <ac:spMk id="2" creationId="{5D8B44A5-7311-DDC8-202B-72746A131220}"/>
          </ac:spMkLst>
        </pc:spChg>
        <pc:spChg chg="mod">
          <ac:chgData name="Rhiannon Akers" userId="fb3c9d12-5c8c-42d7-8dc7-d872d7a3d202" providerId="ADAL" clId="{80AABDCA-A693-4F09-99FD-F26609E442FC}" dt="2026-02-10T21:15:21.544" v="1401" actId="20577"/>
          <ac:spMkLst>
            <pc:docMk/>
            <pc:sldMk cId="3795261569" sldId="2577"/>
            <ac:spMk id="4" creationId="{8F8A09DE-621B-854C-A581-D5DBE99FF4EC}"/>
          </ac:spMkLst>
        </pc:spChg>
        <pc:spChg chg="mod">
          <ac:chgData name="Rhiannon Akers" userId="fb3c9d12-5c8c-42d7-8dc7-d872d7a3d202" providerId="ADAL" clId="{80AABDCA-A693-4F09-99FD-F26609E442FC}" dt="2026-02-10T21:17:51.690" v="1422" actId="6549"/>
          <ac:spMkLst>
            <pc:docMk/>
            <pc:sldMk cId="3795261569" sldId="2577"/>
            <ac:spMk id="5" creationId="{FA149814-1B29-7F42-29CC-FB856AB7CE23}"/>
          </ac:spMkLst>
        </pc:spChg>
        <pc:spChg chg="mod">
          <ac:chgData name="Rhiannon Akers" userId="fb3c9d12-5c8c-42d7-8dc7-d872d7a3d202" providerId="ADAL" clId="{80AABDCA-A693-4F09-99FD-F26609E442FC}" dt="2026-02-10T21:17:52.928" v="1423" actId="6549"/>
          <ac:spMkLst>
            <pc:docMk/>
            <pc:sldMk cId="3795261569" sldId="2577"/>
            <ac:spMk id="6" creationId="{5B2538DD-CA0A-3B3B-64B8-E4940634F8AB}"/>
          </ac:spMkLst>
        </pc:spChg>
        <pc:spChg chg="mod">
          <ac:chgData name="Rhiannon Akers" userId="fb3c9d12-5c8c-42d7-8dc7-d872d7a3d202" providerId="ADAL" clId="{80AABDCA-A693-4F09-99FD-F26609E442FC}" dt="2026-02-10T21:14:56.927" v="1396" actId="27636"/>
          <ac:spMkLst>
            <pc:docMk/>
            <pc:sldMk cId="3795261569" sldId="2577"/>
            <ac:spMk id="7" creationId="{8CCB2ED6-B140-55BF-C7E5-FCC7FCCA68FF}"/>
          </ac:spMkLst>
        </pc:spChg>
      </pc:sldChg>
      <pc:sldChg chg="delSp modSp add del mod modNotesTx">
        <pc:chgData name="Rhiannon Akers" userId="fb3c9d12-5c8c-42d7-8dc7-d872d7a3d202" providerId="ADAL" clId="{80AABDCA-A693-4F09-99FD-F26609E442FC}" dt="2026-02-11T11:54:09.835" v="3014" actId="47"/>
        <pc:sldMkLst>
          <pc:docMk/>
          <pc:sldMk cId="250136002" sldId="2579"/>
        </pc:sldMkLst>
        <pc:spChg chg="mod">
          <ac:chgData name="Rhiannon Akers" userId="fb3c9d12-5c8c-42d7-8dc7-d872d7a3d202" providerId="ADAL" clId="{80AABDCA-A693-4F09-99FD-F26609E442FC}" dt="2026-02-10T21:16:17.671" v="1413" actId="1076"/>
          <ac:spMkLst>
            <pc:docMk/>
            <pc:sldMk cId="250136002" sldId="2579"/>
            <ac:spMk id="2" creationId="{730EE6F6-D710-92F3-0859-32B9FE9B484E}"/>
          </ac:spMkLst>
        </pc:spChg>
        <pc:spChg chg="mod">
          <ac:chgData name="Rhiannon Akers" userId="fb3c9d12-5c8c-42d7-8dc7-d872d7a3d202" providerId="ADAL" clId="{80AABDCA-A693-4F09-99FD-F26609E442FC}" dt="2026-02-10T21:17:47.768" v="1421" actId="6549"/>
          <ac:spMkLst>
            <pc:docMk/>
            <pc:sldMk cId="250136002" sldId="2579"/>
            <ac:spMk id="5" creationId="{411072F5-2954-9CDD-4381-F21D2982F456}"/>
          </ac:spMkLst>
        </pc:spChg>
        <pc:spChg chg="del">
          <ac:chgData name="Rhiannon Akers" userId="fb3c9d12-5c8c-42d7-8dc7-d872d7a3d202" providerId="ADAL" clId="{80AABDCA-A693-4F09-99FD-F26609E442FC}" dt="2026-02-10T21:17:44.743" v="1419" actId="478"/>
          <ac:spMkLst>
            <pc:docMk/>
            <pc:sldMk cId="250136002" sldId="2579"/>
            <ac:spMk id="6" creationId="{DF9E0573-E7C6-D0E7-192E-E3794AA0797E}"/>
          </ac:spMkLst>
        </pc:spChg>
        <pc:spChg chg="mod">
          <ac:chgData name="Rhiannon Akers" userId="fb3c9d12-5c8c-42d7-8dc7-d872d7a3d202" providerId="ADAL" clId="{80AABDCA-A693-4F09-99FD-F26609E442FC}" dt="2026-02-10T21:16:06.616" v="1410" actId="27636"/>
          <ac:spMkLst>
            <pc:docMk/>
            <pc:sldMk cId="250136002" sldId="2579"/>
            <ac:spMk id="7" creationId="{B5D044C8-2BCB-16A5-8AD9-B4E9948B4646}"/>
          </ac:spMkLst>
        </pc:spChg>
      </pc:sldChg>
      <pc:sldChg chg="addSp delSp modSp new mod modAnim modNotesTx">
        <pc:chgData name="Rhiannon Akers" userId="fb3c9d12-5c8c-42d7-8dc7-d872d7a3d202" providerId="ADAL" clId="{80AABDCA-A693-4F09-99FD-F26609E442FC}" dt="2026-02-11T11:35:48.277" v="2834"/>
        <pc:sldMkLst>
          <pc:docMk/>
          <pc:sldMk cId="2339400322" sldId="2580"/>
        </pc:sldMkLst>
        <pc:spChg chg="mod">
          <ac:chgData name="Rhiannon Akers" userId="fb3c9d12-5c8c-42d7-8dc7-d872d7a3d202" providerId="ADAL" clId="{80AABDCA-A693-4F09-99FD-F26609E442FC}" dt="2026-02-10T21:27:56.465" v="1546" actId="20577"/>
          <ac:spMkLst>
            <pc:docMk/>
            <pc:sldMk cId="2339400322" sldId="2580"/>
            <ac:spMk id="2" creationId="{FB66326D-5811-2ED7-4593-27C5C355D545}"/>
          </ac:spMkLst>
        </pc:spChg>
        <pc:spChg chg="mod">
          <ac:chgData name="Rhiannon Akers" userId="fb3c9d12-5c8c-42d7-8dc7-d872d7a3d202" providerId="ADAL" clId="{80AABDCA-A693-4F09-99FD-F26609E442FC}" dt="2026-02-10T21:26:29.200" v="1516" actId="113"/>
          <ac:spMkLst>
            <pc:docMk/>
            <pc:sldMk cId="2339400322" sldId="2580"/>
            <ac:spMk id="3" creationId="{FC500E87-50AC-642F-DC59-A417B7D40830}"/>
          </ac:spMkLst>
        </pc:spChg>
        <pc:spChg chg="mod">
          <ac:chgData name="Rhiannon Akers" userId="fb3c9d12-5c8c-42d7-8dc7-d872d7a3d202" providerId="ADAL" clId="{80AABDCA-A693-4F09-99FD-F26609E442FC}" dt="2026-02-10T21:26:33.024" v="1517" actId="113"/>
          <ac:spMkLst>
            <pc:docMk/>
            <pc:sldMk cId="2339400322" sldId="2580"/>
            <ac:spMk id="4" creationId="{13C285D9-A8C3-327E-1297-8BADDC309B44}"/>
          </ac:spMkLst>
        </pc:spChg>
        <pc:spChg chg="add del">
          <ac:chgData name="Rhiannon Akers" userId="fb3c9d12-5c8c-42d7-8dc7-d872d7a3d202" providerId="ADAL" clId="{80AABDCA-A693-4F09-99FD-F26609E442FC}" dt="2026-02-11T10:48:44.251" v="2192" actId="22"/>
          <ac:spMkLst>
            <pc:docMk/>
            <pc:sldMk cId="2339400322" sldId="2580"/>
            <ac:spMk id="6" creationId="{3AEAE6B6-AE48-3C8A-BE82-4060ED42AC33}"/>
          </ac:spMkLst>
        </pc:spChg>
      </pc:sldChg>
      <pc:sldChg chg="addSp delSp modSp new mod modClrScheme chgLayout">
        <pc:chgData name="Rhiannon Akers" userId="fb3c9d12-5c8c-42d7-8dc7-d872d7a3d202" providerId="ADAL" clId="{80AABDCA-A693-4F09-99FD-F26609E442FC}" dt="2026-02-11T10:55:08.084" v="2405" actId="26606"/>
        <pc:sldMkLst>
          <pc:docMk/>
          <pc:sldMk cId="3462789018" sldId="2581"/>
        </pc:sldMkLst>
        <pc:spChg chg="mod">
          <ac:chgData name="Rhiannon Akers" userId="fb3c9d12-5c8c-42d7-8dc7-d872d7a3d202" providerId="ADAL" clId="{80AABDCA-A693-4F09-99FD-F26609E442FC}" dt="2026-02-11T10:55:08.084" v="2405" actId="26606"/>
          <ac:spMkLst>
            <pc:docMk/>
            <pc:sldMk cId="3462789018" sldId="2581"/>
            <ac:spMk id="2" creationId="{E3C0F591-1177-C502-B63B-640CFBAB93CF}"/>
          </ac:spMkLst>
        </pc:spChg>
        <pc:spChg chg="del">
          <ac:chgData name="Rhiannon Akers" userId="fb3c9d12-5c8c-42d7-8dc7-d872d7a3d202" providerId="ADAL" clId="{80AABDCA-A693-4F09-99FD-F26609E442FC}" dt="2026-02-11T10:54:45.700" v="2400" actId="931"/>
          <ac:spMkLst>
            <pc:docMk/>
            <pc:sldMk cId="3462789018" sldId="2581"/>
            <ac:spMk id="3" creationId="{426E346F-1EC9-98D7-799D-A64E88FBA48C}"/>
          </ac:spMkLst>
        </pc:spChg>
        <pc:spChg chg="mod">
          <ac:chgData name="Rhiannon Akers" userId="fb3c9d12-5c8c-42d7-8dc7-d872d7a3d202" providerId="ADAL" clId="{80AABDCA-A693-4F09-99FD-F26609E442FC}" dt="2026-02-11T10:55:08.084" v="2405" actId="26606"/>
          <ac:spMkLst>
            <pc:docMk/>
            <pc:sldMk cId="3462789018" sldId="2581"/>
            <ac:spMk id="4" creationId="{BDEEE02A-2239-FE37-2C59-6EBA62A359FF}"/>
          </ac:spMkLst>
        </pc:spChg>
        <pc:spChg chg="add del mod">
          <ac:chgData name="Rhiannon Akers" userId="fb3c9d12-5c8c-42d7-8dc7-d872d7a3d202" providerId="ADAL" clId="{80AABDCA-A693-4F09-99FD-F26609E442FC}" dt="2026-02-11T10:55:08.076" v="2404" actId="26606"/>
          <ac:spMkLst>
            <pc:docMk/>
            <pc:sldMk cId="3462789018" sldId="2581"/>
            <ac:spMk id="11" creationId="{33554389-D7E0-A554-0DFF-4117B842501F}"/>
          </ac:spMkLst>
        </pc:spChg>
        <pc:spChg chg="add del mod">
          <ac:chgData name="Rhiannon Akers" userId="fb3c9d12-5c8c-42d7-8dc7-d872d7a3d202" providerId="ADAL" clId="{80AABDCA-A693-4F09-99FD-F26609E442FC}" dt="2026-02-11T10:55:08.076" v="2404" actId="26606"/>
          <ac:spMkLst>
            <pc:docMk/>
            <pc:sldMk cId="3462789018" sldId="2581"/>
            <ac:spMk id="13" creationId="{687D55D2-8763-79B7-0A59-AB4EC6212761}"/>
          </ac:spMkLst>
        </pc:spChg>
        <pc:picChg chg="add mod ord">
          <ac:chgData name="Rhiannon Akers" userId="fb3c9d12-5c8c-42d7-8dc7-d872d7a3d202" providerId="ADAL" clId="{80AABDCA-A693-4F09-99FD-F26609E442FC}" dt="2026-02-11T10:55:08.084" v="2405" actId="26606"/>
          <ac:picMkLst>
            <pc:docMk/>
            <pc:sldMk cId="3462789018" sldId="2581"/>
            <ac:picMk id="6" creationId="{FD446757-413F-0B8B-10E0-013B2C0758F7}"/>
          </ac:picMkLst>
        </pc:picChg>
      </pc:sldChg>
      <pc:sldChg chg="addSp delSp modSp new mod modClrScheme chgLayout">
        <pc:chgData name="Rhiannon Akers" userId="fb3c9d12-5c8c-42d7-8dc7-d872d7a3d202" providerId="ADAL" clId="{80AABDCA-A693-4F09-99FD-F26609E442FC}" dt="2026-02-11T11:40:56.102" v="2889" actId="26606"/>
        <pc:sldMkLst>
          <pc:docMk/>
          <pc:sldMk cId="744549371" sldId="2582"/>
        </pc:sldMkLst>
        <pc:spChg chg="mod">
          <ac:chgData name="Rhiannon Akers" userId="fb3c9d12-5c8c-42d7-8dc7-d872d7a3d202" providerId="ADAL" clId="{80AABDCA-A693-4F09-99FD-F26609E442FC}" dt="2026-02-11T11:40:56.102" v="2889" actId="26606"/>
          <ac:spMkLst>
            <pc:docMk/>
            <pc:sldMk cId="744549371" sldId="2582"/>
            <ac:spMk id="2" creationId="{3A9D03AB-7CAC-27F8-2C69-585E9629A23A}"/>
          </ac:spMkLst>
        </pc:spChg>
        <pc:spChg chg="del">
          <ac:chgData name="Rhiannon Akers" userId="fb3c9d12-5c8c-42d7-8dc7-d872d7a3d202" providerId="ADAL" clId="{80AABDCA-A693-4F09-99FD-F26609E442FC}" dt="2026-02-11T11:40:47.488" v="2886" actId="931"/>
          <ac:spMkLst>
            <pc:docMk/>
            <pc:sldMk cId="744549371" sldId="2582"/>
            <ac:spMk id="3" creationId="{3D34827E-344F-0B83-50B8-4A86BBB54B9C}"/>
          </ac:spMkLst>
        </pc:spChg>
        <pc:spChg chg="mod">
          <ac:chgData name="Rhiannon Akers" userId="fb3c9d12-5c8c-42d7-8dc7-d872d7a3d202" providerId="ADAL" clId="{80AABDCA-A693-4F09-99FD-F26609E442FC}" dt="2026-02-11T11:40:56.102" v="2889" actId="26606"/>
          <ac:spMkLst>
            <pc:docMk/>
            <pc:sldMk cId="744549371" sldId="2582"/>
            <ac:spMk id="4" creationId="{ADCCC291-EFFF-6DF8-CEC3-A2F30D05703A}"/>
          </ac:spMkLst>
        </pc:spChg>
        <pc:picChg chg="add mod ord">
          <ac:chgData name="Rhiannon Akers" userId="fb3c9d12-5c8c-42d7-8dc7-d872d7a3d202" providerId="ADAL" clId="{80AABDCA-A693-4F09-99FD-F26609E442FC}" dt="2026-02-11T11:40:56.102" v="2889" actId="26606"/>
          <ac:picMkLst>
            <pc:docMk/>
            <pc:sldMk cId="744549371" sldId="2582"/>
            <ac:picMk id="6" creationId="{E645B292-A450-797B-3B20-CD4BA5FCC6E8}"/>
          </ac:picMkLst>
        </pc:picChg>
      </pc:sldChg>
      <pc:sldChg chg="addSp delSp modSp new mod modClrScheme chgLayout">
        <pc:chgData name="Rhiannon Akers" userId="fb3c9d12-5c8c-42d7-8dc7-d872d7a3d202" providerId="ADAL" clId="{80AABDCA-A693-4F09-99FD-F26609E442FC}" dt="2026-02-11T11:50:46.521" v="2947" actId="26606"/>
        <pc:sldMkLst>
          <pc:docMk/>
          <pc:sldMk cId="805590422" sldId="2583"/>
        </pc:sldMkLst>
        <pc:spChg chg="mod">
          <ac:chgData name="Rhiannon Akers" userId="fb3c9d12-5c8c-42d7-8dc7-d872d7a3d202" providerId="ADAL" clId="{80AABDCA-A693-4F09-99FD-F26609E442FC}" dt="2026-02-11T11:50:46.521" v="2947" actId="26606"/>
          <ac:spMkLst>
            <pc:docMk/>
            <pc:sldMk cId="805590422" sldId="2583"/>
            <ac:spMk id="2" creationId="{94F8772C-69B6-8FF9-3D04-E4D3A0C5961C}"/>
          </ac:spMkLst>
        </pc:spChg>
        <pc:spChg chg="del">
          <ac:chgData name="Rhiannon Akers" userId="fb3c9d12-5c8c-42d7-8dc7-d872d7a3d202" providerId="ADAL" clId="{80AABDCA-A693-4F09-99FD-F26609E442FC}" dt="2026-02-11T11:50:35.485" v="2946" actId="931"/>
          <ac:spMkLst>
            <pc:docMk/>
            <pc:sldMk cId="805590422" sldId="2583"/>
            <ac:spMk id="3" creationId="{62E17724-0F94-EC13-E422-3A4DA0B423E2}"/>
          </ac:spMkLst>
        </pc:spChg>
        <pc:spChg chg="mod">
          <ac:chgData name="Rhiannon Akers" userId="fb3c9d12-5c8c-42d7-8dc7-d872d7a3d202" providerId="ADAL" clId="{80AABDCA-A693-4F09-99FD-F26609E442FC}" dt="2026-02-11T11:50:46.521" v="2947" actId="26606"/>
          <ac:spMkLst>
            <pc:docMk/>
            <pc:sldMk cId="805590422" sldId="2583"/>
            <ac:spMk id="4" creationId="{6DADE6B5-3675-641F-6DE5-36E47A8112C7}"/>
          </ac:spMkLst>
        </pc:spChg>
        <pc:picChg chg="add mod ord">
          <ac:chgData name="Rhiannon Akers" userId="fb3c9d12-5c8c-42d7-8dc7-d872d7a3d202" providerId="ADAL" clId="{80AABDCA-A693-4F09-99FD-F26609E442FC}" dt="2026-02-11T11:50:46.521" v="2947" actId="26606"/>
          <ac:picMkLst>
            <pc:docMk/>
            <pc:sldMk cId="805590422" sldId="2583"/>
            <ac:picMk id="6" creationId="{260769F3-4A97-122F-3309-9158DAA585B6}"/>
          </ac:picMkLst>
        </pc:picChg>
      </pc:sldChg>
      <pc:sldChg chg="addSp modSp new mod">
        <pc:chgData name="Rhiannon Akers" userId="fb3c9d12-5c8c-42d7-8dc7-d872d7a3d202" providerId="ADAL" clId="{80AABDCA-A693-4F09-99FD-F26609E442FC}" dt="2026-02-11T11:16:46.981" v="2523" actId="1076"/>
        <pc:sldMkLst>
          <pc:docMk/>
          <pc:sldMk cId="1325049239" sldId="2584"/>
        </pc:sldMkLst>
        <pc:spChg chg="mod">
          <ac:chgData name="Rhiannon Akers" userId="fb3c9d12-5c8c-42d7-8dc7-d872d7a3d202" providerId="ADAL" clId="{80AABDCA-A693-4F09-99FD-F26609E442FC}" dt="2026-02-11T11:11:49.306" v="2429" actId="20577"/>
          <ac:spMkLst>
            <pc:docMk/>
            <pc:sldMk cId="1325049239" sldId="2584"/>
            <ac:spMk id="2" creationId="{2122773D-1112-06CE-D8EE-86251C064B52}"/>
          </ac:spMkLst>
        </pc:spChg>
        <pc:spChg chg="mod">
          <ac:chgData name="Rhiannon Akers" userId="fb3c9d12-5c8c-42d7-8dc7-d872d7a3d202" providerId="ADAL" clId="{80AABDCA-A693-4F09-99FD-F26609E442FC}" dt="2026-02-11T11:16:43.510" v="2522" actId="20577"/>
          <ac:spMkLst>
            <pc:docMk/>
            <pc:sldMk cId="1325049239" sldId="2584"/>
            <ac:spMk id="3" creationId="{EBF0BABD-5DFB-C8CB-38D7-D187A9BD8A31}"/>
          </ac:spMkLst>
        </pc:spChg>
        <pc:picChg chg="add mod">
          <ac:chgData name="Rhiannon Akers" userId="fb3c9d12-5c8c-42d7-8dc7-d872d7a3d202" providerId="ADAL" clId="{80AABDCA-A693-4F09-99FD-F26609E442FC}" dt="2026-02-11T11:16:46.981" v="2523" actId="1076"/>
          <ac:picMkLst>
            <pc:docMk/>
            <pc:sldMk cId="1325049239" sldId="2584"/>
            <ac:picMk id="5" creationId="{B71CB97C-AF51-9928-ED70-7FF877164237}"/>
          </ac:picMkLst>
        </pc:picChg>
      </pc:sldChg>
      <pc:sldChg chg="addSp delSp modSp new mod modClrScheme modAnim chgLayout modNotesTx">
        <pc:chgData name="Rhiannon Akers" userId="fb3c9d12-5c8c-42d7-8dc7-d872d7a3d202" providerId="ADAL" clId="{80AABDCA-A693-4F09-99FD-F26609E442FC}" dt="2026-02-11T12:04:35.525" v="3215" actId="27636"/>
        <pc:sldMkLst>
          <pc:docMk/>
          <pc:sldMk cId="728237255" sldId="2585"/>
        </pc:sldMkLst>
        <pc:spChg chg="mod">
          <ac:chgData name="Rhiannon Akers" userId="fb3c9d12-5c8c-42d7-8dc7-d872d7a3d202" providerId="ADAL" clId="{80AABDCA-A693-4F09-99FD-F26609E442FC}" dt="2026-02-11T11:26:50.570" v="2662" actId="27636"/>
          <ac:spMkLst>
            <pc:docMk/>
            <pc:sldMk cId="728237255" sldId="2585"/>
            <ac:spMk id="2" creationId="{E8BA990F-3C35-6925-07D4-41EF0690CBDC}"/>
          </ac:spMkLst>
        </pc:spChg>
        <pc:spChg chg="mod ord">
          <ac:chgData name="Rhiannon Akers" userId="fb3c9d12-5c8c-42d7-8dc7-d872d7a3d202" providerId="ADAL" clId="{80AABDCA-A693-4F09-99FD-F26609E442FC}" dt="2026-02-11T12:04:35.525" v="3215" actId="27636"/>
          <ac:spMkLst>
            <pc:docMk/>
            <pc:sldMk cId="728237255" sldId="2585"/>
            <ac:spMk id="3" creationId="{9C481982-467D-9176-2774-1BAFBDD8F8D7}"/>
          </ac:spMkLst>
        </pc:spChg>
        <pc:spChg chg="del mod">
          <ac:chgData name="Rhiannon Akers" userId="fb3c9d12-5c8c-42d7-8dc7-d872d7a3d202" providerId="ADAL" clId="{80AABDCA-A693-4F09-99FD-F26609E442FC}" dt="2026-02-11T11:24:58.824" v="2636" actId="26606"/>
          <ac:spMkLst>
            <pc:docMk/>
            <pc:sldMk cId="728237255" sldId="2585"/>
            <ac:spMk id="4" creationId="{4DA70DD0-4B1A-D0E3-D0A4-578B40F20257}"/>
          </ac:spMkLst>
        </pc:spChg>
        <pc:spChg chg="add del mod">
          <ac:chgData name="Rhiannon Akers" userId="fb3c9d12-5c8c-42d7-8dc7-d872d7a3d202" providerId="ADAL" clId="{80AABDCA-A693-4F09-99FD-F26609E442FC}" dt="2026-02-11T11:25:44.128" v="2645" actId="478"/>
          <ac:spMkLst>
            <pc:docMk/>
            <pc:sldMk cId="728237255" sldId="2585"/>
            <ac:spMk id="8" creationId="{D5671138-B5BB-80F2-17F6-CD2A9D55F713}"/>
          </ac:spMkLst>
        </pc:spChg>
        <pc:picChg chg="add mod">
          <ac:chgData name="Rhiannon Akers" userId="fb3c9d12-5c8c-42d7-8dc7-d872d7a3d202" providerId="ADAL" clId="{80AABDCA-A693-4F09-99FD-F26609E442FC}" dt="2026-02-11T11:26:24.263" v="2655" actId="1076"/>
          <ac:picMkLst>
            <pc:docMk/>
            <pc:sldMk cId="728237255" sldId="2585"/>
            <ac:picMk id="1026" creationId="{0996F9BA-3B23-8DE9-C8C9-DBD1D6A82B6E}"/>
          </ac:picMkLst>
        </pc:picChg>
      </pc:sldChg>
      <pc:sldChg chg="addSp modSp new mod modClrScheme chgLayout">
        <pc:chgData name="Rhiannon Akers" userId="fb3c9d12-5c8c-42d7-8dc7-d872d7a3d202" providerId="ADAL" clId="{80AABDCA-A693-4F09-99FD-F26609E442FC}" dt="2026-02-11T12:12:58.107" v="3322" actId="5793"/>
        <pc:sldMkLst>
          <pc:docMk/>
          <pc:sldMk cId="2250827628" sldId="2586"/>
        </pc:sldMkLst>
        <pc:spChg chg="add mod">
          <ac:chgData name="Rhiannon Akers" userId="fb3c9d12-5c8c-42d7-8dc7-d872d7a3d202" providerId="ADAL" clId="{80AABDCA-A693-4F09-99FD-F26609E442FC}" dt="2026-02-11T12:12:58.107" v="3322" actId="5793"/>
          <ac:spMkLst>
            <pc:docMk/>
            <pc:sldMk cId="2250827628" sldId="2586"/>
            <ac:spMk id="3" creationId="{8E54F4DC-0738-3650-19EA-59F7D0655765}"/>
          </ac:spMkLst>
        </pc:spChg>
        <pc:spChg chg="add mod">
          <ac:chgData name="Rhiannon Akers" userId="fb3c9d12-5c8c-42d7-8dc7-d872d7a3d202" providerId="ADAL" clId="{80AABDCA-A693-4F09-99FD-F26609E442FC}" dt="2026-02-11T12:12:51.576" v="3318" actId="20577"/>
          <ac:spMkLst>
            <pc:docMk/>
            <pc:sldMk cId="2250827628" sldId="2586"/>
            <ac:spMk id="8" creationId="{7FF3F0C4-3465-6902-B4A4-C471090B0D99}"/>
          </ac:spMkLst>
        </pc:spChg>
      </pc:sldChg>
      <pc:sldChg chg="addSp delSp modSp new mod modClrScheme modAnim chgLayout">
        <pc:chgData name="Rhiannon Akers" userId="fb3c9d12-5c8c-42d7-8dc7-d872d7a3d202" providerId="ADAL" clId="{80AABDCA-A693-4F09-99FD-F26609E442FC}" dt="2026-02-11T12:18:24.481" v="3456" actId="403"/>
        <pc:sldMkLst>
          <pc:docMk/>
          <pc:sldMk cId="310639953" sldId="2587"/>
        </pc:sldMkLst>
        <pc:spChg chg="mod">
          <ac:chgData name="Rhiannon Akers" userId="fb3c9d12-5c8c-42d7-8dc7-d872d7a3d202" providerId="ADAL" clId="{80AABDCA-A693-4F09-99FD-F26609E442FC}" dt="2026-02-11T12:18:04.465" v="3452" actId="20577"/>
          <ac:spMkLst>
            <pc:docMk/>
            <pc:sldMk cId="310639953" sldId="2587"/>
            <ac:spMk id="2" creationId="{CED95DFC-0DE7-03A8-08BC-3477E383D734}"/>
          </ac:spMkLst>
        </pc:spChg>
        <pc:spChg chg="del">
          <ac:chgData name="Rhiannon Akers" userId="fb3c9d12-5c8c-42d7-8dc7-d872d7a3d202" providerId="ADAL" clId="{80AABDCA-A693-4F09-99FD-F26609E442FC}" dt="2026-02-11T12:16:06.927" v="3417" actId="931"/>
          <ac:spMkLst>
            <pc:docMk/>
            <pc:sldMk cId="310639953" sldId="2587"/>
            <ac:spMk id="3" creationId="{232367C4-1301-C265-D4A1-6C5CF38451D0}"/>
          </ac:spMkLst>
        </pc:spChg>
        <pc:spChg chg="del">
          <ac:chgData name="Rhiannon Akers" userId="fb3c9d12-5c8c-42d7-8dc7-d872d7a3d202" providerId="ADAL" clId="{80AABDCA-A693-4F09-99FD-F26609E442FC}" dt="2026-02-11T12:16:26.377" v="3421" actId="931"/>
          <ac:spMkLst>
            <pc:docMk/>
            <pc:sldMk cId="310639953" sldId="2587"/>
            <ac:spMk id="4" creationId="{12E7DEC6-6201-F4DD-A0BF-DBDAB47047AB}"/>
          </ac:spMkLst>
        </pc:spChg>
        <pc:spChg chg="add del mod">
          <ac:chgData name="Rhiannon Akers" userId="fb3c9d12-5c8c-42d7-8dc7-d872d7a3d202" providerId="ADAL" clId="{80AABDCA-A693-4F09-99FD-F26609E442FC}" dt="2026-02-11T12:16:09.504" v="3418" actId="478"/>
          <ac:spMkLst>
            <pc:docMk/>
            <pc:sldMk cId="310639953" sldId="2587"/>
            <ac:spMk id="7" creationId="{294F0B00-C248-523E-2587-BE5270C39B09}"/>
          </ac:spMkLst>
        </pc:spChg>
        <pc:spChg chg="add del mod">
          <ac:chgData name="Rhiannon Akers" userId="fb3c9d12-5c8c-42d7-8dc7-d872d7a3d202" providerId="ADAL" clId="{80AABDCA-A693-4F09-99FD-F26609E442FC}" dt="2026-02-11T12:16:10.587" v="3420" actId="478"/>
          <ac:spMkLst>
            <pc:docMk/>
            <pc:sldMk cId="310639953" sldId="2587"/>
            <ac:spMk id="9" creationId="{34C7CD7D-0A3F-D527-1321-38249D577EED}"/>
          </ac:spMkLst>
        </pc:spChg>
        <pc:spChg chg="add del mod">
          <ac:chgData name="Rhiannon Akers" userId="fb3c9d12-5c8c-42d7-8dc7-d872d7a3d202" providerId="ADAL" clId="{80AABDCA-A693-4F09-99FD-F26609E442FC}" dt="2026-02-11T12:17:47.338" v="3429" actId="478"/>
          <ac:spMkLst>
            <pc:docMk/>
            <pc:sldMk cId="310639953" sldId="2587"/>
            <ac:spMk id="12" creationId="{EF11E853-B657-C94B-7909-1D0B857B4319}"/>
          </ac:spMkLst>
        </pc:spChg>
        <pc:spChg chg="add mod">
          <ac:chgData name="Rhiannon Akers" userId="fb3c9d12-5c8c-42d7-8dc7-d872d7a3d202" providerId="ADAL" clId="{80AABDCA-A693-4F09-99FD-F26609E442FC}" dt="2026-02-11T12:18:24.481" v="3456" actId="403"/>
          <ac:spMkLst>
            <pc:docMk/>
            <pc:sldMk cId="310639953" sldId="2587"/>
            <ac:spMk id="17" creationId="{40AB8353-BAE5-206B-9D25-39E6AE9F4614}"/>
          </ac:spMkLst>
        </pc:spChg>
        <pc:picChg chg="add del mod">
          <ac:chgData name="Rhiannon Akers" userId="fb3c9d12-5c8c-42d7-8dc7-d872d7a3d202" providerId="ADAL" clId="{80AABDCA-A693-4F09-99FD-F26609E442FC}" dt="2026-02-11T12:16:09.504" v="3418" actId="478"/>
          <ac:picMkLst>
            <pc:docMk/>
            <pc:sldMk cId="310639953" sldId="2587"/>
            <ac:picMk id="6" creationId="{460D3542-2E88-207A-865E-01F2888A2863}"/>
          </ac:picMkLst>
        </pc:picChg>
        <pc:picChg chg="add mod">
          <ac:chgData name="Rhiannon Akers" userId="fb3c9d12-5c8c-42d7-8dc7-d872d7a3d202" providerId="ADAL" clId="{80AABDCA-A693-4F09-99FD-F26609E442FC}" dt="2026-02-11T12:16:38.273" v="3422" actId="26606"/>
          <ac:picMkLst>
            <pc:docMk/>
            <pc:sldMk cId="310639953" sldId="2587"/>
            <ac:picMk id="11" creationId="{F6AA57AF-D71A-B66A-46AE-8B21E9BD352D}"/>
          </ac:picMkLst>
        </pc:picChg>
      </pc:sldChg>
      <pc:sldChg chg="new del">
        <pc:chgData name="Rhiannon Akers" userId="fb3c9d12-5c8c-42d7-8dc7-d872d7a3d202" providerId="ADAL" clId="{80AABDCA-A693-4F09-99FD-F26609E442FC}" dt="2026-02-11T12:15:21.092" v="3395" actId="47"/>
        <pc:sldMkLst>
          <pc:docMk/>
          <pc:sldMk cId="3611739170" sldId="2587"/>
        </pc:sldMkLst>
      </pc:sldChg>
      <pc:sldMasterChg chg="delSldLayout">
        <pc:chgData name="Rhiannon Akers" userId="fb3c9d12-5c8c-42d7-8dc7-d872d7a3d202" providerId="ADAL" clId="{80AABDCA-A693-4F09-99FD-F26609E442FC}" dt="2026-02-09T11:38:22.809" v="678" actId="47"/>
        <pc:sldMasterMkLst>
          <pc:docMk/>
          <pc:sldMasterMk cId="637017333" sldId="2147483648"/>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11/02/2026</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11/02/2026</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cipd.co.uk/knowledge/work/future-voice/employee-experiences/"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www.cipd.co.uk/knowledge/work/future-voice/insights-case-studies/"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gov.uk/government/consultations/corporate-governance-reform"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www.cipd.co.uk/knowledge/strategy/governance/factsheet/" TargetMode="External"/><Relationship Id="rId4" Type="http://schemas.openxmlformats.org/officeDocument/2006/relationships/hyperlink" Target="https://www.cipd.co.uk/news-views/policy-engagement/consultations/corporate-governance-paper/"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cipd.co.uk/knowledge/fundamentals/emp-law/discipline/factsheet/"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Five reasons to attend:</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Get involved in the conversation and listen to engaging panel discussions on topics impacting the people profession, now and in the future. </a:t>
            </a:r>
          </a:p>
          <a:p>
            <a:r>
              <a:rPr lang="en-GB" sz="1200" b="0" i="0" kern="1200" dirty="0">
                <a:solidFill>
                  <a:schemeClr val="tx1"/>
                </a:solidFill>
                <a:effectLst/>
                <a:latin typeface="+mn-lt"/>
                <a:ea typeface="+mn-ea"/>
                <a:cs typeface="+mn-cs"/>
              </a:rPr>
              <a:t>Learn more about the benefits of CIPD membership, understand how the CIPD Profession Map can shape your career and serve as a planning tool. </a:t>
            </a:r>
          </a:p>
          <a:p>
            <a:r>
              <a:rPr lang="en-GB" sz="1200" b="0" i="0" kern="1200" dirty="0">
                <a:solidFill>
                  <a:schemeClr val="tx1"/>
                </a:solidFill>
                <a:effectLst/>
                <a:latin typeface="+mn-lt"/>
                <a:ea typeface="+mn-ea"/>
                <a:cs typeface="+mn-cs"/>
              </a:rPr>
              <a:t>Network with your peers and other people professionals from around the world. </a:t>
            </a:r>
          </a:p>
          <a:p>
            <a:r>
              <a:rPr lang="en-GB" sz="1200" b="0" i="0" kern="1200" dirty="0">
                <a:solidFill>
                  <a:schemeClr val="tx1"/>
                </a:solidFill>
                <a:effectLst/>
                <a:latin typeface="+mn-lt"/>
                <a:ea typeface="+mn-ea"/>
                <a:cs typeface="+mn-cs"/>
              </a:rPr>
              <a:t>Get practical insights on how to use AI to support your learning and how to future-proof your role. </a:t>
            </a:r>
          </a:p>
          <a:p>
            <a:r>
              <a:rPr lang="en-GB" sz="1200" b="0" i="0" kern="1200" dirty="0">
                <a:solidFill>
                  <a:schemeClr val="tx1"/>
                </a:solidFill>
                <a:effectLst/>
                <a:latin typeface="+mn-lt"/>
                <a:ea typeface="+mn-ea"/>
                <a:cs typeface="+mn-cs"/>
              </a:rPr>
              <a:t>Discover key tips on how to navigate the next step in your career, whether you’re building your foundation or refining your leadership as a senior professional.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1223665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2309767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altLang="en-US" sz="2000" dirty="0">
                <a:latin typeface="Arial" panose="020B0604020202020204" pitchFamily="34" charset="0"/>
                <a:cs typeface="Arial" panose="020B0604020202020204" pitchFamily="34" charset="0"/>
              </a:rPr>
              <a:t>Definitions of diversity and inclusion.</a:t>
            </a:r>
          </a:p>
          <a:p>
            <a:pPr lvl="1"/>
            <a:r>
              <a:rPr lang="en-GB" altLang="en-US" sz="2000" dirty="0">
                <a:latin typeface="Arial" panose="020B0604020202020204" pitchFamily="34" charset="0"/>
                <a:cs typeface="Arial" panose="020B0604020202020204" pitchFamily="34" charset="0"/>
              </a:rPr>
              <a:t>Business case for promoting diversity and inclusions.</a:t>
            </a:r>
          </a:p>
          <a:p>
            <a:pPr lvl="1"/>
            <a:r>
              <a:rPr lang="en-GB" altLang="en-US" sz="2000" dirty="0">
                <a:latin typeface="Arial" panose="020B0604020202020204" pitchFamily="34" charset="0"/>
                <a:cs typeface="Arial" panose="020B0604020202020204" pitchFamily="34" charset="0"/>
              </a:rPr>
              <a:t>What is meant by creating an inclusive environment?</a:t>
            </a:r>
          </a:p>
          <a:p>
            <a:pPr lvl="1"/>
            <a:r>
              <a:rPr lang="en-GB" altLang="en-US" sz="2000" dirty="0">
                <a:latin typeface="Arial" panose="020B0604020202020204" pitchFamily="34" charset="0"/>
                <a:cs typeface="Arial" panose="020B0604020202020204" pitchFamily="34" charset="0"/>
              </a:rPr>
              <a:t>Factors that can positively or negatively impact inclusive environments.</a:t>
            </a:r>
          </a:p>
          <a:p>
            <a:pPr lvl="1"/>
            <a:r>
              <a:rPr lang="en-GB" altLang="en-US" sz="2000" dirty="0">
                <a:latin typeface="Arial" panose="020B0604020202020204" pitchFamily="34" charset="0"/>
                <a:cs typeface="Arial" panose="020B0604020202020204" pitchFamily="34" charset="0"/>
              </a:rPr>
              <a:t>How to create an inclusive culture where all individuals feel supported to work at their best.</a:t>
            </a:r>
          </a:p>
          <a:p>
            <a:pPr lvl="1"/>
            <a:r>
              <a:rPr lang="en-GB" altLang="en-US" sz="2000" dirty="0">
                <a:latin typeface="Arial" panose="020B0604020202020204" pitchFamily="34" charset="0"/>
                <a:cs typeface="Arial" panose="020B0604020202020204" pitchFamily="34" charset="0"/>
              </a:rPr>
              <a:t>The value organisations place on inclusivity and the value it creates for organisations.</a:t>
            </a:r>
          </a:p>
          <a:p>
            <a:pPr lvl="1"/>
            <a:r>
              <a:rPr lang="en-GB" altLang="en-US" sz="2000" dirty="0">
                <a:latin typeface="Arial" panose="020B0604020202020204" pitchFamily="34" charset="0"/>
                <a:cs typeface="Arial" panose="020B0604020202020204" pitchFamily="34" charset="0"/>
              </a:rPr>
              <a:t>Employee activism. </a:t>
            </a:r>
          </a:p>
          <a:p>
            <a:pPr lvl="1"/>
            <a:r>
              <a:rPr lang="en-GB" altLang="en-US" sz="2000" dirty="0">
                <a:latin typeface="Arial" panose="020B0604020202020204" pitchFamily="34" charset="0"/>
                <a:cs typeface="Arial" panose="020B0604020202020204" pitchFamily="34" charset="0"/>
              </a:rPr>
              <a:t>Recent developments and campaigns.</a:t>
            </a:r>
          </a:p>
          <a:p>
            <a:pPr lvl="1"/>
            <a:r>
              <a:rPr lang="en-GB" altLang="en-US" sz="2000" dirty="0">
                <a:latin typeface="Arial" panose="020B0604020202020204" pitchFamily="34" charset="0"/>
                <a:cs typeface="Arial" panose="020B0604020202020204" pitchFamily="34" charset="0"/>
              </a:rPr>
              <a:t>Implications of pandemic for gender equality.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1571969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Vevox</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2531790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CIPD’s Inclusion at Work 2022:</a:t>
            </a:r>
          </a:p>
          <a:p>
            <a:endParaRPr lang="en-GB" dirty="0"/>
          </a:p>
          <a:p>
            <a:r>
              <a:rPr lang="en-GB" dirty="0"/>
              <a:t>A diverse organisation: the workforce is made up of people with different backgrounds, circumstances, identities and experiences. Its people are representative of the organisation’s community. </a:t>
            </a:r>
          </a:p>
          <a:p>
            <a:endParaRPr lang="en-GB" dirty="0"/>
          </a:p>
          <a:p>
            <a:r>
              <a:rPr lang="en-GB" dirty="0"/>
              <a:t>An inclusive organisation: difference is valued, and people feel they belong without having to change who they are at work. Anyone, regardless of their identity, background or circumstance, has equality of access, treatment and outcomes at work, including equal opportunity to develop, progress and be rewarded. People are treated fairly, with dignity and respect. </a:t>
            </a: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605929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Diversity can be defined as encompassing demographic, experiential, and cognitive differences, while inclusion refers to the degree to which individuals experience belonging, fairness, and psychological safety in the workplace. </a:t>
            </a:r>
          </a:p>
          <a:p>
            <a:endParaRPr lang="en-US" dirty="0"/>
          </a:p>
          <a:p>
            <a:r>
              <a:rPr lang="en-US" dirty="0"/>
              <a:t>The World Economic Forum’s DEI Lighthouses 2025 report highlights that </a:t>
            </a:r>
            <a:r>
              <a:rPr lang="en-US" dirty="0" err="1"/>
              <a:t>organisations</a:t>
            </a:r>
            <a:r>
              <a:rPr lang="en-US" dirty="0"/>
              <a:t> increasingly integrate inclusion as a strategic lever for competitiveness, </a:t>
            </a:r>
            <a:r>
              <a:rPr lang="en-US" dirty="0" err="1"/>
              <a:t>emphasising</a:t>
            </a:r>
            <a:r>
              <a:rPr lang="en-US" dirty="0"/>
              <a:t> measurable and sustainable impact for underrepresented groups. </a:t>
            </a:r>
          </a:p>
          <a:p>
            <a:endParaRPr lang="en-US" dirty="0"/>
          </a:p>
          <a:p>
            <a:r>
              <a:rPr lang="en-US" dirty="0"/>
              <a:t>McKinsey’s 2024–2025 insights similarly reinforce the growing strength of the business case for DEI, identifying innovation, talent retention, and </a:t>
            </a:r>
            <a:r>
              <a:rPr lang="en-US" dirty="0" err="1"/>
              <a:t>organisational</a:t>
            </a:r>
            <a:r>
              <a:rPr lang="en-US" dirty="0"/>
              <a:t> resilience as key outcomes.</a:t>
            </a:r>
          </a:p>
          <a:p>
            <a:r>
              <a:rPr lang="en-US" dirty="0"/>
              <a:t> </a:t>
            </a:r>
          </a:p>
          <a:p>
            <a:r>
              <a:rPr lang="en-US" dirty="0"/>
              <a:t>Together, these research findings illuminate the evolving global understanding of diversity and inclusion as essential components of effective </a:t>
            </a:r>
            <a:r>
              <a:rPr lang="en-US" dirty="0" err="1"/>
              <a:t>organisational</a:t>
            </a:r>
            <a:r>
              <a:rPr lang="en-US" dirty="0"/>
              <a:t> functioning rather than optional or symbolic efforts. They highlight that DEI is not only a moral imperative but also a critical driver of business performance and societal advancement. This academic foundation prepares students to consider how DEI definitions shape </a:t>
            </a:r>
            <a:r>
              <a:rPr lang="en-US" dirty="0" err="1"/>
              <a:t>organisational</a:t>
            </a:r>
            <a:r>
              <a:rPr lang="en-US" dirty="0"/>
              <a:t> strategy and culture.
</a:t>
            </a:r>
          </a:p>
        </p:txBody>
      </p:sp>
      <p:sp>
        <p:nvSpPr>
          <p:cNvPr id="4" name="Slide Number Placeholder 3"/>
          <p:cNvSpPr>
            <a:spLocks noGrp="1"/>
          </p:cNvSpPr>
          <p:nvPr>
            <p:ph type="sldNum" sz="quarter" idx="5"/>
          </p:nvPr>
        </p:nvSpPr>
        <p:spPr/>
        <p:txBody>
          <a:bodyPr/>
          <a:lstStyle/>
          <a:p>
            <a:fld id="{1B0ABCCF-F125-48DF-BE1E-6D9B5697819D}" type="slidenum">
              <a:t>7</a:t>
            </a:fld>
            <a:endParaRPr lang="en-US"/>
          </a:p>
        </p:txBody>
      </p:sp>
    </p:spTree>
    <p:extLst>
      <p:ext uri="{BB962C8B-B14F-4D97-AF65-F5344CB8AC3E}">
        <p14:creationId xmlns:p14="http://schemas.microsoft.com/office/powerpoint/2010/main" val="3037703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115464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1754387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https://www.researchgate.net/profile/Chinenye-Okatta/publication/380115625_ENHANCING_ORGANIZATIONAL_PERFORMANCE_THROUGH_DIVERSITY_AND_INCLUSION_INITIATIVES_A_META-ANALYSIS/links/662eaf117091b94e93e35e6b/ENHANCING-ORGANIZATIONAL-PERFORMANCE-THROUGH-DIVERSITY-AND-INCLUSION-INITIATIVES-A-META-ANALYSIS.pdf</a:t>
            </a:r>
          </a:p>
          <a:p>
            <a:endParaRPr lang="en-US" dirty="0"/>
          </a:p>
          <a:p>
            <a:r>
              <a:rPr lang="en-US" dirty="0"/>
              <a:t>https://eajournals.org/ijbmr/wp-content/uploads/sites/42/2025/06/Diversity-Equity.pdf,https://oxford-review.com/does-diversity-and-inclusion-improve-organisational-performance/
This topic explores the research-backed business case for diversity and inclusion. </a:t>
            </a:r>
          </a:p>
          <a:p>
            <a:endParaRPr lang="en-US" dirty="0"/>
          </a:p>
          <a:p>
            <a:r>
              <a:rPr lang="en-US" dirty="0"/>
              <a:t>A 2024 international meta-analysis provides strong evidence that DEI initiatives enhance innovation, improve decision-making quality, and increase employee engagement, all of which contribute to overall </a:t>
            </a:r>
            <a:r>
              <a:rPr lang="en-US" dirty="0" err="1"/>
              <a:t>organisational</a:t>
            </a:r>
            <a:r>
              <a:rPr lang="en-US" dirty="0"/>
              <a:t> success. These benefits arise because diverse teams draw from a wider pool of perspectives, leading to richer problem-solving and creativity. </a:t>
            </a:r>
          </a:p>
          <a:p>
            <a:endParaRPr lang="en-US" dirty="0"/>
          </a:p>
          <a:p>
            <a:r>
              <a:rPr lang="en-US" dirty="0"/>
              <a:t>A 2025 quantitative study of Fortune 100 companies identified a positive correlation between Corporate Equality Index scores and revenue growth over a ten-year period, suggesting that inclusive policies have both cultural and financial benefits. </a:t>
            </a:r>
          </a:p>
          <a:p>
            <a:endParaRPr lang="en-US" dirty="0"/>
          </a:p>
          <a:p>
            <a:r>
              <a:rPr lang="en-US" dirty="0"/>
              <a:t>Complementing this, the Oxford Review 2024 synthesis demonstrates how leadership-led DEI strategies contribute to profitability, competitive advantage, legal compliance, and stronger market positioning. Collectively, these studies underscore that effective DEI implementation is not merely a symbolic gesture but a measurable contributor to </a:t>
            </a:r>
            <a:r>
              <a:rPr lang="en-US" dirty="0" err="1"/>
              <a:t>organisational</a:t>
            </a:r>
            <a:r>
              <a:rPr lang="en-US" dirty="0"/>
              <a:t> growth and sustainability.
</a:t>
            </a:r>
          </a:p>
        </p:txBody>
      </p:sp>
      <p:sp>
        <p:nvSpPr>
          <p:cNvPr id="4" name="Slide Number Placeholder 3"/>
          <p:cNvSpPr>
            <a:spLocks noGrp="1"/>
          </p:cNvSpPr>
          <p:nvPr>
            <p:ph type="sldNum" sz="quarter" idx="5"/>
          </p:nvPr>
        </p:nvSpPr>
        <p:spPr/>
        <p:txBody>
          <a:bodyPr/>
          <a:lstStyle/>
          <a:p>
            <a:fld id="{1B0ABCCF-F125-48DF-BE1E-6D9B5697819D}" type="slidenum">
              <a:t>10</a:t>
            </a:fld>
            <a:endParaRPr lang="en-US"/>
          </a:p>
        </p:txBody>
      </p:sp>
    </p:spTree>
    <p:extLst>
      <p:ext uri="{BB962C8B-B14F-4D97-AF65-F5344CB8AC3E}">
        <p14:creationId xmlns:p14="http://schemas.microsoft.com/office/powerpoint/2010/main" val="1361291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462281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https://link.springer.com/article/10.1186/s40359-024-02029-5,https://www.catalyst.org/
Inclusive environments are </a:t>
            </a:r>
            <a:r>
              <a:rPr lang="en-US" dirty="0" err="1"/>
              <a:t>characterised</a:t>
            </a:r>
            <a:r>
              <a:rPr lang="en-US" dirty="0"/>
              <a:t> by equitable access to opportunities, psychological safety, transparent communication, flexible work systems, and representation in leadership. A 2024 Springer study found that inclusive leadership significantly enhances employee wellbeing by stimulating psychological vigor, highlighting how leadership </a:t>
            </a:r>
            <a:r>
              <a:rPr lang="en-US" dirty="0" err="1"/>
              <a:t>behaviour</a:t>
            </a:r>
            <a:r>
              <a:rPr lang="en-US" dirty="0"/>
              <a:t> directly shapes employee experiences. </a:t>
            </a:r>
          </a:p>
          <a:p>
            <a:endParaRPr lang="en-US" dirty="0"/>
          </a:p>
          <a:p>
            <a:r>
              <a:rPr lang="en-US" dirty="0"/>
              <a:t>Catalyst’s 2026 global inclusion trends further demonstrate that empathy, belonging, and psychologically safe leadership practices are increasingly essential for </a:t>
            </a:r>
            <a:r>
              <a:rPr lang="en-US" dirty="0" err="1"/>
              <a:t>organisational</a:t>
            </a:r>
            <a:r>
              <a:rPr lang="en-US" dirty="0"/>
              <a:t> functionality in a rapidly changing workplace landscape. These findings show that inclusive environments are both structural and interpersonal—they require policies, systems, and consistent </a:t>
            </a:r>
            <a:r>
              <a:rPr lang="en-US" dirty="0" err="1"/>
              <a:t>behaviour</a:t>
            </a:r>
            <a:r>
              <a:rPr lang="en-US" dirty="0"/>
              <a:t> from leaders. </a:t>
            </a:r>
            <a:r>
              <a:rPr lang="en-US" dirty="0" err="1"/>
              <a:t>Recognising</a:t>
            </a:r>
            <a:r>
              <a:rPr lang="en-US" dirty="0"/>
              <a:t> these elements helps students understand how inclusion is </a:t>
            </a:r>
            <a:r>
              <a:rPr lang="en-US" dirty="0" err="1"/>
              <a:t>operationalised</a:t>
            </a:r>
            <a:r>
              <a:rPr lang="en-US" dirty="0"/>
              <a:t> within </a:t>
            </a:r>
            <a:r>
              <a:rPr lang="en-US" dirty="0" err="1"/>
              <a:t>organisations</a:t>
            </a:r>
            <a:r>
              <a:rPr lang="en-US" dirty="0"/>
              <a:t>, and how workplace climate shapes outcomes for individuals and teams.
</a:t>
            </a:r>
          </a:p>
        </p:txBody>
      </p:sp>
      <p:sp>
        <p:nvSpPr>
          <p:cNvPr id="4" name="Slide Number Placeholder 3"/>
          <p:cNvSpPr>
            <a:spLocks noGrp="1"/>
          </p:cNvSpPr>
          <p:nvPr>
            <p:ph type="sldNum" sz="quarter" idx="5"/>
          </p:nvPr>
        </p:nvSpPr>
        <p:spPr/>
        <p:txBody>
          <a:bodyPr/>
          <a:lstStyle/>
          <a:p>
            <a:fld id="{1B0ABCCF-F125-48DF-BE1E-6D9B5697819D}" type="slidenum">
              <a:t>12</a:t>
            </a:fld>
            <a:endParaRPr lang="en-US"/>
          </a:p>
        </p:txBody>
      </p:sp>
    </p:spTree>
    <p:extLst>
      <p:ext uri="{BB962C8B-B14F-4D97-AF65-F5344CB8AC3E}">
        <p14:creationId xmlns:p14="http://schemas.microsoft.com/office/powerpoint/2010/main" val="2909825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593203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Important to examine supportive and detrimental influences on inclusive environments. On the positive side, SHRM’s INCLUSION 2024 research highlights that authentic leadership—</a:t>
            </a:r>
            <a:r>
              <a:rPr lang="en-US" dirty="0" err="1"/>
              <a:t>characterised</a:t>
            </a:r>
            <a:r>
              <a:rPr lang="en-US" dirty="0"/>
              <a:t> by transparency, collaboration, and visibility—plays a pivotal role in reducing turnover and building high-performing teams. These leaders foster trust and create conditions in which all employees feel valued. </a:t>
            </a:r>
          </a:p>
          <a:p>
            <a:endParaRPr lang="en-US" dirty="0"/>
          </a:p>
          <a:p>
            <a:r>
              <a:rPr lang="en-GB" sz="1200" b="0" i="0" kern="1200" dirty="0">
                <a:solidFill>
                  <a:schemeClr val="tx1"/>
                </a:solidFill>
                <a:effectLst/>
                <a:latin typeface="+mn-lt"/>
                <a:ea typeface="+mn-ea"/>
                <a:cs typeface="+mn-cs"/>
              </a:rPr>
              <a:t>Recent UK commentary and legal analysis note that some large employers are reassessing or softening public DEI commitments, for example by removing explicit DEI targets from bonus schemes, reducing visible Pride sponsorships, or rebranding DEI under broader “culture” or “people” agendas, often citing reputational or regulatory risk.</a:t>
            </a:r>
          </a:p>
          <a:p>
            <a:r>
              <a:rPr lang="en-GB" sz="1200" b="0" i="0" kern="1200" dirty="0">
                <a:solidFill>
                  <a:schemeClr val="tx1"/>
                </a:solidFill>
                <a:effectLst/>
                <a:latin typeface="+mn-lt"/>
                <a:ea typeface="+mn-ea"/>
                <a:cs typeface="+mn-cs"/>
              </a:rPr>
              <a:t>At the same time, UK survey data suggests this is not universal: a majority of UK businesses report maintaining or even expanding ED&amp;I activity, which means the “pull back” is uneven and more pronounced in certain sectors and high‑profile brands.</a:t>
            </a:r>
          </a:p>
          <a:p>
            <a:endParaRPr lang="en-US" dirty="0"/>
          </a:p>
          <a:p>
            <a:endParaRPr lang="en-US" dirty="0"/>
          </a:p>
          <a:p>
            <a:r>
              <a:rPr lang="en-US" dirty="0"/>
              <a:t>
</a:t>
            </a:r>
          </a:p>
        </p:txBody>
      </p:sp>
      <p:sp>
        <p:nvSpPr>
          <p:cNvPr id="4" name="Slide Number Placeholder 3"/>
          <p:cNvSpPr>
            <a:spLocks noGrp="1"/>
          </p:cNvSpPr>
          <p:nvPr>
            <p:ph type="sldNum" sz="quarter" idx="5"/>
          </p:nvPr>
        </p:nvSpPr>
        <p:spPr/>
        <p:txBody>
          <a:bodyPr/>
          <a:lstStyle/>
          <a:p>
            <a:fld id="{1B0ABCCF-F125-48DF-BE1E-6D9B5697819D}" type="slidenum">
              <a:t>14</a:t>
            </a:fld>
            <a:endParaRPr lang="en-US"/>
          </a:p>
        </p:txBody>
      </p:sp>
    </p:spTree>
    <p:extLst>
      <p:ext uri="{BB962C8B-B14F-4D97-AF65-F5344CB8AC3E}">
        <p14:creationId xmlns:p14="http://schemas.microsoft.com/office/powerpoint/2010/main" val="1649906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https://www.shrm.org/topics-tools/research/2025-shrm-state-of-the-workplace</a:t>
            </a:r>
          </a:p>
          <a:p>
            <a:r>
              <a:rPr lang="en-US" dirty="0"/>
              <a:t>https://journals.sagepub.com/doi/pdf/10.1177/21582440241287667
This topic explores practical and evidence-based strategies for cultivating inclusive cultures where individuals can perform at their best. According to SHRM’s State of the Workplace 2025 report, key drivers of inclusive cultures include transparent communication, wellbeing-focused leadership, flexible work arrangements, and proactive </a:t>
            </a:r>
            <a:r>
              <a:rPr lang="en-US" dirty="0" err="1"/>
              <a:t>organisational</a:t>
            </a:r>
            <a:r>
              <a:rPr lang="en-US" dirty="0"/>
              <a:t> responses to workforce tensions. In addition, a 2024 systematic review published in SAGE Open highlights that Strategic Human Resource Management (SHRM) plays a vital role in promoting inclusion by equipping managers to build diverse talent pipelines, support employee development, and create equitable systems. These findings </a:t>
            </a:r>
            <a:r>
              <a:rPr lang="en-US" dirty="0" err="1"/>
              <a:t>emphasise</a:t>
            </a:r>
            <a:r>
              <a:rPr lang="en-US" dirty="0"/>
              <a:t> that inclusive cultures are created through sustained, </a:t>
            </a:r>
            <a:r>
              <a:rPr lang="en-US" dirty="0" err="1"/>
              <a:t>organisation</a:t>
            </a:r>
            <a:r>
              <a:rPr lang="en-US" dirty="0"/>
              <a:t>-wide commitment rather than isolated initiatives. They require alignment across leadership </a:t>
            </a:r>
            <a:r>
              <a:rPr lang="en-US" dirty="0" err="1"/>
              <a:t>behaviours</a:t>
            </a:r>
            <a:r>
              <a:rPr lang="en-US" dirty="0"/>
              <a:t>, HR policies, and daily workplace practices. This integrated approach not only removes structural barriers but also fosters psychological safety and engagement, reinforcing inclusion at every level.
</a:t>
            </a:r>
          </a:p>
        </p:txBody>
      </p:sp>
      <p:sp>
        <p:nvSpPr>
          <p:cNvPr id="4" name="Slide Number Placeholder 3"/>
          <p:cNvSpPr>
            <a:spLocks noGrp="1"/>
          </p:cNvSpPr>
          <p:nvPr>
            <p:ph type="sldNum" sz="quarter" idx="5"/>
          </p:nvPr>
        </p:nvSpPr>
        <p:spPr/>
        <p:txBody>
          <a:bodyPr/>
          <a:lstStyle/>
          <a:p>
            <a:fld id="{1B0ABCCF-F125-48DF-BE1E-6D9B5697819D}" type="slidenum">
              <a:t>15</a:t>
            </a:fld>
            <a:endParaRPr lang="en-US"/>
          </a:p>
        </p:txBody>
      </p:sp>
    </p:spTree>
    <p:extLst>
      <p:ext uri="{BB962C8B-B14F-4D97-AF65-F5344CB8AC3E}">
        <p14:creationId xmlns:p14="http://schemas.microsoft.com/office/powerpoint/2010/main" val="31099570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945744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https://www.weforum.org/publications/diversity-equity-and-inclusion-lighthouses-2025/,https://www.mckinsey.com/featured-insights/diversity-and-inclusion
This section explains how </a:t>
            </a:r>
            <a:r>
              <a:rPr lang="en-US" dirty="0" err="1"/>
              <a:t>organisations</a:t>
            </a:r>
            <a:r>
              <a:rPr lang="en-US" dirty="0"/>
              <a:t> generate value through inclusion. The World Economic Forum’s 2025 DEI Lighthouses report </a:t>
            </a:r>
            <a:r>
              <a:rPr lang="en-US" dirty="0" err="1"/>
              <a:t>emphasises</a:t>
            </a:r>
            <a:r>
              <a:rPr lang="en-US" dirty="0"/>
              <a:t> that inclusive </a:t>
            </a:r>
            <a:r>
              <a:rPr lang="en-US" dirty="0" err="1"/>
              <a:t>organisations</a:t>
            </a:r>
            <a:r>
              <a:rPr lang="en-US" dirty="0"/>
              <a:t> achieve stronger innovation capabilities and competitive positioning by embedding DEI into strategic operations. This includes measurable outcomes such as increased creativity, more robust problem-solving, and better adaptation to global demographic shifts. Similarly, McKinsey’s 2024 Women in the Workplace research shows that gender-inclusive </a:t>
            </a:r>
            <a:r>
              <a:rPr lang="en-US" dirty="0" err="1"/>
              <a:t>organisations</a:t>
            </a:r>
            <a:r>
              <a:rPr lang="en-US" dirty="0"/>
              <a:t> not only improve productivity but also expand their market reach and talent pipelines. These findings collectively point to inclusion as a key factor in long-term </a:t>
            </a:r>
            <a:r>
              <a:rPr lang="en-US" dirty="0" err="1"/>
              <a:t>organisational</a:t>
            </a:r>
            <a:r>
              <a:rPr lang="en-US" dirty="0"/>
              <a:t> resilience. They demonstrate that inclusivity is not an add-on but a foundational driver of sustainable success, shaping how </a:t>
            </a:r>
            <a:r>
              <a:rPr lang="en-US" dirty="0" err="1"/>
              <a:t>organisations</a:t>
            </a:r>
            <a:r>
              <a:rPr lang="en-US" dirty="0"/>
              <a:t> lead, compete, and grow in a </a:t>
            </a:r>
            <a:r>
              <a:rPr lang="en-US" dirty="0" err="1"/>
              <a:t>globalised</a:t>
            </a:r>
            <a:r>
              <a:rPr lang="en-US" dirty="0"/>
              <a:t> landscape.
</a:t>
            </a:r>
          </a:p>
        </p:txBody>
      </p:sp>
      <p:sp>
        <p:nvSpPr>
          <p:cNvPr id="4" name="Slide Number Placeholder 3"/>
          <p:cNvSpPr>
            <a:spLocks noGrp="1"/>
          </p:cNvSpPr>
          <p:nvPr>
            <p:ph type="sldNum" sz="quarter" idx="5"/>
          </p:nvPr>
        </p:nvSpPr>
        <p:spPr/>
        <p:txBody>
          <a:bodyPr/>
          <a:lstStyle/>
          <a:p>
            <a:fld id="{1B0ABCCF-F125-48DF-BE1E-6D9B5697819D}" type="slidenum">
              <a:t>17</a:t>
            </a:fld>
            <a:endParaRPr lang="en-US"/>
          </a:p>
        </p:txBody>
      </p:sp>
    </p:spTree>
    <p:extLst>
      <p:ext uri="{BB962C8B-B14F-4D97-AF65-F5344CB8AC3E}">
        <p14:creationId xmlns:p14="http://schemas.microsoft.com/office/powerpoint/2010/main" val="25103653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9430170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3942253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4609776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34710051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24997377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5725728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effectLst/>
                <a:latin typeface="var(--font-fk-grotesk)"/>
              </a:rPr>
              <a:t>Summary</a:t>
            </a:r>
          </a:p>
          <a:p>
            <a:pPr algn="l"/>
            <a:r>
              <a:rPr lang="en-GB" b="0" i="0" dirty="0">
                <a:effectLst/>
                <a:latin typeface="fkGroteskNeue"/>
              </a:rPr>
              <a:t>The article explores the debate surrounding remote work following Lord Stuart Rose's argument in a BBC Panorama documentary that it has negatively affected productivity, personal development, and mental health, leading to a decline in working practices. This perspective contrasts with findings from Randstad's </a:t>
            </a:r>
            <a:r>
              <a:rPr lang="en-GB" b="0" i="0" dirty="0" err="1">
                <a:effectLst/>
                <a:latin typeface="fkGroteskNeue"/>
              </a:rPr>
              <a:t>Workmonitor</a:t>
            </a:r>
            <a:r>
              <a:rPr lang="en-GB" b="0" i="0" dirty="0">
                <a:effectLst/>
                <a:latin typeface="fkGroteskNeue"/>
              </a:rPr>
              <a:t> study, which indicates employees now prioritise work-life balance over pay.</a:t>
            </a:r>
          </a:p>
          <a:p>
            <a:pPr algn="l"/>
            <a:r>
              <a:rPr lang="en-GB" b="0" i="0" u="sng" dirty="0">
                <a:effectLst/>
                <a:latin typeface="var(--font-fk-grotesk)"/>
              </a:rPr>
              <a:t>Expert and Employee Perspectives</a:t>
            </a:r>
          </a:p>
          <a:p>
            <a:pPr algn="l"/>
            <a:r>
              <a:rPr lang="en-GB" b="0" i="0" dirty="0">
                <a:effectLst/>
                <a:latin typeface="fkGroteskNeue"/>
              </a:rPr>
              <a:t>The article includes views from various experts and employees. Chris Goss notes the difficulties in building meaningful relationships remotely and its impact on business. </a:t>
            </a:r>
            <a:r>
              <a:rPr lang="en-GB" b="0" i="0" dirty="0" err="1">
                <a:effectLst/>
                <a:latin typeface="fkGroteskNeue"/>
              </a:rPr>
              <a:t>Joeli</a:t>
            </a:r>
            <a:r>
              <a:rPr lang="en-GB" b="0" i="0" dirty="0">
                <a:effectLst/>
                <a:latin typeface="fkGroteskNeue"/>
              </a:rPr>
              <a:t> Brearley highlights the benefits of flexibility, particularly for women balancing work and caregiving. HR experts like Chris Preston and Daniel Wheatley suggest a balanced approach, acknowledging that the impact of remote work varies based on individual circumstances, company culture, and management practices.</a:t>
            </a:r>
          </a:p>
          <a:p>
            <a:pPr algn="l"/>
            <a:r>
              <a:rPr lang="en-GB" b="0" i="0" u="sng" dirty="0">
                <a:effectLst/>
                <a:latin typeface="var(--font-fk-grotesk)"/>
              </a:rPr>
              <a:t>Return-to-Office Mandates and Resistance</a:t>
            </a:r>
          </a:p>
          <a:p>
            <a:pPr algn="l"/>
            <a:r>
              <a:rPr lang="en-GB" b="0" i="0" dirty="0">
                <a:effectLst/>
                <a:latin typeface="fkGroteskNeue"/>
              </a:rPr>
              <a:t>The article mentions the recent trend of companies enforcing a return to the office, which has been met with resistance from some employees. Elizabeth Willetts emphasizes that remote work has been a "lifeline" for many, particularly women, and promotes a more inclusive workforce.</a:t>
            </a:r>
          </a:p>
          <a:p>
            <a:pPr algn="l"/>
            <a:r>
              <a:rPr lang="en-GB" b="0" i="0" u="sng" dirty="0">
                <a:effectLst/>
                <a:latin typeface="var(--font-fk-grotesk)"/>
              </a:rPr>
              <a:t>Generational Divide</a:t>
            </a:r>
          </a:p>
          <a:p>
            <a:r>
              <a:rPr lang="en-GB" b="0" i="0" dirty="0">
                <a:effectLst/>
                <a:latin typeface="fkGroteskNeue"/>
              </a:rPr>
              <a:t>The piece highlights the generational differences in attitudes toward remote work and the need for companies to adopt flexible and adaptable approaches that consider individual needs and preferences. A Kahoot! survey revealed that younger workers are particularly resistant to return-to-office policies. Gary Cookson suggests that different formative experiences influence comfort levels with remote work.</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23337131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1551244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olidFill>
                  <a:srgbClr val="000000"/>
                </a:solidFill>
                <a:effectLst/>
                <a:latin typeface="Arial" panose="020B0604020202020204" pitchFamily="34" charset="0"/>
                <a:ea typeface="Times New Roman" panose="02020603050405020304" pitchFamily="18" charset="0"/>
              </a:rPr>
              <a:t>CIPD (2019) found one to one meetings with a manager to be the most common voice channel, followed by team meetings and employee surveys. This supports the notion that leaders and line managers have a vital role to play in employee voice, which in turn will improve employee engagement. </a:t>
            </a:r>
          </a:p>
          <a:p>
            <a:endParaRPr lang="en-GB" sz="1200" kern="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31078737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02020"/>
                </a:solidFill>
                <a:effectLst/>
                <a:latin typeface="Museo"/>
              </a:rPr>
              <a:t>CIPD </a:t>
            </a:r>
            <a:r>
              <a:rPr lang="en-GB" sz="1200" b="1" i="0" dirty="0">
                <a:effectLst/>
                <a:latin typeface="Museo"/>
                <a:hlinkClick r:id="rId3" tooltip="Talking about voice: employees’ experiences"/>
              </a:rPr>
              <a:t>research on voice</a:t>
            </a:r>
            <a:r>
              <a:rPr lang="en-GB" sz="1200" b="0" i="0" dirty="0">
                <a:solidFill>
                  <a:srgbClr val="202020"/>
                </a:solidFill>
                <a:effectLst/>
                <a:latin typeface="Museo"/>
              </a:rPr>
              <a:t> showed that employees’ involvement in decision-making is significantly and positively linked to job satisfaction. CIPD’s </a:t>
            </a:r>
            <a:r>
              <a:rPr lang="en-GB" sz="1200" b="1" i="0" dirty="0">
                <a:effectLst/>
                <a:latin typeface="Museo"/>
                <a:hlinkClick r:id="rId4" tooltip="Talking about voice: insights from case studies"/>
              </a:rPr>
              <a:t>case study</a:t>
            </a:r>
            <a:r>
              <a:rPr lang="en-GB" sz="1200" b="0" i="0" dirty="0">
                <a:solidFill>
                  <a:srgbClr val="202020"/>
                </a:solidFill>
                <a:effectLst/>
                <a:latin typeface="Museo"/>
              </a:rPr>
              <a:t> research offers an in-depth look at how organisations have developed their employee voice channels. </a:t>
            </a:r>
          </a:p>
          <a:p>
            <a:endParaRPr lang="en-GB" sz="1200" b="0" i="0" dirty="0">
              <a:solidFill>
                <a:srgbClr val="202020"/>
              </a:solidFill>
              <a:effectLst/>
              <a:latin typeface="Museo"/>
            </a:endParaRPr>
          </a:p>
          <a:p>
            <a:r>
              <a:rPr lang="en-GB" sz="1800" kern="0" dirty="0">
                <a:solidFill>
                  <a:srgbClr val="000000"/>
                </a:solidFill>
                <a:effectLst/>
                <a:latin typeface="Arial" panose="020B0604020202020204" pitchFamily="34" charset="0"/>
                <a:ea typeface="Times New Roman" panose="02020603050405020304" pitchFamily="18" charset="0"/>
              </a:rPr>
              <a:t>Lack of employee voice can negatively impact levels of engagement amongst employees in terms of wellbeing, commitment and innovation (CIPD, NO DATE). </a:t>
            </a:r>
            <a:endParaRPr lang="en-GB" sz="1200" b="0" i="0" dirty="0">
              <a:solidFill>
                <a:srgbClr val="202020"/>
              </a:solidFill>
              <a:effectLst/>
              <a:latin typeface="Museo"/>
            </a:endParaRPr>
          </a:p>
          <a:p>
            <a:endParaRPr lang="en-GB" sz="1200" b="0" i="0" dirty="0">
              <a:solidFill>
                <a:srgbClr val="202020"/>
              </a:solidFill>
              <a:effectLst/>
              <a:latin typeface="Museo"/>
            </a:endParaRPr>
          </a:p>
          <a:p>
            <a:pPr algn="l"/>
            <a:r>
              <a:rPr lang="en-GB" b="0" i="0" dirty="0">
                <a:effectLst/>
                <a:latin typeface="Museo"/>
              </a:rPr>
              <a:t>Employee silence</a:t>
            </a:r>
          </a:p>
          <a:p>
            <a:r>
              <a:rPr lang="en-GB" b="0" i="0" dirty="0">
                <a:solidFill>
                  <a:srgbClr val="202020"/>
                </a:solidFill>
                <a:effectLst/>
                <a:latin typeface="Museo"/>
              </a:rPr>
              <a:t>When individuals choose not to speak up on matters of importance to them, despite having something to say, this is known as employee silence. Employees are unlikely to speak up if they believe the costs of doing so outweigh the benefits – for example, if they feel that their position in the organisation would be threatened. Power dynamics influence people’s willingness to speak up, particularly on information which challenges the status quo or could be judged negatively by a more senior colleague.</a:t>
            </a:r>
            <a:br>
              <a:rPr lang="en-GB" dirty="0"/>
            </a:br>
            <a:br>
              <a:rPr lang="en-GB" dirty="0"/>
            </a:br>
            <a:r>
              <a:rPr lang="en-GB" b="0" i="0" dirty="0">
                <a:solidFill>
                  <a:srgbClr val="202020"/>
                </a:solidFill>
                <a:effectLst/>
                <a:latin typeface="Museo"/>
              </a:rPr>
              <a:t>CIPD research found that a quarter of employees report high levels of silence. It is important for all employees to feel safe to express their voice, particularly where some employee groups are underrepresented. Leaders, line managers and people professionals should champion the use of voice channels, so that businesses hear from a diverse range of employees.</a:t>
            </a:r>
            <a:endParaRPr lang="en-GB" dirty="0"/>
          </a:p>
          <a:p>
            <a:endParaRPr lang="en-GB" sz="1200" b="0" i="0" dirty="0">
              <a:solidFill>
                <a:srgbClr val="202020"/>
              </a:solidFill>
              <a:effectLst/>
              <a:latin typeface="Museo"/>
            </a:endParaRPr>
          </a:p>
          <a:p>
            <a:br>
              <a:rPr lang="en-GB" sz="1200" dirty="0"/>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21050439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Museo"/>
              </a:rPr>
              <a:t>Social technology</a:t>
            </a:r>
          </a:p>
          <a:p>
            <a:pPr algn="l"/>
            <a:r>
              <a:rPr lang="en-GB" b="0" i="0" dirty="0">
                <a:solidFill>
                  <a:srgbClr val="202020"/>
                </a:solidFill>
                <a:effectLst/>
                <a:latin typeface="Museo"/>
              </a:rPr>
              <a:t>The increase in remote and home working has provided new ways for people to have a voice at work. Employees are now more familiar with mobile devices, employee apps and digital meeting platforms such as Microsoft Teams and Zoom, meaning voice is not limited to in-person, office based mechanisms.  </a:t>
            </a:r>
          </a:p>
          <a:p>
            <a:pPr algn="l"/>
            <a:r>
              <a:rPr lang="en-GB" b="0" i="0" dirty="0">
                <a:solidFill>
                  <a:srgbClr val="202020"/>
                </a:solidFill>
                <a:effectLst/>
                <a:latin typeface="Museo"/>
              </a:rPr>
              <a:t>Organisational intranets also allow employees to communicate at a much flatter level, without hierarchical barriers meaning employees can express their views to senior leaders directly and more regularly.  These virtual networks allow workers some control over issues discussed, as well as informal networking with colleagues.</a:t>
            </a:r>
          </a:p>
          <a:p>
            <a:pPr algn="l"/>
            <a:r>
              <a:rPr lang="en-GB" b="0" i="0" dirty="0">
                <a:effectLst/>
                <a:latin typeface="Museo"/>
              </a:rPr>
              <a:t>Corporate governance</a:t>
            </a:r>
          </a:p>
          <a:p>
            <a:pPr algn="l"/>
            <a:r>
              <a:rPr lang="en-GB" b="0" i="0" dirty="0">
                <a:solidFill>
                  <a:srgbClr val="202020"/>
                </a:solidFill>
                <a:effectLst/>
                <a:latin typeface="Museo"/>
              </a:rPr>
              <a:t>The UK government’s </a:t>
            </a:r>
            <a:r>
              <a:rPr lang="en-GB" b="1" i="0" dirty="0">
                <a:solidFill>
                  <a:srgbClr val="202020"/>
                </a:solidFill>
                <a:effectLst/>
                <a:latin typeface="Museo"/>
                <a:hlinkClick r:id="rId3" tooltip="Corporate governance reform consultation "/>
              </a:rPr>
              <a:t>corporate governance reform</a:t>
            </a:r>
            <a:r>
              <a:rPr lang="en-GB" b="0" i="0" dirty="0">
                <a:solidFill>
                  <a:srgbClr val="202020"/>
                </a:solidFill>
                <a:effectLst/>
                <a:latin typeface="Museo"/>
              </a:rPr>
              <a:t> requires listed companies to ensure that employees’ interests are better represented at board level. One of the recommended options is to include an employee representative on the board. This is normal practice across Europe, but there’s no one-size-fits-all approach. In our </a:t>
            </a:r>
            <a:r>
              <a:rPr lang="en-GB" b="1" i="0" dirty="0">
                <a:solidFill>
                  <a:srgbClr val="202020"/>
                </a:solidFill>
                <a:effectLst/>
                <a:latin typeface="Museo"/>
                <a:hlinkClick r:id="rId4" tooltip="CIPD's response to the Corporate Governance consultation"/>
              </a:rPr>
              <a:t>response</a:t>
            </a:r>
            <a:r>
              <a:rPr lang="en-GB" b="0" i="0" dirty="0">
                <a:solidFill>
                  <a:srgbClr val="202020"/>
                </a:solidFill>
                <a:effectLst/>
                <a:latin typeface="Museo"/>
              </a:rPr>
              <a:t> to the government, we and the High Pay Centre welcomed raising awareness of employees’ interests at board level, but acknowledge that there’s no single solution to creating meaningful employee voice. Read more on </a:t>
            </a:r>
            <a:r>
              <a:rPr lang="en-GB" b="1" i="0" dirty="0">
                <a:solidFill>
                  <a:srgbClr val="202020"/>
                </a:solidFill>
                <a:effectLst/>
                <a:latin typeface="Museo"/>
                <a:hlinkClick r:id="rId5" tooltip="Corporate governance factsheet"/>
              </a:rPr>
              <a:t>corporate governance</a:t>
            </a:r>
            <a:r>
              <a:rPr lang="en-GB" b="0" i="0" dirty="0">
                <a:solidFill>
                  <a:srgbClr val="202020"/>
                </a:solidFill>
                <a:effectLst/>
                <a:latin typeface="Museo"/>
              </a:rPr>
              <a: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293124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Personal complaints such as harassment or discrimination are not usually treated as whistleblowing and should be handled according to the organisation’s </a:t>
            </a:r>
            <a:r>
              <a:rPr lang="en-GB" b="1" i="0" dirty="0">
                <a:solidFill>
                  <a:srgbClr val="202020"/>
                </a:solidFill>
                <a:effectLst/>
                <a:latin typeface="Museo"/>
                <a:hlinkClick r:id="rId3" tooltip="Discipline and grievance at work"/>
              </a:rPr>
              <a:t>grievance</a:t>
            </a:r>
            <a:r>
              <a:rPr lang="en-GB" b="0" i="0" dirty="0">
                <a:solidFill>
                  <a:srgbClr val="202020"/>
                </a:solidFill>
                <a:effectLst/>
                <a:latin typeface="Museo"/>
              </a:rPr>
              <a:t> policy. It’s preferable to deal with whistleblowing separately because the level of risk to the organisation and to the worker will generally be significantly greater in whistleblowing cases than in other grievance matters.</a:t>
            </a:r>
          </a:p>
          <a:p>
            <a:pPr algn="l"/>
            <a:r>
              <a:rPr lang="en-GB" b="0" i="0" dirty="0">
                <a:solidFill>
                  <a:srgbClr val="202020"/>
                </a:solidFill>
                <a:effectLst/>
                <a:latin typeface="Museo"/>
              </a:rPr>
              <a:t>A climate of open communication, supported by a clear procedure for dealing with concerns, will help reduce the risk of accusations of misconduct and illegalities, and ensure that concerns are dealt with speedily and effectively.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39139194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34854471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reference list to be included.</a:t>
            </a:r>
          </a:p>
        </p:txBody>
      </p:sp>
      <p:sp>
        <p:nvSpPr>
          <p:cNvPr id="4" name="Slide Number Placeholder 3"/>
          <p:cNvSpPr>
            <a:spLocks noGrp="1"/>
          </p:cNvSpPr>
          <p:nvPr>
            <p:ph type="sldNum" sz="quarter" idx="5"/>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14179567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4382621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342899" y="377072"/>
            <a:ext cx="3718559"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3"/>
            <a:ext cx="4318629"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632107" y="377072"/>
            <a:ext cx="4168991"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342900" y="6445998"/>
            <a:ext cx="2961977"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1">
              <a:rPr lang="en-US" smtClean="0"/>
              <a:t>2/11/2026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9144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3186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4318631"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3562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804942" y="458145"/>
            <a:ext cx="2932152" cy="1485873"/>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5451297"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04941" y="2463790"/>
            <a:ext cx="2932151"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342900" y="6445998"/>
            <a:ext cx="2961977"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1">
              <a:rPr lang="en-US" smtClean="0"/>
              <a:t>2/11/2026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9144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545351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5420565" y="2212509"/>
            <a:ext cx="370149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545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vents.cipd.co.uk/student-conferenc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articles/crrnkpyqdzyo"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hyperlink" Target="https://en.wikipedia.org/wiki/Co-op_Food" TargetMode="Externa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file:///C:\Users\r.akers\OneDrive%20-%20University%20of%20Wales%20Trinity%20Saint%20David\Level%207%20-%20Shaping%20Cultures\2025\CIPD%20-%20Collective%20Employee%20Voice%20-%20Case%20studies.pdf"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org/globalassets/media/knowledge/knowledge-hub/reports/managing-multicultural-teams_tcm18-94625.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www.peoplemanagement.co.uk/article/1903259/remote-working-creating-generation-unaccustomed-proper-work-says-lord-rose-%E2%80%93-does-hr-agree#:~:text=Generational%20perspectives%20on%20remote%20work&amp;text=She%20argued%3A%20%E2%80%9CThis%20is%20detrimental,turn%20can%20negatively%20impact%20productivity."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mckinsey.com/featured-insights/diversity-and-inclusion" TargetMode="External"/><Relationship Id="rId13" Type="http://schemas.openxmlformats.org/officeDocument/2006/relationships/hyperlink" Target="https://www.researchgate.net/publication/387751371_TRANSFORMATIVE_APPROACHES_TO_DIVERSITY_EQUITY_AND_INCLUSION_A_COMPREHENSIVE_STUDY_OF_GOOGLE_LLC%27S_INITIATIVES_AND_IMPACT" TargetMode="External"/><Relationship Id="rId3" Type="http://schemas.openxmlformats.org/officeDocument/2006/relationships/hyperlink" Target="https://www.researchgate.net/profile/Chinenye-Okatta/publication/380115625_ENHANCING_ORGANIZATIONAL_PERFORMANCE_THROUGH_DIVERSITY_AND_INCLUSION_INITIATIVES_A_META-ANALYSIS/links/662eaf117091b94e93e35e6b/ENHANCING-ORGANIZATIONAL-PERFORMANCE-THROUGH-DIVERSITY-AND-INCLUSION-INITIATIVES-A-META-ANALYSIS.pdf" TargetMode="External"/><Relationship Id="rId7" Type="http://schemas.openxmlformats.org/officeDocument/2006/relationships/hyperlink" Target="https://www.mckinsey.com/featured-insights/" TargetMode="External"/><Relationship Id="rId12" Type="http://schemas.openxmlformats.org/officeDocument/2006/relationships/hyperlink" Target="https://www.cipd.org/globalassets/media/knowledge/knowledge-hub/reports/2023-pdfs/inclusion-at-work-exec-summary_tcm18-112951.pdf"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weforum.org/publications/diversity-equity-and-inclusion-lighthouses-2025/" TargetMode="External"/><Relationship Id="rId11" Type="http://schemas.openxmlformats.org/officeDocument/2006/relationships/hyperlink" Target="https://www.cipd.org/globalassets/media/knowledge/knowledge-hub/reports/building-inclusive-workplaces-report-sept-2019_tcm18-64154.pdf" TargetMode="External"/><Relationship Id="rId5" Type="http://schemas.openxmlformats.org/officeDocument/2006/relationships/hyperlink" Target="https://www.weforum.org/publications/" TargetMode="External"/><Relationship Id="rId15" Type="http://schemas.openxmlformats.org/officeDocument/2006/relationships/hyperlink" Target="https://www.catalyst.org/en-gb/insights/2025/2026-global-inclusion-trends" TargetMode="External"/><Relationship Id="rId10" Type="http://schemas.openxmlformats.org/officeDocument/2006/relationships/hyperlink" Target="https://www.cipd.org/globalassets/media/knowledge/knowledge-hub/reports/building-inclusive-workplaces-report-sept-2019_tcm18-64154." TargetMode="External"/><Relationship Id="rId4" Type="http://schemas.openxmlformats.org/officeDocument/2006/relationships/hyperlink" Target="https://oxford-review.com/does-diversity-and-inclusion-improve-organisational-performance/#:~:text=Organisations%20implementing%20D%26I%20(diversity%20and,enhanced%20employee%20engagement%20and%20satisfaction" TargetMode="External"/><Relationship Id="rId9" Type="http://schemas.openxmlformats.org/officeDocument/2006/relationships/hyperlink" Target="https://www.cipd.org/uk/knowledge/factsheets/diversity-factsheet/" TargetMode="External"/><Relationship Id="rId14" Type="http://schemas.openxmlformats.org/officeDocument/2006/relationships/hyperlink" Target="https://www.shrm.org/enterprise-solutions/insights/drive-performance-through-culture--takeaways-from-inclusion-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 and Behaviours</a:t>
            </a:r>
            <a:br>
              <a:rPr lang="en-GB" i="1" dirty="0">
                <a:solidFill>
                  <a:schemeClr val="bg1"/>
                </a:solidFill>
              </a:rPr>
            </a:br>
            <a:br>
              <a:rPr lang="en-GB" i="1" dirty="0">
                <a:solidFill>
                  <a:schemeClr val="bg1"/>
                </a:solidFill>
              </a:rPr>
            </a:br>
            <a:r>
              <a:rPr lang="en-GB" sz="3100" i="1" dirty="0">
                <a:solidFill>
                  <a:schemeClr val="bg1"/>
                </a:solidFill>
              </a:rPr>
              <a:t>Rhiannon Akers, February 2026</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2773D-1112-06CE-D8EE-86251C064B52}"/>
              </a:ext>
            </a:extLst>
          </p:cNvPr>
          <p:cNvSpPr>
            <a:spLocks noGrp="1"/>
          </p:cNvSpPr>
          <p:nvPr>
            <p:ph type="title"/>
          </p:nvPr>
        </p:nvSpPr>
        <p:spPr/>
        <p:txBody>
          <a:bodyPr/>
          <a:lstStyle/>
          <a:p>
            <a:r>
              <a:rPr lang="en-GB" dirty="0"/>
              <a:t>CIPD Student Conference</a:t>
            </a:r>
          </a:p>
        </p:txBody>
      </p:sp>
      <p:sp>
        <p:nvSpPr>
          <p:cNvPr id="3" name="Content Placeholder 2">
            <a:extLst>
              <a:ext uri="{FF2B5EF4-FFF2-40B4-BE49-F238E27FC236}">
                <a16:creationId xmlns:a16="http://schemas.microsoft.com/office/drawing/2014/main" id="{EBF0BABD-5DFB-C8CB-38D7-D187A9BD8A31}"/>
              </a:ext>
            </a:extLst>
          </p:cNvPr>
          <p:cNvSpPr>
            <a:spLocks noGrp="1"/>
          </p:cNvSpPr>
          <p:nvPr>
            <p:ph idx="1"/>
          </p:nvPr>
        </p:nvSpPr>
        <p:spPr/>
        <p:txBody>
          <a:bodyPr/>
          <a:lstStyle/>
          <a:p>
            <a:r>
              <a:rPr lang="en-GB" dirty="0">
                <a:hlinkClick r:id="rId3"/>
              </a:rPr>
              <a:t>https://events.cipd.co.uk/student-conference</a:t>
            </a:r>
            <a:r>
              <a:rPr lang="en-GB" dirty="0"/>
              <a:t> </a:t>
            </a:r>
          </a:p>
          <a:p>
            <a:r>
              <a:rPr lang="en-GB" dirty="0"/>
              <a:t>Saturday 7</a:t>
            </a:r>
            <a:r>
              <a:rPr lang="en-GB" baseline="30000" dirty="0"/>
              <a:t>th</a:t>
            </a:r>
            <a:r>
              <a:rPr lang="en-GB" dirty="0"/>
              <a:t> March, 9.30am-12.30pm</a:t>
            </a:r>
          </a:p>
          <a:p>
            <a:r>
              <a:rPr lang="en-GB" dirty="0"/>
              <a:t>Online</a:t>
            </a:r>
          </a:p>
          <a:p>
            <a:r>
              <a:rPr lang="en-GB" dirty="0"/>
              <a:t>Free for CIPD members</a:t>
            </a:r>
          </a:p>
        </p:txBody>
      </p:sp>
      <p:pic>
        <p:nvPicPr>
          <p:cNvPr id="5" name="Picture 4">
            <a:extLst>
              <a:ext uri="{FF2B5EF4-FFF2-40B4-BE49-F238E27FC236}">
                <a16:creationId xmlns:a16="http://schemas.microsoft.com/office/drawing/2014/main" id="{B71CB97C-AF51-9928-ED70-7FF877164237}"/>
              </a:ext>
            </a:extLst>
          </p:cNvPr>
          <p:cNvPicPr>
            <a:picLocks noChangeAspect="1"/>
          </p:cNvPicPr>
          <p:nvPr/>
        </p:nvPicPr>
        <p:blipFill>
          <a:blip r:embed="rId4"/>
          <a:stretch>
            <a:fillRect/>
          </a:stretch>
        </p:blipFill>
        <p:spPr>
          <a:xfrm>
            <a:off x="5430114" y="4301218"/>
            <a:ext cx="2817991" cy="1069793"/>
          </a:xfrm>
          <a:prstGeom prst="rect">
            <a:avLst/>
          </a:prstGeom>
        </p:spPr>
      </p:pic>
    </p:spTree>
    <p:extLst>
      <p:ext uri="{BB962C8B-B14F-4D97-AF65-F5344CB8AC3E}">
        <p14:creationId xmlns:p14="http://schemas.microsoft.com/office/powerpoint/2010/main" val="1325049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vert="horz" lIns="91440" tIns="45720" rIns="91440" bIns="45720" rtlCol="0" anchor="b">
            <a:normAutofit/>
          </a:bodyPr>
          <a:lstStyle/>
          <a:p>
            <a:r>
              <a:rPr lang="en-GB"/>
              <a:t>Today’s learning outcome</a:t>
            </a:r>
          </a:p>
        </p:txBody>
      </p:sp>
      <p:pic>
        <p:nvPicPr>
          <p:cNvPr id="1026" name="Picture 2" descr="Hands holding each other">
            <a:extLst>
              <a:ext uri="{FF2B5EF4-FFF2-40B4-BE49-F238E27FC236}">
                <a16:creationId xmlns:a16="http://schemas.microsoft.com/office/drawing/2014/main" id="{704D4ACB-E22C-6261-A3BC-8B0DE86A3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045" b="17774"/>
          <a:stretch>
            <a:fillRect/>
          </a:stretch>
        </p:blipFill>
        <p:spPr bwMode="auto">
          <a:xfrm>
            <a:off x="1792288" y="612775"/>
            <a:ext cx="5486400" cy="382433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027"/>
          <p:cNvSpPr txBox="1">
            <a:spLocks noChangeArrowheads="1"/>
          </p:cNvSpPr>
          <p:nvPr/>
        </p:nvSpPr>
        <p:spPr>
          <a:xfrm>
            <a:off x="1792288" y="5157192"/>
            <a:ext cx="5486400" cy="4320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1400" kern="1200">
                <a:latin typeface="+mn-lt"/>
                <a:ea typeface="+mn-ea"/>
                <a:cs typeface="+mn-cs"/>
              </a:rPr>
              <a:t>How to drive an inclusive culture</a:t>
            </a:r>
          </a:p>
        </p:txBody>
      </p:sp>
    </p:spTree>
    <p:extLst>
      <p:ext uri="{BB962C8B-B14F-4D97-AF65-F5344CB8AC3E}">
        <p14:creationId xmlns:p14="http://schemas.microsoft.com/office/powerpoint/2010/main" val="339130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C0C62-B3D3-D0F1-6B66-BB705722D027}"/>
              </a:ext>
            </a:extLst>
          </p:cNvPr>
          <p:cNvSpPr>
            <a:spLocks noGrp="1"/>
          </p:cNvSpPr>
          <p:nvPr>
            <p:ph type="title"/>
          </p:nvPr>
        </p:nvSpPr>
        <p:spPr/>
        <p:txBody>
          <a:bodyPr>
            <a:normAutofit/>
          </a:bodyPr>
          <a:lstStyle/>
          <a:p>
            <a:r>
              <a:rPr lang="en-GB" dirty="0"/>
              <a:t>Driving an Inclusive Culture</a:t>
            </a:r>
          </a:p>
        </p:txBody>
      </p:sp>
      <p:sp>
        <p:nvSpPr>
          <p:cNvPr id="3" name="Content Placeholder 2">
            <a:extLst>
              <a:ext uri="{FF2B5EF4-FFF2-40B4-BE49-F238E27FC236}">
                <a16:creationId xmlns:a16="http://schemas.microsoft.com/office/drawing/2014/main" id="{8E3A4A00-ED50-D449-8DF3-EEFDE436D99E}"/>
              </a:ext>
            </a:extLst>
          </p:cNvPr>
          <p:cNvSpPr>
            <a:spLocks noGrp="1"/>
          </p:cNvSpPr>
          <p:nvPr>
            <p:ph sz="half" idx="1"/>
          </p:nvPr>
        </p:nvSpPr>
        <p:spPr/>
        <p:txBody>
          <a:bodyPr>
            <a:normAutofit fontScale="92500" lnSpcReduction="10000"/>
          </a:bodyPr>
          <a:lstStyle/>
          <a:p>
            <a:endParaRPr lang="en-GB" dirty="0"/>
          </a:p>
          <a:p>
            <a:endParaRPr lang="en-GB" dirty="0"/>
          </a:p>
        </p:txBody>
      </p:sp>
      <p:sp>
        <p:nvSpPr>
          <p:cNvPr id="4" name="Content Placeholder 3">
            <a:extLst>
              <a:ext uri="{FF2B5EF4-FFF2-40B4-BE49-F238E27FC236}">
                <a16:creationId xmlns:a16="http://schemas.microsoft.com/office/drawing/2014/main" id="{98ABEE41-7C2E-2055-67FB-35FF8B94E896}"/>
              </a:ext>
            </a:extLst>
          </p:cNvPr>
          <p:cNvSpPr>
            <a:spLocks noGrp="1"/>
          </p:cNvSpPr>
          <p:nvPr>
            <p:ph sz="half" idx="2"/>
          </p:nvPr>
        </p:nvSpPr>
        <p:spPr>
          <a:xfrm>
            <a:off x="457200" y="1600201"/>
            <a:ext cx="8229600" cy="3989040"/>
          </a:xfrm>
        </p:spPr>
        <p:txBody>
          <a:bodyPr>
            <a:normAutofit fontScale="92500" lnSpcReduction="10000"/>
          </a:bodyPr>
          <a:lstStyle/>
          <a:p>
            <a:r>
              <a:rPr lang="en-GB" dirty="0"/>
              <a:t>Definitions of diversity and inclusion.</a:t>
            </a:r>
          </a:p>
          <a:p>
            <a:r>
              <a:rPr lang="en-GB" dirty="0"/>
              <a:t>The business case for creating an inclusive environment.</a:t>
            </a:r>
          </a:p>
          <a:p>
            <a:r>
              <a:rPr lang="en-GB" dirty="0"/>
              <a:t>Factors that can positively or negatively impact inclusive environments.</a:t>
            </a:r>
          </a:p>
          <a:p>
            <a:r>
              <a:rPr lang="en-GB" dirty="0"/>
              <a:t>How inclusivity adds value.</a:t>
            </a:r>
          </a:p>
          <a:p>
            <a:r>
              <a:rPr lang="en-GB" dirty="0"/>
              <a:t>Challenges with managing remotely.</a:t>
            </a:r>
          </a:p>
          <a:p>
            <a:r>
              <a:rPr lang="en-GB" dirty="0"/>
              <a:t>The importance of employee voice.</a:t>
            </a:r>
          </a:p>
          <a:p>
            <a:r>
              <a:rPr lang="en-GB" dirty="0"/>
              <a:t>Assignment Q&amp;A.</a:t>
            </a:r>
          </a:p>
        </p:txBody>
      </p:sp>
    </p:spTree>
    <p:extLst>
      <p:ext uri="{BB962C8B-B14F-4D97-AF65-F5344CB8AC3E}">
        <p14:creationId xmlns:p14="http://schemas.microsoft.com/office/powerpoint/2010/main" val="112626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386D3-CC35-D303-3235-E6BFDFF916DF}"/>
              </a:ext>
            </a:extLst>
          </p:cNvPr>
          <p:cNvSpPr>
            <a:spLocks noGrp="1"/>
          </p:cNvSpPr>
          <p:nvPr>
            <p:ph type="title"/>
          </p:nvPr>
        </p:nvSpPr>
        <p:spPr/>
        <p:txBody>
          <a:bodyPr>
            <a:normAutofit fontScale="90000"/>
          </a:bodyPr>
          <a:lstStyle/>
          <a:p>
            <a:r>
              <a:rPr lang="en-GB" dirty="0"/>
              <a:t>What does inclusion mean to you?</a:t>
            </a:r>
          </a:p>
        </p:txBody>
      </p:sp>
      <p:pic>
        <p:nvPicPr>
          <p:cNvPr id="6" name="Content Placeholder 5">
            <a:extLst>
              <a:ext uri="{FF2B5EF4-FFF2-40B4-BE49-F238E27FC236}">
                <a16:creationId xmlns:a16="http://schemas.microsoft.com/office/drawing/2014/main" id="{EDBDF28D-D98B-FAD9-07AC-21AF151610DD}"/>
              </a:ext>
            </a:extLst>
          </p:cNvPr>
          <p:cNvPicPr>
            <a:picLocks noGrp="1" noChangeAspect="1"/>
          </p:cNvPicPr>
          <p:nvPr>
            <p:ph sz="half" idx="2"/>
          </p:nvPr>
        </p:nvPicPr>
        <p:blipFill>
          <a:blip r:embed="rId3"/>
          <a:stretch>
            <a:fillRect/>
          </a:stretch>
        </p:blipFill>
        <p:spPr>
          <a:xfrm>
            <a:off x="3132500" y="1559703"/>
            <a:ext cx="2334898" cy="3409364"/>
          </a:xfrm>
          <a:prstGeom prst="rect">
            <a:avLst/>
          </a:prstGeom>
        </p:spPr>
      </p:pic>
    </p:spTree>
    <p:extLst>
      <p:ext uri="{BB962C8B-B14F-4D97-AF65-F5344CB8AC3E}">
        <p14:creationId xmlns:p14="http://schemas.microsoft.com/office/powerpoint/2010/main" val="3946562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326D-5811-2ED7-4593-27C5C355D545}"/>
              </a:ext>
            </a:extLst>
          </p:cNvPr>
          <p:cNvSpPr>
            <a:spLocks noGrp="1"/>
          </p:cNvSpPr>
          <p:nvPr>
            <p:ph type="title"/>
          </p:nvPr>
        </p:nvSpPr>
        <p:spPr/>
        <p:txBody>
          <a:bodyPr/>
          <a:lstStyle/>
          <a:p>
            <a:r>
              <a:rPr lang="en-GB" dirty="0"/>
              <a:t>Definitions (CIPD, 2024)</a:t>
            </a:r>
          </a:p>
        </p:txBody>
      </p:sp>
      <p:sp>
        <p:nvSpPr>
          <p:cNvPr id="3" name="Content Placeholder 2">
            <a:extLst>
              <a:ext uri="{FF2B5EF4-FFF2-40B4-BE49-F238E27FC236}">
                <a16:creationId xmlns:a16="http://schemas.microsoft.com/office/drawing/2014/main" id="{FC500E87-50AC-642F-DC59-A417B7D40830}"/>
              </a:ext>
            </a:extLst>
          </p:cNvPr>
          <p:cNvSpPr>
            <a:spLocks noGrp="1"/>
          </p:cNvSpPr>
          <p:nvPr>
            <p:ph sz="half" idx="1"/>
          </p:nvPr>
        </p:nvSpPr>
        <p:spPr/>
        <p:txBody>
          <a:bodyPr>
            <a:normAutofit fontScale="92500" lnSpcReduction="20000"/>
          </a:bodyPr>
          <a:lstStyle/>
          <a:p>
            <a:r>
              <a:rPr lang="en-GB" b="1" dirty="0"/>
              <a:t>Diversity</a:t>
            </a:r>
            <a:r>
              <a:rPr lang="en-GB" dirty="0"/>
              <a:t> refers to the range of people in a workforce, recognising and valuing the visible and non-visible differences between individuals (such as background, identity and experience) and ensuring these differences are respected.</a:t>
            </a:r>
          </a:p>
          <a:p>
            <a:endParaRPr lang="en-GB" dirty="0"/>
          </a:p>
          <a:p>
            <a:pPr lvl="1"/>
            <a:endParaRPr lang="en-GB" dirty="0"/>
          </a:p>
        </p:txBody>
      </p:sp>
      <p:sp>
        <p:nvSpPr>
          <p:cNvPr id="4" name="Content Placeholder 3">
            <a:extLst>
              <a:ext uri="{FF2B5EF4-FFF2-40B4-BE49-F238E27FC236}">
                <a16:creationId xmlns:a16="http://schemas.microsoft.com/office/drawing/2014/main" id="{13C285D9-A8C3-327E-1297-8BADDC309B44}"/>
              </a:ext>
            </a:extLst>
          </p:cNvPr>
          <p:cNvSpPr>
            <a:spLocks noGrp="1"/>
          </p:cNvSpPr>
          <p:nvPr>
            <p:ph sz="half" idx="2"/>
          </p:nvPr>
        </p:nvSpPr>
        <p:spPr/>
        <p:txBody>
          <a:bodyPr>
            <a:normAutofit fontScale="92500" lnSpcReduction="20000"/>
          </a:bodyPr>
          <a:lstStyle/>
          <a:p>
            <a:r>
              <a:rPr lang="en-GB" b="1" dirty="0"/>
              <a:t>Inclusion</a:t>
            </a:r>
            <a:r>
              <a:rPr lang="en-GB" dirty="0"/>
              <a:t> is about creating a working environment and culture where everyone feels safe, has a sense of belonging, and is empowered to participate fully and reach their potential, rather than just being present in the organisation.</a:t>
            </a:r>
          </a:p>
          <a:p>
            <a:pPr marL="0" indent="0">
              <a:buNone/>
            </a:pPr>
            <a:endParaRPr lang="en-GB" dirty="0"/>
          </a:p>
        </p:txBody>
      </p:sp>
    </p:spTree>
    <p:extLst>
      <p:ext uri="{BB962C8B-B14F-4D97-AF65-F5344CB8AC3E}">
        <p14:creationId xmlns:p14="http://schemas.microsoft.com/office/powerpoint/2010/main" val="2339400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8F00-A818-19B7-612B-C2EB92FA7A0D}"/>
              </a:ext>
            </a:extLst>
          </p:cNvPr>
          <p:cNvSpPr>
            <a:spLocks noGrp="1"/>
          </p:cNvSpPr>
          <p:nvPr>
            <p:ph type="title"/>
          </p:nvPr>
        </p:nvSpPr>
        <p:spPr>
          <a:xfrm>
            <a:off x="236668" y="220940"/>
            <a:ext cx="4018587" cy="919114"/>
          </a:xfrm>
        </p:spPr>
        <p:txBody>
          <a:bodyPr anchor="t">
            <a:noAutofit/>
          </a:bodyPr>
          <a:lstStyle/>
          <a:p>
            <a:r>
              <a:rPr lang="en-US" sz="3200" dirty="0"/>
              <a:t>Importance of Diversity and Inclusion </a:t>
            </a:r>
          </a:p>
        </p:txBody>
      </p:sp>
      <p:pic>
        <p:nvPicPr>
          <p:cNvPr id="8" name="Content Placeholder 7" descr="People talking at workplace">
            <a:extLst>
              <a:ext uri="{FF2B5EF4-FFF2-40B4-BE49-F238E27FC236}">
                <a16:creationId xmlns:a16="http://schemas.microsoft.com/office/drawing/2014/main" id="{2EE93F66-2D13-4D12-BD61-9A69E346E7C9}"/>
              </a:ext>
            </a:extLst>
          </p:cNvPr>
          <p:cNvPicPr>
            <a:picLocks noGrp="1" noChangeAspect="1"/>
          </p:cNvPicPr>
          <p:nvPr>
            <p:ph type="pic" sz="quarter" idx="13"/>
          </p:nvPr>
        </p:nvPicPr>
        <p:blipFill>
          <a:blip r:embed="rId3"/>
          <a:srcRect r="15777"/>
          <a:stretch>
            <a:fillRect/>
          </a:stretch>
        </p:blipFill>
        <p:spPr>
          <a:xfrm>
            <a:off x="15" y="2238887"/>
            <a:ext cx="4318614" cy="3409843"/>
          </a:xfrm>
        </p:spPr>
      </p:pic>
      <p:sp>
        <p:nvSpPr>
          <p:cNvPr id="4" name="Content Placeholder 3">
            <a:extLst>
              <a:ext uri="{FF2B5EF4-FFF2-40B4-BE49-F238E27FC236}">
                <a16:creationId xmlns:a16="http://schemas.microsoft.com/office/drawing/2014/main" id="{BA7252A8-447A-1878-0AE4-661B41898DD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07" y="1140054"/>
            <a:ext cx="4168991" cy="4348113"/>
          </a:xfrm>
        </p:spPr>
        <p:txBody>
          <a:bodyPr>
            <a:normAutofit/>
          </a:bodyPr>
          <a:lstStyle/>
          <a:p>
            <a:pPr marL="0" indent="0">
              <a:spcBef>
                <a:spcPts val="1875"/>
              </a:spcBef>
              <a:buNone/>
            </a:pPr>
            <a:r>
              <a:rPr lang="en-US" sz="1200" b="1" dirty="0"/>
              <a:t>Definitions of Diversity and Inclusion</a:t>
            </a:r>
          </a:p>
          <a:p>
            <a:pPr marL="0" lvl="1" indent="0">
              <a:buNone/>
            </a:pPr>
            <a:r>
              <a:rPr lang="en-US" sz="1200" dirty="0"/>
              <a:t>Diversity includes demographic, experiential, and cognitive differences, while inclusion means belonging and fairness at work.</a:t>
            </a:r>
          </a:p>
          <a:p>
            <a:pPr marL="0" indent="0">
              <a:spcBef>
                <a:spcPts val="1875"/>
              </a:spcBef>
              <a:buNone/>
            </a:pPr>
            <a:r>
              <a:rPr lang="en-US" sz="1200" b="1" dirty="0"/>
              <a:t>Diversity, Equity and Inclusion (DEI) as a Strategic Lever</a:t>
            </a:r>
          </a:p>
          <a:p>
            <a:pPr marL="0" lvl="1" indent="0">
              <a:buNone/>
            </a:pPr>
            <a:r>
              <a:rPr lang="en-US" sz="1200" dirty="0" err="1"/>
              <a:t>Organisations</a:t>
            </a:r>
            <a:r>
              <a:rPr lang="en-US" sz="1200" dirty="0"/>
              <a:t> use inclusion strategically to boost competitiveness with measurable impact for underrepresented groups.</a:t>
            </a:r>
          </a:p>
          <a:p>
            <a:pPr marL="0" indent="0">
              <a:spcBef>
                <a:spcPts val="1875"/>
              </a:spcBef>
              <a:buNone/>
            </a:pPr>
            <a:r>
              <a:rPr lang="en-US" sz="1200" b="1" dirty="0"/>
              <a:t>Business Benefits of DEI</a:t>
            </a:r>
          </a:p>
          <a:p>
            <a:pPr marL="0" lvl="1" indent="0">
              <a:buNone/>
            </a:pPr>
            <a:r>
              <a:rPr lang="en-US" sz="1200" dirty="0"/>
              <a:t>DEI drives innovation, talent retention, and </a:t>
            </a:r>
            <a:r>
              <a:rPr lang="en-US" sz="1200" dirty="0" err="1"/>
              <a:t>organisational</a:t>
            </a:r>
            <a:r>
              <a:rPr lang="en-US" sz="1200" dirty="0"/>
              <a:t> resilience, strengthening the business case for inclusion.</a:t>
            </a:r>
          </a:p>
          <a:p>
            <a:pPr marL="0" indent="0">
              <a:spcBef>
                <a:spcPts val="1875"/>
              </a:spcBef>
              <a:buNone/>
            </a:pPr>
            <a:r>
              <a:rPr lang="en-US" sz="1200" b="1" dirty="0"/>
              <a:t>DEI as Moral and Business Imperative</a:t>
            </a:r>
          </a:p>
          <a:p>
            <a:pPr marL="0" lvl="1" indent="0">
              <a:buNone/>
            </a:pPr>
            <a:r>
              <a:rPr lang="en-US" sz="1200" dirty="0"/>
              <a:t>Diversity and inclusion are essential for effective </a:t>
            </a:r>
            <a:r>
              <a:rPr lang="en-US" sz="1200" dirty="0" err="1"/>
              <a:t>organisations</a:t>
            </a:r>
            <a:r>
              <a:rPr lang="en-US" sz="1200" dirty="0"/>
              <a:t> and societal progress, not just symbolic efforts.</a:t>
            </a:r>
          </a:p>
          <a:p>
            <a:pPr marL="0" lvl="1" indent="0">
              <a:buNone/>
            </a:pPr>
            <a:endParaRPr lang="en-US" sz="1200" dirty="0"/>
          </a:p>
          <a:p>
            <a:pPr marL="0" lvl="1" indent="0">
              <a:buNone/>
            </a:pPr>
            <a:r>
              <a:rPr lang="en-US" sz="1200" dirty="0"/>
              <a:t>(World Economic Forum, 2025; McKinsey and Company, No Date)</a:t>
            </a:r>
          </a:p>
        </p:txBody>
      </p:sp>
      <p:sp>
        <p:nvSpPr>
          <p:cNvPr id="5" name="Footer Placeholder 4">
            <a:extLst>
              <a:ext uri="{FF2B5EF4-FFF2-40B4-BE49-F238E27FC236}">
                <a16:creationId xmlns:a16="http://schemas.microsoft.com/office/drawing/2014/main" id="{ECE50CBD-8C2F-057F-D0B6-2D9844518A27}"/>
              </a:ext>
            </a:extLst>
          </p:cNvPr>
          <p:cNvSpPr>
            <a:spLocks noGrp="1"/>
          </p:cNvSpPr>
          <p:nvPr>
            <p:ph type="ftr" sz="quarter" idx="11"/>
          </p:nvPr>
        </p:nvSpPr>
        <p:spPr>
          <a:xfrm>
            <a:off x="342900" y="5691748"/>
            <a:ext cx="2961977" cy="273844"/>
          </a:xfrm>
        </p:spPr>
        <p:txBody>
          <a:bodyPr anchor="ctr">
            <a:normAutofit fontScale="77500" lnSpcReduction="20000"/>
          </a:bodyPr>
          <a:lstStyle/>
          <a:p>
            <a:pPr>
              <a:spcAft>
                <a:spcPts val="450"/>
              </a:spcAft>
            </a:pPr>
            <a:endParaRPr lang="en-US" dirty="0"/>
          </a:p>
        </p:txBody>
      </p:sp>
      <p:sp>
        <p:nvSpPr>
          <p:cNvPr id="6" name="Date Placeholder 5">
            <a:extLst>
              <a:ext uri="{FF2B5EF4-FFF2-40B4-BE49-F238E27FC236}">
                <a16:creationId xmlns:a16="http://schemas.microsoft.com/office/drawing/2014/main" id="{F0BF8956-8384-FF7F-26C8-02AD6C057F22}"/>
              </a:ext>
            </a:extLst>
          </p:cNvPr>
          <p:cNvSpPr>
            <a:spLocks noGrp="1"/>
          </p:cNvSpPr>
          <p:nvPr>
            <p:ph type="dt" sz="half" idx="10"/>
          </p:nvPr>
        </p:nvSpPr>
        <p:spPr>
          <a:xfrm>
            <a:off x="7303196" y="5691748"/>
            <a:ext cx="1381586" cy="273844"/>
          </a:xfrm>
        </p:spPr>
        <p:txBody>
          <a:bodyPr anchor="ctr">
            <a:normAutofit/>
          </a:bodyPr>
          <a:lstStyle/>
          <a:p>
            <a:pPr>
              <a:spcAft>
                <a:spcPts val="450"/>
              </a:spcAft>
            </a:pPr>
            <a:endParaRPr lang="en-US" dirty="0"/>
          </a:p>
        </p:txBody>
      </p:sp>
      <p:sp>
        <p:nvSpPr>
          <p:cNvPr id="7" name="Slide Number Placeholder 6">
            <a:extLst>
              <a:ext uri="{FF2B5EF4-FFF2-40B4-BE49-F238E27FC236}">
                <a16:creationId xmlns:a16="http://schemas.microsoft.com/office/drawing/2014/main" id="{72914978-BE8A-BCA1-AA14-E52CBBE4E452}"/>
              </a:ext>
            </a:extLst>
          </p:cNvPr>
          <p:cNvSpPr>
            <a:spLocks noGrp="1"/>
          </p:cNvSpPr>
          <p:nvPr>
            <p:ph type="sldNum" sz="quarter" idx="12"/>
          </p:nvPr>
        </p:nvSpPr>
        <p:spPr>
          <a:xfrm>
            <a:off x="8801100" y="5691748"/>
            <a:ext cx="342900" cy="273844"/>
          </a:xfrm>
        </p:spPr>
        <p:txBody>
          <a:bodyPr anchor="ctr">
            <a:normAutofit lnSpcReduction="10000"/>
          </a:bodyPr>
          <a:lstStyle/>
          <a:p>
            <a:pPr>
              <a:spcAft>
                <a:spcPts val="450"/>
              </a:spcAft>
            </a:pPr>
            <a:fld id="{DDF60B60-82CA-4BB9-BA6E-A62FADF2374B}" type="slidenum">
              <a:rPr lang="en-US" smtClean="0"/>
              <a:pPr>
                <a:spcAft>
                  <a:spcPts val="450"/>
                </a:spcAft>
              </a:pPr>
              <a:t>7</a:t>
            </a:fld>
            <a:endParaRPr lang="en-US"/>
          </a:p>
        </p:txBody>
      </p:sp>
    </p:spTree>
    <p:extLst>
      <p:ext uri="{BB962C8B-B14F-4D97-AF65-F5344CB8AC3E}">
        <p14:creationId xmlns:p14="http://schemas.microsoft.com/office/powerpoint/2010/main" val="3828253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0F591-1177-C502-B63B-640CFBAB93CF}"/>
              </a:ext>
            </a:extLst>
          </p:cNvPr>
          <p:cNvSpPr>
            <a:spLocks noGrp="1"/>
          </p:cNvSpPr>
          <p:nvPr>
            <p:ph type="title"/>
          </p:nvPr>
        </p:nvSpPr>
        <p:spPr>
          <a:xfrm>
            <a:off x="457200" y="274638"/>
            <a:ext cx="8229600" cy="1143000"/>
          </a:xfrm>
        </p:spPr>
        <p:txBody>
          <a:bodyPr anchor="ctr">
            <a:normAutofit/>
          </a:bodyPr>
          <a:lstStyle/>
          <a:p>
            <a:r>
              <a:rPr lang="en-GB" dirty="0"/>
              <a:t>Scenario analysis</a:t>
            </a:r>
          </a:p>
        </p:txBody>
      </p:sp>
      <p:sp>
        <p:nvSpPr>
          <p:cNvPr id="4" name="Content Placeholder 3">
            <a:extLst>
              <a:ext uri="{FF2B5EF4-FFF2-40B4-BE49-F238E27FC236}">
                <a16:creationId xmlns:a16="http://schemas.microsoft.com/office/drawing/2014/main" id="{BDEEE02A-2239-FE37-2C59-6EBA62A359FF}"/>
              </a:ext>
            </a:extLst>
          </p:cNvPr>
          <p:cNvSpPr>
            <a:spLocks noGrp="1"/>
          </p:cNvSpPr>
          <p:nvPr>
            <p:ph sz="half" idx="1"/>
          </p:nvPr>
        </p:nvSpPr>
        <p:spPr>
          <a:xfrm>
            <a:off x="457200" y="1600201"/>
            <a:ext cx="4038600" cy="3989040"/>
          </a:xfrm>
        </p:spPr>
        <p:txBody>
          <a:bodyPr>
            <a:normAutofit/>
          </a:bodyPr>
          <a:lstStyle/>
          <a:p>
            <a:r>
              <a:rPr lang="en-GB"/>
              <a:t>In pairs, work through the scenarios and determine whether they are inclusive, diverse, neither or both.</a:t>
            </a:r>
            <a:endParaRPr lang="en-GB" dirty="0"/>
          </a:p>
        </p:txBody>
      </p:sp>
      <p:pic>
        <p:nvPicPr>
          <p:cNvPr id="6" name="Picture Placeholder 5" descr="People discussing diagrams in office setting">
            <a:extLst>
              <a:ext uri="{FF2B5EF4-FFF2-40B4-BE49-F238E27FC236}">
                <a16:creationId xmlns:a16="http://schemas.microsoft.com/office/drawing/2014/main" id="{FD446757-413F-0B8B-10E0-013B2C0758F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4835" r="27584" b="-2"/>
          <a:stretch>
            <a:fillRect/>
          </a:stretch>
        </p:blipFill>
        <p:spPr>
          <a:xfrm>
            <a:off x="4648200" y="1600201"/>
            <a:ext cx="4038600" cy="3989040"/>
          </a:xfrm>
          <a:noFill/>
        </p:spPr>
      </p:pic>
    </p:spTree>
    <p:extLst>
      <p:ext uri="{BB962C8B-B14F-4D97-AF65-F5344CB8AC3E}">
        <p14:creationId xmlns:p14="http://schemas.microsoft.com/office/powerpoint/2010/main" val="3462789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A990F-3C35-6925-07D4-41EF0690CBDC}"/>
              </a:ext>
            </a:extLst>
          </p:cNvPr>
          <p:cNvSpPr>
            <a:spLocks noGrp="1"/>
          </p:cNvSpPr>
          <p:nvPr>
            <p:ph type="title"/>
          </p:nvPr>
        </p:nvSpPr>
        <p:spPr>
          <a:xfrm>
            <a:off x="457200" y="273050"/>
            <a:ext cx="4309479" cy="1162050"/>
          </a:xfrm>
        </p:spPr>
        <p:txBody>
          <a:bodyPr anchor="b">
            <a:normAutofit fontScale="90000"/>
          </a:bodyPr>
          <a:lstStyle/>
          <a:p>
            <a:pPr algn="ctr"/>
            <a:r>
              <a:rPr lang="en-GB" sz="2400" dirty="0"/>
              <a:t>Google’s approach to DEI (Baskaran and Madhumita, 2025)</a:t>
            </a:r>
          </a:p>
        </p:txBody>
      </p:sp>
      <p:pic>
        <p:nvPicPr>
          <p:cNvPr id="1026" name="Picture 2" descr="Google - YouTube">
            <a:extLst>
              <a:ext uri="{FF2B5EF4-FFF2-40B4-BE49-F238E27FC236}">
                <a16:creationId xmlns:a16="http://schemas.microsoft.com/office/drawing/2014/main" id="{0996F9BA-3B23-8DE9-C8C9-DBD1D6A82B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6909" y="904995"/>
            <a:ext cx="4029891" cy="402989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C481982-467D-9176-2774-1BAFBDD8F8D7}"/>
              </a:ext>
            </a:extLst>
          </p:cNvPr>
          <p:cNvSpPr>
            <a:spLocks noGrp="1"/>
          </p:cNvSpPr>
          <p:nvPr>
            <p:ph type="body" sz="half" idx="2"/>
          </p:nvPr>
        </p:nvSpPr>
        <p:spPr>
          <a:xfrm>
            <a:off x="457200" y="1435100"/>
            <a:ext cx="4309479" cy="4029891"/>
          </a:xfrm>
        </p:spPr>
        <p:txBody>
          <a:bodyPr>
            <a:normAutofit/>
          </a:bodyPr>
          <a:lstStyle/>
          <a:p>
            <a:pPr marL="171450" indent="-171450">
              <a:lnSpc>
                <a:spcPct val="90000"/>
              </a:lnSpc>
              <a:buFont typeface="Arial" panose="020B0604020202020204" pitchFamily="34" charset="0"/>
              <a:buChar char="•"/>
            </a:pPr>
            <a:r>
              <a:rPr lang="en-GB" dirty="0"/>
              <a:t>Google has adopted a strategic, leadership‑driven DEI approach, led by its Chief Diversity Officer, combining policy change, culture-building, and data to address systemic inequities and foster belonging.</a:t>
            </a:r>
          </a:p>
          <a:p>
            <a:pPr marL="171450" indent="-171450">
              <a:lnSpc>
                <a:spcPct val="90000"/>
              </a:lnSpc>
              <a:buFont typeface="Arial" panose="020B0604020202020204" pitchFamily="34" charset="0"/>
              <a:buChar char="•"/>
            </a:pPr>
            <a:r>
              <a:rPr lang="en-GB" dirty="0"/>
              <a:t>Key initiatives include creation of a DEI Advisory Council, and transparent publication of workforce representation data, which have contributed to measurable gains in leadership diversity and targeted hiring of underrepresented groups.</a:t>
            </a:r>
          </a:p>
          <a:p>
            <a:pPr marL="171450" indent="-171450">
              <a:lnSpc>
                <a:spcPct val="90000"/>
              </a:lnSpc>
              <a:buFont typeface="Arial" panose="020B0604020202020204" pitchFamily="34" charset="0"/>
              <a:buChar char="•"/>
            </a:pPr>
            <a:r>
              <a:rPr lang="en-GB" dirty="0"/>
              <a:t>Despite progress, the study highlights persistent challenges, especially higher attrition among underrepresented employees, and stresses that sustainable retention, accountability, and ongoing data-driven evaluation are critical to the long‑term impact of Google’s DEI strategy.</a:t>
            </a:r>
          </a:p>
          <a:p>
            <a:pPr marL="171450" indent="-171450">
              <a:lnSpc>
                <a:spcPct val="90000"/>
              </a:lnSpc>
              <a:buFont typeface="Arial" panose="020B0604020202020204" pitchFamily="34" charset="0"/>
              <a:buChar char="•"/>
            </a:pPr>
            <a:r>
              <a:rPr lang="en-GB" dirty="0"/>
              <a:t>What challenges do you face within your own organisations? </a:t>
            </a:r>
          </a:p>
        </p:txBody>
      </p:sp>
    </p:spTree>
    <p:extLst>
      <p:ext uri="{BB962C8B-B14F-4D97-AF65-F5344CB8AC3E}">
        <p14:creationId xmlns:p14="http://schemas.microsoft.com/office/powerpoint/2010/main" val="728237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57895-BD7A-2D30-82A5-8571CD9352F0}"/>
              </a:ext>
            </a:extLst>
          </p:cNvPr>
          <p:cNvSpPr>
            <a:spLocks noGrp="1"/>
          </p:cNvSpPr>
          <p:nvPr>
            <p:ph type="title"/>
          </p:nvPr>
        </p:nvSpPr>
        <p:spPr>
          <a:xfrm>
            <a:off x="5605670" y="1200858"/>
            <a:ext cx="3419060" cy="1114405"/>
          </a:xfrm>
        </p:spPr>
        <p:txBody>
          <a:bodyPr anchor="b">
            <a:normAutofit fontScale="90000"/>
          </a:bodyPr>
          <a:lstStyle/>
          <a:p>
            <a:r>
              <a:rPr lang="en-US" dirty="0"/>
              <a:t>Evidence Supporting D&amp;I Benefits</a:t>
            </a:r>
          </a:p>
        </p:txBody>
      </p:sp>
      <p:pic>
        <p:nvPicPr>
          <p:cNvPr id="8" name="Content Placeholder 7" descr="Business discussion">
            <a:extLst>
              <a:ext uri="{FF2B5EF4-FFF2-40B4-BE49-F238E27FC236}">
                <a16:creationId xmlns:a16="http://schemas.microsoft.com/office/drawing/2014/main" id="{86D83150-F45A-4A38-BAC3-990D8E5FBD56}"/>
              </a:ext>
            </a:extLst>
          </p:cNvPr>
          <p:cNvPicPr>
            <a:picLocks noGrp="1" noChangeAspect="1"/>
          </p:cNvPicPr>
          <p:nvPr>
            <p:ph type="pic" sz="quarter" idx="13"/>
          </p:nvPr>
        </p:nvPicPr>
        <p:blipFill>
          <a:blip r:embed="rId3"/>
          <a:srcRect l="12316" r="11832"/>
          <a:stretch>
            <a:fillRect/>
          </a:stretch>
        </p:blipFill>
        <p:spPr>
          <a:xfrm>
            <a:off x="15" y="857258"/>
            <a:ext cx="5451282" cy="4797203"/>
          </a:xfrm>
        </p:spPr>
      </p:pic>
      <p:sp>
        <p:nvSpPr>
          <p:cNvPr id="4" name="Content Placeholder 3">
            <a:extLst>
              <a:ext uri="{FF2B5EF4-FFF2-40B4-BE49-F238E27FC236}">
                <a16:creationId xmlns:a16="http://schemas.microsoft.com/office/drawing/2014/main" id="{EF299142-2C05-F943-1380-749637C330A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04941" y="2705092"/>
            <a:ext cx="2932151" cy="2670818"/>
          </a:xfrm>
        </p:spPr>
        <p:txBody>
          <a:bodyPr>
            <a:normAutofit lnSpcReduction="10000"/>
          </a:bodyPr>
          <a:lstStyle/>
          <a:p>
            <a:pPr marL="0" indent="0">
              <a:lnSpc>
                <a:spcPct val="110000"/>
              </a:lnSpc>
              <a:spcBef>
                <a:spcPts val="1875"/>
              </a:spcBef>
              <a:buNone/>
            </a:pPr>
            <a:r>
              <a:rPr lang="en-US" sz="975" b="1" dirty="0"/>
              <a:t>Enhanced Innovation and Engagement</a:t>
            </a:r>
          </a:p>
          <a:p>
            <a:pPr marL="0" lvl="1" indent="0">
              <a:lnSpc>
                <a:spcPct val="110000"/>
              </a:lnSpc>
              <a:buNone/>
            </a:pPr>
            <a:r>
              <a:rPr lang="en-US" sz="975" dirty="0"/>
              <a:t>DEI initiatives boost innovation and improve decision-making by leveraging diverse perspectives for richer creativity (</a:t>
            </a:r>
            <a:r>
              <a:rPr lang="en-US" sz="975" dirty="0" err="1"/>
              <a:t>Okatta</a:t>
            </a:r>
            <a:r>
              <a:rPr lang="en-US" sz="975" dirty="0"/>
              <a:t>, </a:t>
            </a:r>
            <a:r>
              <a:rPr lang="en-US" sz="975" dirty="0" err="1"/>
              <a:t>Ajaiy</a:t>
            </a:r>
            <a:r>
              <a:rPr lang="en-US" sz="975" dirty="0"/>
              <a:t> and Olawale, 2025).</a:t>
            </a:r>
          </a:p>
          <a:p>
            <a:pPr marL="0" indent="0">
              <a:lnSpc>
                <a:spcPct val="110000"/>
              </a:lnSpc>
              <a:spcBef>
                <a:spcPts val="1875"/>
              </a:spcBef>
              <a:buNone/>
            </a:pPr>
            <a:r>
              <a:rPr lang="en-US" sz="975" b="1" dirty="0"/>
              <a:t>Financial Growth Correlation</a:t>
            </a:r>
          </a:p>
          <a:p>
            <a:pPr marL="0" lvl="1" indent="0">
              <a:lnSpc>
                <a:spcPct val="110000"/>
              </a:lnSpc>
              <a:buNone/>
            </a:pPr>
            <a:r>
              <a:rPr lang="en-US" sz="975" dirty="0"/>
              <a:t>Studies show a positive correlation between equality scores and revenue growth among top companies over a decade.</a:t>
            </a:r>
          </a:p>
          <a:p>
            <a:pPr marL="0" indent="0">
              <a:lnSpc>
                <a:spcPct val="110000"/>
              </a:lnSpc>
              <a:spcBef>
                <a:spcPts val="1875"/>
              </a:spcBef>
              <a:buNone/>
            </a:pPr>
            <a:r>
              <a:rPr lang="en-US" sz="975" b="1" dirty="0"/>
              <a:t>Leadership and Competitive Advantage</a:t>
            </a:r>
          </a:p>
          <a:p>
            <a:pPr marL="0" lvl="1" indent="0">
              <a:lnSpc>
                <a:spcPct val="110000"/>
              </a:lnSpc>
              <a:buNone/>
            </a:pPr>
            <a:r>
              <a:rPr lang="en-US" sz="975" dirty="0"/>
              <a:t>Leadership-driven DEI strategies contribute to profitability, legal compliance, and stronger market positioning (Oxford Review, 2024).</a:t>
            </a:r>
          </a:p>
        </p:txBody>
      </p:sp>
      <p:sp>
        <p:nvSpPr>
          <p:cNvPr id="5" name="Footer Placeholder 4">
            <a:extLst>
              <a:ext uri="{FF2B5EF4-FFF2-40B4-BE49-F238E27FC236}">
                <a16:creationId xmlns:a16="http://schemas.microsoft.com/office/drawing/2014/main" id="{6CC6DF68-C0C4-D0F0-F9AD-AAF84200839C}"/>
              </a:ext>
            </a:extLst>
          </p:cNvPr>
          <p:cNvSpPr>
            <a:spLocks noGrp="1"/>
          </p:cNvSpPr>
          <p:nvPr>
            <p:ph type="ftr" sz="quarter" idx="11"/>
          </p:nvPr>
        </p:nvSpPr>
        <p:spPr>
          <a:xfrm>
            <a:off x="342900" y="5691748"/>
            <a:ext cx="2961977" cy="273844"/>
          </a:xfrm>
        </p:spPr>
        <p:txBody>
          <a:bodyPr anchor="ctr">
            <a:normAutofit fontScale="77500" lnSpcReduction="20000"/>
          </a:bodyPr>
          <a:lstStyle/>
          <a:p>
            <a:pPr>
              <a:spcAft>
                <a:spcPts val="450"/>
              </a:spcAft>
            </a:pPr>
            <a:endParaRPr lang="en-US" dirty="0"/>
          </a:p>
        </p:txBody>
      </p:sp>
      <p:sp>
        <p:nvSpPr>
          <p:cNvPr id="6" name="Date Placeholder 5">
            <a:extLst>
              <a:ext uri="{FF2B5EF4-FFF2-40B4-BE49-F238E27FC236}">
                <a16:creationId xmlns:a16="http://schemas.microsoft.com/office/drawing/2014/main" id="{3556CDA4-0F1C-419E-8CFB-385A3CEA205D}"/>
              </a:ext>
            </a:extLst>
          </p:cNvPr>
          <p:cNvSpPr>
            <a:spLocks noGrp="1"/>
          </p:cNvSpPr>
          <p:nvPr>
            <p:ph type="dt" sz="half" idx="10"/>
          </p:nvPr>
        </p:nvSpPr>
        <p:spPr>
          <a:xfrm>
            <a:off x="7303196" y="5691748"/>
            <a:ext cx="1381586" cy="273844"/>
          </a:xfrm>
        </p:spPr>
        <p:txBody>
          <a:bodyPr anchor="ctr">
            <a:normAutofit/>
          </a:bodyPr>
          <a:lstStyle/>
          <a:p>
            <a:pPr>
              <a:spcAft>
                <a:spcPts val="450"/>
              </a:spcAft>
            </a:pPr>
            <a:endParaRPr lang="en-US" dirty="0"/>
          </a:p>
        </p:txBody>
      </p:sp>
      <p:sp>
        <p:nvSpPr>
          <p:cNvPr id="7" name="Slide Number Placeholder 6">
            <a:extLst>
              <a:ext uri="{FF2B5EF4-FFF2-40B4-BE49-F238E27FC236}">
                <a16:creationId xmlns:a16="http://schemas.microsoft.com/office/drawing/2014/main" id="{80A9AC01-F808-2FAF-26F4-68437E361E2E}"/>
              </a:ext>
            </a:extLst>
          </p:cNvPr>
          <p:cNvSpPr>
            <a:spLocks noGrp="1"/>
          </p:cNvSpPr>
          <p:nvPr>
            <p:ph type="sldNum" sz="quarter" idx="12"/>
          </p:nvPr>
        </p:nvSpPr>
        <p:spPr>
          <a:xfrm>
            <a:off x="8801100" y="5691748"/>
            <a:ext cx="342900" cy="273844"/>
          </a:xfrm>
        </p:spPr>
        <p:txBody>
          <a:bodyPr anchor="ctr">
            <a:normAutofit fontScale="92500"/>
          </a:bodyPr>
          <a:lstStyle/>
          <a:p>
            <a:pPr>
              <a:spcAft>
                <a:spcPts val="450"/>
              </a:spcAft>
            </a:pPr>
            <a:fld id="{DDF60B60-82CA-4BB9-BA6E-A62FADF2374B}" type="slidenum">
              <a:rPr lang="en-US" smtClean="0"/>
              <a:pPr>
                <a:spcAft>
                  <a:spcPts val="450"/>
                </a:spcAft>
              </a:pPr>
              <a:t>10</a:t>
            </a:fld>
            <a:endParaRPr lang="en-US"/>
          </a:p>
        </p:txBody>
      </p:sp>
    </p:spTree>
    <p:extLst>
      <p:ext uri="{BB962C8B-B14F-4D97-AF65-F5344CB8AC3E}">
        <p14:creationId xmlns:p14="http://schemas.microsoft.com/office/powerpoint/2010/main" val="656540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03AB-7CAC-27F8-2C69-585E9629A23A}"/>
              </a:ext>
            </a:extLst>
          </p:cNvPr>
          <p:cNvSpPr>
            <a:spLocks noGrp="1"/>
          </p:cNvSpPr>
          <p:nvPr>
            <p:ph type="title"/>
          </p:nvPr>
        </p:nvSpPr>
        <p:spPr>
          <a:xfrm>
            <a:off x="457200" y="274638"/>
            <a:ext cx="8229600" cy="1143000"/>
          </a:xfrm>
        </p:spPr>
        <p:txBody>
          <a:bodyPr anchor="ctr">
            <a:normAutofit/>
          </a:bodyPr>
          <a:lstStyle/>
          <a:p>
            <a:r>
              <a:rPr lang="en-GB" dirty="0"/>
              <a:t>Activity</a:t>
            </a:r>
          </a:p>
        </p:txBody>
      </p:sp>
      <p:sp>
        <p:nvSpPr>
          <p:cNvPr id="4" name="Content Placeholder 3">
            <a:extLst>
              <a:ext uri="{FF2B5EF4-FFF2-40B4-BE49-F238E27FC236}">
                <a16:creationId xmlns:a16="http://schemas.microsoft.com/office/drawing/2014/main" id="{ADCCC291-EFFF-6DF8-CEC3-A2F30D05703A}"/>
              </a:ext>
            </a:extLst>
          </p:cNvPr>
          <p:cNvSpPr>
            <a:spLocks noGrp="1"/>
          </p:cNvSpPr>
          <p:nvPr>
            <p:ph sz="half" idx="1"/>
          </p:nvPr>
        </p:nvSpPr>
        <p:spPr>
          <a:xfrm>
            <a:off x="457200" y="1600201"/>
            <a:ext cx="4038600" cy="3989040"/>
          </a:xfrm>
        </p:spPr>
        <p:txBody>
          <a:bodyPr>
            <a:normAutofit/>
          </a:bodyPr>
          <a:lstStyle/>
          <a:p>
            <a:r>
              <a:rPr lang="en-GB" dirty="0"/>
              <a:t>Review the DEI strategy provided and discuss how it creates value for the organisation.</a:t>
            </a:r>
          </a:p>
        </p:txBody>
      </p:sp>
      <p:pic>
        <p:nvPicPr>
          <p:cNvPr id="6" name="Picture Placeholder 5" descr="Network with pins">
            <a:extLst>
              <a:ext uri="{FF2B5EF4-FFF2-40B4-BE49-F238E27FC236}">
                <a16:creationId xmlns:a16="http://schemas.microsoft.com/office/drawing/2014/main" id="{E645B292-A450-797B-3B20-CD4BA5FCC6E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251886"/>
            <a:ext cx="4038600" cy="2685669"/>
          </a:xfrm>
          <a:noFill/>
        </p:spPr>
      </p:pic>
    </p:spTree>
    <p:extLst>
      <p:ext uri="{BB962C8B-B14F-4D97-AF65-F5344CB8AC3E}">
        <p14:creationId xmlns:p14="http://schemas.microsoft.com/office/powerpoint/2010/main" val="744549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8F7E-AB79-6050-C491-EBB55A04FA17}"/>
              </a:ext>
            </a:extLst>
          </p:cNvPr>
          <p:cNvSpPr>
            <a:spLocks noGrp="1"/>
          </p:cNvSpPr>
          <p:nvPr>
            <p:ph type="title"/>
          </p:nvPr>
        </p:nvSpPr>
        <p:spPr>
          <a:xfrm>
            <a:off x="5585791" y="1200858"/>
            <a:ext cx="3558193" cy="1114405"/>
          </a:xfrm>
        </p:spPr>
        <p:txBody>
          <a:bodyPr anchor="b">
            <a:normAutofit fontScale="90000"/>
          </a:bodyPr>
          <a:lstStyle/>
          <a:p>
            <a:r>
              <a:rPr lang="en-US" dirty="0"/>
              <a:t>Characteristics of Inclusive Environments</a:t>
            </a:r>
          </a:p>
        </p:txBody>
      </p:sp>
      <p:pic>
        <p:nvPicPr>
          <p:cNvPr id="8" name="Content Placeholder 7" descr="People talking">
            <a:extLst>
              <a:ext uri="{FF2B5EF4-FFF2-40B4-BE49-F238E27FC236}">
                <a16:creationId xmlns:a16="http://schemas.microsoft.com/office/drawing/2014/main" id="{A1E0127F-F106-4059-B6FA-2ADDF79A6A8C}"/>
              </a:ext>
            </a:extLst>
          </p:cNvPr>
          <p:cNvPicPr>
            <a:picLocks noGrp="1" noChangeAspect="1"/>
          </p:cNvPicPr>
          <p:nvPr>
            <p:ph type="pic" sz="quarter" idx="13"/>
          </p:nvPr>
        </p:nvPicPr>
        <p:blipFill>
          <a:blip r:embed="rId3"/>
          <a:srcRect l="17331" r="-1" b="-1"/>
          <a:stretch>
            <a:fillRect/>
          </a:stretch>
        </p:blipFill>
        <p:spPr>
          <a:xfrm>
            <a:off x="15" y="857258"/>
            <a:ext cx="5451282" cy="4797203"/>
          </a:xfrm>
        </p:spPr>
      </p:pic>
      <p:sp>
        <p:nvSpPr>
          <p:cNvPr id="4" name="Content Placeholder 3">
            <a:extLst>
              <a:ext uri="{FF2B5EF4-FFF2-40B4-BE49-F238E27FC236}">
                <a16:creationId xmlns:a16="http://schemas.microsoft.com/office/drawing/2014/main" id="{103A746D-FEE9-8915-308D-F42B4E2835C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04941" y="2705092"/>
            <a:ext cx="2932151" cy="2670818"/>
          </a:xfrm>
        </p:spPr>
        <p:txBody>
          <a:bodyPr>
            <a:normAutofit lnSpcReduction="10000"/>
          </a:bodyPr>
          <a:lstStyle/>
          <a:p>
            <a:pPr marL="0" indent="0">
              <a:lnSpc>
                <a:spcPct val="110000"/>
              </a:lnSpc>
              <a:spcBef>
                <a:spcPts val="1875"/>
              </a:spcBef>
              <a:buNone/>
            </a:pPr>
            <a:r>
              <a:rPr lang="en-US" sz="975" b="1" dirty="0"/>
              <a:t>Core Traits of Inclusion</a:t>
            </a:r>
          </a:p>
          <a:p>
            <a:pPr marL="0" lvl="1" indent="0">
              <a:lnSpc>
                <a:spcPct val="110000"/>
              </a:lnSpc>
              <a:buNone/>
            </a:pPr>
            <a:r>
              <a:rPr lang="en-US" sz="975" dirty="0"/>
              <a:t>Inclusive environments offer equitable opportunities, psychological safety, transparent communication, and leadership representation.</a:t>
            </a:r>
          </a:p>
          <a:p>
            <a:pPr marL="0" indent="0">
              <a:lnSpc>
                <a:spcPct val="110000"/>
              </a:lnSpc>
              <a:spcBef>
                <a:spcPts val="1875"/>
              </a:spcBef>
              <a:buNone/>
            </a:pPr>
            <a:r>
              <a:rPr lang="en-US" sz="975" b="1" dirty="0"/>
              <a:t>Impact of Inclusive Leadership</a:t>
            </a:r>
          </a:p>
          <a:p>
            <a:pPr marL="0" lvl="1" indent="0">
              <a:lnSpc>
                <a:spcPct val="110000"/>
              </a:lnSpc>
              <a:buNone/>
            </a:pPr>
            <a:r>
              <a:rPr lang="en-US" sz="975" dirty="0"/>
              <a:t>Inclusive leadership enhances employee well-being by fostering psychological safety and shaping positive work experiences (Catalyst, 2025).</a:t>
            </a:r>
          </a:p>
          <a:p>
            <a:pPr marL="0" indent="0">
              <a:lnSpc>
                <a:spcPct val="110000"/>
              </a:lnSpc>
              <a:spcBef>
                <a:spcPts val="1875"/>
              </a:spcBef>
              <a:buNone/>
            </a:pPr>
            <a:r>
              <a:rPr lang="en-US" sz="975" b="1" dirty="0"/>
              <a:t>Structural and Interpersonal Elements</a:t>
            </a:r>
          </a:p>
          <a:p>
            <a:pPr marL="0" lvl="1" indent="0">
              <a:lnSpc>
                <a:spcPct val="110000"/>
              </a:lnSpc>
              <a:buNone/>
            </a:pPr>
            <a:r>
              <a:rPr lang="en-US" sz="975" dirty="0"/>
              <a:t>Inclusion requires policies, systems, and consistent leader </a:t>
            </a:r>
            <a:r>
              <a:rPr lang="en-US" sz="975" dirty="0" err="1"/>
              <a:t>behaviour</a:t>
            </a:r>
            <a:r>
              <a:rPr lang="en-US" sz="975" dirty="0"/>
              <a:t> to create supportive workplace climates and positive outcomes.</a:t>
            </a:r>
          </a:p>
        </p:txBody>
      </p:sp>
      <p:sp>
        <p:nvSpPr>
          <p:cNvPr id="5" name="Footer Placeholder 4">
            <a:extLst>
              <a:ext uri="{FF2B5EF4-FFF2-40B4-BE49-F238E27FC236}">
                <a16:creationId xmlns:a16="http://schemas.microsoft.com/office/drawing/2014/main" id="{6B273F71-3797-9C0F-7C16-7652DEDD9A24}"/>
              </a:ext>
            </a:extLst>
          </p:cNvPr>
          <p:cNvSpPr>
            <a:spLocks noGrp="1"/>
          </p:cNvSpPr>
          <p:nvPr>
            <p:ph type="ftr" sz="quarter" idx="11"/>
          </p:nvPr>
        </p:nvSpPr>
        <p:spPr>
          <a:xfrm>
            <a:off x="342900" y="5691748"/>
            <a:ext cx="2961977" cy="273844"/>
          </a:xfrm>
        </p:spPr>
        <p:txBody>
          <a:bodyPr anchor="ctr">
            <a:normAutofit fontScale="77500" lnSpcReduction="20000"/>
          </a:bodyPr>
          <a:lstStyle/>
          <a:p>
            <a:pPr>
              <a:spcAft>
                <a:spcPts val="450"/>
              </a:spcAft>
            </a:pPr>
            <a:endParaRPr lang="en-US" dirty="0"/>
          </a:p>
        </p:txBody>
      </p:sp>
      <p:sp>
        <p:nvSpPr>
          <p:cNvPr id="6" name="Date Placeholder 5">
            <a:extLst>
              <a:ext uri="{FF2B5EF4-FFF2-40B4-BE49-F238E27FC236}">
                <a16:creationId xmlns:a16="http://schemas.microsoft.com/office/drawing/2014/main" id="{A7B90FC9-10CE-A8BA-8B67-81D4C4974110}"/>
              </a:ext>
            </a:extLst>
          </p:cNvPr>
          <p:cNvSpPr>
            <a:spLocks noGrp="1"/>
          </p:cNvSpPr>
          <p:nvPr>
            <p:ph type="dt" sz="half" idx="10"/>
          </p:nvPr>
        </p:nvSpPr>
        <p:spPr>
          <a:xfrm>
            <a:off x="7303196" y="5691748"/>
            <a:ext cx="1381586" cy="273844"/>
          </a:xfrm>
        </p:spPr>
        <p:txBody>
          <a:bodyPr anchor="ctr">
            <a:normAutofit/>
          </a:bodyPr>
          <a:lstStyle/>
          <a:p>
            <a:pPr>
              <a:spcAft>
                <a:spcPts val="450"/>
              </a:spcAft>
            </a:pPr>
            <a:endParaRPr lang="en-US" dirty="0"/>
          </a:p>
        </p:txBody>
      </p:sp>
      <p:sp>
        <p:nvSpPr>
          <p:cNvPr id="7" name="Slide Number Placeholder 6">
            <a:extLst>
              <a:ext uri="{FF2B5EF4-FFF2-40B4-BE49-F238E27FC236}">
                <a16:creationId xmlns:a16="http://schemas.microsoft.com/office/drawing/2014/main" id="{2038555F-A9B4-BC08-617E-259A1BA13B90}"/>
              </a:ext>
            </a:extLst>
          </p:cNvPr>
          <p:cNvSpPr>
            <a:spLocks noGrp="1"/>
          </p:cNvSpPr>
          <p:nvPr>
            <p:ph type="sldNum" sz="quarter" idx="12"/>
          </p:nvPr>
        </p:nvSpPr>
        <p:spPr>
          <a:xfrm>
            <a:off x="8801100" y="5691748"/>
            <a:ext cx="342900" cy="273844"/>
          </a:xfrm>
        </p:spPr>
        <p:txBody>
          <a:bodyPr anchor="ctr">
            <a:normAutofit fontScale="92500"/>
          </a:bodyPr>
          <a:lstStyle/>
          <a:p>
            <a:pPr>
              <a:spcAft>
                <a:spcPts val="450"/>
              </a:spcAft>
            </a:pPr>
            <a:fld id="{DDF60B60-82CA-4BB9-BA6E-A62FADF2374B}" type="slidenum">
              <a:rPr lang="en-US" smtClean="0"/>
              <a:pPr>
                <a:spcAft>
                  <a:spcPts val="450"/>
                </a:spcAft>
              </a:pPr>
              <a:t>12</a:t>
            </a:fld>
            <a:endParaRPr lang="en-US"/>
          </a:p>
        </p:txBody>
      </p:sp>
    </p:spTree>
    <p:extLst>
      <p:ext uri="{BB962C8B-B14F-4D97-AF65-F5344CB8AC3E}">
        <p14:creationId xmlns:p14="http://schemas.microsoft.com/office/powerpoint/2010/main" val="21903373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5DFC-0DE7-03A8-08BC-3477E383D734}"/>
              </a:ext>
            </a:extLst>
          </p:cNvPr>
          <p:cNvSpPr>
            <a:spLocks noGrp="1"/>
          </p:cNvSpPr>
          <p:nvPr>
            <p:ph type="title"/>
          </p:nvPr>
        </p:nvSpPr>
        <p:spPr>
          <a:xfrm>
            <a:off x="457200" y="274638"/>
            <a:ext cx="8229600" cy="1143000"/>
          </a:xfrm>
        </p:spPr>
        <p:txBody>
          <a:bodyPr anchor="ctr">
            <a:normAutofit/>
          </a:bodyPr>
          <a:lstStyle/>
          <a:p>
            <a:r>
              <a:rPr lang="en-GB" dirty="0"/>
              <a:t>Impact of leadership (Jack, 2026)</a:t>
            </a:r>
          </a:p>
        </p:txBody>
      </p:sp>
      <p:sp>
        <p:nvSpPr>
          <p:cNvPr id="17" name="Content Placeholder 2">
            <a:extLst>
              <a:ext uri="{FF2B5EF4-FFF2-40B4-BE49-F238E27FC236}">
                <a16:creationId xmlns:a16="http://schemas.microsoft.com/office/drawing/2014/main" id="{40AB8353-BAE5-206B-9D25-39E6AE9F4614}"/>
              </a:ext>
            </a:extLst>
          </p:cNvPr>
          <p:cNvSpPr>
            <a:spLocks noGrp="1"/>
          </p:cNvSpPr>
          <p:nvPr>
            <p:ph sz="half" idx="1"/>
          </p:nvPr>
        </p:nvSpPr>
        <p:spPr>
          <a:xfrm>
            <a:off x="457200" y="1600201"/>
            <a:ext cx="4038600" cy="3989040"/>
          </a:xfrm>
        </p:spPr>
        <p:txBody>
          <a:bodyPr>
            <a:normAutofit fontScale="40000" lnSpcReduction="20000"/>
          </a:bodyPr>
          <a:lstStyle/>
          <a:p>
            <a:r>
              <a:rPr lang="en-GB" sz="3500" dirty="0"/>
              <a:t>A group of senior Co‑op managers has written to the board alleging a “toxic” culture at the top of the organisation, describing an atmosphere of fear and alienation where they feel unable to challenge or question strategic decisions.</a:t>
            </a:r>
          </a:p>
          <a:p>
            <a:r>
              <a:rPr lang="en-GB" sz="3500" dirty="0"/>
              <a:t>They claim that dissent is discouraged, advice is ignored or met with hostility, and that this leadership style has contributed to poor decision‑making, resignations of experienced leaders, declining profits and increased food waste.</a:t>
            </a:r>
          </a:p>
          <a:p>
            <a:r>
              <a:rPr lang="en-GB" sz="3500" dirty="0"/>
              <a:t>The Co‑op’s leadership rejects the allegations, saying the complaints do not reflect the wider workforce and insisting that engagement remains strong and that its co‑operative culture does take colleague views into account, creating a clear clash between the official narrative and the experiences reported by some senior staff.</a:t>
            </a:r>
          </a:p>
          <a:p>
            <a:r>
              <a:rPr lang="en-GB" sz="3500" dirty="0">
                <a:hlinkClick r:id="rId3"/>
              </a:rPr>
              <a:t>Senior Co-op staff complain of 'toxic' culture at the top - BBC News</a:t>
            </a:r>
            <a:endParaRPr lang="en-GB" sz="3500" dirty="0"/>
          </a:p>
          <a:p>
            <a:endParaRPr lang="en-US" dirty="0"/>
          </a:p>
        </p:txBody>
      </p:sp>
      <p:pic>
        <p:nvPicPr>
          <p:cNvPr id="11" name="Content Placeholder 10">
            <a:extLst>
              <a:ext uri="{FF2B5EF4-FFF2-40B4-BE49-F238E27FC236}">
                <a16:creationId xmlns:a16="http://schemas.microsoft.com/office/drawing/2014/main" id="{F6AA57AF-D71A-B66A-46AE-8B21E9BD352D}"/>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82678" y="1600201"/>
            <a:ext cx="3769643" cy="3989040"/>
          </a:xfrm>
          <a:noFill/>
        </p:spPr>
      </p:pic>
    </p:spTree>
    <p:extLst>
      <p:ext uri="{BB962C8B-B14F-4D97-AF65-F5344CB8AC3E}">
        <p14:creationId xmlns:p14="http://schemas.microsoft.com/office/powerpoint/2010/main" val="31063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B61E3-C135-F298-37A1-6BAF5F775264}"/>
              </a:ext>
            </a:extLst>
          </p:cNvPr>
          <p:cNvSpPr>
            <a:spLocks noGrp="1"/>
          </p:cNvSpPr>
          <p:nvPr>
            <p:ph type="title"/>
          </p:nvPr>
        </p:nvSpPr>
        <p:spPr>
          <a:xfrm>
            <a:off x="5804942" y="1200858"/>
            <a:ext cx="2932152" cy="1114405"/>
          </a:xfrm>
        </p:spPr>
        <p:txBody>
          <a:bodyPr anchor="b">
            <a:normAutofit fontScale="90000"/>
          </a:bodyPr>
          <a:lstStyle/>
          <a:p>
            <a:r>
              <a:rPr lang="en-US"/>
              <a:t>Positive and Negative Influences</a:t>
            </a:r>
          </a:p>
        </p:txBody>
      </p:sp>
      <p:pic>
        <p:nvPicPr>
          <p:cNvPr id="8" name="Content Placeholder 7" descr="business people in office. Five businessman looking at team building, two men and four women. Serbian people at the office">
            <a:extLst>
              <a:ext uri="{FF2B5EF4-FFF2-40B4-BE49-F238E27FC236}">
                <a16:creationId xmlns:a16="http://schemas.microsoft.com/office/drawing/2014/main" id="{C7C91D1B-FF5B-4AA3-AD73-C45FDD52E36D}"/>
              </a:ext>
            </a:extLst>
          </p:cNvPr>
          <p:cNvPicPr>
            <a:picLocks noGrp="1" noChangeAspect="1"/>
          </p:cNvPicPr>
          <p:nvPr>
            <p:ph type="pic" sz="quarter" idx="13"/>
          </p:nvPr>
        </p:nvPicPr>
        <p:blipFill>
          <a:blip r:embed="rId3"/>
          <a:srcRect l="20811" r="15269"/>
          <a:stretch>
            <a:fillRect/>
          </a:stretch>
        </p:blipFill>
        <p:spPr>
          <a:xfrm>
            <a:off x="15" y="857258"/>
            <a:ext cx="5451282" cy="4797203"/>
          </a:xfrm>
        </p:spPr>
      </p:pic>
      <p:sp>
        <p:nvSpPr>
          <p:cNvPr id="4" name="Content Placeholder 3">
            <a:extLst>
              <a:ext uri="{FF2B5EF4-FFF2-40B4-BE49-F238E27FC236}">
                <a16:creationId xmlns:a16="http://schemas.microsoft.com/office/drawing/2014/main" id="{B97B5511-A17C-F10F-CBF7-16623515668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04941" y="2705092"/>
            <a:ext cx="2932151" cy="2670818"/>
          </a:xfrm>
        </p:spPr>
        <p:txBody>
          <a:bodyPr>
            <a:normAutofit/>
          </a:bodyPr>
          <a:lstStyle/>
          <a:p>
            <a:pPr marL="0" indent="0">
              <a:spcBef>
                <a:spcPts val="1875"/>
              </a:spcBef>
              <a:buNone/>
            </a:pPr>
            <a:r>
              <a:rPr lang="en-US" sz="975" b="1" dirty="0"/>
              <a:t>Impact of Authentic Leadership</a:t>
            </a:r>
          </a:p>
          <a:p>
            <a:pPr marL="0" lvl="1" indent="0">
              <a:buNone/>
            </a:pPr>
            <a:r>
              <a:rPr lang="en-US" sz="975" dirty="0"/>
              <a:t>Authentic leadership fosters trust, reduces turnover, and builds high-performing, inclusive teams (</a:t>
            </a:r>
            <a:r>
              <a:rPr lang="en-US" sz="975" dirty="0" err="1"/>
              <a:t>Popera</a:t>
            </a:r>
            <a:r>
              <a:rPr lang="en-US" sz="975" dirty="0"/>
              <a:t>, 2024).</a:t>
            </a:r>
          </a:p>
          <a:p>
            <a:pPr marL="0" indent="0">
              <a:spcBef>
                <a:spcPts val="1875"/>
              </a:spcBef>
              <a:buNone/>
            </a:pPr>
            <a:r>
              <a:rPr lang="en-US" sz="975" b="1" dirty="0"/>
              <a:t>Challenges to DEI Commitment</a:t>
            </a:r>
          </a:p>
          <a:p>
            <a:pPr marL="0" lvl="1" indent="0">
              <a:buNone/>
            </a:pPr>
            <a:r>
              <a:rPr lang="en-US" sz="975" dirty="0"/>
              <a:t>Legal and political pressures have led some </a:t>
            </a:r>
            <a:r>
              <a:rPr lang="en-US" sz="975" dirty="0" err="1"/>
              <a:t>organisations</a:t>
            </a:r>
            <a:r>
              <a:rPr lang="en-US" sz="975" dirty="0"/>
              <a:t> to reduce DEI efforts, risking progress.</a:t>
            </a:r>
          </a:p>
          <a:p>
            <a:pPr marL="0" indent="0">
              <a:spcBef>
                <a:spcPts val="1875"/>
              </a:spcBef>
              <a:buNone/>
            </a:pPr>
            <a:r>
              <a:rPr lang="en-US" sz="975" b="1" dirty="0" err="1"/>
              <a:t>Organisational</a:t>
            </a:r>
            <a:r>
              <a:rPr lang="en-US" sz="975" b="1" dirty="0"/>
              <a:t> and Societal Influence</a:t>
            </a:r>
          </a:p>
          <a:p>
            <a:pPr marL="0" lvl="1" indent="0">
              <a:buNone/>
            </a:pPr>
            <a:r>
              <a:rPr lang="en-US" sz="975" dirty="0" err="1"/>
              <a:t>Organisational</a:t>
            </a:r>
            <a:r>
              <a:rPr lang="en-US" sz="975" dirty="0"/>
              <a:t>, political, and societal forces intersect to shape the development of inclusive cultures.</a:t>
            </a:r>
          </a:p>
        </p:txBody>
      </p:sp>
      <p:sp>
        <p:nvSpPr>
          <p:cNvPr id="5" name="Footer Placeholder 4">
            <a:extLst>
              <a:ext uri="{FF2B5EF4-FFF2-40B4-BE49-F238E27FC236}">
                <a16:creationId xmlns:a16="http://schemas.microsoft.com/office/drawing/2014/main" id="{9794C3B4-CE40-73F9-041C-FCC3BDDBA8A5}"/>
              </a:ext>
            </a:extLst>
          </p:cNvPr>
          <p:cNvSpPr>
            <a:spLocks noGrp="1"/>
          </p:cNvSpPr>
          <p:nvPr>
            <p:ph type="ftr" sz="quarter" idx="11"/>
          </p:nvPr>
        </p:nvSpPr>
        <p:spPr>
          <a:xfrm>
            <a:off x="342900" y="5691748"/>
            <a:ext cx="2961977" cy="273844"/>
          </a:xfrm>
        </p:spPr>
        <p:txBody>
          <a:bodyPr anchor="ctr">
            <a:normAutofit fontScale="77500" lnSpcReduction="20000"/>
          </a:bodyPr>
          <a:lstStyle/>
          <a:p>
            <a:pPr>
              <a:spcAft>
                <a:spcPts val="450"/>
              </a:spcAft>
            </a:pPr>
            <a:endParaRPr lang="en-US" dirty="0"/>
          </a:p>
        </p:txBody>
      </p:sp>
      <p:sp>
        <p:nvSpPr>
          <p:cNvPr id="6" name="Date Placeholder 5">
            <a:extLst>
              <a:ext uri="{FF2B5EF4-FFF2-40B4-BE49-F238E27FC236}">
                <a16:creationId xmlns:a16="http://schemas.microsoft.com/office/drawing/2014/main" id="{AF97B984-BFCD-3ED4-8EDD-928EF1C6C05F}"/>
              </a:ext>
            </a:extLst>
          </p:cNvPr>
          <p:cNvSpPr>
            <a:spLocks noGrp="1"/>
          </p:cNvSpPr>
          <p:nvPr>
            <p:ph type="dt" sz="half" idx="10"/>
          </p:nvPr>
        </p:nvSpPr>
        <p:spPr>
          <a:xfrm>
            <a:off x="7303196" y="5691748"/>
            <a:ext cx="1381586" cy="273844"/>
          </a:xfrm>
        </p:spPr>
        <p:txBody>
          <a:bodyPr anchor="ctr">
            <a:normAutofit/>
          </a:bodyPr>
          <a:lstStyle/>
          <a:p>
            <a:pPr>
              <a:spcAft>
                <a:spcPts val="450"/>
              </a:spcAft>
            </a:pPr>
            <a:endParaRPr lang="en-US" dirty="0"/>
          </a:p>
        </p:txBody>
      </p:sp>
      <p:sp>
        <p:nvSpPr>
          <p:cNvPr id="7" name="Slide Number Placeholder 6">
            <a:extLst>
              <a:ext uri="{FF2B5EF4-FFF2-40B4-BE49-F238E27FC236}">
                <a16:creationId xmlns:a16="http://schemas.microsoft.com/office/drawing/2014/main" id="{5A15B449-7806-8F42-65C5-CE65D1FBBA96}"/>
              </a:ext>
            </a:extLst>
          </p:cNvPr>
          <p:cNvSpPr>
            <a:spLocks noGrp="1"/>
          </p:cNvSpPr>
          <p:nvPr>
            <p:ph type="sldNum" sz="quarter" idx="12"/>
          </p:nvPr>
        </p:nvSpPr>
        <p:spPr>
          <a:xfrm>
            <a:off x="8801100" y="5691748"/>
            <a:ext cx="342900" cy="273844"/>
          </a:xfrm>
        </p:spPr>
        <p:txBody>
          <a:bodyPr anchor="ctr">
            <a:normAutofit fontScale="92500"/>
          </a:bodyPr>
          <a:lstStyle/>
          <a:p>
            <a:pPr>
              <a:spcAft>
                <a:spcPts val="450"/>
              </a:spcAft>
            </a:pPr>
            <a:fld id="{DDF60B60-82CA-4BB9-BA6E-A62FADF2374B}" type="slidenum">
              <a:rPr lang="en-US" smtClean="0"/>
              <a:pPr>
                <a:spcAft>
                  <a:spcPts val="450"/>
                </a:spcAft>
              </a:pPr>
              <a:t>14</a:t>
            </a:fld>
            <a:endParaRPr lang="en-US"/>
          </a:p>
        </p:txBody>
      </p:sp>
    </p:spTree>
    <p:extLst>
      <p:ext uri="{BB962C8B-B14F-4D97-AF65-F5344CB8AC3E}">
        <p14:creationId xmlns:p14="http://schemas.microsoft.com/office/powerpoint/2010/main" val="6207962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110E-BD2B-A2BD-A838-D87F83E5CBD3}"/>
              </a:ext>
            </a:extLst>
          </p:cNvPr>
          <p:cNvSpPr>
            <a:spLocks noGrp="1"/>
          </p:cNvSpPr>
          <p:nvPr>
            <p:ph type="title"/>
          </p:nvPr>
        </p:nvSpPr>
        <p:spPr>
          <a:xfrm>
            <a:off x="193277" y="66628"/>
            <a:ext cx="4168991" cy="1142642"/>
          </a:xfrm>
        </p:spPr>
        <p:txBody>
          <a:bodyPr anchor="t">
            <a:normAutofit fontScale="90000"/>
          </a:bodyPr>
          <a:lstStyle/>
          <a:p>
            <a:r>
              <a:rPr lang="en-US" dirty="0"/>
              <a:t>Strategies for Thriving Inclusive Cultures</a:t>
            </a:r>
          </a:p>
        </p:txBody>
      </p:sp>
      <p:pic>
        <p:nvPicPr>
          <p:cNvPr id="8" name="Content Placeholder 7" descr="Shot of a group of diverse creative employees having a meeting inside">
            <a:extLst>
              <a:ext uri="{FF2B5EF4-FFF2-40B4-BE49-F238E27FC236}">
                <a16:creationId xmlns:a16="http://schemas.microsoft.com/office/drawing/2014/main" id="{8B0835A1-23C5-4BDD-815B-7197F9F56EBF}"/>
              </a:ext>
            </a:extLst>
          </p:cNvPr>
          <p:cNvPicPr>
            <a:picLocks noGrp="1" noChangeAspect="1"/>
          </p:cNvPicPr>
          <p:nvPr>
            <p:ph type="pic" sz="quarter" idx="13"/>
          </p:nvPr>
        </p:nvPicPr>
        <p:blipFill>
          <a:blip r:embed="rId3"/>
          <a:srcRect l="10924" r="4536"/>
          <a:stretch>
            <a:fillRect/>
          </a:stretch>
        </p:blipFill>
        <p:spPr>
          <a:xfrm>
            <a:off x="15" y="2238887"/>
            <a:ext cx="4318614" cy="3409843"/>
          </a:xfrm>
        </p:spPr>
      </p:pic>
      <p:sp>
        <p:nvSpPr>
          <p:cNvPr id="4" name="Content Placeholder 3">
            <a:extLst>
              <a:ext uri="{FF2B5EF4-FFF2-40B4-BE49-F238E27FC236}">
                <a16:creationId xmlns:a16="http://schemas.microsoft.com/office/drawing/2014/main" id="{98FAB4CA-B435-B799-FFAB-FC114769DD9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07" y="1140054"/>
            <a:ext cx="4168991" cy="4348113"/>
          </a:xfrm>
        </p:spPr>
        <p:txBody>
          <a:bodyPr>
            <a:normAutofit/>
          </a:bodyPr>
          <a:lstStyle/>
          <a:p>
            <a:pPr marL="0" indent="0">
              <a:spcBef>
                <a:spcPts val="1875"/>
              </a:spcBef>
              <a:buNone/>
            </a:pPr>
            <a:r>
              <a:rPr lang="en-US" sz="1050" b="1" dirty="0"/>
              <a:t>Key Drivers of Inclusion</a:t>
            </a:r>
          </a:p>
          <a:p>
            <a:pPr marL="0" lvl="1" indent="0">
              <a:buNone/>
            </a:pPr>
            <a:r>
              <a:rPr lang="en-US" sz="1050" dirty="0"/>
              <a:t>Transparent communication, wellbeing-focused leadership, flexible work, and proactive </a:t>
            </a:r>
            <a:r>
              <a:rPr lang="en-US" sz="1050" dirty="0" err="1"/>
              <a:t>organisational</a:t>
            </a:r>
            <a:r>
              <a:rPr lang="en-US" sz="1050" dirty="0"/>
              <a:t> responses drive inclusive cultures.</a:t>
            </a:r>
          </a:p>
          <a:p>
            <a:pPr marL="0" indent="0">
              <a:spcBef>
                <a:spcPts val="1875"/>
              </a:spcBef>
              <a:buNone/>
            </a:pPr>
            <a:r>
              <a:rPr lang="en-US" sz="1050" b="1" dirty="0"/>
              <a:t>Role of Strategic HRM</a:t>
            </a:r>
          </a:p>
          <a:p>
            <a:pPr marL="0" lvl="1" indent="0">
              <a:buNone/>
            </a:pPr>
            <a:r>
              <a:rPr lang="en-US" sz="1050" dirty="0"/>
              <a:t>Strategic HRM supports managers to build diverse talent pipelines and equitable systems that promote inclusion.</a:t>
            </a:r>
          </a:p>
          <a:p>
            <a:pPr marL="0" indent="0">
              <a:spcBef>
                <a:spcPts val="1875"/>
              </a:spcBef>
              <a:buNone/>
            </a:pPr>
            <a:r>
              <a:rPr lang="en-US" sz="1050" b="1" dirty="0"/>
              <a:t>Organisation-wide Commitment</a:t>
            </a:r>
          </a:p>
          <a:p>
            <a:pPr marL="0" lvl="1" indent="0">
              <a:buNone/>
            </a:pPr>
            <a:r>
              <a:rPr lang="en-US" sz="1050" dirty="0"/>
              <a:t>Sustained commitment aligns leadership </a:t>
            </a:r>
            <a:r>
              <a:rPr lang="en-US" sz="1050" dirty="0" err="1"/>
              <a:t>behaviours</a:t>
            </a:r>
            <a:r>
              <a:rPr lang="en-US" sz="1050" dirty="0"/>
              <a:t>, HR policies, and daily practices to remove barriers and foster inclusion.</a:t>
            </a:r>
          </a:p>
          <a:p>
            <a:pPr marL="0" indent="0">
              <a:spcBef>
                <a:spcPts val="1875"/>
              </a:spcBef>
              <a:buNone/>
            </a:pPr>
            <a:r>
              <a:rPr lang="en-US" sz="1050" b="1" dirty="0"/>
              <a:t>Fostering Psychological Safety</a:t>
            </a:r>
          </a:p>
          <a:p>
            <a:pPr marL="0" lvl="1" indent="0">
              <a:buNone/>
            </a:pPr>
            <a:r>
              <a:rPr lang="en-US" sz="1050" dirty="0"/>
              <a:t>Inclusive cultures foster psychological safety and engagement, reinforcing inclusion at every </a:t>
            </a:r>
            <a:r>
              <a:rPr lang="en-US" sz="1050" dirty="0" err="1"/>
              <a:t>organisational</a:t>
            </a:r>
            <a:r>
              <a:rPr lang="en-US" sz="1050" dirty="0"/>
              <a:t> level.</a:t>
            </a:r>
          </a:p>
        </p:txBody>
      </p:sp>
      <p:sp>
        <p:nvSpPr>
          <p:cNvPr id="5" name="Footer Placeholder 4">
            <a:extLst>
              <a:ext uri="{FF2B5EF4-FFF2-40B4-BE49-F238E27FC236}">
                <a16:creationId xmlns:a16="http://schemas.microsoft.com/office/drawing/2014/main" id="{E2E328D2-7F81-2F31-7C80-A9AF3EAEF74B}"/>
              </a:ext>
            </a:extLst>
          </p:cNvPr>
          <p:cNvSpPr>
            <a:spLocks noGrp="1"/>
          </p:cNvSpPr>
          <p:nvPr>
            <p:ph type="ftr" sz="quarter" idx="11"/>
          </p:nvPr>
        </p:nvSpPr>
        <p:spPr>
          <a:xfrm>
            <a:off x="342900" y="5691748"/>
            <a:ext cx="2961977" cy="273844"/>
          </a:xfrm>
        </p:spPr>
        <p:txBody>
          <a:bodyPr anchor="ctr">
            <a:normAutofit fontScale="77500" lnSpcReduction="20000"/>
          </a:bodyPr>
          <a:lstStyle/>
          <a:p>
            <a:pPr>
              <a:spcAft>
                <a:spcPts val="450"/>
              </a:spcAft>
            </a:pPr>
            <a:endParaRPr lang="en-US" dirty="0"/>
          </a:p>
        </p:txBody>
      </p:sp>
      <p:sp>
        <p:nvSpPr>
          <p:cNvPr id="6" name="Date Placeholder 5">
            <a:extLst>
              <a:ext uri="{FF2B5EF4-FFF2-40B4-BE49-F238E27FC236}">
                <a16:creationId xmlns:a16="http://schemas.microsoft.com/office/drawing/2014/main" id="{E05F07C3-8445-161B-F4EE-4423E78359BB}"/>
              </a:ext>
            </a:extLst>
          </p:cNvPr>
          <p:cNvSpPr>
            <a:spLocks noGrp="1"/>
          </p:cNvSpPr>
          <p:nvPr>
            <p:ph type="dt" sz="half" idx="10"/>
          </p:nvPr>
        </p:nvSpPr>
        <p:spPr>
          <a:xfrm>
            <a:off x="7303196" y="5691748"/>
            <a:ext cx="1381586" cy="273844"/>
          </a:xfrm>
        </p:spPr>
        <p:txBody>
          <a:bodyPr anchor="ctr">
            <a:normAutofit/>
          </a:bodyPr>
          <a:lstStyle/>
          <a:p>
            <a:pPr>
              <a:spcAft>
                <a:spcPts val="450"/>
              </a:spcAft>
            </a:pPr>
            <a:endParaRPr lang="en-US" dirty="0"/>
          </a:p>
        </p:txBody>
      </p:sp>
      <p:sp>
        <p:nvSpPr>
          <p:cNvPr id="7" name="Slide Number Placeholder 6">
            <a:extLst>
              <a:ext uri="{FF2B5EF4-FFF2-40B4-BE49-F238E27FC236}">
                <a16:creationId xmlns:a16="http://schemas.microsoft.com/office/drawing/2014/main" id="{CBF10906-7327-A26A-8B4A-BACCC712C329}"/>
              </a:ext>
            </a:extLst>
          </p:cNvPr>
          <p:cNvSpPr>
            <a:spLocks noGrp="1"/>
          </p:cNvSpPr>
          <p:nvPr>
            <p:ph type="sldNum" sz="quarter" idx="12"/>
          </p:nvPr>
        </p:nvSpPr>
        <p:spPr>
          <a:xfrm>
            <a:off x="8801100" y="5691748"/>
            <a:ext cx="342900" cy="273844"/>
          </a:xfrm>
        </p:spPr>
        <p:txBody>
          <a:bodyPr anchor="ctr">
            <a:normAutofit fontScale="92500"/>
          </a:bodyPr>
          <a:lstStyle/>
          <a:p>
            <a:pPr>
              <a:spcAft>
                <a:spcPts val="450"/>
              </a:spcAft>
            </a:pPr>
            <a:fld id="{DDF60B60-82CA-4BB9-BA6E-A62FADF2374B}" type="slidenum">
              <a:rPr lang="en-US" smtClean="0"/>
              <a:pPr>
                <a:spcAft>
                  <a:spcPts val="450"/>
                </a:spcAft>
              </a:pPr>
              <a:t>15</a:t>
            </a:fld>
            <a:endParaRPr lang="en-US"/>
          </a:p>
        </p:txBody>
      </p:sp>
    </p:spTree>
    <p:extLst>
      <p:ext uri="{BB962C8B-B14F-4D97-AF65-F5344CB8AC3E}">
        <p14:creationId xmlns:p14="http://schemas.microsoft.com/office/powerpoint/2010/main" val="32935330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8772C-69B6-8FF9-3D04-E4D3A0C5961C}"/>
              </a:ext>
            </a:extLst>
          </p:cNvPr>
          <p:cNvSpPr>
            <a:spLocks noGrp="1"/>
          </p:cNvSpPr>
          <p:nvPr>
            <p:ph type="title"/>
          </p:nvPr>
        </p:nvSpPr>
        <p:spPr>
          <a:xfrm>
            <a:off x="457200" y="274638"/>
            <a:ext cx="8229600" cy="1143000"/>
          </a:xfrm>
        </p:spPr>
        <p:txBody>
          <a:bodyPr anchor="ctr">
            <a:normAutofit/>
          </a:bodyPr>
          <a:lstStyle/>
          <a:p>
            <a:r>
              <a:rPr lang="en-GB" dirty="0"/>
              <a:t>Activity</a:t>
            </a:r>
          </a:p>
        </p:txBody>
      </p:sp>
      <p:sp>
        <p:nvSpPr>
          <p:cNvPr id="4" name="Content Placeholder 3">
            <a:extLst>
              <a:ext uri="{FF2B5EF4-FFF2-40B4-BE49-F238E27FC236}">
                <a16:creationId xmlns:a16="http://schemas.microsoft.com/office/drawing/2014/main" id="{6DADE6B5-3675-641F-6DE5-36E47A8112C7}"/>
              </a:ext>
            </a:extLst>
          </p:cNvPr>
          <p:cNvSpPr>
            <a:spLocks noGrp="1"/>
          </p:cNvSpPr>
          <p:nvPr>
            <p:ph sz="half" idx="1"/>
          </p:nvPr>
        </p:nvSpPr>
        <p:spPr>
          <a:xfrm>
            <a:off x="457200" y="1600201"/>
            <a:ext cx="4038600" cy="3989040"/>
          </a:xfrm>
        </p:spPr>
        <p:txBody>
          <a:bodyPr>
            <a:normAutofit/>
          </a:bodyPr>
          <a:lstStyle/>
          <a:p>
            <a:r>
              <a:rPr lang="en-GB" dirty="0"/>
              <a:t>Read the case study and complete the tasks in groups or pairs. </a:t>
            </a:r>
          </a:p>
        </p:txBody>
      </p:sp>
      <p:pic>
        <p:nvPicPr>
          <p:cNvPr id="6" name="Picture Placeholder 5" descr="People in office">
            <a:extLst>
              <a:ext uri="{FF2B5EF4-FFF2-40B4-BE49-F238E27FC236}">
                <a16:creationId xmlns:a16="http://schemas.microsoft.com/office/drawing/2014/main" id="{260769F3-4A97-122F-3309-9158DAA585B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10" r="32209" b="-2"/>
          <a:stretch>
            <a:fillRect/>
          </a:stretch>
        </p:blipFill>
        <p:spPr>
          <a:xfrm>
            <a:off x="4648200" y="1600201"/>
            <a:ext cx="4038600" cy="3989040"/>
          </a:xfrm>
          <a:noFill/>
        </p:spPr>
      </p:pic>
    </p:spTree>
    <p:extLst>
      <p:ext uri="{BB962C8B-B14F-4D97-AF65-F5344CB8AC3E}">
        <p14:creationId xmlns:p14="http://schemas.microsoft.com/office/powerpoint/2010/main" val="805590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84519-8707-CC81-9F7E-03A98AD1D3E1}"/>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err="1"/>
              <a:t>Organisational</a:t>
            </a:r>
            <a:r>
              <a:rPr lang="en-US" sz="3700"/>
              <a:t> Advantages of Inclusion</a:t>
            </a:r>
          </a:p>
        </p:txBody>
      </p:sp>
      <p:sp>
        <p:nvSpPr>
          <p:cNvPr id="4" name="Content Placeholder 3">
            <a:extLst>
              <a:ext uri="{FF2B5EF4-FFF2-40B4-BE49-F238E27FC236}">
                <a16:creationId xmlns:a16="http://schemas.microsoft.com/office/drawing/2014/main" id="{65A37BEA-7FF6-7E8A-FA5E-4838406C46AF}"/>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600201"/>
            <a:ext cx="4038600" cy="3989040"/>
          </a:xfrm>
        </p:spPr>
        <p:txBody>
          <a:bodyPr>
            <a:normAutofit/>
          </a:bodyPr>
          <a:lstStyle/>
          <a:p>
            <a:pPr marL="0" indent="0">
              <a:lnSpc>
                <a:spcPct val="90000"/>
              </a:lnSpc>
              <a:spcBef>
                <a:spcPts val="2500"/>
              </a:spcBef>
              <a:buNone/>
            </a:pPr>
            <a:r>
              <a:rPr lang="en-GB" sz="1100" b="1" dirty="0"/>
              <a:t>Enhanced Innovation and Competitiveness</a:t>
            </a:r>
          </a:p>
          <a:p>
            <a:pPr marL="0" lvl="1" indent="0">
              <a:lnSpc>
                <a:spcPct val="90000"/>
              </a:lnSpc>
              <a:buNone/>
            </a:pPr>
            <a:r>
              <a:rPr lang="en-GB" sz="1100" dirty="0"/>
              <a:t>Inclusive organisations embed DEI into strategies, driving stronger innovation and competitive advantage in global markets.</a:t>
            </a:r>
          </a:p>
          <a:p>
            <a:pPr marL="0" indent="0">
              <a:lnSpc>
                <a:spcPct val="90000"/>
              </a:lnSpc>
              <a:spcBef>
                <a:spcPts val="2500"/>
              </a:spcBef>
              <a:buNone/>
            </a:pPr>
            <a:r>
              <a:rPr lang="en-GB" sz="1100" b="1" dirty="0"/>
              <a:t>Measurable Performance Outcomes</a:t>
            </a:r>
          </a:p>
          <a:p>
            <a:pPr marL="0" lvl="1" indent="0">
              <a:lnSpc>
                <a:spcPct val="90000"/>
              </a:lnSpc>
              <a:buNone/>
            </a:pPr>
            <a:r>
              <a:rPr lang="en-GB" sz="1100" dirty="0"/>
              <a:t>Inclusion leads to increased creativity, better problem-solving, and adaptability to demographic changes for organisations.</a:t>
            </a:r>
          </a:p>
          <a:p>
            <a:pPr marL="0" indent="0">
              <a:lnSpc>
                <a:spcPct val="90000"/>
              </a:lnSpc>
              <a:spcBef>
                <a:spcPts val="2500"/>
              </a:spcBef>
              <a:buNone/>
            </a:pPr>
            <a:r>
              <a:rPr lang="en-GB" sz="1100" b="1" dirty="0"/>
              <a:t>Productivity and Market Expansion</a:t>
            </a:r>
          </a:p>
          <a:p>
            <a:pPr marL="0" lvl="1" indent="0">
              <a:lnSpc>
                <a:spcPct val="90000"/>
              </a:lnSpc>
              <a:buNone/>
            </a:pPr>
            <a:r>
              <a:rPr lang="en-GB" sz="1100" dirty="0"/>
              <a:t>Gender-inclusive workplaces improve productivity and expand market reach and talent pipelines effectively.</a:t>
            </a:r>
          </a:p>
          <a:p>
            <a:pPr marL="0" indent="0">
              <a:lnSpc>
                <a:spcPct val="90000"/>
              </a:lnSpc>
              <a:spcBef>
                <a:spcPts val="2500"/>
              </a:spcBef>
              <a:buNone/>
            </a:pPr>
            <a:r>
              <a:rPr lang="en-GB" sz="1100" b="1" dirty="0"/>
              <a:t>Foundation for Sustainable Success</a:t>
            </a:r>
          </a:p>
          <a:p>
            <a:pPr marL="0" lvl="1" indent="0">
              <a:lnSpc>
                <a:spcPct val="90000"/>
              </a:lnSpc>
              <a:buNone/>
            </a:pPr>
            <a:r>
              <a:rPr lang="en-GB" sz="1100" dirty="0"/>
              <a:t>Inclusion is a foundational driver of resilience, shaping leadership and growth in a globalised business landscape.</a:t>
            </a:r>
          </a:p>
          <a:p>
            <a:pPr marL="0" lvl="1" indent="0">
              <a:lnSpc>
                <a:spcPct val="90000"/>
              </a:lnSpc>
              <a:buNone/>
            </a:pPr>
            <a:endParaRPr lang="en-GB" sz="1100" dirty="0"/>
          </a:p>
          <a:p>
            <a:pPr marL="0" lvl="1" indent="0">
              <a:lnSpc>
                <a:spcPct val="90000"/>
              </a:lnSpc>
              <a:buNone/>
            </a:pPr>
            <a:r>
              <a:rPr lang="en-GB" sz="1100" dirty="0"/>
              <a:t>(World Economic Forum, 2025)</a:t>
            </a:r>
          </a:p>
        </p:txBody>
      </p:sp>
      <p:pic>
        <p:nvPicPr>
          <p:cNvPr id="8" name="Content Placeholder 7" descr="People in an office">
            <a:extLst>
              <a:ext uri="{FF2B5EF4-FFF2-40B4-BE49-F238E27FC236}">
                <a16:creationId xmlns:a16="http://schemas.microsoft.com/office/drawing/2014/main" id="{0149D2E9-CFF8-480A-907D-B35B92C517C9}"/>
              </a:ext>
            </a:extLst>
          </p:cNvPr>
          <p:cNvPicPr>
            <a:picLocks noGrp="1" noChangeAspect="1"/>
          </p:cNvPicPr>
          <p:nvPr>
            <p:ph sz="half" idx="2"/>
          </p:nvPr>
        </p:nvPicPr>
        <p:blipFill>
          <a:blip r:embed="rId3"/>
          <a:stretch>
            <a:fillRect/>
          </a:stretch>
        </p:blipFill>
        <p:spPr>
          <a:xfrm>
            <a:off x="4648200" y="2246838"/>
            <a:ext cx="4038600" cy="2695766"/>
          </a:xfrm>
          <a:noFill/>
        </p:spPr>
      </p:pic>
      <p:sp>
        <p:nvSpPr>
          <p:cNvPr id="7" name="Slide Number Placeholder 6" hidden="1">
            <a:extLst>
              <a:ext uri="{FF2B5EF4-FFF2-40B4-BE49-F238E27FC236}">
                <a16:creationId xmlns:a16="http://schemas.microsoft.com/office/drawing/2014/main" id="{8789332B-0F4F-4D68-C357-A3AC0AEBAFBD}"/>
              </a:ext>
            </a:extLst>
          </p:cNvPr>
          <p:cNvSpPr>
            <a:spLocks noGrp="1"/>
          </p:cNvSpPr>
          <p:nvPr>
            <p:ph type="sldNum" sz="quarter" idx="12"/>
          </p:nvPr>
        </p:nvSpPr>
        <p:spPr>
          <a:xfrm>
            <a:off x="8801100" y="5691748"/>
            <a:ext cx="342900" cy="273844"/>
          </a:xfrm>
        </p:spPr>
        <p:txBody>
          <a:bodyPr anchor="ctr">
            <a:normAutofit fontScale="92500"/>
          </a:bodyPr>
          <a:lstStyle/>
          <a:p>
            <a:pPr>
              <a:lnSpc>
                <a:spcPct val="90000"/>
              </a:lnSpc>
              <a:spcAft>
                <a:spcPts val="450"/>
              </a:spcAft>
            </a:pPr>
            <a:fld id="{DDF60B60-82CA-4BB9-BA6E-A62FADF2374B}" type="slidenum">
              <a:rPr lang="en-US" smtClean="0"/>
              <a:pPr>
                <a:lnSpc>
                  <a:spcPct val="90000"/>
                </a:lnSpc>
                <a:spcAft>
                  <a:spcPts val="450"/>
                </a:spcAft>
              </a:pPr>
              <a:t>17</a:t>
            </a:fld>
            <a:endParaRPr lang="en-US"/>
          </a:p>
        </p:txBody>
      </p:sp>
    </p:spTree>
    <p:extLst>
      <p:ext uri="{BB962C8B-B14F-4D97-AF65-F5344CB8AC3E}">
        <p14:creationId xmlns:p14="http://schemas.microsoft.com/office/powerpoint/2010/main" val="20104488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fontScale="90000"/>
          </a:bodyPr>
          <a:lstStyle/>
          <a:p>
            <a:r>
              <a:rPr lang="en-GB" altLang="en-US" sz="4000" b="1" dirty="0"/>
              <a:t>Communication in a remote world</a:t>
            </a:r>
            <a:endParaRPr lang="en-GB" sz="4000" b="1" dirty="0"/>
          </a:p>
        </p:txBody>
      </p:sp>
      <p:sp>
        <p:nvSpPr>
          <p:cNvPr id="4" name="Content Placeholder 2"/>
          <p:cNvSpPr>
            <a:spLocks noGrp="1"/>
          </p:cNvSpPr>
          <p:nvPr>
            <p:ph idx="1"/>
          </p:nvPr>
        </p:nvSpPr>
        <p:spPr>
          <a:xfrm>
            <a:off x="457200" y="1916832"/>
            <a:ext cx="8229600" cy="4209331"/>
          </a:xfrm>
        </p:spPr>
        <p:txBody>
          <a:bodyPr>
            <a:normAutofit fontScale="92500" lnSpcReduction="10000"/>
          </a:bodyPr>
          <a:lstStyle/>
          <a:p>
            <a:r>
              <a:rPr lang="en-GB" altLang="en-US" sz="2600" dirty="0"/>
              <a:t>3 dimensions of virtuality (Kirkman </a:t>
            </a:r>
            <a:r>
              <a:rPr lang="en-GB" altLang="en-US" sz="2600" i="1" dirty="0"/>
              <a:t>et al</a:t>
            </a:r>
            <a:r>
              <a:rPr lang="en-GB" altLang="en-US" sz="2600" dirty="0"/>
              <a:t>)</a:t>
            </a:r>
          </a:p>
          <a:p>
            <a:pPr lvl="1"/>
            <a:r>
              <a:rPr lang="en-GB" altLang="en-US" sz="2200" dirty="0"/>
              <a:t>1. The proportion of time the team interact and work face-to-face compared to virtually.</a:t>
            </a:r>
          </a:p>
          <a:p>
            <a:pPr lvl="1"/>
            <a:r>
              <a:rPr lang="en-GB" altLang="en-US" sz="2200" dirty="0"/>
              <a:t>2. The time they spend at any one location.</a:t>
            </a:r>
          </a:p>
          <a:p>
            <a:pPr lvl="1"/>
            <a:r>
              <a:rPr lang="en-GB" altLang="en-US" sz="2200" dirty="0"/>
              <a:t>3. The proportion of time individuals devote to a virtual team project. </a:t>
            </a:r>
          </a:p>
          <a:p>
            <a:r>
              <a:rPr lang="en-GB" altLang="en-US" sz="2600" dirty="0"/>
              <a:t>Berry contends that a further defining feature is the amount of computer-mediated communication technology the team uses.</a:t>
            </a:r>
            <a:endParaRPr lang="en-GB" altLang="en-US" sz="2400" dirty="0"/>
          </a:p>
          <a:p>
            <a:pPr marL="0" indent="0">
              <a:buNone/>
            </a:pPr>
            <a:r>
              <a:rPr lang="en-GB" altLang="en-US" sz="2400" dirty="0"/>
              <a:t>					</a:t>
            </a:r>
            <a:r>
              <a:rPr lang="en-GB" sz="2400" dirty="0"/>
              <a:t>Mullins (2019, pp 325-326)</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367268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Virtual managerial challenges</a:t>
            </a:r>
            <a:endParaRPr lang="en-GB" sz="4000" b="1" dirty="0"/>
          </a:p>
        </p:txBody>
      </p:sp>
      <p:sp>
        <p:nvSpPr>
          <p:cNvPr id="4" name="Content Placeholder 2"/>
          <p:cNvSpPr>
            <a:spLocks noGrp="1"/>
          </p:cNvSpPr>
          <p:nvPr>
            <p:ph idx="1"/>
          </p:nvPr>
        </p:nvSpPr>
        <p:spPr>
          <a:xfrm>
            <a:off x="457200" y="1707292"/>
            <a:ext cx="8229600" cy="4209331"/>
          </a:xfrm>
        </p:spPr>
        <p:txBody>
          <a:bodyPr>
            <a:normAutofit fontScale="70000" lnSpcReduction="20000"/>
          </a:bodyPr>
          <a:lstStyle/>
          <a:p>
            <a:r>
              <a:rPr lang="en-GB" altLang="en-US" sz="2600" dirty="0"/>
              <a:t>Communication can be hindered by the misinterpretation and miscommunication of messages due to the absence of non-verbal cues, tone of voice and slow, delayed or missing information and feedback.</a:t>
            </a:r>
          </a:p>
          <a:p>
            <a:r>
              <a:rPr lang="en-GB" altLang="en-US" sz="2600" dirty="0"/>
              <a:t>Engagement in teamwork and collaboration may be lower, leading to reduced motivation and productivity.</a:t>
            </a:r>
          </a:p>
          <a:p>
            <a:r>
              <a:rPr lang="en-GB" altLang="en-US" sz="2400" dirty="0"/>
              <a:t>Team members may experience feelings of detachment and isolation from colleagues and the work itself, lack of identity.</a:t>
            </a:r>
          </a:p>
          <a:p>
            <a:r>
              <a:rPr lang="en-GB" altLang="en-US" sz="2400" dirty="0"/>
              <a:t>Managers may find it difficult to manage and monitor performance, particularly in teams that operate in geographically dispersed and remote locations, and in situations where levels of team cohesion, work satisfaction and co-operative behaviour have decreased.</a:t>
            </a:r>
          </a:p>
          <a:p>
            <a:r>
              <a:rPr lang="en-GB" altLang="en-US" sz="2400" dirty="0"/>
              <a:t>Lack of interaction may lead to knowledge hoarding and protectionism and in turn a duplication of effort and increased costs. </a:t>
            </a:r>
          </a:p>
          <a:p>
            <a:pPr marL="0" indent="0">
              <a:buNone/>
            </a:pPr>
            <a:r>
              <a:rPr lang="en-GB" altLang="en-US" sz="2400" dirty="0"/>
              <a:t>						</a:t>
            </a:r>
            <a:r>
              <a:rPr lang="en-GB" sz="2400" dirty="0"/>
              <a:t>Mullins (2019, pp 325-326)</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640070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Working differently</a:t>
            </a:r>
            <a:endParaRPr lang="en-GB" sz="4000" b="1" dirty="0"/>
          </a:p>
        </p:txBody>
      </p:sp>
      <p:sp>
        <p:nvSpPr>
          <p:cNvPr id="4" name="Content Placeholder 2"/>
          <p:cNvSpPr>
            <a:spLocks noGrp="1"/>
          </p:cNvSpPr>
          <p:nvPr>
            <p:ph idx="1"/>
          </p:nvPr>
        </p:nvSpPr>
        <p:spPr>
          <a:xfrm>
            <a:off x="457200" y="1916832"/>
            <a:ext cx="8229600" cy="4209331"/>
          </a:xfrm>
        </p:spPr>
        <p:txBody>
          <a:bodyPr>
            <a:normAutofit fontScale="85000" lnSpcReduction="20000"/>
          </a:bodyPr>
          <a:lstStyle/>
          <a:p>
            <a:r>
              <a:rPr lang="en-GB" altLang="en-US" sz="2600" dirty="0" err="1"/>
              <a:t>Thiefels</a:t>
            </a:r>
            <a:r>
              <a:rPr lang="en-GB" altLang="en-US" sz="2600" dirty="0"/>
              <a:t> insists that ‘remote collaboration doesn’t have to be hard’. </a:t>
            </a:r>
          </a:p>
          <a:p>
            <a:r>
              <a:rPr lang="en-GB" altLang="en-US" sz="2600" dirty="0"/>
              <a:t>Managers need to promote collaborative, virtual working by assembling the organisation’s basic communication tools.</a:t>
            </a:r>
          </a:p>
          <a:p>
            <a:r>
              <a:rPr lang="en-GB" altLang="en-US" sz="2600" dirty="0" err="1"/>
              <a:t>Ranninger</a:t>
            </a:r>
            <a:r>
              <a:rPr lang="en-GB" altLang="en-US" sz="2600" dirty="0"/>
              <a:t> suggests it’s more complex than this due to individuals finding it difficult to separate work and home life. </a:t>
            </a:r>
          </a:p>
          <a:p>
            <a:r>
              <a:rPr lang="en-GB" altLang="en-US" sz="2400" dirty="0"/>
              <a:t>Technology has taken away ‘the limitations of time and space’.</a:t>
            </a:r>
          </a:p>
          <a:p>
            <a:r>
              <a:rPr lang="en-GB" altLang="en-US" sz="2400" dirty="0"/>
              <a:t>Important for managers to ensure virtual team members remain ‘connected to work in a human way’ and not just ‘a voice on the phone and a line on a screen’. </a:t>
            </a:r>
          </a:p>
          <a:p>
            <a:pPr marL="2286000" lvl="5" indent="0">
              <a:buNone/>
            </a:pPr>
            <a:r>
              <a:rPr lang="en-GB" sz="1200" dirty="0"/>
              <a:t>			</a:t>
            </a:r>
            <a:r>
              <a:rPr lang="en-GB" sz="2100" dirty="0"/>
              <a:t>Mullins (2019, pp 325-326)</a:t>
            </a:r>
          </a:p>
          <a:p>
            <a:pPr marL="2286000" lvl="5" indent="0">
              <a:buNone/>
            </a:pPr>
            <a:endParaRPr lang="en-GB" altLang="en-US" sz="12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853425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Working differently</a:t>
            </a:r>
            <a:endParaRPr lang="en-GB" sz="4000" b="1" dirty="0"/>
          </a:p>
        </p:txBody>
      </p:sp>
      <p:sp>
        <p:nvSpPr>
          <p:cNvPr id="4" name="Content Placeholder 2"/>
          <p:cNvSpPr>
            <a:spLocks noGrp="1"/>
          </p:cNvSpPr>
          <p:nvPr>
            <p:ph idx="1"/>
          </p:nvPr>
        </p:nvSpPr>
        <p:spPr>
          <a:xfrm>
            <a:off x="457200" y="1916832"/>
            <a:ext cx="8229600" cy="4209331"/>
          </a:xfrm>
        </p:spPr>
        <p:txBody>
          <a:bodyPr>
            <a:normAutofit fontScale="92500" lnSpcReduction="20000"/>
          </a:bodyPr>
          <a:lstStyle/>
          <a:p>
            <a:r>
              <a:rPr lang="en-GB" altLang="en-US" sz="2600" dirty="0"/>
              <a:t>Virtual teams can offer greater flexibility, enhanced team member diversity and access to a wider knowledge pool. </a:t>
            </a:r>
          </a:p>
          <a:p>
            <a:r>
              <a:rPr lang="en-GB" altLang="en-US" sz="2600" dirty="0" err="1"/>
              <a:t>Nydegger</a:t>
            </a:r>
            <a:r>
              <a:rPr lang="en-GB" altLang="en-US" sz="2600" dirty="0"/>
              <a:t> and </a:t>
            </a:r>
            <a:r>
              <a:rPr lang="en-GB" altLang="en-US" sz="2600" dirty="0" err="1"/>
              <a:t>Nydegger</a:t>
            </a:r>
            <a:r>
              <a:rPr lang="en-GB" altLang="en-US" sz="2600" dirty="0"/>
              <a:t> caveat that managers may resent their implementation because it may threaten their power base due to the autonomous nature of virtual remote working.</a:t>
            </a:r>
          </a:p>
          <a:p>
            <a:r>
              <a:rPr lang="en-GB" altLang="en-US" sz="2600" dirty="0" err="1"/>
              <a:t>Ranninger</a:t>
            </a:r>
            <a:r>
              <a:rPr lang="en-GB" altLang="en-US" sz="2600" dirty="0"/>
              <a:t> suggests ‘remote management’ training to develop specific skills and techniques.</a:t>
            </a:r>
          </a:p>
          <a:p>
            <a:pPr marL="3657600" lvl="8" indent="0">
              <a:buNone/>
            </a:pPr>
            <a:r>
              <a:rPr lang="en-GB" sz="1900" dirty="0"/>
              <a:t>	</a:t>
            </a:r>
          </a:p>
          <a:p>
            <a:pPr marL="3657600" lvl="8" indent="0">
              <a:buNone/>
            </a:pPr>
            <a:r>
              <a:rPr lang="en-GB" sz="1900" dirty="0"/>
              <a:t>	Mullins (2019, pp 325-326)</a:t>
            </a:r>
          </a:p>
          <a:p>
            <a:pPr marL="3657600" lvl="8" indent="0">
              <a:buNone/>
            </a:pPr>
            <a:endParaRPr lang="en-GB" altLang="en-US" sz="12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937472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fontScale="90000"/>
          </a:bodyPr>
          <a:lstStyle/>
          <a:p>
            <a:r>
              <a:rPr lang="en-GB" sz="4000" b="1" dirty="0"/>
              <a:t>Impact on organisational behaviour</a:t>
            </a:r>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600" dirty="0"/>
              <a:t>Virtual teams can be successful if the environment is conducive to effective virtual teamwork and has the relevant technological infrastructure.</a:t>
            </a:r>
          </a:p>
          <a:p>
            <a:r>
              <a:rPr lang="en-GB" altLang="en-US" sz="2600" dirty="0"/>
              <a:t>Berry advises the failure of success ‘may well be a consequence of inept leadership or management, more than a consequence of technology or other factors’.</a:t>
            </a:r>
          </a:p>
          <a:p>
            <a:pPr marL="3657600" lvl="8" indent="0">
              <a:buNone/>
            </a:pPr>
            <a:r>
              <a:rPr lang="en-GB" sz="2400" dirty="0"/>
              <a:t>Mullins (2019, pp 325-326)</a:t>
            </a:r>
          </a:p>
          <a:p>
            <a:pPr marL="3657600" lvl="8" indent="0">
              <a:buNone/>
            </a:pPr>
            <a:endParaRPr lang="en-GB" altLang="en-US" sz="12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84056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sz="4000" b="1" dirty="0"/>
              <a:t>Activity</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How can organisations mitigate against the feelings of detachment and isolation that some virtual team members may experience?</a:t>
            </a:r>
          </a:p>
          <a:p>
            <a:r>
              <a:rPr lang="en-GB" altLang="en-US" sz="2600" dirty="0" err="1"/>
              <a:t>Thiefels</a:t>
            </a:r>
            <a:r>
              <a:rPr lang="en-GB" altLang="en-US" sz="2600" dirty="0"/>
              <a:t> advocates that ‘remote collaboration doesn’t have to be hard’. To what extent do you agree with her view?</a:t>
            </a:r>
          </a:p>
          <a:p>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4274205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A88E8-C27A-7FA9-0E20-C98BE72D17CE}"/>
              </a:ext>
            </a:extLst>
          </p:cNvPr>
          <p:cNvSpPr>
            <a:spLocks noGrp="1"/>
          </p:cNvSpPr>
          <p:nvPr>
            <p:ph type="title"/>
          </p:nvPr>
        </p:nvSpPr>
        <p:spPr/>
        <p:txBody>
          <a:bodyPr>
            <a:normAutofit fontScale="90000"/>
          </a:bodyPr>
          <a:lstStyle/>
          <a:p>
            <a:r>
              <a:rPr lang="en-GB" b="1" dirty="0"/>
              <a:t>Current perspectives (Jackson, 2025)</a:t>
            </a:r>
          </a:p>
        </p:txBody>
      </p:sp>
      <p:sp>
        <p:nvSpPr>
          <p:cNvPr id="3" name="Content Placeholder 2">
            <a:extLst>
              <a:ext uri="{FF2B5EF4-FFF2-40B4-BE49-F238E27FC236}">
                <a16:creationId xmlns:a16="http://schemas.microsoft.com/office/drawing/2014/main" id="{79FC4AB1-91FB-0B90-ADD6-5616B470D31E}"/>
              </a:ext>
            </a:extLst>
          </p:cNvPr>
          <p:cNvSpPr>
            <a:spLocks noGrp="1"/>
          </p:cNvSpPr>
          <p:nvPr>
            <p:ph idx="1"/>
          </p:nvPr>
        </p:nvSpPr>
        <p:spPr/>
        <p:txBody>
          <a:bodyPr/>
          <a:lstStyle/>
          <a:p>
            <a:r>
              <a:rPr lang="en-GB" dirty="0"/>
              <a:t>Employees now prioritise work-life balance over pay.</a:t>
            </a:r>
          </a:p>
          <a:p>
            <a:r>
              <a:rPr lang="en-GB" dirty="0"/>
              <a:t>Difficulties in building meaningful relationships remotely.</a:t>
            </a:r>
          </a:p>
          <a:p>
            <a:r>
              <a:rPr lang="en-GB" dirty="0"/>
              <a:t>Employee resistance against return to office mandates.</a:t>
            </a:r>
          </a:p>
          <a:p>
            <a:r>
              <a:rPr lang="en-GB" dirty="0"/>
              <a:t>Generational divide.</a:t>
            </a:r>
          </a:p>
          <a:p>
            <a:endParaRPr lang="en-GB" dirty="0"/>
          </a:p>
        </p:txBody>
      </p:sp>
    </p:spTree>
    <p:extLst>
      <p:ext uri="{BB962C8B-B14F-4D97-AF65-F5344CB8AC3E}">
        <p14:creationId xmlns:p14="http://schemas.microsoft.com/office/powerpoint/2010/main" val="2212011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ltLang="en-US" dirty="0"/>
              <a:t>Improving Communication</a:t>
            </a:r>
            <a:endParaRPr lang="en-GB" dirty="0"/>
          </a:p>
        </p:txBody>
      </p:sp>
      <p:pic>
        <p:nvPicPr>
          <p:cNvPr id="5" name="Picture 4" descr="Two telephones communicating">
            <a:extLst>
              <a:ext uri="{FF2B5EF4-FFF2-40B4-BE49-F238E27FC236}">
                <a16:creationId xmlns:a16="http://schemas.microsoft.com/office/drawing/2014/main" id="{6D153220-E6B5-D83D-7DDC-6E7D2995CA84}"/>
              </a:ext>
            </a:extLst>
          </p:cNvPr>
          <p:cNvPicPr>
            <a:picLocks noChangeAspect="1"/>
          </p:cNvPicPr>
          <p:nvPr/>
        </p:nvPicPr>
        <p:blipFill>
          <a:blip r:embed="rId3">
            <a:extLst>
              <a:ext uri="{28A0092B-C50C-407E-A947-70E740481C1C}">
                <a14:useLocalDpi xmlns:a14="http://schemas.microsoft.com/office/drawing/2010/main" val="0"/>
              </a:ext>
            </a:extLst>
          </a:blip>
          <a:srcRect l="10759" r="13311" b="2"/>
          <a:stretch>
            <a:fillRect/>
          </a:stretch>
        </p:blipFill>
        <p:spPr>
          <a:xfrm>
            <a:off x="457200" y="1600201"/>
            <a:ext cx="4038600" cy="3989040"/>
          </a:xfrm>
          <a:prstGeom prst="rect">
            <a:avLst/>
          </a:prstGeom>
          <a:noFill/>
        </p:spPr>
      </p:pic>
      <p:sp>
        <p:nvSpPr>
          <p:cNvPr id="4" name="Content Placeholder 2"/>
          <p:cNvSpPr>
            <a:spLocks noGrp="1"/>
          </p:cNvSpPr>
          <p:nvPr>
            <p:ph sz="half" idx="2"/>
          </p:nvPr>
        </p:nvSpPr>
        <p:spPr>
          <a:xfrm>
            <a:off x="4648200" y="1600201"/>
            <a:ext cx="4038600" cy="3989040"/>
          </a:xfrm>
        </p:spPr>
        <p:txBody>
          <a:bodyPr>
            <a:normAutofit/>
          </a:bodyPr>
          <a:lstStyle/>
          <a:p>
            <a:pPr>
              <a:lnSpc>
                <a:spcPct val="90000"/>
              </a:lnSpc>
            </a:pPr>
            <a:r>
              <a:rPr lang="en-GB" altLang="en-US" sz="2000"/>
              <a:t>Greater awareness</a:t>
            </a:r>
          </a:p>
          <a:p>
            <a:pPr>
              <a:lnSpc>
                <a:spcPct val="90000"/>
              </a:lnSpc>
            </a:pPr>
            <a:r>
              <a:rPr lang="en-GB" altLang="en-US" sz="2000"/>
              <a:t>Take responsibility</a:t>
            </a:r>
          </a:p>
          <a:p>
            <a:pPr>
              <a:lnSpc>
                <a:spcPct val="90000"/>
              </a:lnSpc>
            </a:pPr>
            <a:r>
              <a:rPr lang="en-GB" altLang="en-US" sz="2000"/>
              <a:t>Show respect</a:t>
            </a:r>
          </a:p>
          <a:p>
            <a:pPr>
              <a:lnSpc>
                <a:spcPct val="90000"/>
              </a:lnSpc>
            </a:pPr>
            <a:r>
              <a:rPr lang="en-GB" altLang="en-US" sz="2000"/>
              <a:t>Empathise</a:t>
            </a:r>
          </a:p>
          <a:p>
            <a:pPr>
              <a:lnSpc>
                <a:spcPct val="90000"/>
              </a:lnSpc>
            </a:pPr>
            <a:r>
              <a:rPr lang="en-GB" altLang="en-US" sz="2000"/>
              <a:t>Look beyond the superficial</a:t>
            </a:r>
          </a:p>
          <a:p>
            <a:pPr>
              <a:lnSpc>
                <a:spcPct val="90000"/>
              </a:lnSpc>
            </a:pPr>
            <a:r>
              <a:rPr lang="en-GB" altLang="en-US" sz="2000"/>
              <a:t>Recognise own cultural bias</a:t>
            </a:r>
          </a:p>
          <a:p>
            <a:pPr>
              <a:lnSpc>
                <a:spcPct val="90000"/>
              </a:lnSpc>
            </a:pPr>
            <a:r>
              <a:rPr lang="en-GB" altLang="en-US" sz="2000"/>
              <a:t>Emphasis on common ground</a:t>
            </a:r>
          </a:p>
          <a:p>
            <a:pPr>
              <a:lnSpc>
                <a:spcPct val="90000"/>
              </a:lnSpc>
            </a:pPr>
            <a:r>
              <a:rPr lang="en-GB" altLang="en-US" sz="2000"/>
              <a:t>Withhold judgment</a:t>
            </a:r>
          </a:p>
          <a:p>
            <a:pPr marL="0" indent="0">
              <a:lnSpc>
                <a:spcPct val="90000"/>
              </a:lnSpc>
              <a:buNone/>
            </a:pPr>
            <a:r>
              <a:rPr lang="en-GB" altLang="en-US" sz="2000"/>
              <a:t> </a:t>
            </a:r>
          </a:p>
          <a:p>
            <a:pPr marL="0" indent="0">
              <a:lnSpc>
                <a:spcPct val="90000"/>
              </a:lnSpc>
              <a:buNone/>
            </a:pPr>
            <a:br>
              <a:rPr lang="en-GB" altLang="en-US" sz="2000"/>
            </a:br>
            <a:r>
              <a:rPr lang="en-GB" altLang="en-US" sz="2000"/>
              <a:t> </a:t>
            </a:r>
            <a:endParaRPr lang="en-GB" sz="2000"/>
          </a:p>
        </p:txBody>
      </p:sp>
    </p:spTree>
    <p:extLst>
      <p:ext uri="{BB962C8B-B14F-4D97-AF65-F5344CB8AC3E}">
        <p14:creationId xmlns:p14="http://schemas.microsoft.com/office/powerpoint/2010/main" val="791523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Voice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Individual and collective channels</a:t>
            </a:r>
            <a:r>
              <a:rPr lang="en-GB" sz="2800" b="0" i="0" dirty="0">
                <a:solidFill>
                  <a:srgbClr val="202020"/>
                </a:solidFill>
                <a:effectLst/>
                <a:latin typeface="Museo"/>
              </a:rPr>
              <a:t>.</a:t>
            </a:r>
          </a:p>
          <a:p>
            <a:pPr marL="457200" indent="-457200" algn="l">
              <a:buFont typeface="Arial" panose="020B0604020202020204" pitchFamily="34" charset="0"/>
              <a:buChar char="•"/>
            </a:pPr>
            <a:r>
              <a:rPr lang="en-GB" sz="2800" b="0" i="0" dirty="0">
                <a:solidFill>
                  <a:srgbClr val="202020"/>
                </a:solidFill>
                <a:effectLst/>
                <a:latin typeface="Museo"/>
              </a:rPr>
              <a:t>Directl</a:t>
            </a:r>
            <a:r>
              <a:rPr lang="en-GB" sz="2800" dirty="0">
                <a:solidFill>
                  <a:srgbClr val="202020"/>
                </a:solidFill>
                <a:latin typeface="Museo"/>
              </a:rPr>
              <a:t>y and indirectly through employee reps and trade unions</a:t>
            </a:r>
            <a:r>
              <a:rPr lang="en-GB" sz="2800" b="0" i="0" dirty="0">
                <a:solidFill>
                  <a:srgbClr val="202020"/>
                </a:solidFill>
                <a:effectLst/>
                <a:latin typeface="Museo"/>
              </a:rPr>
              <a:t>.</a:t>
            </a:r>
          </a:p>
          <a:p>
            <a:pPr marL="457200" indent="-457200" algn="l">
              <a:buFont typeface="Arial" panose="020B0604020202020204" pitchFamily="34" charset="0"/>
              <a:buChar char="•"/>
            </a:pPr>
            <a:r>
              <a:rPr lang="en-GB" sz="2800" dirty="0">
                <a:solidFill>
                  <a:srgbClr val="202020"/>
                </a:solidFill>
                <a:latin typeface="Museo"/>
              </a:rPr>
              <a:t>Effective voice should involve complementary channels and be supported by leaders.</a:t>
            </a:r>
          </a:p>
          <a:p>
            <a:pPr marL="457200" indent="-457200" algn="l">
              <a:buFont typeface="Arial" panose="020B0604020202020204" pitchFamily="34" charset="0"/>
              <a:buChar char="•"/>
            </a:pPr>
            <a:r>
              <a:rPr lang="en-GB" sz="2800" b="0" i="0" dirty="0">
                <a:solidFill>
                  <a:srgbClr val="202020"/>
                </a:solidFill>
                <a:effectLst/>
                <a:latin typeface="Museo"/>
              </a:rPr>
              <a:t>Two</a:t>
            </a:r>
            <a:r>
              <a:rPr lang="en-GB" sz="2800" dirty="0">
                <a:solidFill>
                  <a:srgbClr val="202020"/>
                </a:solidFill>
                <a:latin typeface="Museo"/>
              </a:rPr>
              <a:t>-way communication important, managers should listen and act on employee voice. </a:t>
            </a:r>
          </a:p>
          <a:p>
            <a:pPr marL="457200" indent="-457200">
              <a:buFont typeface="Arial" panose="020B0604020202020204" pitchFamily="34" charset="0"/>
              <a:buChar char="•"/>
            </a:pPr>
            <a:r>
              <a:rPr lang="en-GB" sz="2800" b="0" i="0" dirty="0">
                <a:solidFill>
                  <a:srgbClr val="202020"/>
                </a:solidFill>
                <a:effectLst/>
                <a:latin typeface="Museo"/>
              </a:rPr>
              <a:t>Useful case studies can be found here: </a:t>
            </a:r>
            <a:r>
              <a:rPr lang="en-GB" sz="2800" dirty="0">
                <a:hlinkClick r:id="rId3"/>
              </a:rPr>
              <a:t>CIPD - Collective Employee Voice - Case studies.pdf</a:t>
            </a:r>
            <a:endParaRPr lang="en-GB" sz="2800" dirty="0"/>
          </a:p>
        </p:txBody>
      </p:sp>
    </p:spTree>
    <p:extLst>
      <p:ext uri="{BB962C8B-B14F-4D97-AF65-F5344CB8AC3E}">
        <p14:creationId xmlns:p14="http://schemas.microsoft.com/office/powerpoint/2010/main" val="259584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Importance of Employee Voice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Fundamental right, allows employees to express themselves and is integral to good work.</a:t>
            </a:r>
          </a:p>
          <a:p>
            <a:pPr marL="457200" indent="-457200" algn="l">
              <a:buFont typeface="Arial" panose="020B0604020202020204" pitchFamily="34" charset="0"/>
              <a:buChar char="•"/>
            </a:pPr>
            <a:r>
              <a:rPr lang="en-GB" sz="2800" i="0" dirty="0">
                <a:solidFill>
                  <a:srgbClr val="202020"/>
                </a:solidFill>
                <a:effectLst/>
                <a:latin typeface="Museo"/>
              </a:rPr>
              <a:t>Helps to improve </a:t>
            </a:r>
            <a:r>
              <a:rPr lang="en-GB" sz="2800" dirty="0">
                <a:solidFill>
                  <a:srgbClr val="202020"/>
                </a:solidFill>
                <a:latin typeface="Museo"/>
              </a:rPr>
              <a:t>the effectiveness and performance of an organisation by allowing employees to suggest improvements.</a:t>
            </a:r>
            <a:endParaRPr lang="en-GB" sz="2800" b="0" i="0" dirty="0">
              <a:solidFill>
                <a:srgbClr val="202020"/>
              </a:solidFill>
              <a:effectLst/>
              <a:latin typeface="Museo"/>
            </a:endParaRPr>
          </a:p>
          <a:p>
            <a:pPr marL="457200" indent="-457200">
              <a:buFont typeface="Arial" panose="020B0604020202020204" pitchFamily="34" charset="0"/>
              <a:buChar char="•"/>
            </a:pPr>
            <a:r>
              <a:rPr lang="en-GB" sz="2800" b="0" i="0" dirty="0">
                <a:solidFill>
                  <a:srgbClr val="202020"/>
                </a:solidFill>
                <a:effectLst/>
                <a:latin typeface="Museo"/>
              </a:rPr>
              <a:t>Voice is also an important part of employee wellbeing and is positively linked to job satisfaction.</a:t>
            </a:r>
          </a:p>
          <a:p>
            <a:pPr marL="457200" indent="-457200">
              <a:buFont typeface="Arial" panose="020B0604020202020204" pitchFamily="34" charset="0"/>
              <a:buChar char="•"/>
            </a:pPr>
            <a:endParaRPr lang="en-GB" sz="2800" dirty="0">
              <a:solidFill>
                <a:srgbClr val="202020"/>
              </a:solidFill>
              <a:latin typeface="Museo"/>
            </a:endParaRPr>
          </a:p>
          <a:p>
            <a:r>
              <a:rPr lang="en-GB" sz="2800" dirty="0">
                <a:solidFill>
                  <a:srgbClr val="202020"/>
                </a:solidFill>
                <a:latin typeface="Museo"/>
              </a:rPr>
              <a:t>What about employee silence? What are the risks?</a:t>
            </a:r>
            <a:endParaRPr lang="en-GB" sz="2800" dirty="0"/>
          </a:p>
        </p:txBody>
      </p:sp>
    </p:spTree>
    <p:extLst>
      <p:ext uri="{BB962C8B-B14F-4D97-AF65-F5344CB8AC3E}">
        <p14:creationId xmlns:p14="http://schemas.microsoft.com/office/powerpoint/2010/main" val="2073868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524105"/>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Changing nature of voice and influence</a:t>
            </a:r>
          </a:p>
        </p:txBody>
      </p:sp>
      <p:sp>
        <p:nvSpPr>
          <p:cNvPr id="5" name="TextBox 4">
            <a:extLst>
              <a:ext uri="{FF2B5EF4-FFF2-40B4-BE49-F238E27FC236}">
                <a16:creationId xmlns:a16="http://schemas.microsoft.com/office/drawing/2014/main" id="{1A9F6A5F-5165-B49E-1729-43B912B1E5B6}"/>
              </a:ext>
            </a:extLst>
          </p:cNvPr>
          <p:cNvSpPr txBox="1"/>
          <p:nvPr/>
        </p:nvSpPr>
        <p:spPr>
          <a:xfrm>
            <a:off x="381408" y="1827661"/>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Decline in trade union representation but collective voice still considered key in terms of employee engagement. </a:t>
            </a:r>
          </a:p>
          <a:p>
            <a:pPr marL="457200" indent="-457200" algn="l">
              <a:buFont typeface="Arial" panose="020B0604020202020204" pitchFamily="34" charset="0"/>
              <a:buChar char="•"/>
            </a:pPr>
            <a:r>
              <a:rPr lang="en-GB" sz="2800" b="0" dirty="0">
                <a:solidFill>
                  <a:srgbClr val="202020"/>
                </a:solidFill>
                <a:latin typeface="Museo"/>
              </a:rPr>
              <a:t>Rising inflation likely to increase the use of collective voice. </a:t>
            </a:r>
          </a:p>
          <a:p>
            <a:pPr marL="457200" indent="-457200" algn="l">
              <a:buFont typeface="Arial" panose="020B0604020202020204" pitchFamily="34" charset="0"/>
              <a:buChar char="•"/>
            </a:pPr>
            <a:r>
              <a:rPr lang="en-GB" sz="2800" i="0" dirty="0">
                <a:solidFill>
                  <a:srgbClr val="202020"/>
                </a:solidFill>
                <a:effectLst/>
                <a:latin typeface="Museo"/>
              </a:rPr>
              <a:t>Social</a:t>
            </a:r>
            <a:r>
              <a:rPr lang="en-GB" sz="2800" dirty="0">
                <a:solidFill>
                  <a:srgbClr val="202020"/>
                </a:solidFill>
                <a:latin typeface="Museo"/>
              </a:rPr>
              <a:t> technology.</a:t>
            </a:r>
          </a:p>
          <a:p>
            <a:pPr marL="457200" indent="-457200" algn="l">
              <a:buFont typeface="Arial" panose="020B0604020202020204" pitchFamily="34" charset="0"/>
              <a:buChar char="•"/>
            </a:pPr>
            <a:r>
              <a:rPr lang="en-GB" sz="2800" b="0" i="0" dirty="0">
                <a:solidFill>
                  <a:srgbClr val="202020"/>
                </a:solidFill>
                <a:effectLst/>
                <a:latin typeface="Museo"/>
              </a:rPr>
              <a:t>Corporate governance.</a:t>
            </a:r>
          </a:p>
          <a:p>
            <a:br>
              <a:rPr lang="en-GB" sz="2800" dirty="0"/>
            </a:br>
            <a:endParaRPr lang="en-GB" sz="2800" dirty="0"/>
          </a:p>
        </p:txBody>
      </p:sp>
    </p:spTree>
    <p:extLst>
      <p:ext uri="{BB962C8B-B14F-4D97-AF65-F5344CB8AC3E}">
        <p14:creationId xmlns:p14="http://schemas.microsoft.com/office/powerpoint/2010/main" val="1994842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524105"/>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Creating a ‘speak up’ culture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4832092"/>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Whistleblowing (Public Interest Disclosure Act 1998)</a:t>
            </a:r>
          </a:p>
          <a:p>
            <a:pPr marL="457200" indent="-457200" algn="l">
              <a:buFont typeface="Arial" panose="020B0604020202020204" pitchFamily="34" charset="0"/>
              <a:buChar char="•"/>
            </a:pPr>
            <a:r>
              <a:rPr lang="en-GB" sz="2800" b="0" dirty="0">
                <a:solidFill>
                  <a:srgbClr val="202020"/>
                </a:solidFill>
                <a:latin typeface="Museo"/>
              </a:rPr>
              <a:t>Pol</a:t>
            </a:r>
            <a:r>
              <a:rPr lang="en-GB" sz="2800" dirty="0">
                <a:solidFill>
                  <a:srgbClr val="202020"/>
                </a:solidFill>
                <a:latin typeface="Museo"/>
              </a:rPr>
              <a:t>icies should make clear that the employer will identify and remedy any wrongdoing, employees should inform their line manager straight away (or possibly senior manager in a serious case), employer will treat concerns in confidence and individual won’t be penalised.</a:t>
            </a:r>
          </a:p>
          <a:p>
            <a:pPr marL="457200" indent="-457200" algn="l">
              <a:buFont typeface="Arial" panose="020B0604020202020204" pitchFamily="34" charset="0"/>
              <a:buChar char="•"/>
            </a:pPr>
            <a:r>
              <a:rPr lang="en-GB" sz="2800" b="0" i="0" dirty="0">
                <a:solidFill>
                  <a:srgbClr val="202020"/>
                </a:solidFill>
                <a:effectLst/>
                <a:latin typeface="Museo"/>
              </a:rPr>
              <a:t>Other complaints should be handled appropriately through a grievance policy. </a:t>
            </a:r>
          </a:p>
          <a:p>
            <a:br>
              <a:rPr lang="en-GB" sz="2800" dirty="0"/>
            </a:br>
            <a:endParaRPr lang="en-GB" sz="2800" dirty="0"/>
          </a:p>
        </p:txBody>
      </p:sp>
    </p:spTree>
    <p:extLst>
      <p:ext uri="{BB962C8B-B14F-4D97-AF65-F5344CB8AC3E}">
        <p14:creationId xmlns:p14="http://schemas.microsoft.com/office/powerpoint/2010/main" val="463895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FF3F0C4-3465-6902-B4A4-C471090B0D99}"/>
              </a:ext>
            </a:extLst>
          </p:cNvPr>
          <p:cNvSpPr>
            <a:spLocks noGrp="1"/>
          </p:cNvSpPr>
          <p:nvPr>
            <p:ph type="title"/>
          </p:nvPr>
        </p:nvSpPr>
        <p:spPr>
          <a:xfrm>
            <a:off x="457200" y="274638"/>
            <a:ext cx="8229600" cy="1143000"/>
          </a:xfrm>
        </p:spPr>
        <p:txBody>
          <a:bodyPr/>
          <a:lstStyle/>
          <a:p>
            <a:r>
              <a:rPr lang="en-US" dirty="0"/>
              <a:t>Summary</a:t>
            </a:r>
          </a:p>
        </p:txBody>
      </p:sp>
      <p:sp>
        <p:nvSpPr>
          <p:cNvPr id="3" name="TextBox 2">
            <a:extLst>
              <a:ext uri="{FF2B5EF4-FFF2-40B4-BE49-F238E27FC236}">
                <a16:creationId xmlns:a16="http://schemas.microsoft.com/office/drawing/2014/main" id="{8E54F4DC-0738-3650-19EA-59F7D0655765}"/>
              </a:ext>
            </a:extLst>
          </p:cNvPr>
          <p:cNvSpPr txBox="1"/>
          <p:nvPr/>
        </p:nvSpPr>
        <p:spPr>
          <a:xfrm>
            <a:off x="457200" y="1600201"/>
            <a:ext cx="8229600" cy="3917032"/>
          </a:xfrm>
          <a:prstGeom prst="rect">
            <a:avLst/>
          </a:prstGeom>
        </p:spPr>
        <p:txBody>
          <a:bodyPr vert="horz" lIns="91440" tIns="45720" rIns="91440" bIns="45720" rtlCol="0">
            <a:normAutofit/>
          </a:bodyPr>
          <a:lstStyle/>
          <a:p>
            <a:pPr fontAlgn="base">
              <a:lnSpc>
                <a:spcPct val="90000"/>
              </a:lnSpc>
              <a:spcBef>
                <a:spcPct val="20000"/>
              </a:spcBef>
            </a:pPr>
            <a:r>
              <a:rPr lang="en-US" sz="2000" b="1" i="0" u="none" strike="noStrike" dirty="0">
                <a:effectLst/>
              </a:rPr>
              <a:t>Inclusion and Diversity Defined</a:t>
            </a:r>
            <a:r>
              <a:rPr lang="en-US" sz="2000" b="0" i="0" dirty="0">
                <a:effectLst/>
              </a:rPr>
              <a:t>​</a:t>
            </a:r>
          </a:p>
          <a:p>
            <a:pPr marL="342900" indent="-342900" fontAlgn="base">
              <a:lnSpc>
                <a:spcPct val="90000"/>
              </a:lnSpc>
              <a:spcBef>
                <a:spcPct val="20000"/>
              </a:spcBef>
              <a:buFont typeface="Arial" pitchFamily="34" charset="0"/>
              <a:buChar char="•"/>
            </a:pPr>
            <a:r>
              <a:rPr lang="en-US" sz="2000" b="0" i="0" u="none" strike="noStrike" dirty="0">
                <a:effectLst/>
              </a:rPr>
              <a:t>Inclusion means belonging and psychological safety; diversity includes visible and invisible workforce traits shaping culture.</a:t>
            </a:r>
            <a:r>
              <a:rPr lang="en-US" sz="2000" b="0" i="0" dirty="0">
                <a:effectLst/>
              </a:rPr>
              <a:t>​</a:t>
            </a:r>
          </a:p>
          <a:p>
            <a:pPr fontAlgn="base">
              <a:lnSpc>
                <a:spcPct val="90000"/>
              </a:lnSpc>
              <a:spcBef>
                <a:spcPct val="20000"/>
              </a:spcBef>
            </a:pPr>
            <a:r>
              <a:rPr lang="en-US" sz="2000" b="1" i="0" u="none" strike="noStrike" dirty="0">
                <a:effectLst/>
              </a:rPr>
              <a:t>Business Case for DEI</a:t>
            </a:r>
            <a:r>
              <a:rPr lang="en-US" sz="2000" b="0" i="0" dirty="0">
                <a:effectLst/>
              </a:rPr>
              <a:t>​</a:t>
            </a:r>
          </a:p>
          <a:p>
            <a:pPr marL="342900" indent="-342900" fontAlgn="base">
              <a:lnSpc>
                <a:spcPct val="90000"/>
              </a:lnSpc>
              <a:spcBef>
                <a:spcPct val="20000"/>
              </a:spcBef>
              <a:buFont typeface="Arial" pitchFamily="34" charset="0"/>
              <a:buChar char="•"/>
            </a:pPr>
            <a:r>
              <a:rPr lang="en-US" sz="2000" b="0" i="0" u="none" strike="noStrike" dirty="0">
                <a:effectLst/>
              </a:rPr>
              <a:t>DEI drives innovation, engagement, decision quality, and resilience, making it both ethical and strategic advantage.</a:t>
            </a:r>
            <a:r>
              <a:rPr lang="en-US" sz="2000" b="0" i="0" dirty="0">
                <a:effectLst/>
              </a:rPr>
              <a:t>​</a:t>
            </a:r>
          </a:p>
          <a:p>
            <a:pPr fontAlgn="base">
              <a:lnSpc>
                <a:spcPct val="90000"/>
              </a:lnSpc>
              <a:spcBef>
                <a:spcPct val="20000"/>
              </a:spcBef>
            </a:pPr>
            <a:r>
              <a:rPr lang="en-US" sz="2000" b="1" i="0" u="none" strike="noStrike" dirty="0">
                <a:effectLst/>
              </a:rPr>
              <a:t>Inclusive Work Environments</a:t>
            </a:r>
            <a:r>
              <a:rPr lang="en-US" sz="2000" b="0" i="0" dirty="0">
                <a:effectLst/>
              </a:rPr>
              <a:t>​</a:t>
            </a:r>
          </a:p>
          <a:p>
            <a:pPr marL="342900" indent="-342900" fontAlgn="base">
              <a:lnSpc>
                <a:spcPct val="90000"/>
              </a:lnSpc>
              <a:spcBef>
                <a:spcPct val="20000"/>
              </a:spcBef>
              <a:buFont typeface="Arial" pitchFamily="34" charset="0"/>
              <a:buChar char="•"/>
            </a:pPr>
            <a:r>
              <a:rPr lang="en-US" sz="2000" b="0" i="0" u="none" strike="noStrike" dirty="0">
                <a:effectLst/>
              </a:rPr>
              <a:t>Equitable systems, safe communication, inclusive leadership, and wellbeing form the foundation of sustainable workplaces.</a:t>
            </a:r>
            <a:r>
              <a:rPr lang="en-US" sz="2000" b="0" i="0" dirty="0">
                <a:effectLst/>
              </a:rPr>
              <a:t>​</a:t>
            </a:r>
          </a:p>
          <a:p>
            <a:pPr fontAlgn="base">
              <a:lnSpc>
                <a:spcPct val="90000"/>
              </a:lnSpc>
              <a:spcBef>
                <a:spcPct val="20000"/>
              </a:spcBef>
            </a:pPr>
            <a:r>
              <a:rPr lang="en-US" sz="2000" b="1" i="0" u="none" strike="noStrike" dirty="0">
                <a:effectLst/>
              </a:rPr>
              <a:t>Challenges and Employee Voice</a:t>
            </a:r>
            <a:r>
              <a:rPr lang="en-US" sz="2000" b="0" i="0" dirty="0">
                <a:effectLst/>
              </a:rPr>
              <a:t>​</a:t>
            </a:r>
          </a:p>
          <a:p>
            <a:pPr marL="342900" indent="-342900" fontAlgn="base">
              <a:lnSpc>
                <a:spcPct val="90000"/>
              </a:lnSpc>
              <a:spcBef>
                <a:spcPct val="20000"/>
              </a:spcBef>
              <a:buFont typeface="Arial" pitchFamily="34" charset="0"/>
              <a:buChar char="•"/>
            </a:pPr>
            <a:r>
              <a:rPr lang="en-US" sz="2000" b="0" i="0" u="none" strike="noStrike" dirty="0">
                <a:effectLst/>
              </a:rPr>
              <a:t>Barriers include legal pressures and silence; diverse voice channels enhance wellbeing and </a:t>
            </a:r>
            <a:r>
              <a:rPr lang="en-US" sz="2000" b="0" i="0" u="none" strike="noStrike" dirty="0" err="1">
                <a:effectLst/>
              </a:rPr>
              <a:t>organisational</a:t>
            </a:r>
            <a:r>
              <a:rPr lang="en-US" sz="2000" b="0" i="0" u="none" strike="noStrike" dirty="0">
                <a:effectLst/>
              </a:rPr>
              <a:t> learning.</a:t>
            </a:r>
            <a:endParaRPr lang="en-US" sz="2000" b="0" i="0" dirty="0">
              <a:effectLst/>
            </a:endParaRPr>
          </a:p>
        </p:txBody>
      </p:sp>
    </p:spTree>
    <p:extLst>
      <p:ext uri="{BB962C8B-B14F-4D97-AF65-F5344CB8AC3E}">
        <p14:creationId xmlns:p14="http://schemas.microsoft.com/office/powerpoint/2010/main" val="22508276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565841" y="706518"/>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a:bodyPr>
          <a:lstStyle/>
          <a:p>
            <a:endParaRPr lang="en-GB" sz="1200">
              <a:solidFill>
                <a:srgbClr val="333333"/>
              </a:solidFill>
              <a:latin typeface="Arial" panose="020B0604020202020204" pitchFamily="34" charset="0"/>
              <a:cs typeface="Arial" panose="020B0604020202020204" pitchFamily="34" charset="0"/>
            </a:endParaRPr>
          </a:p>
          <a:p>
            <a:endParaRPr lang="en-GB" sz="120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1BE28A-D6B0-F06D-B7F9-D4F673677A2E}"/>
              </a:ext>
            </a:extLst>
          </p:cNvPr>
          <p:cNvSpPr txBox="1"/>
          <p:nvPr/>
        </p:nvSpPr>
        <p:spPr>
          <a:xfrm>
            <a:off x="803936" y="1577187"/>
            <a:ext cx="7579087" cy="4524315"/>
          </a:xfrm>
          <a:prstGeom prst="rect">
            <a:avLst/>
          </a:prstGeom>
          <a:noFill/>
        </p:spPr>
        <p:txBody>
          <a:bodyPr wrap="square" rtlCol="0">
            <a:spAutoFit/>
          </a:bodyPr>
          <a:lstStyle/>
          <a:p>
            <a:r>
              <a:rPr lang="en-GB" dirty="0"/>
              <a:t>CIPD (2021) </a:t>
            </a:r>
            <a:r>
              <a:rPr lang="en-GB" i="1" dirty="0"/>
              <a:t>Managing Multicultural Teams. </a:t>
            </a:r>
            <a:r>
              <a:rPr lang="en-GB" dirty="0"/>
              <a:t>Available at: </a:t>
            </a:r>
            <a:r>
              <a:rPr lang="en-GB" dirty="0">
                <a:hlinkClick r:id="rId3"/>
              </a:rPr>
              <a:t>Managing multicultural teams: Exploring the opportunities and challenges</a:t>
            </a:r>
            <a:r>
              <a:rPr lang="en-GB" dirty="0"/>
              <a:t>. (Accessed: 10 February 2026)</a:t>
            </a:r>
          </a:p>
          <a:p>
            <a:r>
              <a:rPr lang="en-GB" dirty="0"/>
              <a:t>French, R. (2015) </a:t>
            </a:r>
            <a:r>
              <a:rPr lang="en-GB" i="1" dirty="0"/>
              <a:t>Cross-Cultural Management in work organisations. </a:t>
            </a:r>
            <a:r>
              <a:rPr lang="en-GB" dirty="0"/>
              <a:t>3</a:t>
            </a:r>
            <a:r>
              <a:rPr lang="en-GB" baseline="30000" dirty="0"/>
              <a:t>rd</a:t>
            </a:r>
            <a:r>
              <a:rPr lang="en-GB" dirty="0"/>
              <a:t> </a:t>
            </a:r>
            <a:r>
              <a:rPr lang="en-GB" dirty="0" err="1"/>
              <a:t>edn</a:t>
            </a:r>
            <a:r>
              <a:rPr lang="en-GB" dirty="0"/>
              <a:t>. Kogan Page </a:t>
            </a:r>
          </a:p>
          <a:p>
            <a:r>
              <a:rPr lang="en-GB" dirty="0" err="1"/>
              <a:t>Gotian</a:t>
            </a:r>
            <a:r>
              <a:rPr lang="en-GB" dirty="0"/>
              <a:t>, R. (2022) </a:t>
            </a:r>
            <a:r>
              <a:rPr lang="en-GB" i="1" dirty="0"/>
              <a:t>The Success Factor. </a:t>
            </a:r>
            <a:r>
              <a:rPr lang="en-GB" dirty="0"/>
              <a:t>New York </a:t>
            </a:r>
          </a:p>
          <a:p>
            <a:r>
              <a:rPr lang="en-GB" dirty="0"/>
              <a:t>Jackson, I. (2025) </a:t>
            </a:r>
            <a:r>
              <a:rPr lang="en-GB" i="1" dirty="0"/>
              <a:t>Remote working creating generation unaccustomed to ‘proper work’, says Lord Rose – does HR agree? </a:t>
            </a:r>
            <a:r>
              <a:rPr lang="en-GB" dirty="0"/>
              <a:t>Available at: </a:t>
            </a:r>
            <a:r>
              <a:rPr lang="en-GB" dirty="0">
                <a:hlinkClick r:id="rId4"/>
              </a:rPr>
              <a:t>Remote working creating generation unaccustomed to ‘proper work’, says Lord Rose – does HR agree?</a:t>
            </a:r>
            <a:r>
              <a:rPr lang="en-GB" dirty="0"/>
              <a:t> (Accessed: 10 February 2026)</a:t>
            </a:r>
          </a:p>
          <a:p>
            <a:r>
              <a:rPr lang="en-GB" dirty="0"/>
              <a:t>Mullins, J. (2019) </a:t>
            </a:r>
            <a:r>
              <a:rPr lang="en-GB" i="1" dirty="0"/>
              <a:t>Organisational behaviour in the workplace. </a:t>
            </a:r>
            <a:r>
              <a:rPr lang="en-GB" dirty="0"/>
              <a:t>Pearson Education Limited</a:t>
            </a:r>
          </a:p>
          <a:p>
            <a:r>
              <a:rPr lang="en-GB" dirty="0"/>
              <a:t>Rayner, C and Adam-Smith, DW. (2009) </a:t>
            </a:r>
            <a:r>
              <a:rPr lang="en-GB" i="1" dirty="0"/>
              <a:t>Managing and Leading People. </a:t>
            </a:r>
            <a:r>
              <a:rPr lang="en-GB" dirty="0"/>
              <a:t>2</a:t>
            </a:r>
            <a:r>
              <a:rPr lang="en-GB" baseline="30000" dirty="0"/>
              <a:t>nd</a:t>
            </a:r>
            <a:r>
              <a:rPr lang="en-GB" dirty="0"/>
              <a:t> </a:t>
            </a:r>
            <a:r>
              <a:rPr lang="en-GB" dirty="0" err="1"/>
              <a:t>edn</a:t>
            </a:r>
            <a:r>
              <a:rPr lang="en-GB" dirty="0"/>
              <a:t>. Kogan Page</a:t>
            </a:r>
          </a:p>
          <a:p>
            <a:endParaRPr lang="en-GB" dirty="0"/>
          </a:p>
          <a:p>
            <a:endParaRPr lang="en-GB" dirty="0"/>
          </a:p>
        </p:txBody>
      </p:sp>
    </p:spTree>
    <p:extLst>
      <p:ext uri="{BB962C8B-B14F-4D97-AF65-F5344CB8AC3E}">
        <p14:creationId xmlns:p14="http://schemas.microsoft.com/office/powerpoint/2010/main" val="39644630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4500-FD90-C89F-1BA4-2691370C97CB}"/>
              </a:ext>
            </a:extLst>
          </p:cNvPr>
          <p:cNvSpPr>
            <a:spLocks noGrp="1"/>
          </p:cNvSpPr>
          <p:nvPr>
            <p:ph type="title"/>
          </p:nvPr>
        </p:nvSpPr>
        <p:spPr/>
        <p:txBody>
          <a:bodyPr/>
          <a:lstStyle/>
          <a:p>
            <a:r>
              <a:rPr lang="en-GB" dirty="0"/>
              <a:t>Further links</a:t>
            </a:r>
          </a:p>
        </p:txBody>
      </p:sp>
      <p:sp>
        <p:nvSpPr>
          <p:cNvPr id="3" name="Content Placeholder 2">
            <a:extLst>
              <a:ext uri="{FF2B5EF4-FFF2-40B4-BE49-F238E27FC236}">
                <a16:creationId xmlns:a16="http://schemas.microsoft.com/office/drawing/2014/main" id="{C9BEF1AE-E6F5-8934-3CB9-2DCB19B8B329}"/>
              </a:ext>
            </a:extLst>
          </p:cNvPr>
          <p:cNvSpPr>
            <a:spLocks noGrp="1"/>
          </p:cNvSpPr>
          <p:nvPr>
            <p:ph idx="1"/>
          </p:nvPr>
        </p:nvSpPr>
        <p:spPr/>
        <p:txBody>
          <a:bodyPr>
            <a:normAutofit fontScale="40000" lnSpcReduction="20000"/>
          </a:bodyPr>
          <a:lstStyle/>
          <a:p>
            <a:r>
              <a:rPr lang="en-US" u="sng" dirty="0">
                <a:hlinkClick r:id="rId3"/>
              </a:rPr>
              <a:t>https://www.researchgate.net/profile/Chinenye-Okatta/publication/380115625_ENHANCING_ORGANIZATIONAL_PERFORMANCE_THROUGH_DIVERSITY_AND_INCLUSION_INITIATIVES_A_META-ANALYSIS/links/662eaf117091b94e93e35e6b/ENHANCING-ORGANIZATIONAL-PERFORMANCE-THROUGH-DIVERSITY-AND-INCLUSION-INITIATIVES-A-META-ANALYSIS.pdf</a:t>
            </a:r>
            <a:r>
              <a:rPr lang="en-US" dirty="0"/>
              <a:t> </a:t>
            </a:r>
            <a:endParaRPr lang="en-GB" dirty="0"/>
          </a:p>
          <a:p>
            <a:r>
              <a:rPr lang="en-GB" u="sng" dirty="0">
                <a:hlinkClick r:id="rId4"/>
              </a:rPr>
              <a:t>https://oxford-review.com/does-diversity-and-inclusion-improve-organisational-performance/#:~:text=Organisations%20implementing%20D%26I%20(diversity%20and,enhanced%20employee%20engagement%20and%20satisfaction</a:t>
            </a:r>
            <a:r>
              <a:rPr lang="en-GB" dirty="0"/>
              <a:t>. </a:t>
            </a:r>
          </a:p>
          <a:p>
            <a:r>
              <a:rPr lang="en-US" u="sng" dirty="0">
                <a:hlinkClick r:id="rId5"/>
              </a:rPr>
              <a:t>https://www.weforum.org/publications/</a:t>
            </a:r>
            <a:r>
              <a:rPr lang="en-US" u="sng" dirty="0">
                <a:hlinkClick r:id="rId6"/>
              </a:rPr>
              <a:t>diversity-equity-and-inclusion-lighthouses-2025/</a:t>
            </a:r>
            <a:r>
              <a:rPr lang="en-GB" dirty="0"/>
              <a:t> </a:t>
            </a:r>
          </a:p>
          <a:p>
            <a:r>
              <a:rPr lang="en-US" u="sng" dirty="0">
                <a:hlinkClick r:id="rId7"/>
              </a:rPr>
              <a:t>https://www.mckinsey.com/featured-insights/</a:t>
            </a:r>
            <a:r>
              <a:rPr lang="en-US" u="sng" dirty="0">
                <a:hlinkClick r:id="rId8"/>
              </a:rPr>
              <a:t>diversity-and-inclusion</a:t>
            </a:r>
            <a:r>
              <a:rPr lang="en-US" dirty="0"/>
              <a:t> </a:t>
            </a:r>
            <a:br>
              <a:rPr lang="en-US" dirty="0"/>
            </a:br>
            <a:r>
              <a:rPr lang="en-US" u="sng" dirty="0">
                <a:hlinkClick r:id="rId9"/>
              </a:rPr>
              <a:t>https://www.cipd.org/uk/knowledge/factsheets/diversity-factsheet/</a:t>
            </a:r>
            <a:endParaRPr lang="en-GB" dirty="0"/>
          </a:p>
          <a:p>
            <a:r>
              <a:rPr lang="en-GB" u="sng" dirty="0">
                <a:hlinkClick r:id="rId10"/>
              </a:rPr>
              <a:t>https://www.cipd.org/globalassets/media/knowledge/knowledge-hub/reports/building-inclusive-workplaces-report-sept-2019_tcm18-64154.</a:t>
            </a:r>
            <a:r>
              <a:rPr lang="en-GB" u="sng" dirty="0">
                <a:hlinkClick r:id="rId11"/>
              </a:rPr>
              <a:t>pdf</a:t>
            </a:r>
            <a:endParaRPr lang="en-GB" dirty="0"/>
          </a:p>
          <a:p>
            <a:r>
              <a:rPr lang="en-GB" u="sng" dirty="0">
                <a:hlinkClick r:id="rId12"/>
              </a:rPr>
              <a:t>inclusion-at-work-exec-summary_tcm18-112951.pdf</a:t>
            </a:r>
            <a:endParaRPr lang="en-GB" dirty="0"/>
          </a:p>
          <a:p>
            <a:r>
              <a:rPr lang="en-GB" u="sng" dirty="0">
                <a:hlinkClick r:id="rId13"/>
              </a:rPr>
              <a:t>(PDF) TRANSFORMATIVE APPROACHES TO DIVERSITY,EQUITY AND INCLUSION: A COMPREHENSIVE STUDY OF GOOGLE LLC's INITIATIVES AND IMPACT</a:t>
            </a:r>
            <a:endParaRPr lang="en-GB" dirty="0"/>
          </a:p>
          <a:p>
            <a:r>
              <a:rPr lang="en-US" u="sng" dirty="0">
                <a:hlinkClick r:id="rId14"/>
              </a:rPr>
              <a:t>https://www.shrm.org/enterprise-solutions/insights/drive-performance-through-culture--takeaways-from-inclusion-2024</a:t>
            </a:r>
            <a:r>
              <a:rPr lang="en-US" dirty="0"/>
              <a:t> </a:t>
            </a:r>
          </a:p>
          <a:p>
            <a:r>
              <a:rPr lang="en-GB" dirty="0">
                <a:hlinkClick r:id="rId15"/>
              </a:rPr>
              <a:t>https://www.catalyst.org/en-gb/insights/2025/2026-global-inclusion-trends</a:t>
            </a:r>
            <a:r>
              <a:rPr lang="en-GB" dirty="0"/>
              <a:t> </a:t>
            </a:r>
          </a:p>
          <a:p>
            <a:endParaRPr lang="en-GB" dirty="0"/>
          </a:p>
        </p:txBody>
      </p:sp>
    </p:spTree>
    <p:extLst>
      <p:ext uri="{BB962C8B-B14F-4D97-AF65-F5344CB8AC3E}">
        <p14:creationId xmlns:p14="http://schemas.microsoft.com/office/powerpoint/2010/main" val="12708760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4535</Words>
  <Application>Microsoft Office PowerPoint</Application>
  <PresentationFormat>On-screen Show (4:3)</PresentationFormat>
  <Paragraphs>312</Paragraphs>
  <Slides>32</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fkGroteskNeue</vt:lpstr>
      <vt:lpstr>Museo</vt:lpstr>
      <vt:lpstr>Myriad Pro</vt:lpstr>
      <vt:lpstr>var(--font-fk-grotesk)</vt:lpstr>
      <vt:lpstr>Arial</vt:lpstr>
      <vt:lpstr>Calibri</vt:lpstr>
      <vt:lpstr>20140311PresentationUWTSDTemplate</vt:lpstr>
      <vt:lpstr>Shaping Cultures and Behaviours  Rhiannon Akers, February 2026</vt:lpstr>
      <vt:lpstr>CIPD Student Conference</vt:lpstr>
      <vt:lpstr>Today’s learning outcome</vt:lpstr>
      <vt:lpstr>Driving an Inclusive Culture</vt:lpstr>
      <vt:lpstr>What does inclusion mean to you?</vt:lpstr>
      <vt:lpstr>Definitions (CIPD, 2024)</vt:lpstr>
      <vt:lpstr>Importance of Diversity and Inclusion </vt:lpstr>
      <vt:lpstr>Scenario analysis</vt:lpstr>
      <vt:lpstr>Google’s approach to DEI (Baskaran and Madhumita, 2025)</vt:lpstr>
      <vt:lpstr>Evidence Supporting D&amp;I Benefits</vt:lpstr>
      <vt:lpstr>Activity</vt:lpstr>
      <vt:lpstr>Characteristics of Inclusive Environments</vt:lpstr>
      <vt:lpstr>Impact of leadership (Jack, 2026)</vt:lpstr>
      <vt:lpstr>Positive and Negative Influences</vt:lpstr>
      <vt:lpstr>Strategies for Thriving Inclusive Cultures</vt:lpstr>
      <vt:lpstr>Activity</vt:lpstr>
      <vt:lpstr>Organisational Advantages of Inclusion</vt:lpstr>
      <vt:lpstr>Communication in a remote world</vt:lpstr>
      <vt:lpstr>Virtual managerial challenges</vt:lpstr>
      <vt:lpstr>Working differently</vt:lpstr>
      <vt:lpstr>Working differently</vt:lpstr>
      <vt:lpstr>Impact on organisational behaviour</vt:lpstr>
      <vt:lpstr>Activity</vt:lpstr>
      <vt:lpstr>Current perspectives (Jackson, 2025)</vt:lpstr>
      <vt:lpstr>Improving Communication</vt:lpstr>
      <vt:lpstr>PowerPoint Presentation</vt:lpstr>
      <vt:lpstr>PowerPoint Presentation</vt:lpstr>
      <vt:lpstr>PowerPoint Presentation</vt:lpstr>
      <vt:lpstr>PowerPoint Presentation</vt:lpstr>
      <vt:lpstr>Summary</vt:lpstr>
      <vt:lpstr>References </vt:lpstr>
      <vt:lpstr>Further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5</cp:revision>
  <cp:lastPrinted>2017-10-10T10:16:57Z</cp:lastPrinted>
  <dcterms:created xsi:type="dcterms:W3CDTF">2015-04-14T15:21:28Z</dcterms:created>
  <dcterms:modified xsi:type="dcterms:W3CDTF">2026-02-11T12:25:32Z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