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313" r:id="rId3"/>
    <p:sldId id="314" r:id="rId4"/>
    <p:sldId id="301" r:id="rId5"/>
    <p:sldId id="307" r:id="rId6"/>
    <p:sldId id="306" r:id="rId7"/>
    <p:sldId id="308" r:id="rId8"/>
    <p:sldId id="315" r:id="rId9"/>
    <p:sldId id="312" r:id="rId10"/>
  </p:sldIdLst>
  <p:sldSz cx="9144000" cy="6858000" type="screen4x3"/>
  <p:notesSz cx="7099300" cy="1023461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19" autoAdjust="0"/>
    <p:restoredTop sz="94660"/>
  </p:normalViewPr>
  <p:slideViewPr>
    <p:cSldViewPr>
      <p:cViewPr varScale="1">
        <p:scale>
          <a:sx n="106" d="100"/>
          <a:sy n="106" d="100"/>
        </p:scale>
        <p:origin x="1950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E6F929-82DB-4E7B-8A76-0F1E50CF638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9B097C-E96E-4AC3-BEED-4A7A5C3A346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fld id="{93F0C83D-2D63-4035-897A-5E29A26E334D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C95CB-44AC-43B5-9070-1468F9F8C04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6661" tIns="48331" rIns="96661" bIns="48331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CF68EA-9D22-4A44-B199-4783A937976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>
              <a:defRPr sz="1300">
                <a:latin typeface="Calibri" panose="020F0502020204030204" pitchFamily="34" charset="0"/>
              </a:defRPr>
            </a:lvl1pPr>
          </a:lstStyle>
          <a:p>
            <a:fld id="{29356398-BB46-4E6A-8709-C076B7E4D3A4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FAB5FFA-4958-4C31-8851-1361C1AB167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77DCDA-AA86-49D8-9221-65A75C22CF82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fld id="{96B7AE84-8DC3-468E-AC57-44425DC5D518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1B2D06E-2D58-4BE6-8FFE-81A53B7FC78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68350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61" tIns="48331" rIns="96661" bIns="48331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EB45A04-0759-451E-8910-B1A948C451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09613" y="4862513"/>
            <a:ext cx="5680075" cy="4603750"/>
          </a:xfrm>
          <a:prstGeom prst="rect">
            <a:avLst/>
          </a:prstGeom>
        </p:spPr>
        <p:txBody>
          <a:bodyPr vert="horz" lIns="96661" tIns="48331" rIns="96661" bIns="48331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E7A375-43BD-4FA0-BF20-3D635E1A260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6661" tIns="48331" rIns="96661" bIns="48331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CCAD-F50E-4436-86D7-9CE96954F9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>
              <a:defRPr sz="1300">
                <a:latin typeface="Calibri" panose="020F0502020204030204" pitchFamily="34" charset="0"/>
              </a:defRPr>
            </a:lvl1pPr>
          </a:lstStyle>
          <a:p>
            <a:fld id="{74BEFCF0-D66B-4343-AE17-968E435EF91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D6F885-218C-45F2-B102-682F286AA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C1EC8-764A-4F1F-B834-EB0806CE359C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6B388-357E-4DED-9C77-5639B51C3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BE83E-44C7-4606-AFE0-7903C017A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FBDF7E-C1D3-49A6-8202-EFB82A63838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7764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D8C90A-2458-414A-9661-53DFACD93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A61AC-38F7-4982-BA32-A63C3799A981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30AA1F-0003-4B7B-A8DD-D1E6DC49D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6B239-C529-4355-A7FD-A0854389B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7F9DA9-C99D-45E0-8D97-C571D854233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4479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2F811-3798-41DC-BC29-1CB313F06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D3CE9-E739-46E1-957A-F616C96622FC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EEF82F-9BD4-45E1-BB95-61CC237D0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7B818-3F4A-4B62-B4FF-A2150EDD6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2B8E60-ED84-4220-B6A2-9E2ED58A3DD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1552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4D797DD-7EA4-4728-B43B-9C6F22870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FFC84-2108-4CB3-9F45-F01B479242A2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53838AF-BE42-4A26-A368-B5CD47DE2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DAB7D07-6781-419C-A17E-577338DB3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D817E1-B968-43A3-BD4F-B19F330200A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75747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B1D3DFB-709D-409B-9A59-E2A9D6D04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3E50E-CD0C-43AB-AB71-1677A9766163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DAE35D4-A5B9-4AA4-8184-E68997A62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AB22BB5-7745-46F2-92CF-BA8550C62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167BB8-AE5F-40C1-A0A0-199E7832B9C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77139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2920A90-9141-4250-8DAB-A6F777423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5732C-CC38-4762-95FE-333C7CCED913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533D412-61E1-4E02-94DB-1FDA11C7B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9D72361-A7EE-40DA-9F8F-3752F5737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CF0FC4-8422-45E6-A344-AB68D033395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4883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243EBC3-AF9B-4320-A3C8-F9A2D76C8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FAF5E-BFB9-49B4-A6DD-747D197555CA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5FDC677-7FCB-40EB-A83D-2737617D2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3B7F33E-CB69-4049-B1C8-1CFEF739A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05A214-32C0-4D99-9B05-B3982577471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63932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A7093A-A2BD-4DD2-8B6E-5D45D198E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AE0E4-1120-4971-8025-C94F58B75E9B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FD4C18B-3744-41B4-9172-6DFEC0B5F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AEFEA2-BF3D-4825-BC1D-6E03A8C37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E6ECCC-765E-4FD4-B82C-2674D84364F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29354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55FA142-F0BC-43B7-91D3-F843E55F1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1D55E-9BCF-4DA0-B888-01D52611D688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78C1D27-DE90-456F-B267-997400D99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211996D-BD8C-4FEB-93D9-71079AB54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3A6901-0B03-48B4-ADA3-5EFCB20C68B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0544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FAE1DB-1BCF-46F4-8591-FD8F76E5C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86FAA-E6AD-40C4-BCA1-74D4147A0B97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C8B4A5-6F5B-4B59-9D67-0848728F7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1E8175-70CF-4749-9325-790939122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AB37A5-C50A-47C0-B8EA-D8D3623B916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9509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61FB69-DF6A-483B-9D28-3D28E045E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8B72A6-E40F-45F6-953E-7882E0D3058C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B95965-8177-4EDF-A770-3F93C8035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B26BD8-990D-4C7D-91CE-5C252A93F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BF489D-2436-4816-8493-E3C57C9D9E4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33390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92A69AA-A855-4A4E-BEBA-975CF4376F00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04C1E6C-8FF3-4960-A61B-5554576B176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B16E58-1E49-427E-A65B-776D6055A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8F4EFD4-2E87-40A4-8F1D-9A96B72674EA}" type="datetimeFigureOut">
              <a:rPr lang="en-US"/>
              <a:pPr>
                <a:defRPr/>
              </a:pPr>
              <a:t>2/8/2022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1404F-D6CE-457C-BFA0-4B968C0E2C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1A575E-319A-4BE0-8152-655E2AF658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3792E447-096B-410C-BBC1-8E182C4B3FEF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>
            <a:extLst>
              <a:ext uri="{FF2B5EF4-FFF2-40B4-BE49-F238E27FC236}">
                <a16:creationId xmlns:a16="http://schemas.microsoft.com/office/drawing/2014/main" id="{4623EED5-EA78-433E-94B7-67A957C5A66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ambria" panose="02040503050406030204" pitchFamily="18" charset="0"/>
              </a:rPr>
              <a:t>Nick Campion</a:t>
            </a:r>
            <a:endParaRPr lang="en-US" altLang="en-US">
              <a:latin typeface="Cambria" panose="020405030504060302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C1EE2C-39D1-4DEB-9FAB-CDA1BFED10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Cambria" pitchFamily="18" charset="0"/>
              </a:rPr>
              <a:t>History of Astrology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Cambria" pitchFamily="18" charset="0"/>
              </a:rPr>
              <a:t>Astrology in the 18</a:t>
            </a:r>
            <a:r>
              <a:rPr lang="en-GB" baseline="30000" dirty="0">
                <a:latin typeface="Cambria" pitchFamily="18" charset="0"/>
              </a:rPr>
              <a:t>th</a:t>
            </a:r>
            <a:r>
              <a:rPr lang="en-GB" dirty="0">
                <a:latin typeface="Cambria" pitchFamily="18" charset="0"/>
              </a:rPr>
              <a:t>-19</a:t>
            </a:r>
            <a:r>
              <a:rPr lang="en-GB" baseline="30000" dirty="0">
                <a:latin typeface="Cambria" pitchFamily="18" charset="0"/>
              </a:rPr>
              <a:t>th</a:t>
            </a:r>
            <a:r>
              <a:rPr lang="en-GB" dirty="0">
                <a:latin typeface="Cambria" pitchFamily="18" charset="0"/>
              </a:rPr>
              <a:t> centuries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Cambria" pitchFamily="18" charset="0"/>
              </a:rPr>
              <a:t>(and revisiting the 17</a:t>
            </a:r>
            <a:r>
              <a:rPr lang="en-GB" baseline="30000" dirty="0">
                <a:latin typeface="Cambria" pitchFamily="18" charset="0"/>
              </a:rPr>
              <a:t>th</a:t>
            </a:r>
            <a:r>
              <a:rPr lang="en-GB" dirty="0">
                <a:latin typeface="Cambria" pitchFamily="18" charset="0"/>
              </a:rPr>
              <a:t> c)</a:t>
            </a:r>
            <a:endParaRPr lang="en-US" dirty="0">
              <a:latin typeface="Cambria" pitchFamily="18" charset="0"/>
            </a:endParaRPr>
          </a:p>
        </p:txBody>
      </p:sp>
      <p:pic>
        <p:nvPicPr>
          <p:cNvPr id="2052" name="Picture 4" descr="TheSophiaCentre.jpg">
            <a:extLst>
              <a:ext uri="{FF2B5EF4-FFF2-40B4-BE49-F238E27FC236}">
                <a16:creationId xmlns:a16="http://schemas.microsoft.com/office/drawing/2014/main" id="{BD265BDB-A164-413C-9835-6133B1D9DC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813" y="836613"/>
            <a:ext cx="4076700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36303B85-0E41-4C5A-8D62-F2C3EAC6A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Week 7: Historiography</a:t>
            </a:r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D18F9154-F67B-4D33-8A7C-B38D8EA2DA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US" altLang="en-US" sz="1800" b="1">
                <a:latin typeface="Cambria" panose="02040503050406030204" pitchFamily="18" charset="0"/>
              </a:rPr>
              <a:t>Evans, Richard, </a:t>
            </a:r>
            <a:r>
              <a:rPr lang="en-US" altLang="en-US" sz="1800" b="1" i="1">
                <a:latin typeface="Cambria" panose="02040503050406030204" pitchFamily="18" charset="0"/>
              </a:rPr>
              <a:t>In Defence of History</a:t>
            </a:r>
            <a:r>
              <a:rPr lang="en-US" altLang="en-US" sz="1800" b="1">
                <a:latin typeface="Cambria" panose="02040503050406030204" pitchFamily="18" charset="0"/>
              </a:rPr>
              <a:t>, London: Granta Books 1997, chapter 7.</a:t>
            </a:r>
            <a:endParaRPr lang="en-GB" altLang="en-US" sz="1800" b="1">
              <a:latin typeface="Cambria" panose="02040503050406030204" pitchFamily="18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b="1">
                <a:latin typeface="Cambria" panose="02040503050406030204" pitchFamily="18" charset="0"/>
              </a:rPr>
              <a:t>Question: </a:t>
            </a:r>
            <a:r>
              <a:rPr lang="en-GB" altLang="en-US" sz="1800">
                <a:latin typeface="Cambria" panose="02040503050406030204" pitchFamily="18" charset="0"/>
              </a:rPr>
              <a:t>although Evans doesn’t mention the history of astrology, does his account of recent trends in history shed an understanding on recent trends in the history of astrology?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sz="1800" b="1">
              <a:latin typeface="Cambria" panose="02040503050406030204" pitchFamily="18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sz="1800" b="1">
              <a:latin typeface="Cambria" panose="02040503050406030204" pitchFamily="18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sz="1800" b="1">
              <a:latin typeface="Cambria" panose="02040503050406030204" pitchFamily="18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b="1">
                <a:latin typeface="Cambria" panose="02040503050406030204" pitchFamily="18" charset="0"/>
              </a:rPr>
              <a:t>Thomas, Keith, ‘An Anthropology of Religion and Magic, II’, </a:t>
            </a:r>
            <a:r>
              <a:rPr lang="en-GB" altLang="en-US" sz="1800" b="1" i="1">
                <a:latin typeface="Cambria" panose="02040503050406030204" pitchFamily="18" charset="0"/>
              </a:rPr>
              <a:t>Journal of Interdisciplinary History</a:t>
            </a:r>
            <a:r>
              <a:rPr lang="en-GB" altLang="en-US" sz="1800" b="1">
                <a:latin typeface="Cambria" panose="02040503050406030204" pitchFamily="18" charset="0"/>
              </a:rPr>
              <a:t>, Vol. 6 no 1 (Summer 1975) pp. 91-109. </a:t>
            </a:r>
            <a:r>
              <a:rPr lang="en-US" altLang="en-US" sz="1800">
                <a:latin typeface="Cambria" panose="02040503050406030204" pitchFamily="18" charset="0"/>
              </a:rPr>
              <a:t>	JSTOR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b="1">
                <a:latin typeface="Cambria" panose="02040503050406030204" pitchFamily="18" charset="0"/>
              </a:rPr>
              <a:t>Question: </a:t>
            </a:r>
            <a:r>
              <a:rPr lang="en-GB" altLang="en-US" sz="1800">
                <a:latin typeface="Cambria" panose="02040503050406030204" pitchFamily="18" charset="0"/>
              </a:rPr>
              <a:t>the debate between Geertz and Thomas took place after the publication of </a:t>
            </a:r>
            <a:r>
              <a:rPr lang="en-US" altLang="en-US" sz="1800" i="1">
                <a:latin typeface="Cambria" panose="02040503050406030204" pitchFamily="18" charset="0"/>
              </a:rPr>
              <a:t>Religion and the Decline of Magic </a:t>
            </a:r>
            <a:r>
              <a:rPr lang="en-US" altLang="en-US" sz="1800">
                <a:latin typeface="Cambria" panose="02040503050406030204" pitchFamily="18" charset="0"/>
              </a:rPr>
              <a:t>and Geertz contests </a:t>
            </a:r>
            <a:r>
              <a:rPr lang="en-GB" altLang="en-US" sz="1800">
                <a:latin typeface="Cambria" panose="02040503050406030204" pitchFamily="18" charset="0"/>
              </a:rPr>
              <a:t>Thomas’ theoretical framework: what are the implications for the reading of histories of astrology?</a:t>
            </a:r>
          </a:p>
        </p:txBody>
      </p:sp>
      <p:pic>
        <p:nvPicPr>
          <p:cNvPr id="3076" name="Picture 3" descr="C:\Users\ablettm\AppData\Local\Microsoft\Windows\Temporary Internet Files\Content.Outlook\R41HOZLM\UWTSD Logo.jpg">
            <a:extLst>
              <a:ext uri="{FF2B5EF4-FFF2-40B4-BE49-F238E27FC236}">
                <a16:creationId xmlns:a16="http://schemas.microsoft.com/office/drawing/2014/main" id="{A730E690-754D-4991-8531-7361200EB2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835150" cy="620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4" descr="Richard Evans.jpg">
            <a:extLst>
              <a:ext uri="{FF2B5EF4-FFF2-40B4-BE49-F238E27FC236}">
                <a16:creationId xmlns:a16="http://schemas.microsoft.com/office/drawing/2014/main" id="{9FAD8364-5C0D-47F0-8CEE-554704992F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2565400"/>
            <a:ext cx="839787" cy="1065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5" descr="keith-thomas.jpg">
            <a:extLst>
              <a:ext uri="{FF2B5EF4-FFF2-40B4-BE49-F238E27FC236}">
                <a16:creationId xmlns:a16="http://schemas.microsoft.com/office/drawing/2014/main" id="{FB347778-4580-4054-898B-D74999A643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5373688"/>
            <a:ext cx="817562" cy="122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6" descr="TheSophiaCentre.jpg">
            <a:extLst>
              <a:ext uri="{FF2B5EF4-FFF2-40B4-BE49-F238E27FC236}">
                <a16:creationId xmlns:a16="http://schemas.microsoft.com/office/drawing/2014/main" id="{94960C38-322B-4655-9F10-CD40D71091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661025"/>
            <a:ext cx="3852863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234D0DE4-BDF9-490C-B502-4655B0490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Cambria" panose="02040503050406030204" pitchFamily="18" charset="0"/>
              </a:rPr>
              <a:t>Week 7: Historiography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9116CCF3-5106-46CF-93B5-BA1053B7E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US" altLang="en-US" sz="1800" b="1">
                <a:latin typeface="Cambria" panose="02040503050406030204" pitchFamily="18" charset="0"/>
              </a:rPr>
              <a:t>Curry, Patrick 'Astrology on Trial, and its Historians: Reflections on the Historiography of ‘Superstition’, </a:t>
            </a:r>
            <a:r>
              <a:rPr lang="en-US" altLang="en-US" sz="1800" b="1" i="1">
                <a:latin typeface="Cambria" panose="02040503050406030204" pitchFamily="18" charset="0"/>
              </a:rPr>
              <a:t>Culture and Cosmos</a:t>
            </a:r>
            <a:r>
              <a:rPr lang="en-US" altLang="en-US" sz="1800" b="1">
                <a:latin typeface="Cambria" panose="02040503050406030204" pitchFamily="18" charset="0"/>
              </a:rPr>
              <a:t>, Autumn/Winter 2000, Vol. 4 no 2, pp. 47-56. </a:t>
            </a:r>
            <a:r>
              <a:rPr lang="en-US" altLang="en-US" sz="1800">
                <a:latin typeface="Cambria" panose="02040503050406030204" pitchFamily="18" charset="0"/>
              </a:rPr>
              <a:t>PDF ON LINE LIBRARY CULTURE AND COSMOS</a:t>
            </a:r>
            <a:endParaRPr lang="en-GB" altLang="en-US" sz="1800">
              <a:latin typeface="Cambria" panose="02040503050406030204" pitchFamily="18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b="1">
                <a:latin typeface="Cambria" panose="02040503050406030204" pitchFamily="18" charset="0"/>
              </a:rPr>
              <a:t>PLUS </a:t>
            </a:r>
            <a:r>
              <a:rPr lang="en-GB" altLang="en-US" sz="1800">
                <a:latin typeface="Cambria" panose="02040503050406030204" pitchFamily="18" charset="0"/>
              </a:rPr>
              <a:t>“</a:t>
            </a:r>
            <a:r>
              <a:rPr lang="en-GB" altLang="en-US" sz="1800" b="1">
                <a:latin typeface="Cambria" panose="02040503050406030204" pitchFamily="18" charset="0"/>
              </a:rPr>
              <a:t>The Historiography of Astrology: A Diagnosis and a Prescription</a:t>
            </a:r>
            <a:r>
              <a:rPr lang="en-GB" altLang="en-US" sz="1800">
                <a:latin typeface="Cambria" panose="02040503050406030204" pitchFamily="18" charset="0"/>
              </a:rPr>
              <a:t>”, in K.von Stuckrad, G. Oestmann and D. Rutkin (eds.), </a:t>
            </a:r>
            <a:r>
              <a:rPr lang="en-GB" altLang="en-US" sz="1800" i="1">
                <a:latin typeface="Cambria" panose="02040503050406030204" pitchFamily="18" charset="0"/>
              </a:rPr>
              <a:t>Horoscopes and History</a:t>
            </a:r>
            <a:r>
              <a:rPr lang="en-GB" altLang="en-US" sz="1800">
                <a:latin typeface="Cambria" panose="02040503050406030204" pitchFamily="18" charset="0"/>
              </a:rPr>
              <a:t> (Berlin and New York: Walter de Gruyter, 2005) 261-74, http://www.patrickcurry.co.uk/papers.htm</a:t>
            </a:r>
            <a:endParaRPr lang="en-GB" altLang="en-US" sz="1800" b="1">
              <a:latin typeface="Cambria" panose="02040503050406030204" pitchFamily="18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sz="1800" b="1">
              <a:latin typeface="Cambria" panose="02040503050406030204" pitchFamily="18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b="1">
                <a:latin typeface="Cambria" panose="02040503050406030204" pitchFamily="18" charset="0"/>
              </a:rPr>
              <a:t>Questions: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>
                <a:latin typeface="Cambria" panose="02040503050406030204" pitchFamily="18" charset="0"/>
              </a:rPr>
              <a:t>Is Curry influenced by the Thomas-Geertz debate?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>
                <a:latin typeface="Cambria" panose="02040503050406030204" pitchFamily="18" charset="0"/>
              </a:rPr>
              <a:t>How does Curry deal with his insiderness?</a:t>
            </a:r>
          </a:p>
        </p:txBody>
      </p:sp>
      <p:pic>
        <p:nvPicPr>
          <p:cNvPr id="4100" name="Picture 4" descr="Patrick Curry.jpeg">
            <a:extLst>
              <a:ext uri="{FF2B5EF4-FFF2-40B4-BE49-F238E27FC236}">
                <a16:creationId xmlns:a16="http://schemas.microsoft.com/office/drawing/2014/main" id="{0C592E72-681A-49AC-AB8E-CBC090E9B9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5229225"/>
            <a:ext cx="1943100" cy="145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 descr="TheSophiaCentre.jpg">
            <a:extLst>
              <a:ext uri="{FF2B5EF4-FFF2-40B4-BE49-F238E27FC236}">
                <a16:creationId xmlns:a16="http://schemas.microsoft.com/office/drawing/2014/main" id="{143AA130-92F3-407A-86FE-C4A44319D7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5962650"/>
            <a:ext cx="3851275" cy="747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4287367E-B303-448B-90B7-904CCB84A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sz="1600"/>
            </a:br>
            <a:r>
              <a:rPr lang="en-US" altLang="en-US" sz="1600">
                <a:latin typeface="Cambria" panose="02040503050406030204" pitchFamily="18" charset="0"/>
              </a:rPr>
              <a:t>HISTORIOGRAPHY</a:t>
            </a:r>
            <a:br>
              <a:rPr lang="en-US" altLang="en-US" sz="1600">
                <a:latin typeface="Cambria" panose="02040503050406030204" pitchFamily="18" charset="0"/>
              </a:rPr>
            </a:br>
            <a:r>
              <a:rPr lang="en-US" altLang="en-US" sz="1600">
                <a:latin typeface="Cambria" panose="02040503050406030204" pitchFamily="18" charset="0"/>
              </a:rPr>
              <a:t>Evans, Richard, </a:t>
            </a:r>
            <a:r>
              <a:rPr lang="en-US" altLang="en-US" sz="1600" i="1">
                <a:latin typeface="Cambria" panose="02040503050406030204" pitchFamily="18" charset="0"/>
              </a:rPr>
              <a:t>In Defence of History</a:t>
            </a:r>
            <a:r>
              <a:rPr lang="en-US" altLang="en-US" sz="1600">
                <a:latin typeface="Cambria" panose="02040503050406030204" pitchFamily="18" charset="0"/>
              </a:rPr>
              <a:t>, London: Granta Books 1997, chapter 7.</a:t>
            </a:r>
            <a:br>
              <a:rPr lang="en-GB" altLang="en-US">
                <a:latin typeface="Cambria" panose="02040503050406030204" pitchFamily="18" charset="0"/>
              </a:rPr>
            </a:br>
            <a:endParaRPr lang="en-GB" altLang="en-US">
              <a:latin typeface="Cambria" panose="02040503050406030204" pitchFamily="18" charset="0"/>
            </a:endParaRP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6217F977-C4A7-4843-BAA5-D11FB719F0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z="1800">
                <a:latin typeface="Cambria" panose="02040503050406030204" pitchFamily="18" charset="0"/>
              </a:rPr>
              <a:t>P. 195. Evans cites Foucault’s theory that ‘in every age...there was a dominant “discourse” among the sciences, which – in the language and terminology it employed – framed and restricted the possibilities of thought and its expression in such a way as to virtually exclude the possibility of disagreement. Texts – novels, histories, and so on – were not, in Foucault’s view, the outcomes of individual thought but “ideological products” of the dominant discourse’</a:t>
            </a:r>
          </a:p>
          <a:p>
            <a:endParaRPr lang="en-GB" altLang="en-US" sz="1600"/>
          </a:p>
        </p:txBody>
      </p:sp>
      <p:sp>
        <p:nvSpPr>
          <p:cNvPr id="5124" name="Content Placeholder 3">
            <a:extLst>
              <a:ext uri="{FF2B5EF4-FFF2-40B4-BE49-F238E27FC236}">
                <a16:creationId xmlns:a16="http://schemas.microsoft.com/office/drawing/2014/main" id="{C6E1A315-0207-40F4-83A4-0A80F5C63B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268413"/>
            <a:ext cx="4038600" cy="4857750"/>
          </a:xfrm>
        </p:spPr>
        <p:txBody>
          <a:bodyPr/>
          <a:lstStyle/>
          <a:p>
            <a:r>
              <a:rPr lang="en-GB" altLang="en-US" sz="1800">
                <a:latin typeface="Cambria" panose="02040503050406030204" pitchFamily="18" charset="0"/>
              </a:rPr>
              <a:t>Questions:</a:t>
            </a:r>
          </a:p>
          <a:p>
            <a:r>
              <a:rPr lang="en-GB" altLang="en-US" sz="1800">
                <a:latin typeface="Cambria" panose="02040503050406030204" pitchFamily="18" charset="0"/>
              </a:rPr>
              <a:t>To what extent do astrological texts respond to, react against or conform to, dominant discourses in the cultures in which they are composed.</a:t>
            </a:r>
          </a:p>
          <a:p>
            <a:r>
              <a:rPr lang="en-GB" altLang="en-US" sz="1800">
                <a:latin typeface="Cambria" panose="02040503050406030204" pitchFamily="18" charset="0"/>
              </a:rPr>
              <a:t>Within the culture of astrology, are there dominant discourses and minor, revolutionary or rejected discourses? </a:t>
            </a:r>
          </a:p>
          <a:p>
            <a:r>
              <a:rPr lang="en-GB" altLang="en-US" sz="1800">
                <a:latin typeface="Cambria" panose="02040503050406030204" pitchFamily="18" charset="0"/>
              </a:rPr>
              <a:t>Regarding modern western astrology, remember how we introduced the polemics within astrology in the Introduction module.</a:t>
            </a:r>
          </a:p>
          <a:p>
            <a:r>
              <a:rPr lang="en-GB" altLang="en-US" sz="1800">
                <a:latin typeface="Cambria" panose="02040503050406030204" pitchFamily="18" charset="0"/>
              </a:rPr>
              <a:t>Regarding earlier periods, can we identify competing discourses in astrology?</a:t>
            </a:r>
          </a:p>
          <a:p>
            <a:endParaRPr lang="en-GB" altLang="en-US"/>
          </a:p>
          <a:p>
            <a:endParaRPr lang="en-GB" altLang="en-US"/>
          </a:p>
        </p:txBody>
      </p:sp>
      <p:pic>
        <p:nvPicPr>
          <p:cNvPr id="5125" name="Picture 4" descr="Richard Evans 2.jpg">
            <a:extLst>
              <a:ext uri="{FF2B5EF4-FFF2-40B4-BE49-F238E27FC236}">
                <a16:creationId xmlns:a16="http://schemas.microsoft.com/office/drawing/2014/main" id="{C9F5F9C3-95D0-453D-8A65-952BAE6F2F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5949950"/>
            <a:ext cx="720725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 descr="TheSophiaCentre.jpg">
            <a:extLst>
              <a:ext uri="{FF2B5EF4-FFF2-40B4-BE49-F238E27FC236}">
                <a16:creationId xmlns:a16="http://schemas.microsoft.com/office/drawing/2014/main" id="{811C35E9-BFC2-4022-85D8-5704F0BC3D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6092825"/>
            <a:ext cx="3240087" cy="63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F12D0FBA-3084-42FE-9963-04608CC26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/>
          <a:lstStyle/>
          <a:p>
            <a:r>
              <a:rPr lang="en-US" altLang="en-US" sz="2000">
                <a:latin typeface="Cambria" panose="02040503050406030204" pitchFamily="18" charset="0"/>
              </a:rPr>
              <a:t>HISTORIOGRAPHY</a:t>
            </a:r>
            <a:br>
              <a:rPr lang="en-US" altLang="en-US" sz="2000">
                <a:latin typeface="Cambria" panose="02040503050406030204" pitchFamily="18" charset="0"/>
              </a:rPr>
            </a:br>
            <a:r>
              <a:rPr lang="en-US" altLang="en-US" sz="2000">
                <a:latin typeface="Cambria" panose="02040503050406030204" pitchFamily="18" charset="0"/>
              </a:rPr>
              <a:t>Evans, Richard, </a:t>
            </a:r>
            <a:r>
              <a:rPr lang="en-US" altLang="en-US" sz="2000" i="1">
                <a:latin typeface="Cambria" panose="02040503050406030204" pitchFamily="18" charset="0"/>
              </a:rPr>
              <a:t>In Defence of History</a:t>
            </a:r>
            <a:r>
              <a:rPr lang="en-US" altLang="en-US" sz="2000">
                <a:latin typeface="Cambria" panose="02040503050406030204" pitchFamily="18" charset="0"/>
              </a:rPr>
              <a:t>, London: Granta Books 1997, chapter 7.</a:t>
            </a:r>
            <a:br>
              <a:rPr lang="en-GB" altLang="en-US" sz="2000">
                <a:latin typeface="Cambria" panose="02040503050406030204" pitchFamily="18" charset="0"/>
              </a:rPr>
            </a:br>
            <a:endParaRPr lang="en-GB" altLang="en-US" sz="2000">
              <a:latin typeface="Cambria" panose="02040503050406030204" pitchFamily="18" charset="0"/>
            </a:endParaRP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2B714805-6986-4626-B652-CAD6F6663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GB" altLang="en-US" sz="1800">
                <a:latin typeface="Cambria" panose="02040503050406030204" pitchFamily="18" charset="0"/>
              </a:rPr>
              <a:t>P. 196. In the 1970s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b="1">
                <a:latin typeface="Cambria" panose="02040503050406030204" pitchFamily="18" charset="0"/>
              </a:rPr>
              <a:t>‘Labour historians sought to recover the history of workers and their organisations as a means of strengthening their class-consciousness and political commitment in the present and their hope of eventual triumph in the future...</a:t>
            </a:r>
            <a:r>
              <a:rPr lang="en-GB" altLang="en-US" sz="1800">
                <a:latin typeface="Cambria" panose="02040503050406030204" pitchFamily="18" charset="0"/>
              </a:rPr>
              <a:t>The model of labour history was taken up by other interest groups from the late 1970s, but it was increasingly stripped of any over-arching theory of astrological progress or indeed to any claim to historical objectivity at all. </a:t>
            </a:r>
            <a:r>
              <a:rPr lang="en-GB" altLang="en-US" sz="1800" b="1">
                <a:latin typeface="Cambria" panose="02040503050406030204" pitchFamily="18" charset="0"/>
              </a:rPr>
              <a:t>Black history, women’s history and feminist history , gay and lesbian history, all of which became increasingly assertive in the USA in the 1980s, began with a recovery of “lost”  or even deliberately suppressed historical facts about their own particular group which had been “hidden from history” and were now “becoming visible”.’</a:t>
            </a:r>
          </a:p>
        </p:txBody>
      </p:sp>
      <p:pic>
        <p:nvPicPr>
          <p:cNvPr id="6148" name="Picture 4" descr="Richard Evans 2.jpg">
            <a:extLst>
              <a:ext uri="{FF2B5EF4-FFF2-40B4-BE49-F238E27FC236}">
                <a16:creationId xmlns:a16="http://schemas.microsoft.com/office/drawing/2014/main" id="{A0344DC1-5FA5-46B9-BFE1-1A2E8879F1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5634038"/>
            <a:ext cx="1223962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 descr="TheSophiaCentre.jpg">
            <a:extLst>
              <a:ext uri="{FF2B5EF4-FFF2-40B4-BE49-F238E27FC236}">
                <a16:creationId xmlns:a16="http://schemas.microsoft.com/office/drawing/2014/main" id="{6C66D051-4219-4C86-86B7-3458627ABB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5962650"/>
            <a:ext cx="3851275" cy="747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696811B-8B69-4391-AF33-A655FCE04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sz="2400"/>
            </a:br>
            <a:br>
              <a:rPr lang="en-US" altLang="en-US" sz="2400"/>
            </a:br>
            <a:r>
              <a:rPr lang="en-US" altLang="en-US" sz="2400">
                <a:latin typeface="Cambria" panose="02040503050406030204" pitchFamily="18" charset="0"/>
              </a:rPr>
              <a:t>HISTORIOGRAPHY</a:t>
            </a:r>
            <a:br>
              <a:rPr lang="en-US" altLang="en-US" sz="2400">
                <a:latin typeface="Cambria" panose="02040503050406030204" pitchFamily="18" charset="0"/>
              </a:rPr>
            </a:br>
            <a:r>
              <a:rPr lang="en-US" altLang="en-US" sz="2400">
                <a:latin typeface="Cambria" panose="02040503050406030204" pitchFamily="18" charset="0"/>
              </a:rPr>
              <a:t>Evans, Richard, </a:t>
            </a:r>
            <a:r>
              <a:rPr lang="en-US" altLang="en-US" sz="2400" i="1">
                <a:latin typeface="Cambria" panose="02040503050406030204" pitchFamily="18" charset="0"/>
              </a:rPr>
              <a:t>In Defence of History</a:t>
            </a:r>
            <a:r>
              <a:rPr lang="en-US" altLang="en-US" sz="2400">
                <a:latin typeface="Cambria" panose="02040503050406030204" pitchFamily="18" charset="0"/>
              </a:rPr>
              <a:t>, London: Granta Books 1997, chapter 7.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548B0B7-AEBC-4C28-AD20-287A82AB83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>
                <a:latin typeface="Cambria" panose="02040503050406030204" pitchFamily="18" charset="0"/>
              </a:rPr>
              <a:t>P. 195: ‘</a:t>
            </a:r>
            <a:r>
              <a:rPr lang="en-GB" altLang="en-US" sz="2000" b="1">
                <a:latin typeface="Cambria" panose="02040503050406030204" pitchFamily="18" charset="0"/>
              </a:rPr>
              <a:t>All history thus has a present day purpose and inspiration, which may be moral or political or ideological. </a:t>
            </a:r>
            <a:r>
              <a:rPr lang="en-GB" altLang="en-US" sz="2000">
                <a:latin typeface="Cambria" panose="02040503050406030204" pitchFamily="18" charset="0"/>
              </a:rPr>
              <a:t>The question is, to what extent is this purpose paramount?’</a:t>
            </a:r>
          </a:p>
          <a:p>
            <a:r>
              <a:rPr lang="en-GB" altLang="en-US" sz="2000">
                <a:latin typeface="Cambria" panose="02040503050406030204" pitchFamily="18" charset="0"/>
              </a:rPr>
              <a:t>P. 199: </a:t>
            </a:r>
            <a:r>
              <a:rPr lang="en-GB" altLang="en-US" sz="2000" b="1">
                <a:latin typeface="Cambria" panose="02040503050406030204" pitchFamily="18" charset="0"/>
              </a:rPr>
              <a:t>‘Many aspects of postmodernism can be understood, sociologically speaking, as a way of compensating for this loss of power within the world at large, and within the university as an institution</a:t>
            </a:r>
            <a:r>
              <a:rPr lang="en-GB" altLang="en-US" b="1"/>
              <a:t>’</a:t>
            </a:r>
          </a:p>
          <a:p>
            <a:endParaRPr lang="en-GB" altLang="en-US"/>
          </a:p>
        </p:txBody>
      </p:sp>
      <p:pic>
        <p:nvPicPr>
          <p:cNvPr id="7172" name="Picture 3" descr="Richard Evans 2.jpg">
            <a:extLst>
              <a:ext uri="{FF2B5EF4-FFF2-40B4-BE49-F238E27FC236}">
                <a16:creationId xmlns:a16="http://schemas.microsoft.com/office/drawing/2014/main" id="{D03AA126-FF89-4BD7-8C63-C40E38FBF7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063" y="4437063"/>
            <a:ext cx="2420937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4" descr="TheSophiaCentre.jpg">
            <a:extLst>
              <a:ext uri="{FF2B5EF4-FFF2-40B4-BE49-F238E27FC236}">
                <a16:creationId xmlns:a16="http://schemas.microsoft.com/office/drawing/2014/main" id="{F8905A28-D8A9-4645-A468-235D6AE4A9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5445125"/>
            <a:ext cx="3851275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2D82BC50-A793-4BE7-A4CF-3B1ECD9BF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sz="2000"/>
            </a:br>
            <a:br>
              <a:rPr lang="en-US" altLang="en-US" sz="2000"/>
            </a:br>
            <a:r>
              <a:rPr lang="en-US" altLang="en-US" sz="2000"/>
              <a:t>HISTORIOGRAPHY</a:t>
            </a:r>
            <a:br>
              <a:rPr lang="en-US" altLang="en-US" sz="2000"/>
            </a:br>
            <a:r>
              <a:rPr lang="en-US" altLang="en-US" sz="2000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Curry, Patrick 'Astrology on Trial, and its Historians: Reflections on the Historiography of ‘Superstition’, </a:t>
            </a:r>
            <a:r>
              <a:rPr lang="en-US" altLang="en-US" sz="2000" i="1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Culture and Cosmos</a:t>
            </a:r>
            <a:r>
              <a:rPr lang="en-US" altLang="en-US" sz="2000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, Autumn/Winter 2000, Vol. 4 no 2, pp. 47-56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D00C066B-5639-4F8F-B3CC-0D5257D83F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1800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P 52 </a:t>
            </a:r>
            <a:r>
              <a:rPr lang="en-US" altLang="en-US" sz="1800" b="1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‘My own solution as an historian has consistently taken its cue from E.P. Thompson's famous dictum about rescuing history's ‘losers’ from ‘the enormous condescension of posterity’.</a:t>
            </a:r>
            <a:r>
              <a:rPr lang="en-US" altLang="en-US" sz="1800" b="1" baseline="30000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6</a:t>
            </a:r>
            <a:r>
              <a:rPr lang="en-US" altLang="en-US" sz="1800" b="1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 In this case, astrologers and their constituency - both attacked and despised by the winners at the time, and in print by most historians subsequently - were a minority defined not by their race, gender or class (although the last was a powerful consideration), but by their beliefs; their crimes were, so to speak, epistemological</a:t>
            </a:r>
            <a:r>
              <a:rPr lang="en-US" altLang="en-US" sz="1800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… </a:t>
            </a:r>
            <a:r>
              <a:rPr lang="en-US" altLang="en-US" sz="1800" b="1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But such an appearance of neutrality (and, </a:t>
            </a:r>
            <a:r>
              <a:rPr lang="en-US" altLang="en-US" sz="1800" b="1" i="1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a fortiori</a:t>
            </a:r>
            <a:r>
              <a:rPr lang="en-US" altLang="en-US" sz="1800" b="1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, of scientific objectivity) now seems to me misleading, </a:t>
            </a:r>
            <a:r>
              <a:rPr lang="en-US" altLang="en-US" sz="1800">
                <a:latin typeface="Cambria" panose="020405030504060302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in at least three respects. First, and most basically, any intervention in a two-sided debate will have complex and uneven consequences for how those sides are analysed and portrayed by historians, and therefore understood by their readers. </a:t>
            </a:r>
          </a:p>
          <a:p>
            <a:endParaRPr lang="en-GB" altLang="en-US" sz="1600"/>
          </a:p>
        </p:txBody>
      </p:sp>
      <p:pic>
        <p:nvPicPr>
          <p:cNvPr id="8196" name="Picture 4" descr="TheSophiaCentre.jpg">
            <a:extLst>
              <a:ext uri="{FF2B5EF4-FFF2-40B4-BE49-F238E27FC236}">
                <a16:creationId xmlns:a16="http://schemas.microsoft.com/office/drawing/2014/main" id="{C8D9185B-9C1C-4731-AFAE-3B96AD7157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5732463"/>
            <a:ext cx="3852863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 descr="Patrick Curry.jpg">
            <a:extLst>
              <a:ext uri="{FF2B5EF4-FFF2-40B4-BE49-F238E27FC236}">
                <a16:creationId xmlns:a16="http://schemas.microsoft.com/office/drawing/2014/main" id="{D08CBF21-D66C-4164-85AC-F7196A73AE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157788"/>
            <a:ext cx="1143000" cy="148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5392B0E3-605A-4004-A3B6-9DB2CAB52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sz="2000"/>
            </a:br>
            <a:br>
              <a:rPr lang="en-US" altLang="en-US" sz="2000"/>
            </a:br>
            <a:r>
              <a:rPr lang="en-US" altLang="en-US" sz="2000">
                <a:latin typeface="Cambria" panose="02040503050406030204" pitchFamily="18" charset="0"/>
              </a:rPr>
              <a:t>HISTORIOGRAPHY</a:t>
            </a:r>
            <a:br>
              <a:rPr lang="en-US" altLang="en-US" sz="2000">
                <a:latin typeface="Cambria" panose="02040503050406030204" pitchFamily="18" charset="0"/>
              </a:rPr>
            </a:br>
            <a:r>
              <a:rPr lang="en-US" altLang="en-US" sz="2000">
                <a:latin typeface="Cambria" panose="02040503050406030204" pitchFamily="18" charset="0"/>
              </a:rPr>
              <a:t>Curry, Patrick 'Astrology on Trial, and its Historians: Reflections on the Historiography of ‘Superstition’, </a:t>
            </a:r>
            <a:r>
              <a:rPr lang="en-US" altLang="en-US" sz="2000" i="1">
                <a:latin typeface="Cambria" panose="02040503050406030204" pitchFamily="18" charset="0"/>
              </a:rPr>
              <a:t>Culture and Cosmos</a:t>
            </a:r>
            <a:r>
              <a:rPr lang="en-US" altLang="en-US" sz="2000">
                <a:latin typeface="Cambria" panose="02040503050406030204" pitchFamily="18" charset="0"/>
              </a:rPr>
              <a:t>, Autumn/Winter 2000, Vol. 4 no 2, pp. 47-56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98BE39E8-49FC-4DB3-9275-74A75D4330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z="1600"/>
          </a:p>
          <a:p>
            <a:r>
              <a:rPr lang="en-US" altLang="en-US" sz="1800">
                <a:latin typeface="Cambria" panose="02040503050406030204" pitchFamily="18" charset="0"/>
              </a:rPr>
              <a:t>Pp 52- 53 In this case, </a:t>
            </a:r>
            <a:r>
              <a:rPr lang="en-US" altLang="en-US" sz="1800" b="1">
                <a:latin typeface="Cambria" panose="02040503050406030204" pitchFamily="18" charset="0"/>
              </a:rPr>
              <a:t>take the attempt to permit the astrologers a legitimate voice and not treat them as ‘deluded’ simply on account of their being astrologers </a:t>
            </a:r>
            <a:r>
              <a:rPr lang="en-US" altLang="en-US" sz="1800">
                <a:latin typeface="Cambria" panose="02040503050406030204" pitchFamily="18" charset="0"/>
              </a:rPr>
              <a:t>(in the face, incidentally, of even Thompson's language, Joanna Southcott and her followers), </a:t>
            </a:r>
            <a:r>
              <a:rPr lang="en-US" altLang="en-US" sz="1800" b="1">
                <a:latin typeface="Cambria" panose="02040503050406030204" pitchFamily="18" charset="0"/>
              </a:rPr>
              <a:t>but rather as entitled to the working assumption – to which we would also feel entitled - that their beliefs are justified in their own eyes. This is not neutrality, but plainly an intervention on the side of the astrologers and against that of the well-born judges, scientific apologists and publicists, metropolitan literati and clergymen who made up their chief opposition. </a:t>
            </a:r>
            <a:endParaRPr lang="en-GB" altLang="en-US" sz="1800" b="1">
              <a:latin typeface="Cambria" panose="02040503050406030204" pitchFamily="18" charset="0"/>
            </a:endParaRPr>
          </a:p>
          <a:p>
            <a:endParaRPr lang="en-GB" altLang="en-US" sz="1800"/>
          </a:p>
        </p:txBody>
      </p:sp>
      <p:pic>
        <p:nvPicPr>
          <p:cNvPr id="9220" name="Picture 4" descr="Patrick Curry.jpg">
            <a:extLst>
              <a:ext uri="{FF2B5EF4-FFF2-40B4-BE49-F238E27FC236}">
                <a16:creationId xmlns:a16="http://schemas.microsoft.com/office/drawing/2014/main" id="{38401406-07BF-4900-9DA6-53FB250F03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157788"/>
            <a:ext cx="1143000" cy="148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 descr="TheSophiaCentre.jpg">
            <a:extLst>
              <a:ext uri="{FF2B5EF4-FFF2-40B4-BE49-F238E27FC236}">
                <a16:creationId xmlns:a16="http://schemas.microsoft.com/office/drawing/2014/main" id="{2CC2D964-767D-4CB1-9B90-5153B6DEC5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5661025"/>
            <a:ext cx="3851275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8542B3D0-8D90-472F-AAA5-D8EB2119C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Cambria" panose="02040503050406030204" pitchFamily="18" charset="0"/>
              </a:rPr>
              <a:t>The historiography of astrology amongst astrologers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9BD8DF3A-D162-444B-BFD8-64E1C8EE36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GB" altLang="en-US" sz="1800">
                <a:latin typeface="Cambria" panose="02040503050406030204" pitchFamily="18" charset="0"/>
              </a:rPr>
              <a:t>How do modern astrologers treat their history?</a:t>
            </a:r>
          </a:p>
          <a:p>
            <a:r>
              <a:rPr lang="en-GB" altLang="en-US" sz="1800">
                <a:latin typeface="Cambria" panose="02040503050406030204" pitchFamily="18" charset="0"/>
              </a:rPr>
              <a:t>Do they believe in its great antiquity? (Alan Leo)</a:t>
            </a:r>
          </a:p>
          <a:p>
            <a:r>
              <a:rPr lang="en-GB" altLang="en-US" sz="1800">
                <a:latin typeface="Cambria" panose="02040503050406030204" pitchFamily="18" charset="0"/>
              </a:rPr>
              <a:t>Do they adopt progress theory? (Dane Rudhyar? Glenn Perry?)</a:t>
            </a:r>
          </a:p>
          <a:p>
            <a:r>
              <a:rPr lang="en-GB" altLang="en-US" sz="1800">
                <a:latin typeface="Cambria" panose="02040503050406030204" pitchFamily="18" charset="0"/>
              </a:rPr>
              <a:t>Or do they believe in a decline from a past version?</a:t>
            </a:r>
          </a:p>
          <a:p>
            <a:r>
              <a:rPr lang="en-GB" altLang="en-US" sz="1800">
                <a:latin typeface="Cambria" panose="02040503050406030204" pitchFamily="18" charset="0"/>
              </a:rPr>
              <a:t>Do they believe that a past version of astrology represented a high point? Babylon? Hellenistic astrology? (Robert Schmidt) Medieval European astrology? (Robert Zoller) 17</a:t>
            </a:r>
            <a:r>
              <a:rPr lang="en-GB" altLang="en-US" sz="1800" baseline="30000">
                <a:latin typeface="Cambria" panose="02040503050406030204" pitchFamily="18" charset="0"/>
              </a:rPr>
              <a:t>th</a:t>
            </a:r>
            <a:r>
              <a:rPr lang="en-GB" altLang="en-US" sz="1800">
                <a:latin typeface="Cambria" panose="02040503050406030204" pitchFamily="18" charset="0"/>
              </a:rPr>
              <a:t> c English astrology (Olivia Barclay)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sz="1800">
              <a:latin typeface="Cambria" panose="02040503050406030204" pitchFamily="18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 i="1">
                <a:latin typeface="Cambria" panose="02040503050406030204" pitchFamily="18" charset="0"/>
              </a:rPr>
              <a:t>Do web searches for the above…..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sz="1800">
              <a:latin typeface="Cambria" panose="02040503050406030204" pitchFamily="18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en-GB" altLang="en-US" sz="1800">
                <a:latin typeface="Cambria" panose="02040503050406030204" pitchFamily="18" charset="0"/>
              </a:rPr>
              <a:t>India: was horoscopic astrology derived from Hellenistic astrology?</a:t>
            </a:r>
          </a:p>
          <a:p>
            <a:endParaRPr lang="en-GB" altLang="en-US"/>
          </a:p>
        </p:txBody>
      </p:sp>
      <p:pic>
        <p:nvPicPr>
          <p:cNvPr id="10244" name="Picture 4" descr="TheSophiaCentre.jpg">
            <a:extLst>
              <a:ext uri="{FF2B5EF4-FFF2-40B4-BE49-F238E27FC236}">
                <a16:creationId xmlns:a16="http://schemas.microsoft.com/office/drawing/2014/main" id="{B537C19C-8C32-4BAD-8EF9-9D9260C78B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5732463"/>
            <a:ext cx="3851275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1920</TotalTime>
  <Words>1195</Words>
  <Application>Microsoft Office PowerPoint</Application>
  <PresentationFormat>On-screen Show (4:3)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Cambria</vt:lpstr>
      <vt:lpstr>Office Theme</vt:lpstr>
      <vt:lpstr>Nick Campion</vt:lpstr>
      <vt:lpstr>Week 7: Historiography</vt:lpstr>
      <vt:lpstr>Week 7: Historiography</vt:lpstr>
      <vt:lpstr> HISTORIOGRAPHY Evans, Richard, In Defence of History, London: Granta Books 1997, chapter 7. </vt:lpstr>
      <vt:lpstr>HISTORIOGRAPHY Evans, Richard, In Defence of History, London: Granta Books 1997, chapter 7. </vt:lpstr>
      <vt:lpstr>  HISTORIOGRAPHY Evans, Richard, In Defence of History, London: Granta Books 1997, chapter 7. </vt:lpstr>
      <vt:lpstr>  HISTORIOGRAPHY Curry, Patrick 'Astrology on Trial, and its Historians: Reflections on the Historiography of ‘Superstition’, Culture and Cosmos, Autumn/Winter 2000, Vol. 4 no 2, pp. 47-56 </vt:lpstr>
      <vt:lpstr>  HISTORIOGRAPHY Curry, Patrick 'Astrology on Trial, and its Historians: Reflections on the Historiography of ‘Superstition’, Culture and Cosmos, Autumn/Winter 2000, Vol. 4 no 2, pp. 47-56 </vt:lpstr>
      <vt:lpstr>The historiography of astrology amongst astrologers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Nick Campion</dc:title>
  <dc:creator>Nick</dc:creator>
  <cp:lastModifiedBy>Nicholas Campion</cp:lastModifiedBy>
  <cp:revision>146</cp:revision>
  <dcterms:created xsi:type="dcterms:W3CDTF">2010-07-05T13:05:03Z</dcterms:created>
  <dcterms:modified xsi:type="dcterms:W3CDTF">2022-02-08T17:09:20Z</dcterms:modified>
</cp:coreProperties>
</file>