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25"/>
  </p:notesMasterIdLst>
  <p:sldIdLst>
    <p:sldId id="256" r:id="rId2"/>
    <p:sldId id="257" r:id="rId3"/>
    <p:sldId id="258" r:id="rId4"/>
    <p:sldId id="261" r:id="rId5"/>
    <p:sldId id="259" r:id="rId6"/>
    <p:sldId id="260" r:id="rId7"/>
    <p:sldId id="262" r:id="rId8"/>
    <p:sldId id="263" r:id="rId9"/>
    <p:sldId id="264" r:id="rId10"/>
    <p:sldId id="265" r:id="rId11"/>
    <p:sldId id="267" r:id="rId12"/>
    <p:sldId id="266" r:id="rId13"/>
    <p:sldId id="268" r:id="rId14"/>
    <p:sldId id="269" r:id="rId15"/>
    <p:sldId id="270" r:id="rId16"/>
    <p:sldId id="271" r:id="rId17"/>
    <p:sldId id="272" r:id="rId18"/>
    <p:sldId id="274" r:id="rId19"/>
    <p:sldId id="273" r:id="rId20"/>
    <p:sldId id="275" r:id="rId21"/>
    <p:sldId id="276"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3F9C0-991B-4D14-9F35-242FCC20C3F8}" v="4527" dt="2019-03-04T08:59:14.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202" autoAdjust="0"/>
  </p:normalViewPr>
  <p:slideViewPr>
    <p:cSldViewPr snapToGrid="0">
      <p:cViewPr varScale="1">
        <p:scale>
          <a:sx n="73" d="100"/>
          <a:sy n="73" d="100"/>
        </p:scale>
        <p:origin x="19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wlings A." userId="2004d09f-f2d8-4690-a5a8-e603cc061aa7" providerId="ADAL" clId="{3EE3F9C0-991B-4D14-9F35-242FCC20C3F8}"/>
    <pc:docChg chg="undo custSel addSld delSld modSld sldOrd">
      <pc:chgData name="Rawlings A." userId="2004d09f-f2d8-4690-a5a8-e603cc061aa7" providerId="ADAL" clId="{3EE3F9C0-991B-4D14-9F35-242FCC20C3F8}" dt="2019-03-04T08:59:14.017" v="4517" actId="20577"/>
      <pc:docMkLst>
        <pc:docMk/>
      </pc:docMkLst>
      <pc:sldChg chg="modSp add del">
        <pc:chgData name="Rawlings A." userId="2004d09f-f2d8-4690-a5a8-e603cc061aa7" providerId="ADAL" clId="{3EE3F9C0-991B-4D14-9F35-242FCC20C3F8}" dt="2019-03-04T08:55:53.136" v="4374" actId="20577"/>
        <pc:sldMkLst>
          <pc:docMk/>
          <pc:sldMk cId="3054291757" sldId="257"/>
        </pc:sldMkLst>
        <pc:spChg chg="mod">
          <ac:chgData name="Rawlings A." userId="2004d09f-f2d8-4690-a5a8-e603cc061aa7" providerId="ADAL" clId="{3EE3F9C0-991B-4D14-9F35-242FCC20C3F8}" dt="2019-03-04T08:55:02.697" v="4308" actId="20577"/>
          <ac:spMkLst>
            <pc:docMk/>
            <pc:sldMk cId="3054291757" sldId="257"/>
            <ac:spMk id="2" creationId="{00000000-0000-0000-0000-000000000000}"/>
          </ac:spMkLst>
        </pc:spChg>
        <pc:spChg chg="mod">
          <ac:chgData name="Rawlings A." userId="2004d09f-f2d8-4690-a5a8-e603cc061aa7" providerId="ADAL" clId="{3EE3F9C0-991B-4D14-9F35-242FCC20C3F8}" dt="2019-03-04T08:55:53.136" v="4374" actId="20577"/>
          <ac:spMkLst>
            <pc:docMk/>
            <pc:sldMk cId="3054291757" sldId="257"/>
            <ac:spMk id="3" creationId="{00000000-0000-0000-0000-000000000000}"/>
          </ac:spMkLst>
        </pc:spChg>
      </pc:sldChg>
      <pc:sldChg chg="modSp">
        <pc:chgData name="Rawlings A." userId="2004d09f-f2d8-4690-a5a8-e603cc061aa7" providerId="ADAL" clId="{3EE3F9C0-991B-4D14-9F35-242FCC20C3F8}" dt="2019-02-27T20:18:19.058" v="27" actId="20577"/>
        <pc:sldMkLst>
          <pc:docMk/>
          <pc:sldMk cId="2984639526" sldId="258"/>
        </pc:sldMkLst>
        <pc:spChg chg="mod">
          <ac:chgData name="Rawlings A." userId="2004d09f-f2d8-4690-a5a8-e603cc061aa7" providerId="ADAL" clId="{3EE3F9C0-991B-4D14-9F35-242FCC20C3F8}" dt="2019-02-27T20:18:19.058" v="27" actId="20577"/>
          <ac:spMkLst>
            <pc:docMk/>
            <pc:sldMk cId="2984639526" sldId="258"/>
            <ac:spMk id="5" creationId="{00000000-0000-0000-0000-000000000000}"/>
          </ac:spMkLst>
        </pc:spChg>
        <pc:spChg chg="mod">
          <ac:chgData name="Rawlings A." userId="2004d09f-f2d8-4690-a5a8-e603cc061aa7" providerId="ADAL" clId="{3EE3F9C0-991B-4D14-9F35-242FCC20C3F8}" dt="2019-02-27T20:17:56.005" v="9" actId="20577"/>
          <ac:spMkLst>
            <pc:docMk/>
            <pc:sldMk cId="2984639526" sldId="258"/>
            <ac:spMk id="10" creationId="{00000000-0000-0000-0000-000000000000}"/>
          </ac:spMkLst>
        </pc:spChg>
      </pc:sldChg>
      <pc:sldChg chg="modNotesTx">
        <pc:chgData name="Rawlings A." userId="2004d09f-f2d8-4690-a5a8-e603cc061aa7" providerId="ADAL" clId="{3EE3F9C0-991B-4D14-9F35-242FCC20C3F8}" dt="2019-02-27T20:29:16.774" v="925" actId="20577"/>
        <pc:sldMkLst>
          <pc:docMk/>
          <pc:sldMk cId="3285260554" sldId="260"/>
        </pc:sldMkLst>
      </pc:sldChg>
      <pc:sldChg chg="addSp delSp modSp add modNotesTx">
        <pc:chgData name="Rawlings A." userId="2004d09f-f2d8-4690-a5a8-e603cc061aa7" providerId="ADAL" clId="{3EE3F9C0-991B-4D14-9F35-242FCC20C3F8}" dt="2019-02-27T20:44:32.137" v="1195" actId="1076"/>
        <pc:sldMkLst>
          <pc:docMk/>
          <pc:sldMk cId="4024875074" sldId="262"/>
        </pc:sldMkLst>
        <pc:spChg chg="mod">
          <ac:chgData name="Rawlings A." userId="2004d09f-f2d8-4690-a5a8-e603cc061aa7" providerId="ADAL" clId="{3EE3F9C0-991B-4D14-9F35-242FCC20C3F8}" dt="2019-02-27T20:41:22.449" v="960" actId="20577"/>
          <ac:spMkLst>
            <pc:docMk/>
            <pc:sldMk cId="4024875074" sldId="262"/>
            <ac:spMk id="2" creationId="{5F706A07-D9F9-4463-B050-7009D4A9DBE7}"/>
          </ac:spMkLst>
        </pc:spChg>
        <pc:spChg chg="del">
          <ac:chgData name="Rawlings A." userId="2004d09f-f2d8-4690-a5a8-e603cc061aa7" providerId="ADAL" clId="{3EE3F9C0-991B-4D14-9F35-242FCC20C3F8}" dt="2019-02-27T20:43:39.057" v="1186"/>
          <ac:spMkLst>
            <pc:docMk/>
            <pc:sldMk cId="4024875074" sldId="262"/>
            <ac:spMk id="3" creationId="{24EF3A57-CAEB-4DFE-9491-7E80433DFF82}"/>
          </ac:spMkLst>
        </pc:spChg>
        <pc:spChg chg="del">
          <ac:chgData name="Rawlings A." userId="2004d09f-f2d8-4690-a5a8-e603cc061aa7" providerId="ADAL" clId="{3EE3F9C0-991B-4D14-9F35-242FCC20C3F8}" dt="2019-02-27T20:44:22.130" v="1191"/>
          <ac:spMkLst>
            <pc:docMk/>
            <pc:sldMk cId="4024875074" sldId="262"/>
            <ac:spMk id="4" creationId="{62B09F20-CF8E-4884-9B4C-60920599ED07}"/>
          </ac:spMkLst>
        </pc:spChg>
        <pc:spChg chg="add mod">
          <ac:chgData name="Rawlings A." userId="2004d09f-f2d8-4690-a5a8-e603cc061aa7" providerId="ADAL" clId="{3EE3F9C0-991B-4D14-9F35-242FCC20C3F8}" dt="2019-02-27T20:43:49.472" v="1190" actId="1076"/>
          <ac:spMkLst>
            <pc:docMk/>
            <pc:sldMk cId="4024875074" sldId="262"/>
            <ac:spMk id="6" creationId="{172C3D69-5E82-4F2D-A26F-AC89149B4732}"/>
          </ac:spMkLst>
        </pc:spChg>
        <pc:spChg chg="add mod">
          <ac:chgData name="Rawlings A." userId="2004d09f-f2d8-4690-a5a8-e603cc061aa7" providerId="ADAL" clId="{3EE3F9C0-991B-4D14-9F35-242FCC20C3F8}" dt="2019-02-27T20:44:32.137" v="1195" actId="1076"/>
          <ac:spMkLst>
            <pc:docMk/>
            <pc:sldMk cId="4024875074" sldId="262"/>
            <ac:spMk id="8" creationId="{0B8011B5-F789-4076-9DE0-8FAFF2F174E2}"/>
          </ac:spMkLst>
        </pc:spChg>
        <pc:picChg chg="add mod">
          <ac:chgData name="Rawlings A." userId="2004d09f-f2d8-4690-a5a8-e603cc061aa7" providerId="ADAL" clId="{3EE3F9C0-991B-4D14-9F35-242FCC20C3F8}" dt="2019-02-27T20:43:42.128" v="1187" actId="1076"/>
          <ac:picMkLst>
            <pc:docMk/>
            <pc:sldMk cId="4024875074" sldId="262"/>
            <ac:picMk id="5" creationId="{3C0A502B-C3B8-411C-9293-FBC029F33259}"/>
          </ac:picMkLst>
        </pc:picChg>
        <pc:picChg chg="add mod">
          <ac:chgData name="Rawlings A." userId="2004d09f-f2d8-4690-a5a8-e603cc061aa7" providerId="ADAL" clId="{3EE3F9C0-991B-4D14-9F35-242FCC20C3F8}" dt="2019-02-27T20:44:26.208" v="1192" actId="1076"/>
          <ac:picMkLst>
            <pc:docMk/>
            <pc:sldMk cId="4024875074" sldId="262"/>
            <ac:picMk id="7" creationId="{66C587AD-73AC-498D-8C1B-CFFE7AF132D2}"/>
          </ac:picMkLst>
        </pc:picChg>
      </pc:sldChg>
      <pc:sldChg chg="addSp delSp modSp add modAnim modNotesTx">
        <pc:chgData name="Rawlings A." userId="2004d09f-f2d8-4690-a5a8-e603cc061aa7" providerId="ADAL" clId="{3EE3F9C0-991B-4D14-9F35-242FCC20C3F8}" dt="2019-02-27T21:11:48.967" v="2282"/>
        <pc:sldMkLst>
          <pc:docMk/>
          <pc:sldMk cId="1910623354" sldId="263"/>
        </pc:sldMkLst>
        <pc:spChg chg="mod">
          <ac:chgData name="Rawlings A." userId="2004d09f-f2d8-4690-a5a8-e603cc061aa7" providerId="ADAL" clId="{3EE3F9C0-991B-4D14-9F35-242FCC20C3F8}" dt="2019-02-27T20:45:26.691" v="1234" actId="20577"/>
          <ac:spMkLst>
            <pc:docMk/>
            <pc:sldMk cId="1910623354" sldId="263"/>
            <ac:spMk id="2" creationId="{0204E6BE-7D35-435B-980C-E66D8AE71D60}"/>
          </ac:spMkLst>
        </pc:spChg>
        <pc:spChg chg="del mod">
          <ac:chgData name="Rawlings A." userId="2004d09f-f2d8-4690-a5a8-e603cc061aa7" providerId="ADAL" clId="{3EE3F9C0-991B-4D14-9F35-242FCC20C3F8}" dt="2019-02-27T21:07:34.833" v="1978" actId="931"/>
          <ac:spMkLst>
            <pc:docMk/>
            <pc:sldMk cId="1910623354" sldId="263"/>
            <ac:spMk id="3" creationId="{D5DB2664-0688-4C46-A315-8560342452F5}"/>
          </ac:spMkLst>
        </pc:spChg>
        <pc:spChg chg="del">
          <ac:chgData name="Rawlings A." userId="2004d09f-f2d8-4690-a5a8-e603cc061aa7" providerId="ADAL" clId="{3EE3F9C0-991B-4D14-9F35-242FCC20C3F8}" dt="2019-02-27T20:48:22.049" v="1838"/>
          <ac:spMkLst>
            <pc:docMk/>
            <pc:sldMk cId="1910623354" sldId="263"/>
            <ac:spMk id="4" creationId="{AC2BF76E-EC65-4B63-95CD-516EE9F6162B}"/>
          </ac:spMkLst>
        </pc:spChg>
        <pc:spChg chg="add del">
          <ac:chgData name="Rawlings A." userId="2004d09f-f2d8-4690-a5a8-e603cc061aa7" providerId="ADAL" clId="{3EE3F9C0-991B-4D14-9F35-242FCC20C3F8}" dt="2019-02-27T20:47:56.354" v="1834"/>
          <ac:spMkLst>
            <pc:docMk/>
            <pc:sldMk cId="1910623354" sldId="263"/>
            <ac:spMk id="5" creationId="{6A63DDC2-E765-4945-9758-5172A2857E69}"/>
          </ac:spMkLst>
        </pc:spChg>
        <pc:spChg chg="add mod">
          <ac:chgData name="Rawlings A." userId="2004d09f-f2d8-4690-a5a8-e603cc061aa7" providerId="ADAL" clId="{3EE3F9C0-991B-4D14-9F35-242FCC20C3F8}" dt="2019-02-27T21:08:11.592" v="1983" actId="1076"/>
          <ac:spMkLst>
            <pc:docMk/>
            <pc:sldMk cId="1910623354" sldId="263"/>
            <ac:spMk id="6" creationId="{6322D946-171C-4413-A8E1-041EA1A8A8AF}"/>
          </ac:spMkLst>
        </pc:spChg>
        <pc:spChg chg="add del mod">
          <ac:chgData name="Rawlings A." userId="2004d09f-f2d8-4690-a5a8-e603cc061aa7" providerId="ADAL" clId="{3EE3F9C0-991B-4D14-9F35-242FCC20C3F8}" dt="2019-02-27T21:09:32.050" v="2088" actId="478"/>
          <ac:spMkLst>
            <pc:docMk/>
            <pc:sldMk cId="1910623354" sldId="263"/>
            <ac:spMk id="11" creationId="{B3EB1D67-E92D-46CA-9A96-B22E7EB49054}"/>
          </ac:spMkLst>
        </pc:spChg>
        <pc:picChg chg="add del mod">
          <ac:chgData name="Rawlings A." userId="2004d09f-f2d8-4690-a5a8-e603cc061aa7" providerId="ADAL" clId="{3EE3F9C0-991B-4D14-9F35-242FCC20C3F8}" dt="2019-02-27T21:07:56.378" v="1982" actId="478"/>
          <ac:picMkLst>
            <pc:docMk/>
            <pc:sldMk cId="1910623354" sldId="263"/>
            <ac:picMk id="7" creationId="{CD8F4BCB-2AA9-493F-B3DB-A2ABC6DCEE00}"/>
          </ac:picMkLst>
        </pc:picChg>
        <pc:picChg chg="add mod">
          <ac:chgData name="Rawlings A." userId="2004d09f-f2d8-4690-a5a8-e603cc061aa7" providerId="ADAL" clId="{3EE3F9C0-991B-4D14-9F35-242FCC20C3F8}" dt="2019-02-27T21:07:47.280" v="1981" actId="1076"/>
          <ac:picMkLst>
            <pc:docMk/>
            <pc:sldMk cId="1910623354" sldId="263"/>
            <ac:picMk id="9" creationId="{9DB3B192-C2F4-425C-9863-2D6D6E3B7CA8}"/>
          </ac:picMkLst>
        </pc:picChg>
        <pc:picChg chg="add mod">
          <ac:chgData name="Rawlings A." userId="2004d09f-f2d8-4690-a5a8-e603cc061aa7" providerId="ADAL" clId="{3EE3F9C0-991B-4D14-9F35-242FCC20C3F8}" dt="2019-02-27T21:11:32.209" v="2280" actId="1076"/>
          <ac:picMkLst>
            <pc:docMk/>
            <pc:sldMk cId="1910623354" sldId="263"/>
            <ac:picMk id="13" creationId="{E7768747-E722-4753-A8B0-F3F8480D592D}"/>
          </ac:picMkLst>
        </pc:picChg>
      </pc:sldChg>
      <pc:sldChg chg="addSp delSp modSp add modAnim modNotesTx">
        <pc:chgData name="Rawlings A." userId="2004d09f-f2d8-4690-a5a8-e603cc061aa7" providerId="ADAL" clId="{3EE3F9C0-991B-4D14-9F35-242FCC20C3F8}" dt="2019-02-27T21:27:00.244" v="3193"/>
        <pc:sldMkLst>
          <pc:docMk/>
          <pc:sldMk cId="152611887" sldId="264"/>
        </pc:sldMkLst>
        <pc:spChg chg="mod">
          <ac:chgData name="Rawlings A." userId="2004d09f-f2d8-4690-a5a8-e603cc061aa7" providerId="ADAL" clId="{3EE3F9C0-991B-4D14-9F35-242FCC20C3F8}" dt="2019-02-27T21:14:22.507" v="2321" actId="14100"/>
          <ac:spMkLst>
            <pc:docMk/>
            <pc:sldMk cId="152611887" sldId="264"/>
            <ac:spMk id="2" creationId="{8B8A2CC5-3536-4413-AF91-68B54E588A84}"/>
          </ac:spMkLst>
        </pc:spChg>
        <pc:spChg chg="del">
          <ac:chgData name="Rawlings A." userId="2004d09f-f2d8-4690-a5a8-e603cc061aa7" providerId="ADAL" clId="{3EE3F9C0-991B-4D14-9F35-242FCC20C3F8}" dt="2019-02-27T21:18:05.423" v="2588"/>
          <ac:spMkLst>
            <pc:docMk/>
            <pc:sldMk cId="152611887" sldId="264"/>
            <ac:spMk id="3" creationId="{012F4C87-7CF4-4CB5-8588-7BBE8FF6C09D}"/>
          </ac:spMkLst>
        </pc:spChg>
        <pc:spChg chg="mod">
          <ac:chgData name="Rawlings A." userId="2004d09f-f2d8-4690-a5a8-e603cc061aa7" providerId="ADAL" clId="{3EE3F9C0-991B-4D14-9F35-242FCC20C3F8}" dt="2019-02-27T21:18:17.860" v="2592" actId="1076"/>
          <ac:spMkLst>
            <pc:docMk/>
            <pc:sldMk cId="152611887" sldId="264"/>
            <ac:spMk id="4" creationId="{CD3A3E8F-C8D3-4E5B-8ACE-86D8C7C1026F}"/>
          </ac:spMkLst>
        </pc:spChg>
        <pc:spChg chg="add mod">
          <ac:chgData name="Rawlings A." userId="2004d09f-f2d8-4690-a5a8-e603cc061aa7" providerId="ADAL" clId="{3EE3F9C0-991B-4D14-9F35-242FCC20C3F8}" dt="2019-02-27T21:18:11.959" v="2591" actId="1076"/>
          <ac:spMkLst>
            <pc:docMk/>
            <pc:sldMk cId="152611887" sldId="264"/>
            <ac:spMk id="6" creationId="{B6077196-EECE-4C77-96C1-F272E3BB48FA}"/>
          </ac:spMkLst>
        </pc:spChg>
        <pc:grpChg chg="add mod">
          <ac:chgData name="Rawlings A." userId="2004d09f-f2d8-4690-a5a8-e603cc061aa7" providerId="ADAL" clId="{3EE3F9C0-991B-4D14-9F35-242FCC20C3F8}" dt="2019-02-27T21:26:56.933" v="3192" actId="164"/>
          <ac:grpSpMkLst>
            <pc:docMk/>
            <pc:sldMk cId="152611887" sldId="264"/>
            <ac:grpSpMk id="12" creationId="{88D3BCBF-5000-4433-B62C-18B1DBE1B957}"/>
          </ac:grpSpMkLst>
        </pc:grpChg>
        <pc:picChg chg="add mod">
          <ac:chgData name="Rawlings A." userId="2004d09f-f2d8-4690-a5a8-e603cc061aa7" providerId="ADAL" clId="{3EE3F9C0-991B-4D14-9F35-242FCC20C3F8}" dt="2019-02-27T21:18:05.423" v="2588"/>
          <ac:picMkLst>
            <pc:docMk/>
            <pc:sldMk cId="152611887" sldId="264"/>
            <ac:picMk id="5" creationId="{69AE82CD-8D8D-475D-BFCD-CF9EC1E6D5F8}"/>
          </ac:picMkLst>
        </pc:picChg>
        <pc:picChg chg="add mod">
          <ac:chgData name="Rawlings A." userId="2004d09f-f2d8-4690-a5a8-e603cc061aa7" providerId="ADAL" clId="{3EE3F9C0-991B-4D14-9F35-242FCC20C3F8}" dt="2019-02-27T21:25:04.885" v="3187" actId="1076"/>
          <ac:picMkLst>
            <pc:docMk/>
            <pc:sldMk cId="152611887" sldId="264"/>
            <ac:picMk id="7" creationId="{EDB32ABB-FD23-4B0C-B466-CD0E80EA903C}"/>
          </ac:picMkLst>
        </pc:picChg>
        <pc:picChg chg="add mod">
          <ac:chgData name="Rawlings A." userId="2004d09f-f2d8-4690-a5a8-e603cc061aa7" providerId="ADAL" clId="{3EE3F9C0-991B-4D14-9F35-242FCC20C3F8}" dt="2019-02-27T21:25:04.885" v="3187" actId="1076"/>
          <ac:picMkLst>
            <pc:docMk/>
            <pc:sldMk cId="152611887" sldId="264"/>
            <ac:picMk id="8" creationId="{8E6B8718-B7B7-47EC-A604-6483090CFF89}"/>
          </ac:picMkLst>
        </pc:picChg>
        <pc:picChg chg="add mod">
          <ac:chgData name="Rawlings A." userId="2004d09f-f2d8-4690-a5a8-e603cc061aa7" providerId="ADAL" clId="{3EE3F9C0-991B-4D14-9F35-242FCC20C3F8}" dt="2019-02-27T21:26:56.933" v="3192" actId="164"/>
          <ac:picMkLst>
            <pc:docMk/>
            <pc:sldMk cId="152611887" sldId="264"/>
            <ac:picMk id="9" creationId="{EE2CC726-7732-4934-B433-5C54C8802AE1}"/>
          </ac:picMkLst>
        </pc:picChg>
        <pc:picChg chg="add mod">
          <ac:chgData name="Rawlings A." userId="2004d09f-f2d8-4690-a5a8-e603cc061aa7" providerId="ADAL" clId="{3EE3F9C0-991B-4D14-9F35-242FCC20C3F8}" dt="2019-02-27T21:26:56.933" v="3192" actId="164"/>
          <ac:picMkLst>
            <pc:docMk/>
            <pc:sldMk cId="152611887" sldId="264"/>
            <ac:picMk id="10" creationId="{735210EB-520D-43DE-A30B-04FF71DBA5F6}"/>
          </ac:picMkLst>
        </pc:picChg>
        <pc:picChg chg="add mod">
          <ac:chgData name="Rawlings A." userId="2004d09f-f2d8-4690-a5a8-e603cc061aa7" providerId="ADAL" clId="{3EE3F9C0-991B-4D14-9F35-242FCC20C3F8}" dt="2019-02-27T21:26:56.933" v="3192" actId="164"/>
          <ac:picMkLst>
            <pc:docMk/>
            <pc:sldMk cId="152611887" sldId="264"/>
            <ac:picMk id="11" creationId="{AD548DDF-C2A9-43BC-8826-FEB4D8E342DC}"/>
          </ac:picMkLst>
        </pc:picChg>
      </pc:sldChg>
      <pc:sldChg chg="addSp delSp modSp add ord">
        <pc:chgData name="Rawlings A." userId="2004d09f-f2d8-4690-a5a8-e603cc061aa7" providerId="ADAL" clId="{3EE3F9C0-991B-4D14-9F35-242FCC20C3F8}" dt="2019-02-27T22:00:02.140" v="4191" actId="121"/>
        <pc:sldMkLst>
          <pc:docMk/>
          <pc:sldMk cId="2541886040" sldId="265"/>
        </pc:sldMkLst>
        <pc:spChg chg="mod">
          <ac:chgData name="Rawlings A." userId="2004d09f-f2d8-4690-a5a8-e603cc061aa7" providerId="ADAL" clId="{3EE3F9C0-991B-4D14-9F35-242FCC20C3F8}" dt="2019-02-27T21:38:33.416" v="3251" actId="20577"/>
          <ac:spMkLst>
            <pc:docMk/>
            <pc:sldMk cId="2541886040" sldId="265"/>
            <ac:spMk id="2" creationId="{11828C8E-0438-4644-9529-A3FD46F7B2B6}"/>
          </ac:spMkLst>
        </pc:spChg>
        <pc:spChg chg="mod">
          <ac:chgData name="Rawlings A." userId="2004d09f-f2d8-4690-a5a8-e603cc061aa7" providerId="ADAL" clId="{3EE3F9C0-991B-4D14-9F35-242FCC20C3F8}" dt="2019-02-27T21:55:58.729" v="4097" actId="20577"/>
          <ac:spMkLst>
            <pc:docMk/>
            <pc:sldMk cId="2541886040" sldId="265"/>
            <ac:spMk id="3" creationId="{46A709DB-8080-48E1-ACF8-30CABC60FB3A}"/>
          </ac:spMkLst>
        </pc:spChg>
        <pc:spChg chg="del">
          <ac:chgData name="Rawlings A." userId="2004d09f-f2d8-4690-a5a8-e603cc061aa7" providerId="ADAL" clId="{3EE3F9C0-991B-4D14-9F35-242FCC20C3F8}" dt="2019-02-27T21:42:37.572" v="3587" actId="931"/>
          <ac:spMkLst>
            <pc:docMk/>
            <pc:sldMk cId="2541886040" sldId="265"/>
            <ac:spMk id="4" creationId="{E94BD544-80B3-451C-93C1-6047C96B2BB1}"/>
          </ac:spMkLst>
        </pc:spChg>
        <pc:spChg chg="add mod">
          <ac:chgData name="Rawlings A." userId="2004d09f-f2d8-4690-a5a8-e603cc061aa7" providerId="ADAL" clId="{3EE3F9C0-991B-4D14-9F35-242FCC20C3F8}" dt="2019-02-27T21:44:11.620" v="3729" actId="115"/>
          <ac:spMkLst>
            <pc:docMk/>
            <pc:sldMk cId="2541886040" sldId="265"/>
            <ac:spMk id="5" creationId="{B53DBF05-A2C2-4DFB-8CB4-3F07B08D03FE}"/>
          </ac:spMkLst>
        </pc:spChg>
        <pc:spChg chg="add mod">
          <ac:chgData name="Rawlings A." userId="2004d09f-f2d8-4690-a5a8-e603cc061aa7" providerId="ADAL" clId="{3EE3F9C0-991B-4D14-9F35-242FCC20C3F8}" dt="2019-02-27T22:00:02.140" v="4191" actId="121"/>
          <ac:spMkLst>
            <pc:docMk/>
            <pc:sldMk cId="2541886040" sldId="265"/>
            <ac:spMk id="8" creationId="{92BA0FF0-0D86-4E96-854B-32CBFCEAB167}"/>
          </ac:spMkLst>
        </pc:spChg>
        <pc:picChg chg="add mod">
          <ac:chgData name="Rawlings A." userId="2004d09f-f2d8-4690-a5a8-e603cc061aa7" providerId="ADAL" clId="{3EE3F9C0-991B-4D14-9F35-242FCC20C3F8}" dt="2019-02-27T21:42:41.495" v="3588" actId="14100"/>
          <ac:picMkLst>
            <pc:docMk/>
            <pc:sldMk cId="2541886040" sldId="265"/>
            <ac:picMk id="7" creationId="{7365B8C3-BCE9-4534-9AFF-7D79288A1FC2}"/>
          </ac:picMkLst>
        </pc:picChg>
      </pc:sldChg>
      <pc:sldChg chg="addSp delSp modSp add">
        <pc:chgData name="Rawlings A." userId="2004d09f-f2d8-4690-a5a8-e603cc061aa7" providerId="ADAL" clId="{3EE3F9C0-991B-4D14-9F35-242FCC20C3F8}" dt="2019-02-27T22:00:14.479" v="4194" actId="1076"/>
        <pc:sldMkLst>
          <pc:docMk/>
          <pc:sldMk cId="3002710328" sldId="266"/>
        </pc:sldMkLst>
        <pc:spChg chg="mod">
          <ac:chgData name="Rawlings A." userId="2004d09f-f2d8-4690-a5a8-e603cc061aa7" providerId="ADAL" clId="{3EE3F9C0-991B-4D14-9F35-242FCC20C3F8}" dt="2019-02-27T21:46:14.854" v="3893" actId="20577"/>
          <ac:spMkLst>
            <pc:docMk/>
            <pc:sldMk cId="3002710328" sldId="266"/>
            <ac:spMk id="2" creationId="{F5CBEDC9-4CD0-41AE-981D-2518529D0F0A}"/>
          </ac:spMkLst>
        </pc:spChg>
        <pc:spChg chg="del">
          <ac:chgData name="Rawlings A." userId="2004d09f-f2d8-4690-a5a8-e603cc061aa7" providerId="ADAL" clId="{3EE3F9C0-991B-4D14-9F35-242FCC20C3F8}" dt="2019-02-27T21:59:20.792" v="4172" actId="478"/>
          <ac:spMkLst>
            <pc:docMk/>
            <pc:sldMk cId="3002710328" sldId="266"/>
            <ac:spMk id="3" creationId="{11851F66-1E81-45BC-B7B4-49DC54368A49}"/>
          </ac:spMkLst>
        </pc:spChg>
        <pc:spChg chg="del">
          <ac:chgData name="Rawlings A." userId="2004d09f-f2d8-4690-a5a8-e603cc061aa7" providerId="ADAL" clId="{3EE3F9C0-991B-4D14-9F35-242FCC20C3F8}" dt="2019-02-27T21:59:23.674" v="4173" actId="478"/>
          <ac:spMkLst>
            <pc:docMk/>
            <pc:sldMk cId="3002710328" sldId="266"/>
            <ac:spMk id="4" creationId="{725E8769-F30E-4A60-8944-4C163A022E4B}"/>
          </ac:spMkLst>
        </pc:spChg>
        <pc:spChg chg="add mod">
          <ac:chgData name="Rawlings A." userId="2004d09f-f2d8-4690-a5a8-e603cc061aa7" providerId="ADAL" clId="{3EE3F9C0-991B-4D14-9F35-242FCC20C3F8}" dt="2019-02-27T21:59:00.808" v="4171" actId="403"/>
          <ac:spMkLst>
            <pc:docMk/>
            <pc:sldMk cId="3002710328" sldId="266"/>
            <ac:spMk id="7" creationId="{9C5D80F9-3966-45FC-A1CA-CA4A1973C03F}"/>
          </ac:spMkLst>
        </pc:spChg>
        <pc:spChg chg="add mod">
          <ac:chgData name="Rawlings A." userId="2004d09f-f2d8-4690-a5a8-e603cc061aa7" providerId="ADAL" clId="{3EE3F9C0-991B-4D14-9F35-242FCC20C3F8}" dt="2019-02-27T22:00:14.479" v="4194" actId="1076"/>
          <ac:spMkLst>
            <pc:docMk/>
            <pc:sldMk cId="3002710328" sldId="266"/>
            <ac:spMk id="8" creationId="{F80B257F-0D89-4E5F-82BD-5A94C6C7DA54}"/>
          </ac:spMkLst>
        </pc:spChg>
        <pc:picChg chg="add mod">
          <ac:chgData name="Rawlings A." userId="2004d09f-f2d8-4690-a5a8-e603cc061aa7" providerId="ADAL" clId="{3EE3F9C0-991B-4D14-9F35-242FCC20C3F8}" dt="2019-02-27T21:58:17.792" v="4117" actId="1076"/>
          <ac:picMkLst>
            <pc:docMk/>
            <pc:sldMk cId="3002710328" sldId="266"/>
            <ac:picMk id="5" creationId="{B095A613-B683-423A-9C30-DE87393E9685}"/>
          </ac:picMkLst>
        </pc:picChg>
        <pc:picChg chg="add mod">
          <ac:chgData name="Rawlings A." userId="2004d09f-f2d8-4690-a5a8-e603cc061aa7" providerId="ADAL" clId="{3EE3F9C0-991B-4D14-9F35-242FCC20C3F8}" dt="2019-02-27T21:58:56.884" v="4169" actId="1076"/>
          <ac:picMkLst>
            <pc:docMk/>
            <pc:sldMk cId="3002710328" sldId="266"/>
            <ac:picMk id="6" creationId="{BB852088-7F21-4585-9C6D-127E5EF786F2}"/>
          </ac:picMkLst>
        </pc:picChg>
      </pc:sldChg>
      <pc:sldChg chg="addSp delSp modSp add">
        <pc:chgData name="Rawlings A." userId="2004d09f-f2d8-4690-a5a8-e603cc061aa7" providerId="ADAL" clId="{3EE3F9C0-991B-4D14-9F35-242FCC20C3F8}" dt="2019-02-27T22:05:08.175" v="4298" actId="20577"/>
        <pc:sldMkLst>
          <pc:docMk/>
          <pc:sldMk cId="1763799813" sldId="267"/>
        </pc:sldMkLst>
        <pc:spChg chg="mod">
          <ac:chgData name="Rawlings A." userId="2004d09f-f2d8-4690-a5a8-e603cc061aa7" providerId="ADAL" clId="{3EE3F9C0-991B-4D14-9F35-242FCC20C3F8}" dt="2019-02-27T21:56:09.339" v="4113" actId="20577"/>
          <ac:spMkLst>
            <pc:docMk/>
            <pc:sldMk cId="1763799813" sldId="267"/>
            <ac:spMk id="2" creationId="{61E2452F-F151-44FE-8A2C-5BF14AD9B22D}"/>
          </ac:spMkLst>
        </pc:spChg>
        <pc:spChg chg="mod">
          <ac:chgData name="Rawlings A." userId="2004d09f-f2d8-4690-a5a8-e603cc061aa7" providerId="ADAL" clId="{3EE3F9C0-991B-4D14-9F35-242FCC20C3F8}" dt="2019-02-27T22:05:08.175" v="4298" actId="20577"/>
          <ac:spMkLst>
            <pc:docMk/>
            <pc:sldMk cId="1763799813" sldId="267"/>
            <ac:spMk id="3" creationId="{52052DF8-75AE-4FC5-AF1B-AC39854402D8}"/>
          </ac:spMkLst>
        </pc:spChg>
        <pc:spChg chg="del">
          <ac:chgData name="Rawlings A." userId="2004d09f-f2d8-4690-a5a8-e603cc061aa7" providerId="ADAL" clId="{3EE3F9C0-991B-4D14-9F35-242FCC20C3F8}" dt="2019-02-27T21:56:19.885" v="4115" actId="478"/>
          <ac:spMkLst>
            <pc:docMk/>
            <pc:sldMk cId="1763799813" sldId="267"/>
            <ac:spMk id="4" creationId="{65B1D254-6937-40B8-BAF6-68E31EF215CB}"/>
          </ac:spMkLst>
        </pc:spChg>
        <pc:spChg chg="add">
          <ac:chgData name="Rawlings A." userId="2004d09f-f2d8-4690-a5a8-e603cc061aa7" providerId="ADAL" clId="{3EE3F9C0-991B-4D14-9F35-242FCC20C3F8}" dt="2019-02-27T22:00:07.792" v="4192"/>
          <ac:spMkLst>
            <pc:docMk/>
            <pc:sldMk cId="1763799813" sldId="267"/>
            <ac:spMk id="5" creationId="{1059254D-1454-41A0-AB4E-B04435416F91}"/>
          </ac:spMkLst>
        </pc:spChg>
        <pc:picChg chg="add mod">
          <ac:chgData name="Rawlings A." userId="2004d09f-f2d8-4690-a5a8-e603cc061aa7" providerId="ADAL" clId="{3EE3F9C0-991B-4D14-9F35-242FCC20C3F8}" dt="2019-02-27T22:04:02.635" v="4199" actId="14100"/>
          <ac:picMkLst>
            <pc:docMk/>
            <pc:sldMk cId="1763799813" sldId="267"/>
            <ac:picMk id="7" creationId="{1FC13154-9FE0-4A12-BBDA-F25CF00DA757}"/>
          </ac:picMkLst>
        </pc:picChg>
      </pc:sldChg>
      <pc:sldChg chg="addSp delSp modSp">
        <pc:chgData name="Rawlings A." userId="2004d09f-f2d8-4690-a5a8-e603cc061aa7" providerId="ADAL" clId="{3EE3F9C0-991B-4D14-9F35-242FCC20C3F8}" dt="2019-03-04T08:59:14.017" v="4517" actId="20577"/>
        <pc:sldMkLst>
          <pc:docMk/>
          <pc:sldMk cId="2704333759" sldId="278"/>
        </pc:sldMkLst>
        <pc:spChg chg="mod">
          <ac:chgData name="Rawlings A." userId="2004d09f-f2d8-4690-a5a8-e603cc061aa7" providerId="ADAL" clId="{3EE3F9C0-991B-4D14-9F35-242FCC20C3F8}" dt="2019-03-04T08:58:52.579" v="4503" actId="14100"/>
          <ac:spMkLst>
            <pc:docMk/>
            <pc:sldMk cId="2704333759" sldId="278"/>
            <ac:spMk id="2" creationId="{00000000-0000-0000-0000-000000000000}"/>
          </ac:spMkLst>
        </pc:spChg>
        <pc:spChg chg="del mod">
          <ac:chgData name="Rawlings A." userId="2004d09f-f2d8-4690-a5a8-e603cc061aa7" providerId="ADAL" clId="{3EE3F9C0-991B-4D14-9F35-242FCC20C3F8}" dt="2019-03-04T08:57:21.225" v="4410"/>
          <ac:spMkLst>
            <pc:docMk/>
            <pc:sldMk cId="2704333759" sldId="278"/>
            <ac:spMk id="3" creationId="{00000000-0000-0000-0000-000000000000}"/>
          </ac:spMkLst>
        </pc:spChg>
        <pc:spChg chg="del mod">
          <ac:chgData name="Rawlings A." userId="2004d09f-f2d8-4690-a5a8-e603cc061aa7" providerId="ADAL" clId="{3EE3F9C0-991B-4D14-9F35-242FCC20C3F8}" dt="2019-03-04T08:57:34.222" v="4411"/>
          <ac:spMkLst>
            <pc:docMk/>
            <pc:sldMk cId="2704333759" sldId="278"/>
            <ac:spMk id="4" creationId="{00000000-0000-0000-0000-000000000000}"/>
          </ac:spMkLst>
        </pc:spChg>
        <pc:spChg chg="add mod">
          <ac:chgData name="Rawlings A." userId="2004d09f-f2d8-4690-a5a8-e603cc061aa7" providerId="ADAL" clId="{3EE3F9C0-991B-4D14-9F35-242FCC20C3F8}" dt="2019-03-04T08:59:14.017" v="4517" actId="20577"/>
          <ac:spMkLst>
            <pc:docMk/>
            <pc:sldMk cId="2704333759" sldId="278"/>
            <ac:spMk id="9" creationId="{5B6065B1-5DA2-4FFA-A6F0-E7A6D012EECB}"/>
          </ac:spMkLst>
        </pc:spChg>
        <pc:spChg chg="add mod">
          <ac:chgData name="Rawlings A." userId="2004d09f-f2d8-4690-a5a8-e603cc061aa7" providerId="ADAL" clId="{3EE3F9C0-991B-4D14-9F35-242FCC20C3F8}" dt="2019-03-04T08:59:07.162" v="4515" actId="20577"/>
          <ac:spMkLst>
            <pc:docMk/>
            <pc:sldMk cId="2704333759" sldId="278"/>
            <ac:spMk id="10" creationId="{910F721F-8AB6-4E05-8963-61D46013A3AC}"/>
          </ac:spMkLst>
        </pc:spChg>
        <pc:picChg chg="add mod">
          <ac:chgData name="Rawlings A." userId="2004d09f-f2d8-4690-a5a8-e603cc061aa7" providerId="ADAL" clId="{3EE3F9C0-991B-4D14-9F35-242FCC20C3F8}" dt="2019-03-04T08:58:34.472" v="4497" actId="1076"/>
          <ac:picMkLst>
            <pc:docMk/>
            <pc:sldMk cId="2704333759" sldId="278"/>
            <ac:picMk id="6" creationId="{132A6DFE-2A79-45AD-B9D2-8CA8DF7CCDB8}"/>
          </ac:picMkLst>
        </pc:picChg>
        <pc:picChg chg="add mod">
          <ac:chgData name="Rawlings A." userId="2004d09f-f2d8-4690-a5a8-e603cc061aa7" providerId="ADAL" clId="{3EE3F9C0-991B-4D14-9F35-242FCC20C3F8}" dt="2019-03-04T08:58:43.774" v="4500" actId="1076"/>
          <ac:picMkLst>
            <pc:docMk/>
            <pc:sldMk cId="2704333759" sldId="278"/>
            <ac:picMk id="8" creationId="{186FD125-326F-4DF3-8EA8-798A88FD1A4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9534F7-2AFB-42A7-879B-0BDF1FFC747A}" type="datetimeFigureOut">
              <a:rPr lang="en-GB" smtClean="0"/>
              <a:t>04/03/2019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BA888A-384B-4AD8-93AF-32AB010589B5}" type="slidenum">
              <a:rPr lang="en-GB" smtClean="0"/>
              <a:t>‹#›</a:t>
            </a:fld>
            <a:endParaRPr lang="en-GB"/>
          </a:p>
        </p:txBody>
      </p:sp>
    </p:spTree>
    <p:extLst>
      <p:ext uri="{BB962C8B-B14F-4D97-AF65-F5344CB8AC3E}">
        <p14:creationId xmlns:p14="http://schemas.microsoft.com/office/powerpoint/2010/main" val="3414181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Thermus_aquaticu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to break into cells to access to the macromolecules of interest</a:t>
            </a:r>
          </a:p>
          <a:p>
            <a:endParaRPr lang="en-GB" dirty="0"/>
          </a:p>
          <a:p>
            <a:r>
              <a:rPr lang="en-GB" dirty="0"/>
              <a:t>Eukaryotic cells are more complex and are surrounded by a cell wall with</a:t>
            </a:r>
            <a:r>
              <a:rPr lang="en-GB" baseline="0" dirty="0"/>
              <a:t> the DNA sitting inside the nucleus so, particular for genetics and genomics work, lysing the cells is much harder than when working with prokaryotic cells</a:t>
            </a:r>
          </a:p>
          <a:p>
            <a:endParaRPr lang="en-GB" baseline="0" dirty="0"/>
          </a:p>
          <a:p>
            <a:r>
              <a:rPr lang="en-GB" baseline="0" dirty="0"/>
              <a:t>His can also have an impact on transcriptomics and proteomics work as the most difficult to access mRNA and proteins may be left behind, therefore biasing results</a:t>
            </a:r>
          </a:p>
          <a:p>
            <a:endParaRPr lang="en-GB" baseline="0" dirty="0"/>
          </a:p>
          <a:p>
            <a:r>
              <a:rPr lang="en-GB" baseline="0" dirty="0"/>
              <a:t>As such, protocol development is very important aspect of all molecular work – protocols do no necessarily translate efficiently between one type of sample and another</a:t>
            </a:r>
          </a:p>
          <a:p>
            <a:endParaRPr lang="en-GB" baseline="0" dirty="0"/>
          </a:p>
          <a:p>
            <a:r>
              <a:rPr lang="en-GB" dirty="0"/>
              <a:t>In microbial systems, when the organisms of interest are present in samples containing their substrates (e.g. soil,</a:t>
            </a:r>
            <a:r>
              <a:rPr lang="en-GB" baseline="0" dirty="0"/>
              <a:t> plant matter etc.), the substrates themselves may have high levels of inhibitory compounds that prevent clean extraction of the macromolecules of interest. For example humic substances in soil and phenolic chemicals in plant tissues can bind readily to nucleic acids (DNA and RNA) preventing the application of techniques downstream of extraction</a:t>
            </a:r>
          </a:p>
          <a:p>
            <a:endParaRPr lang="en-GB" baseline="0" dirty="0"/>
          </a:p>
          <a:p>
            <a:r>
              <a:rPr lang="en-GB" baseline="0" dirty="0"/>
              <a:t>Downstream = a later stage of a protocol</a:t>
            </a:r>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5</a:t>
            </a:fld>
            <a:endParaRPr lang="en-GB"/>
          </a:p>
        </p:txBody>
      </p:sp>
    </p:spTree>
    <p:extLst>
      <p:ext uri="{BB962C8B-B14F-4D97-AF65-F5344CB8AC3E}">
        <p14:creationId xmlns:p14="http://schemas.microsoft.com/office/powerpoint/2010/main" val="1079451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Dna</a:t>
            </a:r>
            <a:r>
              <a:rPr lang="en-GB" dirty="0"/>
              <a:t> extraction is normally undertaken in three steps. It can be performed with a commercial kit or using household supplies</a:t>
            </a:r>
          </a:p>
          <a:p>
            <a:endParaRPr lang="en-GB" dirty="0"/>
          </a:p>
          <a:p>
            <a:r>
              <a:rPr lang="en-GB" dirty="0"/>
              <a:t>The first step is cell lysis, breaking the cell</a:t>
            </a:r>
            <a:r>
              <a:rPr lang="en-GB" baseline="0" dirty="0"/>
              <a:t> and nucleus membranes</a:t>
            </a:r>
            <a:r>
              <a:rPr lang="en-GB" dirty="0"/>
              <a:t> open to access the nucleic acids</a:t>
            </a:r>
          </a:p>
          <a:p>
            <a:endParaRPr lang="en-GB" dirty="0"/>
          </a:p>
          <a:p>
            <a:r>
              <a:rPr lang="en-GB" dirty="0"/>
              <a:t>This is often done using a combination of mechanical methods, flash freezing in liquid nitrogen and grinding, and chemical methods for example using SDS which is a type of detergent</a:t>
            </a:r>
          </a:p>
          <a:p>
            <a:endParaRPr lang="en-GB" dirty="0"/>
          </a:p>
          <a:p>
            <a:r>
              <a:rPr lang="en-GB" dirty="0"/>
              <a:t>Detergents are used to attract the monomers of the lipids that</a:t>
            </a:r>
            <a:r>
              <a:rPr lang="en-GB" baseline="0" dirty="0"/>
              <a:t> make up the cell membranes and also some of the water phobic proteins</a:t>
            </a:r>
          </a:p>
          <a:p>
            <a:endParaRPr lang="en-GB" baseline="0" dirty="0"/>
          </a:p>
          <a:p>
            <a:r>
              <a:rPr lang="en-GB" baseline="0" dirty="0"/>
              <a:t>Detergents or soaps are made of monomers that look very much like lipids, they have a head that likes water and a tail that hates water</a:t>
            </a:r>
          </a:p>
          <a:p>
            <a:r>
              <a:rPr lang="en-GB" baseline="0" dirty="0"/>
              <a:t>The soap and lipid monomers attract each other and form spheres to hide their hydrophobic tails from the water</a:t>
            </a:r>
          </a:p>
          <a:p>
            <a:endParaRPr lang="en-GB" baseline="0" dirty="0"/>
          </a:p>
          <a:p>
            <a:r>
              <a:rPr lang="en-GB" baseline="0" dirty="0"/>
              <a:t>So when lipids in a cell come </a:t>
            </a:r>
            <a:r>
              <a:rPr lang="en-GB" baseline="0" dirty="0" err="1"/>
              <a:t>itno</a:t>
            </a:r>
            <a:r>
              <a:rPr lang="en-GB" baseline="0" dirty="0"/>
              <a:t> contact with a detergent their arrangement gets disturbed as they become attracted to the detergent monomers</a:t>
            </a:r>
          </a:p>
          <a:p>
            <a:r>
              <a:rPr lang="en-GB" baseline="0" dirty="0"/>
              <a:t>This opens the cellular membranes allowing us access to the DNA</a:t>
            </a:r>
          </a:p>
          <a:p>
            <a:endParaRPr lang="en-GB" baseline="0" dirty="0"/>
          </a:p>
          <a:p>
            <a:r>
              <a:rPr lang="en-GB" baseline="0" dirty="0"/>
              <a:t>We can also use enzymes to do this job but these are often used in very specialised cases like extracting ancient DNA from bone samples</a:t>
            </a:r>
          </a:p>
          <a:p>
            <a:endParaRPr lang="en-GB" baseline="0" dirty="0"/>
          </a:p>
          <a:p>
            <a:r>
              <a:rPr lang="en-GB" baseline="0" dirty="0"/>
              <a:t>The second stage is to clean the DNA of any remaining proteins and we commonly do this using a salty solution </a:t>
            </a:r>
          </a:p>
          <a:p>
            <a:r>
              <a:rPr lang="en-GB" baseline="0" dirty="0"/>
              <a:t>Extraction kits may also use a protease enzyme at this point to degrade the proteins present in the sample</a:t>
            </a:r>
          </a:p>
          <a:p>
            <a:r>
              <a:rPr lang="en-GB" baseline="0" dirty="0"/>
              <a:t>And an extraction kit will also probably get you to use a special microcentrifuge tube that contains a filter to let the salts and proteins in solution through but trap the DNA</a:t>
            </a:r>
          </a:p>
          <a:p>
            <a:endParaRPr lang="en-GB" baseline="0" dirty="0"/>
          </a:p>
          <a:p>
            <a:r>
              <a:rPr lang="en-GB" baseline="0" dirty="0"/>
              <a:t>The last stage is to apply an ethanol wash to precipitate the DNA out of solution</a:t>
            </a:r>
          </a:p>
          <a:p>
            <a:r>
              <a:rPr lang="en-GB" baseline="0" dirty="0"/>
              <a:t>This washes any remaining salt off the DNA but also DNA is not able to remain in solution in ethanol so it coagulates and if there’s loads of it you’ll see it as a stringy mass in the ethanol</a:t>
            </a:r>
          </a:p>
          <a:p>
            <a:r>
              <a:rPr lang="en-GB" baseline="0" dirty="0"/>
              <a:t>It can then be ‘grabbed’ or spun down into a pellet at the bottom of a microcentrifuge tube so that the ethanol can be taken off leaving the purified DNA behind</a:t>
            </a:r>
          </a:p>
          <a:p>
            <a:endParaRPr lang="en-GB" baseline="0" dirty="0"/>
          </a:p>
          <a:p>
            <a:endParaRPr lang="en-GB" baseline="0" dirty="0"/>
          </a:p>
          <a:p>
            <a:endParaRPr lang="en-GB" dirty="0"/>
          </a:p>
          <a:p>
            <a:endParaRPr lang="en-GB" dirty="0"/>
          </a:p>
          <a:p>
            <a:r>
              <a:rPr lang="en-GB" dirty="0"/>
              <a:t> </a:t>
            </a:r>
          </a:p>
        </p:txBody>
      </p:sp>
      <p:sp>
        <p:nvSpPr>
          <p:cNvPr id="4" name="Slide Number Placeholder 3"/>
          <p:cNvSpPr>
            <a:spLocks noGrp="1"/>
          </p:cNvSpPr>
          <p:nvPr>
            <p:ph type="sldNum" sz="quarter" idx="10"/>
          </p:nvPr>
        </p:nvSpPr>
        <p:spPr/>
        <p:txBody>
          <a:bodyPr/>
          <a:lstStyle/>
          <a:p>
            <a:fld id="{F4BA888A-384B-4AD8-93AF-32AB010589B5}" type="slidenum">
              <a:rPr lang="en-GB" smtClean="0"/>
              <a:t>6</a:t>
            </a:fld>
            <a:endParaRPr lang="en-GB"/>
          </a:p>
        </p:txBody>
      </p:sp>
    </p:spTree>
    <p:extLst>
      <p:ext uri="{BB962C8B-B14F-4D97-AF65-F5344CB8AC3E}">
        <p14:creationId xmlns:p14="http://schemas.microsoft.com/office/powerpoint/2010/main" val="4186277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protocol uses heat lysis along with a proprietary “purification buffer” whose contents is not given but I suspect this contains a salt such as sodium acetate along with a protease enzyme</a:t>
            </a:r>
          </a:p>
          <a:p>
            <a:endParaRPr lang="en-GB" dirty="0"/>
          </a:p>
          <a:p>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7</a:t>
            </a:fld>
            <a:endParaRPr lang="en-GB"/>
          </a:p>
        </p:txBody>
      </p:sp>
    </p:spTree>
    <p:extLst>
      <p:ext uri="{BB962C8B-B14F-4D97-AF65-F5344CB8AC3E}">
        <p14:creationId xmlns:p14="http://schemas.microsoft.com/office/powerpoint/2010/main" val="2971273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Once DNA extraction protocol is complete you will want to check how much you have and that the sample isn’t contaminated with anything that might inhibit your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can be done using a spectrophotometer which shines a </a:t>
            </a:r>
            <a:r>
              <a:rPr lang="en-GB" dirty="0" err="1"/>
              <a:t>lightwave</a:t>
            </a:r>
            <a:r>
              <a:rPr lang="en-GB" dirty="0"/>
              <a:t> of a particular </a:t>
            </a:r>
            <a:r>
              <a:rPr lang="en-GB" dirty="0" err="1"/>
              <a:t>lenth</a:t>
            </a:r>
            <a:r>
              <a:rPr lang="en-GB" dirty="0"/>
              <a:t> through the sample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DNA absorbs UV light at 260 </a:t>
            </a:r>
            <a:r>
              <a:rPr lang="en-GB" dirty="0" err="1"/>
              <a:t>nanometers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to measure the amount of DNA in the sample we apply a known quantity to the sensor of a spectrophotometer which shines a UV wavelength at a known distance from the sample and you can then work out how much DNA is present </a:t>
            </a:r>
            <a:br>
              <a:rPr lang="en-GB" dirty="0"/>
            </a:br>
            <a:br>
              <a:rPr lang="en-GB" dirty="0"/>
            </a:br>
            <a:r>
              <a:rPr lang="en-GB" dirty="0"/>
              <a:t>The software linked to the spectrophotometer will produce a graph and also the data you need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graph should show a peak at around 260 nm and the software uses the strength of this peak to work out the concentration of your DNA sample in nanograms per microliter (ng per </a:t>
            </a:r>
            <a:r>
              <a:rPr lang="el-GR" dirty="0"/>
              <a:t>μ</a:t>
            </a:r>
            <a:r>
              <a:rPr lang="en-GB" dirty="0"/>
              <a:t>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you want to see how this is done and what to expect you can watch the video in the link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8</a:t>
            </a:fld>
            <a:endParaRPr lang="en-GB"/>
          </a:p>
        </p:txBody>
      </p:sp>
    </p:spTree>
    <p:extLst>
      <p:ext uri="{BB962C8B-B14F-4D97-AF65-F5344CB8AC3E}">
        <p14:creationId xmlns:p14="http://schemas.microsoft.com/office/powerpoint/2010/main" val="2911474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do anything with our extracted DNA we need to copy it and also snip out any bits of DNA we’re not interested in</a:t>
            </a:r>
          </a:p>
          <a:p>
            <a:endParaRPr lang="en-GB" dirty="0"/>
          </a:p>
          <a:p>
            <a:r>
              <a:rPr lang="en-GB" dirty="0"/>
              <a:t>We do this using a process that imitates the transcription of DNA into mRNA</a:t>
            </a:r>
          </a:p>
          <a:p>
            <a:endParaRPr lang="en-GB" dirty="0"/>
          </a:p>
          <a:p>
            <a:r>
              <a:rPr lang="en-GB" dirty="0"/>
              <a:t>The copying process is known as polymerase chain reaction or PCR</a:t>
            </a:r>
          </a:p>
          <a:p>
            <a:endParaRPr lang="en-GB" dirty="0"/>
          </a:p>
          <a:p>
            <a:r>
              <a:rPr lang="en-GB" dirty="0"/>
              <a:t>To prepare our sample for PCR we add a couple of things to it</a:t>
            </a:r>
          </a:p>
          <a:p>
            <a:endParaRPr lang="en-GB" dirty="0"/>
          </a:p>
          <a:p>
            <a:r>
              <a:rPr lang="en-GB" dirty="0"/>
              <a:t>We add primers which are small sections of DNA with the code we know sits at the start of our gene</a:t>
            </a:r>
          </a:p>
          <a:p>
            <a:endParaRPr lang="en-GB" dirty="0"/>
          </a:p>
          <a:p>
            <a:r>
              <a:rPr lang="en-GB" dirty="0"/>
              <a:t>We also add restriction enzymes which cut out the pieces of DNA we’re interested in copying</a:t>
            </a:r>
          </a:p>
          <a:p>
            <a:r>
              <a:rPr lang="en-GB" dirty="0"/>
              <a:t>These come from the natural processes used by bacteriophages to infect bacteria – in order to insert their own genetic material </a:t>
            </a:r>
            <a:r>
              <a:rPr lang="en-GB" dirty="0" err="1"/>
              <a:t>inot</a:t>
            </a:r>
            <a:r>
              <a:rPr lang="en-GB" dirty="0"/>
              <a:t> the bacteria they first cut the bacteria’s DNA in a specific place</a:t>
            </a:r>
          </a:p>
          <a:p>
            <a:endParaRPr lang="en-GB" dirty="0"/>
          </a:p>
          <a:p>
            <a:r>
              <a:rPr lang="en-GB" dirty="0"/>
              <a:t>We also need another enzyme which we call </a:t>
            </a:r>
            <a:r>
              <a:rPr lang="en-GB" dirty="0" err="1"/>
              <a:t>Taq</a:t>
            </a:r>
            <a:r>
              <a:rPr lang="en-GB" dirty="0"/>
              <a:t> Polymerase</a:t>
            </a:r>
          </a:p>
          <a:p>
            <a:r>
              <a:rPr lang="en-GB" dirty="0"/>
              <a:t>It’s called this because it comes from a bacteria called </a:t>
            </a:r>
            <a:r>
              <a:rPr lang="en-GB" sz="1200" b="0" i="1" u="none" strike="noStrike" kern="1200" dirty="0">
                <a:solidFill>
                  <a:schemeClr val="tx1"/>
                </a:solidFill>
                <a:effectLst/>
                <a:latin typeface="+mn-lt"/>
                <a:ea typeface="+mn-ea"/>
                <a:cs typeface="+mn-cs"/>
                <a:hlinkClick r:id="rId3" tooltip="Thermus aquaticus"/>
              </a:rPr>
              <a:t>Thermus aquaticus</a:t>
            </a:r>
            <a:r>
              <a:rPr lang="en-GB" sz="1200" b="0" i="1"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which was discovered in the geysers of Yellowstone Park</a:t>
            </a:r>
          </a:p>
          <a:p>
            <a:r>
              <a:rPr lang="en-GB" sz="1200" b="0" i="0" u="none" strike="noStrike" kern="1200" dirty="0">
                <a:solidFill>
                  <a:schemeClr val="tx1"/>
                </a:solidFill>
                <a:effectLst/>
                <a:latin typeface="+mn-lt"/>
                <a:ea typeface="+mn-ea"/>
                <a:cs typeface="+mn-cs"/>
              </a:rPr>
              <a:t>We use it because it can withstand really high temperatures and basically all molecular biology is built around the discovery of this enzyme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0" i="0" u="none" strike="noStrike" kern="1200" dirty="0" err="1">
                <a:solidFill>
                  <a:schemeClr val="tx1"/>
                </a:solidFill>
                <a:effectLst/>
                <a:latin typeface="+mn-lt"/>
                <a:ea typeface="+mn-ea"/>
                <a:cs typeface="+mn-cs"/>
              </a:rPr>
              <a:t>Taq</a:t>
            </a:r>
            <a:r>
              <a:rPr lang="en-GB" sz="1200" b="0" i="0" u="none" strike="noStrike" kern="1200" dirty="0">
                <a:solidFill>
                  <a:schemeClr val="tx1"/>
                </a:solidFill>
                <a:effectLst/>
                <a:latin typeface="+mn-lt"/>
                <a:ea typeface="+mn-ea"/>
                <a:cs typeface="+mn-cs"/>
              </a:rPr>
              <a:t> needs to withstand high temperatures because we are going to put a mixture of our </a:t>
            </a:r>
            <a:r>
              <a:rPr lang="en-GB" sz="1200" b="0" i="0" u="none" strike="noStrike" kern="1200" dirty="0" err="1">
                <a:solidFill>
                  <a:schemeClr val="tx1"/>
                </a:solidFill>
                <a:effectLst/>
                <a:latin typeface="+mn-lt"/>
                <a:ea typeface="+mn-ea"/>
                <a:cs typeface="+mn-cs"/>
              </a:rPr>
              <a:t>Dna</a:t>
            </a:r>
            <a:r>
              <a:rPr lang="en-GB" sz="1200" b="0" i="0" u="none" strike="noStrike" kern="1200" dirty="0">
                <a:solidFill>
                  <a:schemeClr val="tx1"/>
                </a:solidFill>
                <a:effectLst/>
                <a:latin typeface="+mn-lt"/>
                <a:ea typeface="+mn-ea"/>
                <a:cs typeface="+mn-cs"/>
              </a:rPr>
              <a:t>, our enzymes and our primer (one coding for forwards and one coding for backwards) and put them into a thermocycler which will carry out our PCR for us</a:t>
            </a:r>
          </a:p>
          <a:p>
            <a:r>
              <a:rPr lang="en-GB" sz="1200" b="0" i="0" u="none" strike="noStrike" kern="1200" dirty="0">
                <a:solidFill>
                  <a:schemeClr val="tx1"/>
                </a:solidFill>
                <a:effectLst/>
                <a:latin typeface="+mn-lt"/>
                <a:ea typeface="+mn-ea"/>
                <a:cs typeface="+mn-cs"/>
              </a:rPr>
              <a:t>Basically what this machine does is heat up and cool down the mixture over and over again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the DNA heats up the hydrogen bonds between the nucleotides break and so the DNA unzips</a:t>
            </a:r>
          </a:p>
          <a:p>
            <a:r>
              <a:rPr lang="en-GB" sz="1200" b="0" i="0" u="none" strike="noStrike" kern="1200" dirty="0">
                <a:solidFill>
                  <a:schemeClr val="tx1"/>
                </a:solidFill>
                <a:effectLst/>
                <a:latin typeface="+mn-lt"/>
                <a:ea typeface="+mn-ea"/>
                <a:cs typeface="+mn-cs"/>
              </a:rPr>
              <a:t>This happens at 95 degrees </a:t>
            </a:r>
            <a:r>
              <a:rPr lang="en-GB" sz="1200" b="0" i="0" u="none" strike="noStrike" kern="1200" dirty="0" err="1">
                <a:solidFill>
                  <a:schemeClr val="tx1"/>
                </a:solidFill>
                <a:effectLst/>
                <a:latin typeface="+mn-lt"/>
                <a:ea typeface="+mn-ea"/>
                <a:cs typeface="+mn-cs"/>
              </a:rPr>
              <a:t>centrigrade</a:t>
            </a:r>
            <a:r>
              <a:rPr lang="en-GB" sz="1200" b="0" i="0" u="none" strike="noStrike" kern="1200" dirty="0">
                <a:solidFill>
                  <a:schemeClr val="tx1"/>
                </a:solidFill>
                <a:effectLst/>
                <a:latin typeface="+mn-lt"/>
                <a:ea typeface="+mn-ea"/>
                <a:cs typeface="+mn-cs"/>
              </a:rPr>
              <a:t> which is why the </a:t>
            </a:r>
            <a:r>
              <a:rPr lang="en-GB" sz="1200" b="0" i="0" u="none" strike="noStrike" kern="1200" dirty="0" err="1">
                <a:solidFill>
                  <a:schemeClr val="tx1"/>
                </a:solidFill>
                <a:effectLst/>
                <a:latin typeface="+mn-lt"/>
                <a:ea typeface="+mn-ea"/>
                <a:cs typeface="+mn-cs"/>
              </a:rPr>
              <a:t>Taq</a:t>
            </a:r>
            <a:r>
              <a:rPr lang="en-GB" sz="1200" b="0" i="0" u="none" strike="noStrike" kern="1200" dirty="0">
                <a:solidFill>
                  <a:schemeClr val="tx1"/>
                </a:solidFill>
                <a:effectLst/>
                <a:latin typeface="+mn-lt"/>
                <a:ea typeface="+mn-ea"/>
                <a:cs typeface="+mn-cs"/>
              </a:rPr>
              <a:t> has to be able to withstand very high temperatures</a:t>
            </a:r>
          </a:p>
          <a:p>
            <a:r>
              <a:rPr lang="en-GB" sz="1200" b="0" i="0" u="none" strike="noStrike" kern="1200" dirty="0">
                <a:solidFill>
                  <a:schemeClr val="tx1"/>
                </a:solidFill>
                <a:effectLst/>
                <a:latin typeface="+mn-lt"/>
                <a:ea typeface="+mn-ea"/>
                <a:cs typeface="+mn-cs"/>
              </a:rPr>
              <a:t>At that point the primers adhere to sections of DNA they complement and the </a:t>
            </a:r>
            <a:r>
              <a:rPr lang="en-GB" sz="1200" b="0" i="0" u="none" strike="noStrike" kern="1200" dirty="0" err="1">
                <a:solidFill>
                  <a:schemeClr val="tx1"/>
                </a:solidFill>
                <a:effectLst/>
                <a:latin typeface="+mn-lt"/>
                <a:ea typeface="+mn-ea"/>
                <a:cs typeface="+mn-cs"/>
              </a:rPr>
              <a:t>Taq</a:t>
            </a:r>
            <a:r>
              <a:rPr lang="en-GB" sz="1200" b="0" i="0" u="none" strike="noStrike" kern="1200" dirty="0">
                <a:solidFill>
                  <a:schemeClr val="tx1"/>
                </a:solidFill>
                <a:effectLst/>
                <a:latin typeface="+mn-lt"/>
                <a:ea typeface="+mn-ea"/>
                <a:cs typeface="+mn-cs"/>
              </a:rPr>
              <a:t> polymerase which works exactly like the DNA polymerase in DNA replication then creates the new complementary strands of DNA. So you end up with two strands of identical DNA </a:t>
            </a:r>
          </a:p>
          <a:p>
            <a:r>
              <a:rPr lang="en-GB" sz="1200" b="0" i="0" u="none" strike="noStrike" kern="1200" dirty="0">
                <a:solidFill>
                  <a:schemeClr val="tx1"/>
                </a:solidFill>
                <a:effectLst/>
                <a:latin typeface="+mn-lt"/>
                <a:ea typeface="+mn-ea"/>
                <a:cs typeface="+mn-cs"/>
              </a:rPr>
              <a:t>The primer selects for the short tandem repeat section we’re interested in and the </a:t>
            </a:r>
            <a:r>
              <a:rPr lang="en-GB" sz="1200" b="0" i="0" u="none" strike="noStrike" kern="1200" dirty="0" err="1">
                <a:solidFill>
                  <a:schemeClr val="tx1"/>
                </a:solidFill>
                <a:effectLst/>
                <a:latin typeface="+mn-lt"/>
                <a:ea typeface="+mn-ea"/>
                <a:cs typeface="+mn-cs"/>
              </a:rPr>
              <a:t>Taq</a:t>
            </a:r>
            <a:r>
              <a:rPr lang="en-GB" sz="1200" b="0" i="0" u="none" strike="noStrike" kern="1200" dirty="0">
                <a:solidFill>
                  <a:schemeClr val="tx1"/>
                </a:solidFill>
                <a:effectLst/>
                <a:latin typeface="+mn-lt"/>
                <a:ea typeface="+mn-ea"/>
                <a:cs typeface="+mn-cs"/>
              </a:rPr>
              <a:t> polymerase adds complementary bases to those sections until the temperature drops</a:t>
            </a:r>
          </a:p>
          <a:p>
            <a:r>
              <a:rPr lang="en-GB" sz="1200" b="0" i="0" u="none" strike="noStrike" kern="1200" dirty="0">
                <a:solidFill>
                  <a:schemeClr val="tx1"/>
                </a:solidFill>
                <a:effectLst/>
                <a:latin typeface="+mn-lt"/>
                <a:ea typeface="+mn-ea"/>
                <a:cs typeface="+mn-cs"/>
              </a:rPr>
              <a:t>Any DNA we’re not interested in separates but simply joins back together again so we’re only left with one strand of those sections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Then the machine heats up again and the two new strands of target DNA go through the same process, creating a total of four strands of DNA</a:t>
            </a:r>
          </a:p>
          <a:p>
            <a:r>
              <a:rPr lang="en-GB" sz="1200" b="0" i="0" u="none" strike="noStrike" kern="1200" dirty="0">
                <a:solidFill>
                  <a:schemeClr val="tx1"/>
                </a:solidFill>
                <a:effectLst/>
                <a:latin typeface="+mn-lt"/>
                <a:ea typeface="+mn-ea"/>
                <a:cs typeface="+mn-cs"/>
              </a:rPr>
              <a:t>The DNA we’re not interested in still remains as a single </a:t>
            </a:r>
            <a:r>
              <a:rPr lang="en-GB" sz="1200" b="0" i="0" u="none" strike="noStrike" kern="1200" dirty="0" err="1">
                <a:solidFill>
                  <a:schemeClr val="tx1"/>
                </a:solidFill>
                <a:effectLst/>
                <a:latin typeface="+mn-lt"/>
                <a:ea typeface="+mn-ea"/>
                <a:cs typeface="+mn-cs"/>
              </a:rPr>
              <a:t>stranhd</a:t>
            </a:r>
            <a:r>
              <a:rPr lang="en-GB" sz="1200" b="0" i="0" u="none" strike="noStrike" kern="1200" dirty="0">
                <a:solidFill>
                  <a:schemeClr val="tx1"/>
                </a:solidFill>
                <a:effectLst/>
                <a:latin typeface="+mn-lt"/>
                <a:ea typeface="+mn-ea"/>
                <a:cs typeface="+mn-cs"/>
              </a:rPr>
              <a:t> of DNA at the end of this cycle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 in each cycle the PCR machine goes through the number of fragments of target DNA is doubled</a:t>
            </a:r>
          </a:p>
          <a:p>
            <a:r>
              <a:rPr lang="en-GB" sz="1200" b="0" i="0" u="none" strike="noStrike" kern="1200" dirty="0">
                <a:solidFill>
                  <a:schemeClr val="tx1"/>
                </a:solidFill>
                <a:effectLst/>
                <a:latin typeface="+mn-lt"/>
                <a:ea typeface="+mn-ea"/>
                <a:cs typeface="+mn-cs"/>
              </a:rPr>
              <a:t>And typically we run PCR over 25 to 30 cycles</a:t>
            </a:r>
          </a:p>
          <a:p>
            <a:r>
              <a:rPr lang="en-GB" sz="1200" b="0" i="0" u="none" strike="noStrike" kern="1200" dirty="0">
                <a:solidFill>
                  <a:schemeClr val="tx1"/>
                </a:solidFill>
                <a:effectLst/>
                <a:latin typeface="+mn-lt"/>
                <a:ea typeface="+mn-ea"/>
                <a:cs typeface="+mn-cs"/>
              </a:rPr>
              <a:t>After that the </a:t>
            </a:r>
            <a:r>
              <a:rPr lang="en-GB" sz="1200" b="0" i="0" u="none" strike="noStrike" kern="1200" dirty="0" err="1">
                <a:solidFill>
                  <a:schemeClr val="tx1"/>
                </a:solidFill>
                <a:effectLst/>
                <a:latin typeface="+mn-lt"/>
                <a:ea typeface="+mn-ea"/>
                <a:cs typeface="+mn-cs"/>
              </a:rPr>
              <a:t>Taq</a:t>
            </a:r>
            <a:r>
              <a:rPr lang="en-GB" sz="1200" b="0" i="0" u="none" strike="noStrike" kern="1200" dirty="0">
                <a:solidFill>
                  <a:schemeClr val="tx1"/>
                </a:solidFill>
                <a:effectLst/>
                <a:latin typeface="+mn-lt"/>
                <a:ea typeface="+mn-ea"/>
                <a:cs typeface="+mn-cs"/>
              </a:rPr>
              <a:t> will have run out of energy and will start behaving wildly, adding new nucleotides all over the place </a:t>
            </a:r>
          </a:p>
          <a:p>
            <a:r>
              <a:rPr lang="en-GB" sz="1200" b="0" i="0" u="none" strike="noStrike" kern="1200" dirty="0">
                <a:solidFill>
                  <a:schemeClr val="tx1"/>
                </a:solidFill>
                <a:effectLst/>
                <a:latin typeface="+mn-lt"/>
                <a:ea typeface="+mn-ea"/>
                <a:cs typeface="+mn-cs"/>
              </a:rPr>
              <a:t>So at the end of say 30 cycles we would end up with millions of copies of our target DNA</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9</a:t>
            </a:fld>
            <a:endParaRPr lang="en-GB"/>
          </a:p>
        </p:txBody>
      </p:sp>
    </p:spTree>
    <p:extLst>
      <p:ext uri="{BB962C8B-B14F-4D97-AF65-F5344CB8AC3E}">
        <p14:creationId xmlns:p14="http://schemas.microsoft.com/office/powerpoint/2010/main" val="3320953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10</a:t>
            </a:fld>
            <a:endParaRPr lang="en-GB"/>
          </a:p>
        </p:txBody>
      </p:sp>
    </p:spTree>
    <p:extLst>
      <p:ext uri="{BB962C8B-B14F-4D97-AF65-F5344CB8AC3E}">
        <p14:creationId xmlns:p14="http://schemas.microsoft.com/office/powerpoint/2010/main" val="1826869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11</a:t>
            </a:fld>
            <a:endParaRPr lang="en-GB"/>
          </a:p>
        </p:txBody>
      </p:sp>
    </p:spTree>
    <p:extLst>
      <p:ext uri="{BB962C8B-B14F-4D97-AF65-F5344CB8AC3E}">
        <p14:creationId xmlns:p14="http://schemas.microsoft.com/office/powerpoint/2010/main" val="4252463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12</a:t>
            </a:fld>
            <a:endParaRPr lang="en-GB"/>
          </a:p>
        </p:txBody>
      </p:sp>
    </p:spTree>
    <p:extLst>
      <p:ext uri="{BB962C8B-B14F-4D97-AF65-F5344CB8AC3E}">
        <p14:creationId xmlns:p14="http://schemas.microsoft.com/office/powerpoint/2010/main" val="438633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13</a:t>
            </a:fld>
            <a:endParaRPr lang="en-GB"/>
          </a:p>
        </p:txBody>
      </p:sp>
    </p:spTree>
    <p:extLst>
      <p:ext uri="{BB962C8B-B14F-4D97-AF65-F5344CB8AC3E}">
        <p14:creationId xmlns:p14="http://schemas.microsoft.com/office/powerpoint/2010/main" val="264515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14</a:t>
            </a:fld>
            <a:endParaRPr lang="en-GB"/>
          </a:p>
        </p:txBody>
      </p:sp>
    </p:spTree>
    <p:extLst>
      <p:ext uri="{BB962C8B-B14F-4D97-AF65-F5344CB8AC3E}">
        <p14:creationId xmlns:p14="http://schemas.microsoft.com/office/powerpoint/2010/main" val="1591586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16</a:t>
            </a:fld>
            <a:endParaRPr lang="en-GB"/>
          </a:p>
        </p:txBody>
      </p:sp>
    </p:spTree>
    <p:extLst>
      <p:ext uri="{BB962C8B-B14F-4D97-AF65-F5344CB8AC3E}">
        <p14:creationId xmlns:p14="http://schemas.microsoft.com/office/powerpoint/2010/main" val="1553861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17</a:t>
            </a:fld>
            <a:endParaRPr lang="en-GB"/>
          </a:p>
        </p:txBody>
      </p:sp>
    </p:spTree>
    <p:extLst>
      <p:ext uri="{BB962C8B-B14F-4D97-AF65-F5344CB8AC3E}">
        <p14:creationId xmlns:p14="http://schemas.microsoft.com/office/powerpoint/2010/main" val="551680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exciting way we are starting to use DNA to help in conservation efforts is the detection of environmental DNA or eDNA</a:t>
            </a:r>
          </a:p>
          <a:p>
            <a:endParaRPr lang="en-GB" dirty="0"/>
          </a:p>
          <a:p>
            <a:r>
              <a:rPr lang="en-GB" dirty="0"/>
              <a:t>eDNA studies make use of the fact that all organisms shed DNA in the form of cells</a:t>
            </a:r>
          </a:p>
          <a:p>
            <a:r>
              <a:rPr lang="en-GB" dirty="0"/>
              <a:t>And in eDNA studies what is used is not the chromosomal DNA we’ve been talking about but what’s called mitochondrial DNA</a:t>
            </a:r>
          </a:p>
          <a:p>
            <a:r>
              <a:rPr lang="en-GB" dirty="0"/>
              <a:t>This </a:t>
            </a:r>
            <a:r>
              <a:rPr lang="en-GB" dirty="0" err="1"/>
              <a:t>Dna</a:t>
            </a:r>
            <a:r>
              <a:rPr lang="en-GB" dirty="0"/>
              <a:t> sits in the mitochondria of the cells</a:t>
            </a:r>
          </a:p>
          <a:p>
            <a:r>
              <a:rPr lang="en-GB" dirty="0"/>
              <a:t>There are many copies of </a:t>
            </a:r>
            <a:r>
              <a:rPr lang="en-GB" dirty="0" err="1"/>
              <a:t>mtDNA</a:t>
            </a:r>
            <a:r>
              <a:rPr lang="en-GB" dirty="0"/>
              <a:t> in each cell present as a short genome so we know the </a:t>
            </a:r>
            <a:r>
              <a:rPr lang="en-GB" dirty="0" err="1"/>
              <a:t>mtDNA</a:t>
            </a:r>
            <a:r>
              <a:rPr lang="en-GB" dirty="0"/>
              <a:t> sequence for most organisms</a:t>
            </a:r>
          </a:p>
          <a:p>
            <a:r>
              <a:rPr lang="en-GB" dirty="0"/>
              <a:t>And </a:t>
            </a:r>
            <a:r>
              <a:rPr lang="en-GB" dirty="0" err="1"/>
              <a:t>mtDNa</a:t>
            </a:r>
            <a:r>
              <a:rPr lang="en-GB" dirty="0"/>
              <a:t> is more stable in the environment</a:t>
            </a:r>
          </a:p>
          <a:p>
            <a:endParaRPr lang="en-GB" dirty="0"/>
          </a:p>
          <a:p>
            <a:r>
              <a:rPr lang="en-GB" dirty="0"/>
              <a:t>eDNA work uses exactly the same techniques as we’ve already discussed</a:t>
            </a:r>
          </a:p>
          <a:p>
            <a:r>
              <a:rPr lang="en-GB" dirty="0"/>
              <a:t>We take samples from the environment, maybe from a watercourse or soil sample</a:t>
            </a:r>
          </a:p>
          <a:p>
            <a:r>
              <a:rPr lang="en-GB" dirty="0"/>
              <a:t>We produce primers which probe for the </a:t>
            </a:r>
            <a:r>
              <a:rPr lang="en-GB" dirty="0" err="1"/>
              <a:t>mtDNA</a:t>
            </a:r>
            <a:r>
              <a:rPr lang="en-GB" dirty="0"/>
              <a:t> of particular organisms and would match to their </a:t>
            </a:r>
            <a:r>
              <a:rPr lang="en-GB" dirty="0" err="1"/>
              <a:t>mtDNA</a:t>
            </a:r>
            <a:r>
              <a:rPr lang="en-GB" dirty="0"/>
              <a:t> if they were present</a:t>
            </a:r>
          </a:p>
          <a:p>
            <a:r>
              <a:rPr lang="en-GB" dirty="0"/>
              <a:t>We run the samples through PCR and if the organism’s DNA is present we will get a band on a gel which we can then </a:t>
            </a:r>
            <a:r>
              <a:rPr lang="en-GB" dirty="0" err="1"/>
              <a:t>ccut</a:t>
            </a:r>
            <a:r>
              <a:rPr lang="en-GB" dirty="0"/>
              <a:t> out and send away to be sequenced if we want to be absolutely sure we’ve found our target organism</a:t>
            </a:r>
          </a:p>
          <a:p>
            <a:endParaRPr lang="en-GB" dirty="0"/>
          </a:p>
          <a:p>
            <a:r>
              <a:rPr lang="en-GB" dirty="0"/>
              <a:t>So this technique is really useful in a lot of situations, but mostly in aquatic environments</a:t>
            </a:r>
          </a:p>
          <a:p>
            <a:r>
              <a:rPr lang="en-GB" dirty="0"/>
              <a:t>And in fact a friend of mine over at SU is using eDNA for early detection of invasive cray fish in rivers around Wales</a:t>
            </a:r>
          </a:p>
          <a:p>
            <a:r>
              <a:rPr lang="en-GB" dirty="0"/>
              <a:t>And eDNA is used all over the world as an early warning signal of invasive species and their movement</a:t>
            </a:r>
          </a:p>
          <a:p>
            <a:endParaRPr lang="en-GB" dirty="0"/>
          </a:p>
          <a:p>
            <a:r>
              <a:rPr lang="en-GB" dirty="0"/>
              <a:t>It’s also used in the detection of migrating and spawning behaviours aquatic species</a:t>
            </a:r>
          </a:p>
          <a:p>
            <a:r>
              <a:rPr lang="en-GB" dirty="0"/>
              <a:t>So for salmonids for example eDNA can be used to manage the timing of opening and closing barriers</a:t>
            </a:r>
          </a:p>
          <a:p>
            <a:endParaRPr lang="en-GB" dirty="0"/>
          </a:p>
          <a:p>
            <a:r>
              <a:rPr lang="en-GB" dirty="0"/>
              <a:t>We can also use eDNA to measure abundance data over time because the eDNA signal will be stronger when there are more target organisms around</a:t>
            </a:r>
          </a:p>
          <a:p>
            <a:endParaRPr lang="en-GB" dirty="0"/>
          </a:p>
          <a:p>
            <a:br>
              <a:rPr lang="en-GB" dirty="0"/>
            </a:br>
            <a:endParaRPr lang="en-GB" dirty="0"/>
          </a:p>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18</a:t>
            </a:fld>
            <a:endParaRPr lang="en-GB"/>
          </a:p>
        </p:txBody>
      </p:sp>
    </p:spTree>
    <p:extLst>
      <p:ext uri="{BB962C8B-B14F-4D97-AF65-F5344CB8AC3E}">
        <p14:creationId xmlns:p14="http://schemas.microsoft.com/office/powerpoint/2010/main" val="3406745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19</a:t>
            </a:fld>
            <a:endParaRPr lang="en-GB"/>
          </a:p>
        </p:txBody>
      </p:sp>
    </p:spTree>
    <p:extLst>
      <p:ext uri="{BB962C8B-B14F-4D97-AF65-F5344CB8AC3E}">
        <p14:creationId xmlns:p14="http://schemas.microsoft.com/office/powerpoint/2010/main" val="3379601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20</a:t>
            </a:fld>
            <a:endParaRPr lang="en-GB"/>
          </a:p>
        </p:txBody>
      </p:sp>
    </p:spTree>
    <p:extLst>
      <p:ext uri="{BB962C8B-B14F-4D97-AF65-F5344CB8AC3E}">
        <p14:creationId xmlns:p14="http://schemas.microsoft.com/office/powerpoint/2010/main" val="13755914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21</a:t>
            </a:fld>
            <a:endParaRPr lang="en-GB"/>
          </a:p>
        </p:txBody>
      </p:sp>
    </p:spTree>
    <p:extLst>
      <p:ext uri="{BB962C8B-B14F-4D97-AF65-F5344CB8AC3E}">
        <p14:creationId xmlns:p14="http://schemas.microsoft.com/office/powerpoint/2010/main" val="16391322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BA888A-384B-4AD8-93AF-32AB010589B5}" type="slidenum">
              <a:rPr lang="en-GB" smtClean="0"/>
              <a:t>22</a:t>
            </a:fld>
            <a:endParaRPr lang="en-GB"/>
          </a:p>
        </p:txBody>
      </p:sp>
    </p:spTree>
    <p:extLst>
      <p:ext uri="{BB962C8B-B14F-4D97-AF65-F5344CB8AC3E}">
        <p14:creationId xmlns:p14="http://schemas.microsoft.com/office/powerpoint/2010/main" val="3578837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A888A-384B-4AD8-93AF-32AB010589B5}" type="slidenum">
              <a:rPr lang="en-GB" smtClean="0"/>
              <a:t>23</a:t>
            </a:fld>
            <a:endParaRPr lang="en-GB"/>
          </a:p>
        </p:txBody>
      </p:sp>
    </p:spTree>
    <p:extLst>
      <p:ext uri="{BB962C8B-B14F-4D97-AF65-F5344CB8AC3E}">
        <p14:creationId xmlns:p14="http://schemas.microsoft.com/office/powerpoint/2010/main" val="1277590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2226646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2770197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190251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8340EA-B5D9-470E-A6E6-7F1A84CF70E5}" type="datetimeFigureOut">
              <a:rPr lang="en-GB" smtClean="0"/>
              <a:t>04/03/2019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3828796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8340EA-B5D9-470E-A6E6-7F1A84CF70E5}" type="datetimeFigureOut">
              <a:rPr lang="en-GB" smtClean="0"/>
              <a:t>04/03/2019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145387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282629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238298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1913160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58340EA-B5D9-470E-A6E6-7F1A84CF70E5}" type="datetimeFigureOut">
              <a:rPr lang="en-GB" smtClean="0"/>
              <a:t>04/03/2019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651414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58340EA-B5D9-470E-A6E6-7F1A84CF70E5}" type="datetimeFigureOut">
              <a:rPr lang="en-GB" smtClean="0"/>
              <a:t>04/03/2019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984227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965137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34737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1885883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165438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3909285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3903138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8340EA-B5D9-470E-A6E6-7F1A84CF70E5}" type="datetimeFigureOut">
              <a:rPr lang="en-GB" smtClean="0"/>
              <a:t>04/03/2019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C2627-189D-4F4D-852D-8B1BE46517DD}" type="slidenum">
              <a:rPr lang="en-GB" smtClean="0"/>
              <a:t>‹#›</a:t>
            </a:fld>
            <a:endParaRPr lang="en-GB"/>
          </a:p>
        </p:txBody>
      </p:sp>
    </p:spTree>
    <p:extLst>
      <p:ext uri="{BB962C8B-B14F-4D97-AF65-F5344CB8AC3E}">
        <p14:creationId xmlns:p14="http://schemas.microsoft.com/office/powerpoint/2010/main" val="1580918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58340EA-B5D9-470E-A6E6-7F1A84CF70E5}" type="datetimeFigureOut">
              <a:rPr lang="en-GB" smtClean="0"/>
              <a:t>04/03/2019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44C2627-189D-4F4D-852D-8B1BE46517DD}" type="slidenum">
              <a:rPr lang="en-GB" smtClean="0"/>
              <a:t>‹#›</a:t>
            </a:fld>
            <a:endParaRPr lang="en-GB"/>
          </a:p>
        </p:txBody>
      </p:sp>
    </p:spTree>
    <p:extLst>
      <p:ext uri="{BB962C8B-B14F-4D97-AF65-F5344CB8AC3E}">
        <p14:creationId xmlns:p14="http://schemas.microsoft.com/office/powerpoint/2010/main" val="40207074"/>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g"/><Relationship Id="rId7"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4.jpg"/><Relationship Id="rId5" Type="http://schemas.openxmlformats.org/officeDocument/2006/relationships/image" Target="../media/image13.jpg"/><Relationship Id="rId10" Type="http://schemas.openxmlformats.org/officeDocument/2006/relationships/hyperlink" Target="https://learn.genetics.utah.edu/content/labs/extraction/howto/DNA_Extraction.pdf" TargetMode="External"/><Relationship Id="rId4" Type="http://schemas.openxmlformats.org/officeDocument/2006/relationships/image" Target="../media/image12.jpg"/><Relationship Id="rId9" Type="http://schemas.openxmlformats.org/officeDocument/2006/relationships/image" Target="../media/image17.JPG"/></Relationships>
</file>

<file path=ppt/slides/_rels/slide7.xml.rels><?xml version="1.0" encoding="UTF-8" standalone="yes"?>
<Relationships xmlns="http://schemas.openxmlformats.org/package/2006/relationships"><Relationship Id="rId8" Type="http://schemas.openxmlformats.org/officeDocument/2006/relationships/hyperlink" Target="https://youtu.be/1PisbDHKXTU" TargetMode="External"/><Relationship Id="rId3" Type="http://schemas.openxmlformats.org/officeDocument/2006/relationships/slideLayout" Target="../slideLayouts/slideLayout4.xml"/><Relationship Id="rId7" Type="http://schemas.openxmlformats.org/officeDocument/2006/relationships/hyperlink" Target="https://youtu.be/tcPgdR9_t64" TargetMode="External"/><Relationship Id="rId2" Type="http://schemas.openxmlformats.org/officeDocument/2006/relationships/video" Target="https://www.youtube.com/embed/1PisbDHKXTU" TargetMode="External"/><Relationship Id="rId1" Type="http://schemas.openxmlformats.org/officeDocument/2006/relationships/video" Target="https://www.youtube.com/embed/tcPgdR9_t64" TargetMode="Externa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21.jpg"/><Relationship Id="rId4" Type="http://schemas.openxmlformats.org/officeDocument/2006/relationships/hyperlink" Target="https://youtu.be/y3ICiycWeCA"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5.xml"/><Relationship Id="rId7" Type="http://schemas.openxmlformats.org/officeDocument/2006/relationships/image" Target="../media/image24.png"/><Relationship Id="rId2" Type="http://schemas.openxmlformats.org/officeDocument/2006/relationships/slideLayout" Target="../slideLayouts/slideLayout4.xml"/><Relationship Id="rId1" Type="http://schemas.openxmlformats.org/officeDocument/2006/relationships/video" Target="https://www.youtube.com/embed/iQsu3Kz9NYo" TargetMode="External"/><Relationship Id="rId6" Type="http://schemas.openxmlformats.org/officeDocument/2006/relationships/image" Target="../media/image23.png"/><Relationship Id="rId5" Type="http://schemas.openxmlformats.org/officeDocument/2006/relationships/hyperlink" Target="https://youtu.be/iQsu3Kz9NYo" TargetMode="External"/><Relationship Id="rId10" Type="http://schemas.openxmlformats.org/officeDocument/2006/relationships/image" Target="../media/image27.png"/><Relationship Id="rId4" Type="http://schemas.openxmlformats.org/officeDocument/2006/relationships/image" Target="../media/image22.jpeg"/><Relationship Id="rId9"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youtu.be/9ufRMr5ZKX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3.jpg"/></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4.xml"/><Relationship Id="rId1" Type="http://schemas.openxmlformats.org/officeDocument/2006/relationships/video" Target="https://www.youtube.com/embed/OSKwuOccAak" TargetMode="External"/><Relationship Id="rId4" Type="http://schemas.openxmlformats.org/officeDocument/2006/relationships/hyperlink" Target="https://youtu.be/OSKwuOccAak"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researchgate.net/profile/Anna_Rawlings" TargetMode="External"/><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hyperlink" Target="http://www.earthmicrobiome.org/" TargetMode="Externa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8" Type="http://schemas.openxmlformats.org/officeDocument/2006/relationships/hyperlink" Target="https://youtu.be/LkB_jNxvvPg" TargetMode="External"/><Relationship Id="rId3" Type="http://schemas.openxmlformats.org/officeDocument/2006/relationships/slideLayout" Target="../slideLayouts/slideLayout4.xml"/><Relationship Id="rId7" Type="http://schemas.openxmlformats.org/officeDocument/2006/relationships/hyperlink" Target="https://youtu.be/TQdTV1rAlWY" TargetMode="External"/><Relationship Id="rId2" Type="http://schemas.openxmlformats.org/officeDocument/2006/relationships/video" Target="https://www.youtube.com/embed/TQdTV1rAlWY" TargetMode="External"/><Relationship Id="rId1" Type="http://schemas.openxmlformats.org/officeDocument/2006/relationships/video" Target="https://www.youtube.com/embed/LkB_jNxvvPg" TargetMode="Externa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aber.ac.uk/en/news/archive/2019/02/title-221042-en.html" TargetMode="External"/><Relationship Id="rId5" Type="http://schemas.openxmlformats.org/officeDocument/2006/relationships/image" Target="../media/image44.png"/><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tlf6wYJrwKY" TargetMode="External"/><Relationship Id="rId5" Type="http://schemas.openxmlformats.org/officeDocument/2006/relationships/hyperlink" Target="https://youtu.be/tlf6wYJrwKY" TargetMode="External"/><Relationship Id="rId4" Type="http://schemas.openxmlformats.org/officeDocument/2006/relationships/image" Target="../media/image45.jpeg"/></Relationships>
</file>

<file path=ppt/slides/_rels/slide21.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6.png"/><Relationship Id="rId7" Type="http://schemas.openxmlformats.org/officeDocument/2006/relationships/hyperlink" Target="http://www.molecularecologist.com/category/rnaseq/"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48.png"/><Relationship Id="rId5" Type="http://schemas.openxmlformats.org/officeDocument/2006/relationships/hyperlink" Target="https://www.the-scientist.com/lab-tools/transcriptomics-for-the-animal-kingdom-39096" TargetMode="Externa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Genetics Part 3	</a:t>
            </a:r>
          </a:p>
        </p:txBody>
      </p:sp>
      <p:sp>
        <p:nvSpPr>
          <p:cNvPr id="3" name="Subtitle 2"/>
          <p:cNvSpPr>
            <a:spLocks noGrp="1"/>
          </p:cNvSpPr>
          <p:nvPr>
            <p:ph type="subTitle" idx="1"/>
          </p:nvPr>
        </p:nvSpPr>
        <p:spPr/>
        <p:txBody>
          <a:bodyPr/>
          <a:lstStyle/>
          <a:p>
            <a:r>
              <a:rPr lang="en-GB" dirty="0"/>
              <a:t>Genetics tools for environmental conservation</a:t>
            </a:r>
          </a:p>
        </p:txBody>
      </p:sp>
    </p:spTree>
    <p:extLst>
      <p:ext uri="{BB962C8B-B14F-4D97-AF65-F5344CB8AC3E}">
        <p14:creationId xmlns:p14="http://schemas.microsoft.com/office/powerpoint/2010/main" val="3175911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a:t>
            </a:r>
          </a:p>
        </p:txBody>
      </p:sp>
      <p:sp>
        <p:nvSpPr>
          <p:cNvPr id="3" name="Content Placeholder 2"/>
          <p:cNvSpPr>
            <a:spLocks noGrp="1"/>
          </p:cNvSpPr>
          <p:nvPr>
            <p:ph idx="1"/>
          </p:nvPr>
        </p:nvSpPr>
        <p:spPr/>
        <p:txBody>
          <a:bodyPr/>
          <a:lstStyle/>
          <a:p>
            <a:r>
              <a:rPr lang="en-GB" dirty="0"/>
              <a:t>Central Dogma</a:t>
            </a:r>
          </a:p>
          <a:p>
            <a:r>
              <a:rPr lang="en-GB" dirty="0"/>
              <a:t>DNA extraction</a:t>
            </a:r>
          </a:p>
          <a:p>
            <a:r>
              <a:rPr lang="en-GB" dirty="0"/>
              <a:t>PCR</a:t>
            </a:r>
          </a:p>
          <a:p>
            <a:r>
              <a:rPr lang="en-GB" dirty="0"/>
              <a:t>DNA techniques: fingerprinting (DGGE); DNA barcodes; microsatellites; sequencing; e-DNA</a:t>
            </a:r>
          </a:p>
          <a:p>
            <a:r>
              <a:rPr lang="en-GB" dirty="0"/>
              <a:t>RNA techniques: qPCR; RNAi/methylation (phenotype evaluation)</a:t>
            </a:r>
          </a:p>
          <a:p>
            <a:r>
              <a:rPr lang="en-GB" dirty="0"/>
              <a:t>Proteomics &amp; metabolomics</a:t>
            </a:r>
          </a:p>
        </p:txBody>
      </p:sp>
    </p:spTree>
    <p:extLst>
      <p:ext uri="{BB962C8B-B14F-4D97-AF65-F5344CB8AC3E}">
        <p14:creationId xmlns:p14="http://schemas.microsoft.com/office/powerpoint/2010/main" val="3054291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799437" y="1326292"/>
            <a:ext cx="3222686" cy="540402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304801" y="452718"/>
            <a:ext cx="9746034" cy="873574"/>
          </a:xfrm>
        </p:spPr>
        <p:txBody>
          <a:bodyPr/>
          <a:lstStyle/>
          <a:p>
            <a:r>
              <a:rPr lang="en-GB" sz="4000" dirty="0"/>
              <a:t>Reminder : central dogma of genetics</a:t>
            </a:r>
          </a:p>
        </p:txBody>
      </p:sp>
      <p:sp>
        <p:nvSpPr>
          <p:cNvPr id="5" name="Content Placeholder 4"/>
          <p:cNvSpPr>
            <a:spLocks noGrp="1"/>
          </p:cNvSpPr>
          <p:nvPr>
            <p:ph sz="half" idx="1"/>
          </p:nvPr>
        </p:nvSpPr>
        <p:spPr>
          <a:xfrm>
            <a:off x="395416" y="1593669"/>
            <a:ext cx="5104235" cy="4662670"/>
          </a:xfrm>
        </p:spPr>
        <p:txBody>
          <a:bodyPr/>
          <a:lstStyle/>
          <a:p>
            <a:r>
              <a:rPr lang="en-GB" dirty="0"/>
              <a:t>Information in genes flows from DNA to RNA to polypeptides (proteins)</a:t>
            </a:r>
          </a:p>
          <a:p>
            <a:r>
              <a:rPr lang="en-GB" dirty="0"/>
              <a:t>Genetic information is expressed when a gene is translated into a polypeptide or protein</a:t>
            </a:r>
          </a:p>
          <a:p>
            <a:r>
              <a:rPr lang="en-GB" dirty="0"/>
              <a:t>Not all genes will be expressed</a:t>
            </a:r>
          </a:p>
          <a:p>
            <a:r>
              <a:rPr lang="en-GB" dirty="0"/>
              <a:t>Gene expression responds to internal and external stimuli through epigenetics</a:t>
            </a:r>
          </a:p>
          <a:p>
            <a:r>
              <a:rPr lang="en-GB" dirty="0"/>
              <a:t>Molecular data can be acquired at different stages of expression to answer different questions</a:t>
            </a:r>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978848" y="1325563"/>
            <a:ext cx="2837459" cy="4375021"/>
          </a:xfrm>
        </p:spPr>
      </p:pic>
      <p:sp>
        <p:nvSpPr>
          <p:cNvPr id="10" name="TextBox 9"/>
          <p:cNvSpPr txBox="1"/>
          <p:nvPr/>
        </p:nvSpPr>
        <p:spPr>
          <a:xfrm>
            <a:off x="9063696" y="1325563"/>
            <a:ext cx="2932671" cy="4801314"/>
          </a:xfrm>
          <a:prstGeom prst="rect">
            <a:avLst/>
          </a:prstGeom>
          <a:noFill/>
        </p:spPr>
        <p:txBody>
          <a:bodyPr wrap="square" rtlCol="0">
            <a:spAutoFit/>
          </a:bodyPr>
          <a:lstStyle/>
          <a:p>
            <a:pPr marL="285750" indent="-285750">
              <a:buFont typeface="Arial" panose="020B0604020202020204" pitchFamily="34" charset="0"/>
              <a:buChar char="•"/>
            </a:pPr>
            <a:r>
              <a:rPr lang="en-GB" dirty="0"/>
              <a:t>Genomics/genetics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pPr marL="285750" indent="-285750">
              <a:buFont typeface="Arial" panose="020B0604020202020204" pitchFamily="34" charset="0"/>
              <a:buChar char="•"/>
            </a:pPr>
            <a:r>
              <a:rPr lang="en-GB" dirty="0"/>
              <a:t>Transcriptomics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Proteomics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Metabolomics (the dark arts!)</a:t>
            </a:r>
          </a:p>
        </p:txBody>
      </p:sp>
      <p:cxnSp>
        <p:nvCxnSpPr>
          <p:cNvPr id="12" name="Straight Arrow Connector 11"/>
          <p:cNvCxnSpPr/>
          <p:nvPr/>
        </p:nvCxnSpPr>
        <p:spPr>
          <a:xfrm>
            <a:off x="7397577" y="4757351"/>
            <a:ext cx="16476" cy="881449"/>
          </a:xfrm>
          <a:prstGeom prst="straightConnector1">
            <a:avLst/>
          </a:prstGeom>
          <a:ln w="38100">
            <a:solidFill>
              <a:schemeClr val="bg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rotWithShape="1">
          <a:blip r:embed="rId3">
            <a:extLst>
              <a:ext uri="{28A0092B-C50C-407E-A947-70E740481C1C}">
                <a14:useLocalDpi xmlns:a14="http://schemas.microsoft.com/office/drawing/2010/main" val="0"/>
              </a:ext>
            </a:extLst>
          </a:blip>
          <a:srcRect l="29044" t="65854" r="1776"/>
          <a:stretch/>
        </p:blipFill>
        <p:spPr>
          <a:xfrm>
            <a:off x="5978848" y="5700584"/>
            <a:ext cx="2636108" cy="975868"/>
          </a:xfrm>
          <a:prstGeom prst="rect">
            <a:avLst/>
          </a:prstGeom>
        </p:spPr>
      </p:pic>
    </p:spTree>
    <p:extLst>
      <p:ext uri="{BB962C8B-B14F-4D97-AF65-F5344CB8AC3E}">
        <p14:creationId xmlns:p14="http://schemas.microsoft.com/office/powerpoint/2010/main" val="2984639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726141" y="268941"/>
            <a:ext cx="10623177" cy="622150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03313" y="376247"/>
            <a:ext cx="9806862" cy="6033518"/>
          </a:xfrm>
        </p:spPr>
      </p:pic>
    </p:spTree>
    <p:extLst>
      <p:ext uri="{BB962C8B-B14F-4D97-AF65-F5344CB8AC3E}">
        <p14:creationId xmlns:p14="http://schemas.microsoft.com/office/powerpoint/2010/main" val="272499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Reminder: cell biology</a:t>
            </a:r>
          </a:p>
        </p:txBody>
      </p:sp>
      <p:sp>
        <p:nvSpPr>
          <p:cNvPr id="3" name="Content Placeholder 2"/>
          <p:cNvSpPr>
            <a:spLocks noGrp="1"/>
          </p:cNvSpPr>
          <p:nvPr>
            <p:ph sz="half" idx="1"/>
          </p:nvPr>
        </p:nvSpPr>
        <p:spPr/>
        <p:txBody>
          <a:bodyPr/>
          <a:lstStyle/>
          <a:p>
            <a:pPr marL="0" indent="0">
              <a:buNone/>
            </a:pPr>
            <a:r>
              <a:rPr lang="en-GB" dirty="0"/>
              <a:t>Eukaryote cell</a:t>
            </a:r>
          </a:p>
        </p:txBody>
      </p:sp>
      <p:sp>
        <p:nvSpPr>
          <p:cNvPr id="4" name="Content Placeholder 3"/>
          <p:cNvSpPr>
            <a:spLocks noGrp="1"/>
          </p:cNvSpPr>
          <p:nvPr>
            <p:ph sz="half" idx="2"/>
          </p:nvPr>
        </p:nvSpPr>
        <p:spPr/>
        <p:txBody>
          <a:bodyPr/>
          <a:lstStyle/>
          <a:p>
            <a:pPr marL="0" indent="0">
              <a:buNone/>
            </a:pPr>
            <a:r>
              <a:rPr lang="en-GB" dirty="0"/>
              <a:t>         Prokaryote cell</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317" y="2624667"/>
            <a:ext cx="4921518" cy="336874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5932" y="2624667"/>
            <a:ext cx="5391557" cy="3368740"/>
          </a:xfrm>
          <a:prstGeom prst="rect">
            <a:avLst/>
          </a:prstGeom>
        </p:spPr>
      </p:pic>
    </p:spTree>
    <p:extLst>
      <p:ext uri="{BB962C8B-B14F-4D97-AF65-F5344CB8AC3E}">
        <p14:creationId xmlns:p14="http://schemas.microsoft.com/office/powerpoint/2010/main" val="582855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DNA extraction – general protocol</a:t>
            </a:r>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18050" y="2316482"/>
            <a:ext cx="4395787" cy="3434208"/>
          </a:xfrm>
        </p:spPr>
      </p:pic>
      <p:pic>
        <p:nvPicPr>
          <p:cNvPr id="5" name="Content Placeholder 4"/>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l="7592" t="7144"/>
          <a:stretch/>
        </p:blipFill>
        <p:spPr>
          <a:xfrm>
            <a:off x="5827058" y="1853248"/>
            <a:ext cx="6077128" cy="4579938"/>
          </a:xfr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6546" y="2147611"/>
            <a:ext cx="5010001" cy="3733800"/>
          </a:xfrm>
          <a:prstGeom prst="rect">
            <a:avLst/>
          </a:prstGeom>
        </p:spPr>
      </p:pic>
      <p:grpSp>
        <p:nvGrpSpPr>
          <p:cNvPr id="10" name="Group 9"/>
          <p:cNvGrpSpPr/>
          <p:nvPr/>
        </p:nvGrpSpPr>
        <p:grpSpPr>
          <a:xfrm>
            <a:off x="363243" y="1828857"/>
            <a:ext cx="5105400" cy="4371308"/>
            <a:chOff x="525368" y="1651444"/>
            <a:chExt cx="5105400" cy="4371308"/>
          </a:xfrm>
        </p:grpSpPr>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5368" y="1651444"/>
              <a:ext cx="5105400" cy="178117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1652" y="3432620"/>
              <a:ext cx="5089116" cy="2590132"/>
            </a:xfrm>
            <a:prstGeom prst="rect">
              <a:avLst/>
            </a:prstGeom>
          </p:spPr>
        </p:pic>
      </p:grpSp>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6926" y="2310043"/>
            <a:ext cx="5198034" cy="3666347"/>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45536" y="2084111"/>
            <a:ext cx="4000500" cy="3860800"/>
          </a:xfrm>
          <a:prstGeom prst="rect">
            <a:avLst/>
          </a:prstGeom>
        </p:spPr>
      </p:pic>
      <p:sp>
        <p:nvSpPr>
          <p:cNvPr id="13" name="Rectangle 12"/>
          <p:cNvSpPr/>
          <p:nvPr/>
        </p:nvSpPr>
        <p:spPr>
          <a:xfrm>
            <a:off x="1338072" y="6433185"/>
            <a:ext cx="10229088" cy="369332"/>
          </a:xfrm>
          <a:prstGeom prst="rect">
            <a:avLst/>
          </a:prstGeom>
        </p:spPr>
        <p:txBody>
          <a:bodyPr wrap="square">
            <a:spAutoFit/>
          </a:bodyPr>
          <a:lstStyle/>
          <a:p>
            <a:r>
              <a:rPr lang="en-GB" dirty="0">
                <a:hlinkClick r:id="rId10"/>
              </a:rPr>
              <a:t>https://learn.genetics.utah.edu/content/labs/extraction/howto/DNA_Extraction.pdf</a:t>
            </a:r>
            <a:r>
              <a:rPr lang="en-GB" dirty="0"/>
              <a:t> </a:t>
            </a:r>
          </a:p>
        </p:txBody>
      </p:sp>
    </p:spTree>
    <p:extLst>
      <p:ext uri="{BB962C8B-B14F-4D97-AF65-F5344CB8AC3E}">
        <p14:creationId xmlns:p14="http://schemas.microsoft.com/office/powerpoint/2010/main" val="3285260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10"/>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nodeType="clickEffect">
                                  <p:stCondLst>
                                    <p:cond delay="0"/>
                                  </p:stCondLst>
                                  <p:childTnLst>
                                    <p:set>
                                      <p:cBhvr>
                                        <p:cTn id="42" dur="1" fill="hold">
                                          <p:stCondLst>
                                            <p:cond delay="0"/>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06A07-D9F9-4463-B050-7009D4A9DBE7}"/>
              </a:ext>
            </a:extLst>
          </p:cNvPr>
          <p:cNvSpPr>
            <a:spLocks noGrp="1"/>
          </p:cNvSpPr>
          <p:nvPr>
            <p:ph type="title"/>
          </p:nvPr>
        </p:nvSpPr>
        <p:spPr/>
        <p:txBody>
          <a:bodyPr/>
          <a:lstStyle/>
          <a:p>
            <a:r>
              <a:rPr lang="en-GB" dirty="0"/>
              <a:t>DNA extraction – example protocol</a:t>
            </a:r>
          </a:p>
        </p:txBody>
      </p:sp>
      <p:pic>
        <p:nvPicPr>
          <p:cNvPr id="5" name="Online Media 4" title="Protocol 1 - DNA Extraction Part 1">
            <a:hlinkClick r:id="" action="ppaction://media"/>
            <a:extLst>
              <a:ext uri="{FF2B5EF4-FFF2-40B4-BE49-F238E27FC236}">
                <a16:creationId xmlns:a16="http://schemas.microsoft.com/office/drawing/2014/main" id="{3C0A502B-C3B8-411C-9293-FBC029F33259}"/>
              </a:ext>
            </a:extLst>
          </p:cNvPr>
          <p:cNvPicPr>
            <a:picLocks noGrp="1" noRot="1" noChangeAspect="1"/>
          </p:cNvPicPr>
          <p:nvPr>
            <p:ph sz="half" idx="1"/>
            <a:videoFile r:link="rId1"/>
          </p:nvPr>
        </p:nvPicPr>
        <p:blipFill>
          <a:blip r:embed="rId5"/>
          <a:stretch>
            <a:fillRect/>
          </a:stretch>
        </p:blipFill>
        <p:spPr>
          <a:xfrm>
            <a:off x="965200" y="2433003"/>
            <a:ext cx="4572000" cy="2571750"/>
          </a:xfrm>
          <a:prstGeom prst="rect">
            <a:avLst/>
          </a:prstGeom>
        </p:spPr>
      </p:pic>
      <p:pic>
        <p:nvPicPr>
          <p:cNvPr id="7" name="Online Media 6" title="Protocol 1 - DNA Extraction Part 2">
            <a:hlinkClick r:id="" action="ppaction://media"/>
            <a:extLst>
              <a:ext uri="{FF2B5EF4-FFF2-40B4-BE49-F238E27FC236}">
                <a16:creationId xmlns:a16="http://schemas.microsoft.com/office/drawing/2014/main" id="{66C587AD-73AC-498D-8C1B-CFFE7AF132D2}"/>
              </a:ext>
            </a:extLst>
          </p:cNvPr>
          <p:cNvPicPr>
            <a:picLocks noGrp="1" noRot="1" noChangeAspect="1"/>
          </p:cNvPicPr>
          <p:nvPr>
            <p:ph sz="half" idx="2"/>
            <a:videoFile r:link="rId2"/>
          </p:nvPr>
        </p:nvPicPr>
        <p:blipFill>
          <a:blip r:embed="rId6"/>
          <a:stretch>
            <a:fillRect/>
          </a:stretch>
        </p:blipFill>
        <p:spPr>
          <a:xfrm>
            <a:off x="6096000" y="2433003"/>
            <a:ext cx="4572000" cy="2571750"/>
          </a:xfrm>
          <a:prstGeom prst="rect">
            <a:avLst/>
          </a:prstGeom>
        </p:spPr>
      </p:pic>
      <p:sp>
        <p:nvSpPr>
          <p:cNvPr id="6" name="Rectangle 5">
            <a:extLst>
              <a:ext uri="{FF2B5EF4-FFF2-40B4-BE49-F238E27FC236}">
                <a16:creationId xmlns:a16="http://schemas.microsoft.com/office/drawing/2014/main" id="{172C3D69-5E82-4F2D-A26F-AC89149B4732}"/>
              </a:ext>
            </a:extLst>
          </p:cNvPr>
          <p:cNvSpPr/>
          <p:nvPr/>
        </p:nvSpPr>
        <p:spPr>
          <a:xfrm>
            <a:off x="1602962" y="5399842"/>
            <a:ext cx="3563796" cy="369332"/>
          </a:xfrm>
          <a:prstGeom prst="rect">
            <a:avLst/>
          </a:prstGeom>
        </p:spPr>
        <p:txBody>
          <a:bodyPr wrap="none">
            <a:spAutoFit/>
          </a:bodyPr>
          <a:lstStyle/>
          <a:p>
            <a:r>
              <a:rPr lang="en-GB" dirty="0">
                <a:hlinkClick r:id="rId7"/>
              </a:rPr>
              <a:t>https://youtu.be/tcPgdR9_t64</a:t>
            </a:r>
            <a:r>
              <a:rPr lang="en-GB" dirty="0"/>
              <a:t> </a:t>
            </a:r>
          </a:p>
        </p:txBody>
      </p:sp>
      <p:sp>
        <p:nvSpPr>
          <p:cNvPr id="8" name="Rectangle 7">
            <a:extLst>
              <a:ext uri="{FF2B5EF4-FFF2-40B4-BE49-F238E27FC236}">
                <a16:creationId xmlns:a16="http://schemas.microsoft.com/office/drawing/2014/main" id="{0B8011B5-F789-4076-9DE0-8FAFF2F174E2}"/>
              </a:ext>
            </a:extLst>
          </p:cNvPr>
          <p:cNvSpPr/>
          <p:nvPr/>
        </p:nvSpPr>
        <p:spPr>
          <a:xfrm>
            <a:off x="6763847" y="5399842"/>
            <a:ext cx="3579826" cy="369332"/>
          </a:xfrm>
          <a:prstGeom prst="rect">
            <a:avLst/>
          </a:prstGeom>
        </p:spPr>
        <p:txBody>
          <a:bodyPr wrap="none">
            <a:spAutoFit/>
          </a:bodyPr>
          <a:lstStyle/>
          <a:p>
            <a:r>
              <a:rPr lang="en-GB" dirty="0">
                <a:hlinkClick r:id="rId8"/>
              </a:rPr>
              <a:t>https://youtu.be/1PisbDHKXTU</a:t>
            </a:r>
            <a:r>
              <a:rPr lang="en-GB" dirty="0"/>
              <a:t> </a:t>
            </a:r>
          </a:p>
        </p:txBody>
      </p:sp>
    </p:spTree>
    <p:extLst>
      <p:ext uri="{BB962C8B-B14F-4D97-AF65-F5344CB8AC3E}">
        <p14:creationId xmlns:p14="http://schemas.microsoft.com/office/powerpoint/2010/main" val="4024875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E6BE-7D35-435B-980C-E66D8AE71D60}"/>
              </a:ext>
            </a:extLst>
          </p:cNvPr>
          <p:cNvSpPr>
            <a:spLocks noGrp="1"/>
          </p:cNvSpPr>
          <p:nvPr>
            <p:ph type="title"/>
          </p:nvPr>
        </p:nvSpPr>
        <p:spPr/>
        <p:txBody>
          <a:bodyPr/>
          <a:lstStyle/>
          <a:p>
            <a:r>
              <a:rPr lang="en-GB" dirty="0"/>
              <a:t>Checking DNA concentration and quality</a:t>
            </a:r>
          </a:p>
        </p:txBody>
      </p:sp>
      <p:pic>
        <p:nvPicPr>
          <p:cNvPr id="9" name="Content Placeholder 8">
            <a:extLst>
              <a:ext uri="{FF2B5EF4-FFF2-40B4-BE49-F238E27FC236}">
                <a16:creationId xmlns:a16="http://schemas.microsoft.com/office/drawing/2014/main" id="{9DB3B192-C2F4-425C-9863-2D6D6E3B7CA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716029" y="2048203"/>
            <a:ext cx="9248891" cy="3360049"/>
          </a:xfrm>
        </p:spPr>
      </p:pic>
      <p:sp>
        <p:nvSpPr>
          <p:cNvPr id="6" name="Rectangle 5">
            <a:extLst>
              <a:ext uri="{FF2B5EF4-FFF2-40B4-BE49-F238E27FC236}">
                <a16:creationId xmlns:a16="http://schemas.microsoft.com/office/drawing/2014/main" id="{6322D946-171C-4413-A8E1-041EA1A8A8AF}"/>
              </a:ext>
            </a:extLst>
          </p:cNvPr>
          <p:cNvSpPr/>
          <p:nvPr/>
        </p:nvSpPr>
        <p:spPr>
          <a:xfrm>
            <a:off x="7559928" y="5738452"/>
            <a:ext cx="3709670" cy="369332"/>
          </a:xfrm>
          <a:prstGeom prst="rect">
            <a:avLst/>
          </a:prstGeom>
        </p:spPr>
        <p:txBody>
          <a:bodyPr wrap="none">
            <a:spAutoFit/>
          </a:bodyPr>
          <a:lstStyle/>
          <a:p>
            <a:r>
              <a:rPr lang="en-GB" dirty="0">
                <a:hlinkClick r:id="rId4"/>
              </a:rPr>
              <a:t>https://youtu.be/y3ICiycWeCA</a:t>
            </a:r>
            <a:r>
              <a:rPr lang="en-GB" dirty="0"/>
              <a:t> </a:t>
            </a:r>
          </a:p>
        </p:txBody>
      </p:sp>
      <p:pic>
        <p:nvPicPr>
          <p:cNvPr id="13" name="Picture 12">
            <a:extLst>
              <a:ext uri="{FF2B5EF4-FFF2-40B4-BE49-F238E27FC236}">
                <a16:creationId xmlns:a16="http://schemas.microsoft.com/office/drawing/2014/main" id="{E7768747-E722-4753-A8B0-F3F8480D59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0978" y="1853248"/>
            <a:ext cx="6838950" cy="4857750"/>
          </a:xfrm>
          <a:prstGeom prst="rect">
            <a:avLst/>
          </a:prstGeom>
        </p:spPr>
      </p:pic>
    </p:spTree>
    <p:extLst>
      <p:ext uri="{BB962C8B-B14F-4D97-AF65-F5344CB8AC3E}">
        <p14:creationId xmlns:p14="http://schemas.microsoft.com/office/powerpoint/2010/main" val="191062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A2CC5-3536-4413-AF91-68B54E588A84}"/>
              </a:ext>
            </a:extLst>
          </p:cNvPr>
          <p:cNvSpPr>
            <a:spLocks noGrp="1"/>
          </p:cNvSpPr>
          <p:nvPr>
            <p:ph type="title"/>
          </p:nvPr>
        </p:nvSpPr>
        <p:spPr>
          <a:xfrm>
            <a:off x="330200" y="452718"/>
            <a:ext cx="10032999" cy="1020482"/>
          </a:xfrm>
        </p:spPr>
        <p:txBody>
          <a:bodyPr/>
          <a:lstStyle/>
          <a:p>
            <a:r>
              <a:rPr lang="en-GB" dirty="0"/>
              <a:t>The Polymerase Chain Reaction (PCR)</a:t>
            </a:r>
          </a:p>
        </p:txBody>
      </p:sp>
      <p:pic>
        <p:nvPicPr>
          <p:cNvPr id="5" name="Online Media 4" title="PCR - Polymerase Chain Reaction (IQOG-CSIC)">
            <a:hlinkClick r:id="" action="ppaction://media"/>
            <a:extLst>
              <a:ext uri="{FF2B5EF4-FFF2-40B4-BE49-F238E27FC236}">
                <a16:creationId xmlns:a16="http://schemas.microsoft.com/office/drawing/2014/main" id="{69AE82CD-8D8D-475D-BFCD-CF9EC1E6D5F8}"/>
              </a:ext>
            </a:extLst>
          </p:cNvPr>
          <p:cNvPicPr>
            <a:picLocks noGrp="1" noRot="1" noChangeAspect="1"/>
          </p:cNvPicPr>
          <p:nvPr>
            <p:ph sz="half" idx="1"/>
            <a:videoFile r:link="rId1"/>
          </p:nvPr>
        </p:nvPicPr>
        <p:blipFill>
          <a:blip r:embed="rId4"/>
          <a:stretch>
            <a:fillRect/>
          </a:stretch>
        </p:blipFill>
        <p:spPr>
          <a:xfrm>
            <a:off x="1016000" y="2871788"/>
            <a:ext cx="4572000" cy="2571750"/>
          </a:xfrm>
          <a:prstGeom prst="rect">
            <a:avLst/>
          </a:prstGeom>
        </p:spPr>
      </p:pic>
      <p:sp>
        <p:nvSpPr>
          <p:cNvPr id="4" name="Content Placeholder 3">
            <a:extLst>
              <a:ext uri="{FF2B5EF4-FFF2-40B4-BE49-F238E27FC236}">
                <a16:creationId xmlns:a16="http://schemas.microsoft.com/office/drawing/2014/main" id="{CD3A3E8F-C8D3-4E5B-8ACE-86D8C7C1026F}"/>
              </a:ext>
            </a:extLst>
          </p:cNvPr>
          <p:cNvSpPr>
            <a:spLocks noGrp="1"/>
          </p:cNvSpPr>
          <p:nvPr>
            <p:ph sz="half" idx="2"/>
          </p:nvPr>
        </p:nvSpPr>
        <p:spPr>
          <a:xfrm>
            <a:off x="6429193" y="1929092"/>
            <a:ext cx="4396341" cy="4200245"/>
          </a:xfrm>
        </p:spPr>
        <p:txBody>
          <a:bodyPr/>
          <a:lstStyle/>
          <a:p>
            <a:endParaRPr lang="en-GB"/>
          </a:p>
        </p:txBody>
      </p:sp>
      <p:sp>
        <p:nvSpPr>
          <p:cNvPr id="6" name="Rectangle 5">
            <a:extLst>
              <a:ext uri="{FF2B5EF4-FFF2-40B4-BE49-F238E27FC236}">
                <a16:creationId xmlns:a16="http://schemas.microsoft.com/office/drawing/2014/main" id="{B6077196-EECE-4C77-96C1-F272E3BB48FA}"/>
              </a:ext>
            </a:extLst>
          </p:cNvPr>
          <p:cNvSpPr/>
          <p:nvPr/>
        </p:nvSpPr>
        <p:spPr>
          <a:xfrm>
            <a:off x="1504873" y="5606534"/>
            <a:ext cx="3594254" cy="369332"/>
          </a:xfrm>
          <a:prstGeom prst="rect">
            <a:avLst/>
          </a:prstGeom>
        </p:spPr>
        <p:txBody>
          <a:bodyPr wrap="none">
            <a:spAutoFit/>
          </a:bodyPr>
          <a:lstStyle/>
          <a:p>
            <a:r>
              <a:rPr lang="en-GB" dirty="0">
                <a:hlinkClick r:id="rId5"/>
              </a:rPr>
              <a:t>https://youtu.be/iQsu3Kz9NYo</a:t>
            </a:r>
            <a:r>
              <a:rPr lang="en-GB" dirty="0"/>
              <a:t> </a:t>
            </a:r>
          </a:p>
        </p:txBody>
      </p:sp>
      <p:pic>
        <p:nvPicPr>
          <p:cNvPr id="7" name="Picture 6">
            <a:extLst>
              <a:ext uri="{FF2B5EF4-FFF2-40B4-BE49-F238E27FC236}">
                <a16:creationId xmlns:a16="http://schemas.microsoft.com/office/drawing/2014/main" id="{EDB32ABB-FD23-4B0C-B466-CD0E80EA903C}"/>
              </a:ext>
            </a:extLst>
          </p:cNvPr>
          <p:cNvPicPr>
            <a:picLocks noChangeAspect="1"/>
          </p:cNvPicPr>
          <p:nvPr/>
        </p:nvPicPr>
        <p:blipFill>
          <a:blip r:embed="rId6"/>
          <a:stretch>
            <a:fillRect/>
          </a:stretch>
        </p:blipFill>
        <p:spPr>
          <a:xfrm>
            <a:off x="6478055" y="1857545"/>
            <a:ext cx="4166196" cy="3748989"/>
          </a:xfrm>
          <a:prstGeom prst="rect">
            <a:avLst/>
          </a:prstGeom>
        </p:spPr>
      </p:pic>
      <p:pic>
        <p:nvPicPr>
          <p:cNvPr id="8" name="Picture 7">
            <a:extLst>
              <a:ext uri="{FF2B5EF4-FFF2-40B4-BE49-F238E27FC236}">
                <a16:creationId xmlns:a16="http://schemas.microsoft.com/office/drawing/2014/main" id="{8E6B8718-B7B7-47EC-A604-6483090CFF89}"/>
              </a:ext>
            </a:extLst>
          </p:cNvPr>
          <p:cNvPicPr>
            <a:picLocks noChangeAspect="1"/>
          </p:cNvPicPr>
          <p:nvPr/>
        </p:nvPicPr>
        <p:blipFill>
          <a:blip r:embed="rId7"/>
          <a:stretch>
            <a:fillRect/>
          </a:stretch>
        </p:blipFill>
        <p:spPr>
          <a:xfrm>
            <a:off x="6478055" y="5606535"/>
            <a:ext cx="4166196" cy="569428"/>
          </a:xfrm>
          <a:prstGeom prst="rect">
            <a:avLst/>
          </a:prstGeom>
        </p:spPr>
      </p:pic>
      <p:grpSp>
        <p:nvGrpSpPr>
          <p:cNvPr id="12" name="Group 11">
            <a:extLst>
              <a:ext uri="{FF2B5EF4-FFF2-40B4-BE49-F238E27FC236}">
                <a16:creationId xmlns:a16="http://schemas.microsoft.com/office/drawing/2014/main" id="{88D3BCBF-5000-4433-B62C-18B1DBE1B957}"/>
              </a:ext>
            </a:extLst>
          </p:cNvPr>
          <p:cNvGrpSpPr/>
          <p:nvPr/>
        </p:nvGrpSpPr>
        <p:grpSpPr>
          <a:xfrm>
            <a:off x="6429192" y="1882464"/>
            <a:ext cx="4770901" cy="4108415"/>
            <a:chOff x="6429192" y="1882464"/>
            <a:chExt cx="4770901" cy="4108415"/>
          </a:xfrm>
        </p:grpSpPr>
        <p:pic>
          <p:nvPicPr>
            <p:cNvPr id="9" name="Picture 8">
              <a:extLst>
                <a:ext uri="{FF2B5EF4-FFF2-40B4-BE49-F238E27FC236}">
                  <a16:creationId xmlns:a16="http://schemas.microsoft.com/office/drawing/2014/main" id="{EE2CC726-7732-4934-B433-5C54C8802AE1}"/>
                </a:ext>
              </a:extLst>
            </p:cNvPr>
            <p:cNvPicPr>
              <a:picLocks noChangeAspect="1"/>
            </p:cNvPicPr>
            <p:nvPr/>
          </p:nvPicPr>
          <p:blipFill>
            <a:blip r:embed="rId8"/>
            <a:stretch>
              <a:fillRect/>
            </a:stretch>
          </p:blipFill>
          <p:spPr>
            <a:xfrm>
              <a:off x="7909266" y="1882464"/>
              <a:ext cx="3290827" cy="2350591"/>
            </a:xfrm>
            <a:prstGeom prst="rect">
              <a:avLst/>
            </a:prstGeom>
          </p:spPr>
        </p:pic>
        <p:pic>
          <p:nvPicPr>
            <p:cNvPr id="10" name="Picture 9">
              <a:extLst>
                <a:ext uri="{FF2B5EF4-FFF2-40B4-BE49-F238E27FC236}">
                  <a16:creationId xmlns:a16="http://schemas.microsoft.com/office/drawing/2014/main" id="{735210EB-520D-43DE-A30B-04FF71DBA5F6}"/>
                </a:ext>
              </a:extLst>
            </p:cNvPr>
            <p:cNvPicPr>
              <a:picLocks noChangeAspect="1"/>
            </p:cNvPicPr>
            <p:nvPr/>
          </p:nvPicPr>
          <p:blipFill>
            <a:blip r:embed="rId9"/>
            <a:stretch>
              <a:fillRect/>
            </a:stretch>
          </p:blipFill>
          <p:spPr>
            <a:xfrm>
              <a:off x="6429192" y="3449071"/>
              <a:ext cx="4770901" cy="2541808"/>
            </a:xfrm>
            <a:prstGeom prst="rect">
              <a:avLst/>
            </a:prstGeom>
          </p:spPr>
        </p:pic>
        <p:pic>
          <p:nvPicPr>
            <p:cNvPr id="11" name="Content Placeholder 3">
              <a:extLst>
                <a:ext uri="{FF2B5EF4-FFF2-40B4-BE49-F238E27FC236}">
                  <a16:creationId xmlns:a16="http://schemas.microsoft.com/office/drawing/2014/main" id="{AD548DDF-C2A9-43BC-8826-FEB4D8E342DC}"/>
                </a:ext>
              </a:extLst>
            </p:cNvPr>
            <p:cNvPicPr>
              <a:picLocks noChangeAspect="1"/>
            </p:cNvPicPr>
            <p:nvPr/>
          </p:nvPicPr>
          <p:blipFill>
            <a:blip r:embed="rId10"/>
            <a:stretch>
              <a:fillRect/>
            </a:stretch>
          </p:blipFill>
          <p:spPr>
            <a:xfrm>
              <a:off x="6429193" y="1882465"/>
              <a:ext cx="2582348" cy="2684115"/>
            </a:xfrm>
            <a:prstGeom prst="rect">
              <a:avLst/>
            </a:prstGeom>
          </p:spPr>
        </p:pic>
      </p:grpSp>
    </p:spTree>
    <p:extLst>
      <p:ext uri="{BB962C8B-B14F-4D97-AF65-F5344CB8AC3E}">
        <p14:creationId xmlns:p14="http://schemas.microsoft.com/office/powerpoint/2010/main" val="152611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28C8E-0438-4644-9529-A3FD46F7B2B6}"/>
              </a:ext>
            </a:extLst>
          </p:cNvPr>
          <p:cNvSpPr>
            <a:spLocks noGrp="1"/>
          </p:cNvSpPr>
          <p:nvPr>
            <p:ph type="title"/>
          </p:nvPr>
        </p:nvSpPr>
        <p:spPr/>
        <p:txBody>
          <a:bodyPr/>
          <a:lstStyle/>
          <a:p>
            <a:r>
              <a:rPr lang="en-GB" dirty="0"/>
              <a:t>Denaturing Gradient Gel Electrophoresis - DGGE</a:t>
            </a:r>
          </a:p>
        </p:txBody>
      </p:sp>
      <p:sp>
        <p:nvSpPr>
          <p:cNvPr id="3" name="Content Placeholder 2">
            <a:extLst>
              <a:ext uri="{FF2B5EF4-FFF2-40B4-BE49-F238E27FC236}">
                <a16:creationId xmlns:a16="http://schemas.microsoft.com/office/drawing/2014/main" id="{46A709DB-8080-48E1-ACF8-30CABC60FB3A}"/>
              </a:ext>
            </a:extLst>
          </p:cNvPr>
          <p:cNvSpPr>
            <a:spLocks noGrp="1"/>
          </p:cNvSpPr>
          <p:nvPr>
            <p:ph sz="half" idx="1"/>
          </p:nvPr>
        </p:nvSpPr>
        <p:spPr>
          <a:xfrm>
            <a:off x="433346" y="2060575"/>
            <a:ext cx="5066306" cy="4583272"/>
          </a:xfrm>
        </p:spPr>
        <p:txBody>
          <a:bodyPr>
            <a:normAutofit/>
          </a:bodyPr>
          <a:lstStyle/>
          <a:p>
            <a:r>
              <a:rPr lang="en-GB" dirty="0"/>
              <a:t>Organisms are NOT necessarily identified </a:t>
            </a:r>
          </a:p>
          <a:p>
            <a:r>
              <a:rPr lang="en-GB" dirty="0"/>
              <a:t>After PCR, samples containing the DNA of several organisms are run down horizontally through a gel</a:t>
            </a:r>
          </a:p>
          <a:p>
            <a:r>
              <a:rPr lang="en-GB" dirty="0"/>
              <a:t>The matrix of the gel separates the DNA of different organisms by size</a:t>
            </a:r>
          </a:p>
          <a:p>
            <a:r>
              <a:rPr lang="en-GB" dirty="0"/>
              <a:t>The taxonomic distance (similarity) between different samples can be assessed by observing the patterns produced in each lane</a:t>
            </a:r>
          </a:p>
          <a:p>
            <a:endParaRPr lang="en-GB" dirty="0"/>
          </a:p>
        </p:txBody>
      </p:sp>
      <p:pic>
        <p:nvPicPr>
          <p:cNvPr id="7" name="Content Placeholder 6">
            <a:extLst>
              <a:ext uri="{FF2B5EF4-FFF2-40B4-BE49-F238E27FC236}">
                <a16:creationId xmlns:a16="http://schemas.microsoft.com/office/drawing/2014/main" id="{7365B8C3-BCE9-4534-9AFF-7D79288A1FC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4675" y="2060576"/>
            <a:ext cx="6103980" cy="3274606"/>
          </a:xfrm>
        </p:spPr>
      </p:pic>
      <p:sp>
        <p:nvSpPr>
          <p:cNvPr id="5" name="Rectangle 4">
            <a:extLst>
              <a:ext uri="{FF2B5EF4-FFF2-40B4-BE49-F238E27FC236}">
                <a16:creationId xmlns:a16="http://schemas.microsoft.com/office/drawing/2014/main" id="{B53DBF05-A2C2-4DFB-8CB4-3F07B08D03FE}"/>
              </a:ext>
            </a:extLst>
          </p:cNvPr>
          <p:cNvSpPr/>
          <p:nvPr/>
        </p:nvSpPr>
        <p:spPr>
          <a:xfrm>
            <a:off x="5499652" y="5542509"/>
            <a:ext cx="5981148" cy="646331"/>
          </a:xfrm>
          <a:prstGeom prst="rect">
            <a:avLst/>
          </a:prstGeom>
        </p:spPr>
        <p:txBody>
          <a:bodyPr wrap="square">
            <a:spAutoFit/>
          </a:bodyPr>
          <a:lstStyle/>
          <a:p>
            <a:r>
              <a:rPr lang="en-GB" u="sng" dirty="0">
                <a:hlinkClick r:id="rId4"/>
              </a:rPr>
              <a:t>Watch a DGGE gel being made and loaded: </a:t>
            </a:r>
            <a:r>
              <a:rPr lang="en-GB" dirty="0">
                <a:hlinkClick r:id="rId4"/>
              </a:rPr>
              <a:t>https://youtu.be/9ufRMr5ZKX8</a:t>
            </a:r>
            <a:r>
              <a:rPr lang="en-GB" dirty="0"/>
              <a:t> </a:t>
            </a:r>
          </a:p>
        </p:txBody>
      </p:sp>
      <p:sp>
        <p:nvSpPr>
          <p:cNvPr id="8" name="TextBox 7">
            <a:extLst>
              <a:ext uri="{FF2B5EF4-FFF2-40B4-BE49-F238E27FC236}">
                <a16:creationId xmlns:a16="http://schemas.microsoft.com/office/drawing/2014/main" id="{92BA0FF0-0D86-4E96-854B-32CBFCEAB167}"/>
              </a:ext>
            </a:extLst>
          </p:cNvPr>
          <p:cNvSpPr txBox="1"/>
          <p:nvPr/>
        </p:nvSpPr>
        <p:spPr>
          <a:xfrm>
            <a:off x="8775700" y="1397000"/>
            <a:ext cx="2982955" cy="369332"/>
          </a:xfrm>
          <a:prstGeom prst="rect">
            <a:avLst/>
          </a:prstGeom>
          <a:noFill/>
        </p:spPr>
        <p:txBody>
          <a:bodyPr wrap="square" rtlCol="0">
            <a:spAutoFit/>
          </a:bodyPr>
          <a:lstStyle/>
          <a:p>
            <a:pPr algn="r"/>
            <a:r>
              <a:rPr lang="en-GB" b="1" dirty="0">
                <a:solidFill>
                  <a:srgbClr val="FF0000"/>
                </a:solidFill>
              </a:rPr>
              <a:t>Key concept!</a:t>
            </a:r>
          </a:p>
        </p:txBody>
      </p:sp>
    </p:spTree>
    <p:extLst>
      <p:ext uri="{BB962C8B-B14F-4D97-AF65-F5344CB8AC3E}">
        <p14:creationId xmlns:p14="http://schemas.microsoft.com/office/powerpoint/2010/main" val="2541886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452F-F151-44FE-8A2C-5BF14AD9B22D}"/>
              </a:ext>
            </a:extLst>
          </p:cNvPr>
          <p:cNvSpPr>
            <a:spLocks noGrp="1"/>
          </p:cNvSpPr>
          <p:nvPr>
            <p:ph type="title"/>
          </p:nvPr>
        </p:nvSpPr>
        <p:spPr/>
        <p:txBody>
          <a:bodyPr/>
          <a:lstStyle/>
          <a:p>
            <a:r>
              <a:rPr lang="en-GB" dirty="0"/>
              <a:t>DGGE advantages</a:t>
            </a:r>
          </a:p>
        </p:txBody>
      </p:sp>
      <p:sp>
        <p:nvSpPr>
          <p:cNvPr id="3" name="Content Placeholder 2">
            <a:extLst>
              <a:ext uri="{FF2B5EF4-FFF2-40B4-BE49-F238E27FC236}">
                <a16:creationId xmlns:a16="http://schemas.microsoft.com/office/drawing/2014/main" id="{52052DF8-75AE-4FC5-AF1B-AC39854402D8}"/>
              </a:ext>
            </a:extLst>
          </p:cNvPr>
          <p:cNvSpPr>
            <a:spLocks noGrp="1"/>
          </p:cNvSpPr>
          <p:nvPr>
            <p:ph sz="half" idx="1"/>
          </p:nvPr>
        </p:nvSpPr>
        <p:spPr>
          <a:xfrm>
            <a:off x="417512" y="1946275"/>
            <a:ext cx="4738688" cy="4195763"/>
          </a:xfrm>
        </p:spPr>
        <p:txBody>
          <a:bodyPr/>
          <a:lstStyle/>
          <a:p>
            <a:r>
              <a:rPr lang="en-GB" dirty="0"/>
              <a:t>Quick, cheap and easy</a:t>
            </a:r>
          </a:p>
          <a:p>
            <a:r>
              <a:rPr lang="en-GB" dirty="0"/>
              <a:t>Expensive sequencing not required to produce data although bands can be cut out, purified and sequenced</a:t>
            </a:r>
          </a:p>
          <a:p>
            <a:r>
              <a:rPr lang="en-GB" dirty="0"/>
              <a:t>Useful for comparing the species richness between samples</a:t>
            </a:r>
          </a:p>
          <a:p>
            <a:r>
              <a:rPr lang="en-GB" dirty="0"/>
              <a:t>Also used to assess the genetic diversity of communities of organisms especially microbes</a:t>
            </a:r>
          </a:p>
          <a:p>
            <a:r>
              <a:rPr lang="en-GB" dirty="0"/>
              <a:t>BUT all genes must be of a different size to allow full separation so may under-record diversity</a:t>
            </a:r>
          </a:p>
          <a:p>
            <a:endParaRPr lang="en-GB" dirty="0"/>
          </a:p>
        </p:txBody>
      </p:sp>
      <p:sp>
        <p:nvSpPr>
          <p:cNvPr id="5" name="TextBox 4">
            <a:extLst>
              <a:ext uri="{FF2B5EF4-FFF2-40B4-BE49-F238E27FC236}">
                <a16:creationId xmlns:a16="http://schemas.microsoft.com/office/drawing/2014/main" id="{1059254D-1454-41A0-AB4E-B04435416F91}"/>
              </a:ext>
            </a:extLst>
          </p:cNvPr>
          <p:cNvSpPr txBox="1"/>
          <p:nvPr/>
        </p:nvSpPr>
        <p:spPr>
          <a:xfrm>
            <a:off x="8775700" y="1397000"/>
            <a:ext cx="2982955" cy="369332"/>
          </a:xfrm>
          <a:prstGeom prst="rect">
            <a:avLst/>
          </a:prstGeom>
          <a:noFill/>
        </p:spPr>
        <p:txBody>
          <a:bodyPr wrap="square" rtlCol="0">
            <a:spAutoFit/>
          </a:bodyPr>
          <a:lstStyle/>
          <a:p>
            <a:pPr algn="r"/>
            <a:r>
              <a:rPr lang="en-GB" b="1" dirty="0">
                <a:solidFill>
                  <a:srgbClr val="FF0000"/>
                </a:solidFill>
              </a:rPr>
              <a:t>Key concept!</a:t>
            </a:r>
          </a:p>
        </p:txBody>
      </p:sp>
      <p:pic>
        <p:nvPicPr>
          <p:cNvPr id="7" name="Picture 6">
            <a:extLst>
              <a:ext uri="{FF2B5EF4-FFF2-40B4-BE49-F238E27FC236}">
                <a16:creationId xmlns:a16="http://schemas.microsoft.com/office/drawing/2014/main" id="{1FC13154-9FE0-4A12-BBDA-F25CF00DA7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7330" y="1853248"/>
            <a:ext cx="6656069" cy="4992052"/>
          </a:xfrm>
          <a:prstGeom prst="rect">
            <a:avLst/>
          </a:prstGeom>
        </p:spPr>
      </p:pic>
    </p:spTree>
    <p:extLst>
      <p:ext uri="{BB962C8B-B14F-4D97-AF65-F5344CB8AC3E}">
        <p14:creationId xmlns:p14="http://schemas.microsoft.com/office/powerpoint/2010/main" val="1763799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EDC9-4CD0-41AE-981D-2518529D0F0A}"/>
              </a:ext>
            </a:extLst>
          </p:cNvPr>
          <p:cNvSpPr>
            <a:spLocks noGrp="1"/>
          </p:cNvSpPr>
          <p:nvPr>
            <p:ph type="title"/>
          </p:nvPr>
        </p:nvSpPr>
        <p:spPr/>
        <p:txBody>
          <a:bodyPr/>
          <a:lstStyle/>
          <a:p>
            <a:r>
              <a:rPr lang="en-GB" dirty="0"/>
              <a:t>DGGE papers</a:t>
            </a:r>
          </a:p>
        </p:txBody>
      </p:sp>
      <p:pic>
        <p:nvPicPr>
          <p:cNvPr id="5" name="Picture 4">
            <a:extLst>
              <a:ext uri="{FF2B5EF4-FFF2-40B4-BE49-F238E27FC236}">
                <a16:creationId xmlns:a16="http://schemas.microsoft.com/office/drawing/2014/main" id="{B095A613-B683-423A-9C30-DE87393E9685}"/>
              </a:ext>
            </a:extLst>
          </p:cNvPr>
          <p:cNvPicPr>
            <a:picLocks noChangeAspect="1"/>
          </p:cNvPicPr>
          <p:nvPr/>
        </p:nvPicPr>
        <p:blipFill>
          <a:blip r:embed="rId3"/>
          <a:stretch>
            <a:fillRect/>
          </a:stretch>
        </p:blipFill>
        <p:spPr>
          <a:xfrm>
            <a:off x="2557462" y="3341687"/>
            <a:ext cx="7077075" cy="2914650"/>
          </a:xfrm>
          <a:prstGeom prst="rect">
            <a:avLst/>
          </a:prstGeom>
        </p:spPr>
      </p:pic>
      <p:pic>
        <p:nvPicPr>
          <p:cNvPr id="6" name="Picture 5">
            <a:extLst>
              <a:ext uri="{FF2B5EF4-FFF2-40B4-BE49-F238E27FC236}">
                <a16:creationId xmlns:a16="http://schemas.microsoft.com/office/drawing/2014/main" id="{BB852088-7F21-4585-9C6D-127E5EF786F2}"/>
              </a:ext>
            </a:extLst>
          </p:cNvPr>
          <p:cNvPicPr>
            <a:picLocks noChangeAspect="1"/>
          </p:cNvPicPr>
          <p:nvPr/>
        </p:nvPicPr>
        <p:blipFill>
          <a:blip r:embed="rId4"/>
          <a:stretch>
            <a:fillRect/>
          </a:stretch>
        </p:blipFill>
        <p:spPr>
          <a:xfrm>
            <a:off x="2031224" y="1718370"/>
            <a:ext cx="8635188" cy="1281112"/>
          </a:xfrm>
          <a:prstGeom prst="rect">
            <a:avLst/>
          </a:prstGeom>
        </p:spPr>
      </p:pic>
      <p:sp>
        <p:nvSpPr>
          <p:cNvPr id="7" name="TextBox 6">
            <a:extLst>
              <a:ext uri="{FF2B5EF4-FFF2-40B4-BE49-F238E27FC236}">
                <a16:creationId xmlns:a16="http://schemas.microsoft.com/office/drawing/2014/main" id="{9C5D80F9-3966-45FC-A1CA-CA4A1973C03F}"/>
              </a:ext>
            </a:extLst>
          </p:cNvPr>
          <p:cNvSpPr txBox="1"/>
          <p:nvPr/>
        </p:nvSpPr>
        <p:spPr>
          <a:xfrm>
            <a:off x="5041900" y="2349500"/>
            <a:ext cx="5321300" cy="369332"/>
          </a:xfrm>
          <a:prstGeom prst="rect">
            <a:avLst/>
          </a:prstGeom>
          <a:noFill/>
        </p:spPr>
        <p:txBody>
          <a:bodyPr wrap="square" rtlCol="0">
            <a:spAutoFit/>
          </a:bodyPr>
          <a:lstStyle/>
          <a:p>
            <a:r>
              <a:rPr lang="en-GB" dirty="0">
                <a:solidFill>
                  <a:srgbClr val="FF0000"/>
                </a:solidFill>
              </a:rPr>
              <a:t>Review which links to some excellent papers</a:t>
            </a:r>
          </a:p>
        </p:txBody>
      </p:sp>
      <p:sp>
        <p:nvSpPr>
          <p:cNvPr id="8" name="TextBox 7">
            <a:extLst>
              <a:ext uri="{FF2B5EF4-FFF2-40B4-BE49-F238E27FC236}">
                <a16:creationId xmlns:a16="http://schemas.microsoft.com/office/drawing/2014/main" id="{F80B257F-0D89-4E5F-82BD-5A94C6C7DA54}"/>
              </a:ext>
            </a:extLst>
          </p:cNvPr>
          <p:cNvSpPr txBox="1"/>
          <p:nvPr/>
        </p:nvSpPr>
        <p:spPr>
          <a:xfrm>
            <a:off x="8775700" y="1253054"/>
            <a:ext cx="2982955" cy="369332"/>
          </a:xfrm>
          <a:prstGeom prst="rect">
            <a:avLst/>
          </a:prstGeom>
          <a:noFill/>
        </p:spPr>
        <p:txBody>
          <a:bodyPr wrap="square" rtlCol="0">
            <a:spAutoFit/>
          </a:bodyPr>
          <a:lstStyle/>
          <a:p>
            <a:pPr algn="r"/>
            <a:r>
              <a:rPr lang="en-GB" b="1" dirty="0">
                <a:solidFill>
                  <a:srgbClr val="FF0000"/>
                </a:solidFill>
              </a:rPr>
              <a:t>Key concept!</a:t>
            </a:r>
          </a:p>
        </p:txBody>
      </p:sp>
    </p:spTree>
    <p:extLst>
      <p:ext uri="{BB962C8B-B14F-4D97-AF65-F5344CB8AC3E}">
        <p14:creationId xmlns:p14="http://schemas.microsoft.com/office/powerpoint/2010/main" val="3002710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7" y="452718"/>
            <a:ext cx="9899373" cy="1400530"/>
          </a:xfrm>
        </p:spPr>
        <p:txBody>
          <a:bodyPr/>
          <a:lstStyle/>
          <a:p>
            <a:r>
              <a:rPr lang="en-GB" sz="3600" dirty="0"/>
              <a:t>DNA barcodes for species identification</a:t>
            </a:r>
          </a:p>
        </p:txBody>
      </p:sp>
      <p:sp>
        <p:nvSpPr>
          <p:cNvPr id="3" name="Content Placeholder 2"/>
          <p:cNvSpPr>
            <a:spLocks noGrp="1"/>
          </p:cNvSpPr>
          <p:nvPr>
            <p:ph sz="half" idx="1"/>
          </p:nvPr>
        </p:nvSpPr>
        <p:spPr>
          <a:xfrm>
            <a:off x="344557" y="1470991"/>
            <a:ext cx="10999303" cy="4785347"/>
          </a:xfrm>
        </p:spPr>
        <p:txBody>
          <a:bodyPr>
            <a:normAutofit/>
          </a:bodyPr>
          <a:lstStyle/>
          <a:p>
            <a:r>
              <a:rPr lang="en-GB" sz="2000" dirty="0"/>
              <a:t>Uses a designated portion of a specific gene to identify organisms to species</a:t>
            </a:r>
          </a:p>
          <a:p>
            <a:r>
              <a:rPr lang="en-GB" sz="2000" dirty="0"/>
              <a:t>Candidate genes must evolve quickly to provide sufficient resolution to discriminate between closely related species</a:t>
            </a:r>
          </a:p>
          <a:p>
            <a:r>
              <a:rPr lang="en-GB" sz="2000" dirty="0"/>
              <a:t>Kingdom Animalia (&amp; Protista): a portion of the cytochrome oxidase (COI) gene - an important gene involved in the production of ATP</a:t>
            </a:r>
          </a:p>
          <a:p>
            <a:r>
              <a:rPr lang="en-GB" sz="2000" dirty="0"/>
              <a:t>Kingdom Plantae: A gene that expresses an enzyme involved in the first major step of carbon fixation known as </a:t>
            </a:r>
            <a:r>
              <a:rPr lang="en-GB" sz="2000" dirty="0" err="1"/>
              <a:t>RuBisCO</a:t>
            </a:r>
            <a:endParaRPr lang="en-GB" sz="2000" dirty="0"/>
          </a:p>
          <a:p>
            <a:r>
              <a:rPr lang="en-GB" sz="2000" dirty="0"/>
              <a:t>Kingdom Fungi: the Internal Transcribed Spacer (ITS) </a:t>
            </a:r>
            <a:r>
              <a:rPr lang="en-GB" sz="2000" dirty="0" err="1"/>
              <a:t>rRNA</a:t>
            </a:r>
            <a:r>
              <a:rPr lang="en-GB" sz="2000" dirty="0"/>
              <a:t> gene</a:t>
            </a:r>
          </a:p>
          <a:p>
            <a:r>
              <a:rPr lang="en-GB" sz="2000" dirty="0"/>
              <a:t>Kingdoms </a:t>
            </a:r>
            <a:r>
              <a:rPr lang="en-GB" sz="2000" dirty="0" err="1"/>
              <a:t>Archaebacteria</a:t>
            </a:r>
            <a:r>
              <a:rPr lang="en-GB" sz="2000" dirty="0"/>
              <a:t> &amp; Eubacteria (Prokaryotes): 16s </a:t>
            </a:r>
            <a:r>
              <a:rPr lang="en-GB" sz="2000" dirty="0" err="1"/>
              <a:t>rRNA</a:t>
            </a:r>
            <a:r>
              <a:rPr lang="en-GB" sz="2000" dirty="0"/>
              <a:t> gene – involved in translation of DNA to RNA</a:t>
            </a:r>
          </a:p>
          <a:p>
            <a:endParaRPr lang="en-GB" sz="2000" dirty="0"/>
          </a:p>
        </p:txBody>
      </p:sp>
    </p:spTree>
    <p:extLst>
      <p:ext uri="{BB962C8B-B14F-4D97-AF65-F5344CB8AC3E}">
        <p14:creationId xmlns:p14="http://schemas.microsoft.com/office/powerpoint/2010/main" val="4012087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717089" cy="1400530"/>
          </a:xfrm>
        </p:spPr>
        <p:txBody>
          <a:bodyPr/>
          <a:lstStyle/>
          <a:p>
            <a:r>
              <a:rPr lang="en-GB" dirty="0"/>
              <a:t>DNA Barcoding – protocol overview</a:t>
            </a:r>
          </a:p>
        </p:txBody>
      </p:sp>
      <p:sp>
        <p:nvSpPr>
          <p:cNvPr id="3" name="Content Placeholder 2"/>
          <p:cNvSpPr>
            <a:spLocks noGrp="1"/>
          </p:cNvSpPr>
          <p:nvPr>
            <p:ph sz="half" idx="1"/>
          </p:nvPr>
        </p:nvSpPr>
        <p:spPr>
          <a:xfrm>
            <a:off x="1108316" y="1444489"/>
            <a:ext cx="4396339" cy="3603904"/>
          </a:xfrm>
        </p:spPr>
        <p:txBody>
          <a:bodyPr>
            <a:normAutofit lnSpcReduction="10000"/>
          </a:bodyPr>
          <a:lstStyle/>
          <a:p>
            <a:r>
              <a:rPr lang="en-GB" dirty="0"/>
              <a:t>Sample or culture organisms</a:t>
            </a:r>
          </a:p>
          <a:p>
            <a:r>
              <a:rPr lang="en-GB" dirty="0"/>
              <a:t>Extract DNA</a:t>
            </a:r>
          </a:p>
          <a:p>
            <a:r>
              <a:rPr lang="en-GB" dirty="0"/>
              <a:t>Amplify gene of interest (COI, </a:t>
            </a:r>
            <a:r>
              <a:rPr lang="en-GB" dirty="0" err="1"/>
              <a:t>RuBisCO</a:t>
            </a:r>
            <a:r>
              <a:rPr lang="en-GB" dirty="0"/>
              <a:t>, ITS or 16s) through PCR</a:t>
            </a:r>
          </a:p>
          <a:p>
            <a:r>
              <a:rPr lang="en-GB" dirty="0"/>
              <a:t>Purify PCR product</a:t>
            </a:r>
          </a:p>
          <a:p>
            <a:r>
              <a:rPr lang="en-GB" dirty="0"/>
              <a:t>Sequencing – Sanger for single organism or next generation sequencing for complex mixtures</a:t>
            </a:r>
          </a:p>
          <a:p>
            <a:r>
              <a:rPr lang="en-GB" dirty="0"/>
              <a:t>Bioinformatics: Compare sequence with public database e.g. </a:t>
            </a:r>
            <a:r>
              <a:rPr lang="en-GB" dirty="0" err="1"/>
              <a:t>GenBank</a:t>
            </a:r>
            <a:r>
              <a:rPr lang="en-GB" dirty="0"/>
              <a:t> </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966860" y="1175264"/>
            <a:ext cx="4999453" cy="4875937"/>
          </a:xfr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34817" y="5048392"/>
            <a:ext cx="2574304" cy="1712012"/>
          </a:xfrm>
          <a:prstGeom prst="rect">
            <a:avLst/>
          </a:prstGeom>
        </p:spPr>
      </p:pic>
      <p:sp>
        <p:nvSpPr>
          <p:cNvPr id="7" name="TextBox 6"/>
          <p:cNvSpPr txBox="1"/>
          <p:nvPr/>
        </p:nvSpPr>
        <p:spPr>
          <a:xfrm>
            <a:off x="5335622" y="6051201"/>
            <a:ext cx="6710604" cy="830997"/>
          </a:xfrm>
          <a:prstGeom prst="rect">
            <a:avLst/>
          </a:prstGeom>
          <a:noFill/>
        </p:spPr>
        <p:txBody>
          <a:bodyPr wrap="square" rtlCol="0">
            <a:spAutoFit/>
          </a:bodyPr>
          <a:lstStyle/>
          <a:p>
            <a:r>
              <a:rPr lang="en-GB" sz="1600" dirty="0"/>
              <a:t>Taken from Gill et al (2016) </a:t>
            </a:r>
            <a:r>
              <a:rPr lang="en-GB" sz="1600" i="1" dirty="0"/>
              <a:t>Protecting ecosystem service: approaches to understanding the mitigating threats to wild insect pollinators</a:t>
            </a:r>
            <a:r>
              <a:rPr lang="en-GB" sz="1600" dirty="0"/>
              <a:t> see section 4.2</a:t>
            </a:r>
          </a:p>
        </p:txBody>
      </p:sp>
    </p:spTree>
    <p:extLst>
      <p:ext uri="{BB962C8B-B14F-4D97-AF65-F5344CB8AC3E}">
        <p14:creationId xmlns:p14="http://schemas.microsoft.com/office/powerpoint/2010/main" val="1519904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DNA barcoding - bioinformatics </a:t>
            </a:r>
          </a:p>
        </p:txBody>
      </p:sp>
      <p:pic>
        <p:nvPicPr>
          <p:cNvPr id="7" name="OSKwuOccAak"/>
          <p:cNvPicPr>
            <a:picLocks noGrp="1" noRot="1" noChangeAspect="1"/>
          </p:cNvPicPr>
          <p:nvPr>
            <p:ph sz="half" idx="1"/>
            <a:videoFile r:link="rId1"/>
          </p:nvPr>
        </p:nvPicPr>
        <p:blipFill>
          <a:blip r:embed="rId3"/>
          <a:stretch>
            <a:fillRect/>
          </a:stretch>
        </p:blipFill>
        <p:spPr>
          <a:xfrm>
            <a:off x="2553252" y="1660042"/>
            <a:ext cx="6749774" cy="3796748"/>
          </a:xfrm>
          <a:prstGeom prst="rect">
            <a:avLst/>
          </a:prstGeom>
        </p:spPr>
      </p:pic>
      <p:sp>
        <p:nvSpPr>
          <p:cNvPr id="9" name="Rectangle 8"/>
          <p:cNvSpPr/>
          <p:nvPr/>
        </p:nvSpPr>
        <p:spPr>
          <a:xfrm>
            <a:off x="4180251" y="5659634"/>
            <a:ext cx="3895618" cy="369332"/>
          </a:xfrm>
          <a:prstGeom prst="rect">
            <a:avLst/>
          </a:prstGeom>
        </p:spPr>
        <p:txBody>
          <a:bodyPr wrap="none">
            <a:spAutoFit/>
          </a:bodyPr>
          <a:lstStyle/>
          <a:p>
            <a:r>
              <a:rPr lang="en-GB" dirty="0">
                <a:hlinkClick r:id="rId4"/>
              </a:rPr>
              <a:t>https://youtu.be/OSKwuOccAak</a:t>
            </a:r>
            <a:r>
              <a:rPr lang="en-GB" dirty="0"/>
              <a:t> </a:t>
            </a:r>
          </a:p>
        </p:txBody>
      </p:sp>
    </p:spTree>
    <p:extLst>
      <p:ext uri="{BB962C8B-B14F-4D97-AF65-F5344CB8AC3E}">
        <p14:creationId xmlns:p14="http://schemas.microsoft.com/office/powerpoint/2010/main" val="4012524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774" y="359798"/>
            <a:ext cx="10304393" cy="1400530"/>
          </a:xfrm>
        </p:spPr>
        <p:txBody>
          <a:bodyPr/>
          <a:lstStyle/>
          <a:p>
            <a:r>
              <a:rPr lang="en-GB" sz="3200" dirty="0"/>
              <a:t>DNA barcoding – papers using Sanger sequencing </a:t>
            </a:r>
          </a:p>
        </p:txBody>
      </p:sp>
      <p:sp>
        <p:nvSpPr>
          <p:cNvPr id="5" name="Content Placeholder 4"/>
          <p:cNvSpPr>
            <a:spLocks noGrp="1"/>
          </p:cNvSpPr>
          <p:nvPr>
            <p:ph idx="1"/>
          </p:nvPr>
        </p:nvSpPr>
        <p:spPr>
          <a:xfrm>
            <a:off x="967408" y="3813453"/>
            <a:ext cx="4015409" cy="1420039"/>
          </a:xfrm>
        </p:spPr>
        <p:txBody>
          <a:bodyPr/>
          <a:lstStyle/>
          <a:p>
            <a:pPr marL="0" indent="0" algn="r">
              <a:buNone/>
            </a:pPr>
            <a:r>
              <a:rPr lang="en-GB" b="1" dirty="0">
                <a:solidFill>
                  <a:srgbClr val="FF0000"/>
                </a:solidFill>
              </a:rPr>
              <a:t>Threatened shark species found on sale in takeaways and fishmongers across southern England</a:t>
            </a:r>
          </a:p>
        </p:txBody>
      </p:sp>
      <p:pic>
        <p:nvPicPr>
          <p:cNvPr id="6" name="Picture 5"/>
          <p:cNvPicPr>
            <a:picLocks noChangeAspect="1"/>
          </p:cNvPicPr>
          <p:nvPr/>
        </p:nvPicPr>
        <p:blipFill>
          <a:blip r:embed="rId3"/>
          <a:stretch>
            <a:fillRect/>
          </a:stretch>
        </p:blipFill>
        <p:spPr>
          <a:xfrm>
            <a:off x="376858" y="1559408"/>
            <a:ext cx="6667500" cy="1857375"/>
          </a:xfrm>
          <a:prstGeom prst="rect">
            <a:avLst/>
          </a:prstGeom>
        </p:spPr>
      </p:pic>
      <p:pic>
        <p:nvPicPr>
          <p:cNvPr id="7" name="Picture 6"/>
          <p:cNvPicPr>
            <a:picLocks noChangeAspect="1"/>
          </p:cNvPicPr>
          <p:nvPr/>
        </p:nvPicPr>
        <p:blipFill>
          <a:blip r:embed="rId4"/>
          <a:stretch>
            <a:fillRect/>
          </a:stretch>
        </p:blipFill>
        <p:spPr>
          <a:xfrm>
            <a:off x="4982817" y="3520376"/>
            <a:ext cx="5596765" cy="2475920"/>
          </a:xfrm>
          <a:prstGeom prst="rect">
            <a:avLst/>
          </a:prstGeom>
        </p:spPr>
      </p:pic>
      <p:sp>
        <p:nvSpPr>
          <p:cNvPr id="9" name="Content Placeholder 4"/>
          <p:cNvSpPr txBox="1">
            <a:spLocks/>
          </p:cNvSpPr>
          <p:nvPr/>
        </p:nvSpPr>
        <p:spPr>
          <a:xfrm>
            <a:off x="7044358" y="1559408"/>
            <a:ext cx="4674911" cy="1857375"/>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b="1" dirty="0">
                <a:solidFill>
                  <a:srgbClr val="FF0000"/>
                </a:solidFill>
              </a:rPr>
              <a:t>Establishing the use of the COI gene as a suitable global bio-identification system for animals. Introduction covers the problems molecular approaches have helped to solve in resolving phylogenies</a:t>
            </a:r>
          </a:p>
        </p:txBody>
      </p:sp>
      <p:sp>
        <p:nvSpPr>
          <p:cNvPr id="10" name="TextBox 9"/>
          <p:cNvSpPr txBox="1"/>
          <p:nvPr/>
        </p:nvSpPr>
        <p:spPr>
          <a:xfrm>
            <a:off x="145774" y="6122504"/>
            <a:ext cx="11767930" cy="584775"/>
          </a:xfrm>
          <a:prstGeom prst="rect">
            <a:avLst/>
          </a:prstGeom>
          <a:noFill/>
        </p:spPr>
        <p:txBody>
          <a:bodyPr wrap="square" rtlCol="0">
            <a:spAutoFit/>
          </a:bodyPr>
          <a:lstStyle/>
          <a:p>
            <a:r>
              <a:rPr lang="en-GB" sz="1600" b="1" dirty="0"/>
              <a:t>Coming very soon: A. Rawlings PhD thesis will be uploaded to </a:t>
            </a:r>
            <a:r>
              <a:rPr lang="en-GB" sz="1600" b="1" dirty="0">
                <a:hlinkClick r:id="rId5"/>
              </a:rPr>
              <a:t>https://www.researchgate.net/profile/Anna_Rawlings</a:t>
            </a:r>
            <a:r>
              <a:rPr lang="en-GB" sz="1600" b="1" dirty="0"/>
              <a:t> </a:t>
            </a:r>
          </a:p>
          <a:p>
            <a:r>
              <a:rPr lang="en-GB" sz="1600" b="1" dirty="0"/>
              <a:t>Chapter 3 uses DNA barcoding to map the distribution of fungi in dead attached tree branches</a:t>
            </a:r>
          </a:p>
        </p:txBody>
      </p:sp>
    </p:spTree>
    <p:extLst>
      <p:ext uri="{BB962C8B-B14F-4D97-AF65-F5344CB8AC3E}">
        <p14:creationId xmlns:p14="http://schemas.microsoft.com/office/powerpoint/2010/main" val="2842655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93495" y="2052918"/>
            <a:ext cx="3763618" cy="1551673"/>
          </a:xfrm>
        </p:spPr>
        <p:txBody>
          <a:bodyPr/>
          <a:lstStyle/>
          <a:p>
            <a:pPr marL="0" indent="0">
              <a:buNone/>
            </a:pPr>
            <a:r>
              <a:rPr lang="en-GB" b="1" dirty="0">
                <a:solidFill>
                  <a:srgbClr val="FF0000"/>
                </a:solidFill>
              </a:rPr>
              <a:t>Testing whether different next generation sequencing platforms provide similar results</a:t>
            </a:r>
          </a:p>
        </p:txBody>
      </p:sp>
      <p:sp>
        <p:nvSpPr>
          <p:cNvPr id="4" name="Title 1"/>
          <p:cNvSpPr txBox="1">
            <a:spLocks/>
          </p:cNvSpPr>
          <p:nvPr/>
        </p:nvSpPr>
        <p:spPr>
          <a:xfrm>
            <a:off x="145774" y="359798"/>
            <a:ext cx="1030439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a:t>DNA barcoding – papers using next generation sequencing </a:t>
            </a:r>
          </a:p>
        </p:txBody>
      </p:sp>
      <p:pic>
        <p:nvPicPr>
          <p:cNvPr id="7" name="Picture 6"/>
          <p:cNvPicPr>
            <a:picLocks noChangeAspect="1"/>
          </p:cNvPicPr>
          <p:nvPr/>
        </p:nvPicPr>
        <p:blipFill>
          <a:blip r:embed="rId3"/>
          <a:stretch>
            <a:fillRect/>
          </a:stretch>
        </p:blipFill>
        <p:spPr>
          <a:xfrm>
            <a:off x="145774" y="2181777"/>
            <a:ext cx="3688954" cy="1118014"/>
          </a:xfrm>
          <a:prstGeom prst="rect">
            <a:avLst/>
          </a:prstGeom>
        </p:spPr>
      </p:pic>
      <p:pic>
        <p:nvPicPr>
          <p:cNvPr id="8" name="Picture 7"/>
          <p:cNvPicPr>
            <a:picLocks noChangeAspect="1"/>
          </p:cNvPicPr>
          <p:nvPr/>
        </p:nvPicPr>
        <p:blipFill>
          <a:blip r:embed="rId4"/>
          <a:stretch>
            <a:fillRect/>
          </a:stretch>
        </p:blipFill>
        <p:spPr>
          <a:xfrm>
            <a:off x="5687461" y="3897181"/>
            <a:ext cx="6000958" cy="2571839"/>
          </a:xfrm>
          <a:prstGeom prst="rect">
            <a:avLst/>
          </a:prstGeom>
        </p:spPr>
      </p:pic>
      <p:sp>
        <p:nvSpPr>
          <p:cNvPr id="9" name="Content Placeholder 2"/>
          <p:cNvSpPr txBox="1">
            <a:spLocks/>
          </p:cNvSpPr>
          <p:nvPr/>
        </p:nvSpPr>
        <p:spPr>
          <a:xfrm>
            <a:off x="1205948" y="4407263"/>
            <a:ext cx="4366591" cy="1551673"/>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r">
              <a:buNone/>
            </a:pPr>
            <a:r>
              <a:rPr lang="en-GB" b="1" dirty="0">
                <a:solidFill>
                  <a:srgbClr val="FF0000"/>
                </a:solidFill>
                <a:hlinkClick r:id="rId5"/>
              </a:rPr>
              <a:t>http://www.earthmicrobiome.org</a:t>
            </a:r>
            <a:r>
              <a:rPr lang="en-GB" b="1" dirty="0">
                <a:solidFill>
                  <a:srgbClr val="FF0000"/>
                </a:solidFill>
              </a:rPr>
              <a:t> The Earth Microbiome Project (EMP) with over 60 papers published using data generated by the EMP including one meta-analysis</a:t>
            </a:r>
          </a:p>
        </p:txBody>
      </p:sp>
      <p:pic>
        <p:nvPicPr>
          <p:cNvPr id="10" name="Picture 9"/>
          <p:cNvPicPr>
            <a:picLocks noChangeAspect="1"/>
          </p:cNvPicPr>
          <p:nvPr/>
        </p:nvPicPr>
        <p:blipFill>
          <a:blip r:embed="rId6"/>
          <a:stretch>
            <a:fillRect/>
          </a:stretch>
        </p:blipFill>
        <p:spPr>
          <a:xfrm>
            <a:off x="3883300" y="1852883"/>
            <a:ext cx="3710195" cy="1677953"/>
          </a:xfrm>
          <a:prstGeom prst="rect">
            <a:avLst/>
          </a:prstGeom>
        </p:spPr>
      </p:pic>
    </p:spTree>
    <p:extLst>
      <p:ext uri="{BB962C8B-B14F-4D97-AF65-F5344CB8AC3E}">
        <p14:creationId xmlns:p14="http://schemas.microsoft.com/office/powerpoint/2010/main" val="1520895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FCB2CF6-FC89-4F76-927E-636C1809A569}"/>
              </a:ext>
            </a:extLst>
          </p:cNvPr>
          <p:cNvSpPr txBox="1">
            <a:spLocks/>
          </p:cNvSpPr>
          <p:nvPr/>
        </p:nvSpPr>
        <p:spPr>
          <a:xfrm>
            <a:off x="384313" y="416768"/>
            <a:ext cx="10389703" cy="128089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e(</a:t>
            </a:r>
            <a:r>
              <a:rPr lang="en-GB" dirty="0" err="1"/>
              <a:t>nvironmental</a:t>
            </a:r>
            <a:r>
              <a:rPr lang="en-GB" dirty="0"/>
              <a:t>)DNA – an extension of DNA barcoding</a:t>
            </a:r>
          </a:p>
        </p:txBody>
      </p:sp>
      <p:sp>
        <p:nvSpPr>
          <p:cNvPr id="6" name="Content Placeholder 4">
            <a:extLst>
              <a:ext uri="{FF2B5EF4-FFF2-40B4-BE49-F238E27FC236}">
                <a16:creationId xmlns:a16="http://schemas.microsoft.com/office/drawing/2014/main" id="{A22AADEE-C5B6-4E06-A1C8-67DD7E7D56B0}"/>
              </a:ext>
            </a:extLst>
          </p:cNvPr>
          <p:cNvSpPr txBox="1">
            <a:spLocks/>
          </p:cNvSpPr>
          <p:nvPr/>
        </p:nvSpPr>
        <p:spPr>
          <a:xfrm>
            <a:off x="5923723" y="2235276"/>
            <a:ext cx="3962400" cy="2279239"/>
          </a:xfrm>
          <a:prstGeom prst="rect">
            <a:avLst/>
          </a:prstGeom>
        </p:spPr>
        <p:txBody>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dirty="0"/>
              <a:t>Mitochondrial DNA</a:t>
            </a:r>
          </a:p>
          <a:p>
            <a:pPr lvl="1"/>
            <a:r>
              <a:rPr lang="en-GB" dirty="0"/>
              <a:t>Short sequences</a:t>
            </a:r>
          </a:p>
          <a:p>
            <a:pPr lvl="1"/>
            <a:r>
              <a:rPr lang="en-GB" dirty="0"/>
              <a:t>Many copies present in one cell</a:t>
            </a:r>
          </a:p>
          <a:p>
            <a:pPr lvl="1"/>
            <a:r>
              <a:rPr lang="en-GB" dirty="0"/>
              <a:t>Environmentally stable</a:t>
            </a:r>
          </a:p>
          <a:p>
            <a:r>
              <a:rPr lang="en-GB" dirty="0"/>
              <a:t>Allows the detection of rare or elusive species</a:t>
            </a:r>
          </a:p>
          <a:p>
            <a:r>
              <a:rPr lang="en-GB" dirty="0"/>
              <a:t>Allows the assessment of the success of invasive organisms</a:t>
            </a:r>
          </a:p>
          <a:p>
            <a:endParaRPr lang="en-GB" dirty="0"/>
          </a:p>
        </p:txBody>
      </p:sp>
      <p:pic>
        <p:nvPicPr>
          <p:cNvPr id="15" name="LkB_jNxvvPg"/>
          <p:cNvPicPr>
            <a:picLocks noGrp="1" noRot="1" noChangeAspect="1"/>
          </p:cNvPicPr>
          <p:nvPr>
            <p:ph sz="half" idx="1"/>
            <a:videoFile r:link="rId1"/>
          </p:nvPr>
        </p:nvPicPr>
        <p:blipFill>
          <a:blip r:embed="rId5"/>
          <a:stretch>
            <a:fillRect/>
          </a:stretch>
        </p:blipFill>
        <p:spPr>
          <a:xfrm>
            <a:off x="1143002" y="2066990"/>
            <a:ext cx="3201228" cy="1800691"/>
          </a:xfrm>
          <a:prstGeom prst="rect">
            <a:avLst/>
          </a:prstGeom>
        </p:spPr>
      </p:pic>
      <p:pic>
        <p:nvPicPr>
          <p:cNvPr id="13" name="TQdTV1rAlWY"/>
          <p:cNvPicPr>
            <a:picLocks noGrp="1" noRot="1" noChangeAspect="1"/>
          </p:cNvPicPr>
          <p:nvPr>
            <p:ph sz="half" idx="2"/>
            <a:videoFile r:link="rId2"/>
          </p:nvPr>
        </p:nvPicPr>
        <p:blipFill>
          <a:blip r:embed="rId6"/>
          <a:stretch>
            <a:fillRect/>
          </a:stretch>
        </p:blipFill>
        <p:spPr>
          <a:xfrm>
            <a:off x="1087124" y="4693666"/>
            <a:ext cx="3099111" cy="1743250"/>
          </a:xfrm>
          <a:prstGeom prst="rect">
            <a:avLst/>
          </a:prstGeom>
        </p:spPr>
      </p:pic>
      <p:sp>
        <p:nvSpPr>
          <p:cNvPr id="14" name="Rectangle 13"/>
          <p:cNvSpPr/>
          <p:nvPr/>
        </p:nvSpPr>
        <p:spPr>
          <a:xfrm>
            <a:off x="915231" y="6488668"/>
            <a:ext cx="3656770" cy="369332"/>
          </a:xfrm>
          <a:prstGeom prst="rect">
            <a:avLst/>
          </a:prstGeom>
        </p:spPr>
        <p:txBody>
          <a:bodyPr wrap="none">
            <a:spAutoFit/>
          </a:bodyPr>
          <a:lstStyle/>
          <a:p>
            <a:r>
              <a:rPr lang="en-GB" dirty="0">
                <a:hlinkClick r:id="rId7"/>
              </a:rPr>
              <a:t>https://youtu.be/TQdTV1rAlWY</a:t>
            </a:r>
            <a:r>
              <a:rPr lang="en-GB" dirty="0"/>
              <a:t> </a:t>
            </a:r>
          </a:p>
        </p:txBody>
      </p:sp>
      <p:sp>
        <p:nvSpPr>
          <p:cNvPr id="16" name="Rectangle 15"/>
          <p:cNvSpPr/>
          <p:nvPr/>
        </p:nvSpPr>
        <p:spPr>
          <a:xfrm>
            <a:off x="1050889" y="3867681"/>
            <a:ext cx="3515706" cy="369332"/>
          </a:xfrm>
          <a:prstGeom prst="rect">
            <a:avLst/>
          </a:prstGeom>
        </p:spPr>
        <p:txBody>
          <a:bodyPr wrap="none">
            <a:spAutoFit/>
          </a:bodyPr>
          <a:lstStyle/>
          <a:p>
            <a:r>
              <a:rPr lang="en-GB" dirty="0">
                <a:hlinkClick r:id="rId8"/>
              </a:rPr>
              <a:t>https://youtu.be/LkB_jNxvvPg</a:t>
            </a:r>
            <a:r>
              <a:rPr lang="en-GB" dirty="0"/>
              <a:t> </a:t>
            </a:r>
          </a:p>
        </p:txBody>
      </p:sp>
      <p:sp>
        <p:nvSpPr>
          <p:cNvPr id="17" name="TextBox 16">
            <a:extLst>
              <a:ext uri="{FF2B5EF4-FFF2-40B4-BE49-F238E27FC236}">
                <a16:creationId xmlns:a16="http://schemas.microsoft.com/office/drawing/2014/main" id="{1059254D-1454-41A0-AB4E-B04435416F91}"/>
              </a:ext>
            </a:extLst>
          </p:cNvPr>
          <p:cNvSpPr txBox="1"/>
          <p:nvPr/>
        </p:nvSpPr>
        <p:spPr>
          <a:xfrm>
            <a:off x="8775700" y="1397000"/>
            <a:ext cx="2982955" cy="369332"/>
          </a:xfrm>
          <a:prstGeom prst="rect">
            <a:avLst/>
          </a:prstGeom>
          <a:noFill/>
        </p:spPr>
        <p:txBody>
          <a:bodyPr wrap="square" rtlCol="0">
            <a:spAutoFit/>
          </a:bodyPr>
          <a:lstStyle/>
          <a:p>
            <a:pPr algn="r"/>
            <a:r>
              <a:rPr lang="en-GB" b="1" dirty="0">
                <a:solidFill>
                  <a:srgbClr val="FF0000"/>
                </a:solidFill>
              </a:rPr>
              <a:t>Key concept!</a:t>
            </a:r>
          </a:p>
        </p:txBody>
      </p:sp>
    </p:spTree>
    <p:extLst>
      <p:ext uri="{BB962C8B-B14F-4D97-AF65-F5344CB8AC3E}">
        <p14:creationId xmlns:p14="http://schemas.microsoft.com/office/powerpoint/2010/main" val="3449703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eDNA papers</a:t>
            </a:r>
          </a:p>
        </p:txBody>
      </p:sp>
      <p:sp>
        <p:nvSpPr>
          <p:cNvPr id="3" name="Content Placeholder 2"/>
          <p:cNvSpPr>
            <a:spLocks noGrp="1"/>
          </p:cNvSpPr>
          <p:nvPr>
            <p:ph idx="1"/>
          </p:nvPr>
        </p:nvSpPr>
        <p:spPr>
          <a:xfrm>
            <a:off x="172278" y="5857460"/>
            <a:ext cx="4780825" cy="821635"/>
          </a:xfrm>
        </p:spPr>
        <p:txBody>
          <a:bodyPr>
            <a:normAutofit fontScale="85000" lnSpcReduction="10000"/>
          </a:bodyPr>
          <a:lstStyle/>
          <a:p>
            <a:pPr marL="0" indent="0" algn="ctr">
              <a:buNone/>
            </a:pPr>
            <a:r>
              <a:rPr lang="en-GB" b="1" dirty="0">
                <a:solidFill>
                  <a:srgbClr val="FF0000"/>
                </a:solidFill>
              </a:rPr>
              <a:t>Using eDNA to determine establishment success following translocation of sporulating wax cap fungi</a:t>
            </a:r>
          </a:p>
        </p:txBody>
      </p:sp>
      <p:pic>
        <p:nvPicPr>
          <p:cNvPr id="4" name="Picture 3"/>
          <p:cNvPicPr>
            <a:picLocks noChangeAspect="1"/>
          </p:cNvPicPr>
          <p:nvPr/>
        </p:nvPicPr>
        <p:blipFill>
          <a:blip r:embed="rId3"/>
          <a:stretch>
            <a:fillRect/>
          </a:stretch>
        </p:blipFill>
        <p:spPr>
          <a:xfrm>
            <a:off x="415994" y="1746802"/>
            <a:ext cx="4537109" cy="3978137"/>
          </a:xfrm>
          <a:prstGeom prst="rect">
            <a:avLst/>
          </a:prstGeom>
        </p:spPr>
      </p:pic>
      <p:pic>
        <p:nvPicPr>
          <p:cNvPr id="5" name="Picture 4"/>
          <p:cNvPicPr>
            <a:picLocks noChangeAspect="1"/>
          </p:cNvPicPr>
          <p:nvPr/>
        </p:nvPicPr>
        <p:blipFill>
          <a:blip r:embed="rId4"/>
          <a:stretch>
            <a:fillRect/>
          </a:stretch>
        </p:blipFill>
        <p:spPr>
          <a:xfrm>
            <a:off x="5171661" y="2355160"/>
            <a:ext cx="6858000" cy="2571750"/>
          </a:xfrm>
          <a:prstGeom prst="rect">
            <a:avLst/>
          </a:prstGeom>
        </p:spPr>
      </p:pic>
      <p:sp>
        <p:nvSpPr>
          <p:cNvPr id="6" name="Content Placeholder 2"/>
          <p:cNvSpPr txBox="1">
            <a:spLocks/>
          </p:cNvSpPr>
          <p:nvPr/>
        </p:nvSpPr>
        <p:spPr>
          <a:xfrm>
            <a:off x="5380383" y="5035825"/>
            <a:ext cx="6400799" cy="1510749"/>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Font typeface="Wingdings 3" charset="2"/>
              <a:buNone/>
            </a:pPr>
            <a:r>
              <a:rPr lang="en-GB" b="1" dirty="0">
                <a:solidFill>
                  <a:srgbClr val="FF0000"/>
                </a:solidFill>
              </a:rPr>
              <a:t>Using eDNA to determine the distribution, establishment and genetic variation of populations of the invasive signal crayfish in Rivers in England and Wales – found low heterozygosity and small population sizes in some locations indicating that eradication attempts may have reduced genetic variation and population size</a:t>
            </a:r>
          </a:p>
        </p:txBody>
      </p:sp>
      <p:sp>
        <p:nvSpPr>
          <p:cNvPr id="7" name="TextBox 6">
            <a:extLst>
              <a:ext uri="{FF2B5EF4-FFF2-40B4-BE49-F238E27FC236}">
                <a16:creationId xmlns:a16="http://schemas.microsoft.com/office/drawing/2014/main" id="{1059254D-1454-41A0-AB4E-B04435416F91}"/>
              </a:ext>
            </a:extLst>
          </p:cNvPr>
          <p:cNvSpPr txBox="1"/>
          <p:nvPr/>
        </p:nvSpPr>
        <p:spPr>
          <a:xfrm>
            <a:off x="8798227" y="1668582"/>
            <a:ext cx="2982955" cy="369332"/>
          </a:xfrm>
          <a:prstGeom prst="rect">
            <a:avLst/>
          </a:prstGeom>
          <a:noFill/>
        </p:spPr>
        <p:txBody>
          <a:bodyPr wrap="square" rtlCol="0">
            <a:spAutoFit/>
          </a:bodyPr>
          <a:lstStyle/>
          <a:p>
            <a:pPr algn="r"/>
            <a:r>
              <a:rPr lang="en-GB" b="1" dirty="0">
                <a:solidFill>
                  <a:srgbClr val="FF0000"/>
                </a:solidFill>
              </a:rPr>
              <a:t>Key concept!</a:t>
            </a:r>
          </a:p>
        </p:txBody>
      </p:sp>
      <p:pic>
        <p:nvPicPr>
          <p:cNvPr id="8" name="Picture 7"/>
          <p:cNvPicPr>
            <a:picLocks noChangeAspect="1"/>
          </p:cNvPicPr>
          <p:nvPr/>
        </p:nvPicPr>
        <p:blipFill>
          <a:blip r:embed="rId5"/>
          <a:stretch>
            <a:fillRect/>
          </a:stretch>
        </p:blipFill>
        <p:spPr>
          <a:xfrm>
            <a:off x="415994" y="211135"/>
            <a:ext cx="4806179" cy="1392902"/>
          </a:xfrm>
          <a:prstGeom prst="rect">
            <a:avLst/>
          </a:prstGeom>
        </p:spPr>
      </p:pic>
      <p:sp>
        <p:nvSpPr>
          <p:cNvPr id="9" name="Rectangle 8"/>
          <p:cNvSpPr/>
          <p:nvPr/>
        </p:nvSpPr>
        <p:spPr>
          <a:xfrm>
            <a:off x="2174173" y="242610"/>
            <a:ext cx="2997488" cy="738664"/>
          </a:xfrm>
          <a:prstGeom prst="rect">
            <a:avLst/>
          </a:prstGeom>
        </p:spPr>
        <p:txBody>
          <a:bodyPr wrap="square">
            <a:spAutoFit/>
          </a:bodyPr>
          <a:lstStyle/>
          <a:p>
            <a:r>
              <a:rPr lang="en-GB" sz="1400" dirty="0">
                <a:hlinkClick r:id="rId6"/>
              </a:rPr>
              <a:t>https://www.aber.ac.uk/en/news/archive/2019/02/title-221042-en.html</a:t>
            </a:r>
            <a:r>
              <a:rPr lang="en-GB" sz="1400" dirty="0"/>
              <a:t> </a:t>
            </a:r>
          </a:p>
        </p:txBody>
      </p:sp>
    </p:spTree>
    <p:extLst>
      <p:ext uri="{BB962C8B-B14F-4D97-AF65-F5344CB8AC3E}">
        <p14:creationId xmlns:p14="http://schemas.microsoft.com/office/powerpoint/2010/main" val="34527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RNA-</a:t>
            </a:r>
            <a:r>
              <a:rPr lang="en-GB" dirty="0" err="1"/>
              <a:t>seq</a:t>
            </a:r>
            <a:r>
              <a:rPr lang="en-GB" dirty="0"/>
              <a:t> – not “who are you?” but “what are you doing?”</a:t>
            </a:r>
          </a:p>
        </p:txBody>
      </p:sp>
      <p:sp>
        <p:nvSpPr>
          <p:cNvPr id="3" name="Content Placeholder 2"/>
          <p:cNvSpPr>
            <a:spLocks noGrp="1"/>
          </p:cNvSpPr>
          <p:nvPr>
            <p:ph sz="half" idx="1"/>
          </p:nvPr>
        </p:nvSpPr>
        <p:spPr>
          <a:xfrm>
            <a:off x="646111" y="2060575"/>
            <a:ext cx="5542653" cy="4195763"/>
          </a:xfrm>
        </p:spPr>
        <p:txBody>
          <a:bodyPr>
            <a:normAutofit fontScale="92500" lnSpcReduction="20000"/>
          </a:bodyPr>
          <a:lstStyle/>
          <a:p>
            <a:r>
              <a:rPr lang="en-GB" sz="2400" dirty="0"/>
              <a:t>Similar in many ways to working the DNA</a:t>
            </a:r>
          </a:p>
          <a:p>
            <a:r>
              <a:rPr lang="en-GB" sz="2400" dirty="0"/>
              <a:t>Can be used to examine:</a:t>
            </a:r>
          </a:p>
          <a:p>
            <a:pPr lvl="1"/>
            <a:r>
              <a:rPr lang="en-GB" sz="2000" dirty="0"/>
              <a:t>Which genes are involved in differences between phenotypes within species</a:t>
            </a:r>
          </a:p>
          <a:p>
            <a:pPr lvl="1"/>
            <a:r>
              <a:rPr lang="en-GB" sz="2000" dirty="0"/>
              <a:t>How microbial species respond to different/changing environmental conditions</a:t>
            </a:r>
          </a:p>
          <a:p>
            <a:pPr lvl="1"/>
            <a:r>
              <a:rPr lang="en-GB" sz="2000" dirty="0"/>
              <a:t>The genetic basis of behaviour</a:t>
            </a:r>
          </a:p>
          <a:p>
            <a:pPr lvl="1"/>
            <a:r>
              <a:rPr lang="en-GB" sz="2000" dirty="0"/>
              <a:t>Which species in a community are contributing to ecosystem processes (especially in microbial communities)</a:t>
            </a:r>
          </a:p>
        </p:txBody>
      </p:sp>
      <p:pic>
        <p:nvPicPr>
          <p:cNvPr id="5" name="tlf6wYJrwKY"/>
          <p:cNvPicPr>
            <a:picLocks noGrp="1" noRot="1" noChangeAspect="1"/>
          </p:cNvPicPr>
          <p:nvPr>
            <p:ph sz="half" idx="2"/>
            <a:videoFile r:link="rId1"/>
          </p:nvPr>
        </p:nvPicPr>
        <p:blipFill>
          <a:blip r:embed="rId4"/>
          <a:stretch>
            <a:fillRect/>
          </a:stretch>
        </p:blipFill>
        <p:spPr>
          <a:xfrm>
            <a:off x="6334401" y="2300357"/>
            <a:ext cx="4572000" cy="2571750"/>
          </a:xfrm>
          <a:prstGeom prst="rect">
            <a:avLst/>
          </a:prstGeom>
        </p:spPr>
      </p:pic>
      <p:sp>
        <p:nvSpPr>
          <p:cNvPr id="6" name="Rectangle 5"/>
          <p:cNvSpPr/>
          <p:nvPr/>
        </p:nvSpPr>
        <p:spPr>
          <a:xfrm>
            <a:off x="6887394" y="5134550"/>
            <a:ext cx="3466013" cy="369332"/>
          </a:xfrm>
          <a:prstGeom prst="rect">
            <a:avLst/>
          </a:prstGeom>
        </p:spPr>
        <p:txBody>
          <a:bodyPr wrap="none">
            <a:spAutoFit/>
          </a:bodyPr>
          <a:lstStyle/>
          <a:p>
            <a:r>
              <a:rPr lang="en-GB" dirty="0">
                <a:hlinkClick r:id="rId5"/>
              </a:rPr>
              <a:t>https://youtu.be/tlf6wYJrwKY</a:t>
            </a:r>
            <a:r>
              <a:rPr lang="en-GB" dirty="0"/>
              <a:t> </a:t>
            </a:r>
          </a:p>
        </p:txBody>
      </p:sp>
    </p:spTree>
    <p:extLst>
      <p:ext uri="{BB962C8B-B14F-4D97-AF65-F5344CB8AC3E}">
        <p14:creationId xmlns:p14="http://schemas.microsoft.com/office/powerpoint/2010/main" val="1731760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RNA-</a:t>
            </a:r>
            <a:r>
              <a:rPr lang="en-GB" dirty="0" err="1"/>
              <a:t>seq</a:t>
            </a:r>
            <a:r>
              <a:rPr lang="en-GB" dirty="0"/>
              <a:t> papers</a:t>
            </a:r>
          </a:p>
        </p:txBody>
      </p:sp>
      <p:pic>
        <p:nvPicPr>
          <p:cNvPr id="5" name="Picture 4"/>
          <p:cNvPicPr>
            <a:picLocks noChangeAspect="1"/>
          </p:cNvPicPr>
          <p:nvPr/>
        </p:nvPicPr>
        <p:blipFill>
          <a:blip r:embed="rId3"/>
          <a:stretch>
            <a:fillRect/>
          </a:stretch>
        </p:blipFill>
        <p:spPr>
          <a:xfrm>
            <a:off x="646111" y="1632294"/>
            <a:ext cx="5008382" cy="1878143"/>
          </a:xfrm>
          <a:prstGeom prst="rect">
            <a:avLst/>
          </a:prstGeom>
        </p:spPr>
      </p:pic>
      <p:pic>
        <p:nvPicPr>
          <p:cNvPr id="6" name="Picture 5"/>
          <p:cNvPicPr>
            <a:picLocks noChangeAspect="1"/>
          </p:cNvPicPr>
          <p:nvPr/>
        </p:nvPicPr>
        <p:blipFill>
          <a:blip r:embed="rId4"/>
          <a:stretch>
            <a:fillRect/>
          </a:stretch>
        </p:blipFill>
        <p:spPr>
          <a:xfrm>
            <a:off x="5923722" y="1632294"/>
            <a:ext cx="6118983" cy="2322037"/>
          </a:xfrm>
          <a:prstGeom prst="rect">
            <a:avLst/>
          </a:prstGeom>
        </p:spPr>
      </p:pic>
      <p:sp>
        <p:nvSpPr>
          <p:cNvPr id="7" name="Rectangle 6"/>
          <p:cNvSpPr/>
          <p:nvPr/>
        </p:nvSpPr>
        <p:spPr>
          <a:xfrm>
            <a:off x="6215270" y="930241"/>
            <a:ext cx="6096000" cy="646331"/>
          </a:xfrm>
          <a:prstGeom prst="rect">
            <a:avLst/>
          </a:prstGeom>
        </p:spPr>
        <p:txBody>
          <a:bodyPr>
            <a:spAutoFit/>
          </a:bodyPr>
          <a:lstStyle/>
          <a:p>
            <a:r>
              <a:rPr lang="en-GB" dirty="0">
                <a:hlinkClick r:id="rId5"/>
              </a:rPr>
              <a:t>https://www.the-scientist.com/lab-tools/transcriptomics-for-the-animal-kingdom-39096</a:t>
            </a:r>
            <a:r>
              <a:rPr lang="en-GB" dirty="0"/>
              <a:t> </a:t>
            </a:r>
          </a:p>
        </p:txBody>
      </p:sp>
      <p:pic>
        <p:nvPicPr>
          <p:cNvPr id="8" name="Picture 7"/>
          <p:cNvPicPr>
            <a:picLocks noChangeAspect="1"/>
          </p:cNvPicPr>
          <p:nvPr/>
        </p:nvPicPr>
        <p:blipFill>
          <a:blip r:embed="rId6"/>
          <a:stretch>
            <a:fillRect/>
          </a:stretch>
        </p:blipFill>
        <p:spPr>
          <a:xfrm>
            <a:off x="5876397" y="4426442"/>
            <a:ext cx="6105944" cy="2204580"/>
          </a:xfrm>
          <a:prstGeom prst="rect">
            <a:avLst/>
          </a:prstGeom>
        </p:spPr>
      </p:pic>
      <p:sp>
        <p:nvSpPr>
          <p:cNvPr id="10" name="Rectangle 9"/>
          <p:cNvSpPr/>
          <p:nvPr/>
        </p:nvSpPr>
        <p:spPr>
          <a:xfrm>
            <a:off x="5923722" y="4112612"/>
            <a:ext cx="6096000" cy="338554"/>
          </a:xfrm>
          <a:prstGeom prst="rect">
            <a:avLst/>
          </a:prstGeom>
        </p:spPr>
        <p:txBody>
          <a:bodyPr>
            <a:spAutoFit/>
          </a:bodyPr>
          <a:lstStyle/>
          <a:p>
            <a:r>
              <a:rPr lang="en-GB" sz="1600" dirty="0">
                <a:hlinkClick r:id="rId7"/>
              </a:rPr>
              <a:t>http://www.molecularecologist.com/category/rnaseq/</a:t>
            </a:r>
            <a:r>
              <a:rPr lang="en-GB" sz="1600" dirty="0"/>
              <a:t> </a:t>
            </a:r>
          </a:p>
        </p:txBody>
      </p:sp>
      <p:pic>
        <p:nvPicPr>
          <p:cNvPr id="11" name="Picture 10"/>
          <p:cNvPicPr>
            <a:picLocks noChangeAspect="1"/>
          </p:cNvPicPr>
          <p:nvPr/>
        </p:nvPicPr>
        <p:blipFill>
          <a:blip r:embed="rId8"/>
          <a:stretch>
            <a:fillRect/>
          </a:stretch>
        </p:blipFill>
        <p:spPr>
          <a:xfrm>
            <a:off x="538720" y="4112612"/>
            <a:ext cx="5115773" cy="2321891"/>
          </a:xfrm>
          <a:prstGeom prst="rect">
            <a:avLst/>
          </a:prstGeom>
        </p:spPr>
      </p:pic>
    </p:spTree>
    <p:extLst>
      <p:ext uri="{BB962C8B-B14F-4D97-AF65-F5344CB8AC3E}">
        <p14:creationId xmlns:p14="http://schemas.microsoft.com/office/powerpoint/2010/main" val="328209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 with RNA-</a:t>
            </a:r>
            <a:r>
              <a:rPr lang="en-GB" dirty="0" err="1"/>
              <a:t>seq</a:t>
            </a:r>
            <a:endParaRPr lang="en-GB" dirty="0"/>
          </a:p>
        </p:txBody>
      </p:sp>
      <p:sp>
        <p:nvSpPr>
          <p:cNvPr id="3" name="Content Placeholder 2"/>
          <p:cNvSpPr>
            <a:spLocks noGrp="1"/>
          </p:cNvSpPr>
          <p:nvPr>
            <p:ph sz="half" idx="1"/>
          </p:nvPr>
        </p:nvSpPr>
        <p:spPr>
          <a:xfrm>
            <a:off x="1103311" y="2060575"/>
            <a:ext cx="10081523" cy="4195763"/>
          </a:xfrm>
        </p:spPr>
        <p:txBody>
          <a:bodyPr>
            <a:normAutofit lnSpcReduction="10000"/>
          </a:bodyPr>
          <a:lstStyle/>
          <a:p>
            <a:r>
              <a:rPr lang="en-GB" dirty="0"/>
              <a:t>RNA is extremely fragile and degrades very quickly</a:t>
            </a:r>
          </a:p>
          <a:p>
            <a:r>
              <a:rPr lang="en-GB" dirty="0"/>
              <a:t>Fresh tissue has to be prepared for sequencing immediately – difficult in some systems or large experiments </a:t>
            </a:r>
          </a:p>
          <a:p>
            <a:r>
              <a:rPr lang="en-GB" dirty="0"/>
              <a:t>Labs cannot share samples as RNA will degrade during transit</a:t>
            </a:r>
          </a:p>
          <a:p>
            <a:r>
              <a:rPr lang="en-GB" dirty="0"/>
              <a:t>Consigns research to a laboratory environment but organisms behave differently in nature</a:t>
            </a:r>
          </a:p>
          <a:p>
            <a:r>
              <a:rPr lang="en-GB" dirty="0"/>
              <a:t>Cold storage doesn’t help</a:t>
            </a:r>
          </a:p>
          <a:p>
            <a:r>
              <a:rPr lang="en-GB" dirty="0"/>
              <a:t>Risk of contamination is very high</a:t>
            </a:r>
          </a:p>
          <a:p>
            <a:r>
              <a:rPr lang="en-GB" dirty="0"/>
              <a:t>mRNA tells us what a cell is thinking of doing, but doesn’t necessary equal the proteins that will be expressed (i.e. not all mRNA will be transcribed into proteins)</a:t>
            </a:r>
          </a:p>
          <a:p>
            <a:r>
              <a:rPr lang="en-GB" dirty="0"/>
              <a:t>Tells us nothing about the actual protein levels in living cells which can indicate the major metabolic processes taking place</a:t>
            </a:r>
          </a:p>
        </p:txBody>
      </p:sp>
    </p:spTree>
    <p:extLst>
      <p:ext uri="{BB962C8B-B14F-4D97-AF65-F5344CB8AC3E}">
        <p14:creationId xmlns:p14="http://schemas.microsoft.com/office/powerpoint/2010/main" val="17791653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565" y="260108"/>
            <a:ext cx="9948218" cy="1400530"/>
          </a:xfrm>
        </p:spPr>
        <p:txBody>
          <a:bodyPr/>
          <a:lstStyle/>
          <a:p>
            <a:r>
              <a:rPr lang="en-GB" sz="3200" dirty="0"/>
              <a:t>Proteomics &amp; metabolomics: facilitating a shift towards functional ecology</a:t>
            </a:r>
          </a:p>
        </p:txBody>
      </p:sp>
      <p:pic>
        <p:nvPicPr>
          <p:cNvPr id="6" name="Content Placeholder 5">
            <a:extLst>
              <a:ext uri="{FF2B5EF4-FFF2-40B4-BE49-F238E27FC236}">
                <a16:creationId xmlns:a16="http://schemas.microsoft.com/office/drawing/2014/main" id="{132A6DFE-2A79-45AD-B9D2-8CA8DF7CCDB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103313" y="1660639"/>
            <a:ext cx="4395787" cy="4395787"/>
          </a:xfrm>
        </p:spPr>
      </p:pic>
      <p:pic>
        <p:nvPicPr>
          <p:cNvPr id="8" name="Content Placeholder 7">
            <a:extLst>
              <a:ext uri="{FF2B5EF4-FFF2-40B4-BE49-F238E27FC236}">
                <a16:creationId xmlns:a16="http://schemas.microsoft.com/office/drawing/2014/main" id="{186FD125-326F-4DF3-8EA8-798A88FD1A45}"/>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582138" y="1660638"/>
            <a:ext cx="4395788" cy="4395788"/>
          </a:xfrm>
        </p:spPr>
      </p:pic>
      <p:sp>
        <p:nvSpPr>
          <p:cNvPr id="9" name="TextBox 8">
            <a:extLst>
              <a:ext uri="{FF2B5EF4-FFF2-40B4-BE49-F238E27FC236}">
                <a16:creationId xmlns:a16="http://schemas.microsoft.com/office/drawing/2014/main" id="{5B6065B1-5DA2-4FFA-A6F0-E7A6D012EECB}"/>
              </a:ext>
            </a:extLst>
          </p:cNvPr>
          <p:cNvSpPr txBox="1"/>
          <p:nvPr/>
        </p:nvSpPr>
        <p:spPr>
          <a:xfrm>
            <a:off x="397565" y="6082116"/>
            <a:ext cx="5480721" cy="646331"/>
          </a:xfrm>
          <a:prstGeom prst="rect">
            <a:avLst/>
          </a:prstGeom>
          <a:noFill/>
        </p:spPr>
        <p:txBody>
          <a:bodyPr wrap="square" rtlCol="0">
            <a:spAutoFit/>
          </a:bodyPr>
          <a:lstStyle/>
          <a:p>
            <a:r>
              <a:rPr lang="en-GB" i="1" dirty="0" err="1"/>
              <a:t>Exidia</a:t>
            </a:r>
            <a:r>
              <a:rPr lang="en-GB" i="1" dirty="0"/>
              <a:t> </a:t>
            </a:r>
            <a:r>
              <a:rPr lang="en-GB" i="1" dirty="0" err="1"/>
              <a:t>glandulosa</a:t>
            </a:r>
            <a:r>
              <a:rPr lang="en-GB" i="1" dirty="0"/>
              <a:t> p</a:t>
            </a:r>
            <a:r>
              <a:rPr lang="en-GB" dirty="0"/>
              <a:t>roteome under stable (red) and variable (green) temperature</a:t>
            </a:r>
          </a:p>
        </p:txBody>
      </p:sp>
      <p:sp>
        <p:nvSpPr>
          <p:cNvPr id="10" name="TextBox 9">
            <a:extLst>
              <a:ext uri="{FF2B5EF4-FFF2-40B4-BE49-F238E27FC236}">
                <a16:creationId xmlns:a16="http://schemas.microsoft.com/office/drawing/2014/main" id="{910F721F-8AB6-4E05-8963-61D46013A3AC}"/>
              </a:ext>
            </a:extLst>
          </p:cNvPr>
          <p:cNvSpPr txBox="1"/>
          <p:nvPr/>
        </p:nvSpPr>
        <p:spPr>
          <a:xfrm>
            <a:off x="6161315" y="6086085"/>
            <a:ext cx="5480721" cy="646331"/>
          </a:xfrm>
          <a:prstGeom prst="rect">
            <a:avLst/>
          </a:prstGeom>
          <a:noFill/>
        </p:spPr>
        <p:txBody>
          <a:bodyPr wrap="square" rtlCol="0">
            <a:spAutoFit/>
          </a:bodyPr>
          <a:lstStyle/>
          <a:p>
            <a:r>
              <a:rPr lang="en-GB" i="1" dirty="0" err="1"/>
              <a:t>Exidia</a:t>
            </a:r>
            <a:r>
              <a:rPr lang="en-GB" i="1" dirty="0"/>
              <a:t> </a:t>
            </a:r>
            <a:r>
              <a:rPr lang="en-GB" i="1" dirty="0" err="1"/>
              <a:t>glandulosa</a:t>
            </a:r>
            <a:r>
              <a:rPr lang="en-GB" i="1" dirty="0"/>
              <a:t> </a:t>
            </a:r>
            <a:r>
              <a:rPr lang="en-GB" dirty="0"/>
              <a:t>metabolome under stable (red) and variable (green) temperature</a:t>
            </a:r>
          </a:p>
        </p:txBody>
      </p:sp>
    </p:spTree>
    <p:extLst>
      <p:ext uri="{BB962C8B-B14F-4D97-AF65-F5344CB8AC3E}">
        <p14:creationId xmlns:p14="http://schemas.microsoft.com/office/powerpoint/2010/main" val="2704333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696</TotalTime>
  <Words>2614</Words>
  <Application>Microsoft Office PowerPoint</Application>
  <PresentationFormat>Widescreen</PresentationFormat>
  <Paragraphs>259</Paragraphs>
  <Slides>23</Slides>
  <Notes>18</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Ion</vt:lpstr>
      <vt:lpstr>Genetics Part 3 </vt:lpstr>
      <vt:lpstr>Overview</vt:lpstr>
      <vt:lpstr>Reminder : central dogma of genetics</vt:lpstr>
      <vt:lpstr>PowerPoint Presentation</vt:lpstr>
      <vt:lpstr>Reminder: cell biology</vt:lpstr>
      <vt:lpstr>DNA extraction – general protocol</vt:lpstr>
      <vt:lpstr>DNA extraction – example protocol</vt:lpstr>
      <vt:lpstr>Checking DNA concentration and quality</vt:lpstr>
      <vt:lpstr>The Polymerase Chain Reaction (PCR)</vt:lpstr>
      <vt:lpstr>Denaturing Gradient Gel Electrophoresis - DGGE</vt:lpstr>
      <vt:lpstr>DGGE advantages</vt:lpstr>
      <vt:lpstr>DGGE papers</vt:lpstr>
      <vt:lpstr>DNA barcodes for species identification</vt:lpstr>
      <vt:lpstr>DNA Barcoding – protocol overview</vt:lpstr>
      <vt:lpstr>DNA barcoding - bioinformatics </vt:lpstr>
      <vt:lpstr>DNA barcoding – papers using Sanger sequencing </vt:lpstr>
      <vt:lpstr>PowerPoint Presentation</vt:lpstr>
      <vt:lpstr>PowerPoint Presentation</vt:lpstr>
      <vt:lpstr>eDNA papers</vt:lpstr>
      <vt:lpstr>RNA-seq – not “who are you?” but “what are you doing?”</vt:lpstr>
      <vt:lpstr>RNA-seq papers</vt:lpstr>
      <vt:lpstr>Problems with RNA-seq</vt:lpstr>
      <vt:lpstr>Proteomics &amp; metabolomics: facilitating a shift towards functional ecology</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Genetics Part 3</dc:title>
  <dc:creator>Rawlings A.</dc:creator>
  <cp:lastModifiedBy>Rawlings A.</cp:lastModifiedBy>
  <cp:revision>31</cp:revision>
  <dcterms:created xsi:type="dcterms:W3CDTF">2019-02-26T12:23:28Z</dcterms:created>
  <dcterms:modified xsi:type="dcterms:W3CDTF">2019-03-04T08:59:22Z</dcterms:modified>
</cp:coreProperties>
</file>