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9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2" r:id="rId17"/>
    <p:sldId id="294" r:id="rId18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9" d="100"/>
          <a:sy n="69" d="100"/>
        </p:scale>
        <p:origin x="150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onash.edu/business/marketing/marketing-dictionary/m/micro-environment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Principles of Marketing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2 Session 2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The Micro and Macro Environment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911F-1BBE-45F8-89D2-B0462E1ED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B5002-CDF2-410E-A308-DBCFFCEAA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be able to understand and analyse the main elements in the Micro Environment.</a:t>
            </a:r>
          </a:p>
          <a:p>
            <a:endParaRPr lang="en-GB" sz="2400" dirty="0"/>
          </a:p>
          <a:p>
            <a:r>
              <a:rPr lang="en-GB" sz="2400" dirty="0"/>
              <a:t>To determine the main elements in the Macro Environment.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apply the PESTLE factors to a company and state whether each force is favourable/unfavourable and why.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21535-617F-4EA2-8CEB-9893BBC9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D705A6-0323-4EC2-B49E-1AA043AA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8392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83D72-65BB-492A-8966-E81E44234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EBE83-52EB-4A63-A3F6-FD8E0DD4C2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marketing environment consists of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B93BF-A004-49A6-AF21-D37764C41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2D3A91-3D9B-474C-986F-7B563DD152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1146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18E20-BE48-4BDB-B11B-32B27BEE0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Micro and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BB19B-FCB9-49A3-8CDE-DB1C70C19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DCFEBA-0D67-4139-8958-992ADC4D4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5148D6A3-B046-4200-A0A8-53C8ACED1C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419930"/>
            <a:ext cx="4752528" cy="4236629"/>
          </a:xfrm>
        </p:spPr>
      </p:pic>
    </p:spTree>
    <p:extLst>
      <p:ext uri="{BB962C8B-B14F-4D97-AF65-F5344CB8AC3E}">
        <p14:creationId xmlns:p14="http://schemas.microsoft.com/office/powerpoint/2010/main" val="3260223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4069F-61D0-4844-85F3-96581BF0A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5795A-BD4D-4976-B2E4-86DEAE6F24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factors or elements in a firm's immediate environment which affect its performance and decision-making; these elements include the firm's suppliers, competitors, marketing intermediaries, customers and publics.</a:t>
            </a:r>
          </a:p>
          <a:p>
            <a:pPr marL="0" indent="0">
              <a:buNone/>
            </a:pPr>
            <a:r>
              <a:rPr lang="en-GB" sz="1800" b="1" dirty="0"/>
              <a:t>Source: </a:t>
            </a:r>
            <a:r>
              <a:rPr lang="en-GB" sz="1800" dirty="0">
                <a:hlinkClick r:id="rId2"/>
              </a:rPr>
              <a:t>https://www.monash.edu/business/marketing/marketing-dictionary/m/micro-environment</a:t>
            </a:r>
            <a:endParaRPr lang="en-GB" sz="1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E9B53-6A69-4603-B3BE-95C52CB554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F7583B-BC50-4F48-8B70-819629C8E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4529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ABBE-D609-4C3E-AAC6-47FEC8B65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C4271-0AF5-4ED0-BB07-8520F3DCB3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Suppliers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B9857-0E45-4DFB-84C4-CF17693FB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6E7DF-9C29-4140-B6CC-43B5AA0C6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075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B45D-B0E4-4A71-A5B2-733733B38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30D49-905C-4E2E-88F8-7B60FEF55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Distributors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B007C-3321-4DB8-8458-F05987F18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90D267-940E-4230-BAB6-C13E9F0EF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0401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935D-6E23-4ED6-A250-892E6BCDE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Micro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54C59-1C95-432A-AAAF-6CEC760E59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Competitors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public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8DF25-B5D6-4371-B3C5-FBB27BC01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D2B646-BCC3-4B84-8F7F-B10E49F3E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9380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E8CD-F221-4F1D-91BE-0F3D3B9708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A2E34-6AD2-42A3-928E-380F138FB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macro environment consists of external forces outside of the organisation that can create opportunities and/or threats.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3B6BF-0CEE-4F74-BBB4-011007FDB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67AB92-332C-4289-8C31-E14F3B9DA2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541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0789D-BB8F-4FE4-95F3-2CA3B7A1C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Diagram: The Macro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10F72-23BE-4659-825D-BD81BA13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0C594-78D5-405F-8BD9-7F49DB8D4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A9E6423F-E000-4D01-8DD6-A021A2483A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8416" y="1417638"/>
            <a:ext cx="4961856" cy="411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4515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2C90-B08F-410F-8441-CC58DFB75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556F-D7F6-43ED-8B78-2A2E78400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Social/Cultural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Legal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518238-B20D-4A85-93A3-73BF4E9AB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00962-76D9-4F34-BBDB-B9436D18B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6112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7A1A1-95B3-4A70-8E2C-3D78D3E3B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8AFD3-3619-4249-B93C-55E5B8C44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Economic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Political forces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BA622-ACA8-419C-AD2A-B7C053C7C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2D7526-5B12-4AA0-9566-ABE1ECE8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10531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C528F-E320-456A-80E1-550350B37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Main Elements in the Macro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EA003-70B5-4A43-A7B6-83E9C3084A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Technological forces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E2C14-A5F0-4C6B-9642-ACF6AA9C0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BDD022-29C8-47CC-8560-77A375EAE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0134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11F4C-3C76-4164-A50F-342CE318D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8F152-2A60-40CC-B51C-45AA01F1A9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scanning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Environmental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34B9A-B3D1-4CF6-B5D1-DF023CAA6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45404B-F8F7-4426-BDF4-E2A0F3A57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4726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CE75D-43AC-4894-B762-F007812EAF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CFE59-0DA8-4A8B-8E84-0C54538F2F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Pick a company and relate the macro environment to the organisation. Stating whether each force is favourable or un favourable and why.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985DE-F727-4093-8956-969DB07A8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AF7B39-E1C9-4718-A11E-FB01CC93E9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5190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F911F-1BBE-45F8-89D2-B0462E1ED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B5002-CDF2-410E-A308-DBCFFCEAA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analysed the main elements in the Micro Environment.</a:t>
            </a:r>
          </a:p>
          <a:p>
            <a:endParaRPr lang="en-GB" sz="2400" dirty="0"/>
          </a:p>
          <a:p>
            <a:r>
              <a:rPr lang="en-GB" sz="2400" dirty="0"/>
              <a:t>We have determined the main elements in the Macro Environment.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</a:t>
            </a:r>
            <a:r>
              <a:rPr lang="en-GB" sz="2400"/>
              <a:t>have applied </a:t>
            </a:r>
            <a:r>
              <a:rPr lang="en-GB" sz="2400" dirty="0"/>
              <a:t>the PESTLE factors to a company </a:t>
            </a:r>
            <a:r>
              <a:rPr lang="en-GB" sz="2400"/>
              <a:t>and stated </a:t>
            </a:r>
            <a:r>
              <a:rPr lang="en-GB" sz="2400" dirty="0"/>
              <a:t>whether each force is favourable/unfavourable and why.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21535-617F-4EA2-8CEB-9893BBC9D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D705A6-0323-4EC2-B49E-1AA043AA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3023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53DFF-6954-F68D-6449-D2A8EC112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085D6-5A70-42DA-3774-3323C2C70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Dawson, John A. </a:t>
            </a:r>
            <a:r>
              <a:rPr lang="en-GB" sz="1600" i="1" dirty="0">
                <a:effectLst/>
                <a:latin typeface="Ariel"/>
              </a:rPr>
              <a:t>The Marketing Environment</a:t>
            </a:r>
            <a:r>
              <a:rPr lang="en-GB" sz="1600" dirty="0">
                <a:effectLst/>
                <a:latin typeface="Ariel"/>
              </a:rPr>
              <a:t>. London, Routledge,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Kotler, Philip, et al. </a:t>
            </a:r>
            <a:r>
              <a:rPr lang="en-GB" sz="1600" i="1" dirty="0">
                <a:effectLst/>
                <a:latin typeface="Ariel"/>
              </a:rPr>
              <a:t>Marketing</a:t>
            </a:r>
            <a:r>
              <a:rPr lang="en-GB" sz="1600" dirty="0">
                <a:effectLst/>
                <a:latin typeface="Ariel"/>
              </a:rPr>
              <a:t>. 9th ed., Frenchs Forest, N.S.W., Pearson Australia, New South Wales, 2015.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i="1" dirty="0">
                <a:effectLst/>
                <a:latin typeface="Ariel"/>
              </a:rPr>
              <a:t>Principles of Marketing</a:t>
            </a:r>
            <a:r>
              <a:rPr lang="en-GB" sz="1600" dirty="0">
                <a:effectLst/>
                <a:latin typeface="Ariel"/>
              </a:rPr>
              <a:t>. 8th ed., Harlow, Pearson, 2019.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>
                <a:effectLst/>
                <a:latin typeface="Ariel"/>
              </a:rPr>
              <a:t>Monash University. “Micro-Environment.” </a:t>
            </a:r>
            <a:r>
              <a:rPr lang="en-GB" sz="1600" i="1" dirty="0">
                <a:effectLst/>
                <a:latin typeface="Ariel"/>
              </a:rPr>
              <a:t>Monash Business School</a:t>
            </a:r>
            <a:r>
              <a:rPr lang="en-GB" sz="1600" dirty="0">
                <a:effectLst/>
                <a:latin typeface="Ariel"/>
              </a:rPr>
              <a:t>, 8 Feb. 2018, www.monash.edu/business/marketing/marketing-dictionary/m/micro-environment.</a:t>
            </a:r>
          </a:p>
          <a:p>
            <a:pPr marL="457200" indent="-457200">
              <a:lnSpc>
                <a:spcPct val="200000"/>
              </a:lnSpc>
            </a:pPr>
            <a:r>
              <a:rPr lang="en-GB" sz="1600" dirty="0" err="1">
                <a:effectLst/>
                <a:latin typeface="Ariel"/>
              </a:rPr>
              <a:t>Udoagwu</a:t>
            </a:r>
            <a:r>
              <a:rPr lang="en-GB" sz="1600" dirty="0">
                <a:effectLst/>
                <a:latin typeface="Ariel"/>
              </a:rPr>
              <a:t>, Kelechi. “What Is a Marketing Environment? | Wrike.” </a:t>
            </a:r>
            <a:r>
              <a:rPr lang="en-GB" sz="1600" i="1" dirty="0">
                <a:effectLst/>
                <a:latin typeface="Ariel"/>
              </a:rPr>
              <a:t>Www.wrike.com</a:t>
            </a:r>
            <a:r>
              <a:rPr lang="en-GB" sz="1600" dirty="0">
                <a:effectLst/>
                <a:latin typeface="Ariel"/>
              </a:rPr>
              <a:t>, 25 May 2022, www.wrike.com/blog/what-is-marketing-environment/.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B3FAC-A88C-1F80-21C1-43C5B4F68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2722E-A013-5555-F8E5-280D20F54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60834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2242</TotalTime>
  <Words>456</Words>
  <Application>Microsoft Office PowerPoint</Application>
  <PresentationFormat>On-screen Show (4:3)</PresentationFormat>
  <Paragraphs>103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Ariel</vt:lpstr>
      <vt:lpstr>Myriad Pro</vt:lpstr>
      <vt:lpstr>Arial</vt:lpstr>
      <vt:lpstr>Verdana</vt:lpstr>
      <vt:lpstr>20140311PresentationUWTSDTemplate</vt:lpstr>
      <vt:lpstr>LCBB5015</vt:lpstr>
      <vt:lpstr>Learning Objectives</vt:lpstr>
      <vt:lpstr>The Marketing Environment</vt:lpstr>
      <vt:lpstr>Diagram: The Micro and Macro Environment</vt:lpstr>
      <vt:lpstr>The Micro Environment</vt:lpstr>
      <vt:lpstr>The Main Elements in the Micro Environment</vt:lpstr>
      <vt:lpstr>The Main Elements in the Micro Environment</vt:lpstr>
      <vt:lpstr>The Main Elements in the Micro Environment</vt:lpstr>
      <vt:lpstr>The Macro Environment</vt:lpstr>
      <vt:lpstr>Diagram: The Macro Environment</vt:lpstr>
      <vt:lpstr>The Main Elements in the Macro Environment</vt:lpstr>
      <vt:lpstr>The Main Elements in the Macro Environment</vt:lpstr>
      <vt:lpstr>The Main Elements in the Macro Environment</vt:lpstr>
      <vt:lpstr>Conclusion</vt:lpstr>
      <vt:lpstr>Exercise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139</cp:revision>
  <cp:lastPrinted>2022-02-21T18:37:46Z</cp:lastPrinted>
  <dcterms:created xsi:type="dcterms:W3CDTF">2002-10-07T19:43:58Z</dcterms:created>
  <dcterms:modified xsi:type="dcterms:W3CDTF">2024-09-18T09:52:42Z</dcterms:modified>
</cp:coreProperties>
</file>