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1"/>
  </p:notesMasterIdLst>
  <p:sldIdLst>
    <p:sldId id="257" r:id="rId5"/>
    <p:sldId id="262" r:id="rId6"/>
    <p:sldId id="263" r:id="rId7"/>
    <p:sldId id="264" r:id="rId8"/>
    <p:sldId id="265" r:id="rId9"/>
    <p:sldId id="266" r:id="rId10"/>
    <p:sldId id="267" r:id="rId11"/>
    <p:sldId id="268" r:id="rId12"/>
    <p:sldId id="269" r:id="rId13"/>
    <p:sldId id="270" r:id="rId14"/>
    <p:sldId id="271" r:id="rId15"/>
    <p:sldId id="273" r:id="rId16"/>
    <p:sldId id="272" r:id="rId17"/>
    <p:sldId id="274" r:id="rId18"/>
    <p:sldId id="275" r:id="rId19"/>
    <p:sldId id="276"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25" autoAdjust="0"/>
    <p:restoredTop sz="66576" autoAdjust="0"/>
  </p:normalViewPr>
  <p:slideViewPr>
    <p:cSldViewPr snapToGrid="0">
      <p:cViewPr varScale="1">
        <p:scale>
          <a:sx n="48" d="100"/>
          <a:sy n="48" d="100"/>
        </p:scale>
        <p:origin x="1494"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49D126-BD1E-491C-A99C-D40079BED92D}" type="datetimeFigureOut">
              <a:rPr lang="en-IN" smtClean="0"/>
              <a:t>02-04-2023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C12792-EFF0-4297-AE30-CB70355C7C5B}" type="slidenum">
              <a:rPr lang="en-IN" smtClean="0"/>
              <a:t>‹#›</a:t>
            </a:fld>
            <a:endParaRPr lang="en-IN"/>
          </a:p>
        </p:txBody>
      </p:sp>
    </p:spTree>
    <p:extLst>
      <p:ext uri="{BB962C8B-B14F-4D97-AF65-F5344CB8AC3E}">
        <p14:creationId xmlns:p14="http://schemas.microsoft.com/office/powerpoint/2010/main" val="9533773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5BA06C7-18E3-45A7-B769-DE38EFFAFD8C}" type="slidenum">
              <a:rPr lang="en-GB" smtClean="0"/>
              <a:t>1</a:t>
            </a:fld>
            <a:endParaRPr lang="en-GB"/>
          </a:p>
        </p:txBody>
      </p:sp>
    </p:spTree>
    <p:extLst>
      <p:ext uri="{BB962C8B-B14F-4D97-AF65-F5344CB8AC3E}">
        <p14:creationId xmlns:p14="http://schemas.microsoft.com/office/powerpoint/2010/main" val="18999009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374151"/>
                </a:solidFill>
                <a:effectLst/>
                <a:latin typeface="Segoe UI" panose="020B0502040204020203" pitchFamily="34" charset="0"/>
                <a:ea typeface="Times New Roman" panose="02020603050405020304" pitchFamily="18" charset="0"/>
              </a:rPr>
              <a:t>Noise refers to any unwanted sound that is generated by a vehicle. This can include engine noise, wind noise, tire noise, and any other sounds that are created by the vehicle's components. Vibration refers to the shaking or oscillation of a vehicle, which can be caused by engine, transmission, or suspension components. Harshness refers to the overall feel of the vehicle, which can be affected by noise and vibration, as well as the quality of the ride.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This helps in understanding the process of understanding the sound that is being produced by a vehicle. It can incorporate several factors that are related to vehicles such as the noise of the engine, the noise of the wind, the noise of the tire and the different sounds that are being created by the process of components of the vehicle. The vibration that is being produced by the vehicle refers to the process of shaking or it can be described as oscillation that can be caused by various parts of the car. This can be caused by the transmission, engine and the suspension components of the different cars. The concept of harshness is being stated as the concept of the overall feeling of the different types of vehicles that can be affected by various characteristics. The different types of characteristics are the vibration and noise and the standard feeling of the quality of the ride.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effectLst/>
              <a:latin typeface="Times New Roman" panose="02020603050405020304" pitchFamily="18" charset="0"/>
              <a:ea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C5C12792-EFF0-4297-AE30-CB70355C7C5B}" type="slidenum">
              <a:rPr lang="en-IN" smtClean="0"/>
              <a:t>2</a:t>
            </a:fld>
            <a:endParaRPr lang="en-IN"/>
          </a:p>
        </p:txBody>
      </p:sp>
    </p:spTree>
    <p:extLst>
      <p:ext uri="{BB962C8B-B14F-4D97-AF65-F5344CB8AC3E}">
        <p14:creationId xmlns:p14="http://schemas.microsoft.com/office/powerpoint/2010/main" val="7293795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Times New Roman" panose="02020603050405020304" pitchFamily="18" charset="0"/>
                <a:ea typeface="Times New Roman" panose="02020603050405020304" pitchFamily="18" charset="0"/>
              </a:rPr>
              <a:t>The phenomenon of noise is one of the most genuine and well-known components of any type of vehicle.  The impact of noise is such that it can cause various severe effects on the drivers.  There are certain effects which can be fatal in the case of drivers. The effects are fatigue of the driver that can lead to slower reaction times and the increased errors in case of driving the vehicle. In respect to that it can also cause different types of other problems that can cause stress, irritability, and annoyance, which can lead to decreased driving performance and safety. Prolonged exposure to high noise levels can also cause hearing loss, making it difficult for the driver to hear important traffic signals, sirens, or horns.</a:t>
            </a:r>
          </a:p>
          <a:p>
            <a:endParaRPr lang="en-GB" dirty="0"/>
          </a:p>
        </p:txBody>
      </p:sp>
      <p:sp>
        <p:nvSpPr>
          <p:cNvPr id="4" name="Slide Number Placeholder 3"/>
          <p:cNvSpPr>
            <a:spLocks noGrp="1"/>
          </p:cNvSpPr>
          <p:nvPr>
            <p:ph type="sldNum" sz="quarter" idx="5"/>
          </p:nvPr>
        </p:nvSpPr>
        <p:spPr/>
        <p:txBody>
          <a:bodyPr/>
          <a:lstStyle/>
          <a:p>
            <a:fld id="{C5C12792-EFF0-4297-AE30-CB70355C7C5B}" type="slidenum">
              <a:rPr lang="en-IN" smtClean="0"/>
              <a:t>3</a:t>
            </a:fld>
            <a:endParaRPr lang="en-IN"/>
          </a:p>
        </p:txBody>
      </p:sp>
    </p:spTree>
    <p:extLst>
      <p:ext uri="{BB962C8B-B14F-4D97-AF65-F5344CB8AC3E}">
        <p14:creationId xmlns:p14="http://schemas.microsoft.com/office/powerpoint/2010/main" val="5139816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Times New Roman" panose="02020603050405020304" pitchFamily="18" charset="0"/>
                <a:ea typeface="Times New Roman" panose="02020603050405020304" pitchFamily="18" charset="0"/>
              </a:rPr>
              <a:t>The use of different tools are used for different types of specifications for the measurement of NVH. The first tool is microphones that are specified in the process of measuring the sound pressure of the different types of vehicles. The second tool is the accelerometer which is used in the process of measuring the vibration labels of the vehicle. The third tool is the vibration analyzer that it is being  used for analyzing the collection of data by the </a:t>
            </a:r>
            <a:r>
              <a:rPr lang="en-US" sz="1200" dirty="0" err="1">
                <a:effectLst/>
                <a:latin typeface="Times New Roman" panose="02020603050405020304" pitchFamily="18" charset="0"/>
                <a:ea typeface="Times New Roman" panose="02020603050405020304" pitchFamily="18" charset="0"/>
              </a:rPr>
              <a:t>acclertomemnter</a:t>
            </a:r>
            <a:r>
              <a:rPr lang="en-US" sz="1200" dirty="0">
                <a:effectLst/>
                <a:latin typeface="Times New Roman" panose="02020603050405020304" pitchFamily="18" charset="0"/>
                <a:ea typeface="Times New Roman" panose="02020603050405020304" pitchFamily="18" charset="0"/>
              </a:rPr>
              <a:t>. The fourth tool is the usage of subjective evaluation techniques that are sued in the process of evaluating ride-and-drive evaluations and customer surveys, to assess the NVH characteristics of a vehicle.</a:t>
            </a:r>
          </a:p>
          <a:p>
            <a:endParaRPr lang="en-GB" dirty="0"/>
          </a:p>
        </p:txBody>
      </p:sp>
      <p:sp>
        <p:nvSpPr>
          <p:cNvPr id="4" name="Slide Number Placeholder 3"/>
          <p:cNvSpPr>
            <a:spLocks noGrp="1"/>
          </p:cNvSpPr>
          <p:nvPr>
            <p:ph type="sldNum" sz="quarter" idx="5"/>
          </p:nvPr>
        </p:nvSpPr>
        <p:spPr/>
        <p:txBody>
          <a:bodyPr/>
          <a:lstStyle/>
          <a:p>
            <a:fld id="{C5C12792-EFF0-4297-AE30-CB70355C7C5B}" type="slidenum">
              <a:rPr lang="en-IN" smtClean="0"/>
              <a:t>4</a:t>
            </a:fld>
            <a:endParaRPr lang="en-IN"/>
          </a:p>
        </p:txBody>
      </p:sp>
    </p:spTree>
    <p:extLst>
      <p:ext uri="{BB962C8B-B14F-4D97-AF65-F5344CB8AC3E}">
        <p14:creationId xmlns:p14="http://schemas.microsoft.com/office/powerpoint/2010/main" val="177159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Times New Roman" panose="02020603050405020304" pitchFamily="18" charset="0"/>
                <a:ea typeface="Times New Roman" panose="02020603050405020304" pitchFamily="18" charset="0"/>
              </a:rPr>
              <a:t>The concept of component resonance is a basic problem that consists of multiple components. It is being a problem in the case of the vehicles that have many components such as cars or machines. The natural frequency of a component is the frequency at which it vibrates most easily and efficiently. Just like a tuning fork that vibrates at a specific frequency when struck, a component will have a natural frequency at which it vibrates most easily. Component harmonic resonance can be caused by a variety of factors, including changes in operating conditions, wear and tear on the components, and changes in the design of the system.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374151"/>
                </a:solidFill>
                <a:effectLst/>
                <a:latin typeface="Segoe UI" panose="020B0502040204020203" pitchFamily="34" charset="0"/>
                <a:ea typeface="Times New Roman" panose="02020603050405020304" pitchFamily="18" charset="0"/>
              </a:rPr>
              <a:t>component harmonic resonance is a phenomenon that occurs when a component vibrates at its natural frequency in response to external vibrations. It can lead to excessive noise and vibration, as well as premature failure of the component. Engineers can prevent component harmonic resonance through careful design and testing of mechanical systems.</a:t>
            </a:r>
            <a:endParaRPr lang="en-GB" sz="1800" dirty="0">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5C12792-EFF0-4297-AE30-CB70355C7C5B}" type="slidenum">
              <a:rPr lang="en-IN" smtClean="0"/>
              <a:t>5</a:t>
            </a:fld>
            <a:endParaRPr lang="en-IN"/>
          </a:p>
        </p:txBody>
      </p:sp>
    </p:spTree>
    <p:extLst>
      <p:ext uri="{BB962C8B-B14F-4D97-AF65-F5344CB8AC3E}">
        <p14:creationId xmlns:p14="http://schemas.microsoft.com/office/powerpoint/2010/main" val="4473979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Times New Roman" panose="02020603050405020304" pitchFamily="18" charset="0"/>
                <a:ea typeface="Times New Roman" panose="02020603050405020304" pitchFamily="18" charset="0"/>
              </a:rPr>
              <a:t>The process of excitation orders is the different frequencies that are generated by the component in the dedicated system that is being implemented by the stimulation.  This can be produced with the help of different rotating parts that act as the gear of the pulley. It can cause unwanted vibrations, noise and other issues whether it is not being managed properly. The concept of Vibration measurement involves using accelerometers or other sensors to measure the vibration levels of the system, to identify the sources of the vibration and the frequencies at which they are occurring. This can be done using portable vibration meters or permanent sensors installed on the equipment. Vibration analysis can provide valuable information about the root causes of the vibration and help in identifying the specific components that are causing the excitation orders.</a:t>
            </a:r>
          </a:p>
          <a:p>
            <a:endParaRPr lang="en-GB" dirty="0"/>
          </a:p>
        </p:txBody>
      </p:sp>
      <p:sp>
        <p:nvSpPr>
          <p:cNvPr id="4" name="Slide Number Placeholder 3"/>
          <p:cNvSpPr>
            <a:spLocks noGrp="1"/>
          </p:cNvSpPr>
          <p:nvPr>
            <p:ph type="sldNum" sz="quarter" idx="5"/>
          </p:nvPr>
        </p:nvSpPr>
        <p:spPr/>
        <p:txBody>
          <a:bodyPr/>
          <a:lstStyle/>
          <a:p>
            <a:fld id="{C5C12792-EFF0-4297-AE30-CB70355C7C5B}" type="slidenum">
              <a:rPr lang="en-IN" smtClean="0"/>
              <a:t>6</a:t>
            </a:fld>
            <a:endParaRPr lang="en-IN"/>
          </a:p>
        </p:txBody>
      </p:sp>
    </p:spTree>
    <p:extLst>
      <p:ext uri="{BB962C8B-B14F-4D97-AF65-F5344CB8AC3E}">
        <p14:creationId xmlns:p14="http://schemas.microsoft.com/office/powerpoint/2010/main" val="35233596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Times New Roman" panose="02020603050405020304" pitchFamily="18" charset="0"/>
                <a:ea typeface="Times New Roman" panose="02020603050405020304" pitchFamily="18" charset="0"/>
              </a:rPr>
              <a:t>There are different aspects that help in the measurement that  is the evaluation  of measuring acoustic air pressure wave management and the process of measuring mechanical vibration. Acoustic air pressure waves are fluctuations in air pressure that create sound waves. These waves can be measured using microphones, which convert the sound wave into an electrical signal.  There are several tools that are used in the process of measuring the mechanical vibration by the help of different materials. This is by the help of strain gauges and by the help of model analyzation. The factor of strain gauges is that it helps in the process of measuring the changes that helps in the electrical resistances . The second is model analysis that helps in the process f measured of the acoustic  frequencies and model shapes of the structure.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374151"/>
                </a:solidFill>
                <a:effectLst/>
                <a:latin typeface="Segoe UI" panose="020B0502040204020203" pitchFamily="34" charset="0"/>
                <a:ea typeface="Calibri" panose="020F0502020204030204" pitchFamily="34" charset="0"/>
              </a:rPr>
              <a:t>Accelerometers: Accelerometers are sensors that can measure the acceleration and vibration of a mechanical system. They are often used to measure the vibration of rotating machinery, such as engines and turbines</a:t>
            </a:r>
            <a:endParaRPr lang="en-US" sz="1200" dirty="0">
              <a:solidFill>
                <a:srgbClr val="374151"/>
              </a:solidFill>
              <a:effectLst/>
              <a:latin typeface="Times New Roman" panose="02020603050405020304" pitchFamily="18" charset="0"/>
              <a:ea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374151"/>
                </a:solidFill>
                <a:effectLst/>
                <a:latin typeface="Segoe UI" panose="020B0502040204020203" pitchFamily="34" charset="0"/>
                <a:ea typeface="Calibri" panose="020F0502020204030204" pitchFamily="34" charset="0"/>
              </a:rPr>
              <a:t>Microphones: Microphones are devices that can convert acoustic air pressure waves into electrical signals. They are commonly used to measure sound levels and noise in the environment</a:t>
            </a:r>
            <a:endParaRPr lang="en-US" sz="1200" dirty="0">
              <a:solidFill>
                <a:srgbClr val="374151"/>
              </a:solidFill>
              <a:effectLst/>
              <a:latin typeface="Times New Roman" panose="02020603050405020304" pitchFamily="18" charset="0"/>
              <a:ea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374151"/>
                </a:solidFill>
                <a:effectLst/>
                <a:latin typeface="Segoe UI" panose="020B0502040204020203" pitchFamily="34" charset="0"/>
                <a:ea typeface="Times New Roman" panose="02020603050405020304" pitchFamily="18" charset="0"/>
              </a:rPr>
              <a:t>Laser Doppler vibrometers: Laser Doppler vibrometers are instruments that use laser beams to measure the velocity and displacement of vibrating surfaces. They are highly accurate and can measure vibrations in a non-contact manner, making them ideal for measuring vibrations in delicate or inaccessible components.</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374151"/>
                </a:solidFill>
                <a:effectLst/>
                <a:latin typeface="Segoe UI" panose="020B0502040204020203" pitchFamily="34" charset="0"/>
                <a:ea typeface="Calibri" panose="020F0502020204030204" pitchFamily="34" charset="0"/>
              </a:rPr>
              <a:t>Strain gauges: Strain gauges are sensors that can measure the strain or deformation of a material. They are often used to measure the stress and strain on structural components</a:t>
            </a:r>
            <a:endParaRPr lang="en-US" sz="12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5C12792-EFF0-4297-AE30-CB70355C7C5B}" type="slidenum">
              <a:rPr lang="en-IN" smtClean="0"/>
              <a:t>7</a:t>
            </a:fld>
            <a:endParaRPr lang="en-IN"/>
          </a:p>
        </p:txBody>
      </p:sp>
    </p:spTree>
    <p:extLst>
      <p:ext uri="{BB962C8B-B14F-4D97-AF65-F5344CB8AC3E}">
        <p14:creationId xmlns:p14="http://schemas.microsoft.com/office/powerpoint/2010/main" val="37896656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Times New Roman" panose="02020603050405020304" pitchFamily="18" charset="0"/>
                <a:ea typeface="Times New Roman" panose="02020603050405020304" pitchFamily="18" charset="0"/>
              </a:rPr>
              <a:t>There are different processes of analyses that helps in the process of analyzing of the measured NVH data. The first process is the process of root cause analysis that helps in the process of identifying the NVH - related issues. There are many benefits of the </a:t>
            </a:r>
            <a:r>
              <a:rPr lang="en-US" sz="1200" dirty="0" err="1">
                <a:effectLst/>
                <a:latin typeface="Times New Roman" panose="02020603050405020304" pitchFamily="18" charset="0"/>
                <a:ea typeface="Times New Roman" panose="02020603050405020304" pitchFamily="18" charset="0"/>
              </a:rPr>
              <a:t>nvh</a:t>
            </a:r>
            <a:r>
              <a:rPr lang="en-US" sz="1200" dirty="0">
                <a:effectLst/>
                <a:latin typeface="Times New Roman" panose="02020603050405020304" pitchFamily="18" charset="0"/>
                <a:ea typeface="Times New Roman" panose="02020603050405020304" pitchFamily="18" charset="0"/>
              </a:rPr>
              <a:t> analysis that can be described by the following ways. The first is the NVH analysis  that implements the process of improving the performance , increasing the level of comfort and the dedicated reduced costs . it also helps in the understanding of NVH related issues in the process of design and development processes.</a:t>
            </a:r>
          </a:p>
          <a:p>
            <a:endParaRPr lang="en-GB" dirty="0"/>
          </a:p>
        </p:txBody>
      </p:sp>
      <p:sp>
        <p:nvSpPr>
          <p:cNvPr id="4" name="Slide Number Placeholder 3"/>
          <p:cNvSpPr>
            <a:spLocks noGrp="1"/>
          </p:cNvSpPr>
          <p:nvPr>
            <p:ph type="sldNum" sz="quarter" idx="5"/>
          </p:nvPr>
        </p:nvSpPr>
        <p:spPr/>
        <p:txBody>
          <a:bodyPr/>
          <a:lstStyle/>
          <a:p>
            <a:fld id="{C5C12792-EFF0-4297-AE30-CB70355C7C5B}" type="slidenum">
              <a:rPr lang="en-IN" smtClean="0"/>
              <a:t>8</a:t>
            </a:fld>
            <a:endParaRPr lang="en-IN"/>
          </a:p>
        </p:txBody>
      </p:sp>
    </p:spTree>
    <p:extLst>
      <p:ext uri="{BB962C8B-B14F-4D97-AF65-F5344CB8AC3E}">
        <p14:creationId xmlns:p14="http://schemas.microsoft.com/office/powerpoint/2010/main" val="37786460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Times New Roman" panose="02020603050405020304" pitchFamily="18" charset="0"/>
                <a:ea typeface="Times New Roman" panose="02020603050405020304" pitchFamily="18" charset="0"/>
              </a:rPr>
              <a:t>The following process is performed by the process of is to measure the vibration using data sensors. It is being specifically is used by the help of  </a:t>
            </a:r>
            <a:r>
              <a:rPr lang="en-US" sz="1200" dirty="0" err="1">
                <a:effectLst/>
                <a:latin typeface="Times New Roman" panose="02020603050405020304" pitchFamily="18" charset="0"/>
                <a:ea typeface="Times New Roman" panose="02020603050405020304" pitchFamily="18" charset="0"/>
              </a:rPr>
              <a:t>derriboig</a:t>
            </a:r>
            <a:r>
              <a:rPr lang="en-US" sz="1200" dirty="0">
                <a:effectLst/>
                <a:latin typeface="Times New Roman" panose="02020603050405020304" pitchFamily="18" charset="0"/>
                <a:ea typeface="Times New Roman" panose="02020603050405020304" pitchFamily="18" charset="0"/>
              </a:rPr>
              <a:t> from the accelerometers and stored as time domain data. It is then converted the time domain data that helps inn the process of frequency content. Once the data has been transformed into the frequency domain, an Order Locked Analysis can be performed. This involves filtering the data to extract specific orders of the fundamental frequency, which correspond to the rotational speed of the machine. The filtered data can then be analyzed to determine the magnitude and phase of each order. This information can be used to identify specific vibration frequencies that are related to specific components of the machine.</a:t>
            </a:r>
          </a:p>
          <a:p>
            <a:endParaRPr lang="en-GB" dirty="0"/>
          </a:p>
        </p:txBody>
      </p:sp>
      <p:sp>
        <p:nvSpPr>
          <p:cNvPr id="4" name="Slide Number Placeholder 3"/>
          <p:cNvSpPr>
            <a:spLocks noGrp="1"/>
          </p:cNvSpPr>
          <p:nvPr>
            <p:ph type="sldNum" sz="quarter" idx="5"/>
          </p:nvPr>
        </p:nvSpPr>
        <p:spPr/>
        <p:txBody>
          <a:bodyPr/>
          <a:lstStyle/>
          <a:p>
            <a:fld id="{C5C12792-EFF0-4297-AE30-CB70355C7C5B}" type="slidenum">
              <a:rPr lang="en-IN" smtClean="0"/>
              <a:t>9</a:t>
            </a:fld>
            <a:endParaRPr lang="en-IN"/>
          </a:p>
        </p:txBody>
      </p:sp>
    </p:spTree>
    <p:extLst>
      <p:ext uri="{BB962C8B-B14F-4D97-AF65-F5344CB8AC3E}">
        <p14:creationId xmlns:p14="http://schemas.microsoft.com/office/powerpoint/2010/main" val="24899981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Times New Roman" panose="02020603050405020304" pitchFamily="18" charset="0"/>
                <a:cs typeface="Times New Roman" panose="02020603050405020304" pitchFamily="18" charset="0"/>
              </a:rPr>
              <a:t>The blue graph which is right hand side is the frequency graph. From the graph we can see that frequency goes up engine speed also goes up.</a:t>
            </a:r>
            <a:r>
              <a:rPr lang="en-US" b="0" i="0" dirty="0">
                <a:solidFill>
                  <a:srgbClr val="374151"/>
                </a:solidFill>
                <a:effectLst/>
                <a:latin typeface="Söhne"/>
              </a:rPr>
              <a:t> In a Frequency vs. Engine Speed graph, the x-axis (horizontal axis) represents the engine speed in revolutions per minute (RPM), while the y-axis (vertical axis) represents the frequency of the engine vibration or noise, usually measured in Hertz (Hz). The graph shows how the frequency of engine vibrations or noise changes as the engine speed increases or decreases. Generally, as the engine speed increases, the frequency of engine vibration or noise also increases. This is because the faster the engine rotates, the more frequently its moving parts, such as the pistons, valves, and crankshaft, move back and forth, creating vibrations and noise. The graph can help identify any abnormal engine vibrations or noise that may be indicative of a mechanical issue. For example, if there is a sudden spike or peak in the frequency at a certain engine speed, it could be a sign of a more acceleration.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374151"/>
                </a:solidFill>
                <a:effectLst/>
                <a:latin typeface="Söhne"/>
              </a:rPr>
              <a:t>The blue graph which is left hand side is the order graph in which it shows some red </a:t>
            </a:r>
            <a:r>
              <a:rPr lang="en-US" b="0" i="0" dirty="0" err="1">
                <a:solidFill>
                  <a:srgbClr val="374151"/>
                </a:solidFill>
                <a:effectLst/>
                <a:latin typeface="Söhne"/>
              </a:rPr>
              <a:t>colour</a:t>
            </a:r>
            <a:r>
              <a:rPr lang="en-US" b="0" i="0" dirty="0">
                <a:solidFill>
                  <a:srgbClr val="374151"/>
                </a:solidFill>
                <a:effectLst/>
                <a:latin typeface="Söhne"/>
              </a:rPr>
              <a:t> channel which indicates there is lot of noise because of the firing. The channel before that is the 1 and half channel Which is the crank shaft rotating frequency, because there is some noise generated by that and then we got an order of half which as we discussed would be crank shaft rotating frequency. So we can see the orders that are happening within the engine as we revolutions it up. There is more energy increasing as we revolutions higher and higher up involved.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latin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5C12792-EFF0-4297-AE30-CB70355C7C5B}" type="slidenum">
              <a:rPr lang="en-IN" smtClean="0"/>
              <a:t>10</a:t>
            </a:fld>
            <a:endParaRPr lang="en-IN"/>
          </a:p>
        </p:txBody>
      </p:sp>
    </p:spTree>
    <p:extLst>
      <p:ext uri="{BB962C8B-B14F-4D97-AF65-F5344CB8AC3E}">
        <p14:creationId xmlns:p14="http://schemas.microsoft.com/office/powerpoint/2010/main" val="6981316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Times New Roman" panose="02020603050405020304" pitchFamily="18" charset="0"/>
                <a:cs typeface="Times New Roman" panose="02020603050405020304" pitchFamily="18" charset="0"/>
              </a:rPr>
              <a:t>The blue graph which is right hand side is the frequency graph. From the graph we can see that frequency goes up engine speed also goes up.</a:t>
            </a:r>
            <a:r>
              <a:rPr lang="en-US" b="0" i="0" dirty="0">
                <a:solidFill>
                  <a:srgbClr val="374151"/>
                </a:solidFill>
                <a:effectLst/>
                <a:latin typeface="Söhne"/>
              </a:rPr>
              <a:t> In a Frequency vs. Engine Speed graph, the x-axis (horizontal axis) represents the engine speed in revolutions per minute (RPM), while the y-axis (vertical axis) represents the frequency of the engine vibration or noise, usually measured in Hertz (Hz). The graph shows how the frequency of engine vibrations or noise changes as the engine speed increases or decreases. Generally, as the engine speed increases, the frequency of engine vibration or noise also increases. This is because the faster the engine rotates, the more frequently its moving parts, such as the pistons, valves, and crankshaft, move back and forth, creating vibrations and noise. The graph can help identify any abnormal engine vibrations or noise that may be indicative of a mechanical issue. For example, if there is a sudden spike or peak in the frequency at a certain engine speed, it could be a sign of a more acceleration.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374151"/>
                </a:solidFill>
                <a:effectLst/>
                <a:latin typeface="Söhne"/>
              </a:rPr>
              <a:t>The blue graph which is left hand side is the order graph in which it shows some red </a:t>
            </a:r>
            <a:r>
              <a:rPr lang="en-US" b="0" i="0" dirty="0" err="1">
                <a:solidFill>
                  <a:srgbClr val="374151"/>
                </a:solidFill>
                <a:effectLst/>
                <a:latin typeface="Söhne"/>
              </a:rPr>
              <a:t>colour</a:t>
            </a:r>
            <a:r>
              <a:rPr lang="en-US" b="0" i="0" dirty="0">
                <a:solidFill>
                  <a:srgbClr val="374151"/>
                </a:solidFill>
                <a:effectLst/>
                <a:latin typeface="Söhne"/>
              </a:rPr>
              <a:t> channel which indicates there is lot of noise because of the firing. The channel before that is the 1 and half channel Which is the crank shaft rotating frequency, because there is some noise generated by that and then we got an order of half which as we discussed would be crank shaft rotating frequency. So we can see the orders that are happening within the engine as we revolutions it up. There is more energy increasing as we revolutions higher and higher up involved.</a:t>
            </a:r>
          </a:p>
          <a:p>
            <a:endParaRPr lang="en-GB" dirty="0"/>
          </a:p>
        </p:txBody>
      </p:sp>
      <p:sp>
        <p:nvSpPr>
          <p:cNvPr id="4" name="Slide Number Placeholder 3"/>
          <p:cNvSpPr>
            <a:spLocks noGrp="1"/>
          </p:cNvSpPr>
          <p:nvPr>
            <p:ph type="sldNum" sz="quarter" idx="5"/>
          </p:nvPr>
        </p:nvSpPr>
        <p:spPr/>
        <p:txBody>
          <a:bodyPr/>
          <a:lstStyle/>
          <a:p>
            <a:fld id="{C5C12792-EFF0-4297-AE30-CB70355C7C5B}" type="slidenum">
              <a:rPr lang="en-IN" smtClean="0"/>
              <a:t>11</a:t>
            </a:fld>
            <a:endParaRPr lang="en-IN"/>
          </a:p>
        </p:txBody>
      </p:sp>
    </p:spTree>
    <p:extLst>
      <p:ext uri="{BB962C8B-B14F-4D97-AF65-F5344CB8AC3E}">
        <p14:creationId xmlns:p14="http://schemas.microsoft.com/office/powerpoint/2010/main" val="23161885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374151"/>
                </a:solidFill>
                <a:effectLst/>
                <a:latin typeface="Söhne"/>
              </a:rPr>
              <a:t>When we compare the frequency vs. engine speed graphs of a 4-cylinder and 2-cylinder engine, we can see some differences. In general, the 4-cylinder engine will have a smoother and more gradual increase in frequency as engine speed increases compared to the 2-cylinder engine.</a:t>
            </a:r>
          </a:p>
          <a:p>
            <a:pPr algn="l"/>
            <a:r>
              <a:rPr lang="en-US" b="0" i="0" dirty="0">
                <a:solidFill>
                  <a:srgbClr val="374151"/>
                </a:solidFill>
                <a:effectLst/>
                <a:latin typeface="Söhne"/>
              </a:rPr>
              <a:t>At lower engine speeds, the 2-cylinder engine may have a lower frequency of vibrations and noise compared to the 4-cylinder engine, due to the unevenness of the vibration pattern. However, as the engine speed increases, the frequency of vibrations and noise from the 2-cylinder engine will increase more rapidly and may reach higher levels compared to the 4-cylinder engine.</a:t>
            </a:r>
          </a:p>
          <a:p>
            <a:pPr algn="l"/>
            <a:r>
              <a:rPr lang="en-US" b="0" i="0" dirty="0">
                <a:solidFill>
                  <a:srgbClr val="374151"/>
                </a:solidFill>
                <a:effectLst/>
                <a:latin typeface="Söhne"/>
              </a:rPr>
              <a:t>In terms of diagnosing potential mechanical issues, the comparison of the frequency vs. engine speed graphs of a 4-cylinder and 2-cylinder engine can help identify any abnormal patterns or peaks that may indicate a problem. The 2-cylinder engine may show more erratic patterns or sudden peaks in frequency, which could be indicative of a mechanical issue such as an out-of-balance component or worn-out bearings.</a:t>
            </a:r>
          </a:p>
          <a:p>
            <a:endParaRPr lang="en-GB" dirty="0"/>
          </a:p>
        </p:txBody>
      </p:sp>
      <p:sp>
        <p:nvSpPr>
          <p:cNvPr id="4" name="Slide Number Placeholder 3"/>
          <p:cNvSpPr>
            <a:spLocks noGrp="1"/>
          </p:cNvSpPr>
          <p:nvPr>
            <p:ph type="sldNum" sz="quarter" idx="5"/>
          </p:nvPr>
        </p:nvSpPr>
        <p:spPr/>
        <p:txBody>
          <a:bodyPr/>
          <a:lstStyle/>
          <a:p>
            <a:fld id="{C5C12792-EFF0-4297-AE30-CB70355C7C5B}" type="slidenum">
              <a:rPr lang="en-IN" smtClean="0"/>
              <a:t>12</a:t>
            </a:fld>
            <a:endParaRPr lang="en-IN"/>
          </a:p>
        </p:txBody>
      </p:sp>
    </p:spTree>
    <p:extLst>
      <p:ext uri="{BB962C8B-B14F-4D97-AF65-F5344CB8AC3E}">
        <p14:creationId xmlns:p14="http://schemas.microsoft.com/office/powerpoint/2010/main" val="34998758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Times New Roman" panose="02020603050405020304" pitchFamily="18" charset="0"/>
                <a:ea typeface="Times New Roman" panose="02020603050405020304" pitchFamily="18" charset="0"/>
              </a:rPr>
              <a:t>Harmonic response refers to the behavior of a mechanical system in response to harmonic excitation. When a mechanical system is excited at its natural frequency, it can begin to resonate, causing excessive vibration and potentially damaging the system. Harmonic response analysis is used to identify and address these issues, ensuring that the system operates safely and efficiently. With the frequencies and natural frequencies of the system identified, the next step is to analyze the harmonic responses. This is done using the frequency response function (FRF) tool in </a:t>
            </a:r>
            <a:r>
              <a:rPr lang="en-US" sz="1200" dirty="0" err="1">
                <a:effectLst/>
                <a:latin typeface="Times New Roman" panose="02020603050405020304" pitchFamily="18" charset="0"/>
                <a:ea typeface="Times New Roman" panose="02020603050405020304" pitchFamily="18" charset="0"/>
              </a:rPr>
              <a:t>Dewesoft</a:t>
            </a:r>
            <a:r>
              <a:rPr lang="en-US" sz="1200" dirty="0">
                <a:effectLst/>
                <a:latin typeface="Times New Roman" panose="02020603050405020304" pitchFamily="18" charset="0"/>
                <a:ea typeface="Times New Roman" panose="02020603050405020304" pitchFamily="18" charset="0"/>
              </a:rPr>
              <a:t>. The FRF is a measure of how the system responds to an input signal at different frequencies.</a:t>
            </a:r>
          </a:p>
          <a:p>
            <a:pPr algn="l"/>
            <a:r>
              <a:rPr lang="en-US" b="0" i="0" dirty="0">
                <a:solidFill>
                  <a:srgbClr val="374151"/>
                </a:solidFill>
                <a:effectLst/>
                <a:latin typeface="Söhne"/>
              </a:rPr>
              <a:t>In a four-cylinder engine, there are four pistons moving up and down in a balanced sequence, creating a relatively smooth and even vibration pattern. This can result in fewer harmonic resonances compared to a two-cylinder engine, which has only two pistons moving up and down in a less balanced pattern.</a:t>
            </a:r>
          </a:p>
          <a:p>
            <a:pPr algn="l"/>
            <a:r>
              <a:rPr lang="en-US" b="0" i="0" dirty="0">
                <a:solidFill>
                  <a:srgbClr val="374151"/>
                </a:solidFill>
                <a:effectLst/>
                <a:latin typeface="Söhne"/>
              </a:rPr>
              <a:t>In a two-cylinder engine, the vibration pattern is more uneven and can result in more harmonic resonances compared to a four-cylinder engine. This is because the vibration frequency of the engine is related to the frequency of the power strokes of the pistons, which are less evenly spaced in a two-cylinder engine. The uneven spacing of the power strokes can cause more harmonic frequencies to be generated, resulting in more potential resonance conditions.</a:t>
            </a:r>
          </a:p>
          <a:p>
            <a:pPr algn="l"/>
            <a:r>
              <a:rPr lang="en-US" b="0" i="0" dirty="0">
                <a:solidFill>
                  <a:srgbClr val="374151"/>
                </a:solidFill>
                <a:effectLst/>
                <a:latin typeface="Söhne"/>
              </a:rPr>
              <a:t>In both engine types, harmonic resonances can occur when the frequency of a vibration or noise matches a natural frequency of a component, such as the crankshaft, connecting rods, or cylinder walls.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effectLst/>
              <a:latin typeface="Times New Roman" panose="02020603050405020304" pitchFamily="18" charset="0"/>
              <a:ea typeface="Times New Roman" panose="02020603050405020304" pitchFamily="18" charset="0"/>
            </a:endParaRPr>
          </a:p>
          <a:p>
            <a:endParaRPr lang="en-US" dirty="0"/>
          </a:p>
          <a:p>
            <a:endParaRPr lang="en-GB" dirty="0"/>
          </a:p>
        </p:txBody>
      </p:sp>
      <p:sp>
        <p:nvSpPr>
          <p:cNvPr id="4" name="Slide Number Placeholder 3"/>
          <p:cNvSpPr>
            <a:spLocks noGrp="1"/>
          </p:cNvSpPr>
          <p:nvPr>
            <p:ph type="sldNum" sz="quarter" idx="5"/>
          </p:nvPr>
        </p:nvSpPr>
        <p:spPr/>
        <p:txBody>
          <a:bodyPr/>
          <a:lstStyle/>
          <a:p>
            <a:fld id="{C5C12792-EFF0-4297-AE30-CB70355C7C5B}" type="slidenum">
              <a:rPr lang="en-IN" smtClean="0"/>
              <a:t>13</a:t>
            </a:fld>
            <a:endParaRPr lang="en-IN"/>
          </a:p>
        </p:txBody>
      </p:sp>
    </p:spTree>
    <p:extLst>
      <p:ext uri="{BB962C8B-B14F-4D97-AF65-F5344CB8AC3E}">
        <p14:creationId xmlns:p14="http://schemas.microsoft.com/office/powerpoint/2010/main" val="31366560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US" sz="1200" dirty="0">
                <a:effectLst/>
                <a:latin typeface="Times New Roman" panose="02020603050405020304" pitchFamily="18" charset="0"/>
                <a:ea typeface="Times New Roman" panose="02020603050405020304" pitchFamily="18" charset="0"/>
              </a:rPr>
              <a:t>The measured NVH data showed some interesting features that can be explained by the vehicle's components and the way they interact with each other and the road. Therefore, by the process of  these features can help us improve the design of future vehicles to reduce noise and vibration levels and improve the overall driving experience. The sudden spikes in the noise level are likely caused by the vehicle's suspension system being unable to absorb the shock from bumps and rough roads. This causes the vehicle to vibrate more, resulting in increased noise levels.</a:t>
            </a:r>
            <a:br>
              <a:rPr lang="en-US" sz="1200" dirty="0">
                <a:effectLst/>
                <a:latin typeface="Times New Roman" panose="02020603050405020304" pitchFamily="18" charset="0"/>
                <a:ea typeface="Times New Roman" panose="02020603050405020304" pitchFamily="18" charset="0"/>
              </a:rPr>
            </a:br>
            <a:r>
              <a:rPr lang="en-US" b="0" i="0" dirty="0">
                <a:solidFill>
                  <a:srgbClr val="374151"/>
                </a:solidFill>
                <a:effectLst/>
                <a:latin typeface="Söhne"/>
              </a:rPr>
              <a:t>Noise levels: One of the most obvious features that can be observed from NVH data is the noise level of the engine. A 4-cylinder engine typically produces less noise compared to a 2-cylinder engine due to its smoother vibration pattern and more balanced design. However, the noise level can also be affected by factors such as the exhaust system design and other external factors.</a:t>
            </a:r>
          </a:p>
          <a:p>
            <a:pPr algn="l">
              <a:buFont typeface="+mj-lt"/>
              <a:buAutoNum type="arabicPeriod"/>
            </a:pPr>
            <a:r>
              <a:rPr lang="en-US" b="0" i="0" dirty="0">
                <a:solidFill>
                  <a:srgbClr val="374151"/>
                </a:solidFill>
                <a:effectLst/>
                <a:latin typeface="Söhne"/>
              </a:rPr>
              <a:t>Vibration levels: Another key feature that can be observed from NVH data is the vibration levels of the engine. A 4-cylinder engine generally has a smoother vibration pattern and lower overall vibration levels compared to a 2-cylinder engine. The vibration levels can be influenced by factors such as engine design, balancing, and the quality of components.</a:t>
            </a:r>
          </a:p>
          <a:p>
            <a:pPr algn="l">
              <a:buFont typeface="+mj-lt"/>
              <a:buAutoNum type="arabicPeriod"/>
            </a:pPr>
            <a:r>
              <a:rPr lang="en-US" b="0" i="0" dirty="0">
                <a:solidFill>
                  <a:srgbClr val="374151"/>
                </a:solidFill>
                <a:effectLst/>
                <a:latin typeface="Söhne"/>
              </a:rPr>
              <a:t>Resonance frequencies: NVH data can also reveal the resonance frequencies of the engine, which can be caused by natural frequencies of engine components. Resonance frequencies can result in a higher amplitude of vibration and noise, potentially leading to premature wear and tear of engine components. A 2-cylinder engine typically has more resonance frequencies compared to a 4-cylinder engine, due to its less balanced vibration pattern.</a:t>
            </a:r>
          </a:p>
          <a:p>
            <a:pPr algn="l">
              <a:buFont typeface="+mj-lt"/>
              <a:buAutoNum type="arabicPeriod"/>
            </a:pPr>
            <a:r>
              <a:rPr lang="en-US" b="0" i="0" dirty="0">
                <a:solidFill>
                  <a:srgbClr val="374151"/>
                </a:solidFill>
                <a:effectLst/>
                <a:latin typeface="Söhne"/>
              </a:rPr>
              <a:t>Harmonic analysis: NVH data can also be used to conduct a harmonic analysis of the engine, which can reveal the presence of specific harmonic frequencies that are related to the engine's rotational speed. Harmonic analysis can help identify potential issues such as out-of-balance components or worn-out bearings.</a:t>
            </a:r>
          </a:p>
          <a:p>
            <a:pPr algn="l">
              <a:buFont typeface="+mj-lt"/>
              <a:buAutoNum type="arabicPeriod"/>
            </a:pPr>
            <a:r>
              <a:rPr lang="en-US" b="0" i="0" dirty="0">
                <a:solidFill>
                  <a:srgbClr val="374151"/>
                </a:solidFill>
                <a:effectLst/>
                <a:latin typeface="Söhne"/>
              </a:rPr>
              <a:t>Order analysis: NVH data can also be used to perform order analysis, which is a type of frequency analysis that takes into account the number of engine revolutions per second. Order analysis can help identify issues such as gear wear or misalignment, which can result in specific frequency peaks in the data.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5C12792-EFF0-4297-AE30-CB70355C7C5B}" type="slidenum">
              <a:rPr lang="en-IN" smtClean="0"/>
              <a:t>14</a:t>
            </a:fld>
            <a:endParaRPr lang="en-IN"/>
          </a:p>
        </p:txBody>
      </p:sp>
    </p:spTree>
    <p:extLst>
      <p:ext uri="{BB962C8B-B14F-4D97-AF65-F5344CB8AC3E}">
        <p14:creationId xmlns:p14="http://schemas.microsoft.com/office/powerpoint/2010/main" val="34727831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54E9EB71-54FA-4C87-BEA3-EC0997CED4FA}" type="datetimeFigureOut">
              <a:rPr lang="en-GB" smtClean="0"/>
              <a:pPr/>
              <a:t>02/04/2023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503284791"/>
      </p:ext>
    </p:extLst>
  </p:cSld>
  <p:clrMapOvr>
    <a:masterClrMapping/>
  </p:clrMapOvr>
  <p:transition>
    <p:cover dir="rd"/>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02/04/2023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174145004"/>
      </p:ext>
    </p:extLst>
  </p:cSld>
  <p:clrMapOvr>
    <a:masterClrMapping/>
  </p:clrMapOvr>
  <p:transition>
    <p:cover dir="rd"/>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E9EB71-54FA-4C87-BEA3-EC0997CED4FA}" type="datetimeFigureOut">
              <a:rPr lang="en-GB" smtClean="0"/>
              <a:pPr/>
              <a:t>02/04/2023</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609749448"/>
      </p:ext>
    </p:extLst>
  </p:cSld>
  <p:clrMapOvr>
    <a:masterClrMapping/>
  </p:clrMapOvr>
  <p:transition>
    <p:cover dir="rd"/>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4E9EB71-54FA-4C87-BEA3-EC0997CED4FA}" type="datetimeFigureOut">
              <a:rPr lang="en-GB" smtClean="0"/>
              <a:pPr/>
              <a:t>02/04/2023</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109625833"/>
      </p:ext>
    </p:extLst>
  </p:cSld>
  <p:clrMapOvr>
    <a:masterClrMapping/>
  </p:clrMapOvr>
  <p:transition>
    <p:cover dir="r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4E9EB71-54FA-4C87-BEA3-EC0997CED4FA}" type="datetimeFigureOut">
              <a:rPr lang="en-GB" smtClean="0"/>
              <a:pPr/>
              <a:t>02/04/2023</a:t>
            </a:fld>
            <a:endParaRPr lang="en-GB"/>
          </a:p>
        </p:txBody>
      </p:sp>
      <p:sp>
        <p:nvSpPr>
          <p:cNvPr id="9" name="Slide Number Placeholder 8"/>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63758843"/>
      </p:ext>
    </p:extLst>
  </p:cSld>
  <p:clrMapOvr>
    <a:masterClrMapping/>
  </p:clrMapOvr>
  <p:transition>
    <p:cover dir="r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E9EB71-54FA-4C87-BEA3-EC0997CED4FA}" type="datetimeFigureOut">
              <a:rPr lang="en-GB" smtClean="0"/>
              <a:pPr/>
              <a:t>02/04/2023</a:t>
            </a:fld>
            <a:endParaRPr lang="en-GB"/>
          </a:p>
        </p:txBody>
      </p:sp>
      <p:sp>
        <p:nvSpPr>
          <p:cNvPr id="5" name="Slide Number Placeholder 4"/>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576166886"/>
      </p:ext>
    </p:extLst>
  </p:cSld>
  <p:clrMapOvr>
    <a:masterClrMapping/>
  </p:clrMapOvr>
  <p:transition>
    <p:cover dir="r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E9EB71-54FA-4C87-BEA3-EC0997CED4FA}" type="datetimeFigureOut">
              <a:rPr lang="en-GB" smtClean="0"/>
              <a:pPr/>
              <a:t>02/04/2023</a:t>
            </a:fld>
            <a:endParaRPr lang="en-GB"/>
          </a:p>
        </p:txBody>
      </p:sp>
      <p:sp>
        <p:nvSpPr>
          <p:cNvPr id="4" name="Slide Number Placeholder 3"/>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413011862"/>
      </p:ext>
    </p:extLst>
  </p:cSld>
  <p:clrMapOvr>
    <a:masterClrMapping/>
  </p:clrMapOvr>
  <p:transition>
    <p:cover dir="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E9EB71-54FA-4C87-BEA3-EC0997CED4FA}" type="datetimeFigureOut">
              <a:rPr lang="en-GB" smtClean="0"/>
              <a:pPr/>
              <a:t>02/04/2023</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620668834"/>
      </p:ext>
    </p:extLst>
  </p:cSld>
  <p:clrMapOvr>
    <a:masterClrMapping/>
  </p:clrMapOvr>
  <p:transition>
    <p:cover dir="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E9EB71-54FA-4C87-BEA3-EC0997CED4FA}" type="datetimeFigureOut">
              <a:rPr lang="en-GB" smtClean="0"/>
              <a:pPr/>
              <a:t>02/04/2023</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303434984"/>
      </p:ext>
    </p:extLst>
  </p:cSld>
  <p:clrMapOvr>
    <a:masterClrMapping/>
  </p:clrMapOvr>
  <p:transition>
    <p:cover dir="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02/04/2023</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49026733"/>
      </p:ext>
    </p:extLst>
  </p:cSld>
  <p:clrMapOvr>
    <a:masterClrMapping/>
  </p:clrMapOvr>
  <p:transition>
    <p:cover dir="rd"/>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02/04/2023</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781669792"/>
      </p:ext>
    </p:extLst>
  </p:cSld>
  <p:clrMapOvr>
    <a:masterClrMapping/>
  </p:clrMapOvr>
  <p:transition>
    <p:cover dir="rd"/>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pPr/>
              <a:t>02/04/2023</a:t>
            </a:fld>
            <a:endParaRPr lang="en-GB"/>
          </a:p>
        </p:txBody>
      </p:sp>
      <p:sp>
        <p:nvSpPr>
          <p:cNvPr id="6" name="Footer Placeholder 5"/>
          <p:cNvSpPr>
            <a:spLocks noGrp="1"/>
          </p:cNvSpPr>
          <p:nvPr>
            <p:ph type="ftr" sz="quarter" idx="11"/>
          </p:nvPr>
        </p:nvSpPr>
        <p:spPr>
          <a:xfrm>
            <a:off x="4165600" y="6324600"/>
            <a:ext cx="3860800" cy="457200"/>
          </a:xfrm>
          <a:prstGeom prst="rect">
            <a:avLst/>
          </a:prstGeom>
        </p:spPr>
        <p:txBody>
          <a:bodyPr/>
          <a:lstStyle>
            <a:lvl1pPr>
              <a:defRPr/>
            </a:lvl1pPr>
          </a:lstStyle>
          <a:p>
            <a:endParaRPr lang="en-GB"/>
          </a:p>
        </p:txBody>
      </p:sp>
      <p:sp>
        <p:nvSpPr>
          <p:cNvPr id="7" name="Slide Number Placeholder 6"/>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a:p>
        </p:txBody>
      </p:sp>
    </p:spTree>
    <p:extLst>
      <p:ext uri="{BB962C8B-B14F-4D97-AF65-F5344CB8AC3E}">
        <p14:creationId xmlns:p14="http://schemas.microsoft.com/office/powerpoint/2010/main" val="1231689137"/>
      </p:ext>
    </p:extLst>
  </p:cSld>
  <p:clrMapOvr>
    <a:masterClrMapping/>
  </p:clrMapOvr>
  <p:transition>
    <p:cover dir="rd"/>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752600"/>
            <a:ext cx="5080000" cy="213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197600" y="4038600"/>
            <a:ext cx="5080000" cy="213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pPr/>
              <a:t>02/04/2023</a:t>
            </a:fld>
            <a:endParaRPr lang="en-GB"/>
          </a:p>
        </p:txBody>
      </p:sp>
      <p:sp>
        <p:nvSpPr>
          <p:cNvPr id="7" name="Footer Placeholder 6"/>
          <p:cNvSpPr>
            <a:spLocks noGrp="1"/>
          </p:cNvSpPr>
          <p:nvPr>
            <p:ph type="ftr" sz="quarter" idx="11"/>
          </p:nvPr>
        </p:nvSpPr>
        <p:spPr>
          <a:xfrm>
            <a:off x="4165600" y="6324600"/>
            <a:ext cx="3860800" cy="457200"/>
          </a:xfrm>
          <a:prstGeom prst="rect">
            <a:avLst/>
          </a:prstGeom>
        </p:spPr>
        <p:txBody>
          <a:bodyPr/>
          <a:lstStyle>
            <a:lvl1pPr>
              <a:defRPr/>
            </a:lvl1pPr>
          </a:lstStyle>
          <a:p>
            <a:endParaRPr lang="en-GB"/>
          </a:p>
        </p:txBody>
      </p:sp>
      <p:sp>
        <p:nvSpPr>
          <p:cNvPr id="8" name="Slide Number Placeholder 7"/>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a:p>
        </p:txBody>
      </p:sp>
    </p:spTree>
    <p:extLst>
      <p:ext uri="{BB962C8B-B14F-4D97-AF65-F5344CB8AC3E}">
        <p14:creationId xmlns:p14="http://schemas.microsoft.com/office/powerpoint/2010/main" val="2941714952"/>
      </p:ext>
    </p:extLst>
  </p:cSld>
  <p:clrMapOvr>
    <a:masterClrMapping/>
  </p:clrMapOvr>
  <p:transition>
    <p:cover dir="rd"/>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54E9EB71-54FA-4C87-BEA3-EC0997CED4FA}" type="datetimeFigureOut">
              <a:rPr lang="en-GB" smtClean="0"/>
              <a:pPr/>
              <a:t>02/04/2023</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E2953C3B-5046-4F13-B3FA-93CE37C6E5FE}" type="slidenum">
              <a:rPr lang="en-GB" smtClean="0"/>
              <a:pPr/>
              <a:t>‹#›</a:t>
            </a:fld>
            <a:endParaRPr lang="en-GB"/>
          </a:p>
        </p:txBody>
      </p:sp>
      <p:pic>
        <p:nvPicPr>
          <p:cNvPr id="7" name="Picture 56" descr="sign(small)"/>
          <p:cNvPicPr>
            <a:picLocks noChangeAspect="1" noChangeArrowheads="1"/>
          </p:cNvPicPr>
          <p:nvPr/>
        </p:nvPicPr>
        <p:blipFill>
          <a:blip r:embed="rId16" cstate="print"/>
          <a:srcRect/>
          <a:stretch>
            <a:fillRect/>
          </a:stretch>
        </p:blipFill>
        <p:spPr bwMode="auto">
          <a:xfrm>
            <a:off x="203201" y="587375"/>
            <a:ext cx="793751" cy="768350"/>
          </a:xfrm>
          <a:prstGeom prst="rect">
            <a:avLst/>
          </a:prstGeom>
          <a:noFill/>
          <a:ln w="9525">
            <a:noFill/>
            <a:miter lim="800000"/>
            <a:headEnd/>
            <a:tailEnd/>
          </a:ln>
        </p:spPr>
      </p:pic>
    </p:spTree>
    <p:extLst>
      <p:ext uri="{BB962C8B-B14F-4D97-AF65-F5344CB8AC3E}">
        <p14:creationId xmlns:p14="http://schemas.microsoft.com/office/powerpoint/2010/main" val="26024262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ransition>
    <p:cover dir="rd"/>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12A68-4996-7381-8CBB-951BC6F2428D}"/>
              </a:ext>
            </a:extLst>
          </p:cNvPr>
          <p:cNvSpPr>
            <a:spLocks noGrp="1"/>
          </p:cNvSpPr>
          <p:nvPr>
            <p:ph type="title"/>
          </p:nvPr>
        </p:nvSpPr>
        <p:spPr>
          <a:xfrm>
            <a:off x="838200" y="365125"/>
            <a:ext cx="10253870" cy="887205"/>
          </a:xfrm>
        </p:spPr>
        <p:txBody>
          <a:bodyPr>
            <a:normAutofit fontScale="90000"/>
          </a:bodyPr>
          <a:lstStyle/>
          <a:p>
            <a:pPr marL="914400" indent="457200">
              <a:lnSpc>
                <a:spcPct val="115000"/>
              </a:lnSpc>
              <a:spcAft>
                <a:spcPts val="1000"/>
              </a:spcAft>
            </a:pPr>
            <a:br>
              <a:rPr lang="en-US" sz="1800" b="1" dirty="0">
                <a:effectLst/>
                <a:latin typeface="Cambria" panose="02040503050406030204" pitchFamily="18" charset="0"/>
                <a:ea typeface="Calibri" panose="020F0502020204030204" pitchFamily="34" charset="0"/>
                <a:cs typeface="Times New Roman" panose="02020603050405020304" pitchFamily="18" charset="0"/>
              </a:rPr>
            </a:br>
            <a:br>
              <a:rPr lang="en-US" sz="1800" b="1" dirty="0">
                <a:effectLst/>
                <a:latin typeface="Cambria" panose="02040503050406030204" pitchFamily="18" charset="0"/>
                <a:ea typeface="Calibri" panose="020F0502020204030204" pitchFamily="34" charset="0"/>
                <a:cs typeface="Times New Roman" panose="02020603050405020304" pitchFamily="18" charset="0"/>
              </a:rPr>
            </a:br>
            <a:br>
              <a:rPr lang="en-US" sz="1800" b="1" dirty="0">
                <a:effectLst/>
                <a:latin typeface="Cambria" panose="02040503050406030204" pitchFamily="18" charset="0"/>
                <a:ea typeface="Calibri" panose="020F0502020204030204" pitchFamily="34" charset="0"/>
                <a:cs typeface="Times New Roman" panose="02020603050405020304" pitchFamily="18" charset="0"/>
              </a:rPr>
            </a:br>
            <a:r>
              <a:rPr lang="en-US" sz="1800" b="1" dirty="0">
                <a:effectLst/>
                <a:latin typeface="Cambria" panose="02040503050406030204" pitchFamily="18" charset="0"/>
                <a:ea typeface="Calibri" panose="020F0502020204030204" pitchFamily="34" charset="0"/>
                <a:cs typeface="Times New Roman" panose="02020603050405020304" pitchFamily="18" charset="0"/>
              </a:rPr>
              <a:t>			</a:t>
            </a:r>
            <a:br>
              <a:rPr lang="en-US" sz="1800" b="1" dirty="0">
                <a:effectLst/>
                <a:latin typeface="Cambria" panose="02040503050406030204" pitchFamily="18" charset="0"/>
                <a:ea typeface="Calibri" panose="020F0502020204030204" pitchFamily="34" charset="0"/>
                <a:cs typeface="Times New Roman" panose="02020603050405020304" pitchFamily="18" charset="0"/>
              </a:rPr>
            </a:br>
            <a:br>
              <a:rPr lang="en-US" sz="1800" b="1" dirty="0">
                <a:effectLst/>
                <a:latin typeface="Cambria" panose="02040503050406030204" pitchFamily="18" charset="0"/>
                <a:ea typeface="Calibri" panose="020F0502020204030204" pitchFamily="34" charset="0"/>
                <a:cs typeface="Times New Roman" panose="02020603050405020304" pitchFamily="18" charset="0"/>
              </a:rPr>
            </a:br>
            <a:br>
              <a:rPr lang="en-US" sz="1800" b="1" dirty="0">
                <a:effectLst/>
                <a:latin typeface="Cambria" panose="02040503050406030204" pitchFamily="18" charset="0"/>
                <a:ea typeface="Calibri" panose="020F0502020204030204" pitchFamily="34" charset="0"/>
                <a:cs typeface="Times New Roman" panose="02020603050405020304" pitchFamily="18" charset="0"/>
              </a:rPr>
            </a:br>
            <a:br>
              <a:rPr lang="en-US" sz="1800" b="1" dirty="0">
                <a:effectLst/>
                <a:latin typeface="Cambria" panose="02040503050406030204" pitchFamily="18" charset="0"/>
                <a:ea typeface="Calibri" panose="020F0502020204030204" pitchFamily="34" charset="0"/>
                <a:cs typeface="Times New Roman" panose="02020603050405020304" pitchFamily="18" charset="0"/>
              </a:rPr>
            </a:br>
            <a:br>
              <a:rPr lang="en-US" sz="1800" b="1" dirty="0">
                <a:effectLst/>
                <a:latin typeface="Cambria" panose="02040503050406030204" pitchFamily="18" charset="0"/>
                <a:ea typeface="Calibri" panose="020F0502020204030204" pitchFamily="34" charset="0"/>
                <a:cs typeface="Times New Roman" panose="02020603050405020304" pitchFamily="18" charset="0"/>
              </a:rPr>
            </a:br>
            <a:br>
              <a:rPr lang="en-US" sz="1800" b="1" dirty="0">
                <a:effectLst/>
                <a:latin typeface="Cambria" panose="02040503050406030204" pitchFamily="18" charset="0"/>
                <a:ea typeface="Calibri" panose="020F0502020204030204" pitchFamily="34" charset="0"/>
                <a:cs typeface="Times New Roman" panose="02020603050405020304" pitchFamily="18" charset="0"/>
              </a:rPr>
            </a:br>
            <a:br>
              <a:rPr lang="en-US" sz="1800" b="1" dirty="0">
                <a:effectLst/>
                <a:latin typeface="Cambria" panose="02040503050406030204" pitchFamily="18" charset="0"/>
                <a:ea typeface="Calibri" panose="020F0502020204030204" pitchFamily="34" charset="0"/>
                <a:cs typeface="Times New Roman" panose="02020603050405020304" pitchFamily="18" charset="0"/>
              </a:rPr>
            </a:br>
            <a:br>
              <a:rPr lang="en-US" sz="1800" b="1" dirty="0">
                <a:effectLst/>
                <a:latin typeface="Cambria" panose="02040503050406030204" pitchFamily="18" charset="0"/>
                <a:ea typeface="Calibri" panose="020F0502020204030204" pitchFamily="34" charset="0"/>
                <a:cs typeface="Times New Roman" panose="02020603050405020304" pitchFamily="18" charset="0"/>
              </a:rPr>
            </a:br>
            <a:br>
              <a:rPr lang="en-US" sz="1800" b="1" dirty="0">
                <a:effectLst/>
                <a:latin typeface="Cambria" panose="02040503050406030204" pitchFamily="18" charset="0"/>
                <a:ea typeface="Calibri" panose="020F0502020204030204" pitchFamily="34" charset="0"/>
                <a:cs typeface="Times New Roman" panose="02020603050405020304" pitchFamily="18" charset="0"/>
              </a:rPr>
            </a:br>
            <a:br>
              <a:rPr lang="en-US" sz="1800" b="1" dirty="0">
                <a:effectLst/>
                <a:latin typeface="Cambria" panose="02040503050406030204" pitchFamily="18" charset="0"/>
                <a:ea typeface="Calibri" panose="020F0502020204030204" pitchFamily="34" charset="0"/>
                <a:cs typeface="Times New Roman" panose="02020603050405020304" pitchFamily="18" charset="0"/>
              </a:rPr>
            </a:br>
            <a:br>
              <a:rPr lang="en-US" sz="1800" b="1" dirty="0">
                <a:effectLst/>
                <a:latin typeface="Cambria" panose="02040503050406030204" pitchFamily="18" charset="0"/>
                <a:ea typeface="Calibri" panose="020F0502020204030204" pitchFamily="34" charset="0"/>
                <a:cs typeface="Times New Roman" panose="02020603050405020304" pitchFamily="18" charset="0"/>
              </a:rPr>
            </a:br>
            <a:r>
              <a:rPr lang="en-US" sz="1800" b="1" dirty="0">
                <a:effectLst/>
                <a:latin typeface="Cambria" panose="02040503050406030204" pitchFamily="18" charset="0"/>
                <a:ea typeface="Calibri" panose="020F0502020204030204" pitchFamily="34" charset="0"/>
                <a:cs typeface="Times New Roman" panose="02020603050405020304" pitchFamily="18" charset="0"/>
              </a:rPr>
              <a:t>			</a:t>
            </a:r>
            <a:br>
              <a:rPr lang="en-US" sz="1800" b="1" dirty="0">
                <a:effectLst/>
                <a:latin typeface="Cambria" panose="02040503050406030204" pitchFamily="18" charset="0"/>
                <a:ea typeface="Calibri" panose="020F0502020204030204" pitchFamily="34" charset="0"/>
                <a:cs typeface="Times New Roman" panose="02020603050405020304" pitchFamily="18" charset="0"/>
              </a:rPr>
            </a:br>
            <a:br>
              <a:rPr lang="en-US" sz="1800" b="1" dirty="0">
                <a:effectLst/>
                <a:latin typeface="Cambria" panose="02040503050406030204" pitchFamily="18" charset="0"/>
                <a:ea typeface="Calibri" panose="020F0502020204030204" pitchFamily="34" charset="0"/>
                <a:cs typeface="Times New Roman" panose="02020603050405020304" pitchFamily="18" charset="0"/>
              </a:rPr>
            </a:br>
            <a:br>
              <a:rPr lang="en-US" sz="1800" b="1" dirty="0">
                <a:effectLst/>
                <a:latin typeface="Cambria" panose="02040503050406030204" pitchFamily="18" charset="0"/>
                <a:ea typeface="Calibri" panose="020F0502020204030204" pitchFamily="34" charset="0"/>
                <a:cs typeface="Times New Roman" panose="02020603050405020304" pitchFamily="18" charset="0"/>
              </a:rPr>
            </a:br>
            <a:br>
              <a:rPr lang="en-US" sz="1800" b="1" dirty="0">
                <a:effectLst/>
                <a:latin typeface="Cambria" panose="02040503050406030204" pitchFamily="18" charset="0"/>
                <a:ea typeface="Calibri" panose="020F0502020204030204" pitchFamily="34" charset="0"/>
                <a:cs typeface="Times New Roman" panose="02020603050405020304" pitchFamily="18" charset="0"/>
              </a:rPr>
            </a:br>
            <a:br>
              <a:rPr lang="en-US" sz="1800" b="1" dirty="0">
                <a:effectLst/>
                <a:latin typeface="Cambria" panose="02040503050406030204" pitchFamily="18" charset="0"/>
                <a:ea typeface="Calibri" panose="020F0502020204030204" pitchFamily="34" charset="0"/>
                <a:cs typeface="Times New Roman" panose="02020603050405020304" pitchFamily="18" charset="0"/>
              </a:rPr>
            </a:br>
            <a:br>
              <a:rPr lang="en-US" sz="1800" b="1" dirty="0">
                <a:effectLst/>
                <a:latin typeface="Cambria" panose="02040503050406030204" pitchFamily="18" charset="0"/>
                <a:ea typeface="Calibri" panose="020F0502020204030204" pitchFamily="34" charset="0"/>
                <a:cs typeface="Times New Roman" panose="02020603050405020304" pitchFamily="18" charset="0"/>
              </a:rPr>
            </a:br>
            <a:r>
              <a:rPr lang="en-US" sz="1800" b="1" dirty="0">
                <a:effectLst/>
                <a:latin typeface="Cambria" panose="02040503050406030204" pitchFamily="18" charset="0"/>
                <a:ea typeface="Calibri" panose="020F0502020204030204" pitchFamily="34" charset="0"/>
                <a:cs typeface="Times New Roman" panose="02020603050405020304" pitchFamily="18" charset="0"/>
              </a:rPr>
              <a:t>			</a:t>
            </a:r>
            <a:br>
              <a:rPr lang="en-US" sz="1800" b="1" dirty="0">
                <a:effectLst/>
                <a:latin typeface="Cambria" panose="02040503050406030204" pitchFamily="18" charset="0"/>
                <a:ea typeface="Calibri" panose="020F0502020204030204" pitchFamily="34" charset="0"/>
                <a:cs typeface="Times New Roman" panose="02020603050405020304" pitchFamily="18" charset="0"/>
              </a:rPr>
            </a:br>
            <a:br>
              <a:rPr lang="en-US" sz="1800" b="1" dirty="0">
                <a:effectLst/>
                <a:latin typeface="Cambria" panose="02040503050406030204" pitchFamily="18" charset="0"/>
                <a:ea typeface="Calibri" panose="020F0502020204030204" pitchFamily="34" charset="0"/>
                <a:cs typeface="Times New Roman" panose="02020603050405020304" pitchFamily="18" charset="0"/>
              </a:rPr>
            </a:br>
            <a:br>
              <a:rPr lang="en-US" sz="1800" b="1" dirty="0">
                <a:effectLst/>
                <a:latin typeface="Cambria" panose="02040503050406030204" pitchFamily="18" charset="0"/>
                <a:ea typeface="Calibri" panose="020F0502020204030204" pitchFamily="34" charset="0"/>
                <a:cs typeface="Times New Roman" panose="02020603050405020304" pitchFamily="18" charset="0"/>
              </a:rPr>
            </a:br>
            <a:br>
              <a:rPr lang="en-US" sz="1800" b="1" dirty="0">
                <a:effectLst/>
                <a:latin typeface="Cambria" panose="02040503050406030204" pitchFamily="18" charset="0"/>
                <a:ea typeface="Calibri" panose="020F0502020204030204" pitchFamily="34" charset="0"/>
                <a:cs typeface="Times New Roman" panose="02020603050405020304" pitchFamily="18" charset="0"/>
              </a:rPr>
            </a:br>
            <a:br>
              <a:rPr lang="en-US" sz="1800" b="1" dirty="0">
                <a:effectLst/>
                <a:latin typeface="Cambria" panose="02040503050406030204" pitchFamily="18" charset="0"/>
                <a:ea typeface="Calibri" panose="020F0502020204030204" pitchFamily="34" charset="0"/>
                <a:cs typeface="Times New Roman" panose="02020603050405020304" pitchFamily="18" charset="0"/>
              </a:rPr>
            </a:br>
            <a:br>
              <a:rPr lang="en-US" sz="1800" b="1" dirty="0">
                <a:effectLst/>
                <a:latin typeface="Cambria" panose="02040503050406030204" pitchFamily="18" charset="0"/>
                <a:ea typeface="Calibri" panose="020F0502020204030204" pitchFamily="34" charset="0"/>
                <a:cs typeface="Times New Roman" panose="02020603050405020304" pitchFamily="18" charset="0"/>
              </a:rPr>
            </a:br>
            <a:br>
              <a:rPr lang="en-US" sz="1800" b="1" dirty="0">
                <a:effectLst/>
                <a:latin typeface="Cambria" panose="02040503050406030204" pitchFamily="18" charset="0"/>
                <a:ea typeface="Calibri" panose="020F0502020204030204" pitchFamily="34" charset="0"/>
                <a:cs typeface="Times New Roman" panose="02020603050405020304" pitchFamily="18" charset="0"/>
              </a:rPr>
            </a:br>
            <a:r>
              <a:rPr lang="en-US" sz="1800" b="1" dirty="0">
                <a:effectLst/>
                <a:latin typeface="Cambria" panose="02040503050406030204" pitchFamily="18" charset="0"/>
                <a:ea typeface="Calibri" panose="020F0502020204030204" pitchFamily="34" charset="0"/>
                <a:cs typeface="Times New Roman" panose="02020603050405020304" pitchFamily="18" charset="0"/>
              </a:rPr>
              <a:t>	</a:t>
            </a:r>
            <a:r>
              <a:rPr lang="en-US" sz="2200" b="1" dirty="0">
                <a:effectLst/>
                <a:latin typeface="Times New Roman" panose="02020603050405020304" pitchFamily="18" charset="0"/>
                <a:ea typeface="Calibri" panose="020F0502020204030204" pitchFamily="34" charset="0"/>
                <a:cs typeface="Times New Roman" panose="02020603050405020304" pitchFamily="18" charset="0"/>
              </a:rPr>
              <a:t>UNIVERSITY OF WALES TRINITY SAINT DAVID</a:t>
            </a:r>
            <a:br>
              <a:rPr lang="en-GB" sz="2200" dirty="0">
                <a:effectLst/>
                <a:latin typeface="Times New Roman" panose="02020603050405020304" pitchFamily="18" charset="0"/>
                <a:ea typeface="Calibri" panose="020F0502020204030204" pitchFamily="34" charset="0"/>
                <a:cs typeface="Times New Roman" panose="02020603050405020304" pitchFamily="18" charset="0"/>
              </a:rPr>
            </a:br>
            <a:r>
              <a:rPr lang="en-GB" sz="22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2200" b="1" dirty="0">
                <a:effectLst/>
                <a:latin typeface="Times New Roman" panose="02020603050405020304" pitchFamily="18" charset="0"/>
                <a:ea typeface="Calibri" panose="020F0502020204030204" pitchFamily="34" charset="0"/>
                <a:cs typeface="Times New Roman" panose="02020603050405020304" pitchFamily="18" charset="0"/>
              </a:rPr>
              <a:t>WALES INSTITUTE OF SCIENCE AND ART</a:t>
            </a:r>
            <a:br>
              <a:rPr lang="en-US" sz="2200" b="1" dirty="0">
                <a:effectLst/>
                <a:latin typeface="Times New Roman" panose="02020603050405020304" pitchFamily="18" charset="0"/>
                <a:ea typeface="Calibri" panose="020F0502020204030204" pitchFamily="34" charset="0"/>
                <a:cs typeface="Times New Roman" panose="02020603050405020304" pitchFamily="18" charset="0"/>
              </a:rPr>
            </a:br>
            <a:br>
              <a:rPr lang="en-US" sz="2200" b="1">
                <a:effectLst/>
                <a:latin typeface="Times New Roman" panose="02020603050405020304" pitchFamily="18" charset="0"/>
                <a:ea typeface="Calibri" panose="020F0502020204030204" pitchFamily="34" charset="0"/>
                <a:cs typeface="Times New Roman" panose="02020603050405020304" pitchFamily="18" charset="0"/>
              </a:rPr>
            </a:br>
            <a:r>
              <a:rPr lang="en-US" sz="2200" b="1">
                <a:effectLst/>
                <a:latin typeface="Times New Roman" panose="02020603050405020304" pitchFamily="18" charset="0"/>
                <a:ea typeface="Calibri" panose="020F0502020204030204" pitchFamily="34" charset="0"/>
                <a:cs typeface="Times New Roman" panose="02020603050405020304" pitchFamily="18" charset="0"/>
              </a:rPr>
              <a:t>NVH </a:t>
            </a:r>
            <a:r>
              <a:rPr lang="en-US" sz="2200" b="1" dirty="0">
                <a:effectLst/>
                <a:latin typeface="Times New Roman" panose="02020603050405020304" pitchFamily="18" charset="0"/>
                <a:ea typeface="Calibri" panose="020F0502020204030204" pitchFamily="34" charset="0"/>
                <a:cs typeface="Times New Roman" panose="02020603050405020304" pitchFamily="18" charset="0"/>
              </a:rPr>
              <a:t>Analysis</a:t>
            </a:r>
            <a:br>
              <a:rPr lang="en-GB" sz="2200" dirty="0">
                <a:effectLst/>
                <a:latin typeface="Times New Roman" panose="02020603050405020304" pitchFamily="18" charset="0"/>
                <a:ea typeface="Calibri" panose="020F0502020204030204" pitchFamily="34" charset="0"/>
                <a:cs typeface="Times New Roman" panose="02020603050405020304" pitchFamily="18" charset="0"/>
              </a:rPr>
            </a:br>
            <a:r>
              <a:rPr lang="en-US" sz="2200" dirty="0">
                <a:effectLst/>
                <a:latin typeface="Times New Roman" panose="02020603050405020304" pitchFamily="18" charset="0"/>
                <a:ea typeface="Calibri" panose="020F0502020204030204" pitchFamily="34" charset="0"/>
                <a:cs typeface="Times New Roman" panose="02020603050405020304" pitchFamily="18" charset="0"/>
              </a:rPr>
              <a:t>ADVANCE VEHICLE DYNAMIC BEHAVIOUR (ACEA7003)</a:t>
            </a:r>
            <a:br>
              <a:rPr lang="en-US" sz="2200" dirty="0">
                <a:effectLst/>
                <a:latin typeface="Times New Roman" panose="02020603050405020304" pitchFamily="18" charset="0"/>
                <a:ea typeface="Calibri" panose="020F0502020204030204" pitchFamily="34" charset="0"/>
                <a:cs typeface="Times New Roman" panose="02020603050405020304" pitchFamily="18" charset="0"/>
              </a:rPr>
            </a:br>
            <a:br>
              <a:rPr lang="en-US" sz="2200" dirty="0">
                <a:latin typeface="Times New Roman" panose="02020603050405020304" pitchFamily="18" charset="0"/>
                <a:ea typeface="Calibri" panose="020F0502020204030204" pitchFamily="34" charset="0"/>
                <a:cs typeface="Times New Roman" panose="02020603050405020304" pitchFamily="18" charset="0"/>
              </a:rPr>
            </a:br>
            <a:r>
              <a:rPr lang="en-GB" sz="2200" b="1" dirty="0">
                <a:effectLst/>
                <a:latin typeface="Times New Roman" panose="02020603050405020304" pitchFamily="18" charset="0"/>
                <a:ea typeface="Calibri" panose="020F0502020204030204" pitchFamily="34" charset="0"/>
                <a:cs typeface="Times New Roman" panose="02020603050405020304" pitchFamily="18" charset="0"/>
              </a:rPr>
              <a:t>Mr. Vishnuvardhan Reddy Kesavarapu</a:t>
            </a:r>
            <a:br>
              <a:rPr lang="en-GB" sz="2200" dirty="0">
                <a:effectLst/>
                <a:latin typeface="Times New Roman" panose="02020603050405020304" pitchFamily="18" charset="0"/>
                <a:ea typeface="Calibri" panose="020F0502020204030204" pitchFamily="34" charset="0"/>
                <a:cs typeface="Times New Roman" panose="02020603050405020304" pitchFamily="18" charset="0"/>
              </a:rPr>
            </a:br>
            <a:r>
              <a:rPr lang="en-GB" sz="2200" b="1" dirty="0">
                <a:effectLst/>
                <a:latin typeface="Times New Roman" panose="02020603050405020304" pitchFamily="18" charset="0"/>
                <a:ea typeface="Calibri" panose="020F0502020204030204" pitchFamily="34" charset="0"/>
                <a:cs typeface="Times New Roman" panose="02020603050405020304" pitchFamily="18" charset="0"/>
              </a:rPr>
              <a:t>2215387</a:t>
            </a:r>
            <a:br>
              <a:rPr lang="en-GB" sz="2200" dirty="0">
                <a:effectLst/>
                <a:latin typeface="Times New Roman" panose="02020603050405020304" pitchFamily="18" charset="0"/>
                <a:ea typeface="Calibri" panose="020F0502020204030204" pitchFamily="34" charset="0"/>
                <a:cs typeface="Times New Roman" panose="02020603050405020304" pitchFamily="18" charset="0"/>
              </a:rPr>
            </a:br>
            <a:r>
              <a:rPr lang="en-GB" sz="2200" dirty="0">
                <a:effectLst/>
                <a:latin typeface="Times New Roman" panose="02020603050405020304" pitchFamily="18" charset="0"/>
                <a:ea typeface="Calibri" panose="020F0502020204030204" pitchFamily="34" charset="0"/>
                <a:cs typeface="Times New Roman" panose="02020603050405020304" pitchFamily="18" charset="0"/>
              </a:rPr>
              <a:t>Automotive Engineering</a:t>
            </a:r>
            <a:br>
              <a:rPr lang="en-GB" sz="2200" dirty="0">
                <a:effectLst/>
                <a:latin typeface="Times New Roman" panose="02020603050405020304" pitchFamily="18" charset="0"/>
                <a:ea typeface="Calibri" panose="020F0502020204030204" pitchFamily="34" charset="0"/>
                <a:cs typeface="Times New Roman" panose="02020603050405020304" pitchFamily="18" charset="0"/>
              </a:rPr>
            </a:br>
            <a:r>
              <a:rPr lang="en-GB" sz="2200" dirty="0">
                <a:effectLst/>
                <a:latin typeface="Times New Roman" panose="02020603050405020304" pitchFamily="18" charset="0"/>
                <a:ea typeface="Calibri" panose="020F0502020204030204" pitchFamily="34" charset="0"/>
                <a:cs typeface="Times New Roman" panose="02020603050405020304" pitchFamily="18" charset="0"/>
              </a:rPr>
              <a:t>University of Wales Trinity Saint David, Swansea, SA1 8PH</a:t>
            </a:r>
            <a:br>
              <a:rPr lang="en-GB" sz="2200" dirty="0">
                <a:effectLst/>
                <a:latin typeface="Times New Roman" panose="02020603050405020304" pitchFamily="18" charset="0"/>
                <a:ea typeface="Calibri" panose="020F0502020204030204" pitchFamily="34" charset="0"/>
                <a:cs typeface="Times New Roman" panose="02020603050405020304" pitchFamily="18" charset="0"/>
              </a:rPr>
            </a:br>
            <a:br>
              <a:rPr lang="en-GB" sz="2200" dirty="0">
                <a:effectLst/>
                <a:latin typeface="Times New Roman" panose="02020603050405020304" pitchFamily="18" charset="0"/>
                <a:ea typeface="Calibri" panose="020F0502020204030204" pitchFamily="34" charset="0"/>
                <a:cs typeface="Times New Roman" panose="02020603050405020304" pitchFamily="18" charset="0"/>
              </a:rPr>
            </a:br>
            <a:br>
              <a:rPr lang="en-US" sz="2200" b="1" dirty="0">
                <a:effectLst/>
                <a:latin typeface="Cambria" panose="02040503050406030204" pitchFamily="18" charset="0"/>
                <a:ea typeface="Calibri" panose="020F0502020204030204" pitchFamily="34" charset="0"/>
                <a:cs typeface="Times New Roman" panose="02020603050405020304" pitchFamily="18" charset="0"/>
              </a:rPr>
            </a:br>
            <a:br>
              <a:rPr lang="en-US" sz="2200" b="1" dirty="0">
                <a:effectLst/>
                <a:latin typeface="Cambria" panose="02040503050406030204" pitchFamily="18" charset="0"/>
                <a:ea typeface="Calibri" panose="020F0502020204030204" pitchFamily="34" charset="0"/>
                <a:cs typeface="Times New Roman" panose="02020603050405020304" pitchFamily="18" charset="0"/>
              </a:rPr>
            </a:br>
            <a:br>
              <a:rPr lang="en-GB" sz="22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Rectangle 2">
            <a:extLst>
              <a:ext uri="{FF2B5EF4-FFF2-40B4-BE49-F238E27FC236}">
                <a16:creationId xmlns:a16="http://schemas.microsoft.com/office/drawing/2014/main" id="{F89BB7D7-E510-943B-B8BA-6DCBCB4A3C4E}"/>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025" name="Picture 9" descr="See the source image">
            <a:extLst>
              <a:ext uri="{FF2B5EF4-FFF2-40B4-BE49-F238E27FC236}">
                <a16:creationId xmlns:a16="http://schemas.microsoft.com/office/drawing/2014/main" id="{ABB386E4-F9EB-B194-6CE6-39AFB1BFA0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57200"/>
            <a:ext cx="3476625" cy="115252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BD6A55F8-8B9A-B4D1-C44B-B6D962C93C11}"/>
              </a:ext>
            </a:extLst>
          </p:cNvPr>
          <p:cNvSpPr>
            <a:spLocks noChangeArrowheads="1"/>
          </p:cNvSpPr>
          <p:nvPr/>
        </p:nvSpPr>
        <p:spPr bwMode="auto">
          <a:xfrm>
            <a:off x="914400" y="160972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1237418983"/>
      </p:ext>
    </p:extLst>
  </p:cSld>
  <p:clrMapOvr>
    <a:masterClrMapping/>
  </p:clrMapOvr>
  <p:transition>
    <p:cover dir="rd"/>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EB106-038D-BEFC-C9F2-E9E2F8690BAE}"/>
              </a:ext>
            </a:extLst>
          </p:cNvPr>
          <p:cNvSpPr>
            <a:spLocks noGrp="1"/>
          </p:cNvSpPr>
          <p:nvPr>
            <p:ph type="title"/>
          </p:nvPr>
        </p:nvSpPr>
        <p:spPr/>
        <p:txBody>
          <a:bodyPr>
            <a:normAutofit fontScale="90000"/>
          </a:bodyPr>
          <a:lstStyle/>
          <a:p>
            <a:r>
              <a:rPr lang="en-US" sz="6000" b="1" dirty="0">
                <a:solidFill>
                  <a:schemeClr val="tx1"/>
                </a:solidFill>
                <a:effectLst/>
                <a:latin typeface="Times New Roman" panose="02020603050405020304" pitchFamily="18" charset="0"/>
                <a:ea typeface="Times New Roman" panose="02020603050405020304" pitchFamily="18" charset="0"/>
              </a:rPr>
              <a:t>Investigation of NVH concepts, measurement and effects on humans</a:t>
            </a:r>
            <a:endParaRPr lang="en-IN" sz="6000"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F4D93AFD-A4F4-525E-D0D9-65CDF08B36F3}"/>
              </a:ext>
            </a:extLst>
          </p:cNvPr>
          <p:cNvSpPr>
            <a:spLocks noGrp="1"/>
          </p:cNvSpPr>
          <p:nvPr>
            <p:ph idx="1"/>
          </p:nvPr>
        </p:nvSpPr>
        <p:spPr>
          <a:xfrm>
            <a:off x="609600" y="1939414"/>
            <a:ext cx="10972800" cy="3917032"/>
          </a:xfrm>
        </p:spPr>
        <p:txBody>
          <a:bodyPr>
            <a:normAutofit fontScale="92500" lnSpcReduction="20000"/>
          </a:bodyPr>
          <a:lstStyle/>
          <a:p>
            <a:pPr marL="342900" marR="0" lvl="0" indent="-342900" algn="just">
              <a:lnSpc>
                <a:spcPct val="150000"/>
              </a:lnSpc>
              <a:spcBef>
                <a:spcPts val="0"/>
              </a:spcBef>
              <a:spcAft>
                <a:spcPts val="0"/>
              </a:spcAft>
              <a:buFont typeface="Arial" panose="020B0604020202020204" pitchFamily="34" charset="0"/>
              <a:buChar char="●"/>
            </a:pPr>
            <a:r>
              <a:rPr lang="en-US" sz="3200" u="none" strike="noStrike" dirty="0">
                <a:effectLst/>
                <a:latin typeface="Times New Roman" panose="02020603050405020304" pitchFamily="18" charset="0"/>
                <a:ea typeface="Times New Roman" panose="02020603050405020304" pitchFamily="18" charset="0"/>
              </a:rPr>
              <a:t>The concept of NVH stands for Noise, Vibration and Harshness</a:t>
            </a:r>
          </a:p>
          <a:p>
            <a:pPr marL="342900" marR="0" lvl="0" indent="-342900" algn="just">
              <a:lnSpc>
                <a:spcPct val="150000"/>
              </a:lnSpc>
              <a:spcBef>
                <a:spcPts val="0"/>
              </a:spcBef>
              <a:spcAft>
                <a:spcPts val="0"/>
              </a:spcAft>
              <a:buFont typeface="Arial" panose="020B0604020202020204" pitchFamily="34" charset="0"/>
              <a:buChar char="●"/>
            </a:pPr>
            <a:r>
              <a:rPr lang="en-US" sz="3200" u="none" strike="noStrike" dirty="0">
                <a:effectLst/>
                <a:latin typeface="Times New Roman" panose="02020603050405020304" pitchFamily="18" charset="0"/>
                <a:ea typeface="Times New Roman" panose="02020603050405020304" pitchFamily="18" charset="0"/>
              </a:rPr>
              <a:t>This is specifically used in the automotive industry for defying the quality of the ride of the vehicle</a:t>
            </a:r>
          </a:p>
          <a:p>
            <a:pPr marL="342900" marR="0" lvl="0" indent="-342900" algn="just">
              <a:lnSpc>
                <a:spcPct val="150000"/>
              </a:lnSpc>
              <a:spcBef>
                <a:spcPts val="0"/>
              </a:spcBef>
              <a:spcAft>
                <a:spcPts val="0"/>
              </a:spcAft>
              <a:buFont typeface="Arial" panose="020B0604020202020204" pitchFamily="34" charset="0"/>
              <a:buChar char="●"/>
            </a:pPr>
            <a:r>
              <a:rPr lang="en-US" sz="3200" u="none" strike="noStrike" dirty="0">
                <a:effectLst/>
                <a:latin typeface="Times New Roman" panose="02020603050405020304" pitchFamily="18" charset="0"/>
                <a:ea typeface="Times New Roman" panose="02020603050405020304" pitchFamily="18" charset="0"/>
              </a:rPr>
              <a:t>This is being interpreted in respect of noise, vibration and stiffness that is experienced by the stiffness of the respective drivers and passengers (</a:t>
            </a:r>
            <a:r>
              <a:rPr lang="en-US" sz="3200" u="none" strike="noStrike" dirty="0">
                <a:solidFill>
                  <a:srgbClr val="222222"/>
                </a:solidFill>
                <a:effectLst/>
                <a:highlight>
                  <a:srgbClr val="FFFFFF"/>
                </a:highlight>
                <a:latin typeface="Times New Roman" panose="02020603050405020304" pitchFamily="18" charset="0"/>
                <a:ea typeface="Times New Roman" panose="02020603050405020304" pitchFamily="18" charset="0"/>
              </a:rPr>
              <a:t>Tomasevic </a:t>
            </a:r>
            <a:r>
              <a:rPr lang="en-US" sz="3200" i="1" u="none" strike="noStrike" dirty="0">
                <a:solidFill>
                  <a:srgbClr val="222222"/>
                </a:solidFill>
                <a:effectLst/>
                <a:highlight>
                  <a:srgbClr val="FFFFFF"/>
                </a:highlight>
                <a:latin typeface="Times New Roman" panose="02020603050405020304" pitchFamily="18" charset="0"/>
                <a:ea typeface="Times New Roman" panose="02020603050405020304" pitchFamily="18" charset="0"/>
              </a:rPr>
              <a:t>et al</a:t>
            </a:r>
            <a:r>
              <a:rPr lang="en-US" sz="3200" u="none" strike="noStrike" dirty="0">
                <a:solidFill>
                  <a:srgbClr val="222222"/>
                </a:solidFill>
                <a:effectLst/>
                <a:highlight>
                  <a:srgbClr val="FFFFFF"/>
                </a:highlight>
                <a:latin typeface="Times New Roman" panose="02020603050405020304" pitchFamily="18" charset="0"/>
                <a:ea typeface="Times New Roman" panose="02020603050405020304" pitchFamily="18" charset="0"/>
              </a:rPr>
              <a:t>. 2022</a:t>
            </a:r>
            <a:r>
              <a:rPr lang="en-US" sz="3200" u="none" strike="noStrike" dirty="0">
                <a:effectLst/>
                <a:latin typeface="Times New Roman" panose="02020603050405020304" pitchFamily="18" charset="0"/>
                <a:ea typeface="Times New Roman" panose="02020603050405020304" pitchFamily="18" charset="0"/>
              </a:rPr>
              <a:t>)</a:t>
            </a:r>
          </a:p>
          <a:p>
            <a:pPr algn="just"/>
            <a:endParaRPr lang="en-IN"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667400699"/>
      </p:ext>
    </p:extLst>
  </p:cSld>
  <p:clrMapOvr>
    <a:masterClrMapping/>
  </p:clrMapOvr>
  <p:transition>
    <p:cover dir="rd"/>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A4B52-484D-F2B2-383B-7434DA1C4654}"/>
              </a:ext>
            </a:extLst>
          </p:cNvPr>
          <p:cNvSpPr>
            <a:spLocks noGrp="1"/>
          </p:cNvSpPr>
          <p:nvPr>
            <p:ph type="title"/>
          </p:nvPr>
        </p:nvSpPr>
        <p:spPr/>
        <p:txBody>
          <a:bodyPr/>
          <a:lstStyle/>
          <a:p>
            <a:r>
              <a:rPr lang="en-US" sz="4400" b="1" dirty="0">
                <a:effectLst/>
                <a:latin typeface="Times New Roman" panose="02020603050405020304" pitchFamily="18" charset="0"/>
                <a:ea typeface="Times New Roman" panose="02020603050405020304" pitchFamily="18" charset="0"/>
              </a:rPr>
              <a:t>The significant impact of NVH</a:t>
            </a:r>
            <a:endParaRPr lang="en-GB" dirty="0"/>
          </a:p>
        </p:txBody>
      </p:sp>
      <p:sp>
        <p:nvSpPr>
          <p:cNvPr id="3" name="Content Placeholder 2">
            <a:extLst>
              <a:ext uri="{FF2B5EF4-FFF2-40B4-BE49-F238E27FC236}">
                <a16:creationId xmlns:a16="http://schemas.microsoft.com/office/drawing/2014/main" id="{663D5DAB-534A-EB9C-A843-792FA700C9AC}"/>
              </a:ext>
            </a:extLst>
          </p:cNvPr>
          <p:cNvSpPr>
            <a:spLocks noGrp="1"/>
          </p:cNvSpPr>
          <p:nvPr>
            <p:ph idx="1"/>
          </p:nvPr>
        </p:nvSpPr>
        <p:spPr/>
        <p:txBody>
          <a:bodyPr>
            <a:normAutofit fontScale="92500" lnSpcReduction="20000"/>
          </a:bodyPr>
          <a:lstStyle/>
          <a:p>
            <a:pPr marL="342900" marR="0" lvl="0" indent="-342900" algn="just">
              <a:lnSpc>
                <a:spcPct val="150000"/>
              </a:lnSpc>
              <a:spcBef>
                <a:spcPts val="0"/>
              </a:spcBef>
              <a:spcAft>
                <a:spcPts val="0"/>
              </a:spcAft>
              <a:buFont typeface="Arial" panose="020B0604020202020204" pitchFamily="34" charset="0"/>
              <a:buChar char="●"/>
            </a:pPr>
            <a:r>
              <a:rPr lang="en-US" sz="3200" u="none" strike="noStrike" dirty="0">
                <a:effectLst/>
                <a:latin typeface="Times New Roman" panose="02020603050405020304" pitchFamily="18" charset="0"/>
                <a:ea typeface="Arial" panose="020B0604020202020204" pitchFamily="34" charset="0"/>
                <a:cs typeface="Times New Roman" panose="02020603050405020304" pitchFamily="18" charset="0"/>
              </a:rPr>
              <a:t>The impact  can have a serious impact on the perspective that is based on drivers and passengers of different types of vehicle</a:t>
            </a:r>
          </a:p>
          <a:p>
            <a:pPr marL="342900" marR="0" lvl="0" indent="-342900" algn="just">
              <a:lnSpc>
                <a:spcPct val="150000"/>
              </a:lnSpc>
              <a:spcBef>
                <a:spcPts val="0"/>
              </a:spcBef>
              <a:spcAft>
                <a:spcPts val="0"/>
              </a:spcAft>
              <a:buFont typeface="Arial" panose="020B0604020202020204" pitchFamily="34" charset="0"/>
              <a:buChar char="●"/>
            </a:pPr>
            <a:r>
              <a:rPr lang="en-US" sz="3200" u="none" strike="noStrike" dirty="0">
                <a:effectLst/>
                <a:latin typeface="Times New Roman" panose="02020603050405020304" pitchFamily="18" charset="0"/>
                <a:ea typeface="Arial" panose="020B0604020202020204" pitchFamily="34" charset="0"/>
                <a:cs typeface="Times New Roman" panose="02020603050405020304" pitchFamily="18" charset="0"/>
              </a:rPr>
              <a:t>The impact  can be happened with the help of excessive noise, vibration and harshness of the vehicle</a:t>
            </a:r>
          </a:p>
          <a:p>
            <a:pPr marL="342900" marR="0" lvl="0" indent="-342900" algn="just">
              <a:lnSpc>
                <a:spcPct val="150000"/>
              </a:lnSpc>
              <a:spcBef>
                <a:spcPts val="0"/>
              </a:spcBef>
              <a:spcAft>
                <a:spcPts val="0"/>
              </a:spcAft>
              <a:buFont typeface="Arial" panose="020B0604020202020204" pitchFamily="34" charset="0"/>
              <a:buChar char="●"/>
            </a:pPr>
            <a:r>
              <a:rPr lang="en-US" sz="3200" u="none" strike="noStrike" dirty="0">
                <a:effectLst/>
                <a:latin typeface="Times New Roman" panose="02020603050405020304" pitchFamily="18" charset="0"/>
                <a:ea typeface="Arial" panose="020B0604020202020204" pitchFamily="34" charset="0"/>
                <a:cs typeface="Times New Roman" panose="02020603050405020304" pitchFamily="18" charset="0"/>
              </a:rPr>
              <a:t>This can help in the cause of causing discomfort, fatigue and it can sometimes be the physical injury with respect to time </a:t>
            </a:r>
          </a:p>
          <a:p>
            <a:endParaRPr lang="en-GB" dirty="0"/>
          </a:p>
        </p:txBody>
      </p:sp>
    </p:spTree>
    <p:extLst>
      <p:ext uri="{BB962C8B-B14F-4D97-AF65-F5344CB8AC3E}">
        <p14:creationId xmlns:p14="http://schemas.microsoft.com/office/powerpoint/2010/main" val="697216661"/>
      </p:ext>
    </p:extLst>
  </p:cSld>
  <p:clrMapOvr>
    <a:masterClrMapping/>
  </p:clrMapOvr>
  <p:transition>
    <p:cover dir="rd"/>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9DA94-2301-7EFB-5E0E-C650B4216C53}"/>
              </a:ext>
            </a:extLst>
          </p:cNvPr>
          <p:cNvSpPr>
            <a:spLocks noGrp="1"/>
          </p:cNvSpPr>
          <p:nvPr>
            <p:ph type="title"/>
          </p:nvPr>
        </p:nvSpPr>
        <p:spPr/>
        <p:txBody>
          <a:bodyPr/>
          <a:lstStyle/>
          <a:p>
            <a:r>
              <a:rPr lang="en-US" sz="4400" b="1" dirty="0">
                <a:effectLst/>
                <a:latin typeface="Times New Roman" panose="02020603050405020304" pitchFamily="18" charset="0"/>
                <a:ea typeface="Times New Roman" panose="02020603050405020304" pitchFamily="18" charset="0"/>
              </a:rPr>
              <a:t>Using a variety of tools </a:t>
            </a:r>
            <a:endParaRPr lang="en-GB" dirty="0"/>
          </a:p>
        </p:txBody>
      </p:sp>
      <p:sp>
        <p:nvSpPr>
          <p:cNvPr id="3" name="Content Placeholder 2">
            <a:extLst>
              <a:ext uri="{FF2B5EF4-FFF2-40B4-BE49-F238E27FC236}">
                <a16:creationId xmlns:a16="http://schemas.microsoft.com/office/drawing/2014/main" id="{DB84F1C0-B039-6027-5A94-7181B9A41F59}"/>
              </a:ext>
            </a:extLst>
          </p:cNvPr>
          <p:cNvSpPr>
            <a:spLocks noGrp="1"/>
          </p:cNvSpPr>
          <p:nvPr>
            <p:ph idx="1"/>
          </p:nvPr>
        </p:nvSpPr>
        <p:spPr/>
        <p:txBody>
          <a:bodyPr>
            <a:normAutofit fontScale="85000" lnSpcReduction="20000"/>
          </a:bodyPr>
          <a:lstStyle/>
          <a:p>
            <a:pPr marL="342900" marR="0" lvl="0" indent="-342900" algn="just">
              <a:lnSpc>
                <a:spcPct val="150000"/>
              </a:lnSpc>
              <a:spcBef>
                <a:spcPts val="0"/>
              </a:spcBef>
              <a:spcAft>
                <a:spcPts val="0"/>
              </a:spcAft>
              <a:buFont typeface="Arial" panose="020B0604020202020204" pitchFamily="34" charset="0"/>
              <a:buChar char="●"/>
            </a:pPr>
            <a:r>
              <a:rPr lang="en-US" sz="3200" u="none" strike="noStrike" dirty="0">
                <a:effectLst/>
                <a:latin typeface="Times New Roman" panose="02020603050405020304" pitchFamily="18" charset="0"/>
                <a:ea typeface="Times New Roman" panose="02020603050405020304" pitchFamily="18" charset="0"/>
              </a:rPr>
              <a:t>The tools  are basically used in the concept of measuring the NVH that includes different materials </a:t>
            </a:r>
          </a:p>
          <a:p>
            <a:pPr marL="342900" marR="0" lvl="0" indent="-342900" algn="just">
              <a:lnSpc>
                <a:spcPct val="150000"/>
              </a:lnSpc>
              <a:spcBef>
                <a:spcPts val="0"/>
              </a:spcBef>
              <a:spcAft>
                <a:spcPts val="0"/>
              </a:spcAft>
              <a:buFont typeface="Arial" panose="020B0604020202020204" pitchFamily="34" charset="0"/>
              <a:buChar char="●"/>
            </a:pPr>
            <a:r>
              <a:rPr lang="en-US" sz="3200" u="none" strike="noStrike" dirty="0">
                <a:effectLst/>
                <a:latin typeface="Times New Roman" panose="02020603050405020304" pitchFamily="18" charset="0"/>
                <a:ea typeface="Times New Roman" panose="02020603050405020304" pitchFamily="18" charset="0"/>
              </a:rPr>
              <a:t>The different materials are the microphones, accelerometers and the analyzers that are used to measure the vibration</a:t>
            </a:r>
          </a:p>
          <a:p>
            <a:pPr marL="342900" marR="0" lvl="0" indent="-342900" algn="just">
              <a:lnSpc>
                <a:spcPct val="150000"/>
              </a:lnSpc>
              <a:spcBef>
                <a:spcPts val="0"/>
              </a:spcBef>
              <a:spcAft>
                <a:spcPts val="0"/>
              </a:spcAft>
              <a:buFont typeface="Arial" panose="020B0604020202020204" pitchFamily="34" charset="0"/>
              <a:buChar char="●"/>
            </a:pPr>
            <a:r>
              <a:rPr lang="en-US" sz="3200" u="none" strike="noStrike" dirty="0">
                <a:effectLst/>
                <a:latin typeface="Times New Roman" panose="02020603050405020304" pitchFamily="18" charset="0"/>
                <a:ea typeface="Times New Roman" panose="02020603050405020304" pitchFamily="18" charset="0"/>
              </a:rPr>
              <a:t>The instruments can be used in the measurement of the different pressure levels of the sound, levels of the vibration and the other characteristics of the vehicle’s NVH</a:t>
            </a:r>
          </a:p>
          <a:p>
            <a:endParaRPr lang="en-GB" dirty="0"/>
          </a:p>
        </p:txBody>
      </p:sp>
    </p:spTree>
    <p:extLst>
      <p:ext uri="{BB962C8B-B14F-4D97-AF65-F5344CB8AC3E}">
        <p14:creationId xmlns:p14="http://schemas.microsoft.com/office/powerpoint/2010/main" val="2748840098"/>
      </p:ext>
    </p:extLst>
  </p:cSld>
  <p:clrMapOvr>
    <a:masterClrMapping/>
  </p:clrMapOvr>
  <p:transition>
    <p:cover dir="rd"/>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77867-93C1-C6F2-293A-3493A1A953C0}"/>
              </a:ext>
            </a:extLst>
          </p:cNvPr>
          <p:cNvSpPr>
            <a:spLocks noGrp="1"/>
          </p:cNvSpPr>
          <p:nvPr>
            <p:ph type="title"/>
          </p:nvPr>
        </p:nvSpPr>
        <p:spPr/>
        <p:txBody>
          <a:bodyPr/>
          <a:lstStyle/>
          <a:p>
            <a:r>
              <a:rPr lang="en-US" sz="4400" b="1" dirty="0">
                <a:effectLst/>
                <a:latin typeface="Times New Roman" panose="02020603050405020304" pitchFamily="18" charset="0"/>
                <a:ea typeface="Times New Roman" panose="02020603050405020304" pitchFamily="18" charset="0"/>
              </a:rPr>
              <a:t>Concept of harmonic resonanc</a:t>
            </a:r>
            <a:r>
              <a:rPr lang="en-US" sz="4400" dirty="0">
                <a:effectLst/>
                <a:latin typeface="Times New Roman" panose="02020603050405020304" pitchFamily="18" charset="0"/>
                <a:ea typeface="Times New Roman" panose="02020603050405020304" pitchFamily="18" charset="0"/>
              </a:rPr>
              <a:t>e</a:t>
            </a:r>
            <a:endParaRPr lang="en-GB" dirty="0"/>
          </a:p>
        </p:txBody>
      </p:sp>
      <p:sp>
        <p:nvSpPr>
          <p:cNvPr id="3" name="Content Placeholder 2">
            <a:extLst>
              <a:ext uri="{FF2B5EF4-FFF2-40B4-BE49-F238E27FC236}">
                <a16:creationId xmlns:a16="http://schemas.microsoft.com/office/drawing/2014/main" id="{E6F4838F-171A-0BD3-BD04-90EB979FBE04}"/>
              </a:ext>
            </a:extLst>
          </p:cNvPr>
          <p:cNvSpPr>
            <a:spLocks noGrp="1"/>
          </p:cNvSpPr>
          <p:nvPr>
            <p:ph idx="1"/>
          </p:nvPr>
        </p:nvSpPr>
        <p:spPr/>
        <p:txBody>
          <a:bodyPr>
            <a:normAutofit fontScale="85000" lnSpcReduction="20000"/>
          </a:bodyPr>
          <a:lstStyle/>
          <a:p>
            <a:pPr marL="342900" marR="0" lvl="0" indent="-342900" algn="just">
              <a:lnSpc>
                <a:spcPct val="150000"/>
              </a:lnSpc>
              <a:spcBef>
                <a:spcPts val="0"/>
              </a:spcBef>
              <a:spcAft>
                <a:spcPts val="0"/>
              </a:spcAft>
              <a:buFont typeface="Arial" panose="020B0604020202020204" pitchFamily="34" charset="0"/>
              <a:buChar char="●"/>
            </a:pPr>
            <a:r>
              <a:rPr lang="en-US" sz="3200" u="none" strike="noStrike" dirty="0">
                <a:effectLst/>
                <a:latin typeface="Times New Roman" panose="02020603050405020304" pitchFamily="18" charset="0"/>
                <a:ea typeface="Times New Roman" panose="02020603050405020304" pitchFamily="18" charset="0"/>
              </a:rPr>
              <a:t>Component harmonic response is a phenomenon is the process of occurrence  of a respective component in a system</a:t>
            </a:r>
          </a:p>
          <a:p>
            <a:pPr marL="342900" marR="0" lvl="0" indent="-342900" algn="just">
              <a:lnSpc>
                <a:spcPct val="150000"/>
              </a:lnSpc>
              <a:spcBef>
                <a:spcPts val="0"/>
              </a:spcBef>
              <a:spcAft>
                <a:spcPts val="0"/>
              </a:spcAft>
              <a:buFont typeface="Arial" panose="020B0604020202020204" pitchFamily="34" charset="0"/>
              <a:buChar char="●"/>
            </a:pPr>
            <a:r>
              <a:rPr lang="en-US" sz="3200" u="none" strike="noStrike" dirty="0">
                <a:effectLst/>
                <a:latin typeface="Times New Roman" panose="02020603050405020304" pitchFamily="18" charset="0"/>
                <a:ea typeface="Times New Roman" panose="02020603050405020304" pitchFamily="18" charset="0"/>
              </a:rPr>
              <a:t>The concept of the natural frequency of the component is used in the process of frequency where it vibrates most conveniently and efficiently</a:t>
            </a:r>
          </a:p>
          <a:p>
            <a:pPr marL="342900" marR="0" lvl="0" indent="-342900" algn="just">
              <a:lnSpc>
                <a:spcPct val="150000"/>
              </a:lnSpc>
              <a:spcBef>
                <a:spcPts val="0"/>
              </a:spcBef>
              <a:spcAft>
                <a:spcPts val="0"/>
              </a:spcAft>
              <a:buFont typeface="Arial" panose="020B0604020202020204" pitchFamily="34" charset="0"/>
              <a:buChar char="●"/>
            </a:pPr>
            <a:r>
              <a:rPr lang="en-US" sz="3200" u="none" strike="noStrike" dirty="0">
                <a:effectLst/>
                <a:latin typeface="Times New Roman" panose="02020603050405020304" pitchFamily="18" charset="0"/>
                <a:ea typeface="Times New Roman" panose="02020603050405020304" pitchFamily="18" charset="0"/>
              </a:rPr>
              <a:t>The process of component harmonic response occurs in the process of the system that consists of multiple components that are car engine(</a:t>
            </a:r>
            <a:r>
              <a:rPr lang="en-US" sz="3200" u="none" strike="noStrike" dirty="0">
                <a:solidFill>
                  <a:srgbClr val="222222"/>
                </a:solidFill>
                <a:effectLst/>
                <a:highlight>
                  <a:srgbClr val="FFFFFF"/>
                </a:highlight>
                <a:latin typeface="Times New Roman" panose="02020603050405020304" pitchFamily="18" charset="0"/>
                <a:ea typeface="Times New Roman" panose="02020603050405020304" pitchFamily="18" charset="0"/>
              </a:rPr>
              <a:t>Wang</a:t>
            </a:r>
            <a:r>
              <a:rPr lang="en-US" sz="3200" u="none" strike="noStrike" dirty="0">
                <a:effectLst/>
                <a:latin typeface="Times New Roman" panose="02020603050405020304" pitchFamily="18" charset="0"/>
                <a:ea typeface="Times New Roman" panose="02020603050405020304" pitchFamily="18" charset="0"/>
              </a:rPr>
              <a:t>   </a:t>
            </a:r>
            <a:r>
              <a:rPr lang="en-US" sz="3200" i="1" u="none" strike="noStrike" dirty="0">
                <a:effectLst/>
                <a:latin typeface="Times New Roman" panose="02020603050405020304" pitchFamily="18" charset="0"/>
                <a:ea typeface="Times New Roman" panose="02020603050405020304" pitchFamily="18" charset="0"/>
              </a:rPr>
              <a:t>et al</a:t>
            </a:r>
            <a:r>
              <a:rPr lang="en-US" sz="3200" u="none" strike="noStrike" dirty="0">
                <a:effectLst/>
                <a:latin typeface="Times New Roman" panose="02020603050405020304" pitchFamily="18" charset="0"/>
                <a:ea typeface="Times New Roman" panose="02020603050405020304" pitchFamily="18" charset="0"/>
              </a:rPr>
              <a:t>. 2022)</a:t>
            </a:r>
          </a:p>
          <a:p>
            <a:endParaRPr lang="en-GB" dirty="0"/>
          </a:p>
        </p:txBody>
      </p:sp>
    </p:spTree>
    <p:extLst>
      <p:ext uri="{BB962C8B-B14F-4D97-AF65-F5344CB8AC3E}">
        <p14:creationId xmlns:p14="http://schemas.microsoft.com/office/powerpoint/2010/main" val="2605834990"/>
      </p:ext>
    </p:extLst>
  </p:cSld>
  <p:clrMapOvr>
    <a:masterClrMapping/>
  </p:clrMapOvr>
  <p:transition>
    <p:cover dir="rd"/>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8281B-7E67-E69E-35B8-40959DEDDB1C}"/>
              </a:ext>
            </a:extLst>
          </p:cNvPr>
          <p:cNvSpPr>
            <a:spLocks noGrp="1"/>
          </p:cNvSpPr>
          <p:nvPr>
            <p:ph type="title"/>
          </p:nvPr>
        </p:nvSpPr>
        <p:spPr/>
        <p:txBody>
          <a:bodyPr>
            <a:normAutofit fontScale="90000"/>
          </a:bodyPr>
          <a:lstStyle/>
          <a:p>
            <a:r>
              <a:rPr lang="en-US" sz="4400" b="1" dirty="0">
                <a:effectLst/>
                <a:latin typeface="Times New Roman" panose="02020603050405020304" pitchFamily="18" charset="0"/>
                <a:ea typeface="Times New Roman" panose="02020603050405020304" pitchFamily="18" charset="0"/>
              </a:rPr>
              <a:t>Identifying and discussing components that are affecting the excitation orders</a:t>
            </a:r>
            <a:endParaRPr lang="en-GB" dirty="0"/>
          </a:p>
        </p:txBody>
      </p:sp>
      <p:sp>
        <p:nvSpPr>
          <p:cNvPr id="3" name="Content Placeholder 2">
            <a:extLst>
              <a:ext uri="{FF2B5EF4-FFF2-40B4-BE49-F238E27FC236}">
                <a16:creationId xmlns:a16="http://schemas.microsoft.com/office/drawing/2014/main" id="{6D53B6F9-46CE-673B-3FB6-CF4E5856064C}"/>
              </a:ext>
            </a:extLst>
          </p:cNvPr>
          <p:cNvSpPr>
            <a:spLocks noGrp="1"/>
          </p:cNvSpPr>
          <p:nvPr>
            <p:ph idx="1"/>
          </p:nvPr>
        </p:nvSpPr>
        <p:spPr/>
        <p:txBody>
          <a:bodyPr>
            <a:normAutofit fontScale="85000" lnSpcReduction="20000"/>
          </a:bodyPr>
          <a:lstStyle/>
          <a:p>
            <a:pPr marL="342900" marR="0" lvl="0" indent="-342900" algn="just">
              <a:lnSpc>
                <a:spcPct val="150000"/>
              </a:lnSpc>
              <a:spcBef>
                <a:spcPts val="0"/>
              </a:spcBef>
              <a:spcAft>
                <a:spcPts val="0"/>
              </a:spcAft>
              <a:buFont typeface="Arial" panose="020B0604020202020204" pitchFamily="34" charset="0"/>
              <a:buChar char="●"/>
            </a:pPr>
            <a:r>
              <a:rPr lang="en-US" sz="3200" u="none" strike="noStrike" dirty="0">
                <a:effectLst/>
                <a:latin typeface="Times New Roman" panose="02020603050405020304" pitchFamily="18" charset="0"/>
                <a:ea typeface="Times New Roman" panose="02020603050405020304" pitchFamily="18" charset="0"/>
              </a:rPr>
              <a:t>The excitation ordered is denied the frequencies of the company in the respective system</a:t>
            </a:r>
          </a:p>
          <a:p>
            <a:pPr marL="342900" marR="0" lvl="0" indent="-342900" algn="just">
              <a:lnSpc>
                <a:spcPct val="150000"/>
              </a:lnSpc>
              <a:spcBef>
                <a:spcPts val="0"/>
              </a:spcBef>
              <a:spcAft>
                <a:spcPts val="0"/>
              </a:spcAft>
              <a:buFont typeface="Arial" panose="020B0604020202020204" pitchFamily="34" charset="0"/>
              <a:buChar char="●"/>
            </a:pPr>
            <a:r>
              <a:rPr lang="en-US" sz="3200" u="none" strike="noStrike" dirty="0">
                <a:effectLst/>
                <a:latin typeface="Times New Roman" panose="02020603050405020304" pitchFamily="18" charset="0"/>
                <a:ea typeface="Times New Roman" panose="02020603050405020304" pitchFamily="18" charset="0"/>
              </a:rPr>
              <a:t>The excitation orders can be affected by a different number of components that are gears, pulleys, bearings and the other rotating parts.</a:t>
            </a:r>
          </a:p>
          <a:p>
            <a:pPr marL="342900" marR="0" lvl="0" indent="-342900" algn="just">
              <a:lnSpc>
                <a:spcPct val="150000"/>
              </a:lnSpc>
              <a:spcBef>
                <a:spcPts val="0"/>
              </a:spcBef>
              <a:spcAft>
                <a:spcPts val="0"/>
              </a:spcAft>
              <a:buFont typeface="Arial" panose="020B0604020202020204" pitchFamily="34" charset="0"/>
              <a:buChar char="●"/>
            </a:pPr>
            <a:r>
              <a:rPr lang="en-US" sz="3200" u="none" strike="noStrike" dirty="0">
                <a:effectLst/>
                <a:latin typeface="Times New Roman" panose="02020603050405020304" pitchFamily="18" charset="0"/>
                <a:ea typeface="Times New Roman" panose="02020603050405020304" pitchFamily="18" charset="0"/>
              </a:rPr>
              <a:t>The following components that can be helpful in the process of designing and manufacturing properly  such as subjecting to abnormal wear and tear (</a:t>
            </a:r>
            <a:r>
              <a:rPr lang="en-US" sz="3200" u="none" strike="noStrike" dirty="0">
                <a:solidFill>
                  <a:srgbClr val="222222"/>
                </a:solidFill>
                <a:effectLst/>
                <a:highlight>
                  <a:srgbClr val="FFFFFF"/>
                </a:highlight>
                <a:latin typeface="Times New Roman" panose="02020603050405020304" pitchFamily="18" charset="0"/>
                <a:ea typeface="Times New Roman" panose="02020603050405020304" pitchFamily="18" charset="0"/>
              </a:rPr>
              <a:t>Stanton </a:t>
            </a:r>
            <a:r>
              <a:rPr lang="en-US" sz="3200" i="1" u="none" strike="noStrike" dirty="0">
                <a:solidFill>
                  <a:srgbClr val="222222"/>
                </a:solidFill>
                <a:effectLst/>
                <a:highlight>
                  <a:srgbClr val="FFFFFF"/>
                </a:highlight>
                <a:latin typeface="Times New Roman" panose="02020603050405020304" pitchFamily="18" charset="0"/>
                <a:ea typeface="Times New Roman" panose="02020603050405020304" pitchFamily="18" charset="0"/>
              </a:rPr>
              <a:t>et al </a:t>
            </a:r>
            <a:r>
              <a:rPr lang="en-US" sz="3200" u="none" strike="noStrike" dirty="0">
                <a:solidFill>
                  <a:srgbClr val="222222"/>
                </a:solidFill>
                <a:effectLst/>
                <a:highlight>
                  <a:srgbClr val="FFFFFF"/>
                </a:highlight>
                <a:latin typeface="Times New Roman" panose="02020603050405020304" pitchFamily="18" charset="0"/>
                <a:ea typeface="Times New Roman" panose="02020603050405020304" pitchFamily="18" charset="0"/>
              </a:rPr>
              <a:t>.2022</a:t>
            </a:r>
            <a:r>
              <a:rPr lang="en-US" sz="3200" u="none" strike="noStrike" dirty="0">
                <a:effectLst/>
                <a:latin typeface="Times New Roman" panose="02020603050405020304" pitchFamily="18" charset="0"/>
                <a:ea typeface="Times New Roman" panose="02020603050405020304" pitchFamily="18" charset="0"/>
              </a:rPr>
              <a:t>) </a:t>
            </a:r>
          </a:p>
          <a:p>
            <a:endParaRPr lang="en-GB" dirty="0"/>
          </a:p>
        </p:txBody>
      </p:sp>
    </p:spTree>
    <p:extLst>
      <p:ext uri="{BB962C8B-B14F-4D97-AF65-F5344CB8AC3E}">
        <p14:creationId xmlns:p14="http://schemas.microsoft.com/office/powerpoint/2010/main" val="899674666"/>
      </p:ext>
    </p:extLst>
  </p:cSld>
  <p:clrMapOvr>
    <a:masterClrMapping/>
  </p:clrMapOvr>
  <p:transition>
    <p:cover dir="rd"/>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A42460-A1F6-BC6E-EB22-AA30B49F4B5E}"/>
              </a:ext>
            </a:extLst>
          </p:cNvPr>
          <p:cNvSpPr>
            <a:spLocks noGrp="1"/>
          </p:cNvSpPr>
          <p:nvPr>
            <p:ph type="title"/>
          </p:nvPr>
        </p:nvSpPr>
        <p:spPr/>
        <p:txBody>
          <a:bodyPr>
            <a:normAutofit fontScale="90000"/>
          </a:bodyPr>
          <a:lstStyle/>
          <a:p>
            <a:r>
              <a:rPr lang="en-US" sz="4400" b="1" dirty="0">
                <a:effectLst/>
                <a:latin typeface="Times New Roman" panose="02020603050405020304" pitchFamily="18" charset="0"/>
                <a:ea typeface="Times New Roman" panose="02020603050405020304" pitchFamily="18" charset="0"/>
              </a:rPr>
              <a:t>Evaluation of mechanical vibration and acoustic pressure </a:t>
            </a:r>
            <a:endParaRPr lang="en-GB" dirty="0"/>
          </a:p>
        </p:txBody>
      </p:sp>
      <p:sp>
        <p:nvSpPr>
          <p:cNvPr id="3" name="Content Placeholder 2">
            <a:extLst>
              <a:ext uri="{FF2B5EF4-FFF2-40B4-BE49-F238E27FC236}">
                <a16:creationId xmlns:a16="http://schemas.microsoft.com/office/drawing/2014/main" id="{53CEB476-4358-E0D1-B8DD-D5D92B3A80D2}"/>
              </a:ext>
            </a:extLst>
          </p:cNvPr>
          <p:cNvSpPr>
            <a:spLocks noGrp="1"/>
          </p:cNvSpPr>
          <p:nvPr>
            <p:ph idx="1"/>
          </p:nvPr>
        </p:nvSpPr>
        <p:spPr/>
        <p:txBody>
          <a:bodyPr>
            <a:normAutofit fontScale="47500" lnSpcReduction="20000"/>
          </a:bodyPr>
          <a:lstStyle/>
          <a:p>
            <a:pPr marL="342900" marR="0" lvl="0" indent="-342900" algn="just">
              <a:lnSpc>
                <a:spcPct val="150000"/>
              </a:lnSpc>
              <a:spcBef>
                <a:spcPts val="0"/>
              </a:spcBef>
              <a:spcAft>
                <a:spcPts val="0"/>
              </a:spcAft>
              <a:buFont typeface="Arial" panose="020B0604020202020204" pitchFamily="34" charset="0"/>
              <a:buChar char="●"/>
            </a:pPr>
            <a:r>
              <a:rPr lang="en-US" sz="3800" u="none" strike="noStrike" dirty="0">
                <a:effectLst/>
                <a:latin typeface="Times New Roman" panose="02020603050405020304" pitchFamily="18" charset="0"/>
                <a:ea typeface="Times New Roman" panose="02020603050405020304" pitchFamily="18" charset="0"/>
              </a:rPr>
              <a:t>The process of measuring mechanical vibration and acoustic air pressure waves can be used for measuring the different techniques and instruments</a:t>
            </a:r>
          </a:p>
          <a:p>
            <a:pPr marL="342900" marR="0" lvl="0" indent="-342900" algn="just">
              <a:lnSpc>
                <a:spcPct val="150000"/>
              </a:lnSpc>
              <a:spcBef>
                <a:spcPts val="0"/>
              </a:spcBef>
              <a:spcAft>
                <a:spcPts val="0"/>
              </a:spcAft>
              <a:buFont typeface="Arial" panose="020B0604020202020204" pitchFamily="34" charset="0"/>
              <a:buChar char="●"/>
            </a:pPr>
            <a:r>
              <a:rPr lang="en-US" sz="3800" u="none" strike="noStrike" dirty="0">
                <a:effectLst/>
                <a:latin typeface="Times New Roman" panose="02020603050405020304" pitchFamily="18" charset="0"/>
                <a:ea typeface="Times New Roman" panose="02020603050405020304" pitchFamily="18" charset="0"/>
              </a:rPr>
              <a:t>There are different types of ways by which mechanical vibration and acoustic air pressure waves is being measured </a:t>
            </a:r>
          </a:p>
          <a:p>
            <a:pPr marL="342900" marR="0" lvl="0" indent="-342900" algn="just">
              <a:lnSpc>
                <a:spcPct val="150000"/>
              </a:lnSpc>
              <a:spcBef>
                <a:spcPts val="0"/>
              </a:spcBef>
              <a:spcAft>
                <a:spcPts val="0"/>
              </a:spcAft>
              <a:buFont typeface="Arial" panose="020B0604020202020204" pitchFamily="34" charset="0"/>
              <a:buChar char="●"/>
            </a:pPr>
            <a:r>
              <a:rPr lang="en-US" sz="3800" u="none" strike="noStrike" dirty="0">
                <a:effectLst/>
                <a:latin typeface="Times New Roman" panose="02020603050405020304" pitchFamily="18" charset="0"/>
                <a:ea typeface="Times New Roman" panose="02020603050405020304" pitchFamily="18" charset="0"/>
              </a:rPr>
              <a:t>The ways are the help of different instruments that can be helpful for measuring the mechanical vibration (Read et al.2022)</a:t>
            </a:r>
          </a:p>
          <a:p>
            <a:pPr algn="just"/>
            <a:r>
              <a:rPr lang="en-GB" sz="3800" dirty="0">
                <a:effectLst/>
                <a:latin typeface="Times New Roman" panose="02020603050405020304" pitchFamily="18" charset="0"/>
                <a:ea typeface="Calibri" panose="020F0502020204030204" pitchFamily="34" charset="0"/>
                <a:cs typeface="Times New Roman" panose="02020603050405020304" pitchFamily="18" charset="0"/>
              </a:rPr>
              <a:t>The following are some of the common methods used for measuring these physical parameters:</a:t>
            </a:r>
          </a:p>
          <a:p>
            <a:pPr marL="457200" lvl="1" indent="0" algn="just">
              <a:buNone/>
            </a:pPr>
            <a:r>
              <a:rPr lang="en-GB" sz="3800" dirty="0">
                <a:effectLst/>
                <a:latin typeface="Times New Roman" panose="02020603050405020304" pitchFamily="18" charset="0"/>
                <a:ea typeface="Calibri" panose="020F0502020204030204" pitchFamily="34" charset="0"/>
                <a:cs typeface="Times New Roman" panose="02020603050405020304" pitchFamily="18" charset="0"/>
              </a:rPr>
              <a:t>1.Accelerometers</a:t>
            </a:r>
          </a:p>
          <a:p>
            <a:pPr marL="457200" lvl="1" indent="0" algn="just">
              <a:buNone/>
            </a:pPr>
            <a:r>
              <a:rPr lang="en-GB" sz="3800" dirty="0">
                <a:latin typeface="Times New Roman" panose="02020603050405020304" pitchFamily="18" charset="0"/>
                <a:ea typeface="Calibri" panose="020F0502020204030204" pitchFamily="34" charset="0"/>
                <a:cs typeface="Times New Roman" panose="02020603050405020304" pitchFamily="18" charset="0"/>
              </a:rPr>
              <a:t>2.</a:t>
            </a:r>
            <a:r>
              <a:rPr lang="en-GB" sz="3800" dirty="0">
                <a:effectLst/>
                <a:latin typeface="Times New Roman" panose="02020603050405020304" pitchFamily="18" charset="0"/>
                <a:ea typeface="Calibri" panose="020F0502020204030204" pitchFamily="34" charset="0"/>
                <a:cs typeface="Times New Roman" panose="02020603050405020304" pitchFamily="18" charset="0"/>
              </a:rPr>
              <a:t> Microphones</a:t>
            </a:r>
            <a:endParaRPr lang="en-GB" sz="3800" dirty="0">
              <a:latin typeface="Times New Roman" panose="02020603050405020304" pitchFamily="18" charset="0"/>
              <a:ea typeface="Calibri" panose="020F0502020204030204" pitchFamily="34" charset="0"/>
              <a:cs typeface="Times New Roman" panose="02020603050405020304" pitchFamily="18" charset="0"/>
            </a:endParaRPr>
          </a:p>
          <a:p>
            <a:pPr marL="457200" lvl="1" indent="0" algn="just">
              <a:buNone/>
            </a:pPr>
            <a:r>
              <a:rPr lang="en-GB" sz="3800" dirty="0">
                <a:effectLst/>
                <a:latin typeface="Times New Roman" panose="02020603050405020304" pitchFamily="18" charset="0"/>
                <a:ea typeface="Calibri" panose="020F0502020204030204" pitchFamily="34" charset="0"/>
                <a:cs typeface="Times New Roman" panose="02020603050405020304" pitchFamily="18" charset="0"/>
              </a:rPr>
              <a:t>3. Laser Doppler vibrometers</a:t>
            </a:r>
          </a:p>
          <a:p>
            <a:pPr marL="457200" lvl="1" indent="0" algn="just">
              <a:buNone/>
            </a:pPr>
            <a:r>
              <a:rPr lang="en-GB" sz="3800" dirty="0">
                <a:latin typeface="Times New Roman" panose="02020603050405020304" pitchFamily="18" charset="0"/>
                <a:ea typeface="Calibri" panose="020F0502020204030204" pitchFamily="34" charset="0"/>
                <a:cs typeface="Times New Roman" panose="02020603050405020304" pitchFamily="18" charset="0"/>
              </a:rPr>
              <a:t>4.</a:t>
            </a:r>
            <a:r>
              <a:rPr lang="en-GB" sz="3800" dirty="0">
                <a:effectLst/>
                <a:latin typeface="Times New Roman" panose="02020603050405020304" pitchFamily="18" charset="0"/>
                <a:ea typeface="Calibri" panose="020F0502020204030204" pitchFamily="34" charset="0"/>
                <a:cs typeface="Times New Roman" panose="02020603050405020304" pitchFamily="18" charset="0"/>
              </a:rPr>
              <a:t> Sound level meters</a:t>
            </a:r>
          </a:p>
          <a:p>
            <a:pPr marL="457200" lvl="1" indent="0" algn="just">
              <a:buNone/>
            </a:pPr>
            <a:r>
              <a:rPr lang="en-GB" sz="3800" dirty="0">
                <a:latin typeface="Times New Roman" panose="02020603050405020304" pitchFamily="18" charset="0"/>
                <a:ea typeface="Calibri" panose="020F0502020204030204" pitchFamily="34" charset="0"/>
                <a:cs typeface="Times New Roman" panose="02020603050405020304" pitchFamily="18" charset="0"/>
              </a:rPr>
              <a:t>5.</a:t>
            </a:r>
            <a:r>
              <a:rPr lang="en-GB" sz="3800" dirty="0">
                <a:effectLst/>
                <a:latin typeface="Times New Roman" panose="02020603050405020304" pitchFamily="18" charset="0"/>
                <a:ea typeface="Calibri" panose="020F0502020204030204" pitchFamily="34" charset="0"/>
                <a:cs typeface="Times New Roman" panose="02020603050405020304" pitchFamily="18" charset="0"/>
              </a:rPr>
              <a:t> Strain gauges</a:t>
            </a:r>
          </a:p>
          <a:p>
            <a:pPr marL="457200" lvl="1" indent="0" algn="just">
              <a:buNone/>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90089575"/>
      </p:ext>
    </p:extLst>
  </p:cSld>
  <p:clrMapOvr>
    <a:masterClrMapping/>
  </p:clrMapOvr>
  <p:transition>
    <p:cover dir="rd"/>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11E27-A8E6-2539-585E-A499D6D35666}"/>
              </a:ext>
            </a:extLst>
          </p:cNvPr>
          <p:cNvSpPr>
            <a:spLocks noGrp="1"/>
          </p:cNvSpPr>
          <p:nvPr>
            <p:ph type="title"/>
          </p:nvPr>
        </p:nvSpPr>
        <p:spPr/>
        <p:txBody>
          <a:bodyPr>
            <a:normAutofit fontScale="90000"/>
          </a:bodyPr>
          <a:lstStyle/>
          <a:p>
            <a:r>
              <a:rPr lang="en-US" sz="4400" b="1" dirty="0">
                <a:effectLst/>
                <a:latin typeface="Times New Roman" panose="02020603050405020304" pitchFamily="18" charset="0"/>
                <a:ea typeface="Times New Roman" panose="02020603050405020304" pitchFamily="18" charset="0"/>
              </a:rPr>
              <a:t>Analysis of measured NVH data</a:t>
            </a:r>
            <a:br>
              <a:rPr lang="en-US" sz="3600" dirty="0">
                <a:effectLst/>
                <a:latin typeface="Times New Roman" panose="02020603050405020304" pitchFamily="18"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D4ECEB92-266F-525A-03C8-45850E16488A}"/>
              </a:ext>
            </a:extLst>
          </p:cNvPr>
          <p:cNvSpPr>
            <a:spLocks noGrp="1"/>
          </p:cNvSpPr>
          <p:nvPr>
            <p:ph idx="1"/>
          </p:nvPr>
        </p:nvSpPr>
        <p:spPr/>
        <p:txBody>
          <a:bodyPr>
            <a:normAutofit fontScale="92500" lnSpcReduction="20000"/>
          </a:bodyPr>
          <a:lstStyle/>
          <a:p>
            <a:pPr marL="342900" marR="0" lvl="0" indent="-342900" algn="just">
              <a:lnSpc>
                <a:spcPct val="150000"/>
              </a:lnSpc>
              <a:spcBef>
                <a:spcPts val="0"/>
              </a:spcBef>
              <a:spcAft>
                <a:spcPts val="0"/>
              </a:spcAft>
              <a:buFont typeface="Arial" panose="020B0604020202020204" pitchFamily="34" charset="0"/>
              <a:buChar char="●"/>
            </a:pPr>
            <a:r>
              <a:rPr lang="en-US" sz="3200" u="none" strike="noStrike" dirty="0">
                <a:effectLst/>
                <a:latin typeface="Times New Roman" panose="02020603050405020304" pitchFamily="18" charset="0"/>
                <a:ea typeface="Times New Roman" panose="02020603050405020304" pitchFamily="18" charset="0"/>
              </a:rPr>
              <a:t>The process of analyzing the measured NVH data sues various statistical and analytical tools </a:t>
            </a:r>
          </a:p>
          <a:p>
            <a:pPr marL="342900" marR="0" lvl="0" indent="-342900" algn="just">
              <a:lnSpc>
                <a:spcPct val="150000"/>
              </a:lnSpc>
              <a:spcBef>
                <a:spcPts val="0"/>
              </a:spcBef>
              <a:spcAft>
                <a:spcPts val="0"/>
              </a:spcAft>
              <a:buFont typeface="Arial" panose="020B0604020202020204" pitchFamily="34" charset="0"/>
              <a:buChar char="●"/>
            </a:pPr>
            <a:r>
              <a:rPr lang="en-US" sz="3200" u="none" strike="noStrike" dirty="0">
                <a:effectLst/>
                <a:latin typeface="Times New Roman" panose="02020603050405020304" pitchFamily="18" charset="0"/>
                <a:ea typeface="Times New Roman" panose="02020603050405020304" pitchFamily="18" charset="0"/>
              </a:rPr>
              <a:t>The analyzation is specially done for understanding the identification of patterns and trends of the respective data </a:t>
            </a:r>
          </a:p>
          <a:p>
            <a:pPr marL="342900" marR="0" lvl="0" indent="-342900" algn="just">
              <a:lnSpc>
                <a:spcPct val="150000"/>
              </a:lnSpc>
              <a:spcBef>
                <a:spcPts val="0"/>
              </a:spcBef>
              <a:spcAft>
                <a:spcPts val="0"/>
              </a:spcAft>
              <a:buFont typeface="Arial" panose="020B0604020202020204" pitchFamily="34" charset="0"/>
              <a:buChar char="●"/>
            </a:pPr>
            <a:r>
              <a:rPr lang="en-US" sz="3200" u="none" strike="noStrike" dirty="0">
                <a:effectLst/>
                <a:latin typeface="Times New Roman" panose="02020603050405020304" pitchFamily="18" charset="0"/>
                <a:ea typeface="Times New Roman" panose="02020603050405020304" pitchFamily="18" charset="0"/>
              </a:rPr>
              <a:t>The process of frequency analyst can be done  for understanding the different </a:t>
            </a:r>
            <a:r>
              <a:rPr lang="en-US" sz="3200" u="none" strike="noStrike" dirty="0" err="1">
                <a:effectLst/>
                <a:latin typeface="Times New Roman" panose="02020603050405020304" pitchFamily="18" charset="0"/>
                <a:ea typeface="Times New Roman" panose="02020603050405020304" pitchFamily="18" charset="0"/>
              </a:rPr>
              <a:t>conetnb</a:t>
            </a:r>
            <a:r>
              <a:rPr lang="en-US" sz="3200" u="none" strike="noStrike" dirty="0">
                <a:effectLst/>
                <a:latin typeface="Times New Roman" panose="02020603050405020304" pitchFamily="18" charset="0"/>
                <a:ea typeface="Times New Roman" panose="02020603050405020304" pitchFamily="18" charset="0"/>
              </a:rPr>
              <a:t> of the noise or vibration (</a:t>
            </a:r>
            <a:r>
              <a:rPr lang="en-US" sz="3200" u="none" strike="noStrike" dirty="0">
                <a:solidFill>
                  <a:srgbClr val="222222"/>
                </a:solidFill>
                <a:effectLst/>
                <a:highlight>
                  <a:srgbClr val="FFFFFF"/>
                </a:highlight>
                <a:latin typeface="Times New Roman" panose="02020603050405020304" pitchFamily="18" charset="0"/>
                <a:ea typeface="Times New Roman" panose="02020603050405020304" pitchFamily="18" charset="0"/>
              </a:rPr>
              <a:t>Weaver </a:t>
            </a:r>
            <a:r>
              <a:rPr lang="en-US" sz="3200" i="1" u="none" strike="noStrike" dirty="0">
                <a:solidFill>
                  <a:srgbClr val="222222"/>
                </a:solidFill>
                <a:effectLst/>
                <a:highlight>
                  <a:srgbClr val="FFFFFF"/>
                </a:highlight>
                <a:latin typeface="Times New Roman" panose="02020603050405020304" pitchFamily="18" charset="0"/>
                <a:ea typeface="Times New Roman" panose="02020603050405020304" pitchFamily="18" charset="0"/>
              </a:rPr>
              <a:t>et al</a:t>
            </a:r>
            <a:r>
              <a:rPr lang="en-US" sz="3200" u="none" strike="noStrike" dirty="0">
                <a:solidFill>
                  <a:srgbClr val="222222"/>
                </a:solidFill>
                <a:effectLst/>
                <a:highlight>
                  <a:srgbClr val="FFFFFF"/>
                </a:highlight>
                <a:latin typeface="Times New Roman" panose="02020603050405020304" pitchFamily="18" charset="0"/>
                <a:ea typeface="Times New Roman" panose="02020603050405020304" pitchFamily="18" charset="0"/>
              </a:rPr>
              <a:t>. 2022)</a:t>
            </a:r>
          </a:p>
          <a:p>
            <a:pPr marL="342900" marR="0" lvl="0" indent="-342900" algn="just">
              <a:lnSpc>
                <a:spcPct val="150000"/>
              </a:lnSpc>
              <a:spcBef>
                <a:spcPts val="0"/>
              </a:spcBef>
              <a:spcAft>
                <a:spcPts val="0"/>
              </a:spcAft>
              <a:buFont typeface="Arial" panose="020B0604020202020204" pitchFamily="34" charset="0"/>
              <a:buChar char="●"/>
            </a:pPr>
            <a:endParaRPr lang="en-US" sz="3200" u="none" strike="noStrike"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112872074"/>
      </p:ext>
    </p:extLst>
  </p:cSld>
  <p:clrMapOvr>
    <a:masterClrMapping/>
  </p:clrMapOvr>
  <p:transition>
    <p:cover dir="rd"/>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BB432-D727-AB6D-5444-AC13F7599534}"/>
              </a:ext>
            </a:extLst>
          </p:cNvPr>
          <p:cNvSpPr>
            <a:spLocks noGrp="1"/>
          </p:cNvSpPr>
          <p:nvPr>
            <p:ph type="title"/>
          </p:nvPr>
        </p:nvSpPr>
        <p:spPr/>
        <p:txBody>
          <a:bodyPr/>
          <a:lstStyle/>
          <a:p>
            <a:r>
              <a:rPr lang="en-US" sz="4400" b="1" dirty="0">
                <a:effectLst/>
                <a:latin typeface="Times New Roman" panose="02020603050405020304" pitchFamily="18" charset="0"/>
                <a:ea typeface="Times New Roman" panose="02020603050405020304" pitchFamily="18" charset="0"/>
              </a:rPr>
              <a:t>Order Locked Analysis</a:t>
            </a:r>
            <a:endParaRPr lang="en-GB" dirty="0"/>
          </a:p>
        </p:txBody>
      </p:sp>
      <p:sp>
        <p:nvSpPr>
          <p:cNvPr id="3" name="Content Placeholder 2">
            <a:extLst>
              <a:ext uri="{FF2B5EF4-FFF2-40B4-BE49-F238E27FC236}">
                <a16:creationId xmlns:a16="http://schemas.microsoft.com/office/drawing/2014/main" id="{8E266E5F-AA7E-885C-D7A7-EBBAAF2E18E8}"/>
              </a:ext>
            </a:extLst>
          </p:cNvPr>
          <p:cNvSpPr>
            <a:spLocks noGrp="1"/>
          </p:cNvSpPr>
          <p:nvPr>
            <p:ph idx="1"/>
          </p:nvPr>
        </p:nvSpPr>
        <p:spPr/>
        <p:txBody>
          <a:bodyPr>
            <a:normAutofit fontScale="92500" lnSpcReduction="20000"/>
          </a:bodyPr>
          <a:lstStyle/>
          <a:p>
            <a:pPr marL="342900" marR="0" lvl="0" indent="-342900" algn="just">
              <a:lnSpc>
                <a:spcPct val="150000"/>
              </a:lnSpc>
              <a:spcBef>
                <a:spcPts val="0"/>
              </a:spcBef>
              <a:spcAft>
                <a:spcPts val="0"/>
              </a:spcAft>
              <a:buFont typeface="Arial" panose="020B0604020202020204" pitchFamily="34" charset="0"/>
              <a:buChar char="●"/>
            </a:pPr>
            <a:r>
              <a:rPr lang="en-US" sz="3200" u="none" strike="noStrike" dirty="0">
                <a:effectLst/>
                <a:latin typeface="Times New Roman" panose="02020603050405020304" pitchFamily="18" charset="0"/>
                <a:ea typeface="Times New Roman" panose="02020603050405020304" pitchFamily="18" charset="0"/>
              </a:rPr>
              <a:t>The process of order lock analysis is a process of type of frequency domain analysis </a:t>
            </a:r>
          </a:p>
          <a:p>
            <a:pPr marL="342900" marR="0" lvl="0" indent="-342900" algn="just">
              <a:lnSpc>
                <a:spcPct val="150000"/>
              </a:lnSpc>
              <a:spcBef>
                <a:spcPts val="0"/>
              </a:spcBef>
              <a:spcAft>
                <a:spcPts val="0"/>
              </a:spcAft>
              <a:buFont typeface="Arial" panose="020B0604020202020204" pitchFamily="34" charset="0"/>
              <a:buChar char="●"/>
            </a:pPr>
            <a:r>
              <a:rPr lang="en-US" sz="3200" u="none" strike="noStrike" dirty="0">
                <a:effectLst/>
                <a:latin typeface="Times New Roman" panose="02020603050405020304" pitchFamily="18" charset="0"/>
                <a:ea typeface="Times New Roman" panose="02020603050405020304" pitchFamily="18" charset="0"/>
              </a:rPr>
              <a:t>The process helps inn the process of analyzing vibration in terms and rotational speed of the machine</a:t>
            </a:r>
          </a:p>
          <a:p>
            <a:pPr marL="342900" marR="0" lvl="0" indent="-342900" algn="just">
              <a:lnSpc>
                <a:spcPct val="150000"/>
              </a:lnSpc>
              <a:spcBef>
                <a:spcPts val="0"/>
              </a:spcBef>
              <a:spcAft>
                <a:spcPts val="0"/>
              </a:spcAft>
              <a:buFont typeface="Arial" panose="020B0604020202020204" pitchFamily="34" charset="0"/>
              <a:buChar char="●"/>
            </a:pPr>
            <a:r>
              <a:rPr lang="en-US" sz="3200" u="none" strike="noStrike" dirty="0">
                <a:effectLst/>
                <a:latin typeface="Times New Roman" panose="02020603050405020304" pitchFamily="18" charset="0"/>
                <a:ea typeface="Times New Roman" panose="02020603050405020304" pitchFamily="18" charset="0"/>
              </a:rPr>
              <a:t>It is expressed in terms of orders of the fundamental frequency (</a:t>
            </a:r>
            <a:r>
              <a:rPr lang="en-US" sz="3200" u="none" strike="noStrike" dirty="0">
                <a:solidFill>
                  <a:srgbClr val="222222"/>
                </a:solidFill>
                <a:effectLst/>
                <a:highlight>
                  <a:srgbClr val="FFFFFF"/>
                </a:highlight>
                <a:latin typeface="Times New Roman" panose="02020603050405020304" pitchFamily="18" charset="0"/>
                <a:ea typeface="Times New Roman" panose="02020603050405020304" pitchFamily="18" charset="0"/>
              </a:rPr>
              <a:t>Sushma and Kumar, 2022</a:t>
            </a:r>
            <a:r>
              <a:rPr lang="en-US" sz="3200" u="none" strike="noStrike" dirty="0">
                <a:effectLst/>
                <a:latin typeface="Times New Roman" panose="02020603050405020304" pitchFamily="18" charset="0"/>
                <a:ea typeface="Times New Roman" panose="02020603050405020304" pitchFamily="18" charset="0"/>
              </a:rPr>
              <a:t>) </a:t>
            </a:r>
          </a:p>
          <a:p>
            <a:endParaRPr lang="en-GB" dirty="0"/>
          </a:p>
        </p:txBody>
      </p:sp>
    </p:spTree>
    <p:extLst>
      <p:ext uri="{BB962C8B-B14F-4D97-AF65-F5344CB8AC3E}">
        <p14:creationId xmlns:p14="http://schemas.microsoft.com/office/powerpoint/2010/main" val="920856857"/>
      </p:ext>
    </p:extLst>
  </p:cSld>
  <p:clrMapOvr>
    <a:masterClrMapping/>
  </p:clrMapOvr>
  <p:transition>
    <p:cover dir="rd"/>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4BE8E-6A67-1A2A-45D0-706E13A4671C}"/>
              </a:ext>
            </a:extLst>
          </p:cNvPr>
          <p:cNvSpPr>
            <a:spLocks noGrp="1"/>
          </p:cNvSpPr>
          <p:nvPr>
            <p:ph type="title"/>
          </p:nvPr>
        </p:nvSpPr>
        <p:spPr/>
        <p:txBody>
          <a:bodyPr>
            <a:normAutofit fontScale="90000"/>
          </a:bodyPr>
          <a:lstStyle/>
          <a:p>
            <a:r>
              <a:rPr lang="en-US" sz="4400" b="1" dirty="0">
                <a:effectLst/>
                <a:latin typeface="Times New Roman" panose="02020603050405020304" pitchFamily="18" charset="0"/>
                <a:ea typeface="Times New Roman" panose="02020603050405020304" pitchFamily="18" charset="0"/>
              </a:rPr>
              <a:t>Identifying separate vibration orders </a:t>
            </a:r>
            <a:br>
              <a:rPr lang="en-US" sz="3600" dirty="0">
                <a:effectLst/>
                <a:latin typeface="Times New Roman" panose="02020603050405020304" pitchFamily="18"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21053904-DB65-D07B-FA4C-CE2F88376A56}"/>
              </a:ext>
            </a:extLst>
          </p:cNvPr>
          <p:cNvSpPr>
            <a:spLocks noGrp="1"/>
          </p:cNvSpPr>
          <p:nvPr>
            <p:ph idx="1"/>
          </p:nvPr>
        </p:nvSpPr>
        <p:spPr>
          <a:xfrm>
            <a:off x="609600" y="1600201"/>
            <a:ext cx="5055704" cy="3917032"/>
          </a:xfrm>
        </p:spPr>
        <p:txBody>
          <a:bodyPr>
            <a:normAutofit fontScale="85000" lnSpcReduction="20000"/>
          </a:bodyPr>
          <a:lstStyle/>
          <a:p>
            <a:r>
              <a:rPr lang="en-GB" dirty="0">
                <a:latin typeface="Times New Roman" panose="02020603050405020304" pitchFamily="18" charset="0"/>
                <a:cs typeface="Times New Roman" panose="02020603050405020304" pitchFamily="18" charset="0"/>
              </a:rPr>
              <a:t>This graph is for 4 cylinder </a:t>
            </a:r>
            <a:r>
              <a:rPr lang="en-GB" dirty="0" err="1">
                <a:latin typeface="Times New Roman" panose="02020603050405020304" pitchFamily="18" charset="0"/>
                <a:cs typeface="Times New Roman" panose="02020603050405020304" pitchFamily="18" charset="0"/>
              </a:rPr>
              <a:t>updown</a:t>
            </a:r>
            <a:r>
              <a:rPr lang="en-GB" dirty="0">
                <a:latin typeface="Times New Roman" panose="02020603050405020304" pitchFamily="18" charset="0"/>
                <a:cs typeface="Times New Roman" panose="02020603050405020304" pitchFamily="18" charset="0"/>
              </a:rPr>
              <a:t> from the data given</a:t>
            </a:r>
          </a:p>
          <a:p>
            <a:r>
              <a:rPr lang="en-GB" dirty="0">
                <a:latin typeface="Times New Roman" panose="02020603050405020304" pitchFamily="18" charset="0"/>
                <a:cs typeface="Times New Roman" panose="02020603050405020304" pitchFamily="18" charset="0"/>
              </a:rPr>
              <a:t>The blue graph which is left to the screen is the speed graph, which shows order.</a:t>
            </a:r>
          </a:p>
          <a:p>
            <a:r>
              <a:rPr lang="en-GB" dirty="0">
                <a:latin typeface="Times New Roman" panose="02020603050405020304" pitchFamily="18" charset="0"/>
                <a:cs typeface="Times New Roman" panose="02020603050405020304" pitchFamily="18" charset="0"/>
              </a:rPr>
              <a:t>The blue graph which is right hand side is the frequency graph. From the graph we can see that frequency goes up engine speed also goes up.</a:t>
            </a:r>
          </a:p>
        </p:txBody>
      </p:sp>
      <p:pic>
        <p:nvPicPr>
          <p:cNvPr id="6" name="Picture 5" descr="Graphical user interface&#10;&#10;Description automatically generated">
            <a:extLst>
              <a:ext uri="{FF2B5EF4-FFF2-40B4-BE49-F238E27FC236}">
                <a16:creationId xmlns:a16="http://schemas.microsoft.com/office/drawing/2014/main" id="{E08DEC4D-7706-4041-6F66-959467D6154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79677" y="1033669"/>
            <a:ext cx="6087646" cy="3874539"/>
          </a:xfrm>
          <a:prstGeom prst="rect">
            <a:avLst/>
          </a:prstGeom>
        </p:spPr>
      </p:pic>
      <p:sp>
        <p:nvSpPr>
          <p:cNvPr id="8" name="TextBox 7">
            <a:extLst>
              <a:ext uri="{FF2B5EF4-FFF2-40B4-BE49-F238E27FC236}">
                <a16:creationId xmlns:a16="http://schemas.microsoft.com/office/drawing/2014/main" id="{DC1F63F9-0810-4981-FF6C-54353D7F1CFF}"/>
              </a:ext>
            </a:extLst>
          </p:cNvPr>
          <p:cNvSpPr txBox="1"/>
          <p:nvPr/>
        </p:nvSpPr>
        <p:spPr>
          <a:xfrm>
            <a:off x="6564796" y="4991441"/>
            <a:ext cx="6092686" cy="373692"/>
          </a:xfrm>
          <a:prstGeom prst="rect">
            <a:avLst/>
          </a:prstGeom>
          <a:noFill/>
        </p:spPr>
        <p:txBody>
          <a:bodyPr wrap="square">
            <a:spAutoFit/>
          </a:bodyPr>
          <a:lstStyle/>
          <a:p>
            <a:pPr>
              <a:lnSpc>
                <a:spcPct val="107000"/>
              </a:lnSpc>
              <a:spcAft>
                <a:spcPts val="800"/>
              </a:spcAft>
            </a:pPr>
            <a:r>
              <a:rPr lang="en-GB" sz="1800" b="1" dirty="0">
                <a:solidFill>
                  <a:srgbClr val="343541"/>
                </a:solidFill>
                <a:effectLst/>
                <a:latin typeface="Segoe UI" panose="020B0502040204020203" pitchFamily="34" charset="0"/>
                <a:ea typeface="Calibri" panose="020F0502020204030204" pitchFamily="34" charset="0"/>
                <a:cs typeface="Times New Roman" panose="02020603050405020304" pitchFamily="18" charset="0"/>
              </a:rPr>
              <a:t>Figure : 4 cylinder </a:t>
            </a:r>
            <a:r>
              <a:rPr lang="en-GB" sz="1800" b="1" dirty="0" err="1">
                <a:solidFill>
                  <a:srgbClr val="343541"/>
                </a:solidFill>
                <a:effectLst/>
                <a:latin typeface="Segoe UI" panose="020B0502040204020203" pitchFamily="34" charset="0"/>
                <a:ea typeface="Calibri" panose="020F0502020204030204" pitchFamily="34" charset="0"/>
                <a:cs typeface="Times New Roman" panose="02020603050405020304" pitchFamily="18" charset="0"/>
              </a:rPr>
              <a:t>updown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823265752"/>
      </p:ext>
    </p:extLst>
  </p:cSld>
  <p:clrMapOvr>
    <a:masterClrMapping/>
  </p:clrMapOvr>
  <p:transition>
    <p:cover dir="rd"/>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AD152-D78D-4A59-A8B8-A2637678A4A9}"/>
              </a:ext>
            </a:extLst>
          </p:cNvPr>
          <p:cNvSpPr>
            <a:spLocks noGrp="1"/>
          </p:cNvSpPr>
          <p:nvPr>
            <p:ph type="title"/>
          </p:nvPr>
        </p:nvSpPr>
        <p:spPr/>
        <p:txBody>
          <a:bodyPr/>
          <a:lstStyle/>
          <a:p>
            <a:r>
              <a:rPr lang="en-US" sz="4400" b="1" dirty="0">
                <a:effectLst/>
                <a:latin typeface="Times New Roman" panose="02020603050405020304" pitchFamily="18" charset="0"/>
                <a:ea typeface="Times New Roman" panose="02020603050405020304" pitchFamily="18" charset="0"/>
              </a:rPr>
              <a:t>CONTD.</a:t>
            </a:r>
            <a:endParaRPr lang="en-GB" dirty="0"/>
          </a:p>
        </p:txBody>
      </p:sp>
      <p:sp>
        <p:nvSpPr>
          <p:cNvPr id="3" name="Content Placeholder 2">
            <a:extLst>
              <a:ext uri="{FF2B5EF4-FFF2-40B4-BE49-F238E27FC236}">
                <a16:creationId xmlns:a16="http://schemas.microsoft.com/office/drawing/2014/main" id="{106A813B-7BC6-0297-B10F-0C6860B82902}"/>
              </a:ext>
            </a:extLst>
          </p:cNvPr>
          <p:cNvSpPr>
            <a:spLocks noGrp="1"/>
          </p:cNvSpPr>
          <p:nvPr>
            <p:ph idx="1"/>
          </p:nvPr>
        </p:nvSpPr>
        <p:spPr>
          <a:xfrm>
            <a:off x="609600" y="1600201"/>
            <a:ext cx="4538870" cy="3250095"/>
          </a:xfrm>
        </p:spPr>
        <p:txBody>
          <a:bodyPr>
            <a:normAutofit fontScale="70000" lnSpcReduction="20000"/>
          </a:bodyPr>
          <a:lstStyle/>
          <a:p>
            <a:r>
              <a:rPr lang="en-GB" dirty="0">
                <a:latin typeface="Times New Roman" panose="02020603050405020304" pitchFamily="18" charset="0"/>
                <a:cs typeface="Times New Roman" panose="02020603050405020304" pitchFamily="18" charset="0"/>
              </a:rPr>
              <a:t>This graph is for 2 cylinder up from the data given</a:t>
            </a:r>
          </a:p>
          <a:p>
            <a:r>
              <a:rPr lang="en-GB" dirty="0">
                <a:latin typeface="Times New Roman" panose="02020603050405020304" pitchFamily="18" charset="0"/>
                <a:cs typeface="Times New Roman" panose="02020603050405020304" pitchFamily="18" charset="0"/>
              </a:rPr>
              <a:t>The blue graph which is left to the screen is the speed graph, which shows order.</a:t>
            </a:r>
          </a:p>
          <a:p>
            <a:r>
              <a:rPr lang="en-GB" dirty="0">
                <a:latin typeface="Times New Roman" panose="02020603050405020304" pitchFamily="18" charset="0"/>
                <a:cs typeface="Times New Roman" panose="02020603050405020304" pitchFamily="18" charset="0"/>
              </a:rPr>
              <a:t>The blue graph which is right hand side is the frequency graph. From the graph we can see that frequency goes up engine speed also goes up.</a:t>
            </a:r>
          </a:p>
          <a:p>
            <a:endParaRPr lang="en-GB" dirty="0"/>
          </a:p>
        </p:txBody>
      </p:sp>
      <p:pic>
        <p:nvPicPr>
          <p:cNvPr id="6" name="Picture 5" descr="Graphical user interface&#10;&#10;Description automatically generated">
            <a:extLst>
              <a:ext uri="{FF2B5EF4-FFF2-40B4-BE49-F238E27FC236}">
                <a16:creationId xmlns:a16="http://schemas.microsoft.com/office/drawing/2014/main" id="{26F104C2-A068-1FC0-B79D-E7BCB778CA2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55327" y="1133062"/>
            <a:ext cx="6539321" cy="4251250"/>
          </a:xfrm>
          <a:prstGeom prst="rect">
            <a:avLst/>
          </a:prstGeom>
        </p:spPr>
      </p:pic>
      <p:sp>
        <p:nvSpPr>
          <p:cNvPr id="8" name="TextBox 7">
            <a:extLst>
              <a:ext uri="{FF2B5EF4-FFF2-40B4-BE49-F238E27FC236}">
                <a16:creationId xmlns:a16="http://schemas.microsoft.com/office/drawing/2014/main" id="{C627D2F2-0C7D-01D2-7FEE-3739828C7937}"/>
              </a:ext>
            </a:extLst>
          </p:cNvPr>
          <p:cNvSpPr txBox="1"/>
          <p:nvPr/>
        </p:nvSpPr>
        <p:spPr>
          <a:xfrm>
            <a:off x="5948570" y="5369128"/>
            <a:ext cx="6092686" cy="373692"/>
          </a:xfrm>
          <a:prstGeom prst="rect">
            <a:avLst/>
          </a:prstGeom>
          <a:noFill/>
        </p:spPr>
        <p:txBody>
          <a:bodyPr wrap="square">
            <a:spAutoFit/>
          </a:bodyPr>
          <a:lstStyle/>
          <a:p>
            <a:pPr>
              <a:lnSpc>
                <a:spcPct val="107000"/>
              </a:lnSpc>
              <a:spcAft>
                <a:spcPts val="800"/>
              </a:spcAft>
            </a:pPr>
            <a:r>
              <a:rPr lang="en-GB" sz="1800" b="1" dirty="0">
                <a:solidFill>
                  <a:srgbClr val="343541"/>
                </a:solidFill>
                <a:effectLst/>
                <a:latin typeface="Segoe UI" panose="020B0502040204020203" pitchFamily="34" charset="0"/>
                <a:ea typeface="Calibri" panose="020F0502020204030204" pitchFamily="34" charset="0"/>
                <a:cs typeface="Times New Roman" panose="02020603050405020304" pitchFamily="18" charset="0"/>
              </a:rPr>
              <a:t>Figure : 2 cylinder up</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467108269"/>
      </p:ext>
    </p:extLst>
  </p:cSld>
  <p:clrMapOvr>
    <a:masterClrMapping/>
  </p:clrMapOvr>
  <p:transition>
    <p:cover dir="rd"/>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D1E04-A5B5-DB4F-4387-6D3E77CEAD88}"/>
              </a:ext>
            </a:extLst>
          </p:cNvPr>
          <p:cNvSpPr>
            <a:spLocks noGrp="1"/>
          </p:cNvSpPr>
          <p:nvPr>
            <p:ph type="title"/>
          </p:nvPr>
        </p:nvSpPr>
        <p:spPr/>
        <p:txBody>
          <a:bodyPr>
            <a:normAutofit fontScale="90000"/>
          </a:bodyPr>
          <a:lstStyle/>
          <a:p>
            <a:r>
              <a:rPr lang="en-US" sz="4400" b="1" i="0" u="none" strike="noStrike" baseline="0" dirty="0">
                <a:solidFill>
                  <a:srgbClr val="000000"/>
                </a:solidFill>
                <a:latin typeface="Times New Roman" panose="02020603050405020304" pitchFamily="18" charset="0"/>
                <a:cs typeface="Times New Roman" panose="02020603050405020304" pitchFamily="18" charset="0"/>
              </a:rPr>
              <a:t>Comparison differences between two tests. </a:t>
            </a:r>
            <a:br>
              <a:rPr lang="en-US" sz="4400" b="1" i="0" u="none" strike="noStrike" baseline="0" dirty="0">
                <a:solidFill>
                  <a:srgbClr val="000000"/>
                </a:solidFill>
                <a:latin typeface="Times New Roman" panose="02020603050405020304" pitchFamily="18" charset="0"/>
                <a:cs typeface="Times New Roman" panose="02020603050405020304" pitchFamily="18" charset="0"/>
              </a:rPr>
            </a:br>
            <a:br>
              <a:rPr lang="en-US" sz="4400" b="1" i="0" u="none" strike="noStrike" baseline="0" dirty="0">
                <a:solidFill>
                  <a:srgbClr val="000000"/>
                </a:solidFill>
                <a:latin typeface="Times New Roman" panose="02020603050405020304" pitchFamily="18" charset="0"/>
                <a:cs typeface="Times New Roman" panose="02020603050405020304" pitchFamily="18" charset="0"/>
              </a:rPr>
            </a:br>
            <a:endParaRPr lang="en-GB" dirty="0"/>
          </a:p>
        </p:txBody>
      </p:sp>
      <p:pic>
        <p:nvPicPr>
          <p:cNvPr id="5" name="Content Placeholder 4" descr="Graphical user interface&#10;&#10;Description automatically generated">
            <a:extLst>
              <a:ext uri="{FF2B5EF4-FFF2-40B4-BE49-F238E27FC236}">
                <a16:creationId xmlns:a16="http://schemas.microsoft.com/office/drawing/2014/main" id="{C8520940-5707-B4FF-069E-1607C015EEA5}"/>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1211690"/>
            <a:ext cx="5672138" cy="3610085"/>
          </a:xfrm>
          <a:prstGeom prst="rect">
            <a:avLst/>
          </a:prstGeom>
        </p:spPr>
      </p:pic>
      <p:pic>
        <p:nvPicPr>
          <p:cNvPr id="6" name="Picture 5" descr="Graphical user interface&#10;&#10;Description automatically generated">
            <a:extLst>
              <a:ext uri="{FF2B5EF4-FFF2-40B4-BE49-F238E27FC236}">
                <a16:creationId xmlns:a16="http://schemas.microsoft.com/office/drawing/2014/main" id="{5104998E-5271-4DBC-64B1-B5C67061BAE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76653" y="1152939"/>
            <a:ext cx="5656738" cy="3677478"/>
          </a:xfrm>
          <a:prstGeom prst="rect">
            <a:avLst/>
          </a:prstGeom>
        </p:spPr>
      </p:pic>
      <p:sp>
        <p:nvSpPr>
          <p:cNvPr id="7" name="TextBox 6">
            <a:extLst>
              <a:ext uri="{FF2B5EF4-FFF2-40B4-BE49-F238E27FC236}">
                <a16:creationId xmlns:a16="http://schemas.microsoft.com/office/drawing/2014/main" id="{4D0316FB-F03B-33AA-E9CE-BAD6E3D7195A}"/>
              </a:ext>
            </a:extLst>
          </p:cNvPr>
          <p:cNvSpPr txBox="1"/>
          <p:nvPr/>
        </p:nvSpPr>
        <p:spPr>
          <a:xfrm>
            <a:off x="1297057" y="4951684"/>
            <a:ext cx="6092686" cy="373692"/>
          </a:xfrm>
          <a:prstGeom prst="rect">
            <a:avLst/>
          </a:prstGeom>
          <a:noFill/>
        </p:spPr>
        <p:txBody>
          <a:bodyPr wrap="square">
            <a:spAutoFit/>
          </a:bodyPr>
          <a:lstStyle/>
          <a:p>
            <a:pPr>
              <a:lnSpc>
                <a:spcPct val="107000"/>
              </a:lnSpc>
              <a:spcAft>
                <a:spcPts val="800"/>
              </a:spcAft>
            </a:pPr>
            <a:r>
              <a:rPr lang="en-GB" sz="1800" b="1" dirty="0">
                <a:solidFill>
                  <a:srgbClr val="343541"/>
                </a:solidFill>
                <a:effectLst/>
                <a:latin typeface="Segoe UI" panose="020B0502040204020203" pitchFamily="34" charset="0"/>
                <a:ea typeface="Calibri" panose="020F0502020204030204" pitchFamily="34" charset="0"/>
                <a:cs typeface="Times New Roman" panose="02020603050405020304" pitchFamily="18" charset="0"/>
              </a:rPr>
              <a:t>Figure : 4 cylinder up down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92EFADA2-0B43-562A-F6BD-6351B57BB466}"/>
              </a:ext>
            </a:extLst>
          </p:cNvPr>
          <p:cNvSpPr txBox="1"/>
          <p:nvPr/>
        </p:nvSpPr>
        <p:spPr>
          <a:xfrm>
            <a:off x="7081631" y="4971562"/>
            <a:ext cx="6092686" cy="373692"/>
          </a:xfrm>
          <a:prstGeom prst="rect">
            <a:avLst/>
          </a:prstGeom>
          <a:noFill/>
        </p:spPr>
        <p:txBody>
          <a:bodyPr wrap="square">
            <a:spAutoFit/>
          </a:bodyPr>
          <a:lstStyle/>
          <a:p>
            <a:pPr>
              <a:lnSpc>
                <a:spcPct val="107000"/>
              </a:lnSpc>
              <a:spcAft>
                <a:spcPts val="800"/>
              </a:spcAft>
            </a:pPr>
            <a:r>
              <a:rPr lang="en-GB" sz="1800" b="1" dirty="0">
                <a:solidFill>
                  <a:srgbClr val="343541"/>
                </a:solidFill>
                <a:effectLst/>
                <a:latin typeface="Segoe UI" panose="020B0502040204020203" pitchFamily="34" charset="0"/>
                <a:ea typeface="Calibri" panose="020F0502020204030204" pitchFamily="34" charset="0"/>
                <a:cs typeface="Times New Roman" panose="02020603050405020304" pitchFamily="18" charset="0"/>
              </a:rPr>
              <a:t>Figure : 2 cylinder up</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29004945"/>
      </p:ext>
    </p:extLst>
  </p:cSld>
  <p:clrMapOvr>
    <a:masterClrMapping/>
  </p:clrMapOvr>
  <p:transition>
    <p:cover dir="rd"/>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AB55F-FF72-CC6A-9C07-C1034443CCD7}"/>
              </a:ext>
            </a:extLst>
          </p:cNvPr>
          <p:cNvSpPr>
            <a:spLocks noGrp="1"/>
          </p:cNvSpPr>
          <p:nvPr>
            <p:ph type="title"/>
          </p:nvPr>
        </p:nvSpPr>
        <p:spPr/>
        <p:txBody>
          <a:bodyPr>
            <a:normAutofit fontScale="90000"/>
          </a:bodyPr>
          <a:lstStyle/>
          <a:p>
            <a:r>
              <a:rPr lang="en-US" sz="4400" b="1" i="0" u="none" strike="noStrike" baseline="0" dirty="0">
                <a:solidFill>
                  <a:srgbClr val="000000"/>
                </a:solidFill>
                <a:latin typeface="Times New Roman" panose="02020603050405020304" pitchFamily="18" charset="0"/>
                <a:cs typeface="Times New Roman" panose="02020603050405020304" pitchFamily="18" charset="0"/>
              </a:rPr>
              <a:t>Identify harmonic resonances. </a:t>
            </a:r>
            <a:br>
              <a:rPr lang="en-US" sz="4400" b="1" i="0" u="none" strike="noStrike" baseline="0" dirty="0">
                <a:solidFill>
                  <a:srgbClr val="000000"/>
                </a:solidFill>
                <a:latin typeface="Times New Roman" panose="02020603050405020304" pitchFamily="18" charset="0"/>
                <a:cs typeface="Times New Roman" panose="02020603050405020304" pitchFamily="18" charset="0"/>
              </a:rPr>
            </a:br>
            <a:br>
              <a:rPr lang="en-US" sz="4400" b="1" i="0" u="none" strike="noStrike" baseline="0" dirty="0">
                <a:solidFill>
                  <a:srgbClr val="000000"/>
                </a:solidFill>
                <a:latin typeface="Times New Roman" panose="02020603050405020304" pitchFamily="18"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88941C6F-6B09-9E9F-B5E8-BF80D938E268}"/>
              </a:ext>
            </a:extLst>
          </p:cNvPr>
          <p:cNvSpPr>
            <a:spLocks noGrp="1"/>
          </p:cNvSpPr>
          <p:nvPr>
            <p:ph idx="1"/>
          </p:nvPr>
        </p:nvSpPr>
        <p:spPr/>
        <p:txBody>
          <a:bodyPr>
            <a:normAutofit fontScale="92500" lnSpcReduction="20000"/>
          </a:bodyPr>
          <a:lstStyle/>
          <a:p>
            <a:pPr marL="342900" marR="0" lvl="0" indent="-342900" algn="just">
              <a:lnSpc>
                <a:spcPct val="150000"/>
              </a:lnSpc>
              <a:spcBef>
                <a:spcPts val="0"/>
              </a:spcBef>
              <a:spcAft>
                <a:spcPts val="0"/>
              </a:spcAft>
              <a:buFont typeface="Arial" panose="020B0604020202020204" pitchFamily="34" charset="0"/>
              <a:buChar char="●"/>
            </a:pPr>
            <a:r>
              <a:rPr lang="en-US" sz="3200" u="none" strike="noStrike" dirty="0">
                <a:effectLst/>
                <a:latin typeface="Times New Roman" panose="02020603050405020304" pitchFamily="18" charset="0"/>
                <a:ea typeface="Times New Roman" panose="02020603050405020304" pitchFamily="18" charset="0"/>
              </a:rPr>
              <a:t>This data is about harmonic response that is being extracted from different vehicles </a:t>
            </a:r>
          </a:p>
          <a:p>
            <a:pPr marL="342900" marR="0" lvl="0" indent="-342900" algn="just">
              <a:lnSpc>
                <a:spcPct val="150000"/>
              </a:lnSpc>
              <a:spcBef>
                <a:spcPts val="0"/>
              </a:spcBef>
              <a:spcAft>
                <a:spcPts val="0"/>
              </a:spcAft>
              <a:buFont typeface="Arial" panose="020B0604020202020204" pitchFamily="34" charset="0"/>
              <a:buChar char="●"/>
            </a:pPr>
            <a:r>
              <a:rPr lang="en-US" sz="3200" u="none" strike="noStrike" dirty="0">
                <a:effectLst/>
                <a:latin typeface="Times New Roman" panose="02020603050405020304" pitchFamily="18" charset="0"/>
                <a:ea typeface="Times New Roman" panose="02020603050405020304" pitchFamily="18" charset="0"/>
              </a:rPr>
              <a:t>It helps in the identification of issues that is related to vibrations and harmonic responses </a:t>
            </a:r>
          </a:p>
          <a:p>
            <a:pPr marL="342900" marR="0" lvl="0" indent="-342900" algn="just">
              <a:lnSpc>
                <a:spcPct val="150000"/>
              </a:lnSpc>
              <a:spcBef>
                <a:spcPts val="0"/>
              </a:spcBef>
              <a:spcAft>
                <a:spcPts val="0"/>
              </a:spcAft>
              <a:buFont typeface="Arial" panose="020B0604020202020204" pitchFamily="34" charset="0"/>
              <a:buChar char="●"/>
            </a:pPr>
            <a:r>
              <a:rPr lang="en-US" sz="3200" u="none" strike="noStrike" dirty="0">
                <a:effectLst/>
                <a:latin typeface="Times New Roman" panose="02020603050405020304" pitchFamily="18" charset="0"/>
                <a:ea typeface="Times New Roman" panose="02020603050405020304" pitchFamily="18" charset="0"/>
              </a:rPr>
              <a:t>The </a:t>
            </a:r>
            <a:r>
              <a:rPr lang="en-US" sz="3200" u="none" strike="noStrike" dirty="0" err="1">
                <a:effectLst/>
                <a:latin typeface="Times New Roman" panose="02020603050405020304" pitchFamily="18" charset="0"/>
                <a:ea typeface="Times New Roman" panose="02020603050405020304" pitchFamily="18" charset="0"/>
              </a:rPr>
              <a:t>Dewsoft</a:t>
            </a:r>
            <a:r>
              <a:rPr lang="en-US" sz="3200" u="none" strike="noStrike" dirty="0">
                <a:effectLst/>
                <a:latin typeface="Times New Roman" panose="02020603050405020304" pitchFamily="18" charset="0"/>
                <a:ea typeface="Times New Roman" panose="02020603050405020304" pitchFamily="18" charset="0"/>
              </a:rPr>
              <a:t> analyzes is a software that is used of analyzing the tool (</a:t>
            </a:r>
            <a:r>
              <a:rPr lang="en-US" sz="3200" u="none" strike="noStrike" dirty="0">
                <a:solidFill>
                  <a:srgbClr val="222222"/>
                </a:solidFill>
                <a:effectLst/>
                <a:highlight>
                  <a:srgbClr val="FFFFFF"/>
                </a:highlight>
                <a:latin typeface="Times New Roman" panose="02020603050405020304" pitchFamily="18" charset="0"/>
                <a:ea typeface="Times New Roman" panose="02020603050405020304" pitchFamily="18" charset="0"/>
              </a:rPr>
              <a:t>Thompson </a:t>
            </a:r>
            <a:r>
              <a:rPr lang="en-US" sz="3200" u="none" strike="noStrike" dirty="0">
                <a:effectLst/>
                <a:latin typeface="Times New Roman" panose="02020603050405020304" pitchFamily="18" charset="0"/>
                <a:ea typeface="Times New Roman" panose="02020603050405020304" pitchFamily="18" charset="0"/>
              </a:rPr>
              <a:t>and Mouzakitis,2022)</a:t>
            </a:r>
          </a:p>
          <a:p>
            <a:endParaRPr lang="en-GB" dirty="0"/>
          </a:p>
        </p:txBody>
      </p:sp>
    </p:spTree>
    <p:extLst>
      <p:ext uri="{BB962C8B-B14F-4D97-AF65-F5344CB8AC3E}">
        <p14:creationId xmlns:p14="http://schemas.microsoft.com/office/powerpoint/2010/main" val="2607671663"/>
      </p:ext>
    </p:extLst>
  </p:cSld>
  <p:clrMapOvr>
    <a:masterClrMapping/>
  </p:clrMapOvr>
  <p:transition>
    <p:cover dir="rd"/>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8DEA50-846F-4DAC-4548-B5AD97F6693B}"/>
              </a:ext>
            </a:extLst>
          </p:cNvPr>
          <p:cNvSpPr>
            <a:spLocks noGrp="1"/>
          </p:cNvSpPr>
          <p:nvPr>
            <p:ph type="title"/>
          </p:nvPr>
        </p:nvSpPr>
        <p:spPr/>
        <p:txBody>
          <a:bodyPr>
            <a:normAutofit fontScale="90000"/>
          </a:bodyPr>
          <a:lstStyle/>
          <a:p>
            <a:r>
              <a:rPr lang="en-US" sz="4400" b="1" dirty="0">
                <a:effectLst/>
                <a:latin typeface="Times New Roman" panose="02020603050405020304" pitchFamily="18" charset="0"/>
                <a:ea typeface="Times New Roman" panose="02020603050405020304" pitchFamily="18" charset="0"/>
              </a:rPr>
              <a:t>Discussion</a:t>
            </a:r>
            <a:br>
              <a:rPr lang="en-US" sz="4400" dirty="0">
                <a:effectLst/>
                <a:latin typeface="Times New Roman" panose="02020603050405020304" pitchFamily="18"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B460BB93-1053-EDF0-602E-2BF7F9CF0215}"/>
              </a:ext>
            </a:extLst>
          </p:cNvPr>
          <p:cNvSpPr>
            <a:spLocks noGrp="1"/>
          </p:cNvSpPr>
          <p:nvPr>
            <p:ph idx="1"/>
          </p:nvPr>
        </p:nvSpPr>
        <p:spPr/>
        <p:txBody>
          <a:bodyPr>
            <a:normAutofit fontScale="92500" lnSpcReduction="20000"/>
          </a:bodyPr>
          <a:lstStyle/>
          <a:p>
            <a:pPr marL="342900" marR="0" lvl="0" indent="-342900" algn="l">
              <a:lnSpc>
                <a:spcPct val="150000"/>
              </a:lnSpc>
              <a:spcBef>
                <a:spcPts val="1500"/>
              </a:spcBef>
              <a:spcAft>
                <a:spcPts val="0"/>
              </a:spcAft>
              <a:buFont typeface="Arial" panose="020B0604020202020204" pitchFamily="34" charset="0"/>
              <a:buChar char="●"/>
            </a:pPr>
            <a:r>
              <a:rPr lang="en-US" sz="3200" u="none" strike="noStrike" dirty="0">
                <a:solidFill>
                  <a:srgbClr val="000000"/>
                </a:solidFill>
                <a:effectLst/>
                <a:latin typeface="Times New Roman" panose="02020603050405020304" pitchFamily="18" charset="0"/>
                <a:ea typeface="Times New Roman" panose="02020603050405020304" pitchFamily="18" charset="0"/>
              </a:rPr>
              <a:t>The lower speeds, the noise level was relatively low, but it increased significantly as the speed increased</a:t>
            </a:r>
            <a:endParaRPr lang="en-US" sz="3200" u="none" strike="noStrike" dirty="0">
              <a:effectLst/>
              <a:latin typeface="Times New Roman" panose="02020603050405020304" pitchFamily="18" charset="0"/>
              <a:ea typeface="Times New Roman" panose="02020603050405020304" pitchFamily="18" charset="0"/>
            </a:endParaRPr>
          </a:p>
          <a:p>
            <a:pPr marL="342900" marR="0" lvl="0" indent="-342900" algn="l">
              <a:lnSpc>
                <a:spcPct val="150000"/>
              </a:lnSpc>
              <a:spcBef>
                <a:spcPts val="0"/>
              </a:spcBef>
              <a:spcAft>
                <a:spcPts val="0"/>
              </a:spcAft>
              <a:buFont typeface="Arial" panose="020B0604020202020204" pitchFamily="34" charset="0"/>
              <a:buChar char="●"/>
            </a:pPr>
            <a:r>
              <a:rPr lang="en-US" sz="3200" u="none" strike="noStrike" dirty="0">
                <a:solidFill>
                  <a:srgbClr val="000000"/>
                </a:solidFill>
                <a:effectLst/>
                <a:latin typeface="Times New Roman" panose="02020603050405020304" pitchFamily="18" charset="0"/>
                <a:ea typeface="Times New Roman" panose="02020603050405020304" pitchFamily="18" charset="0"/>
              </a:rPr>
              <a:t>We also noticed that there were certain frequencies that were more prominent in the data than other (</a:t>
            </a:r>
            <a:r>
              <a:rPr lang="en-US" sz="3200" u="none" strike="noStrike" dirty="0" err="1">
                <a:solidFill>
                  <a:srgbClr val="222222"/>
                </a:solidFill>
                <a:effectLst/>
                <a:highlight>
                  <a:srgbClr val="FFFFFF"/>
                </a:highlight>
                <a:latin typeface="Times New Roman" panose="02020603050405020304" pitchFamily="18" charset="0"/>
                <a:ea typeface="Times New Roman" panose="02020603050405020304" pitchFamily="18" charset="0"/>
              </a:rPr>
              <a:t>Alambeigi</a:t>
            </a:r>
            <a:r>
              <a:rPr lang="en-US" sz="3200" u="none" strike="noStrike" dirty="0">
                <a:solidFill>
                  <a:srgbClr val="222222"/>
                </a:solidFill>
                <a:effectLst/>
                <a:highlight>
                  <a:srgbClr val="FFFFFF"/>
                </a:highlight>
                <a:latin typeface="Times New Roman" panose="02020603050405020304" pitchFamily="18" charset="0"/>
                <a:ea typeface="Times New Roman" panose="02020603050405020304" pitchFamily="18" charset="0"/>
              </a:rPr>
              <a:t> and MCDonald,2023</a:t>
            </a:r>
            <a:r>
              <a:rPr lang="en-US" sz="3200" u="none" strike="noStrike" dirty="0">
                <a:solidFill>
                  <a:srgbClr val="000000"/>
                </a:solidFill>
                <a:effectLst/>
                <a:latin typeface="Times New Roman" panose="02020603050405020304" pitchFamily="18" charset="0"/>
                <a:ea typeface="Times New Roman" panose="02020603050405020304" pitchFamily="18" charset="0"/>
              </a:rPr>
              <a:t>). </a:t>
            </a:r>
            <a:endParaRPr lang="en-US" sz="3200" u="none" strike="noStrike" dirty="0">
              <a:effectLst/>
              <a:latin typeface="Times New Roman" panose="02020603050405020304" pitchFamily="18" charset="0"/>
              <a:ea typeface="Times New Roman" panose="02020603050405020304" pitchFamily="18" charset="0"/>
            </a:endParaRPr>
          </a:p>
          <a:p>
            <a:pPr marL="342900" marR="0" lvl="0" indent="-342900" algn="l">
              <a:lnSpc>
                <a:spcPct val="150000"/>
              </a:lnSpc>
              <a:spcBef>
                <a:spcPts val="0"/>
              </a:spcBef>
              <a:spcAft>
                <a:spcPts val="0"/>
              </a:spcAft>
              <a:buFont typeface="Arial" panose="020B0604020202020204" pitchFamily="34" charset="0"/>
              <a:buChar char="●"/>
            </a:pPr>
            <a:r>
              <a:rPr lang="en-US" sz="3200" u="none" strike="noStrike" dirty="0">
                <a:solidFill>
                  <a:srgbClr val="000000"/>
                </a:solidFill>
                <a:effectLst/>
                <a:latin typeface="Times New Roman" panose="02020603050405020304" pitchFamily="18" charset="0"/>
                <a:ea typeface="Times New Roman" panose="02020603050405020304" pitchFamily="18" charset="0"/>
              </a:rPr>
              <a:t>It can be also observed that  there were peaks in the frequency spectrum around 500 Hz, 1000 Hz, and 2000 Hz.</a:t>
            </a:r>
            <a:endParaRPr lang="en-US" sz="3200" u="none" strike="noStrike"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297487558"/>
      </p:ext>
    </p:extLst>
  </p:cSld>
  <p:clrMapOvr>
    <a:masterClrMapping/>
  </p:clrMapOvr>
  <p:transition>
    <p:cover dir="rd"/>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5A172-0208-7EDD-CA48-0C8DF9C1D1D9}"/>
              </a:ext>
            </a:extLst>
          </p:cNvPr>
          <p:cNvSpPr>
            <a:spLocks noGrp="1"/>
          </p:cNvSpPr>
          <p:nvPr>
            <p:ph type="title"/>
          </p:nvPr>
        </p:nvSpPr>
        <p:spPr/>
        <p:txBody>
          <a:bodyPr/>
          <a:lstStyle/>
          <a:p>
            <a:r>
              <a:rPr lang="en-US" sz="4400" b="1" dirty="0">
                <a:effectLst/>
                <a:latin typeface="Times New Roman" panose="02020603050405020304" pitchFamily="18" charset="0"/>
                <a:ea typeface="Times New Roman" panose="02020603050405020304" pitchFamily="18" charset="0"/>
              </a:rPr>
              <a:t>Reference</a:t>
            </a:r>
            <a:endParaRPr lang="en-GB" dirty="0"/>
          </a:p>
        </p:txBody>
      </p:sp>
      <p:sp>
        <p:nvSpPr>
          <p:cNvPr id="3" name="Content Placeholder 2">
            <a:extLst>
              <a:ext uri="{FF2B5EF4-FFF2-40B4-BE49-F238E27FC236}">
                <a16:creationId xmlns:a16="http://schemas.microsoft.com/office/drawing/2014/main" id="{0A530BD6-2AAB-0DA5-4937-3776102BF3F9}"/>
              </a:ext>
            </a:extLst>
          </p:cNvPr>
          <p:cNvSpPr>
            <a:spLocks noGrp="1"/>
          </p:cNvSpPr>
          <p:nvPr>
            <p:ph idx="1"/>
          </p:nvPr>
        </p:nvSpPr>
        <p:spPr/>
        <p:txBody>
          <a:bodyPr>
            <a:normAutofit fontScale="47500" lnSpcReduction="20000"/>
          </a:bodyPr>
          <a:lstStyle/>
          <a:p>
            <a:pPr marL="0" marR="0" algn="just">
              <a:lnSpc>
                <a:spcPct val="150000"/>
              </a:lnSpc>
              <a:spcBef>
                <a:spcPts val="0"/>
              </a:spcBef>
              <a:spcAft>
                <a:spcPts val="0"/>
              </a:spcAft>
            </a:pPr>
            <a:r>
              <a:rPr lang="en-US" sz="3200" dirty="0">
                <a:solidFill>
                  <a:srgbClr val="222222"/>
                </a:solidFill>
                <a:effectLst/>
                <a:highlight>
                  <a:srgbClr val="FFFFFF"/>
                </a:highlight>
                <a:latin typeface="Times New Roman" panose="02020603050405020304" pitchFamily="18" charset="0"/>
                <a:ea typeface="Times New Roman" panose="02020603050405020304" pitchFamily="18" charset="0"/>
              </a:rPr>
              <a:t>Tomasevic, N., Young, K.L., </a:t>
            </a:r>
            <a:r>
              <a:rPr lang="en-US" sz="3200" dirty="0" err="1">
                <a:solidFill>
                  <a:srgbClr val="222222"/>
                </a:solidFill>
                <a:effectLst/>
                <a:highlight>
                  <a:srgbClr val="FFFFFF"/>
                </a:highlight>
                <a:latin typeface="Times New Roman" panose="02020603050405020304" pitchFamily="18" charset="0"/>
                <a:ea typeface="Times New Roman" panose="02020603050405020304" pitchFamily="18" charset="0"/>
              </a:rPr>
              <a:t>Horberry</a:t>
            </a:r>
            <a:r>
              <a:rPr lang="en-US" sz="3200" dirty="0">
                <a:solidFill>
                  <a:srgbClr val="222222"/>
                </a:solidFill>
                <a:effectLst/>
                <a:highlight>
                  <a:srgbClr val="FFFFFF"/>
                </a:highlight>
                <a:latin typeface="Times New Roman" panose="02020603050405020304" pitchFamily="18" charset="0"/>
                <a:ea typeface="Times New Roman" panose="02020603050405020304" pitchFamily="18" charset="0"/>
              </a:rPr>
              <a:t>, T. and </a:t>
            </a:r>
            <a:r>
              <a:rPr lang="en-US" sz="3200" dirty="0" err="1">
                <a:solidFill>
                  <a:srgbClr val="222222"/>
                </a:solidFill>
                <a:effectLst/>
                <a:highlight>
                  <a:srgbClr val="FFFFFF"/>
                </a:highlight>
                <a:latin typeface="Times New Roman" panose="02020603050405020304" pitchFamily="18" charset="0"/>
                <a:ea typeface="Times New Roman" panose="02020603050405020304" pitchFamily="18" charset="0"/>
              </a:rPr>
              <a:t>Fildes</a:t>
            </a:r>
            <a:r>
              <a:rPr lang="en-US" sz="3200" dirty="0">
                <a:solidFill>
                  <a:srgbClr val="222222"/>
                </a:solidFill>
                <a:effectLst/>
                <a:highlight>
                  <a:srgbClr val="FFFFFF"/>
                </a:highlight>
                <a:latin typeface="Times New Roman" panose="02020603050405020304" pitchFamily="18" charset="0"/>
                <a:ea typeface="Times New Roman" panose="02020603050405020304" pitchFamily="18" charset="0"/>
              </a:rPr>
              <a:t>, B., 2022. A path towards sustainable vehicle automation: willingness to engage in Level 3 automated driving. Sustainability, 14(8), p.4602.</a:t>
            </a:r>
            <a:endParaRPr lang="en-US" sz="32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3200" dirty="0">
                <a:solidFill>
                  <a:srgbClr val="222222"/>
                </a:solidFill>
                <a:effectLst/>
                <a:highlight>
                  <a:srgbClr val="FFFFFF"/>
                </a:highlight>
                <a:latin typeface="Times New Roman" panose="02020603050405020304" pitchFamily="18" charset="0"/>
                <a:ea typeface="Times New Roman" panose="02020603050405020304" pitchFamily="18" charset="0"/>
              </a:rPr>
              <a:t>Wang, J. and Yang, H., 2023. Low carbon future of vehicle sharing, automation, and electrification: A review of modeling mobility behavior and demand. Renewable and Sustainable Energy Reviews, 177, p.113212.</a:t>
            </a:r>
            <a:endParaRPr lang="en-US" sz="32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3200" dirty="0">
                <a:solidFill>
                  <a:srgbClr val="222222"/>
                </a:solidFill>
                <a:effectLst/>
                <a:highlight>
                  <a:srgbClr val="FFFFFF"/>
                </a:highlight>
                <a:latin typeface="Times New Roman" panose="02020603050405020304" pitchFamily="18" charset="0"/>
                <a:ea typeface="Times New Roman" panose="02020603050405020304" pitchFamily="18" charset="0"/>
              </a:rPr>
              <a:t>Stanton, N.A., Brown, J.W., Revell, K.M., Kim, J., Richardson, J., Langdon, P., Bradley, M., Caber, N., </a:t>
            </a:r>
            <a:r>
              <a:rPr lang="en-US" sz="3200" dirty="0" err="1">
                <a:solidFill>
                  <a:srgbClr val="222222"/>
                </a:solidFill>
                <a:effectLst/>
                <a:highlight>
                  <a:srgbClr val="FFFFFF"/>
                </a:highlight>
                <a:latin typeface="Times New Roman" panose="02020603050405020304" pitchFamily="18" charset="0"/>
                <a:ea typeface="Times New Roman" panose="02020603050405020304" pitchFamily="18" charset="0"/>
              </a:rPr>
              <a:t>Skrypchuk</a:t>
            </a:r>
            <a:r>
              <a:rPr lang="en-US" sz="3200" dirty="0">
                <a:solidFill>
                  <a:srgbClr val="222222"/>
                </a:solidFill>
                <a:effectLst/>
                <a:highlight>
                  <a:srgbClr val="FFFFFF"/>
                </a:highlight>
                <a:latin typeface="Times New Roman" panose="02020603050405020304" pitchFamily="18" charset="0"/>
                <a:ea typeface="Times New Roman" panose="02020603050405020304" pitchFamily="18" charset="0"/>
              </a:rPr>
              <a:t>, L. and Thompson, S., 2022. OESDs in an on-road study of semi-automated vehicle to human driver handovers. </a:t>
            </a:r>
            <a:r>
              <a:rPr lang="en-US" sz="3200" i="1" dirty="0">
                <a:solidFill>
                  <a:srgbClr val="222222"/>
                </a:solidFill>
                <a:effectLst/>
                <a:highlight>
                  <a:srgbClr val="FFFFFF"/>
                </a:highlight>
                <a:latin typeface="Times New Roman" panose="02020603050405020304" pitchFamily="18" charset="0"/>
                <a:ea typeface="Times New Roman" panose="02020603050405020304" pitchFamily="18" charset="0"/>
              </a:rPr>
              <a:t>Cognition, Technology &amp; Work</a:t>
            </a:r>
            <a:r>
              <a:rPr lang="en-US" sz="3200" dirty="0">
                <a:solidFill>
                  <a:srgbClr val="222222"/>
                </a:solidFill>
                <a:effectLst/>
                <a:highlight>
                  <a:srgbClr val="FFFFFF"/>
                </a:highlight>
                <a:latin typeface="Times New Roman" panose="02020603050405020304" pitchFamily="18" charset="0"/>
                <a:ea typeface="Times New Roman" panose="02020603050405020304" pitchFamily="18" charset="0"/>
              </a:rPr>
              <a:t>, </a:t>
            </a:r>
            <a:r>
              <a:rPr lang="en-US" sz="3200" i="1" dirty="0">
                <a:solidFill>
                  <a:srgbClr val="222222"/>
                </a:solidFill>
                <a:effectLst/>
                <a:highlight>
                  <a:srgbClr val="FFFFFF"/>
                </a:highlight>
                <a:latin typeface="Times New Roman" panose="02020603050405020304" pitchFamily="18" charset="0"/>
                <a:ea typeface="Times New Roman" panose="02020603050405020304" pitchFamily="18" charset="0"/>
              </a:rPr>
              <a:t>24</a:t>
            </a:r>
            <a:r>
              <a:rPr lang="en-US" sz="3200" dirty="0">
                <a:solidFill>
                  <a:srgbClr val="222222"/>
                </a:solidFill>
                <a:effectLst/>
                <a:highlight>
                  <a:srgbClr val="FFFFFF"/>
                </a:highlight>
                <a:latin typeface="Times New Roman" panose="02020603050405020304" pitchFamily="18" charset="0"/>
                <a:ea typeface="Times New Roman" panose="02020603050405020304" pitchFamily="18" charset="0"/>
              </a:rPr>
              <a:t>(2), pp.317-332.</a:t>
            </a:r>
            <a:endParaRPr lang="en-US" sz="32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3200" dirty="0">
                <a:solidFill>
                  <a:srgbClr val="222222"/>
                </a:solidFill>
                <a:effectLst/>
                <a:highlight>
                  <a:srgbClr val="FFFFFF"/>
                </a:highlight>
                <a:latin typeface="Times New Roman" panose="02020603050405020304" pitchFamily="18" charset="0"/>
                <a:ea typeface="Times New Roman" panose="02020603050405020304" pitchFamily="18" charset="0"/>
              </a:rPr>
              <a:t>Read, G.J., O'Brien, A., Stanton, N.A. and Salmon, P.M., 2022. Learning lessons for automated vehicle design: Using systems thinking to </a:t>
            </a:r>
            <a:r>
              <a:rPr lang="en-US" sz="3200" dirty="0" err="1">
                <a:solidFill>
                  <a:srgbClr val="222222"/>
                </a:solidFill>
                <a:effectLst/>
                <a:highlight>
                  <a:srgbClr val="FFFFFF"/>
                </a:highlight>
                <a:latin typeface="Times New Roman" panose="02020603050405020304" pitchFamily="18" charset="0"/>
                <a:ea typeface="Times New Roman" panose="02020603050405020304" pitchFamily="18" charset="0"/>
              </a:rPr>
              <a:t>analyse</a:t>
            </a:r>
            <a:r>
              <a:rPr lang="en-US" sz="3200" dirty="0">
                <a:solidFill>
                  <a:srgbClr val="222222"/>
                </a:solidFill>
                <a:effectLst/>
                <a:highlight>
                  <a:srgbClr val="FFFFFF"/>
                </a:highlight>
                <a:latin typeface="Times New Roman" panose="02020603050405020304" pitchFamily="18" charset="0"/>
                <a:ea typeface="Times New Roman" panose="02020603050405020304" pitchFamily="18" charset="0"/>
              </a:rPr>
              <a:t> and compare automation-related accidents across transport domains. </a:t>
            </a:r>
            <a:r>
              <a:rPr lang="en-US" sz="3200" i="1" dirty="0">
                <a:solidFill>
                  <a:srgbClr val="222222"/>
                </a:solidFill>
                <a:effectLst/>
                <a:highlight>
                  <a:srgbClr val="FFFFFF"/>
                </a:highlight>
                <a:latin typeface="Times New Roman" panose="02020603050405020304" pitchFamily="18" charset="0"/>
                <a:ea typeface="Times New Roman" panose="02020603050405020304" pitchFamily="18" charset="0"/>
              </a:rPr>
              <a:t>Safety science</a:t>
            </a:r>
            <a:r>
              <a:rPr lang="en-US" sz="3200" dirty="0">
                <a:solidFill>
                  <a:srgbClr val="222222"/>
                </a:solidFill>
                <a:effectLst/>
                <a:highlight>
                  <a:srgbClr val="FFFFFF"/>
                </a:highlight>
                <a:latin typeface="Times New Roman" panose="02020603050405020304" pitchFamily="18" charset="0"/>
                <a:ea typeface="Times New Roman" panose="02020603050405020304" pitchFamily="18" charset="0"/>
              </a:rPr>
              <a:t>, </a:t>
            </a:r>
            <a:r>
              <a:rPr lang="en-US" sz="3200" i="1" dirty="0">
                <a:solidFill>
                  <a:srgbClr val="222222"/>
                </a:solidFill>
                <a:effectLst/>
                <a:highlight>
                  <a:srgbClr val="FFFFFF"/>
                </a:highlight>
                <a:latin typeface="Times New Roman" panose="02020603050405020304" pitchFamily="18" charset="0"/>
                <a:ea typeface="Times New Roman" panose="02020603050405020304" pitchFamily="18" charset="0"/>
              </a:rPr>
              <a:t>153</a:t>
            </a:r>
            <a:r>
              <a:rPr lang="en-US" sz="3200" dirty="0">
                <a:solidFill>
                  <a:srgbClr val="222222"/>
                </a:solidFill>
                <a:effectLst/>
                <a:highlight>
                  <a:srgbClr val="FFFFFF"/>
                </a:highlight>
                <a:latin typeface="Times New Roman" panose="02020603050405020304" pitchFamily="18" charset="0"/>
                <a:ea typeface="Times New Roman" panose="02020603050405020304" pitchFamily="18" charset="0"/>
              </a:rPr>
              <a:t>, p.105822.</a:t>
            </a:r>
            <a:endParaRPr lang="en-US" sz="32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3200" dirty="0">
                <a:solidFill>
                  <a:srgbClr val="222222"/>
                </a:solidFill>
                <a:effectLst/>
                <a:highlight>
                  <a:srgbClr val="FFFFFF"/>
                </a:highlight>
                <a:latin typeface="Times New Roman" panose="02020603050405020304" pitchFamily="18" charset="0"/>
                <a:ea typeface="Times New Roman" panose="02020603050405020304" pitchFamily="18" charset="0"/>
              </a:rPr>
              <a:t>Weaver, S.M., Roldan, S.M., Gonzalez, T.B., Balk, S.A. and Philips, B.H., 2022. The effects of vehicle automation on driver engagement: the case of adaptive cruise control and mind wandering. </a:t>
            </a:r>
            <a:r>
              <a:rPr lang="en-US" sz="3200" i="1" dirty="0">
                <a:solidFill>
                  <a:srgbClr val="222222"/>
                </a:solidFill>
                <a:effectLst/>
                <a:highlight>
                  <a:srgbClr val="FFFFFF"/>
                </a:highlight>
                <a:latin typeface="Times New Roman" panose="02020603050405020304" pitchFamily="18" charset="0"/>
                <a:ea typeface="Times New Roman" panose="02020603050405020304" pitchFamily="18" charset="0"/>
              </a:rPr>
              <a:t>Human factors</a:t>
            </a:r>
            <a:r>
              <a:rPr lang="en-US" sz="3200" dirty="0">
                <a:solidFill>
                  <a:srgbClr val="222222"/>
                </a:solidFill>
                <a:effectLst/>
                <a:highlight>
                  <a:srgbClr val="FFFFFF"/>
                </a:highlight>
                <a:latin typeface="Times New Roman" panose="02020603050405020304" pitchFamily="18" charset="0"/>
                <a:ea typeface="Times New Roman" panose="02020603050405020304" pitchFamily="18" charset="0"/>
              </a:rPr>
              <a:t>, </a:t>
            </a:r>
            <a:r>
              <a:rPr lang="en-US" sz="3200" i="1" dirty="0">
                <a:solidFill>
                  <a:srgbClr val="222222"/>
                </a:solidFill>
                <a:effectLst/>
                <a:highlight>
                  <a:srgbClr val="FFFFFF"/>
                </a:highlight>
                <a:latin typeface="Times New Roman" panose="02020603050405020304" pitchFamily="18" charset="0"/>
                <a:ea typeface="Times New Roman" panose="02020603050405020304" pitchFamily="18" charset="0"/>
              </a:rPr>
              <a:t>64</a:t>
            </a:r>
            <a:r>
              <a:rPr lang="en-US" sz="3200" dirty="0">
                <a:solidFill>
                  <a:srgbClr val="222222"/>
                </a:solidFill>
                <a:effectLst/>
                <a:highlight>
                  <a:srgbClr val="FFFFFF"/>
                </a:highlight>
                <a:latin typeface="Times New Roman" panose="02020603050405020304" pitchFamily="18" charset="0"/>
                <a:ea typeface="Times New Roman" panose="02020603050405020304" pitchFamily="18" charset="0"/>
              </a:rPr>
              <a:t>(6), pp.1086-1098.</a:t>
            </a:r>
            <a:endParaRPr lang="en-US" sz="32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831532403"/>
      </p:ext>
    </p:extLst>
  </p:cSld>
  <p:clrMapOvr>
    <a:masterClrMapping/>
  </p:clrMapOvr>
  <p:transition>
    <p:cover dir="rd"/>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51416-150B-F14C-815F-8E2B9C8DD0DA}"/>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1416DFA6-3C6C-8F65-77DE-39EAAB770780}"/>
              </a:ext>
            </a:extLst>
          </p:cNvPr>
          <p:cNvSpPr>
            <a:spLocks noGrp="1"/>
          </p:cNvSpPr>
          <p:nvPr>
            <p:ph idx="1"/>
          </p:nvPr>
        </p:nvSpPr>
        <p:spPr/>
        <p:txBody>
          <a:bodyPr>
            <a:normAutofit fontScale="25000" lnSpcReduction="20000"/>
          </a:bodyPr>
          <a:lstStyle/>
          <a:p>
            <a:pPr marL="0" marR="0" algn="just">
              <a:lnSpc>
                <a:spcPct val="150000"/>
              </a:lnSpc>
              <a:spcBef>
                <a:spcPts val="0"/>
              </a:spcBef>
              <a:spcAft>
                <a:spcPts val="0"/>
              </a:spcAft>
            </a:pPr>
            <a:r>
              <a:rPr lang="en-US" sz="6400" dirty="0">
                <a:solidFill>
                  <a:srgbClr val="222222"/>
                </a:solidFill>
                <a:effectLst/>
                <a:highlight>
                  <a:srgbClr val="FFFFFF"/>
                </a:highlight>
                <a:latin typeface="Times New Roman" panose="02020603050405020304" pitchFamily="18" charset="0"/>
                <a:ea typeface="Times New Roman" panose="02020603050405020304" pitchFamily="18" charset="0"/>
              </a:rPr>
              <a:t>Sushma, R. and Kumar, J.S., 2022. Autonomous vehicle: Challenges and implementation. </a:t>
            </a:r>
            <a:r>
              <a:rPr lang="en-US" sz="6400" i="1" dirty="0">
                <a:solidFill>
                  <a:srgbClr val="222222"/>
                </a:solidFill>
                <a:effectLst/>
                <a:highlight>
                  <a:srgbClr val="FFFFFF"/>
                </a:highlight>
                <a:latin typeface="Times New Roman" panose="02020603050405020304" pitchFamily="18" charset="0"/>
                <a:ea typeface="Times New Roman" panose="02020603050405020304" pitchFamily="18" charset="0"/>
              </a:rPr>
              <a:t>Journal of Electrical Engineering and Automation</a:t>
            </a:r>
            <a:r>
              <a:rPr lang="en-US" sz="6400" dirty="0">
                <a:solidFill>
                  <a:srgbClr val="222222"/>
                </a:solidFill>
                <a:effectLst/>
                <a:highlight>
                  <a:srgbClr val="FFFFFF"/>
                </a:highlight>
                <a:latin typeface="Times New Roman" panose="02020603050405020304" pitchFamily="18" charset="0"/>
                <a:ea typeface="Times New Roman" panose="02020603050405020304" pitchFamily="18" charset="0"/>
              </a:rPr>
              <a:t>, </a:t>
            </a:r>
            <a:r>
              <a:rPr lang="en-US" sz="6400" i="1" dirty="0">
                <a:solidFill>
                  <a:srgbClr val="222222"/>
                </a:solidFill>
                <a:effectLst/>
                <a:highlight>
                  <a:srgbClr val="FFFFFF"/>
                </a:highlight>
                <a:latin typeface="Times New Roman" panose="02020603050405020304" pitchFamily="18" charset="0"/>
                <a:ea typeface="Times New Roman" panose="02020603050405020304" pitchFamily="18" charset="0"/>
              </a:rPr>
              <a:t>4</a:t>
            </a:r>
            <a:r>
              <a:rPr lang="en-US" sz="6400" dirty="0">
                <a:solidFill>
                  <a:srgbClr val="222222"/>
                </a:solidFill>
                <a:effectLst/>
                <a:highlight>
                  <a:srgbClr val="FFFFFF"/>
                </a:highlight>
                <a:latin typeface="Times New Roman" panose="02020603050405020304" pitchFamily="18" charset="0"/>
                <a:ea typeface="Times New Roman" panose="02020603050405020304" pitchFamily="18" charset="0"/>
              </a:rPr>
              <a:t>(2), pp.100-108.</a:t>
            </a:r>
            <a:endParaRPr lang="en-US" sz="64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6400" dirty="0" err="1">
                <a:solidFill>
                  <a:srgbClr val="222222"/>
                </a:solidFill>
                <a:effectLst/>
                <a:highlight>
                  <a:srgbClr val="FFFFFF"/>
                </a:highlight>
                <a:latin typeface="Times New Roman" panose="02020603050405020304" pitchFamily="18" charset="0"/>
                <a:ea typeface="Times New Roman" panose="02020603050405020304" pitchFamily="18" charset="0"/>
              </a:rPr>
              <a:t>Alablani</a:t>
            </a:r>
            <a:r>
              <a:rPr lang="en-US" sz="6400" dirty="0">
                <a:solidFill>
                  <a:srgbClr val="222222"/>
                </a:solidFill>
                <a:effectLst/>
                <a:highlight>
                  <a:srgbClr val="FFFFFF"/>
                </a:highlight>
                <a:latin typeface="Times New Roman" panose="02020603050405020304" pitchFamily="18" charset="0"/>
                <a:ea typeface="Times New Roman" panose="02020603050405020304" pitchFamily="18" charset="0"/>
              </a:rPr>
              <a:t>, I.A. and </a:t>
            </a:r>
            <a:r>
              <a:rPr lang="en-US" sz="6400" dirty="0" err="1">
                <a:solidFill>
                  <a:srgbClr val="222222"/>
                </a:solidFill>
                <a:effectLst/>
                <a:highlight>
                  <a:srgbClr val="FFFFFF"/>
                </a:highlight>
                <a:latin typeface="Times New Roman" panose="02020603050405020304" pitchFamily="18" charset="0"/>
                <a:ea typeface="Times New Roman" panose="02020603050405020304" pitchFamily="18" charset="0"/>
              </a:rPr>
              <a:t>Arafah</a:t>
            </a:r>
            <a:r>
              <a:rPr lang="en-US" sz="6400" dirty="0">
                <a:solidFill>
                  <a:srgbClr val="222222"/>
                </a:solidFill>
                <a:effectLst/>
                <a:highlight>
                  <a:srgbClr val="FFFFFF"/>
                </a:highlight>
                <a:latin typeface="Times New Roman" panose="02020603050405020304" pitchFamily="18" charset="0"/>
                <a:ea typeface="Times New Roman" panose="02020603050405020304" pitchFamily="18" charset="0"/>
              </a:rPr>
              <a:t>, M.A., 2022. A New Vehicle Dataset in the City of Los Angeles for V2X and Machine Learning Applications. </a:t>
            </a:r>
            <a:r>
              <a:rPr lang="en-US" sz="6400" i="1" dirty="0">
                <a:solidFill>
                  <a:srgbClr val="222222"/>
                </a:solidFill>
                <a:effectLst/>
                <a:highlight>
                  <a:srgbClr val="FFFFFF"/>
                </a:highlight>
                <a:latin typeface="Times New Roman" panose="02020603050405020304" pitchFamily="18" charset="0"/>
                <a:ea typeface="Times New Roman" panose="02020603050405020304" pitchFamily="18" charset="0"/>
              </a:rPr>
              <a:t>Applied Sciences</a:t>
            </a:r>
            <a:r>
              <a:rPr lang="en-US" sz="6400" dirty="0">
                <a:solidFill>
                  <a:srgbClr val="222222"/>
                </a:solidFill>
                <a:effectLst/>
                <a:highlight>
                  <a:srgbClr val="FFFFFF"/>
                </a:highlight>
                <a:latin typeface="Times New Roman" panose="02020603050405020304" pitchFamily="18" charset="0"/>
                <a:ea typeface="Times New Roman" panose="02020603050405020304" pitchFamily="18" charset="0"/>
              </a:rPr>
              <a:t>, </a:t>
            </a:r>
            <a:r>
              <a:rPr lang="en-US" sz="6400" i="1" dirty="0">
                <a:solidFill>
                  <a:srgbClr val="222222"/>
                </a:solidFill>
                <a:effectLst/>
                <a:highlight>
                  <a:srgbClr val="FFFFFF"/>
                </a:highlight>
                <a:latin typeface="Times New Roman" panose="02020603050405020304" pitchFamily="18" charset="0"/>
                <a:ea typeface="Times New Roman" panose="02020603050405020304" pitchFamily="18" charset="0"/>
              </a:rPr>
              <a:t>12</a:t>
            </a:r>
            <a:r>
              <a:rPr lang="en-US" sz="6400" dirty="0">
                <a:solidFill>
                  <a:srgbClr val="222222"/>
                </a:solidFill>
                <a:effectLst/>
                <a:highlight>
                  <a:srgbClr val="FFFFFF"/>
                </a:highlight>
                <a:latin typeface="Times New Roman" panose="02020603050405020304" pitchFamily="18" charset="0"/>
                <a:ea typeface="Times New Roman" panose="02020603050405020304" pitchFamily="18" charset="0"/>
              </a:rPr>
              <a:t>(8), p.3751.</a:t>
            </a:r>
            <a:endParaRPr lang="en-US" sz="64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6400" dirty="0">
                <a:solidFill>
                  <a:srgbClr val="222222"/>
                </a:solidFill>
                <a:effectLst/>
                <a:highlight>
                  <a:srgbClr val="FFFFFF"/>
                </a:highlight>
                <a:latin typeface="Times New Roman" panose="02020603050405020304" pitchFamily="18" charset="0"/>
                <a:ea typeface="Times New Roman" panose="02020603050405020304" pitchFamily="18" charset="0"/>
              </a:rPr>
              <a:t>Stanton, N.A., Brown, J., Revell, K.M., Langdon, P., Bradley, M., </a:t>
            </a:r>
            <a:r>
              <a:rPr lang="en-US" sz="6400" dirty="0" err="1">
                <a:solidFill>
                  <a:srgbClr val="222222"/>
                </a:solidFill>
                <a:effectLst/>
                <a:highlight>
                  <a:srgbClr val="FFFFFF"/>
                </a:highlight>
                <a:latin typeface="Times New Roman" panose="02020603050405020304" pitchFamily="18" charset="0"/>
                <a:ea typeface="Times New Roman" panose="02020603050405020304" pitchFamily="18" charset="0"/>
              </a:rPr>
              <a:t>Politis</a:t>
            </a:r>
            <a:r>
              <a:rPr lang="en-US" sz="6400" dirty="0">
                <a:solidFill>
                  <a:srgbClr val="222222"/>
                </a:solidFill>
                <a:effectLst/>
                <a:highlight>
                  <a:srgbClr val="FFFFFF"/>
                </a:highlight>
                <a:latin typeface="Times New Roman" panose="02020603050405020304" pitchFamily="18" charset="0"/>
                <a:ea typeface="Times New Roman" panose="02020603050405020304" pitchFamily="18" charset="0"/>
              </a:rPr>
              <a:t>, I., </a:t>
            </a:r>
            <a:r>
              <a:rPr lang="en-US" sz="6400" dirty="0" err="1">
                <a:solidFill>
                  <a:srgbClr val="222222"/>
                </a:solidFill>
                <a:effectLst/>
                <a:highlight>
                  <a:srgbClr val="FFFFFF"/>
                </a:highlight>
                <a:latin typeface="Times New Roman" panose="02020603050405020304" pitchFamily="18" charset="0"/>
                <a:ea typeface="Times New Roman" panose="02020603050405020304" pitchFamily="18" charset="0"/>
              </a:rPr>
              <a:t>Skrypchuk</a:t>
            </a:r>
            <a:r>
              <a:rPr lang="en-US" sz="6400" dirty="0">
                <a:solidFill>
                  <a:srgbClr val="222222"/>
                </a:solidFill>
                <a:effectLst/>
                <a:highlight>
                  <a:srgbClr val="FFFFFF"/>
                </a:highlight>
                <a:latin typeface="Times New Roman" panose="02020603050405020304" pitchFamily="18" charset="0"/>
                <a:ea typeface="Times New Roman" panose="02020603050405020304" pitchFamily="18" charset="0"/>
              </a:rPr>
              <a:t>, L., Thompson, S. and </a:t>
            </a:r>
            <a:r>
              <a:rPr lang="en-US" sz="6400" dirty="0" err="1">
                <a:solidFill>
                  <a:srgbClr val="222222"/>
                </a:solidFill>
                <a:effectLst/>
                <a:highlight>
                  <a:srgbClr val="FFFFFF"/>
                </a:highlight>
                <a:latin typeface="Times New Roman" panose="02020603050405020304" pitchFamily="18" charset="0"/>
                <a:ea typeface="Times New Roman" panose="02020603050405020304" pitchFamily="18" charset="0"/>
              </a:rPr>
              <a:t>Mouzakitis</a:t>
            </a:r>
            <a:r>
              <a:rPr lang="en-US" sz="6400" dirty="0">
                <a:solidFill>
                  <a:srgbClr val="222222"/>
                </a:solidFill>
                <a:effectLst/>
                <a:highlight>
                  <a:srgbClr val="FFFFFF"/>
                </a:highlight>
                <a:latin typeface="Times New Roman" panose="02020603050405020304" pitchFamily="18" charset="0"/>
                <a:ea typeface="Times New Roman" panose="02020603050405020304" pitchFamily="18" charset="0"/>
              </a:rPr>
              <a:t>, A., 2022. Validating Operator Event Sequence Diagrams: The case of an automated vehicle to human driver handovers. </a:t>
            </a:r>
            <a:r>
              <a:rPr lang="en-US" sz="6400" i="1" dirty="0">
                <a:solidFill>
                  <a:srgbClr val="222222"/>
                </a:solidFill>
                <a:effectLst/>
                <a:highlight>
                  <a:srgbClr val="FFFFFF"/>
                </a:highlight>
                <a:latin typeface="Times New Roman" panose="02020603050405020304" pitchFamily="18" charset="0"/>
                <a:ea typeface="Times New Roman" panose="02020603050405020304" pitchFamily="18" charset="0"/>
              </a:rPr>
              <a:t>Human Factors and Ergonomics in Manufacturing &amp; Service Industries</a:t>
            </a:r>
            <a:r>
              <a:rPr lang="en-US" sz="6400" dirty="0">
                <a:solidFill>
                  <a:srgbClr val="222222"/>
                </a:solidFill>
                <a:effectLst/>
                <a:highlight>
                  <a:srgbClr val="FFFFFF"/>
                </a:highlight>
                <a:latin typeface="Times New Roman" panose="02020603050405020304" pitchFamily="18" charset="0"/>
                <a:ea typeface="Times New Roman" panose="02020603050405020304" pitchFamily="18" charset="0"/>
              </a:rPr>
              <a:t>, </a:t>
            </a:r>
            <a:r>
              <a:rPr lang="en-US" sz="6400" i="1" dirty="0">
                <a:solidFill>
                  <a:srgbClr val="222222"/>
                </a:solidFill>
                <a:effectLst/>
                <a:highlight>
                  <a:srgbClr val="FFFFFF"/>
                </a:highlight>
                <a:latin typeface="Times New Roman" panose="02020603050405020304" pitchFamily="18" charset="0"/>
                <a:ea typeface="Times New Roman" panose="02020603050405020304" pitchFamily="18" charset="0"/>
              </a:rPr>
              <a:t>32</a:t>
            </a:r>
            <a:r>
              <a:rPr lang="en-US" sz="6400" dirty="0">
                <a:solidFill>
                  <a:srgbClr val="222222"/>
                </a:solidFill>
                <a:effectLst/>
                <a:highlight>
                  <a:srgbClr val="FFFFFF"/>
                </a:highlight>
                <a:latin typeface="Times New Roman" panose="02020603050405020304" pitchFamily="18" charset="0"/>
                <a:ea typeface="Times New Roman" panose="02020603050405020304" pitchFamily="18" charset="0"/>
              </a:rPr>
              <a:t>(1), pp.89-101.</a:t>
            </a:r>
            <a:endParaRPr lang="en-US" sz="64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6400" dirty="0" err="1">
                <a:solidFill>
                  <a:srgbClr val="222222"/>
                </a:solidFill>
                <a:effectLst/>
                <a:highlight>
                  <a:srgbClr val="FFFFFF"/>
                </a:highlight>
                <a:latin typeface="Times New Roman" panose="02020603050405020304" pitchFamily="18" charset="0"/>
                <a:ea typeface="Times New Roman" panose="02020603050405020304" pitchFamily="18" charset="0"/>
              </a:rPr>
              <a:t>Alambeigi</a:t>
            </a:r>
            <a:r>
              <a:rPr lang="en-US" sz="6400" dirty="0">
                <a:solidFill>
                  <a:srgbClr val="222222"/>
                </a:solidFill>
                <a:effectLst/>
                <a:highlight>
                  <a:srgbClr val="FFFFFF"/>
                </a:highlight>
                <a:latin typeface="Times New Roman" panose="02020603050405020304" pitchFamily="18" charset="0"/>
                <a:ea typeface="Times New Roman" panose="02020603050405020304" pitchFamily="18" charset="0"/>
              </a:rPr>
              <a:t>, H. and McDonald, A.D., 2023. A Bayesian regression analysis of the effects of alert presence and scenario criticality on automated vehicle takeover performance. </a:t>
            </a:r>
            <a:r>
              <a:rPr lang="en-US" sz="6400" i="1" dirty="0">
                <a:solidFill>
                  <a:srgbClr val="222222"/>
                </a:solidFill>
                <a:effectLst/>
                <a:highlight>
                  <a:srgbClr val="FFFFFF"/>
                </a:highlight>
                <a:latin typeface="Times New Roman" panose="02020603050405020304" pitchFamily="18" charset="0"/>
                <a:ea typeface="Times New Roman" panose="02020603050405020304" pitchFamily="18" charset="0"/>
              </a:rPr>
              <a:t>Human factors</a:t>
            </a:r>
            <a:r>
              <a:rPr lang="en-US" sz="6400" dirty="0">
                <a:solidFill>
                  <a:srgbClr val="222222"/>
                </a:solidFill>
                <a:effectLst/>
                <a:highlight>
                  <a:srgbClr val="FFFFFF"/>
                </a:highlight>
                <a:latin typeface="Times New Roman" panose="02020603050405020304" pitchFamily="18" charset="0"/>
                <a:ea typeface="Times New Roman" panose="02020603050405020304" pitchFamily="18" charset="0"/>
              </a:rPr>
              <a:t>, </a:t>
            </a:r>
            <a:r>
              <a:rPr lang="en-US" sz="6400" i="1" dirty="0">
                <a:solidFill>
                  <a:srgbClr val="222222"/>
                </a:solidFill>
                <a:effectLst/>
                <a:highlight>
                  <a:srgbClr val="FFFFFF"/>
                </a:highlight>
                <a:latin typeface="Times New Roman" panose="02020603050405020304" pitchFamily="18" charset="0"/>
                <a:ea typeface="Times New Roman" panose="02020603050405020304" pitchFamily="18" charset="0"/>
              </a:rPr>
              <a:t>65</a:t>
            </a:r>
            <a:r>
              <a:rPr lang="en-US" sz="6400" dirty="0">
                <a:solidFill>
                  <a:srgbClr val="222222"/>
                </a:solidFill>
                <a:effectLst/>
                <a:highlight>
                  <a:srgbClr val="FFFFFF"/>
                </a:highlight>
                <a:latin typeface="Times New Roman" panose="02020603050405020304" pitchFamily="18" charset="0"/>
                <a:ea typeface="Times New Roman" panose="02020603050405020304" pitchFamily="18" charset="0"/>
              </a:rPr>
              <a:t>(2), pp.288-305.</a:t>
            </a:r>
            <a:endParaRPr lang="en-US" sz="64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6400" dirty="0">
                <a:solidFill>
                  <a:srgbClr val="222222"/>
                </a:solidFill>
                <a:effectLst/>
                <a:highlight>
                  <a:srgbClr val="FFFFFF"/>
                </a:highlight>
                <a:latin typeface="Times New Roman" panose="02020603050405020304" pitchFamily="18" charset="0"/>
                <a:ea typeface="Times New Roman" panose="02020603050405020304" pitchFamily="18" charset="0"/>
              </a:rPr>
              <a:t>Abu Bakar, A.I., Abas, M.A., Muhamad Said, M.F. and Tengku </a:t>
            </a:r>
            <a:r>
              <a:rPr lang="en-US" sz="6400" dirty="0" err="1">
                <a:solidFill>
                  <a:srgbClr val="222222"/>
                </a:solidFill>
                <a:effectLst/>
                <a:highlight>
                  <a:srgbClr val="FFFFFF"/>
                </a:highlight>
                <a:latin typeface="Times New Roman" panose="02020603050405020304" pitchFamily="18" charset="0"/>
                <a:ea typeface="Times New Roman" panose="02020603050405020304" pitchFamily="18" charset="0"/>
              </a:rPr>
              <a:t>Azhar</a:t>
            </a:r>
            <a:r>
              <a:rPr lang="en-US" sz="6400" dirty="0">
                <a:solidFill>
                  <a:srgbClr val="222222"/>
                </a:solidFill>
                <a:effectLst/>
                <a:highlight>
                  <a:srgbClr val="FFFFFF"/>
                </a:highlight>
                <a:latin typeface="Times New Roman" panose="02020603050405020304" pitchFamily="18" charset="0"/>
                <a:ea typeface="Times New Roman" panose="02020603050405020304" pitchFamily="18" charset="0"/>
              </a:rPr>
              <a:t>, T.A., 2022. Synthesis of autonomous vehicle guideline for public road-testing sustainability. </a:t>
            </a:r>
            <a:r>
              <a:rPr lang="en-US" sz="6400" i="1" dirty="0">
                <a:solidFill>
                  <a:srgbClr val="222222"/>
                </a:solidFill>
                <a:effectLst/>
                <a:highlight>
                  <a:srgbClr val="FFFFFF"/>
                </a:highlight>
                <a:latin typeface="Times New Roman" panose="02020603050405020304" pitchFamily="18" charset="0"/>
                <a:ea typeface="Times New Roman" panose="02020603050405020304" pitchFamily="18" charset="0"/>
              </a:rPr>
              <a:t>Sustainability</a:t>
            </a:r>
            <a:r>
              <a:rPr lang="en-US" sz="6400" dirty="0">
                <a:solidFill>
                  <a:srgbClr val="222222"/>
                </a:solidFill>
                <a:effectLst/>
                <a:highlight>
                  <a:srgbClr val="FFFFFF"/>
                </a:highlight>
                <a:latin typeface="Times New Roman" panose="02020603050405020304" pitchFamily="18" charset="0"/>
                <a:ea typeface="Times New Roman" panose="02020603050405020304" pitchFamily="18" charset="0"/>
              </a:rPr>
              <a:t>, </a:t>
            </a:r>
            <a:r>
              <a:rPr lang="en-US" sz="6400" i="1" dirty="0">
                <a:solidFill>
                  <a:srgbClr val="222222"/>
                </a:solidFill>
                <a:effectLst/>
                <a:highlight>
                  <a:srgbClr val="FFFFFF"/>
                </a:highlight>
                <a:latin typeface="Times New Roman" panose="02020603050405020304" pitchFamily="18" charset="0"/>
                <a:ea typeface="Times New Roman" panose="02020603050405020304" pitchFamily="18" charset="0"/>
              </a:rPr>
              <a:t>14</a:t>
            </a:r>
            <a:r>
              <a:rPr lang="en-US" sz="6400" dirty="0">
                <a:solidFill>
                  <a:srgbClr val="222222"/>
                </a:solidFill>
                <a:effectLst/>
                <a:highlight>
                  <a:srgbClr val="FFFFFF"/>
                </a:highlight>
                <a:latin typeface="Times New Roman" panose="02020603050405020304" pitchFamily="18" charset="0"/>
                <a:ea typeface="Times New Roman" panose="02020603050405020304" pitchFamily="18" charset="0"/>
              </a:rPr>
              <a:t>(3), p.1456.</a:t>
            </a:r>
            <a:endParaRPr lang="en-US" sz="6400" dirty="0">
              <a:effectLst/>
              <a:latin typeface="Times New Roman" panose="02020603050405020304" pitchFamily="18" charset="0"/>
              <a:ea typeface="Times New Roman" panose="02020603050405020304" pitchFamily="18" charset="0"/>
            </a:endParaRPr>
          </a:p>
          <a:p>
            <a:pPr marL="0" algn="just">
              <a:lnSpc>
                <a:spcPct val="150000"/>
              </a:lnSpc>
              <a:spcBef>
                <a:spcPts val="0"/>
              </a:spcBef>
              <a:spcAft>
                <a:spcPts val="0"/>
              </a:spcAft>
            </a:pPr>
            <a:r>
              <a:rPr lang="en-US" sz="6400" dirty="0">
                <a:effectLst/>
                <a:latin typeface="Times New Roman" panose="02020603050405020304" pitchFamily="18" charset="0"/>
                <a:ea typeface="Times New Roman" panose="02020603050405020304" pitchFamily="18" charset="0"/>
              </a:rPr>
              <a:t> </a:t>
            </a:r>
            <a:r>
              <a:rPr lang="en-US" sz="6400" dirty="0">
                <a:solidFill>
                  <a:srgbClr val="222222"/>
                </a:solidFill>
                <a:effectLst/>
                <a:highlight>
                  <a:srgbClr val="FFFFFF"/>
                </a:highlight>
                <a:latin typeface="Times New Roman" panose="02020603050405020304" pitchFamily="18" charset="0"/>
                <a:ea typeface="Times New Roman" panose="02020603050405020304" pitchFamily="18" charset="0"/>
              </a:rPr>
              <a:t>Fang, X., Li, H., </a:t>
            </a:r>
            <a:r>
              <a:rPr lang="en-US" sz="6400" dirty="0" err="1">
                <a:solidFill>
                  <a:srgbClr val="222222"/>
                </a:solidFill>
                <a:effectLst/>
                <a:highlight>
                  <a:srgbClr val="FFFFFF"/>
                </a:highlight>
                <a:latin typeface="Times New Roman" panose="02020603050405020304" pitchFamily="18" charset="0"/>
                <a:ea typeface="Times New Roman" panose="02020603050405020304" pitchFamily="18" charset="0"/>
              </a:rPr>
              <a:t>Tettamanti</a:t>
            </a:r>
            <a:r>
              <a:rPr lang="en-US" sz="6400" dirty="0">
                <a:solidFill>
                  <a:srgbClr val="222222"/>
                </a:solidFill>
                <a:effectLst/>
                <a:highlight>
                  <a:srgbClr val="FFFFFF"/>
                </a:highlight>
                <a:latin typeface="Times New Roman" panose="02020603050405020304" pitchFamily="18" charset="0"/>
                <a:ea typeface="Times New Roman" panose="02020603050405020304" pitchFamily="18" charset="0"/>
              </a:rPr>
              <a:t>, T., </a:t>
            </a:r>
            <a:r>
              <a:rPr lang="en-US" sz="6400" dirty="0" err="1">
                <a:solidFill>
                  <a:srgbClr val="222222"/>
                </a:solidFill>
                <a:effectLst/>
                <a:highlight>
                  <a:srgbClr val="FFFFFF"/>
                </a:highlight>
                <a:latin typeface="Times New Roman" panose="02020603050405020304" pitchFamily="18" charset="0"/>
                <a:ea typeface="Times New Roman" panose="02020603050405020304" pitchFamily="18" charset="0"/>
              </a:rPr>
              <a:t>Eichberger</a:t>
            </a:r>
            <a:r>
              <a:rPr lang="en-US" sz="6400" dirty="0">
                <a:solidFill>
                  <a:srgbClr val="222222"/>
                </a:solidFill>
                <a:effectLst/>
                <a:highlight>
                  <a:srgbClr val="FFFFFF"/>
                </a:highlight>
                <a:latin typeface="Times New Roman" panose="02020603050405020304" pitchFamily="18" charset="0"/>
                <a:ea typeface="Times New Roman" panose="02020603050405020304" pitchFamily="18" charset="0"/>
              </a:rPr>
              <a:t>, A. and </a:t>
            </a:r>
            <a:r>
              <a:rPr lang="en-US" sz="6400" dirty="0" err="1">
                <a:solidFill>
                  <a:srgbClr val="222222"/>
                </a:solidFill>
                <a:effectLst/>
                <a:highlight>
                  <a:srgbClr val="FFFFFF"/>
                </a:highlight>
                <a:latin typeface="Times New Roman" panose="02020603050405020304" pitchFamily="18" charset="0"/>
                <a:ea typeface="Times New Roman" panose="02020603050405020304" pitchFamily="18" charset="0"/>
              </a:rPr>
              <a:t>Fellendorf</a:t>
            </a:r>
            <a:r>
              <a:rPr lang="en-US" sz="6400" dirty="0">
                <a:solidFill>
                  <a:srgbClr val="222222"/>
                </a:solidFill>
                <a:effectLst/>
                <a:highlight>
                  <a:srgbClr val="FFFFFF"/>
                </a:highlight>
                <a:latin typeface="Times New Roman" panose="02020603050405020304" pitchFamily="18" charset="0"/>
                <a:ea typeface="Times New Roman" panose="02020603050405020304" pitchFamily="18" charset="0"/>
              </a:rPr>
              <a:t>, M., 2022. Effects of automated vehicle models at the mixed traffic situation on a motorway scenario. </a:t>
            </a:r>
            <a:r>
              <a:rPr lang="en-US" sz="6400" i="1" dirty="0">
                <a:solidFill>
                  <a:srgbClr val="222222"/>
                </a:solidFill>
                <a:effectLst/>
                <a:highlight>
                  <a:srgbClr val="FFFFFF"/>
                </a:highlight>
                <a:latin typeface="Times New Roman" panose="02020603050405020304" pitchFamily="18" charset="0"/>
                <a:ea typeface="Times New Roman" panose="02020603050405020304" pitchFamily="18" charset="0"/>
              </a:rPr>
              <a:t>Energies</a:t>
            </a:r>
            <a:r>
              <a:rPr lang="en-US" sz="6400" dirty="0">
                <a:solidFill>
                  <a:srgbClr val="222222"/>
                </a:solidFill>
                <a:effectLst/>
                <a:highlight>
                  <a:srgbClr val="FFFFFF"/>
                </a:highlight>
                <a:latin typeface="Times New Roman" panose="02020603050405020304" pitchFamily="18" charset="0"/>
                <a:ea typeface="Times New Roman" panose="02020603050405020304" pitchFamily="18" charset="0"/>
              </a:rPr>
              <a:t>, </a:t>
            </a:r>
            <a:r>
              <a:rPr lang="en-US" sz="6400" i="1" dirty="0">
                <a:solidFill>
                  <a:srgbClr val="222222"/>
                </a:solidFill>
                <a:effectLst/>
                <a:highlight>
                  <a:srgbClr val="FFFFFF"/>
                </a:highlight>
                <a:latin typeface="Times New Roman" panose="02020603050405020304" pitchFamily="18" charset="0"/>
                <a:ea typeface="Times New Roman" panose="02020603050405020304" pitchFamily="18" charset="0"/>
              </a:rPr>
              <a:t>15</a:t>
            </a:r>
            <a:r>
              <a:rPr lang="en-US" sz="6400" dirty="0">
                <a:solidFill>
                  <a:srgbClr val="222222"/>
                </a:solidFill>
                <a:effectLst/>
                <a:highlight>
                  <a:srgbClr val="FFFFFF"/>
                </a:highlight>
                <a:latin typeface="Times New Roman" panose="02020603050405020304" pitchFamily="18" charset="0"/>
                <a:ea typeface="Times New Roman" panose="02020603050405020304" pitchFamily="18" charset="0"/>
              </a:rPr>
              <a:t>(6), p.2008.</a:t>
            </a:r>
            <a:endParaRPr lang="en-US" sz="64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endParaRPr lang="en-US" sz="64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3200" dirty="0">
                <a:effectLst/>
                <a:latin typeface="Times New Roman" panose="02020603050405020304" pitchFamily="18" charset="0"/>
                <a:ea typeface="Times New Roman" panose="02020603050405020304" pitchFamily="18" charset="0"/>
              </a:rPr>
              <a:t> </a:t>
            </a:r>
          </a:p>
          <a:p>
            <a:endParaRPr lang="en-GB" dirty="0"/>
          </a:p>
        </p:txBody>
      </p:sp>
    </p:spTree>
    <p:extLst>
      <p:ext uri="{BB962C8B-B14F-4D97-AF65-F5344CB8AC3E}">
        <p14:creationId xmlns:p14="http://schemas.microsoft.com/office/powerpoint/2010/main" val="3729638947"/>
      </p:ext>
    </p:extLst>
  </p:cSld>
  <p:clrMapOvr>
    <a:masterClrMapping/>
  </p:clrMapOvr>
  <p:transition>
    <p:cover dir="rd"/>
  </p:transition>
</p:sld>
</file>

<file path=ppt/theme/theme1.xml><?xml version="1.0" encoding="utf-8"?>
<a:theme xmlns:a="http://schemas.openxmlformats.org/drawingml/2006/main" name="UWTSD PP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PT Theme" id="{6EBE88DF-8B41-4CD6-9AA5-F1955B3F6569}" vid="{9192FCEE-239D-4D4F-980E-878814FDBBF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8325B5DFC75DE4792537BC518A79EA4" ma:contentTypeVersion="2" ma:contentTypeDescription="Create a new document." ma:contentTypeScope="" ma:versionID="888140c97685f613241ba2434f9e1b30">
  <xsd:schema xmlns:xsd="http://www.w3.org/2001/XMLSchema" xmlns:xs="http://www.w3.org/2001/XMLSchema" xmlns:p="http://schemas.microsoft.com/office/2006/metadata/properties" xmlns:ns2="a10d8f8d-edad-497e-a32d-7628af93f474" targetNamespace="http://schemas.microsoft.com/office/2006/metadata/properties" ma:root="true" ma:fieldsID="bff75d54bb77b61fe90087eb53b67b7e" ns2:_="">
    <xsd:import namespace="a10d8f8d-edad-497e-a32d-7628af93f474"/>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10d8f8d-edad-497e-a32d-7628af93f47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5702FC0-33FA-45EE-B2EF-786A1839C47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10d8f8d-edad-497e-a32d-7628af93f47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F76D5BD-10F1-4BF6-A542-E8C96A40BD35}">
  <ds:schemaRefs>
    <ds:schemaRef ds:uri="http://schemas.microsoft.com/sharepoint/v3/contenttype/forms"/>
  </ds:schemaRefs>
</ds:datastoreItem>
</file>

<file path=customXml/itemProps3.xml><?xml version="1.0" encoding="utf-8"?>
<ds:datastoreItem xmlns:ds="http://schemas.openxmlformats.org/officeDocument/2006/customXml" ds:itemID="{F9D7A882-B4F1-4C8A-8754-F8E954F94D12}">
  <ds:schemaRefs>
    <ds:schemaRef ds:uri="http://schemas.microsoft.com/office/infopath/2007/PartnerControls"/>
    <ds:schemaRef ds:uri="http://schemas.microsoft.com/office/2006/metadata/properties"/>
    <ds:schemaRef ds:uri="http://schemas.openxmlformats.org/package/2006/metadata/core-properties"/>
    <ds:schemaRef ds:uri="ade85f0b-fc2e-4b8e-8a14-1bddac2986f3"/>
    <ds:schemaRef ds:uri="http://schemas.microsoft.com/office/2006/documentManagement/types"/>
    <ds:schemaRef ds:uri="http://purl.org/dc/elements/1.1/"/>
    <ds:schemaRef ds:uri="http://www.w3.org/XML/1998/namespace"/>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2870</TotalTime>
  <Words>4381</Words>
  <Application>Microsoft Office PowerPoint</Application>
  <PresentationFormat>Widescreen</PresentationFormat>
  <Paragraphs>121</Paragraphs>
  <Slides>16</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Calibri</vt:lpstr>
      <vt:lpstr>Cambria</vt:lpstr>
      <vt:lpstr>Segoe UI</vt:lpstr>
      <vt:lpstr>Söhne</vt:lpstr>
      <vt:lpstr>Times New Roman</vt:lpstr>
      <vt:lpstr>UWTSD PPT Theme</vt:lpstr>
      <vt:lpstr>                                     UNIVERSITY OF WALES TRINITY SAINT DAVID  WALES INSTITUTE OF SCIENCE AND ART  NVH Analysis ADVANCE VEHICLE DYNAMIC BEHAVIOUR (ACEA7003)  Mr. Vishnuvardhan Reddy Kesavarapu 2215387 Automotive Engineering University of Wales Trinity Saint David, Swansea, SA1 8PH      </vt:lpstr>
      <vt:lpstr>Investigation of NVH concepts, measurement and effects on humans</vt:lpstr>
      <vt:lpstr>The significant impact of NVH</vt:lpstr>
      <vt:lpstr>Using a variety of tools </vt:lpstr>
      <vt:lpstr>Concept of harmonic resonance</vt:lpstr>
      <vt:lpstr>Identifying and discussing components that are affecting the excitation orders</vt:lpstr>
      <vt:lpstr>Evaluation of mechanical vibration and acoustic pressure </vt:lpstr>
      <vt:lpstr>Analysis of measured NVH data </vt:lpstr>
      <vt:lpstr>Order Locked Analysis</vt:lpstr>
      <vt:lpstr>Identifying separate vibration orders  </vt:lpstr>
      <vt:lpstr>CONTD.</vt:lpstr>
      <vt:lpstr>Comparison differences between two tests.   </vt:lpstr>
      <vt:lpstr>Identify harmonic resonances.   </vt:lpstr>
      <vt:lpstr>Discussion </vt:lpstr>
      <vt:lpstr>Reference</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Structural Integrity &amp; Materials Evaluation</dc:title>
  <dc:creator>Peter Charlton</dc:creator>
  <cp:lastModifiedBy>Vishnuvardhan Reddy Kesavarapu (2215387)</cp:lastModifiedBy>
  <cp:revision>96</cp:revision>
  <dcterms:created xsi:type="dcterms:W3CDTF">2020-09-30T08:21:31Z</dcterms:created>
  <dcterms:modified xsi:type="dcterms:W3CDTF">2023-04-03T14:17:08Z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0x010100B8325B5DFC75DE4792537BC518A79EA4</vt:lpwstr>
  </property>
</Properties>
</file>