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8"/>
  </p:notesMasterIdLst>
  <p:handoutMasterIdLst>
    <p:handoutMasterId r:id="rId19"/>
  </p:handoutMasterIdLst>
  <p:sldIdLst>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F45062-6953-4A66-97C3-A737E7C50C30}" v="11" dt="2026-01-04T10:29:32.194"/>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54258" autoAdjust="0"/>
  </p:normalViewPr>
  <p:slideViewPr>
    <p:cSldViewPr snapToGrid="0">
      <p:cViewPr varScale="1">
        <p:scale>
          <a:sx n="40" d="100"/>
          <a:sy n="40" d="100"/>
        </p:scale>
        <p:origin x="1684" y="36"/>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Davies (0600131)" userId="a767d1ff-ace9-49a8-b371-e4f5236f80df" providerId="ADAL" clId="{0B45C874-E78B-4AF0-A1BE-2E202109BC60}"/>
    <pc:docChg chg="custSel modSld">
      <pc:chgData name="Sarah Davies (0600131)" userId="a767d1ff-ace9-49a8-b371-e4f5236f80df" providerId="ADAL" clId="{0B45C874-E78B-4AF0-A1BE-2E202109BC60}" dt="2026-01-04T11:18:47.200" v="214" actId="1076"/>
      <pc:docMkLst>
        <pc:docMk/>
      </pc:docMkLst>
      <pc:sldChg chg="delSp modSp mod delAnim">
        <pc:chgData name="Sarah Davies (0600131)" userId="a767d1ff-ace9-49a8-b371-e4f5236f80df" providerId="ADAL" clId="{0B45C874-E78B-4AF0-A1BE-2E202109BC60}" dt="2026-01-04T11:17:51.738" v="203" actId="21"/>
        <pc:sldMkLst>
          <pc:docMk/>
          <pc:sldMk cId="706305541" sldId="257"/>
        </pc:sldMkLst>
        <pc:spChg chg="mod">
          <ac:chgData name="Sarah Davies (0600131)" userId="a767d1ff-ace9-49a8-b371-e4f5236f80df" providerId="ADAL" clId="{0B45C874-E78B-4AF0-A1BE-2E202109BC60}" dt="2026-01-04T02:50:57.491" v="9" actId="1076"/>
          <ac:spMkLst>
            <pc:docMk/>
            <pc:sldMk cId="706305541" sldId="257"/>
            <ac:spMk id="6" creationId="{34BC1601-1628-C55C-A17F-7B0E147B535B}"/>
          </ac:spMkLst>
        </pc:spChg>
        <pc:spChg chg="del">
          <ac:chgData name="Sarah Davies (0600131)" userId="a767d1ff-ace9-49a8-b371-e4f5236f80df" providerId="ADAL" clId="{0B45C874-E78B-4AF0-A1BE-2E202109BC60}" dt="2026-01-04T02:50:36.112" v="3" actId="21"/>
          <ac:spMkLst>
            <pc:docMk/>
            <pc:sldMk cId="706305541" sldId="257"/>
            <ac:spMk id="8" creationId="{C55BF3F6-4031-739D-88AF-8A187C28D0A7}"/>
          </ac:spMkLst>
        </pc:spChg>
        <pc:picChg chg="mod">
          <ac:chgData name="Sarah Davies (0600131)" userId="a767d1ff-ace9-49a8-b371-e4f5236f80df" providerId="ADAL" clId="{0B45C874-E78B-4AF0-A1BE-2E202109BC60}" dt="2026-01-04T02:50:51.644" v="8" actId="1076"/>
          <ac:picMkLst>
            <pc:docMk/>
            <pc:sldMk cId="706305541" sldId="257"/>
            <ac:picMk id="5" creationId="{2ED27213-3F6C-6DA7-8525-61D6CB91A664}"/>
          </ac:picMkLst>
        </pc:picChg>
        <pc:picChg chg="del mod">
          <ac:chgData name="Sarah Davies (0600131)" userId="a767d1ff-ace9-49a8-b371-e4f5236f80df" providerId="ADAL" clId="{0B45C874-E78B-4AF0-A1BE-2E202109BC60}" dt="2026-01-04T02:50:36.112" v="3" actId="21"/>
          <ac:picMkLst>
            <pc:docMk/>
            <pc:sldMk cId="706305541" sldId="257"/>
            <ac:picMk id="7" creationId="{BC30C0D7-76E5-CEB7-CAAD-C1D401C374E6}"/>
          </ac:picMkLst>
        </pc:picChg>
        <pc:picChg chg="del">
          <ac:chgData name="Sarah Davies (0600131)" userId="a767d1ff-ace9-49a8-b371-e4f5236f80df" providerId="ADAL" clId="{0B45C874-E78B-4AF0-A1BE-2E202109BC60}" dt="2026-01-04T11:17:51.738" v="203" actId="21"/>
          <ac:picMkLst>
            <pc:docMk/>
            <pc:sldMk cId="706305541" sldId="257"/>
            <ac:picMk id="16" creationId="{1E82D1DD-6CA4-55ED-1DBE-DF718B23DB89}"/>
          </ac:picMkLst>
        </pc:picChg>
      </pc:sldChg>
      <pc:sldChg chg="delSp modSp mod delAnim modNotesTx">
        <pc:chgData name="Sarah Davies (0600131)" userId="a767d1ff-ace9-49a8-b371-e4f5236f80df" providerId="ADAL" clId="{0B45C874-E78B-4AF0-A1BE-2E202109BC60}" dt="2026-01-04T11:17:56.474" v="204" actId="21"/>
        <pc:sldMkLst>
          <pc:docMk/>
          <pc:sldMk cId="1851896080" sldId="258"/>
        </pc:sldMkLst>
        <pc:picChg chg="mod">
          <ac:chgData name="Sarah Davies (0600131)" userId="a767d1ff-ace9-49a8-b371-e4f5236f80df" providerId="ADAL" clId="{0B45C874-E78B-4AF0-A1BE-2E202109BC60}" dt="2026-01-04T02:51:12.480" v="12" actId="1076"/>
          <ac:picMkLst>
            <pc:docMk/>
            <pc:sldMk cId="1851896080" sldId="258"/>
            <ac:picMk id="7" creationId="{65F46418-A297-1C7D-B749-49EB17221E5B}"/>
          </ac:picMkLst>
        </pc:picChg>
        <pc:picChg chg="del">
          <ac:chgData name="Sarah Davies (0600131)" userId="a767d1ff-ace9-49a8-b371-e4f5236f80df" providerId="ADAL" clId="{0B45C874-E78B-4AF0-A1BE-2E202109BC60}" dt="2026-01-04T11:17:56.474" v="204" actId="21"/>
          <ac:picMkLst>
            <pc:docMk/>
            <pc:sldMk cId="1851896080" sldId="258"/>
            <ac:picMk id="20" creationId="{6C433418-75E3-FC32-39D3-16500BD262EF}"/>
          </ac:picMkLst>
        </pc:picChg>
      </pc:sldChg>
      <pc:sldChg chg="delSp modSp mod delAnim modNotesTx">
        <pc:chgData name="Sarah Davies (0600131)" userId="a767d1ff-ace9-49a8-b371-e4f5236f80df" providerId="ADAL" clId="{0B45C874-E78B-4AF0-A1BE-2E202109BC60}" dt="2026-01-04T11:18:00.772" v="205" actId="21"/>
        <pc:sldMkLst>
          <pc:docMk/>
          <pc:sldMk cId="997860157" sldId="259"/>
        </pc:sldMkLst>
        <pc:spChg chg="mod">
          <ac:chgData name="Sarah Davies (0600131)" userId="a767d1ff-ace9-49a8-b371-e4f5236f80df" providerId="ADAL" clId="{0B45C874-E78B-4AF0-A1BE-2E202109BC60}" dt="2026-01-04T02:51:29.444" v="15" actId="1076"/>
          <ac:spMkLst>
            <pc:docMk/>
            <pc:sldMk cId="997860157" sldId="259"/>
            <ac:spMk id="6" creationId="{13ECA5F1-0E4F-ECA3-06AA-27129E3D7B64}"/>
          </ac:spMkLst>
        </pc:spChg>
        <pc:picChg chg="mod">
          <ac:chgData name="Sarah Davies (0600131)" userId="a767d1ff-ace9-49a8-b371-e4f5236f80df" providerId="ADAL" clId="{0B45C874-E78B-4AF0-A1BE-2E202109BC60}" dt="2026-01-04T02:51:24.254" v="14" actId="1076"/>
          <ac:picMkLst>
            <pc:docMk/>
            <pc:sldMk cId="997860157" sldId="259"/>
            <ac:picMk id="5" creationId="{C863BFC0-6DDD-D2F8-BEC9-7FDF1DA2174D}"/>
          </ac:picMkLst>
        </pc:picChg>
        <pc:picChg chg="del">
          <ac:chgData name="Sarah Davies (0600131)" userId="a767d1ff-ace9-49a8-b371-e4f5236f80df" providerId="ADAL" clId="{0B45C874-E78B-4AF0-A1BE-2E202109BC60}" dt="2026-01-04T11:18:00.772" v="205" actId="21"/>
          <ac:picMkLst>
            <pc:docMk/>
            <pc:sldMk cId="997860157" sldId="259"/>
            <ac:picMk id="28" creationId="{3D4453F9-9337-67C5-ACAB-8E1228BA8A4E}"/>
          </ac:picMkLst>
        </pc:picChg>
      </pc:sldChg>
      <pc:sldChg chg="delSp modSp mod delAnim modNotesTx">
        <pc:chgData name="Sarah Davies (0600131)" userId="a767d1ff-ace9-49a8-b371-e4f5236f80df" providerId="ADAL" clId="{0B45C874-E78B-4AF0-A1BE-2E202109BC60}" dt="2026-01-04T11:18:04.944" v="206" actId="21"/>
        <pc:sldMkLst>
          <pc:docMk/>
          <pc:sldMk cId="384888077" sldId="260"/>
        </pc:sldMkLst>
        <pc:spChg chg="mod">
          <ac:chgData name="Sarah Davies (0600131)" userId="a767d1ff-ace9-49a8-b371-e4f5236f80df" providerId="ADAL" clId="{0B45C874-E78B-4AF0-A1BE-2E202109BC60}" dt="2026-01-04T10:32:07.712" v="67" actId="5793"/>
          <ac:spMkLst>
            <pc:docMk/>
            <pc:sldMk cId="384888077" sldId="260"/>
            <ac:spMk id="3" creationId="{00000000-0000-0000-0000-000000000000}"/>
          </ac:spMkLst>
        </pc:spChg>
        <pc:spChg chg="mod">
          <ac:chgData name="Sarah Davies (0600131)" userId="a767d1ff-ace9-49a8-b371-e4f5236f80df" providerId="ADAL" clId="{0B45C874-E78B-4AF0-A1BE-2E202109BC60}" dt="2026-01-04T02:51:45.920" v="18" actId="1076"/>
          <ac:spMkLst>
            <pc:docMk/>
            <pc:sldMk cId="384888077" sldId="260"/>
            <ac:spMk id="6" creationId="{01738B31-37D6-077B-BA8B-562B614471D8}"/>
          </ac:spMkLst>
        </pc:spChg>
        <pc:picChg chg="mod">
          <ac:chgData name="Sarah Davies (0600131)" userId="a767d1ff-ace9-49a8-b371-e4f5236f80df" providerId="ADAL" clId="{0B45C874-E78B-4AF0-A1BE-2E202109BC60}" dt="2026-01-04T10:32:18.597" v="69" actId="14100"/>
          <ac:picMkLst>
            <pc:docMk/>
            <pc:sldMk cId="384888077" sldId="260"/>
            <ac:picMk id="4" creationId="{9A358EDF-F671-0001-727F-4A54834E82A3}"/>
          </ac:picMkLst>
        </pc:picChg>
        <pc:picChg chg="del">
          <ac:chgData name="Sarah Davies (0600131)" userId="a767d1ff-ace9-49a8-b371-e4f5236f80df" providerId="ADAL" clId="{0B45C874-E78B-4AF0-A1BE-2E202109BC60}" dt="2026-01-04T11:18:04.944" v="206" actId="21"/>
          <ac:picMkLst>
            <pc:docMk/>
            <pc:sldMk cId="384888077" sldId="260"/>
            <ac:picMk id="29" creationId="{A30EAB8E-68EE-1B86-1074-1FA0AAEECC71}"/>
          </ac:picMkLst>
        </pc:picChg>
      </pc:sldChg>
      <pc:sldChg chg="delSp modSp mod delAnim modNotesTx">
        <pc:chgData name="Sarah Davies (0600131)" userId="a767d1ff-ace9-49a8-b371-e4f5236f80df" providerId="ADAL" clId="{0B45C874-E78B-4AF0-A1BE-2E202109BC60}" dt="2026-01-04T11:18:09.368" v="207" actId="21"/>
        <pc:sldMkLst>
          <pc:docMk/>
          <pc:sldMk cId="4237039325" sldId="261"/>
        </pc:sldMkLst>
        <pc:spChg chg="mod">
          <ac:chgData name="Sarah Davies (0600131)" userId="a767d1ff-ace9-49a8-b371-e4f5236f80df" providerId="ADAL" clId="{0B45C874-E78B-4AF0-A1BE-2E202109BC60}" dt="2026-01-04T10:33:50.980" v="90" actId="1076"/>
          <ac:spMkLst>
            <pc:docMk/>
            <pc:sldMk cId="4237039325" sldId="261"/>
            <ac:spMk id="3" creationId="{2BBCF706-9F89-8FED-86AD-9DB15EEAB235}"/>
          </ac:spMkLst>
        </pc:spChg>
        <pc:spChg chg="mod">
          <ac:chgData name="Sarah Davies (0600131)" userId="a767d1ff-ace9-49a8-b371-e4f5236f80df" providerId="ADAL" clId="{0B45C874-E78B-4AF0-A1BE-2E202109BC60}" dt="2026-01-04T10:33:24.978" v="85" actId="1076"/>
          <ac:spMkLst>
            <pc:docMk/>
            <pc:sldMk cId="4237039325" sldId="261"/>
            <ac:spMk id="6" creationId="{00000000-0000-0000-0000-000000000000}"/>
          </ac:spMkLst>
        </pc:spChg>
        <pc:spChg chg="mod">
          <ac:chgData name="Sarah Davies (0600131)" userId="a767d1ff-ace9-49a8-b371-e4f5236f80df" providerId="ADAL" clId="{0B45C874-E78B-4AF0-A1BE-2E202109BC60}" dt="2026-01-04T10:33:14.104" v="84" actId="1076"/>
          <ac:spMkLst>
            <pc:docMk/>
            <pc:sldMk cId="4237039325" sldId="261"/>
            <ac:spMk id="9" creationId="{00000000-0000-0000-0000-000000000000}"/>
          </ac:spMkLst>
        </pc:spChg>
        <pc:picChg chg="mod">
          <ac:chgData name="Sarah Davies (0600131)" userId="a767d1ff-ace9-49a8-b371-e4f5236f80df" providerId="ADAL" clId="{0B45C874-E78B-4AF0-A1BE-2E202109BC60}" dt="2026-01-04T10:33:44.876" v="89" actId="14100"/>
          <ac:picMkLst>
            <pc:docMk/>
            <pc:sldMk cId="4237039325" sldId="261"/>
            <ac:picMk id="2" creationId="{2D36105B-1162-CB6D-3305-1E121CFB5DA6}"/>
          </ac:picMkLst>
        </pc:picChg>
        <pc:picChg chg="del">
          <ac:chgData name="Sarah Davies (0600131)" userId="a767d1ff-ace9-49a8-b371-e4f5236f80df" providerId="ADAL" clId="{0B45C874-E78B-4AF0-A1BE-2E202109BC60}" dt="2026-01-04T11:18:09.368" v="207" actId="21"/>
          <ac:picMkLst>
            <pc:docMk/>
            <pc:sldMk cId="4237039325" sldId="261"/>
            <ac:picMk id="11" creationId="{F5CF0CC3-F79E-252E-1E56-142F78750DA8}"/>
          </ac:picMkLst>
        </pc:picChg>
      </pc:sldChg>
      <pc:sldChg chg="delSp modSp mod delAnim modNotesTx">
        <pc:chgData name="Sarah Davies (0600131)" userId="a767d1ff-ace9-49a8-b371-e4f5236f80df" providerId="ADAL" clId="{0B45C874-E78B-4AF0-A1BE-2E202109BC60}" dt="2026-01-04T11:18:13.100" v="208" actId="21"/>
        <pc:sldMkLst>
          <pc:docMk/>
          <pc:sldMk cId="3514341159" sldId="262"/>
        </pc:sldMkLst>
        <pc:spChg chg="mod">
          <ac:chgData name="Sarah Davies (0600131)" userId="a767d1ff-ace9-49a8-b371-e4f5236f80df" providerId="ADAL" clId="{0B45C874-E78B-4AF0-A1BE-2E202109BC60}" dt="2026-01-04T10:34:38.873" v="95" actId="1076"/>
          <ac:spMkLst>
            <pc:docMk/>
            <pc:sldMk cId="3514341159" sldId="262"/>
            <ac:spMk id="2" creationId="{00000000-0000-0000-0000-000000000000}"/>
          </ac:spMkLst>
        </pc:spChg>
        <pc:spChg chg="mod">
          <ac:chgData name="Sarah Davies (0600131)" userId="a767d1ff-ace9-49a8-b371-e4f5236f80df" providerId="ADAL" clId="{0B45C874-E78B-4AF0-A1BE-2E202109BC60}" dt="2026-01-04T10:34:35.512" v="94" actId="1076"/>
          <ac:spMkLst>
            <pc:docMk/>
            <pc:sldMk cId="3514341159" sldId="262"/>
            <ac:spMk id="3" creationId="{00000000-0000-0000-0000-000000000000}"/>
          </ac:spMkLst>
        </pc:spChg>
        <pc:spChg chg="mod">
          <ac:chgData name="Sarah Davies (0600131)" userId="a767d1ff-ace9-49a8-b371-e4f5236f80df" providerId="ADAL" clId="{0B45C874-E78B-4AF0-A1BE-2E202109BC60}" dt="2026-01-04T10:34:18.190" v="92" actId="1076"/>
          <ac:spMkLst>
            <pc:docMk/>
            <pc:sldMk cId="3514341159" sldId="262"/>
            <ac:spMk id="5" creationId="{DF624108-8C1A-3250-D422-2211A394A84C}"/>
          </ac:spMkLst>
        </pc:spChg>
        <pc:spChg chg="del mod">
          <ac:chgData name="Sarah Davies (0600131)" userId="a767d1ff-ace9-49a8-b371-e4f5236f80df" providerId="ADAL" clId="{0B45C874-E78B-4AF0-A1BE-2E202109BC60}" dt="2026-01-04T10:34:11.323" v="91" actId="478"/>
          <ac:spMkLst>
            <pc:docMk/>
            <pc:sldMk cId="3514341159" sldId="262"/>
            <ac:spMk id="6" creationId="{F0AB8FD8-1F6A-E4C5-B7B3-BD7D99DF747A}"/>
          </ac:spMkLst>
        </pc:spChg>
        <pc:picChg chg="mod">
          <ac:chgData name="Sarah Davies (0600131)" userId="a767d1ff-ace9-49a8-b371-e4f5236f80df" providerId="ADAL" clId="{0B45C874-E78B-4AF0-A1BE-2E202109BC60}" dt="2026-01-04T10:34:40.961" v="96" actId="1076"/>
          <ac:picMkLst>
            <pc:docMk/>
            <pc:sldMk cId="3514341159" sldId="262"/>
            <ac:picMk id="4" creationId="{23D2B152-1F00-1C5C-3063-8A6DECC18254}"/>
          </ac:picMkLst>
        </pc:picChg>
        <pc:picChg chg="del">
          <ac:chgData name="Sarah Davies (0600131)" userId="a767d1ff-ace9-49a8-b371-e4f5236f80df" providerId="ADAL" clId="{0B45C874-E78B-4AF0-A1BE-2E202109BC60}" dt="2026-01-04T11:18:13.100" v="208" actId="21"/>
          <ac:picMkLst>
            <pc:docMk/>
            <pc:sldMk cId="3514341159" sldId="262"/>
            <ac:picMk id="26" creationId="{71C4F75B-2B3E-915C-59A5-AD071406D4D4}"/>
          </ac:picMkLst>
        </pc:picChg>
      </pc:sldChg>
      <pc:sldChg chg="delSp modSp mod delAnim modNotesTx">
        <pc:chgData name="Sarah Davies (0600131)" userId="a767d1ff-ace9-49a8-b371-e4f5236f80df" providerId="ADAL" clId="{0B45C874-E78B-4AF0-A1BE-2E202109BC60}" dt="2026-01-04T11:18:17.564" v="209" actId="21"/>
        <pc:sldMkLst>
          <pc:docMk/>
          <pc:sldMk cId="3046085847" sldId="263"/>
        </pc:sldMkLst>
        <pc:spChg chg="mod">
          <ac:chgData name="Sarah Davies (0600131)" userId="a767d1ff-ace9-49a8-b371-e4f5236f80df" providerId="ADAL" clId="{0B45C874-E78B-4AF0-A1BE-2E202109BC60}" dt="2026-01-04T10:35:01.572" v="98" actId="1076"/>
          <ac:spMkLst>
            <pc:docMk/>
            <pc:sldMk cId="3046085847" sldId="263"/>
            <ac:spMk id="2" creationId="{00000000-0000-0000-0000-000000000000}"/>
          </ac:spMkLst>
        </pc:spChg>
        <pc:spChg chg="mod">
          <ac:chgData name="Sarah Davies (0600131)" userId="a767d1ff-ace9-49a8-b371-e4f5236f80df" providerId="ADAL" clId="{0B45C874-E78B-4AF0-A1BE-2E202109BC60}" dt="2026-01-04T10:34:56.140" v="97" actId="1076"/>
          <ac:spMkLst>
            <pc:docMk/>
            <pc:sldMk cId="3046085847" sldId="263"/>
            <ac:spMk id="3" creationId="{00000000-0000-0000-0000-000000000000}"/>
          </ac:spMkLst>
        </pc:spChg>
        <pc:spChg chg="mod">
          <ac:chgData name="Sarah Davies (0600131)" userId="a767d1ff-ace9-49a8-b371-e4f5236f80df" providerId="ADAL" clId="{0B45C874-E78B-4AF0-A1BE-2E202109BC60}" dt="2026-01-04T10:35:06.668" v="99" actId="1076"/>
          <ac:spMkLst>
            <pc:docMk/>
            <pc:sldMk cId="3046085847" sldId="263"/>
            <ac:spMk id="6" creationId="{D5DA2B75-3C62-7670-12A6-B909AC9355F8}"/>
          </ac:spMkLst>
        </pc:spChg>
        <pc:picChg chg="mod">
          <ac:chgData name="Sarah Davies (0600131)" userId="a767d1ff-ace9-49a8-b371-e4f5236f80df" providerId="ADAL" clId="{0B45C874-E78B-4AF0-A1BE-2E202109BC60}" dt="2026-01-04T10:35:14.172" v="102" actId="14100"/>
          <ac:picMkLst>
            <pc:docMk/>
            <pc:sldMk cId="3046085847" sldId="263"/>
            <ac:picMk id="4" creationId="{18F6D723-FCF9-A10A-F637-A4B38F15EA40}"/>
          </ac:picMkLst>
        </pc:picChg>
        <pc:picChg chg="del">
          <ac:chgData name="Sarah Davies (0600131)" userId="a767d1ff-ace9-49a8-b371-e4f5236f80df" providerId="ADAL" clId="{0B45C874-E78B-4AF0-A1BE-2E202109BC60}" dt="2026-01-04T11:18:17.564" v="209" actId="21"/>
          <ac:picMkLst>
            <pc:docMk/>
            <pc:sldMk cId="3046085847" sldId="263"/>
            <ac:picMk id="18" creationId="{CA4680ED-454E-2455-A018-DDA456E6EF0A}"/>
          </ac:picMkLst>
        </pc:picChg>
      </pc:sldChg>
      <pc:sldChg chg="delSp modSp mod delAnim modNotesTx">
        <pc:chgData name="Sarah Davies (0600131)" userId="a767d1ff-ace9-49a8-b371-e4f5236f80df" providerId="ADAL" clId="{0B45C874-E78B-4AF0-A1BE-2E202109BC60}" dt="2026-01-04T11:18:21.786" v="210" actId="21"/>
        <pc:sldMkLst>
          <pc:docMk/>
          <pc:sldMk cId="411993636" sldId="264"/>
        </pc:sldMkLst>
        <pc:spChg chg="mod">
          <ac:chgData name="Sarah Davies (0600131)" userId="a767d1ff-ace9-49a8-b371-e4f5236f80df" providerId="ADAL" clId="{0B45C874-E78B-4AF0-A1BE-2E202109BC60}" dt="2026-01-04T10:35:50.239" v="105" actId="1076"/>
          <ac:spMkLst>
            <pc:docMk/>
            <pc:sldMk cId="411993636" sldId="264"/>
            <ac:spMk id="9" creationId="{641918A9-7528-5519-F8DF-AE421E321771}"/>
          </ac:spMkLst>
        </pc:spChg>
        <pc:picChg chg="mod">
          <ac:chgData name="Sarah Davies (0600131)" userId="a767d1ff-ace9-49a8-b371-e4f5236f80df" providerId="ADAL" clId="{0B45C874-E78B-4AF0-A1BE-2E202109BC60}" dt="2026-01-04T10:35:58.280" v="107" actId="1076"/>
          <ac:picMkLst>
            <pc:docMk/>
            <pc:sldMk cId="411993636" sldId="264"/>
            <ac:picMk id="6" creationId="{C0677D38-D184-A723-6C87-0FAFFD517A80}"/>
          </ac:picMkLst>
        </pc:picChg>
        <pc:picChg chg="del">
          <ac:chgData name="Sarah Davies (0600131)" userId="a767d1ff-ace9-49a8-b371-e4f5236f80df" providerId="ADAL" clId="{0B45C874-E78B-4AF0-A1BE-2E202109BC60}" dt="2026-01-04T11:18:21.786" v="210" actId="21"/>
          <ac:picMkLst>
            <pc:docMk/>
            <pc:sldMk cId="411993636" sldId="264"/>
            <ac:picMk id="26" creationId="{FCA94455-417F-047C-0C30-59EAFB4F9CBE}"/>
          </ac:picMkLst>
        </pc:picChg>
      </pc:sldChg>
      <pc:sldChg chg="delSp modSp mod delAnim">
        <pc:chgData name="Sarah Davies (0600131)" userId="a767d1ff-ace9-49a8-b371-e4f5236f80df" providerId="ADAL" clId="{0B45C874-E78B-4AF0-A1BE-2E202109BC60}" dt="2026-01-04T11:18:25.698" v="211" actId="21"/>
        <pc:sldMkLst>
          <pc:docMk/>
          <pc:sldMk cId="2822598965" sldId="265"/>
        </pc:sldMkLst>
        <pc:spChg chg="mod">
          <ac:chgData name="Sarah Davies (0600131)" userId="a767d1ff-ace9-49a8-b371-e4f5236f80df" providerId="ADAL" clId="{0B45C874-E78B-4AF0-A1BE-2E202109BC60}" dt="2026-01-04T10:37:56.707" v="175" actId="1076"/>
          <ac:spMkLst>
            <pc:docMk/>
            <pc:sldMk cId="2822598965" sldId="265"/>
            <ac:spMk id="2" creationId="{00000000-0000-0000-0000-000000000000}"/>
          </ac:spMkLst>
        </pc:spChg>
        <pc:spChg chg="mod">
          <ac:chgData name="Sarah Davies (0600131)" userId="a767d1ff-ace9-49a8-b371-e4f5236f80df" providerId="ADAL" clId="{0B45C874-E78B-4AF0-A1BE-2E202109BC60}" dt="2026-01-04T10:37:48.740" v="174" actId="1076"/>
          <ac:spMkLst>
            <pc:docMk/>
            <pc:sldMk cId="2822598965" sldId="265"/>
            <ac:spMk id="3" creationId="{00000000-0000-0000-0000-000000000000}"/>
          </ac:spMkLst>
        </pc:spChg>
        <pc:spChg chg="mod">
          <ac:chgData name="Sarah Davies (0600131)" userId="a767d1ff-ace9-49a8-b371-e4f5236f80df" providerId="ADAL" clId="{0B45C874-E78B-4AF0-A1BE-2E202109BC60}" dt="2026-01-04T10:38:17.254" v="179" actId="1076"/>
          <ac:spMkLst>
            <pc:docMk/>
            <pc:sldMk cId="2822598965" sldId="265"/>
            <ac:spMk id="5" creationId="{2B319D0F-5D73-18D0-0A80-78E37AE0353D}"/>
          </ac:spMkLst>
        </pc:spChg>
        <pc:picChg chg="mod">
          <ac:chgData name="Sarah Davies (0600131)" userId="a767d1ff-ace9-49a8-b371-e4f5236f80df" providerId="ADAL" clId="{0B45C874-E78B-4AF0-A1BE-2E202109BC60}" dt="2026-01-04T10:38:08.211" v="178" actId="14100"/>
          <ac:picMkLst>
            <pc:docMk/>
            <pc:sldMk cId="2822598965" sldId="265"/>
            <ac:picMk id="4" creationId="{BA6BA1AC-D484-FB60-5A20-AE3A2DAFABE0}"/>
          </ac:picMkLst>
        </pc:picChg>
        <pc:picChg chg="del">
          <ac:chgData name="Sarah Davies (0600131)" userId="a767d1ff-ace9-49a8-b371-e4f5236f80df" providerId="ADAL" clId="{0B45C874-E78B-4AF0-A1BE-2E202109BC60}" dt="2026-01-04T11:18:25.698" v="211" actId="21"/>
          <ac:picMkLst>
            <pc:docMk/>
            <pc:sldMk cId="2822598965" sldId="265"/>
            <ac:picMk id="32" creationId="{8BFCA41A-9807-4191-8479-8EDDD84B43A3}"/>
          </ac:picMkLst>
        </pc:picChg>
      </pc:sldChg>
      <pc:sldChg chg="delSp modSp mod delAnim">
        <pc:chgData name="Sarah Davies (0600131)" userId="a767d1ff-ace9-49a8-b371-e4f5236f80df" providerId="ADAL" clId="{0B45C874-E78B-4AF0-A1BE-2E202109BC60}" dt="2026-01-04T11:18:47.200" v="214" actId="1076"/>
        <pc:sldMkLst>
          <pc:docMk/>
          <pc:sldMk cId="4155348868" sldId="266"/>
        </pc:sldMkLst>
        <pc:spChg chg="mod">
          <ac:chgData name="Sarah Davies (0600131)" userId="a767d1ff-ace9-49a8-b371-e4f5236f80df" providerId="ADAL" clId="{0B45C874-E78B-4AF0-A1BE-2E202109BC60}" dt="2026-01-04T10:38:25.933" v="180" actId="1076"/>
          <ac:spMkLst>
            <pc:docMk/>
            <pc:sldMk cId="4155348868" sldId="266"/>
            <ac:spMk id="2" creationId="{00000000-0000-0000-0000-000000000000}"/>
          </ac:spMkLst>
        </pc:spChg>
        <pc:spChg chg="mod">
          <ac:chgData name="Sarah Davies (0600131)" userId="a767d1ff-ace9-49a8-b371-e4f5236f80df" providerId="ADAL" clId="{0B45C874-E78B-4AF0-A1BE-2E202109BC60}" dt="2026-01-04T10:38:33.583" v="181" actId="1076"/>
          <ac:spMkLst>
            <pc:docMk/>
            <pc:sldMk cId="4155348868" sldId="266"/>
            <ac:spMk id="3" creationId="{00000000-0000-0000-0000-000000000000}"/>
          </ac:spMkLst>
        </pc:spChg>
        <pc:spChg chg="mod">
          <ac:chgData name="Sarah Davies (0600131)" userId="a767d1ff-ace9-49a8-b371-e4f5236f80df" providerId="ADAL" clId="{0B45C874-E78B-4AF0-A1BE-2E202109BC60}" dt="2026-01-04T11:18:43.973" v="213" actId="1076"/>
          <ac:spMkLst>
            <pc:docMk/>
            <pc:sldMk cId="4155348868" sldId="266"/>
            <ac:spMk id="5" creationId="{2519BAB5-6F0A-A2E6-8DC5-1DCC2DE4439C}"/>
          </ac:spMkLst>
        </pc:spChg>
        <pc:picChg chg="mod">
          <ac:chgData name="Sarah Davies (0600131)" userId="a767d1ff-ace9-49a8-b371-e4f5236f80df" providerId="ADAL" clId="{0B45C874-E78B-4AF0-A1BE-2E202109BC60}" dt="2026-01-04T11:18:47.200" v="214" actId="1076"/>
          <ac:picMkLst>
            <pc:docMk/>
            <pc:sldMk cId="4155348868" sldId="266"/>
            <ac:picMk id="4" creationId="{4190F386-0447-B82B-2A29-65900CC6157D}"/>
          </ac:picMkLst>
        </pc:picChg>
        <pc:picChg chg="del">
          <ac:chgData name="Sarah Davies (0600131)" userId="a767d1ff-ace9-49a8-b371-e4f5236f80df" providerId="ADAL" clId="{0B45C874-E78B-4AF0-A1BE-2E202109BC60}" dt="2026-01-04T11:18:29.891" v="212" actId="21"/>
          <ac:picMkLst>
            <pc:docMk/>
            <pc:sldMk cId="4155348868" sldId="266"/>
            <ac:picMk id="20" creationId="{DEC08034-E6A6-74F9-3F93-20B9CAE55648}"/>
          </ac:picMkLst>
        </pc:picChg>
      </pc:sldChg>
      <pc:sldChg chg="modSp mod">
        <pc:chgData name="Sarah Davies (0600131)" userId="a767d1ff-ace9-49a8-b371-e4f5236f80df" providerId="ADAL" clId="{0B45C874-E78B-4AF0-A1BE-2E202109BC60}" dt="2026-01-04T10:43:26.120" v="202" actId="255"/>
        <pc:sldMkLst>
          <pc:docMk/>
          <pc:sldMk cId="3389132344" sldId="267"/>
        </pc:sldMkLst>
        <pc:spChg chg="mod">
          <ac:chgData name="Sarah Davies (0600131)" userId="a767d1ff-ace9-49a8-b371-e4f5236f80df" providerId="ADAL" clId="{0B45C874-E78B-4AF0-A1BE-2E202109BC60}" dt="2026-01-04T10:40:12.217" v="189" actId="255"/>
          <ac:spMkLst>
            <pc:docMk/>
            <pc:sldMk cId="3389132344" sldId="267"/>
            <ac:spMk id="2" creationId="{00000000-0000-0000-0000-000000000000}"/>
          </ac:spMkLst>
        </pc:spChg>
        <pc:spChg chg="mod">
          <ac:chgData name="Sarah Davies (0600131)" userId="a767d1ff-ace9-49a8-b371-e4f5236f80df" providerId="ADAL" clId="{0B45C874-E78B-4AF0-A1BE-2E202109BC60}" dt="2026-01-04T10:43:26.120" v="202" actId="255"/>
          <ac:spMkLst>
            <pc:docMk/>
            <pc:sldMk cId="3389132344" sldId="267"/>
            <ac:spMk id="3" creationId="{541BD2BA-C58D-0CA2-9C95-FEF1B0330473}"/>
          </ac:spMkLst>
        </pc:spChg>
      </pc:sldChg>
      <pc:sldChg chg="modSp mod">
        <pc:chgData name="Sarah Davies (0600131)" userId="a767d1ff-ace9-49a8-b371-e4f5236f80df" providerId="ADAL" clId="{0B45C874-E78B-4AF0-A1BE-2E202109BC60}" dt="2026-01-04T10:41:31.851" v="196" actId="27636"/>
        <pc:sldMkLst>
          <pc:docMk/>
          <pc:sldMk cId="1531528155" sldId="268"/>
        </pc:sldMkLst>
        <pc:spChg chg="mod">
          <ac:chgData name="Sarah Davies (0600131)" userId="a767d1ff-ace9-49a8-b371-e4f5236f80df" providerId="ADAL" clId="{0B45C874-E78B-4AF0-A1BE-2E202109BC60}" dt="2026-01-04T10:41:31.851" v="196" actId="27636"/>
          <ac:spMkLst>
            <pc:docMk/>
            <pc:sldMk cId="1531528155" sldId="268"/>
            <ac:spMk id="3"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04/01/2026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04/01/2026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r>
              <a:rPr lang="en-GB" dirty="0"/>
              <a:t>Hello I’m Sarah Davies, today I am discussing What challenges do learners face in Welsh educational settings.</a:t>
            </a:r>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marL="171450" indent="-171450" rtl="0">
              <a:buFont typeface="Arial" panose="020B0604020202020204" pitchFamily="34" charset="0"/>
              <a:buChar char="•"/>
            </a:pPr>
            <a:r>
              <a:rPr lang="en-GB" dirty="0"/>
              <a:t>Challenges that can affect well-being and learning outcomes.</a:t>
            </a:r>
          </a:p>
          <a:p>
            <a:pPr marL="171450" indent="-171450" rtl="0">
              <a:buFont typeface="Arial" panose="020B0604020202020204" pitchFamily="34" charset="0"/>
              <a:buChar char="•"/>
            </a:pPr>
            <a:r>
              <a:rPr lang="en-GB" dirty="0"/>
              <a:t>ACES, poverty and bilingual education.</a:t>
            </a:r>
          </a:p>
          <a:p>
            <a:pPr marL="171450" indent="-171450" rtl="0">
              <a:buFont typeface="Arial" panose="020B0604020202020204" pitchFamily="34" charset="0"/>
              <a:buChar char="•"/>
            </a:pPr>
            <a:r>
              <a:rPr lang="en-GB" dirty="0"/>
              <a:t>Will look at how schools overcome these challenges?</a:t>
            </a:r>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2</a:t>
            </a:fld>
            <a:endParaRPr lang="en-GB" dirty="0"/>
          </a:p>
        </p:txBody>
      </p:sp>
    </p:spTree>
    <p:extLst>
      <p:ext uri="{BB962C8B-B14F-4D97-AF65-F5344CB8AC3E}">
        <p14:creationId xmlns:p14="http://schemas.microsoft.com/office/powerpoint/2010/main" val="118867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r>
              <a:rPr lang="en-GB" dirty="0"/>
              <a:t>Aces Aware (2018), Domestic, emotional or sexual abuse. Parental mental health challenges or substance abuse. Poverty. Parental separation, parental death or a parent going to prison. </a:t>
            </a:r>
          </a:p>
          <a:p>
            <a:pPr rtl="0"/>
            <a:r>
              <a:rPr lang="en-GB" dirty="0"/>
              <a:t> Home could be unstable, parents arguing, divorce, witnessing domestic violence.</a:t>
            </a:r>
          </a:p>
          <a:p>
            <a:pPr rtl="0"/>
            <a:r>
              <a:rPr lang="en-GB" dirty="0"/>
              <a:t> Childhood experiences that can have a profound impact on their well-being. </a:t>
            </a:r>
          </a:p>
          <a:p>
            <a:pPr rtl="0"/>
            <a:r>
              <a:rPr lang="en-GB" dirty="0"/>
              <a:t>They may have come into harm, or their environment has affected them in by no control of their own. These events can be very traumatic for a child and have consequences on their health and future outcomes. </a:t>
            </a:r>
          </a:p>
          <a:p>
            <a:pPr rtl="0"/>
            <a:r>
              <a:rPr lang="en-GB" dirty="0"/>
              <a:t>As mentioned by Aces aware, (2018) these stressful events may impact even brain development and could have an influence on a child's behaviour, how they learn and impact their mental well-being. </a:t>
            </a:r>
          </a:p>
          <a:p>
            <a:pPr rtl="0"/>
            <a:r>
              <a:rPr lang="en-GB" dirty="0"/>
              <a:t> ACE Hub Wales (2022) cite that “</a:t>
            </a:r>
            <a:r>
              <a:rPr lang="en-GB" i="1" dirty="0"/>
              <a:t>Trauma in childhood is associated with attachment, emotion and autobiographical memory</a:t>
            </a:r>
          </a:p>
          <a:p>
            <a:pPr rtl="0"/>
            <a:r>
              <a:rPr lang="en-GB" i="1" dirty="0"/>
              <a:t>impairments which influences the ability to build a logical image of oneself”.</a:t>
            </a:r>
            <a:r>
              <a:rPr lang="en-GB" i="0" dirty="0"/>
              <a:t> This then interferes with developing secure and healthy attachment bonds with a caregiver. </a:t>
            </a:r>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3</a:t>
            </a:fld>
            <a:endParaRPr lang="en-GB" dirty="0"/>
          </a:p>
        </p:txBody>
      </p:sp>
    </p:spTree>
    <p:extLst>
      <p:ext uri="{BB962C8B-B14F-4D97-AF65-F5344CB8AC3E}">
        <p14:creationId xmlns:p14="http://schemas.microsoft.com/office/powerpoint/2010/main" val="955871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r>
              <a:rPr lang="en-GB" b="0" dirty="0">
                <a:latin typeface="+mn-lt"/>
              </a:rPr>
              <a:t>The challenge ACES present to schools. </a:t>
            </a:r>
          </a:p>
          <a:p>
            <a:pPr rtl="0"/>
            <a:r>
              <a:rPr lang="en-GB" b="0" dirty="0">
                <a:latin typeface="+mn-lt"/>
              </a:rPr>
              <a:t>Can affect learning, brain development and behaviour. </a:t>
            </a:r>
          </a:p>
          <a:p>
            <a:pPr rtl="0"/>
            <a:r>
              <a:rPr lang="en-GB" b="0" dirty="0">
                <a:latin typeface="+mn-lt"/>
              </a:rPr>
              <a:t>Anxious and lack of concentration hard to focus in class.</a:t>
            </a:r>
          </a:p>
          <a:p>
            <a:pPr rtl="0"/>
            <a:r>
              <a:rPr lang="en-GB" b="0" dirty="0">
                <a:latin typeface="+mn-lt"/>
              </a:rPr>
              <a:t> Difficult to trust adults or their peers, socially isolated, not focusing in lessons. </a:t>
            </a:r>
          </a:p>
          <a:p>
            <a:pPr rtl="0"/>
            <a:r>
              <a:rPr lang="en-GB" b="0" dirty="0">
                <a:latin typeface="+mn-lt"/>
              </a:rPr>
              <a:t>According to Belis et al, (2016), “</a:t>
            </a:r>
            <a:r>
              <a:rPr lang="en-GB" b="0" i="1" dirty="0">
                <a:latin typeface="+mn-lt"/>
              </a:rPr>
              <a:t>out of every 100 adults in Wales, 47 suffered one ACE during their childhood”. </a:t>
            </a:r>
          </a:p>
          <a:p>
            <a:pPr rtl="0"/>
            <a:r>
              <a:rPr lang="en-GB" b="0" dirty="0">
                <a:latin typeface="+mn-lt"/>
              </a:rPr>
              <a:t>ACE hub Wales, (2022), points out there is a link between traumatic events and poorer health outcomes, even increasing adult mental health issues and physical diseases. Figure 3 shows the influence in which ACES can have on an individual's health and well-being throughout their lifespan.  </a:t>
            </a:r>
          </a:p>
          <a:p>
            <a:pPr rtl="0"/>
            <a:r>
              <a:rPr lang="en-GB" b="0" dirty="0">
                <a:latin typeface="+mn-lt"/>
              </a:rPr>
              <a:t>ACES are associated with poorer educational attainment. ACE HUB Wales, (2022), uses the term “</a:t>
            </a:r>
            <a:r>
              <a:rPr lang="en-GB" b="0" i="1" dirty="0">
                <a:latin typeface="+mn-lt"/>
              </a:rPr>
              <a:t>Toxic stress</a:t>
            </a:r>
            <a:r>
              <a:rPr lang="en-GB" b="0" dirty="0">
                <a:latin typeface="+mn-lt"/>
              </a:rPr>
              <a:t>” and suggests it can affect a child's cognitive functions affecting learning and their memory.</a:t>
            </a:r>
          </a:p>
          <a:p>
            <a:pPr rtl="0"/>
            <a:r>
              <a:rPr lang="en-GB" dirty="0">
                <a:latin typeface="+mn-lt"/>
              </a:rPr>
              <a:t> Due to developmental trauma an individual may struggle in their relationships forming bonds even later in their adulthood.  </a:t>
            </a:r>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3069441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High levels of poverty in Wales.</a:t>
            </a:r>
          </a:p>
          <a:p>
            <a:r>
              <a:rPr lang="en-GB" dirty="0"/>
              <a:t>Food insecurity, families using food banks, community fridges. Less nutritious meals.</a:t>
            </a:r>
          </a:p>
          <a:p>
            <a:r>
              <a:rPr lang="en-GB" dirty="0"/>
              <a:t>Less opportunities to travel, take up sports, music lessons, after school social clubs like Scouts and Guides to mix with their peers and gain opportunities find out what they are good at and be creative, expressive, learn life skills and move their bodies to exercise.</a:t>
            </a:r>
          </a:p>
          <a:p>
            <a:endParaRPr lang="en-GB" dirty="0"/>
          </a:p>
          <a:p>
            <a:r>
              <a:rPr lang="en-GB" dirty="0"/>
              <a:t> Schools can come at a cost to families, supplies, food, trips and uniforms. Pressure on themselves and their families. </a:t>
            </a:r>
          </a:p>
          <a:p>
            <a:r>
              <a:rPr lang="en-GB" dirty="0"/>
              <a:t>According to The Bevan Foundation, (2024), 29 percent of children are living in poverty relative to income. </a:t>
            </a:r>
          </a:p>
          <a:p>
            <a:r>
              <a:rPr lang="en-GB" dirty="0"/>
              <a:t> Children in Wales, (2024, p. 7), quotes: “</a:t>
            </a:r>
            <a:r>
              <a:rPr lang="en-GB" i="1" dirty="0"/>
              <a:t>Children are missing out of vital parts of their childhood due to families not being able to afford basic necessities”.</a:t>
            </a:r>
          </a:p>
          <a:p>
            <a:r>
              <a:rPr lang="en-GB" dirty="0"/>
              <a:t> Children in Wales, (2024, p. 9), also state that there is higher proportion of those with ACES that do experience poverty. </a:t>
            </a:r>
          </a:p>
          <a:p>
            <a:r>
              <a:rPr lang="en-GB" dirty="0"/>
              <a:t>The chart on figure 4 displays the high poverty rates in Welsh towns and the number of children in Wales that are struggling in poverty in 2017. The BBC have referenced this in their News article from source: End Child Poverty, (2018). </a:t>
            </a:r>
          </a:p>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5</a:t>
            </a:fld>
            <a:endParaRPr lang="en-GB" dirty="0"/>
          </a:p>
        </p:txBody>
      </p:sp>
    </p:spTree>
    <p:extLst>
      <p:ext uri="{BB962C8B-B14F-4D97-AF65-F5344CB8AC3E}">
        <p14:creationId xmlns:p14="http://schemas.microsoft.com/office/powerpoint/2010/main" val="1201050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Children’s educational outcomes are affected by living in poverty.</a:t>
            </a:r>
          </a:p>
          <a:p>
            <a:r>
              <a:rPr lang="en-GB" dirty="0"/>
              <a:t>(Children In Wales, 2024, p. 10) Conducted a survey in 2023 with educators and the results shown that, quote: </a:t>
            </a:r>
            <a:r>
              <a:rPr lang="en-GB" i="1" dirty="0"/>
              <a:t>“92% said that poverty affects children’s experience of school and learning</a:t>
            </a:r>
            <a:r>
              <a:rPr lang="en-GB" dirty="0"/>
              <a:t>”.</a:t>
            </a:r>
          </a:p>
          <a:p>
            <a:r>
              <a:rPr lang="en-GB" dirty="0"/>
              <a:t>School attendance – More likely to avoid school if they are being bullied, cannot afford the transport, expecting a disciplinary, not done their homework. </a:t>
            </a:r>
          </a:p>
          <a:p>
            <a:r>
              <a:rPr lang="en-GB" dirty="0"/>
              <a:t> Extra stress and anxiety of living in poverty, these children may need more emotional support in school settings. Seeing their parents in such stress can affect a child’s wellbeing too. </a:t>
            </a:r>
          </a:p>
          <a:p>
            <a:r>
              <a:rPr lang="en-GB" dirty="0"/>
              <a:t>Tiredness – less able to concentrate. Can not engage in lessons. Due to being hungry or anxious. Less able to sleep due to worry.</a:t>
            </a:r>
          </a:p>
          <a:p>
            <a:r>
              <a:rPr lang="en-GB" dirty="0"/>
              <a:t>More suspectable to bullying–Low self-worth. Avoidance. For example, non- uniform day or dress up theme days like World Book Day, St. David’s Day – they realise they cannot afford the same things as their friends and can feel excluded. </a:t>
            </a:r>
          </a:p>
          <a:p>
            <a:r>
              <a:rPr lang="en-GB" dirty="0"/>
              <a:t>Isolation – Can not afford school trips, stigma, low self-esteem, no data access internet at home.</a:t>
            </a:r>
          </a:p>
          <a:p>
            <a:endParaRPr lang="en-GB" dirty="0"/>
          </a:p>
          <a:p>
            <a:r>
              <a:rPr lang="en-GB" dirty="0"/>
              <a:t>Home may be difficult to study, no internet, no quiet space, no stationary, no help on projects, craft materials.</a:t>
            </a:r>
          </a:p>
          <a:p>
            <a:endParaRPr lang="en-GB" dirty="0"/>
          </a:p>
          <a:p>
            <a:r>
              <a:rPr lang="en-GB" dirty="0"/>
              <a:t>For a school this can affect learning attainment, and a child has less potential to achieve and their ability to fully participate in school life.</a:t>
            </a:r>
          </a:p>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6</a:t>
            </a:fld>
            <a:endParaRPr lang="en-GB" dirty="0"/>
          </a:p>
        </p:txBody>
      </p:sp>
    </p:spTree>
    <p:extLst>
      <p:ext uri="{BB962C8B-B14F-4D97-AF65-F5344CB8AC3E}">
        <p14:creationId xmlns:p14="http://schemas.microsoft.com/office/powerpoint/2010/main" val="793557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r>
              <a:rPr lang="en-GB" dirty="0"/>
              <a:t>Because the education system in Wales is bilingual it presents challenges for Welsh pupils. </a:t>
            </a:r>
          </a:p>
          <a:p>
            <a:pPr rtl="0"/>
            <a:r>
              <a:rPr lang="en-GB" dirty="0"/>
              <a:t>The Institute of Welsh Affairs state that If they are taught in a language they are not familiar with at home, they are more likely to struggle– which will affect academic progress and their well-being. Their Stronger language may be preferred outside the classroom, so they are not practising their bilingual language very often.</a:t>
            </a:r>
          </a:p>
          <a:p>
            <a:pPr rtl="0"/>
            <a:r>
              <a:rPr lang="en-GB" dirty="0"/>
              <a:t>Their parents may not speak Welsh or English at home; this limits support with homework and reading. May be being raised in homes not speaking Welsh or English. </a:t>
            </a:r>
          </a:p>
          <a:p>
            <a:pPr rtl="0"/>
            <a:r>
              <a:rPr lang="en-GB" dirty="0"/>
              <a:t>Learning Welsh or English alongside with trying to keep up with the curriculum may be a struggle for those with </a:t>
            </a:r>
            <a:r>
              <a:rPr lang="en-GB" dirty="0" err="1"/>
              <a:t>ALN</a:t>
            </a:r>
            <a:r>
              <a:rPr lang="en-GB" dirty="0"/>
              <a:t> and for schools. </a:t>
            </a:r>
          </a:p>
          <a:p>
            <a:pPr rtl="0"/>
            <a:r>
              <a:rPr lang="en-GB" dirty="0"/>
              <a:t>According to Packer and Rhys, (2025) British Journal of Special Education: “</a:t>
            </a:r>
            <a:r>
              <a:rPr lang="en-GB" i="1" dirty="0"/>
              <a:t>Around a third of schools in Wales deliver the curriculum in Welsh, but there is a critical shortage of Welsh resources, standardised assessments and qualified Welsh-speaking practitioners to support learners with additional learning needs particularly in literacy”.</a:t>
            </a:r>
          </a:p>
          <a:p>
            <a:pPr rtl="0"/>
            <a:endParaRPr lang="en-GB" dirty="0"/>
          </a:p>
        </p:txBody>
      </p:sp>
      <p:sp>
        <p:nvSpPr>
          <p:cNvPr id="4" name="Slide Number Placeholder 3"/>
          <p:cNvSpPr>
            <a:spLocks noGrp="1"/>
          </p:cNvSpPr>
          <p:nvPr>
            <p:ph type="sldNum" sz="quarter" idx="10"/>
          </p:nvPr>
        </p:nvSpPr>
        <p:spPr/>
        <p:txBody>
          <a:bodyPr rtlCol="0"/>
          <a:lstStyle/>
          <a:p>
            <a:pPr rtl="0"/>
            <a:fld id="{5800B302-F4DC-4547-9C74-CF794137D166}" type="slidenum">
              <a:rPr lang="en-GB" smtClean="0"/>
              <a:t>7</a:t>
            </a:fld>
            <a:endParaRPr lang="en-GB" dirty="0"/>
          </a:p>
        </p:txBody>
      </p:sp>
    </p:spTree>
    <p:extLst>
      <p:ext uri="{BB962C8B-B14F-4D97-AF65-F5344CB8AC3E}">
        <p14:creationId xmlns:p14="http://schemas.microsoft.com/office/powerpoint/2010/main" val="908655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Lack of confidence may lead to not participating in classroom lessons, not be answering questions, causes social isolation and reduced engagement.</a:t>
            </a:r>
          </a:p>
          <a:p>
            <a:r>
              <a:rPr lang="en-GB" dirty="0"/>
              <a:t>Not confident speaking their second language in the classroom in front of others and decrease levels of self-esteem.</a:t>
            </a:r>
          </a:p>
          <a:p>
            <a:r>
              <a:rPr lang="en-GB" dirty="0"/>
              <a:t>If not from Welsh/English homes and in their second language medium school, it can become more challenging when presented with new subject vocabulary.</a:t>
            </a:r>
          </a:p>
          <a:p>
            <a:endParaRPr lang="en-GB" dirty="0"/>
          </a:p>
          <a:p>
            <a:r>
              <a:rPr lang="en-GB" i="1" dirty="0"/>
              <a:t>“The initial findings showed that 43% of Welsh speakers had started to learn speaking Welsh at home as young children</a:t>
            </a:r>
            <a:r>
              <a:rPr lang="en-GB" dirty="0"/>
              <a:t>” (Gov.Wales, 2022).</a:t>
            </a:r>
          </a:p>
          <a:p>
            <a:r>
              <a:rPr lang="en-GB" dirty="0"/>
              <a:t>Which would suggest the other 37% attending a Welsh-medium school would struggle and have more of a disadvantage.</a:t>
            </a:r>
          </a:p>
          <a:p>
            <a:r>
              <a:rPr lang="en-GB" dirty="0"/>
              <a:t> Figure 7, referenced by the Welsh Government, (2022), indicates they are more likely to speak Welsh themselves if their parents are fluent. This shows how language proficiency at home correlates with confidence and participation in Welsh medium education. Highlighting on the smaller segments, a disadvantage where Welsh is not spoken at home and children may feel like they are making slower progress or underachieving. Less likely to be interested. </a:t>
            </a:r>
          </a:p>
        </p:txBody>
      </p:sp>
      <p:sp>
        <p:nvSpPr>
          <p:cNvPr id="4" name="Slide Number Placeholder 3"/>
          <p:cNvSpPr>
            <a:spLocks noGrp="1"/>
          </p:cNvSpPr>
          <p:nvPr>
            <p:ph type="sldNum" sz="quarter" idx="10"/>
          </p:nvPr>
        </p:nvSpPr>
        <p:spPr/>
        <p:txBody>
          <a:bodyPr/>
          <a:lstStyle/>
          <a:p>
            <a:pPr rtl="0"/>
            <a:fld id="{32674CE4-FBD8-4481-AEFB-CA53E599A745}" type="slidenum">
              <a:rPr lang="en-GB" smtClean="0"/>
              <a:t>8</a:t>
            </a:fld>
            <a:endParaRPr lang="en-GB" dirty="0"/>
          </a:p>
        </p:txBody>
      </p:sp>
    </p:spTree>
    <p:extLst>
      <p:ext uri="{BB962C8B-B14F-4D97-AF65-F5344CB8AC3E}">
        <p14:creationId xmlns:p14="http://schemas.microsoft.com/office/powerpoint/2010/main" val="2000953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a:p>
            <a:r>
              <a:rPr lang="en-GB" dirty="0"/>
              <a:t>The Welsh Curriculum is child-centred and focuses on well-being. It has policies in place to ensure schools create an inclusive environment and a caring community. </a:t>
            </a:r>
          </a:p>
          <a:p>
            <a:endParaRPr lang="en-GB" dirty="0"/>
          </a:p>
          <a:p>
            <a:r>
              <a:rPr lang="en-GB" dirty="0"/>
              <a:t>Some positive political choices made by the Welsh Government, Primary school children all get free school meals. They don’t have to worry about feeling hungry, they can fully participate in their learning. </a:t>
            </a:r>
          </a:p>
          <a:p>
            <a:r>
              <a:rPr lang="en-GB" dirty="0"/>
              <a:t> School setting X has a uniform donation scheme and a community food trolley in its reception helping low-income families. It even has a school costume rail to save parents having to buy for Christmas plays. School setting X has a sensory room, communication boards, well trained staff, and children are taught their rights and are involved in discussions. Anti-bullying policy. (Tenby Primary, 2024). </a:t>
            </a:r>
          </a:p>
          <a:p>
            <a:r>
              <a:rPr lang="en-GB" dirty="0"/>
              <a:t>Staff are friendly and empathetic and offer emotional support to children.</a:t>
            </a:r>
          </a:p>
          <a:p>
            <a:endParaRPr lang="en-GB" dirty="0"/>
          </a:p>
          <a:p>
            <a:endParaRPr lang="en-GB" dirty="0"/>
          </a:p>
          <a:p>
            <a:r>
              <a:rPr lang="en-GB" dirty="0"/>
              <a:t>Ace Hub Wales, (2022), States that in Wales, training in trauma-informed care has been implemented for a variety of frontline workforces including education. It is a ACE-informed approach which emphasises the importance of trauma-informed skills. </a:t>
            </a:r>
          </a:p>
          <a:p>
            <a:endParaRPr lang="en-GB" dirty="0"/>
          </a:p>
          <a:p>
            <a:endParaRPr lang="en-GB" dirty="0"/>
          </a:p>
          <a:p>
            <a:r>
              <a:rPr lang="en-GB" dirty="0"/>
              <a:t>These initiatives foster an environment where learners feel secure, accepted and able to engage with learning. </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9</a:t>
            </a:fld>
            <a:endParaRPr lang="en-GB" dirty="0"/>
          </a:p>
        </p:txBody>
      </p:sp>
    </p:spTree>
    <p:extLst>
      <p:ext uri="{BB962C8B-B14F-4D97-AF65-F5344CB8AC3E}">
        <p14:creationId xmlns:p14="http://schemas.microsoft.com/office/powerpoint/2010/main" val="40336863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Learners in Welsh educational settings face significant challenges – such as (ACES), poverty and language barriers. They can impact both wellbeing and learning attainment.</a:t>
            </a:r>
          </a:p>
          <a:p>
            <a:r>
              <a:rPr lang="en-GB" dirty="0"/>
              <a:t>Welsh education emphasizes a whole-child approach, prioritizing well-being and support systems in schools. This aligns with Maslow’s Hierarchy of Needs framework, on figure 9, which states that basic physiological and psychological needs must be satisfied before Self actualisation can take place. </a:t>
            </a:r>
          </a:p>
          <a:p>
            <a:r>
              <a:rPr lang="en-GB" dirty="0"/>
              <a:t>The government initiatives, such as free school meals and anti-poverty measures aim to bridge the gap in inequalities. These combined create a more nurturing environment that can promote focus and learning for all children. </a:t>
            </a:r>
          </a:p>
          <a:p>
            <a:endParaRPr lang="en-GB" dirty="0"/>
          </a:p>
          <a:p>
            <a:r>
              <a:rPr lang="en-GB" dirty="0"/>
              <a:t>Safeguarding children and early intervention are essential to overcome any safety needs. </a:t>
            </a:r>
          </a:p>
          <a:p>
            <a:r>
              <a:rPr lang="en-GB" dirty="0"/>
              <a:t>Putting an end to child poverty shouldn’t just be a political goal, all schools should address and empathise with social inequality and put inclusive measures in place for children to feel more able to participate in school life. The Welsh government must continue to be child-centred and inclusive in its policies and provide an affordable and attainable educational system for all. </a:t>
            </a:r>
          </a:p>
          <a:p>
            <a:r>
              <a:rPr lang="en-GB" dirty="0"/>
              <a:t>Thank you. </a:t>
            </a:r>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10</a:t>
            </a:fld>
            <a:endParaRPr lang="en-GB" dirty="0"/>
          </a:p>
        </p:txBody>
      </p:sp>
    </p:spTree>
    <p:extLst>
      <p:ext uri="{BB962C8B-B14F-4D97-AF65-F5344CB8AC3E}">
        <p14:creationId xmlns:p14="http://schemas.microsoft.com/office/powerpoint/2010/main" val="2156660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11</a:t>
            </a:fld>
            <a:endParaRPr lang="en-GB" dirty="0"/>
          </a:p>
        </p:txBody>
      </p:sp>
    </p:spTree>
    <p:extLst>
      <p:ext uri="{BB962C8B-B14F-4D97-AF65-F5344CB8AC3E}">
        <p14:creationId xmlns:p14="http://schemas.microsoft.com/office/powerpoint/2010/main" val="3256384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12</a:t>
            </a:fld>
            <a:endParaRPr lang="en-GB" dirty="0"/>
          </a:p>
        </p:txBody>
      </p:sp>
    </p:spTree>
    <p:extLst>
      <p:ext uri="{BB962C8B-B14F-4D97-AF65-F5344CB8AC3E}">
        <p14:creationId xmlns:p14="http://schemas.microsoft.com/office/powerpoint/2010/main" val="431484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9" name="Rectangle 18"/>
          <p:cNvSpPr/>
          <p:nvPr/>
        </p:nvSpPr>
        <p:spPr>
          <a:xfrm>
            <a:off x="0" y="0"/>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3" name="Rectangle 22"/>
          <p:cNvSpPr/>
          <p:nvPr/>
        </p:nvSpPr>
        <p:spPr>
          <a:xfrm flipV="1">
            <a:off x="7213577" y="3810001"/>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4" name="Rectangle 23"/>
          <p:cNvSpPr/>
          <p:nvPr/>
        </p:nvSpPr>
        <p:spPr>
          <a:xfrm flipV="1">
            <a:off x="7213601" y="3897010"/>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5" name="Rectangle 24"/>
          <p:cNvSpPr/>
          <p:nvPr/>
        </p:nvSpPr>
        <p:spPr>
          <a:xfrm flipV="1">
            <a:off x="7213601"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7" name="Rectangle 6"/>
          <p:cNvSpPr/>
          <p:nvPr/>
        </p:nvSpPr>
        <p:spPr>
          <a:xfrm>
            <a:off x="1" y="3649662"/>
            <a:ext cx="12192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0" name="Rectangle 9"/>
          <p:cNvSpPr/>
          <p:nvPr/>
        </p:nvSpPr>
        <p:spPr>
          <a:xfrm>
            <a:off x="1"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1" name="Rectangle 10"/>
          <p:cNvSpPr/>
          <p:nvPr/>
        </p:nvSpPr>
        <p:spPr>
          <a:xfrm flipV="1">
            <a:off x="8552068" y="3643090"/>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8" name="Title 7"/>
          <p:cNvSpPr>
            <a:spLocks noGrp="1"/>
          </p:cNvSpPr>
          <p:nvPr>
            <p:ph type="ctrTitle"/>
          </p:nvPr>
        </p:nvSpPr>
        <p:spPr>
          <a:xfrm>
            <a:off x="609600" y="2389009"/>
            <a:ext cx="11277600" cy="1470025"/>
          </a:xfrm>
        </p:spPr>
        <p:txBody>
          <a:bodyPr rtlCol="0" anchor="b"/>
          <a:lstStyle>
            <a:lvl1pPr>
              <a:defRPr sz="4400">
                <a:solidFill>
                  <a:schemeClr val="bg1"/>
                </a:solidFill>
              </a:defRPr>
            </a:lvl1pPr>
          </a:lstStyle>
          <a:p>
            <a:pPr rtl="0"/>
            <a:r>
              <a:rPr lang="en-GB" noProof="0"/>
              <a:t>Click to edit Master title style</a:t>
            </a:r>
            <a:endParaRPr lang="en-GB" noProof="0" dirty="0"/>
          </a:p>
        </p:txBody>
      </p:sp>
      <p:sp>
        <p:nvSpPr>
          <p:cNvPr id="9" name="Subtitle 8"/>
          <p:cNvSpPr>
            <a:spLocks noGrp="1"/>
          </p:cNvSpPr>
          <p:nvPr>
            <p:ph type="subTitle" idx="1"/>
          </p:nvPr>
        </p:nvSpPr>
        <p:spPr>
          <a:xfrm>
            <a:off x="609600" y="3899938"/>
            <a:ext cx="6604000" cy="1752600"/>
          </a:xfrm>
        </p:spPr>
        <p:txBody>
          <a:bodyPr rtlCol="0"/>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GB" noProof="0"/>
              <a:t>Click to edit Master subtitle style</a:t>
            </a:r>
            <a:endParaRPr lang="en-GB" noProof="0" dirty="0"/>
          </a:p>
        </p:txBody>
      </p:sp>
      <p:sp>
        <p:nvSpPr>
          <p:cNvPr id="17" name="Footer Placeholder 16"/>
          <p:cNvSpPr>
            <a:spLocks noGrp="1"/>
          </p:cNvSpPr>
          <p:nvPr>
            <p:ph type="ftr" sz="quarter" idx="11"/>
          </p:nvPr>
        </p:nvSpPr>
        <p:spPr>
          <a:xfrm>
            <a:off x="7265116" y="4205288"/>
            <a:ext cx="1727200" cy="457200"/>
          </a:xfrm>
        </p:spPr>
        <p:txBody>
          <a:bodyPr rtlCol="0"/>
          <a:lstStyle>
            <a:lvl1pPr>
              <a:defRPr>
                <a:solidFill>
                  <a:schemeClr val="accent2">
                    <a:lumMod val="75000"/>
                  </a:schemeClr>
                </a:solidFill>
              </a:defRPr>
            </a:lvl1pPr>
          </a:lstStyle>
          <a:p>
            <a:pPr rtl="0"/>
            <a:r>
              <a:rPr lang="en-GB" noProof="0" dirty="0"/>
              <a:t>Add a footer</a:t>
            </a:r>
          </a:p>
        </p:txBody>
      </p:sp>
      <p:sp>
        <p:nvSpPr>
          <p:cNvPr id="28" name="Date Placeholder 27"/>
          <p:cNvSpPr>
            <a:spLocks noGrp="1"/>
          </p:cNvSpPr>
          <p:nvPr>
            <p:ph type="dt" sz="half" idx="10"/>
          </p:nvPr>
        </p:nvSpPr>
        <p:spPr>
          <a:xfrm>
            <a:off x="9043832" y="4206240"/>
            <a:ext cx="1280160" cy="457200"/>
          </a:xfrm>
        </p:spPr>
        <p:txBody>
          <a:bodyPr rtlCol="0"/>
          <a:lstStyle>
            <a:lvl1pPr>
              <a:defRPr>
                <a:solidFill>
                  <a:schemeClr val="accent2">
                    <a:lumMod val="75000"/>
                  </a:schemeClr>
                </a:solidFill>
              </a:defRPr>
            </a:lvl1pPr>
          </a:lstStyle>
          <a:p>
            <a:pPr rtl="0"/>
            <a:fld id="{B4AAD351-6347-4318-B935-1E0F1B6A61D6}" type="datetime1">
              <a:rPr lang="en-GB" noProof="0" smtClean="0"/>
              <a:t>04/01/2026</a:t>
            </a:fld>
            <a:endParaRPr lang="en-GB" noProof="0" dirty="0"/>
          </a:p>
        </p:txBody>
      </p:sp>
      <p:sp>
        <p:nvSpPr>
          <p:cNvPr id="29" name="Slide Number Placeholder 28"/>
          <p:cNvSpPr>
            <a:spLocks noGrp="1"/>
          </p:cNvSpPr>
          <p:nvPr>
            <p:ph type="sldNum" sz="quarter" idx="12"/>
          </p:nvPr>
        </p:nvSpPr>
        <p:spPr>
          <a:xfrm>
            <a:off x="11093451" y="1136"/>
            <a:ext cx="996949" cy="365760"/>
          </a:xfrm>
        </p:spPr>
        <p:txBody>
          <a:bodyPr rtlCol="0"/>
          <a:lstStyle>
            <a:lvl1pPr algn="r">
              <a:defRPr sz="1800">
                <a:solidFill>
                  <a:schemeClr val="bg1"/>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60115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1pPr>
              <a:defRPr/>
            </a:lvl1pPr>
            <a:lvl5pPr>
              <a:defRPr/>
            </a:lvl5pPr>
            <a:lvl6pPr>
              <a:defRPr/>
            </a:lvl6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71F23539-3F81-4F1E-A9B7-5CE0C1986E23}" type="datetime1">
              <a:rPr lang="en-GB" noProof="0" smtClean="0"/>
              <a:t>04/01/2026</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94303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68322"/>
            <a:ext cx="10363200" cy="1362075"/>
          </a:xfrm>
        </p:spPr>
        <p:txBody>
          <a:bodyPr rtlCol="0" anchor="b">
            <a:noAutofit/>
          </a:bodyPr>
          <a:lstStyle>
            <a:lvl1pPr algn="l">
              <a:buNone/>
              <a:defRPr sz="4300" b="1" cap="none" baseline="0">
                <a:ln w="12700">
                  <a:solidFill>
                    <a:schemeClr val="accent2">
                      <a:shade val="90000"/>
                      <a:satMod val="150000"/>
                    </a:schemeClr>
                  </a:solidFill>
                </a:ln>
                <a:solidFill>
                  <a:schemeClr val="accent2"/>
                </a:solidFill>
                <a:effectLst/>
              </a:defRPr>
            </a:lvl1pPr>
          </a:lstStyle>
          <a:p>
            <a:pPr rtl="0"/>
            <a:r>
              <a:rPr lang="en-GB" noProof="0"/>
              <a:t>Click to edit Master title style</a:t>
            </a:r>
            <a:endParaRPr kumimoji="0" lang="en-GB" noProof="0" dirty="0"/>
          </a:p>
        </p:txBody>
      </p:sp>
      <p:sp>
        <p:nvSpPr>
          <p:cNvPr id="3" name="Text Placeholder 2"/>
          <p:cNvSpPr>
            <a:spLocks noGrp="1"/>
          </p:cNvSpPr>
          <p:nvPr>
            <p:ph type="body" idx="1"/>
          </p:nvPr>
        </p:nvSpPr>
        <p:spPr>
          <a:xfrm>
            <a:off x="963084" y="3367088"/>
            <a:ext cx="10363200" cy="1509712"/>
          </a:xfrm>
        </p:spPr>
        <p:txBody>
          <a:bodyPr rtlCol="0"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GB"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6854DA5-E4EE-42EA-9BC9-3160B1480769}" type="datetime1">
              <a:rPr lang="en-GB" noProof="0" smtClean="0"/>
              <a:t>04/01/2026</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70512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609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Content Placeholder 3"/>
          <p:cNvSpPr>
            <a:spLocks noGrp="1"/>
          </p:cNvSpPr>
          <p:nvPr>
            <p:ph sz="half" idx="2"/>
          </p:nvPr>
        </p:nvSpPr>
        <p:spPr>
          <a:xfrm>
            <a:off x="6197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E9A1BF5D-7537-4BA8-9976-6302714DE26C}" type="datetime1">
              <a:rPr lang="en-GB" noProof="0" smtClean="0"/>
              <a:t>04/01/2026</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4644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rtlCol="0" anchor="ctr"/>
          <a:lstStyle>
            <a:lvl1pPr>
              <a:defRPr sz="4000" b="0" i="0" cap="none" baseline="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508000" y="2244970"/>
            <a:ext cx="5388864"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5" name="Content Placeholder 4"/>
          <p:cNvSpPr>
            <a:spLocks noGrp="1"/>
          </p:cNvSpPr>
          <p:nvPr>
            <p:ph sz="quarter" idx="2"/>
          </p:nvPr>
        </p:nvSpPr>
        <p:spPr>
          <a:xfrm>
            <a:off x="508000" y="2708519"/>
            <a:ext cx="5388864"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Text Placeholder 3"/>
          <p:cNvSpPr>
            <a:spLocks noGrp="1"/>
          </p:cNvSpPr>
          <p:nvPr>
            <p:ph type="body" sz="half" idx="3"/>
          </p:nvPr>
        </p:nvSpPr>
        <p:spPr>
          <a:xfrm>
            <a:off x="6294968" y="2244970"/>
            <a:ext cx="5389033"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6" name="Content Placeholder 5"/>
          <p:cNvSpPr>
            <a:spLocks noGrp="1"/>
          </p:cNvSpPr>
          <p:nvPr>
            <p:ph sz="quarter" idx="4"/>
          </p:nvPr>
        </p:nvSpPr>
        <p:spPr>
          <a:xfrm>
            <a:off x="6291073" y="2708519"/>
            <a:ext cx="5389033"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28" name="Footer Placeholder 27"/>
          <p:cNvSpPr>
            <a:spLocks noGrp="1"/>
          </p:cNvSpPr>
          <p:nvPr>
            <p:ph type="ftr" sz="quarter" idx="12"/>
          </p:nvPr>
        </p:nvSpPr>
        <p:spPr/>
        <p:txBody>
          <a:bodyPr rtlCol="0"/>
          <a:lstStyle/>
          <a:p>
            <a:pPr rtl="0"/>
            <a:r>
              <a:rPr lang="en-GB" noProof="0" dirty="0"/>
              <a:t>Add a footer</a:t>
            </a:r>
          </a:p>
        </p:txBody>
      </p:sp>
      <p:sp>
        <p:nvSpPr>
          <p:cNvPr id="26" name="Date Placeholder 25"/>
          <p:cNvSpPr>
            <a:spLocks noGrp="1"/>
          </p:cNvSpPr>
          <p:nvPr>
            <p:ph type="dt" sz="half" idx="10"/>
          </p:nvPr>
        </p:nvSpPr>
        <p:spPr/>
        <p:txBody>
          <a:bodyPr rtlCol="0"/>
          <a:lstStyle/>
          <a:p>
            <a:pPr rtl="0"/>
            <a:fld id="{8F8E4797-21F6-4D41-B035-97FEABB63BCE}" type="datetime1">
              <a:rPr lang="en-GB" noProof="0" smtClean="0"/>
              <a:t>04/01/2026</a:t>
            </a:fld>
            <a:endParaRPr lang="en-GB" noProof="0" dirty="0"/>
          </a:p>
        </p:txBody>
      </p:sp>
      <p:sp>
        <p:nvSpPr>
          <p:cNvPr id="27" name="Slide Number Placeholder 26"/>
          <p:cNvSpPr>
            <a:spLocks noGrp="1"/>
          </p:cNvSpPr>
          <p:nvPr>
            <p:ph type="sldNum" sz="quarter" idx="11"/>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7071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rtlCol="0" anchor="ctr"/>
          <a:lstStyle>
            <a:lvl1pPr>
              <a:defRPr sz="4000">
                <a:solidFill>
                  <a:schemeClr val="tx2"/>
                </a:solidFill>
              </a:defRPr>
            </a:lvl1pPr>
          </a:lstStyle>
          <a:p>
            <a:pPr rtl="0"/>
            <a:r>
              <a:rPr lang="en-GB" noProof="0"/>
              <a:t>Click to edit Master title style</a:t>
            </a:r>
            <a:endParaRPr lang="en-GB" noProof="0" dirty="0"/>
          </a:p>
        </p:txBody>
      </p:sp>
      <p:sp>
        <p:nvSpPr>
          <p:cNvPr id="4" name="Footer Placeholder 3"/>
          <p:cNvSpPr>
            <a:spLocks noGrp="1"/>
          </p:cNvSpPr>
          <p:nvPr>
            <p:ph type="ftr" sz="quarter" idx="11"/>
          </p:nvPr>
        </p:nvSpPr>
        <p:spPr>
          <a:xfrm>
            <a:off x="7010400" y="612648"/>
            <a:ext cx="1767840" cy="457200"/>
          </a:xfrm>
        </p:spPr>
        <p:txBody>
          <a:bodyPr rtlCol="0"/>
          <a:lstStyle/>
          <a:p>
            <a:pPr rtl="0"/>
            <a:r>
              <a:rPr lang="en-GB" noProof="0" dirty="0"/>
              <a:t>Add a footer</a:t>
            </a:r>
          </a:p>
        </p:txBody>
      </p:sp>
      <p:sp>
        <p:nvSpPr>
          <p:cNvPr id="3" name="Date Placeholder 2"/>
          <p:cNvSpPr>
            <a:spLocks noGrp="1"/>
          </p:cNvSpPr>
          <p:nvPr>
            <p:ph type="dt" sz="half" idx="10"/>
          </p:nvPr>
        </p:nvSpPr>
        <p:spPr>
          <a:xfrm>
            <a:off x="8778240" y="612648"/>
            <a:ext cx="1276352" cy="457200"/>
          </a:xfrm>
        </p:spPr>
        <p:txBody>
          <a:bodyPr rtlCol="0"/>
          <a:lstStyle/>
          <a:p>
            <a:pPr rtl="0"/>
            <a:fld id="{4EC45D07-A3FD-40EE-BB45-F5E3D0F2E1C8}" type="datetime1">
              <a:rPr lang="en-GB" noProof="0" smtClean="0"/>
              <a:t>04/01/2026</a:t>
            </a:fld>
            <a:endParaRPr lang="en-GB" noProof="0" dirty="0"/>
          </a:p>
        </p:txBody>
      </p:sp>
      <p:sp>
        <p:nvSpPr>
          <p:cNvPr id="5" name="Slide Number Placeholder 4"/>
          <p:cNvSpPr>
            <a:spLocks noGrp="1"/>
          </p:cNvSpPr>
          <p:nvPr>
            <p:ph type="sldNum" sz="quarter" idx="12"/>
          </p:nvPr>
        </p:nvSpPr>
        <p:spPr>
          <a:xfrm>
            <a:off x="10899648" y="2272"/>
            <a:ext cx="1016000" cy="365760"/>
          </a:xfrm>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821952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30FFDAF9-DFA9-4947-9568-03347A66D233}" type="datetime1">
              <a:rPr lang="en-GB" noProof="0" smtClean="0"/>
              <a:t>04/01/2026</a:t>
            </a:fld>
            <a:endParaRPr lang="en-GB" noProof="0" dirty="0"/>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13569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137995" y="1101970"/>
            <a:ext cx="4511040" cy="877824"/>
          </a:xfrm>
        </p:spPr>
        <p:txBody>
          <a:bodyPr rtlCol="0" anchor="b"/>
          <a:lstStyle>
            <a:lvl1pPr algn="l">
              <a:buNone/>
              <a:defRPr sz="1800" b="1"/>
            </a:lvl1pPr>
          </a:lstStyle>
          <a:p>
            <a:pPr rtl="0"/>
            <a:r>
              <a:rPr lang="en-GB" noProof="0" dirty="0"/>
              <a:t>Edit Master title style</a:t>
            </a:r>
          </a:p>
        </p:txBody>
      </p:sp>
      <p:sp>
        <p:nvSpPr>
          <p:cNvPr id="4" name="Content Placeholder 3"/>
          <p:cNvSpPr>
            <a:spLocks noGrp="1"/>
          </p:cNvSpPr>
          <p:nvPr>
            <p:ph sz="half" idx="1"/>
          </p:nvPr>
        </p:nvSpPr>
        <p:spPr>
          <a:xfrm>
            <a:off x="203200" y="776287"/>
            <a:ext cx="6803136" cy="5805083"/>
          </a:xfrm>
        </p:spPr>
        <p:txBody>
          <a:bodyPr rtlCol="0"/>
          <a:lstStyle>
            <a:lvl1pPr>
              <a:defRPr sz="3200"/>
            </a:lvl1pPr>
            <a:lvl2pPr>
              <a:defRPr sz="2800"/>
            </a:lvl2pPr>
            <a:lvl3pPr>
              <a:defRPr sz="2400"/>
            </a:lvl3pPr>
            <a:lvl4pPr>
              <a:defRPr sz="2000"/>
            </a:lvl4pPr>
            <a:lvl5pPr>
              <a:defRPr sz="20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3" name="Text Placeholder 2"/>
          <p:cNvSpPr>
            <a:spLocks noGrp="1"/>
          </p:cNvSpPr>
          <p:nvPr>
            <p:ph type="body" idx="2"/>
          </p:nvPr>
        </p:nvSpPr>
        <p:spPr>
          <a:xfrm>
            <a:off x="7137995" y="2010727"/>
            <a:ext cx="4511040" cy="4580573"/>
          </a:xfrm>
        </p:spPr>
        <p:txBody>
          <a:bodyPr rtlCol="0"/>
          <a:lstStyle>
            <a:lvl1pPr marL="9144" indent="0">
              <a:buNone/>
              <a:defRPr sz="1400"/>
            </a:lvl1pPr>
            <a:lvl2pPr>
              <a:buNone/>
              <a:defRPr sz="1200"/>
            </a:lvl2pPr>
            <a:lvl3pPr>
              <a:buNone/>
              <a:defRPr sz="1000"/>
            </a:lvl3pPr>
            <a:lvl4pPr>
              <a:buNone/>
              <a:defRPr sz="900"/>
            </a:lvl4pPr>
            <a:lvl5pPr>
              <a:buNone/>
              <a:defRPr sz="900"/>
            </a:lvl5pPr>
          </a:lstStyle>
          <a:p>
            <a:pPr lvl="0" rtl="0" eaLnBrk="1" latinLnBrk="0" hangingPunct="1"/>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89D711C-098E-40E1-BE23-CFCA1FAB8359}" type="datetime1">
              <a:rPr lang="en-GB" noProof="0" smtClean="0"/>
              <a:t>04/01/2026</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498685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3" y="1109161"/>
            <a:ext cx="782404" cy="4681637"/>
          </a:xfrm>
        </p:spPr>
        <p:txBody>
          <a:bodyPr vert="vert270" lIns="45720" tIns="0" rIns="45720" rtlCol="0" anchor="t"/>
          <a:lstStyle>
            <a:lvl1pPr algn="ctr">
              <a:buNone/>
              <a:defRPr sz="2000" b="1"/>
            </a:lvl1pPr>
          </a:lstStyle>
          <a:p>
            <a:pPr rtl="0"/>
            <a:r>
              <a:rPr lang="en-GB"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rtlCol="0"/>
          <a:lstStyle>
            <a:lvl1pPr marL="0" indent="0">
              <a:buNone/>
              <a:defRPr sz="3200"/>
            </a:lvl1pPr>
          </a:lstStyle>
          <a:p>
            <a:pPr rtl="0"/>
            <a:r>
              <a:rPr lang="en-GB" noProof="0"/>
              <a:t>Click icon to add picture</a:t>
            </a:r>
            <a:endParaRPr kumimoji="0" lang="en-GB" noProof="0" dirty="0"/>
          </a:p>
        </p:txBody>
      </p:sp>
      <p:sp>
        <p:nvSpPr>
          <p:cNvPr id="4" name="Text Placeholder 3"/>
          <p:cNvSpPr>
            <a:spLocks noGrp="1"/>
          </p:cNvSpPr>
          <p:nvPr>
            <p:ph type="body" sz="half" idx="2"/>
          </p:nvPr>
        </p:nvSpPr>
        <p:spPr>
          <a:xfrm>
            <a:off x="8117924" y="3274309"/>
            <a:ext cx="3454400" cy="2516489"/>
          </a:xfrm>
        </p:spPr>
        <p:txBody>
          <a:bodyPr lIns="0" tIns="0" rIns="45720" rtlCol="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rtl="0" eaLnBrk="1" latinLnBrk="0" hangingPunct="1"/>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A9A7A2F-7C81-4F05-8B4D-4983D3740BAF}" type="datetime1">
              <a:rPr lang="en-GB" noProof="0" smtClean="0"/>
              <a:t>04/01/2026</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88361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1pPr>
              <a:defRPr/>
            </a:lvl1pPr>
            <a:lvl5pPr>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D2EB87B0-5071-4BC9-A19F-C3269318028C}" type="datetime1">
              <a:rPr lang="en-GB" noProof="0" smtClean="0"/>
              <a:t>04/01/2026</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67844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9042400" y="1143000"/>
            <a:ext cx="2540000" cy="5448300"/>
          </a:xfrm>
        </p:spPr>
        <p:txBody>
          <a:bodyPr vert="eaVert" rtlCol="0"/>
          <a:lstStyle>
            <a:lvl1pPr>
              <a:defRPr/>
            </a:lvl1pPr>
          </a:lstStyle>
          <a:p>
            <a:pPr rtl="0"/>
            <a:r>
              <a:rPr lang="en-GB" noProof="0" dirty="0"/>
              <a:t>Edit Master title style</a:t>
            </a:r>
          </a:p>
        </p:txBody>
      </p:sp>
      <p:sp>
        <p:nvSpPr>
          <p:cNvPr id="3" name="Vertical Text Placeholder 2"/>
          <p:cNvSpPr>
            <a:spLocks noGrp="1"/>
          </p:cNvSpPr>
          <p:nvPr>
            <p:ph type="body" orient="vert" idx="1" hasCustomPrompt="1"/>
          </p:nvPr>
        </p:nvSpPr>
        <p:spPr>
          <a:xfrm>
            <a:off x="609600" y="1143000"/>
            <a:ext cx="8331200" cy="5448300"/>
          </a:xfrm>
        </p:spPr>
        <p:txBody>
          <a:bodyPr vert="eaVert" rtlCol="0"/>
          <a:lstStyle>
            <a:lvl5pPr>
              <a:defRPr/>
            </a:lvl5pPr>
          </a:lstStyle>
          <a:p>
            <a:pPr lvl="0" rtl="0" eaLnBrk="1" latinLnBrk="0" hangingPunct="1"/>
            <a:r>
              <a:rPr lang="en-GB" noProof="0" dirty="0"/>
              <a:t>Click to edit Master text styles</a:t>
            </a:r>
          </a:p>
          <a:p>
            <a:pPr lvl="1" rtl="0" eaLnBrk="1" latinLnBrk="0" hangingPunct="1"/>
            <a:r>
              <a:rPr lang="en-GB" noProof="0" dirty="0"/>
              <a:t>Second level</a:t>
            </a:r>
          </a:p>
          <a:p>
            <a:pPr lvl="2" rtl="0" eaLnBrk="1" latinLnBrk="0" hangingPunct="1"/>
            <a:r>
              <a:rPr lang="en-GB" noProof="0" dirty="0"/>
              <a:t>Third level</a:t>
            </a:r>
          </a:p>
          <a:p>
            <a:pPr lvl="3" rtl="0" eaLnBrk="1" latinLnBrk="0" hangingPunct="1"/>
            <a:r>
              <a:rPr lang="en-GB" noProof="0" dirty="0"/>
              <a:t>Fourth level</a:t>
            </a:r>
          </a:p>
          <a:p>
            <a:pPr lvl="4" rtl="0" eaLnBrk="1" latinLnBrk="0" hangingPunct="1"/>
            <a:r>
              <a:rPr lang="en-GB" noProof="0" dirty="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4B4CBB3-9133-42BF-BC20-6F6E1888C21F}" type="datetime1">
              <a:rPr lang="en-GB" noProof="0" smtClean="0"/>
              <a:t>04/01/2026</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7808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0" name="Rectangle 29"/>
          <p:cNvSpPr/>
          <p:nvPr/>
        </p:nvSpPr>
        <p:spPr>
          <a:xfrm>
            <a:off x="1"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1" name="Rectangle 30"/>
          <p:cNvSpPr/>
          <p:nvPr/>
        </p:nvSpPr>
        <p:spPr>
          <a:xfrm flipV="1">
            <a:off x="7213577"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2" name="Rectangle 31"/>
          <p:cNvSpPr/>
          <p:nvPr/>
        </p:nvSpPr>
        <p:spPr>
          <a:xfrm flipV="1">
            <a:off x="7213601"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2" name="Title Placeholder 21"/>
          <p:cNvSpPr>
            <a:spLocks noGrp="1"/>
          </p:cNvSpPr>
          <p:nvPr>
            <p:ph type="title"/>
          </p:nvPr>
        </p:nvSpPr>
        <p:spPr>
          <a:xfrm>
            <a:off x="609600" y="1143000"/>
            <a:ext cx="10972800" cy="1066800"/>
          </a:xfrm>
          <a:prstGeom prst="rect">
            <a:avLst/>
          </a:prstGeom>
        </p:spPr>
        <p:txBody>
          <a:bodyPr vert="horz" rtlCol="0" anchor="ctr">
            <a:normAutofit/>
          </a:bodyPr>
          <a:lstStyle/>
          <a:p>
            <a:pPr rtl="0"/>
            <a:r>
              <a:rPr lang="en-GB" noProof="0"/>
              <a:t>Click to edit Master title style</a:t>
            </a:r>
            <a:endParaRPr lang="en-GB" noProof="0" dirty="0"/>
          </a:p>
        </p:txBody>
      </p:sp>
      <p:sp>
        <p:nvSpPr>
          <p:cNvPr id="13" name="Text Placeholder 12"/>
          <p:cNvSpPr>
            <a:spLocks noGrp="1"/>
          </p:cNvSpPr>
          <p:nvPr>
            <p:ph type="body" idx="1"/>
          </p:nvPr>
        </p:nvSpPr>
        <p:spPr>
          <a:xfrm>
            <a:off x="609600" y="2249424"/>
            <a:ext cx="10972800" cy="4325112"/>
          </a:xfrm>
          <a:prstGeom prst="rect">
            <a:avLst/>
          </a:prstGeom>
        </p:spPr>
        <p:txBody>
          <a:bodyPr vert="horz"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 name="Footer Placeholder 2"/>
          <p:cNvSpPr>
            <a:spLocks noGrp="1"/>
          </p:cNvSpPr>
          <p:nvPr>
            <p:ph type="ftr" sz="quarter" idx="3"/>
          </p:nvPr>
        </p:nvSpPr>
        <p:spPr>
          <a:xfrm>
            <a:off x="7010400" y="612648"/>
            <a:ext cx="1767840" cy="457200"/>
          </a:xfrm>
          <a:prstGeom prst="rect">
            <a:avLst/>
          </a:prstGeom>
        </p:spPr>
        <p:txBody>
          <a:bodyPr vert="horz" rtlCol="0"/>
          <a:lstStyle>
            <a:lvl1pPr algn="r" eaLnBrk="1" latinLnBrk="0" hangingPunct="1">
              <a:defRPr kumimoji="0" sz="1100">
                <a:solidFill>
                  <a:schemeClr val="accent2">
                    <a:lumMod val="75000"/>
                  </a:schemeClr>
                </a:solidFill>
              </a:defRPr>
            </a:lvl1pPr>
          </a:lstStyle>
          <a:p>
            <a:pPr rtl="0"/>
            <a:r>
              <a:rPr lang="en-GB" noProof="0" dirty="0"/>
              <a:t>Add a footer</a:t>
            </a:r>
          </a:p>
        </p:txBody>
      </p:sp>
      <p:sp>
        <p:nvSpPr>
          <p:cNvPr id="14" name="Date Placeholder 13"/>
          <p:cNvSpPr>
            <a:spLocks noGrp="1"/>
          </p:cNvSpPr>
          <p:nvPr>
            <p:ph type="dt" sz="half" idx="2"/>
          </p:nvPr>
        </p:nvSpPr>
        <p:spPr>
          <a:xfrm>
            <a:off x="8782048" y="612648"/>
            <a:ext cx="1276352" cy="457200"/>
          </a:xfrm>
          <a:prstGeom prst="rect">
            <a:avLst/>
          </a:prstGeom>
        </p:spPr>
        <p:txBody>
          <a:bodyPr vert="horz" rtlCol="0"/>
          <a:lstStyle>
            <a:lvl1pPr algn="l" eaLnBrk="1" latinLnBrk="0" hangingPunct="1">
              <a:defRPr kumimoji="0" sz="1100">
                <a:solidFill>
                  <a:schemeClr val="accent2">
                    <a:lumMod val="75000"/>
                  </a:schemeClr>
                </a:solidFill>
              </a:defRPr>
            </a:lvl1pPr>
          </a:lstStyle>
          <a:p>
            <a:pPr rtl="0"/>
            <a:fld id="{8B045440-74F0-4B44-BEF6-1040C3E911E1}" type="datetime1">
              <a:rPr lang="en-GB" noProof="0" smtClean="0"/>
              <a:t>04/01/2026</a:t>
            </a:fld>
            <a:endParaRPr lang="en-GB" noProof="0" dirty="0"/>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rtlCol="0" anchor="b"/>
          <a:lstStyle>
            <a:lvl1pPr algn="r" eaLnBrk="1" latinLnBrk="0" hangingPunct="1">
              <a:defRPr kumimoji="0" sz="1800">
                <a:solidFill>
                  <a:srgbClr val="FFFFFF"/>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132171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Wales_national_football_team_results"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hyperlink" Target="https://www.childreninwales.org.uk/professionals/our-work/tackling-impact-poverty-education-programme/" TargetMode="External"/><Relationship Id="rId3" Type="http://schemas.openxmlformats.org/officeDocument/2006/relationships/hyperlink" Target="https://www.acesaware.org/wp-content/uploads/2019/12/1-What-are-ACEs-and-Why-Do-They-Matter-English.pdf" TargetMode="External"/><Relationship Id="rId7" Type="http://schemas.openxmlformats.org/officeDocument/2006/relationships/hyperlink" Target="https://www.bevanfoundation.org/views/time-for-progress-on-child-poverty-to-be-a-priority/"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academic.oup.com/eurpub/article/26/suppl_1/ckw167.009/2448496" TargetMode="External"/><Relationship Id="rId11" Type="http://schemas.openxmlformats.org/officeDocument/2006/relationships/hyperlink" Target="https://enlightenmenteducation.home.blog/2019/01/20/student-or-learner-centered-curriculum/" TargetMode="External"/><Relationship Id="rId5" Type="http://schemas.openxmlformats.org/officeDocument/2006/relationships/hyperlink" Target="https://www.bbc.co.uk/news/uk-wales-48259327" TargetMode="External"/><Relationship Id="rId10" Type="http://schemas.openxmlformats.org/officeDocument/2006/relationships/hyperlink" Target="https://csaedu.com/maslows-hierarchy-of-needs-in-schools/" TargetMode="External"/><Relationship Id="rId4" Type="http://schemas.openxmlformats.org/officeDocument/2006/relationships/hyperlink" Target="https://acehubwales.com/wp-content/uploads/2022/07/ACEs-Trauma-informed-Literature-Review-English-Final-3.pdf" TargetMode="External"/><Relationship Id="rId9" Type="http://schemas.openxmlformats.org/officeDocument/2006/relationships/hyperlink" Target="https://www.childreninwales.org.uk/application/files/5217/2500/6430/FINAL_PoPP_guides_Aug_2024.pdf"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drive.google.com/file/d/1137bVazxuqMa1g6mPdxU298MRVZvIo5q/view" TargetMode="External"/><Relationship Id="rId3" Type="http://schemas.openxmlformats.org/officeDocument/2006/relationships/hyperlink" Target="https://www.iwa.wales/agenda/2023/11/giving-every-child-in-wales-the-best-start-in-life/" TargetMode="External"/><Relationship Id="rId7" Type="http://schemas.openxmlformats.org/officeDocument/2006/relationships/hyperlink" Target="https://democracy.swansea.gov.uk/documents/s47927/3%20-%20Adverse%20Childhood%20Experiences.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nasenjournals.onlinelibrary.wiley.com/doi/10.1111/1467-8578.70030" TargetMode="External"/><Relationship Id="rId5" Type="http://schemas.openxmlformats.org/officeDocument/2006/relationships/hyperlink" Target="http://www.kvccdocs.com/KVCC/ECE-STANDARD/ECE140/Content/L-07/lesson.html" TargetMode="External"/><Relationship Id="rId4" Type="http://schemas.openxmlformats.org/officeDocument/2006/relationships/hyperlink" Target="https://www.iwa.wales/agenda/2014/11/the-trouble-with-bilingual-education-the-ever-increasing-gap-between-research-policy-and-practice/" TargetMode="External"/><Relationship Id="rId9" Type="http://schemas.openxmlformats.org/officeDocument/2006/relationships/hyperlink" Target="https://www.gov.wales/welsh-home-and-education-welsh-language-use-survey-july-2019-march-2020-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2716" y="2340882"/>
            <a:ext cx="11277600" cy="1470025"/>
          </a:xfrm>
        </p:spPr>
        <p:txBody>
          <a:bodyPr rtlCol="0">
            <a:noAutofit/>
          </a:bodyPr>
          <a:lstStyle/>
          <a:p>
            <a:pPr rtl="0"/>
            <a:r>
              <a:rPr lang="en-GB" sz="4800" dirty="0"/>
              <a:t>What challenges do learners face in Welsh educational settings?</a:t>
            </a:r>
          </a:p>
        </p:txBody>
      </p:sp>
      <p:sp>
        <p:nvSpPr>
          <p:cNvPr id="3" name="Subtitle 2"/>
          <p:cNvSpPr>
            <a:spLocks noGrp="1"/>
          </p:cNvSpPr>
          <p:nvPr>
            <p:ph type="subTitle" idx="1"/>
          </p:nvPr>
        </p:nvSpPr>
        <p:spPr>
          <a:xfrm>
            <a:off x="272716" y="4234084"/>
            <a:ext cx="6604000" cy="1198345"/>
          </a:xfrm>
        </p:spPr>
        <p:txBody>
          <a:bodyPr rtlCol="0">
            <a:normAutofit/>
          </a:bodyPr>
          <a:lstStyle/>
          <a:p>
            <a:pPr rtl="0"/>
            <a:r>
              <a:rPr lang="en-GB" sz="2800" b="1" dirty="0"/>
              <a:t>Sarah Davies 0600131 </a:t>
            </a:r>
          </a:p>
          <a:p>
            <a:pPr rtl="0"/>
            <a:r>
              <a:rPr lang="en-GB" sz="2800" b="1" dirty="0"/>
              <a:t>Module: ECIE4001</a:t>
            </a:r>
          </a:p>
        </p:txBody>
      </p:sp>
      <p:pic>
        <p:nvPicPr>
          <p:cNvPr id="5" name="Picture 4" descr="A red dragon with a green background&#10;&#10;AI-generated content may be incorrect.">
            <a:extLst>
              <a:ext uri="{FF2B5EF4-FFF2-40B4-BE49-F238E27FC236}">
                <a16:creationId xmlns:a16="http://schemas.microsoft.com/office/drawing/2014/main" id="{2ED27213-3F6C-6DA7-8525-61D6CB91A6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128415" y="3810907"/>
            <a:ext cx="4336095" cy="2601658"/>
          </a:xfrm>
          <a:prstGeom prst="rect">
            <a:avLst/>
          </a:prstGeom>
          <a:effectLst>
            <a:softEdge rad="152400"/>
          </a:effectLst>
        </p:spPr>
      </p:pic>
      <p:sp>
        <p:nvSpPr>
          <p:cNvPr id="6" name="TextBox 5">
            <a:extLst>
              <a:ext uri="{FF2B5EF4-FFF2-40B4-BE49-F238E27FC236}">
                <a16:creationId xmlns:a16="http://schemas.microsoft.com/office/drawing/2014/main" id="{34BC1601-1628-C55C-A17F-7B0E147B535B}"/>
              </a:ext>
            </a:extLst>
          </p:cNvPr>
          <p:cNvSpPr txBox="1"/>
          <p:nvPr/>
        </p:nvSpPr>
        <p:spPr>
          <a:xfrm>
            <a:off x="4759779" y="6412565"/>
            <a:ext cx="3831456" cy="230832"/>
          </a:xfrm>
          <a:prstGeom prst="rect">
            <a:avLst/>
          </a:prstGeom>
          <a:noFill/>
        </p:spPr>
        <p:txBody>
          <a:bodyPr wrap="square" rtlCol="0">
            <a:spAutoFit/>
          </a:bodyPr>
          <a:lstStyle/>
          <a:p>
            <a:r>
              <a:rPr lang="en-GB" sz="900" dirty="0">
                <a:hlinkClick r:id="rId4" tooltip="https://en.wikipedia.org/wiki/Wales_national_football_team_results"/>
              </a:rPr>
              <a:t>This Photo</a:t>
            </a:r>
            <a:r>
              <a:rPr lang="en-GB" sz="900" dirty="0"/>
              <a:t> by Unknown Author is licensed under </a:t>
            </a:r>
            <a:r>
              <a:rPr lang="en-GB" sz="900" dirty="0">
                <a:hlinkClick r:id="rId5" tooltip="https://creativecommons.org/licenses/by-sa/3.0/"/>
              </a:rPr>
              <a:t>CC BY-SA</a:t>
            </a:r>
            <a:endParaRPr lang="en-GB" sz="900" dirty="0"/>
          </a:p>
        </p:txBody>
      </p:sp>
    </p:spTree>
    <p:extLst>
      <p:ext uri="{BB962C8B-B14F-4D97-AF65-F5344CB8AC3E}">
        <p14:creationId xmlns:p14="http://schemas.microsoft.com/office/powerpoint/2010/main" val="7063055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0115">
        <p159:morph option="byObject"/>
      </p:transition>
    </mc:Choice>
    <mc:Fallback xmlns="">
      <p:transition spd="slow" advTm="10115">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11" y="372979"/>
            <a:ext cx="10972800" cy="1066800"/>
          </a:xfrm>
        </p:spPr>
        <p:txBody>
          <a:bodyPr rtlCol="0" anchor="ctr">
            <a:normAutofit/>
          </a:bodyPr>
          <a:lstStyle/>
          <a:p>
            <a:pPr rtl="0"/>
            <a:r>
              <a:rPr lang="en-GB" sz="3200" dirty="0"/>
              <a:t>Overview of challenges in Wales </a:t>
            </a:r>
          </a:p>
        </p:txBody>
      </p:sp>
      <p:sp>
        <p:nvSpPr>
          <p:cNvPr id="3" name="Content Placeholder 2"/>
          <p:cNvSpPr>
            <a:spLocks noGrp="1"/>
          </p:cNvSpPr>
          <p:nvPr>
            <p:ph sz="half" idx="1"/>
          </p:nvPr>
        </p:nvSpPr>
        <p:spPr>
          <a:xfrm>
            <a:off x="80211" y="1687196"/>
            <a:ext cx="5384800" cy="4341875"/>
          </a:xfrm>
        </p:spPr>
        <p:txBody>
          <a:bodyPr rtlCol="0">
            <a:normAutofit/>
          </a:bodyPr>
          <a:lstStyle/>
          <a:p>
            <a:pPr rtl="0"/>
            <a:r>
              <a:rPr lang="en-GB" sz="2400" dirty="0"/>
              <a:t>These challenges can affect well-being and learning outcomes</a:t>
            </a:r>
          </a:p>
          <a:p>
            <a:pPr rtl="0"/>
            <a:r>
              <a:rPr lang="en-GB" sz="2400" dirty="0"/>
              <a:t>ACES – (Adverse Childhood Experiences)</a:t>
            </a:r>
          </a:p>
          <a:p>
            <a:pPr rtl="0"/>
            <a:r>
              <a:rPr lang="en-GB" sz="2400" dirty="0"/>
              <a:t>Poverty and socio-economic disadvantages</a:t>
            </a:r>
          </a:p>
          <a:p>
            <a:pPr rtl="0"/>
            <a:r>
              <a:rPr lang="en-GB" sz="2400" dirty="0"/>
              <a:t>Bilingual education Welsh and English</a:t>
            </a:r>
          </a:p>
          <a:p>
            <a:pPr rtl="0"/>
            <a:r>
              <a:rPr lang="en-GB" sz="2400" dirty="0"/>
              <a:t>How schools in Wales overcome these challenges?</a:t>
            </a:r>
          </a:p>
          <a:p>
            <a:pPr rtl="0"/>
            <a:endParaRPr lang="en-GB" dirty="0"/>
          </a:p>
        </p:txBody>
      </p:sp>
      <p:pic>
        <p:nvPicPr>
          <p:cNvPr id="7" name="Picture 6">
            <a:extLst>
              <a:ext uri="{FF2B5EF4-FFF2-40B4-BE49-F238E27FC236}">
                <a16:creationId xmlns:a16="http://schemas.microsoft.com/office/drawing/2014/main" id="{65F46418-A297-1C7D-B749-49EB17221E5B}"/>
              </a:ext>
            </a:extLst>
          </p:cNvPr>
          <p:cNvPicPr>
            <a:picLocks noChangeAspect="1"/>
          </p:cNvPicPr>
          <p:nvPr/>
        </p:nvPicPr>
        <p:blipFill>
          <a:blip r:embed="rId3"/>
          <a:stretch>
            <a:fillRect/>
          </a:stretch>
        </p:blipFill>
        <p:spPr>
          <a:xfrm>
            <a:off x="6726991" y="1954763"/>
            <a:ext cx="3884551" cy="2321019"/>
          </a:xfrm>
          <a:prstGeom prst="rect">
            <a:avLst/>
          </a:prstGeom>
          <a:noFill/>
        </p:spPr>
      </p:pic>
      <p:sp>
        <p:nvSpPr>
          <p:cNvPr id="8" name="TextBox 7">
            <a:extLst>
              <a:ext uri="{FF2B5EF4-FFF2-40B4-BE49-F238E27FC236}">
                <a16:creationId xmlns:a16="http://schemas.microsoft.com/office/drawing/2014/main" id="{4F4BF232-3C7C-5779-480C-996A8E7EDD0F}"/>
              </a:ext>
            </a:extLst>
          </p:cNvPr>
          <p:cNvSpPr txBox="1"/>
          <p:nvPr/>
        </p:nvSpPr>
        <p:spPr>
          <a:xfrm>
            <a:off x="6632038" y="4300179"/>
            <a:ext cx="4109523" cy="369332"/>
          </a:xfrm>
          <a:prstGeom prst="rect">
            <a:avLst/>
          </a:prstGeom>
          <a:noFill/>
        </p:spPr>
        <p:txBody>
          <a:bodyPr wrap="none" rtlCol="0">
            <a:spAutoFit/>
          </a:bodyPr>
          <a:lstStyle/>
          <a:p>
            <a:r>
              <a:rPr lang="en-GB" dirty="0"/>
              <a:t> Fig 1. Barriers to learning. (UDL, no date).</a:t>
            </a:r>
          </a:p>
        </p:txBody>
      </p:sp>
    </p:spTree>
    <p:extLst>
      <p:ext uri="{BB962C8B-B14F-4D97-AF65-F5344CB8AC3E}">
        <p14:creationId xmlns:p14="http://schemas.microsoft.com/office/powerpoint/2010/main" val="18518960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9911">
        <p159:morph option="byObject"/>
      </p:transition>
    </mc:Choice>
    <mc:Fallback xmlns="">
      <p:transition spd="slow" advTm="19911">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366" y="572185"/>
            <a:ext cx="10972800" cy="1066800"/>
          </a:xfrm>
        </p:spPr>
        <p:txBody>
          <a:bodyPr rtlCol="0" anchor="ctr">
            <a:normAutofit/>
          </a:bodyPr>
          <a:lstStyle/>
          <a:p>
            <a:pPr rtl="0">
              <a:lnSpc>
                <a:spcPct val="90000"/>
              </a:lnSpc>
            </a:pPr>
            <a:r>
              <a:rPr lang="en-GB" sz="3200" dirty="0"/>
              <a:t>What are ACES?</a:t>
            </a:r>
            <a:br>
              <a:rPr lang="en-GB" sz="3400" dirty="0"/>
            </a:br>
            <a:endParaRPr lang="en-GB" sz="3400" dirty="0"/>
          </a:p>
        </p:txBody>
      </p:sp>
      <p:sp>
        <p:nvSpPr>
          <p:cNvPr id="3" name="Content Placeholder 2"/>
          <p:cNvSpPr>
            <a:spLocks noGrp="1"/>
          </p:cNvSpPr>
          <p:nvPr>
            <p:ph sz="half" idx="1"/>
          </p:nvPr>
        </p:nvSpPr>
        <p:spPr>
          <a:xfrm>
            <a:off x="224280" y="1246473"/>
            <a:ext cx="5384800" cy="3604308"/>
          </a:xfrm>
        </p:spPr>
        <p:txBody>
          <a:bodyPr rtlCol="0">
            <a:normAutofit lnSpcReduction="10000"/>
          </a:bodyPr>
          <a:lstStyle/>
          <a:p>
            <a:pPr rtl="0"/>
            <a:r>
              <a:rPr lang="en-GB" sz="2400" dirty="0"/>
              <a:t>Domestic, emotional or sexual abuse</a:t>
            </a:r>
          </a:p>
          <a:p>
            <a:pPr rtl="0"/>
            <a:r>
              <a:rPr lang="en-GB" sz="2400" dirty="0"/>
              <a:t>Neglect</a:t>
            </a:r>
          </a:p>
          <a:p>
            <a:pPr rtl="0"/>
            <a:r>
              <a:rPr lang="en-GB" sz="2400" dirty="0"/>
              <a:t>Parental mental health challenges or substance abuse</a:t>
            </a:r>
          </a:p>
          <a:p>
            <a:pPr rtl="0"/>
            <a:r>
              <a:rPr lang="en-GB" sz="2400" dirty="0"/>
              <a:t>Poverty</a:t>
            </a:r>
          </a:p>
          <a:p>
            <a:pPr rtl="0"/>
            <a:r>
              <a:rPr lang="en-GB" sz="2400" dirty="0"/>
              <a:t>Parental separation, parental death or a parent going to prison</a:t>
            </a:r>
          </a:p>
          <a:p>
            <a:pPr rtl="0"/>
            <a:r>
              <a:rPr lang="en-GB" sz="2400" dirty="0"/>
              <a:t>Many are affected early on in life before starting school (Aces Aware, 2018).</a:t>
            </a:r>
          </a:p>
          <a:p>
            <a:pPr marL="109728" indent="0" rtl="0">
              <a:buNone/>
            </a:pPr>
            <a:endParaRPr lang="en-GB" dirty="0"/>
          </a:p>
        </p:txBody>
      </p:sp>
      <p:pic>
        <p:nvPicPr>
          <p:cNvPr id="5" name="Picture 4">
            <a:extLst>
              <a:ext uri="{FF2B5EF4-FFF2-40B4-BE49-F238E27FC236}">
                <a16:creationId xmlns:a16="http://schemas.microsoft.com/office/drawing/2014/main" id="{C863BFC0-6DDD-D2F8-BEC9-7FDF1DA2174D}"/>
              </a:ext>
            </a:extLst>
          </p:cNvPr>
          <p:cNvPicPr>
            <a:picLocks noChangeAspect="1"/>
          </p:cNvPicPr>
          <p:nvPr/>
        </p:nvPicPr>
        <p:blipFill>
          <a:blip r:embed="rId3"/>
          <a:stretch>
            <a:fillRect/>
          </a:stretch>
        </p:blipFill>
        <p:spPr>
          <a:xfrm>
            <a:off x="5835234" y="572185"/>
            <a:ext cx="5245770" cy="4054787"/>
          </a:xfrm>
          <a:prstGeom prst="rect">
            <a:avLst/>
          </a:prstGeom>
          <a:noFill/>
        </p:spPr>
      </p:pic>
      <p:sp>
        <p:nvSpPr>
          <p:cNvPr id="6" name="TextBox 5">
            <a:extLst>
              <a:ext uri="{FF2B5EF4-FFF2-40B4-BE49-F238E27FC236}">
                <a16:creationId xmlns:a16="http://schemas.microsoft.com/office/drawing/2014/main" id="{13ECA5F1-0E4F-ECA3-06AA-27129E3D7B64}"/>
              </a:ext>
            </a:extLst>
          </p:cNvPr>
          <p:cNvSpPr txBox="1"/>
          <p:nvPr/>
        </p:nvSpPr>
        <p:spPr>
          <a:xfrm>
            <a:off x="4387269" y="4666115"/>
            <a:ext cx="6002541" cy="369332"/>
          </a:xfrm>
          <a:prstGeom prst="rect">
            <a:avLst/>
          </a:prstGeom>
          <a:noFill/>
        </p:spPr>
        <p:txBody>
          <a:bodyPr wrap="none" rtlCol="0">
            <a:spAutoFit/>
          </a:bodyPr>
          <a:lstStyle/>
          <a:p>
            <a:r>
              <a:rPr lang="en-GB" dirty="0"/>
              <a:t>Fig 2: Citizens – Exposure to ACES. ( Swansea Council, no date).</a:t>
            </a:r>
          </a:p>
        </p:txBody>
      </p:sp>
    </p:spTree>
    <p:extLst>
      <p:ext uri="{BB962C8B-B14F-4D97-AF65-F5344CB8AC3E}">
        <p14:creationId xmlns:p14="http://schemas.microsoft.com/office/powerpoint/2010/main" val="9978601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7813">
        <p159:morph option="byObject"/>
      </p:transition>
    </mc:Choice>
    <mc:Fallback xmlns="">
      <p:transition spd="slow" advTm="67813">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92229"/>
            <a:ext cx="10972800" cy="1066800"/>
          </a:xfrm>
        </p:spPr>
        <p:txBody>
          <a:bodyPr rtlCol="0" anchor="ctr">
            <a:normAutofit/>
          </a:bodyPr>
          <a:lstStyle/>
          <a:p>
            <a:pPr rtl="0"/>
            <a:r>
              <a:rPr lang="en-GB" sz="3200" dirty="0"/>
              <a:t>Impact of ACEs for learning and wellbeing</a:t>
            </a:r>
          </a:p>
        </p:txBody>
      </p:sp>
      <p:sp>
        <p:nvSpPr>
          <p:cNvPr id="3" name="Content Placeholder 2"/>
          <p:cNvSpPr>
            <a:spLocks noGrp="1"/>
          </p:cNvSpPr>
          <p:nvPr>
            <p:ph sz="half" idx="1"/>
          </p:nvPr>
        </p:nvSpPr>
        <p:spPr>
          <a:xfrm>
            <a:off x="671101" y="1659142"/>
            <a:ext cx="5384800" cy="4341875"/>
          </a:xfrm>
        </p:spPr>
        <p:txBody>
          <a:bodyPr rtlCol="0">
            <a:normAutofit fontScale="92500" lnSpcReduction="20000"/>
          </a:bodyPr>
          <a:lstStyle/>
          <a:p>
            <a:pPr rtl="0"/>
            <a:r>
              <a:rPr lang="en-GB" sz="2600" dirty="0"/>
              <a:t>Brain development </a:t>
            </a:r>
          </a:p>
          <a:p>
            <a:pPr rtl="0"/>
            <a:r>
              <a:rPr lang="en-GB" sz="2600" dirty="0"/>
              <a:t>Behaviour barriers in school</a:t>
            </a:r>
          </a:p>
          <a:p>
            <a:pPr rtl="0"/>
            <a:r>
              <a:rPr lang="en-GB" sz="2600" dirty="0"/>
              <a:t>Ability to learn </a:t>
            </a:r>
          </a:p>
          <a:p>
            <a:pPr rtl="0"/>
            <a:r>
              <a:rPr lang="en-GB" sz="2600" dirty="0"/>
              <a:t>Lack of trust in relationships </a:t>
            </a:r>
          </a:p>
          <a:p>
            <a:pPr rtl="0"/>
            <a:r>
              <a:rPr lang="en-GB" sz="2600" dirty="0"/>
              <a:t>Risk of poor health and well being lifelong (Ace Hub Wales, 2022).</a:t>
            </a:r>
          </a:p>
          <a:p>
            <a:pPr rtl="0"/>
            <a:endParaRPr lang="en-GB" dirty="0"/>
          </a:p>
          <a:p>
            <a:pPr marL="109728" indent="0" rtl="0">
              <a:buNone/>
            </a:pPr>
            <a:endParaRPr lang="en-GB" dirty="0"/>
          </a:p>
          <a:p>
            <a:pPr marL="109728" indent="0" rtl="0">
              <a:buNone/>
            </a:pPr>
            <a:r>
              <a:rPr lang="en-GB" sz="3000" b="1" dirty="0"/>
              <a:t>“Every 100 adults in Wales, 47 suffered at least one ACE during their childhood and 14 suffered 4 or more” (Belis et al. 2016).</a:t>
            </a:r>
          </a:p>
        </p:txBody>
      </p:sp>
      <p:pic>
        <p:nvPicPr>
          <p:cNvPr id="4" name="Picture 3">
            <a:extLst>
              <a:ext uri="{FF2B5EF4-FFF2-40B4-BE49-F238E27FC236}">
                <a16:creationId xmlns:a16="http://schemas.microsoft.com/office/drawing/2014/main" id="{9A358EDF-F671-0001-727F-4A54834E82A3}"/>
              </a:ext>
            </a:extLst>
          </p:cNvPr>
          <p:cNvPicPr>
            <a:picLocks noChangeAspect="1"/>
          </p:cNvPicPr>
          <p:nvPr/>
        </p:nvPicPr>
        <p:blipFill>
          <a:blip r:embed="rId3"/>
          <a:srcRect t="2448"/>
          <a:stretch>
            <a:fillRect/>
          </a:stretch>
        </p:blipFill>
        <p:spPr>
          <a:xfrm>
            <a:off x="6362126" y="1069470"/>
            <a:ext cx="4525290" cy="3648834"/>
          </a:xfrm>
          <a:prstGeom prst="rect">
            <a:avLst/>
          </a:prstGeom>
          <a:noFill/>
          <a:effectLst>
            <a:softEdge rad="177800"/>
          </a:effectLst>
        </p:spPr>
      </p:pic>
      <p:sp>
        <p:nvSpPr>
          <p:cNvPr id="6" name="TextBox 5">
            <a:extLst>
              <a:ext uri="{FF2B5EF4-FFF2-40B4-BE49-F238E27FC236}">
                <a16:creationId xmlns:a16="http://schemas.microsoft.com/office/drawing/2014/main" id="{01738B31-37D6-077B-BA8B-562B614471D8}"/>
              </a:ext>
            </a:extLst>
          </p:cNvPr>
          <p:cNvSpPr txBox="1"/>
          <p:nvPr/>
        </p:nvSpPr>
        <p:spPr>
          <a:xfrm>
            <a:off x="7102959" y="4718304"/>
            <a:ext cx="2511200" cy="307777"/>
          </a:xfrm>
          <a:prstGeom prst="rect">
            <a:avLst/>
          </a:prstGeom>
          <a:noFill/>
        </p:spPr>
        <p:txBody>
          <a:bodyPr wrap="none" rtlCol="0">
            <a:spAutoFit/>
          </a:bodyPr>
          <a:lstStyle/>
          <a:p>
            <a:r>
              <a:rPr lang="en-GB" sz="1400" dirty="0"/>
              <a:t>Fig 3. The ACES (KVCC, no date).</a:t>
            </a:r>
          </a:p>
        </p:txBody>
      </p:sp>
    </p:spTree>
    <p:extLst>
      <p:ext uri="{BB962C8B-B14F-4D97-AF65-F5344CB8AC3E}">
        <p14:creationId xmlns:p14="http://schemas.microsoft.com/office/powerpoint/2010/main" val="3848880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4095">
        <p159:morph option="byObject"/>
      </p:transition>
    </mc:Choice>
    <mc:Fallback xmlns="">
      <p:transition spd="slow" advTm="64095">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508000" y="351708"/>
            <a:ext cx="11176000" cy="1069848"/>
          </a:xfrm>
        </p:spPr>
        <p:txBody>
          <a:bodyPr vert="horz" rtlCol="0" anchor="ctr">
            <a:normAutofit/>
          </a:bodyPr>
          <a:lstStyle/>
          <a:p>
            <a:r>
              <a:rPr kumimoji="0" lang="en-GB" sz="3200" b="0" i="0" kern="1200" cap="none" baseline="0" dirty="0">
                <a:latin typeface="+mj-lt"/>
                <a:ea typeface="+mj-ea"/>
                <a:cs typeface="+mj-cs"/>
              </a:rPr>
              <a:t>Poverty in Wales</a:t>
            </a:r>
          </a:p>
        </p:txBody>
      </p:sp>
      <p:sp>
        <p:nvSpPr>
          <p:cNvPr id="6" name="Text Placeholder 5"/>
          <p:cNvSpPr>
            <a:spLocks noGrp="1"/>
          </p:cNvSpPr>
          <p:nvPr>
            <p:ph sz="quarter" idx="2"/>
          </p:nvPr>
        </p:nvSpPr>
        <p:spPr>
          <a:xfrm>
            <a:off x="6436" y="1421556"/>
            <a:ext cx="5388864" cy="3886200"/>
          </a:xfrm>
        </p:spPr>
        <p:txBody>
          <a:bodyPr vert="horz" rtlCol="0">
            <a:noAutofit/>
          </a:bodyPr>
          <a:lstStyle/>
          <a:p>
            <a:r>
              <a:rPr lang="en-GB" sz="2400" dirty="0"/>
              <a:t>High levels in Wales -Child poverty figures show that 1 in 4 children live in poverty (Bevan Foundation, 2024).</a:t>
            </a:r>
          </a:p>
          <a:p>
            <a:r>
              <a:rPr lang="en-GB" sz="2400" dirty="0"/>
              <a:t>Food insecurity</a:t>
            </a:r>
          </a:p>
          <a:p>
            <a:r>
              <a:rPr lang="en-GB" sz="2400" dirty="0"/>
              <a:t>Limited access to resources </a:t>
            </a:r>
          </a:p>
          <a:p>
            <a:r>
              <a:rPr lang="en-GB" sz="2400" dirty="0"/>
              <a:t>Less opportunities</a:t>
            </a:r>
          </a:p>
          <a:p>
            <a:r>
              <a:rPr lang="en-GB" sz="2400" dirty="0"/>
              <a:t>Less extra curricular activities (Children in Wales, 2024). </a:t>
            </a:r>
          </a:p>
        </p:txBody>
      </p:sp>
      <p:pic>
        <p:nvPicPr>
          <p:cNvPr id="2" name="Picture 1">
            <a:extLst>
              <a:ext uri="{FF2B5EF4-FFF2-40B4-BE49-F238E27FC236}">
                <a16:creationId xmlns:a16="http://schemas.microsoft.com/office/drawing/2014/main" id="{2D36105B-1162-CB6D-3305-1E121CFB5DA6}"/>
              </a:ext>
            </a:extLst>
          </p:cNvPr>
          <p:cNvPicPr>
            <a:picLocks noChangeAspect="1"/>
          </p:cNvPicPr>
          <p:nvPr/>
        </p:nvPicPr>
        <p:blipFill>
          <a:blip r:embed="rId3"/>
          <a:stretch>
            <a:fillRect/>
          </a:stretch>
        </p:blipFill>
        <p:spPr>
          <a:xfrm>
            <a:off x="5533515" y="944632"/>
            <a:ext cx="5752382" cy="3178190"/>
          </a:xfrm>
          <a:prstGeom prst="rect">
            <a:avLst/>
          </a:prstGeom>
          <a:noFill/>
        </p:spPr>
      </p:pic>
      <p:sp>
        <p:nvSpPr>
          <p:cNvPr id="3" name="TextBox 2">
            <a:extLst>
              <a:ext uri="{FF2B5EF4-FFF2-40B4-BE49-F238E27FC236}">
                <a16:creationId xmlns:a16="http://schemas.microsoft.com/office/drawing/2014/main" id="{2BBCF706-9F89-8FED-86AD-9DB15EEAB235}"/>
              </a:ext>
            </a:extLst>
          </p:cNvPr>
          <p:cNvSpPr txBox="1"/>
          <p:nvPr/>
        </p:nvSpPr>
        <p:spPr>
          <a:xfrm>
            <a:off x="6415891" y="4262066"/>
            <a:ext cx="3987630" cy="307777"/>
          </a:xfrm>
          <a:prstGeom prst="rect">
            <a:avLst/>
          </a:prstGeom>
          <a:noFill/>
        </p:spPr>
        <p:txBody>
          <a:bodyPr wrap="none" rtlCol="0">
            <a:spAutoFit/>
          </a:bodyPr>
          <a:lstStyle/>
          <a:p>
            <a:r>
              <a:rPr lang="en-GB" sz="1400" dirty="0"/>
              <a:t>Fig 4: Highest numbers in child poverty. (BBC, 2019).</a:t>
            </a:r>
          </a:p>
        </p:txBody>
      </p:sp>
    </p:spTree>
    <p:extLst>
      <p:ext uri="{BB962C8B-B14F-4D97-AF65-F5344CB8AC3E}">
        <p14:creationId xmlns:p14="http://schemas.microsoft.com/office/powerpoint/2010/main" val="42370393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07040">
        <p159:morph option="byObject"/>
      </p:transition>
    </mc:Choice>
    <mc:Fallback xmlns="">
      <p:transition spd="slow" advTm="10704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44922"/>
            <a:ext cx="10972800" cy="1066800"/>
          </a:xfrm>
        </p:spPr>
        <p:txBody>
          <a:bodyPr rtlCol="0" anchor="ctr">
            <a:normAutofit/>
          </a:bodyPr>
          <a:lstStyle/>
          <a:p>
            <a:pPr rtl="0"/>
            <a:r>
              <a:rPr lang="en-GB" sz="3200" dirty="0"/>
              <a:t>Impact of poverty on learning</a:t>
            </a:r>
          </a:p>
        </p:txBody>
      </p:sp>
      <p:sp>
        <p:nvSpPr>
          <p:cNvPr id="3" name="Content Placeholder 2"/>
          <p:cNvSpPr>
            <a:spLocks noGrp="1"/>
          </p:cNvSpPr>
          <p:nvPr>
            <p:ph sz="half" idx="1"/>
          </p:nvPr>
        </p:nvSpPr>
        <p:spPr>
          <a:xfrm>
            <a:off x="-173894" y="2060441"/>
            <a:ext cx="5384800" cy="4341875"/>
          </a:xfrm>
        </p:spPr>
        <p:txBody>
          <a:bodyPr rtlCol="0">
            <a:normAutofit/>
          </a:bodyPr>
          <a:lstStyle/>
          <a:p>
            <a:pPr rtl="0"/>
            <a:r>
              <a:rPr lang="en-GB" sz="2400" dirty="0"/>
              <a:t>School attendance – avoiding school</a:t>
            </a:r>
          </a:p>
          <a:p>
            <a:pPr rtl="0"/>
            <a:r>
              <a:rPr lang="en-GB" sz="2400" dirty="0"/>
              <a:t>Extra stress and anxiety</a:t>
            </a:r>
          </a:p>
          <a:p>
            <a:pPr rtl="0"/>
            <a:r>
              <a:rPr lang="en-GB" sz="2400" dirty="0"/>
              <a:t>Tiredness (Children In Wales, 2026, p. 10).</a:t>
            </a:r>
          </a:p>
          <a:p>
            <a:pPr rtl="0"/>
            <a:r>
              <a:rPr lang="en-GB" sz="2400" dirty="0"/>
              <a:t>Bullying and stigma (IWA, 2023).</a:t>
            </a:r>
          </a:p>
          <a:p>
            <a:pPr rtl="0"/>
            <a:r>
              <a:rPr lang="en-GB" sz="2400" dirty="0"/>
              <a:t>Isolation </a:t>
            </a:r>
          </a:p>
          <a:p>
            <a:pPr rtl="0"/>
            <a:r>
              <a:rPr lang="en-GB" sz="2400" dirty="0"/>
              <a:t>Difficult to do homework </a:t>
            </a:r>
          </a:p>
        </p:txBody>
      </p:sp>
      <p:pic>
        <p:nvPicPr>
          <p:cNvPr id="4" name="Picture 3">
            <a:extLst>
              <a:ext uri="{FF2B5EF4-FFF2-40B4-BE49-F238E27FC236}">
                <a16:creationId xmlns:a16="http://schemas.microsoft.com/office/drawing/2014/main" id="{23D2B152-1F00-1C5C-3063-8A6DECC18254}"/>
              </a:ext>
            </a:extLst>
          </p:cNvPr>
          <p:cNvPicPr>
            <a:picLocks noChangeAspect="1"/>
          </p:cNvPicPr>
          <p:nvPr/>
        </p:nvPicPr>
        <p:blipFill>
          <a:blip r:embed="rId3"/>
          <a:stretch>
            <a:fillRect/>
          </a:stretch>
        </p:blipFill>
        <p:spPr>
          <a:xfrm>
            <a:off x="5695854" y="841665"/>
            <a:ext cx="4966614" cy="3389713"/>
          </a:xfrm>
          <a:prstGeom prst="rect">
            <a:avLst/>
          </a:prstGeom>
          <a:noFill/>
        </p:spPr>
      </p:pic>
      <p:sp>
        <p:nvSpPr>
          <p:cNvPr id="5" name="TextBox 4">
            <a:extLst>
              <a:ext uri="{FF2B5EF4-FFF2-40B4-BE49-F238E27FC236}">
                <a16:creationId xmlns:a16="http://schemas.microsoft.com/office/drawing/2014/main" id="{DF624108-8C1A-3250-D422-2211A394A84C}"/>
              </a:ext>
            </a:extLst>
          </p:cNvPr>
          <p:cNvSpPr txBox="1"/>
          <p:nvPr/>
        </p:nvSpPr>
        <p:spPr>
          <a:xfrm>
            <a:off x="5210906" y="4231379"/>
            <a:ext cx="7619033" cy="338554"/>
          </a:xfrm>
          <a:prstGeom prst="rect">
            <a:avLst/>
          </a:prstGeom>
          <a:noFill/>
        </p:spPr>
        <p:txBody>
          <a:bodyPr wrap="square" rtlCol="0">
            <a:spAutoFit/>
          </a:bodyPr>
          <a:lstStyle/>
          <a:p>
            <a:r>
              <a:rPr lang="en-GB" sz="1600" dirty="0"/>
              <a:t>Fig 5: What has contributed to children’s higher risk of poverty?. (IWA, 2023).</a:t>
            </a:r>
          </a:p>
        </p:txBody>
      </p:sp>
    </p:spTree>
    <p:extLst>
      <p:ext uri="{BB962C8B-B14F-4D97-AF65-F5344CB8AC3E}">
        <p14:creationId xmlns:p14="http://schemas.microsoft.com/office/powerpoint/2010/main" val="35143411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02973">
        <p159:morph option="byObject"/>
      </p:transition>
    </mc:Choice>
    <mc:Fallback xmlns="">
      <p:transition spd="slow" advTm="102973">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 y="927568"/>
            <a:ext cx="10972800" cy="1066800"/>
          </a:xfrm>
        </p:spPr>
        <p:txBody>
          <a:bodyPr rtlCol="0">
            <a:normAutofit/>
          </a:bodyPr>
          <a:lstStyle/>
          <a:p>
            <a:pPr rtl="0"/>
            <a:r>
              <a:rPr lang="en-GB" sz="3200" dirty="0"/>
              <a:t>Language barriers </a:t>
            </a:r>
          </a:p>
        </p:txBody>
      </p:sp>
      <p:sp>
        <p:nvSpPr>
          <p:cNvPr id="3" name="Content Placeholder 2"/>
          <p:cNvSpPr>
            <a:spLocks noGrp="1"/>
          </p:cNvSpPr>
          <p:nvPr>
            <p:ph idx="1"/>
          </p:nvPr>
        </p:nvSpPr>
        <p:spPr>
          <a:xfrm>
            <a:off x="0" y="2525415"/>
            <a:ext cx="10972800" cy="5314736"/>
          </a:xfrm>
        </p:spPr>
        <p:txBody>
          <a:bodyPr rtlCol="0">
            <a:normAutofit/>
          </a:bodyPr>
          <a:lstStyle/>
          <a:p>
            <a:pPr rtl="0">
              <a:buFont typeface="Arial" panose="020B0604020202020204" pitchFamily="34" charset="0"/>
              <a:buChar char="•"/>
            </a:pPr>
            <a:r>
              <a:rPr lang="en-GB" sz="2400" dirty="0"/>
              <a:t>Not speaking Welsh at home (IWA, 2014).</a:t>
            </a:r>
          </a:p>
          <a:p>
            <a:pPr rtl="0">
              <a:buFont typeface="Arial" panose="020B0604020202020204" pitchFamily="34" charset="0"/>
              <a:buChar char="•"/>
            </a:pPr>
            <a:r>
              <a:rPr lang="en-GB" sz="2400" dirty="0"/>
              <a:t>Welsh medium vs English medium learners</a:t>
            </a:r>
          </a:p>
          <a:p>
            <a:pPr rtl="0">
              <a:buFont typeface="Arial" panose="020B0604020202020204" pitchFamily="34" charset="0"/>
              <a:buChar char="•"/>
            </a:pPr>
            <a:r>
              <a:rPr lang="en-GB" sz="2400" dirty="0"/>
              <a:t>Communication barriers in classroom</a:t>
            </a:r>
          </a:p>
          <a:p>
            <a:pPr rtl="0">
              <a:buFont typeface="Arial" panose="020B0604020202020204" pitchFamily="34" charset="0"/>
              <a:buChar char="•"/>
            </a:pPr>
            <a:r>
              <a:rPr lang="en-GB" sz="2400" dirty="0"/>
              <a:t>The need for bilingual support </a:t>
            </a:r>
          </a:p>
          <a:p>
            <a:pPr rtl="0">
              <a:buFont typeface="Arial" panose="020B0604020202020204" pitchFamily="34" charset="0"/>
              <a:buChar char="•"/>
            </a:pPr>
            <a:r>
              <a:rPr lang="en-GB" sz="2400" dirty="0"/>
              <a:t>Lack of Resources and qualified staff (Packer and Rhys, 2025).</a:t>
            </a:r>
          </a:p>
          <a:p>
            <a:pPr marL="109728" indent="0" rtl="0">
              <a:buNone/>
            </a:pPr>
            <a:r>
              <a:rPr lang="en-GB" sz="2400" dirty="0"/>
              <a:t>.</a:t>
            </a:r>
          </a:p>
          <a:p>
            <a:pPr rtl="0">
              <a:buFont typeface="Arial" panose="020B0604020202020204" pitchFamily="34" charset="0"/>
              <a:buChar char="•"/>
            </a:pPr>
            <a:endParaRPr lang="en-GB" sz="2400" dirty="0"/>
          </a:p>
          <a:p>
            <a:pPr marL="109728" indent="0" rtl="0">
              <a:buNone/>
            </a:pPr>
            <a:endParaRPr lang="en-GB" sz="2400" dirty="0"/>
          </a:p>
          <a:p>
            <a:pPr rtl="0"/>
            <a:endParaRPr lang="en-GB" sz="2400" dirty="0"/>
          </a:p>
        </p:txBody>
      </p:sp>
      <p:pic>
        <p:nvPicPr>
          <p:cNvPr id="4" name="Picture 3">
            <a:extLst>
              <a:ext uri="{FF2B5EF4-FFF2-40B4-BE49-F238E27FC236}">
                <a16:creationId xmlns:a16="http://schemas.microsoft.com/office/drawing/2014/main" id="{18F6D723-FCF9-A10A-F637-A4B38F15EA40}"/>
              </a:ext>
            </a:extLst>
          </p:cNvPr>
          <p:cNvPicPr>
            <a:picLocks noChangeAspect="1"/>
          </p:cNvPicPr>
          <p:nvPr/>
        </p:nvPicPr>
        <p:blipFill>
          <a:blip r:embed="rId3"/>
          <a:stretch>
            <a:fillRect/>
          </a:stretch>
        </p:blipFill>
        <p:spPr>
          <a:xfrm>
            <a:off x="6900289" y="927568"/>
            <a:ext cx="4504618" cy="2533848"/>
          </a:xfrm>
          <a:prstGeom prst="rect">
            <a:avLst/>
          </a:prstGeom>
          <a:effectLst>
            <a:softEdge rad="368300"/>
          </a:effectLst>
        </p:spPr>
      </p:pic>
      <p:sp>
        <p:nvSpPr>
          <p:cNvPr id="6" name="TextBox 5">
            <a:extLst>
              <a:ext uri="{FF2B5EF4-FFF2-40B4-BE49-F238E27FC236}">
                <a16:creationId xmlns:a16="http://schemas.microsoft.com/office/drawing/2014/main" id="{D5DA2B75-3C62-7670-12A6-B909AC9355F8}"/>
              </a:ext>
            </a:extLst>
          </p:cNvPr>
          <p:cNvSpPr txBox="1"/>
          <p:nvPr/>
        </p:nvSpPr>
        <p:spPr>
          <a:xfrm>
            <a:off x="6900288" y="3653857"/>
            <a:ext cx="5199116" cy="307777"/>
          </a:xfrm>
          <a:prstGeom prst="rect">
            <a:avLst/>
          </a:prstGeom>
          <a:noFill/>
        </p:spPr>
        <p:txBody>
          <a:bodyPr wrap="none" rtlCol="0">
            <a:spAutoFit/>
          </a:bodyPr>
          <a:lstStyle/>
          <a:p>
            <a:r>
              <a:rPr lang="en-GB" sz="1400" dirty="0"/>
              <a:t>Fig 6: Target of million Welsh speakers may become law. (BBC, 2024).</a:t>
            </a:r>
          </a:p>
        </p:txBody>
      </p:sp>
    </p:spTree>
    <p:extLst>
      <p:ext uri="{BB962C8B-B14F-4D97-AF65-F5344CB8AC3E}">
        <p14:creationId xmlns:p14="http://schemas.microsoft.com/office/powerpoint/2010/main" val="30460858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1132">
        <p159:morph option="byObject"/>
      </p:transition>
    </mc:Choice>
    <mc:Fallback xmlns="">
      <p:transition spd="slow" advTm="61132">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600" y="374977"/>
            <a:ext cx="10972800" cy="1066800"/>
          </a:xfrm>
        </p:spPr>
        <p:txBody>
          <a:bodyPr rtlCol="0" anchor="ctr">
            <a:normAutofit/>
          </a:bodyPr>
          <a:lstStyle/>
          <a:p>
            <a:pPr rtl="0"/>
            <a:r>
              <a:rPr lang="en-GB" sz="3200" dirty="0"/>
              <a:t>Implications of language challenges</a:t>
            </a:r>
          </a:p>
        </p:txBody>
      </p:sp>
      <p:sp>
        <p:nvSpPr>
          <p:cNvPr id="3" name="Content Placeholder 2">
            <a:extLst>
              <a:ext uri="{FF2B5EF4-FFF2-40B4-BE49-F238E27FC236}">
                <a16:creationId xmlns:a16="http://schemas.microsoft.com/office/drawing/2014/main" id="{433C632E-C26B-FFF2-18BF-7600E0853A7A}"/>
              </a:ext>
            </a:extLst>
          </p:cNvPr>
          <p:cNvSpPr>
            <a:spLocks noGrp="1"/>
          </p:cNvSpPr>
          <p:nvPr>
            <p:ph sz="half" idx="1"/>
          </p:nvPr>
        </p:nvSpPr>
        <p:spPr>
          <a:xfrm>
            <a:off x="110488" y="1441777"/>
            <a:ext cx="5384800" cy="5041246"/>
          </a:xfrm>
        </p:spPr>
        <p:txBody>
          <a:bodyPr>
            <a:normAutofit/>
          </a:bodyPr>
          <a:lstStyle/>
          <a:p>
            <a:r>
              <a:rPr lang="en-GB" sz="2600" dirty="0"/>
              <a:t>Language barriers can lower confidence and participation</a:t>
            </a:r>
          </a:p>
          <a:p>
            <a:r>
              <a:rPr lang="en-GB" sz="2600" dirty="0"/>
              <a:t>Social isolation and self esteem</a:t>
            </a:r>
          </a:p>
          <a:p>
            <a:r>
              <a:rPr lang="en-GB" sz="2600" dirty="0"/>
              <a:t>Fall behind on other subjects' gaps of achievement</a:t>
            </a:r>
          </a:p>
          <a:p>
            <a:r>
              <a:rPr lang="en-GB" sz="2600" dirty="0"/>
              <a:t>Subject vocabulary can make learning more difficult</a:t>
            </a:r>
          </a:p>
          <a:p>
            <a:r>
              <a:rPr lang="en-GB" sz="2600" dirty="0"/>
              <a:t>Reduced academic progress</a:t>
            </a:r>
          </a:p>
          <a:p>
            <a:endParaRPr lang="en-GB" sz="2600" dirty="0"/>
          </a:p>
          <a:p>
            <a:endParaRPr lang="en-GB" sz="2600" dirty="0"/>
          </a:p>
          <a:p>
            <a:endParaRPr lang="en-GB" dirty="0"/>
          </a:p>
        </p:txBody>
      </p:sp>
      <p:pic>
        <p:nvPicPr>
          <p:cNvPr id="6" name="Picture 5">
            <a:extLst>
              <a:ext uri="{FF2B5EF4-FFF2-40B4-BE49-F238E27FC236}">
                <a16:creationId xmlns:a16="http://schemas.microsoft.com/office/drawing/2014/main" id="{C0677D38-D184-A723-6C87-0FAFFD517A80}"/>
              </a:ext>
            </a:extLst>
          </p:cNvPr>
          <p:cNvPicPr>
            <a:picLocks noChangeAspect="1"/>
          </p:cNvPicPr>
          <p:nvPr/>
        </p:nvPicPr>
        <p:blipFill>
          <a:blip r:embed="rId3"/>
          <a:stretch>
            <a:fillRect/>
          </a:stretch>
        </p:blipFill>
        <p:spPr>
          <a:xfrm>
            <a:off x="6272463" y="530263"/>
            <a:ext cx="4521773" cy="4090007"/>
          </a:xfrm>
          <a:prstGeom prst="rect">
            <a:avLst/>
          </a:prstGeom>
          <a:noFill/>
        </p:spPr>
      </p:pic>
      <p:sp>
        <p:nvSpPr>
          <p:cNvPr id="9" name="TextBox 8">
            <a:extLst>
              <a:ext uri="{FF2B5EF4-FFF2-40B4-BE49-F238E27FC236}">
                <a16:creationId xmlns:a16="http://schemas.microsoft.com/office/drawing/2014/main" id="{641918A9-7528-5519-F8DF-AE421E321771}"/>
              </a:ext>
            </a:extLst>
          </p:cNvPr>
          <p:cNvSpPr txBox="1"/>
          <p:nvPr/>
        </p:nvSpPr>
        <p:spPr>
          <a:xfrm>
            <a:off x="5219031" y="4522236"/>
            <a:ext cx="6097604" cy="523220"/>
          </a:xfrm>
          <a:prstGeom prst="rect">
            <a:avLst/>
          </a:prstGeom>
          <a:noFill/>
        </p:spPr>
        <p:txBody>
          <a:bodyPr wrap="square">
            <a:spAutoFit/>
          </a:bodyPr>
          <a:lstStyle/>
          <a:p>
            <a:r>
              <a:rPr lang="en-GB" sz="1400" dirty="0"/>
              <a:t>Fig 7: Percentage of Welsh speakers according to parental ability in Welsh. (Welsh Government, 2022).</a:t>
            </a:r>
          </a:p>
        </p:txBody>
      </p:sp>
    </p:spTree>
    <p:extLst>
      <p:ext uri="{BB962C8B-B14F-4D97-AF65-F5344CB8AC3E}">
        <p14:creationId xmlns:p14="http://schemas.microsoft.com/office/powerpoint/2010/main" val="4119936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68631">
        <p159:morph option="byObject"/>
      </p:transition>
    </mc:Choice>
    <mc:Fallback xmlns="">
      <p:transition spd="slow" advTm="68631">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74698"/>
            <a:ext cx="10972800" cy="1066800"/>
          </a:xfrm>
        </p:spPr>
        <p:txBody>
          <a:bodyPr rtlCol="0">
            <a:normAutofit/>
          </a:bodyPr>
          <a:lstStyle/>
          <a:p>
            <a:pPr rtl="0"/>
            <a:r>
              <a:rPr lang="en-GB" sz="3200" dirty="0"/>
              <a:t>How Welsh schools respond to the challenges</a:t>
            </a:r>
          </a:p>
        </p:txBody>
      </p:sp>
      <p:sp>
        <p:nvSpPr>
          <p:cNvPr id="3" name="Text Placeholder 2"/>
          <p:cNvSpPr>
            <a:spLocks noGrp="1"/>
          </p:cNvSpPr>
          <p:nvPr>
            <p:ph idx="1"/>
          </p:nvPr>
        </p:nvSpPr>
        <p:spPr>
          <a:xfrm>
            <a:off x="73515" y="2649275"/>
            <a:ext cx="10972800" cy="4325112"/>
          </a:xfrm>
        </p:spPr>
        <p:txBody>
          <a:bodyPr rtlCol="0">
            <a:normAutofit/>
          </a:bodyPr>
          <a:lstStyle/>
          <a:p>
            <a:pPr rtl="0"/>
            <a:r>
              <a:rPr lang="en-GB" dirty="0"/>
              <a:t>Wellbeing emphasis </a:t>
            </a:r>
          </a:p>
          <a:p>
            <a:pPr rtl="0"/>
            <a:r>
              <a:rPr lang="en-GB" dirty="0"/>
              <a:t>Inclusive approach in schools</a:t>
            </a:r>
          </a:p>
          <a:p>
            <a:pPr rtl="0"/>
            <a:r>
              <a:rPr lang="en-GB" dirty="0"/>
              <a:t>Free school meals and uniform scheme</a:t>
            </a:r>
          </a:p>
          <a:p>
            <a:pPr rtl="0"/>
            <a:r>
              <a:rPr lang="en-GB" dirty="0"/>
              <a:t>Friendly empathetic staff</a:t>
            </a:r>
          </a:p>
          <a:p>
            <a:pPr rtl="0"/>
            <a:r>
              <a:rPr lang="en-GB" dirty="0"/>
              <a:t>Training in trauma informed care for safety  (Ace Hub Wales,2022).</a:t>
            </a:r>
          </a:p>
          <a:p>
            <a:pPr rtl="0"/>
            <a:endParaRPr lang="en-GB" dirty="0"/>
          </a:p>
          <a:p>
            <a:pPr marL="109728" indent="0" rtl="0">
              <a:buNone/>
            </a:pPr>
            <a:r>
              <a:rPr lang="en-GB" dirty="0"/>
              <a:t> </a:t>
            </a:r>
          </a:p>
          <a:p>
            <a:pPr rtl="0"/>
            <a:endParaRPr lang="en-GB" dirty="0"/>
          </a:p>
          <a:p>
            <a:pPr rtl="0"/>
            <a:endParaRPr lang="en-GB" dirty="0"/>
          </a:p>
          <a:p>
            <a:pPr rtl="0"/>
            <a:endParaRPr lang="en-GB" dirty="0"/>
          </a:p>
          <a:p>
            <a:pPr rtl="0"/>
            <a:endParaRPr lang="en-GB" dirty="0"/>
          </a:p>
        </p:txBody>
      </p:sp>
      <p:pic>
        <p:nvPicPr>
          <p:cNvPr id="4" name="Picture 3">
            <a:extLst>
              <a:ext uri="{FF2B5EF4-FFF2-40B4-BE49-F238E27FC236}">
                <a16:creationId xmlns:a16="http://schemas.microsoft.com/office/drawing/2014/main" id="{BA6BA1AC-D484-FB60-5A20-AE3A2DAFABE0}"/>
              </a:ext>
            </a:extLst>
          </p:cNvPr>
          <p:cNvPicPr>
            <a:picLocks noChangeAspect="1"/>
          </p:cNvPicPr>
          <p:nvPr/>
        </p:nvPicPr>
        <p:blipFill>
          <a:blip r:embed="rId3"/>
          <a:stretch>
            <a:fillRect/>
          </a:stretch>
        </p:blipFill>
        <p:spPr>
          <a:xfrm>
            <a:off x="7674311" y="827505"/>
            <a:ext cx="4380548" cy="2967468"/>
          </a:xfrm>
          <a:prstGeom prst="rect">
            <a:avLst/>
          </a:prstGeom>
          <a:effectLst>
            <a:softEdge rad="381000"/>
          </a:effectLst>
        </p:spPr>
      </p:pic>
      <p:sp>
        <p:nvSpPr>
          <p:cNvPr id="5" name="TextBox 4">
            <a:extLst>
              <a:ext uri="{FF2B5EF4-FFF2-40B4-BE49-F238E27FC236}">
                <a16:creationId xmlns:a16="http://schemas.microsoft.com/office/drawing/2014/main" id="{2B319D0F-5D73-18D0-0A80-78E37AE0353D}"/>
              </a:ext>
            </a:extLst>
          </p:cNvPr>
          <p:cNvSpPr txBox="1"/>
          <p:nvPr/>
        </p:nvSpPr>
        <p:spPr>
          <a:xfrm>
            <a:off x="7306420" y="3934389"/>
            <a:ext cx="7126431" cy="307777"/>
          </a:xfrm>
          <a:prstGeom prst="rect">
            <a:avLst/>
          </a:prstGeom>
          <a:noFill/>
        </p:spPr>
        <p:txBody>
          <a:bodyPr wrap="square" rtlCol="0">
            <a:spAutoFit/>
          </a:bodyPr>
          <a:lstStyle/>
          <a:p>
            <a:r>
              <a:rPr lang="en-GB" sz="1400" dirty="0"/>
              <a:t>Fig 8: Student centred learning. (Enlightenment Education, 2019).</a:t>
            </a:r>
          </a:p>
        </p:txBody>
      </p:sp>
    </p:spTree>
    <p:extLst>
      <p:ext uri="{BB962C8B-B14F-4D97-AF65-F5344CB8AC3E}">
        <p14:creationId xmlns:p14="http://schemas.microsoft.com/office/powerpoint/2010/main" val="28225989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9282">
        <p159:morph option="byObject"/>
      </p:transition>
    </mc:Choice>
    <mc:Fallback xmlns="">
      <p:transition spd="slow" advTm="59282">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204" y="548876"/>
            <a:ext cx="10972800" cy="1066800"/>
          </a:xfrm>
        </p:spPr>
        <p:txBody>
          <a:bodyPr rtlCol="0" anchor="ctr">
            <a:normAutofit/>
          </a:bodyPr>
          <a:lstStyle/>
          <a:p>
            <a:pPr rtl="0"/>
            <a:r>
              <a:rPr lang="en-GB" dirty="0"/>
              <a:t>Conclusion</a:t>
            </a:r>
          </a:p>
        </p:txBody>
      </p:sp>
      <p:sp>
        <p:nvSpPr>
          <p:cNvPr id="3" name="Content Placeholder 2"/>
          <p:cNvSpPr>
            <a:spLocks noGrp="1"/>
          </p:cNvSpPr>
          <p:nvPr>
            <p:ph sz="half" idx="1"/>
          </p:nvPr>
        </p:nvSpPr>
        <p:spPr>
          <a:xfrm>
            <a:off x="0" y="1967249"/>
            <a:ext cx="5384800" cy="4341875"/>
          </a:xfrm>
        </p:spPr>
        <p:txBody>
          <a:bodyPr rtlCol="0">
            <a:normAutofit/>
          </a:bodyPr>
          <a:lstStyle/>
          <a:p>
            <a:pPr rtl="0"/>
            <a:r>
              <a:rPr lang="en-GB" sz="2400" dirty="0"/>
              <a:t>Challenges affect learning and wellbeing</a:t>
            </a:r>
          </a:p>
          <a:p>
            <a:pPr rtl="0"/>
            <a:r>
              <a:rPr lang="en-GB" sz="2400" dirty="0"/>
              <a:t>Good Welsh policies are hopeful</a:t>
            </a:r>
          </a:p>
          <a:p>
            <a:pPr rtl="0"/>
            <a:r>
              <a:rPr lang="en-GB" sz="2400" dirty="0"/>
              <a:t>Welsh policy encourages a whole-child inclusive approach</a:t>
            </a:r>
          </a:p>
          <a:p>
            <a:pPr rtl="0"/>
            <a:r>
              <a:rPr lang="en-GB" sz="2400" dirty="0"/>
              <a:t>Schools offer support and protection</a:t>
            </a:r>
          </a:p>
          <a:p>
            <a:pPr rtl="0"/>
            <a:r>
              <a:rPr lang="en-GB" sz="2400" dirty="0"/>
              <a:t>Staff are nurturing.</a:t>
            </a:r>
          </a:p>
          <a:p>
            <a:pPr rtl="0"/>
            <a:r>
              <a:rPr lang="en-GB" sz="2400" dirty="0"/>
              <a:t>A whole-child approach is hopeful </a:t>
            </a:r>
          </a:p>
          <a:p>
            <a:pPr rtl="0"/>
            <a:endParaRPr lang="en-GB" dirty="0"/>
          </a:p>
        </p:txBody>
      </p:sp>
      <p:pic>
        <p:nvPicPr>
          <p:cNvPr id="4" name="Picture 3">
            <a:extLst>
              <a:ext uri="{FF2B5EF4-FFF2-40B4-BE49-F238E27FC236}">
                <a16:creationId xmlns:a16="http://schemas.microsoft.com/office/drawing/2014/main" id="{4190F386-0447-B82B-2A29-65900CC6157D}"/>
              </a:ext>
            </a:extLst>
          </p:cNvPr>
          <p:cNvPicPr>
            <a:picLocks noChangeAspect="1"/>
          </p:cNvPicPr>
          <p:nvPr/>
        </p:nvPicPr>
        <p:blipFill>
          <a:blip r:embed="rId3"/>
          <a:stretch>
            <a:fillRect/>
          </a:stretch>
        </p:blipFill>
        <p:spPr>
          <a:xfrm>
            <a:off x="5594604" y="1133295"/>
            <a:ext cx="5688263" cy="4026523"/>
          </a:xfrm>
          <a:prstGeom prst="rect">
            <a:avLst/>
          </a:prstGeom>
          <a:noFill/>
        </p:spPr>
      </p:pic>
      <p:sp>
        <p:nvSpPr>
          <p:cNvPr id="5" name="TextBox 4">
            <a:extLst>
              <a:ext uri="{FF2B5EF4-FFF2-40B4-BE49-F238E27FC236}">
                <a16:creationId xmlns:a16="http://schemas.microsoft.com/office/drawing/2014/main" id="{2519BAB5-6F0A-A2E6-8DC5-1DCC2DE4439C}"/>
              </a:ext>
            </a:extLst>
          </p:cNvPr>
          <p:cNvSpPr txBox="1"/>
          <p:nvPr/>
        </p:nvSpPr>
        <p:spPr>
          <a:xfrm>
            <a:off x="5812318" y="5005930"/>
            <a:ext cx="5268686" cy="307777"/>
          </a:xfrm>
          <a:prstGeom prst="rect">
            <a:avLst/>
          </a:prstGeom>
          <a:noFill/>
        </p:spPr>
        <p:txBody>
          <a:bodyPr wrap="none" rtlCol="0">
            <a:spAutoFit/>
          </a:bodyPr>
          <a:lstStyle/>
          <a:p>
            <a:r>
              <a:rPr lang="en-GB" sz="1400" dirty="0"/>
              <a:t>Fig 9: Maslow’s Hierarchy of Needs in Schools. (CSA Education, 2022). </a:t>
            </a:r>
          </a:p>
        </p:txBody>
      </p:sp>
    </p:spTree>
    <p:extLst>
      <p:ext uri="{BB962C8B-B14F-4D97-AF65-F5344CB8AC3E}">
        <p14:creationId xmlns:p14="http://schemas.microsoft.com/office/powerpoint/2010/main" val="41553488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70673">
        <p159:morph option="byObject"/>
      </p:transition>
    </mc:Choice>
    <mc:Fallback xmlns="">
      <p:transition spd="slow" advTm="70673">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9210"/>
            <a:ext cx="10972800" cy="1066800"/>
          </a:xfrm>
        </p:spPr>
        <p:txBody>
          <a:bodyPr rtlCol="0">
            <a:normAutofit/>
          </a:bodyPr>
          <a:lstStyle/>
          <a:p>
            <a:pPr rtl="0"/>
            <a:r>
              <a:rPr lang="en-GB" sz="2800" dirty="0"/>
              <a:t>References</a:t>
            </a:r>
          </a:p>
        </p:txBody>
      </p:sp>
      <p:sp>
        <p:nvSpPr>
          <p:cNvPr id="3" name="Content Placeholder 2">
            <a:extLst>
              <a:ext uri="{FF2B5EF4-FFF2-40B4-BE49-F238E27FC236}">
                <a16:creationId xmlns:a16="http://schemas.microsoft.com/office/drawing/2014/main" id="{541BD2BA-C58D-0CA2-9C95-FEF1B0330473}"/>
              </a:ext>
            </a:extLst>
          </p:cNvPr>
          <p:cNvSpPr>
            <a:spLocks noGrp="1"/>
          </p:cNvSpPr>
          <p:nvPr>
            <p:ph idx="1"/>
          </p:nvPr>
        </p:nvSpPr>
        <p:spPr>
          <a:xfrm>
            <a:off x="224589" y="577516"/>
            <a:ext cx="10972800" cy="5963652"/>
          </a:xfrm>
        </p:spPr>
        <p:txBody>
          <a:bodyPr>
            <a:normAutofit fontScale="25000" lnSpcReduction="20000"/>
          </a:bodyPr>
          <a:lstStyle/>
          <a:p>
            <a:pPr marL="109728" indent="0">
              <a:buNone/>
            </a:pPr>
            <a:r>
              <a:rPr lang="en-GB" sz="6400" dirty="0"/>
              <a:t>   </a:t>
            </a:r>
          </a:p>
          <a:p>
            <a:pPr>
              <a:lnSpc>
                <a:spcPct val="120000"/>
              </a:lnSpc>
              <a:buFont typeface="Arial" panose="020B0604020202020204" pitchFamily="34" charset="0"/>
              <a:buChar char="•"/>
            </a:pPr>
            <a:r>
              <a:rPr lang="en-GB" sz="5600" dirty="0"/>
              <a:t>Aces Aware (2018), </a:t>
            </a:r>
            <a:r>
              <a:rPr lang="en-GB" sz="5600" i="1" dirty="0"/>
              <a:t>What are ACES and why do they matter?.</a:t>
            </a:r>
            <a:r>
              <a:rPr lang="en-GB" sz="5600" dirty="0"/>
              <a:t> Available at: </a:t>
            </a:r>
            <a:r>
              <a:rPr lang="en-GB" sz="5600" dirty="0">
                <a:hlinkClick r:id="rId3"/>
              </a:rPr>
              <a:t>https://www.acesaware.org/wp-content/uploads/2019/12/1-What-are-ACEs-and-Why-Do-They-Matter-English.pdf</a:t>
            </a:r>
            <a:r>
              <a:rPr lang="en-GB" sz="5600" dirty="0"/>
              <a:t> ( Accessed 29 December 2025). </a:t>
            </a:r>
          </a:p>
          <a:p>
            <a:pPr>
              <a:lnSpc>
                <a:spcPct val="120000"/>
              </a:lnSpc>
              <a:buFont typeface="Arial" panose="020B0604020202020204" pitchFamily="34" charset="0"/>
              <a:buChar char="•"/>
            </a:pPr>
            <a:r>
              <a:rPr lang="en-GB" sz="5600" dirty="0"/>
              <a:t>Ace Hub Wales, Public Health Wales (2022), ‘Trauma-informed’: Identifying Key Language and Terminology through a Review of the Literature. Available at: </a:t>
            </a:r>
            <a:r>
              <a:rPr lang="en-GB" sz="5600" dirty="0">
                <a:hlinkClick r:id="rId4"/>
              </a:rPr>
              <a:t>https://acehubwales.com/wp-content/uploads/2022/07/ACEs-Trauma-informed-Literature-Review-English-Final-3.pdf  </a:t>
            </a:r>
            <a:r>
              <a:rPr lang="en-GB" sz="5600" dirty="0"/>
              <a:t>( Accessed 30 December 2025). </a:t>
            </a:r>
          </a:p>
          <a:p>
            <a:pPr>
              <a:lnSpc>
                <a:spcPct val="120000"/>
              </a:lnSpc>
              <a:buFont typeface="Arial" panose="020B0604020202020204" pitchFamily="34" charset="0"/>
              <a:buChar char="•"/>
            </a:pPr>
            <a:r>
              <a:rPr lang="en-GB" sz="5600" dirty="0"/>
              <a:t>BBC, (2019) Highest numbers in child poverty [graph], Available at: </a:t>
            </a:r>
            <a:r>
              <a:rPr lang="en-GB" sz="5600" dirty="0">
                <a:hlinkClick r:id="rId5"/>
              </a:rPr>
              <a:t>https://www.bbc.co.uk/news/uk-wales-48259327 </a:t>
            </a:r>
            <a:r>
              <a:rPr lang="en-GB" sz="5600" dirty="0"/>
              <a:t>(Assessed on 29 December 2025)</a:t>
            </a:r>
          </a:p>
          <a:p>
            <a:pPr>
              <a:lnSpc>
                <a:spcPct val="120000"/>
              </a:lnSpc>
              <a:buFont typeface="Arial" panose="020B0604020202020204" pitchFamily="34" charset="0"/>
              <a:buChar char="•"/>
            </a:pPr>
            <a:r>
              <a:rPr lang="en-GB" sz="5600" dirty="0"/>
              <a:t>BBC, (2024) Target of million Welsh speakers may become law [image], Available at: </a:t>
            </a:r>
            <a:r>
              <a:rPr lang="en-GB" sz="5600" dirty="0">
                <a:hlinkClick r:id="rId5"/>
              </a:rPr>
              <a:t>https://www.bbc.co.uk/news/articles/cx825j1w387o </a:t>
            </a:r>
            <a:r>
              <a:rPr lang="en-GB" sz="5600" dirty="0"/>
              <a:t>(Assessed on 29 December 2025).</a:t>
            </a:r>
          </a:p>
          <a:p>
            <a:pPr>
              <a:lnSpc>
                <a:spcPct val="120000"/>
              </a:lnSpc>
              <a:buFont typeface="Arial" panose="020B0604020202020204" pitchFamily="34" charset="0"/>
              <a:buChar char="•"/>
            </a:pPr>
            <a:r>
              <a:rPr lang="en-GB" sz="5600" dirty="0"/>
              <a:t> Bellis, M.  Ashton, K.  Hughes, K.  Ford, K. Bishop, J. Paranjothy, S. (2016) ‘Adverse Childhood Experiences (ACEs) in Wales and their Impact on Health in the Adult Population’: European Journal of Public Health, Volume 26, Issue suppl_1, November 2016, ckw167.009,  </a:t>
            </a:r>
            <a:r>
              <a:rPr lang="en-GB" sz="5600" dirty="0">
                <a:hlinkClick r:id="rId6"/>
              </a:rPr>
              <a:t>https://academic.oup.com/eurpub/article/26/suppl_1/ckw167.009/2448496 </a:t>
            </a:r>
            <a:r>
              <a:rPr lang="en-GB" sz="5600" dirty="0"/>
              <a:t>(Accessed 30 December 2025).</a:t>
            </a:r>
          </a:p>
          <a:p>
            <a:pPr>
              <a:lnSpc>
                <a:spcPct val="120000"/>
              </a:lnSpc>
              <a:buFont typeface="Arial" panose="020B0604020202020204" pitchFamily="34" charset="0"/>
              <a:buChar char="•"/>
            </a:pPr>
            <a:r>
              <a:rPr lang="en-GB" sz="5600" dirty="0"/>
              <a:t>Bevan Foundation (2024) </a:t>
            </a:r>
            <a:r>
              <a:rPr lang="en-GB" sz="5600" i="1" dirty="0"/>
              <a:t>Time for progress on child poverty to be a priority. </a:t>
            </a:r>
            <a:r>
              <a:rPr lang="en-GB" sz="5600" dirty="0"/>
              <a:t>Available at: </a:t>
            </a:r>
            <a:r>
              <a:rPr lang="en-GB" sz="5600" dirty="0">
                <a:hlinkClick r:id="rId7"/>
              </a:rPr>
              <a:t>https://www.bevanfoundation.org/views/time-for-progress-on-child-poverty-to-be-a-priority/</a:t>
            </a:r>
            <a:r>
              <a:rPr lang="en-GB" sz="5600" dirty="0"/>
              <a:t> (Accessed 1 January 2026). </a:t>
            </a:r>
            <a:endParaRPr lang="en-GB" sz="5600" i="1" dirty="0"/>
          </a:p>
          <a:p>
            <a:pPr>
              <a:lnSpc>
                <a:spcPct val="120000"/>
              </a:lnSpc>
              <a:buFont typeface="Arial" panose="020B0604020202020204" pitchFamily="34" charset="0"/>
              <a:buChar char="•"/>
            </a:pPr>
            <a:r>
              <a:rPr lang="en-GB" sz="5600" dirty="0"/>
              <a:t>Children In Wales, (2026), </a:t>
            </a:r>
            <a:r>
              <a:rPr lang="en-GB" sz="5600" i="1" dirty="0"/>
              <a:t>Price of Pupil Poverty Resources. </a:t>
            </a:r>
            <a:r>
              <a:rPr lang="en-GB" sz="5600" dirty="0"/>
              <a:t>Available at: </a:t>
            </a:r>
            <a:r>
              <a:rPr lang="en-GB" sz="5600" dirty="0">
                <a:hlinkClick r:id="rId8"/>
              </a:rPr>
              <a:t>https://www.childreninwales.org.uk/professionals/our-work/tackling-impact-poverty-education-programme/</a:t>
            </a:r>
            <a:r>
              <a:rPr lang="en-GB" sz="5600" dirty="0"/>
              <a:t> (Accessed 1 January 2026). </a:t>
            </a:r>
          </a:p>
          <a:p>
            <a:pPr>
              <a:lnSpc>
                <a:spcPct val="120000"/>
              </a:lnSpc>
              <a:buFont typeface="Arial" panose="020B0604020202020204" pitchFamily="34" charset="0"/>
              <a:buChar char="•"/>
            </a:pPr>
            <a:r>
              <a:rPr lang="en-GB" sz="5600" dirty="0"/>
              <a:t>Children In Wales, (2024), The Price of Pupil Poverty. Available at:  </a:t>
            </a:r>
            <a:r>
              <a:rPr lang="en-GB" sz="5600" dirty="0">
                <a:hlinkClick r:id="rId9"/>
              </a:rPr>
              <a:t>https://www.childreninwales.org.uk/application/files/5217/2500/6430/FINAL_PoPP_guides_Aug_2024.pdf </a:t>
            </a:r>
            <a:r>
              <a:rPr lang="en-GB" sz="5600" dirty="0"/>
              <a:t>(Accessed 29 December 2025). (pp. 7). </a:t>
            </a:r>
          </a:p>
          <a:p>
            <a:pPr>
              <a:lnSpc>
                <a:spcPct val="120000"/>
              </a:lnSpc>
              <a:buFont typeface="Arial" panose="020B0604020202020204" pitchFamily="34" charset="0"/>
              <a:buChar char="•"/>
            </a:pPr>
            <a:r>
              <a:rPr lang="en-GB" sz="5600" dirty="0"/>
              <a:t>CSA Education, (2022) Maslow’s Hierarchy of Needs in Schools [image], Available at: </a:t>
            </a:r>
            <a:r>
              <a:rPr lang="en-GB" sz="5600" dirty="0">
                <a:hlinkClick r:id="rId10"/>
              </a:rPr>
              <a:t> https://csaedu.com/maslows-hierarchy-of-needs-in-schools/ </a:t>
            </a:r>
            <a:r>
              <a:rPr lang="en-GB" sz="5600" dirty="0"/>
              <a:t>(Assessed on 29 December 2025).</a:t>
            </a:r>
          </a:p>
          <a:p>
            <a:pPr>
              <a:lnSpc>
                <a:spcPct val="120000"/>
              </a:lnSpc>
              <a:buFont typeface="Arial" panose="020B0604020202020204" pitchFamily="34" charset="0"/>
              <a:buChar char="•"/>
            </a:pPr>
            <a:r>
              <a:rPr lang="en-GB" sz="5600" dirty="0"/>
              <a:t>Enlightenment Education, sanalthomas2805, (2019) Student or Learner </a:t>
            </a:r>
            <a:r>
              <a:rPr lang="en-GB" sz="5600" dirty="0" err="1"/>
              <a:t>Centered</a:t>
            </a:r>
            <a:r>
              <a:rPr lang="en-GB" sz="5600" dirty="0"/>
              <a:t> Curriculum [image], Available at: </a:t>
            </a:r>
            <a:r>
              <a:rPr lang="en-GB" sz="5600" dirty="0">
                <a:hlinkClick r:id="rId11"/>
              </a:rPr>
              <a:t>https://enlightenmenteducation.home.blog/2019/01/20/student-or-learner-centered-curriculum/ </a:t>
            </a:r>
            <a:r>
              <a:rPr lang="en-GB" sz="5600" dirty="0"/>
              <a:t>(Accessed on 29 December 2025).</a:t>
            </a:r>
          </a:p>
          <a:p>
            <a:pPr>
              <a:lnSpc>
                <a:spcPct val="120000"/>
              </a:lnSpc>
              <a:buFont typeface="Arial" panose="020B0604020202020204" pitchFamily="34" charset="0"/>
              <a:buChar char="•"/>
            </a:pPr>
            <a:endParaRPr lang="en-GB" sz="5600" dirty="0"/>
          </a:p>
          <a:p>
            <a:pPr>
              <a:lnSpc>
                <a:spcPct val="120000"/>
              </a:lnSpc>
              <a:buFont typeface="Arial" panose="020B0604020202020204" pitchFamily="34" charset="0"/>
              <a:buChar char="•"/>
            </a:pPr>
            <a:endParaRPr lang="en-GB" sz="5600" dirty="0"/>
          </a:p>
          <a:p>
            <a:pPr>
              <a:lnSpc>
                <a:spcPct val="120000"/>
              </a:lnSpc>
              <a:buFont typeface="Arial" panose="020B0604020202020204" pitchFamily="34" charset="0"/>
              <a:buChar char="•"/>
            </a:pPr>
            <a:endParaRPr lang="en-GB" sz="5600" dirty="0"/>
          </a:p>
          <a:p>
            <a:pPr>
              <a:lnSpc>
                <a:spcPct val="120000"/>
              </a:lnSpc>
              <a:buFont typeface="Arial" panose="020B0604020202020204" pitchFamily="34" charset="0"/>
              <a:buChar char="•"/>
            </a:pPr>
            <a:endParaRPr lang="en-GB" sz="5600" dirty="0"/>
          </a:p>
          <a:p>
            <a:pPr>
              <a:lnSpc>
                <a:spcPct val="120000"/>
              </a:lnSpc>
              <a:buFont typeface="Arial" panose="020B0604020202020204" pitchFamily="34" charset="0"/>
              <a:buChar char="•"/>
            </a:pPr>
            <a:endParaRPr lang="en-GB" sz="5600" dirty="0"/>
          </a:p>
          <a:p>
            <a:pPr>
              <a:lnSpc>
                <a:spcPct val="120000"/>
              </a:lnSpc>
              <a:buFont typeface="Arial" panose="020B0604020202020204" pitchFamily="34" charset="0"/>
              <a:buChar char="•"/>
            </a:pPr>
            <a:endParaRPr lang="en-GB" sz="5600" dirty="0"/>
          </a:p>
          <a:p>
            <a:pPr>
              <a:lnSpc>
                <a:spcPct val="120000"/>
              </a:lnSpc>
              <a:buFont typeface="Arial" panose="020B0604020202020204" pitchFamily="34" charset="0"/>
              <a:buChar char="•"/>
            </a:pPr>
            <a:endParaRPr lang="en-GB" sz="5600" dirty="0"/>
          </a:p>
          <a:p>
            <a:endParaRPr lang="en-GB" sz="5600" dirty="0"/>
          </a:p>
          <a:p>
            <a:endParaRPr lang="en-GB" sz="1800" dirty="0"/>
          </a:p>
          <a:p>
            <a:endParaRPr lang="en-GB" sz="1800" dirty="0"/>
          </a:p>
          <a:p>
            <a:endParaRPr lang="en-GB" sz="1800" dirty="0"/>
          </a:p>
          <a:p>
            <a:endParaRPr lang="en-GB" sz="1800" dirty="0"/>
          </a:p>
          <a:p>
            <a:endParaRPr lang="en-GB" sz="1800" dirty="0"/>
          </a:p>
          <a:p>
            <a:endParaRPr lang="en-GB" sz="1800" dirty="0"/>
          </a:p>
          <a:p>
            <a:endParaRPr lang="en-GB" sz="1800" dirty="0"/>
          </a:p>
        </p:txBody>
      </p:sp>
    </p:spTree>
    <p:extLst>
      <p:ext uri="{BB962C8B-B14F-4D97-AF65-F5344CB8AC3E}">
        <p14:creationId xmlns:p14="http://schemas.microsoft.com/office/powerpoint/2010/main" val="33891323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585" y="517358"/>
            <a:ext cx="10972800" cy="1066800"/>
          </a:xfrm>
        </p:spPr>
        <p:txBody>
          <a:bodyPr rtlCol="0">
            <a:normAutofit fontScale="90000"/>
          </a:bodyPr>
          <a:lstStyle/>
          <a:p>
            <a:pPr rtl="0"/>
            <a:r>
              <a:rPr lang="en-GB" dirty="0"/>
              <a:t>References</a:t>
            </a:r>
            <a:br>
              <a:rPr lang="en-GB" dirty="0"/>
            </a:br>
            <a:endParaRPr lang="en-GB" dirty="0"/>
          </a:p>
        </p:txBody>
      </p:sp>
      <p:sp>
        <p:nvSpPr>
          <p:cNvPr id="3" name="Text Placeholder 2"/>
          <p:cNvSpPr>
            <a:spLocks noGrp="1"/>
          </p:cNvSpPr>
          <p:nvPr>
            <p:ph idx="1"/>
          </p:nvPr>
        </p:nvSpPr>
        <p:spPr>
          <a:xfrm>
            <a:off x="240633" y="713678"/>
            <a:ext cx="11341768" cy="6144322"/>
          </a:xfrm>
        </p:spPr>
        <p:txBody>
          <a:bodyPr rtlCol="0">
            <a:normAutofit fontScale="92500" lnSpcReduction="10000"/>
          </a:bodyPr>
          <a:lstStyle/>
          <a:p>
            <a:pPr rtl="0">
              <a:buFont typeface="Arial" panose="020B0604020202020204" pitchFamily="34" charset="0"/>
              <a:buChar char="•"/>
            </a:pPr>
            <a:endParaRPr lang="en-GB" sz="1500" dirty="0"/>
          </a:p>
          <a:p>
            <a:pPr marL="109728" indent="0" rtl="0">
              <a:buNone/>
            </a:pPr>
            <a:endParaRPr lang="en-GB" sz="1600" dirty="0"/>
          </a:p>
          <a:p>
            <a:pPr rtl="0">
              <a:buFont typeface="Arial" panose="020B0604020202020204" pitchFamily="34" charset="0"/>
              <a:buChar char="•"/>
            </a:pPr>
            <a:r>
              <a:rPr lang="en-GB" sz="1600" dirty="0"/>
              <a:t>IWA, (2023) Giving every child in Wales the best start in life. Available at: </a:t>
            </a:r>
            <a:r>
              <a:rPr lang="en-GB" sz="1600" dirty="0">
                <a:hlinkClick r:id="rId3"/>
              </a:rPr>
              <a:t>https://www.iwa.wales/agenda/2023/11/giving-every-child-in-wales-the-best-start-in-life/</a:t>
            </a:r>
            <a:r>
              <a:rPr lang="en-GB" sz="1600" dirty="0"/>
              <a:t> (Accessed 29 December 2025).</a:t>
            </a:r>
          </a:p>
          <a:p>
            <a:pPr rtl="0">
              <a:buFont typeface="Arial" panose="020B0604020202020204" pitchFamily="34" charset="0"/>
              <a:buChar char="•"/>
            </a:pPr>
            <a:r>
              <a:rPr lang="en-GB" sz="1600" dirty="0"/>
              <a:t>IWA, (2023) What has contributed to children’s higher risk of poverty? [image], Available at: </a:t>
            </a:r>
            <a:r>
              <a:rPr lang="en-GB" sz="1600" dirty="0">
                <a:hlinkClick r:id="rId3"/>
              </a:rPr>
              <a:t>https://www.iwa.wales/agenda/2023/11/giving-every-child-in-wales-the-best-start-in-life/</a:t>
            </a:r>
            <a:r>
              <a:rPr lang="en-GB" sz="1600" dirty="0"/>
              <a:t> (Assessed 29 December).</a:t>
            </a:r>
          </a:p>
          <a:p>
            <a:pPr rtl="0">
              <a:buFont typeface="Arial" panose="020B0604020202020204" pitchFamily="34" charset="0"/>
              <a:buChar char="•"/>
            </a:pPr>
            <a:r>
              <a:rPr lang="en-GB" sz="1600" dirty="0"/>
              <a:t>IWA, (2014) </a:t>
            </a:r>
            <a:r>
              <a:rPr lang="en-GB" sz="1600" i="1" dirty="0"/>
              <a:t>The trouble with bilingual education: The ever increasing gap between research, policy and practice. Available at: </a:t>
            </a:r>
            <a:r>
              <a:rPr lang="en-GB" sz="1600" i="1" dirty="0">
                <a:hlinkClick r:id="rId4"/>
              </a:rPr>
              <a:t>https://www.iwa.wales/agenda/2014/11/the-trouble-with-bilingual-education-the-ever-increasing-gap-between-research-policy-and-practice/</a:t>
            </a:r>
            <a:r>
              <a:rPr lang="en-GB" sz="1600" i="1" dirty="0"/>
              <a:t> (Assessed 2 January 2026).</a:t>
            </a:r>
          </a:p>
          <a:p>
            <a:pPr rtl="0">
              <a:buFont typeface="Arial" panose="020B0604020202020204" pitchFamily="34" charset="0"/>
              <a:buChar char="•"/>
            </a:pPr>
            <a:r>
              <a:rPr lang="en-GB" sz="1600" dirty="0"/>
              <a:t>KVCC, (no date) The ACES [image], Available at: </a:t>
            </a:r>
            <a:r>
              <a:rPr lang="en-GB" sz="1600" dirty="0">
                <a:hlinkClick r:id="rId5"/>
              </a:rPr>
              <a:t>http://www.kvccdocs.com/KVCC/ECE-STANDARD/ECE140/Content/L-07/lesson.html </a:t>
            </a:r>
            <a:r>
              <a:rPr lang="en-GB" sz="1600" dirty="0"/>
              <a:t>(Assessed on 29 December 2025).</a:t>
            </a:r>
          </a:p>
          <a:p>
            <a:pPr rtl="0">
              <a:buFont typeface="Arial" panose="020B0604020202020204" pitchFamily="34" charset="0"/>
              <a:buChar char="•"/>
            </a:pPr>
            <a:r>
              <a:rPr lang="en-GB" sz="1600" dirty="0"/>
              <a:t>Packer, R. and Rhys, M. (2025) ‘Small but mighty: Challenging hegemonic discourses in developing literacy in a minority language’, </a:t>
            </a:r>
            <a:r>
              <a:rPr lang="en-GB" sz="1600" i="1" dirty="0"/>
              <a:t>British Journal of Special Education, 52(2), Available at: </a:t>
            </a:r>
            <a:r>
              <a:rPr lang="en-GB" sz="1600" i="1" dirty="0">
                <a:hlinkClick r:id="rId6"/>
              </a:rPr>
              <a:t>https://nasenjournals.onlinelibrary.wiley.com/doi/10.1111/1467-8578.70030</a:t>
            </a:r>
            <a:r>
              <a:rPr lang="en-GB" sz="1600" i="1" dirty="0"/>
              <a:t> (Accessed 2 January 2026).</a:t>
            </a:r>
          </a:p>
          <a:p>
            <a:pPr rtl="0">
              <a:buFont typeface="Arial" panose="020B0604020202020204" pitchFamily="34" charset="0"/>
              <a:buChar char="•"/>
            </a:pPr>
            <a:r>
              <a:rPr lang="en-GB" sz="1600" dirty="0"/>
              <a:t>Swansea council, (no date) Adverse Childhood Experiences (ACEs) Citizens - exposure to ACES [image], Available at:    </a:t>
            </a:r>
            <a:r>
              <a:rPr lang="en-GB" sz="1600" dirty="0">
                <a:hlinkClick r:id="rId7"/>
              </a:rPr>
              <a:t>https://democracy.swansea.gov.uk/documents/s47927/3%20-%20Adverse%20Childhood%20Experiences.pdf </a:t>
            </a:r>
            <a:r>
              <a:rPr lang="en-GB" sz="1600" dirty="0"/>
              <a:t>(Assessed 29 December 2025). </a:t>
            </a:r>
          </a:p>
          <a:p>
            <a:pPr rtl="0">
              <a:buFont typeface="Arial" panose="020B0604020202020204" pitchFamily="34" charset="0"/>
              <a:buChar char="•"/>
            </a:pPr>
            <a:r>
              <a:rPr lang="en-GB" sz="1600" dirty="0"/>
              <a:t>Tenby Primary School, (2024) </a:t>
            </a:r>
            <a:r>
              <a:rPr lang="en-GB" sz="1600" i="1" dirty="0"/>
              <a:t>Behaviour and discipline policy. </a:t>
            </a:r>
            <a:r>
              <a:rPr lang="en-GB" sz="1600" dirty="0"/>
              <a:t>Available at: </a:t>
            </a:r>
            <a:r>
              <a:rPr lang="en-GB" sz="1600" dirty="0">
                <a:hlinkClick r:id="rId8"/>
              </a:rPr>
              <a:t>https://drive.google.com/file/d/1137bVazxuqMa1g6mPdxU298MRVZvIo5q/view</a:t>
            </a:r>
            <a:r>
              <a:rPr lang="en-GB" sz="1600" dirty="0"/>
              <a:t> (Accessed 2 January 2026). ( p. 3).</a:t>
            </a:r>
            <a:endParaRPr lang="en-GB" sz="1600" i="1" dirty="0"/>
          </a:p>
          <a:p>
            <a:pPr rtl="0">
              <a:buFont typeface="Arial" panose="020B0604020202020204" pitchFamily="34" charset="0"/>
              <a:buChar char="•"/>
            </a:pPr>
            <a:r>
              <a:rPr lang="en-GB" sz="1600" dirty="0"/>
              <a:t>UDL, (no date) Barriers to learning: Goals [image], Available at: https://udlpd.weebly.com/barriers-to-learning--goals.html (Accessed: 29 December 2025).</a:t>
            </a:r>
          </a:p>
          <a:p>
            <a:pPr rtl="0">
              <a:buFont typeface="Arial" panose="020B0604020202020204" pitchFamily="34" charset="0"/>
              <a:buChar char="•"/>
            </a:pPr>
            <a:r>
              <a:rPr lang="en-GB" sz="1600" dirty="0"/>
              <a:t>Welsh Government, (2022) Chart 1: Percentage of Welsh speakers according to parental ability in Welsh, July 2019 to March 2020 [chart], Available at:  </a:t>
            </a:r>
            <a:r>
              <a:rPr lang="en-GB" sz="1600" dirty="0">
                <a:hlinkClick r:id="rId9"/>
              </a:rPr>
              <a:t>https://www.gov.wales/welsh-home-and-education-welsh-language-use-survey-july-2019-march-2020-html</a:t>
            </a:r>
            <a:r>
              <a:rPr lang="en-GB" sz="1600" dirty="0"/>
              <a:t> (Assessed on 29 December 2025).</a:t>
            </a:r>
          </a:p>
          <a:p>
            <a:pPr>
              <a:buFont typeface="Arial" panose="020B0604020202020204" pitchFamily="34" charset="0"/>
              <a:buChar char="•"/>
            </a:pPr>
            <a:r>
              <a:rPr lang="en-GB" sz="1600" dirty="0"/>
              <a:t>Welsh Government, (2022), Welsh in the home and in education (Welsh language use survey): July 2019 to March 2020. Available at: </a:t>
            </a:r>
            <a:r>
              <a:rPr lang="en-GB" sz="1600" dirty="0">
                <a:hlinkClick r:id="rId9"/>
              </a:rPr>
              <a:t>https://www.gov.wales/welsh-home-and-education-welsh-language-use-survey-july-2019-march-2020-html </a:t>
            </a:r>
            <a:r>
              <a:rPr lang="en-GB" sz="1600" dirty="0"/>
              <a:t>(Accessed on 29 December 2025).</a:t>
            </a:r>
          </a:p>
          <a:p>
            <a:pPr marL="109728" indent="0" rtl="0">
              <a:buNone/>
            </a:pPr>
            <a:endParaRPr lang="en-GB" dirty="0"/>
          </a:p>
        </p:txBody>
      </p:sp>
    </p:spTree>
    <p:extLst>
      <p:ext uri="{BB962C8B-B14F-4D97-AF65-F5344CB8AC3E}">
        <p14:creationId xmlns:p14="http://schemas.microsoft.com/office/powerpoint/2010/main" val="15315281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8572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Office_16224345_TF03460604.potx" id="{E7E0BD26-C043-45F4-96D1-04BA13E49D2C}" vid="{5436AFAD-CFB0-446B-836C-C3E13AB52501}"/>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10" ma:contentTypeDescription="Create a new document." ma:contentTypeScope="" ma:versionID="45dfc95f3ef4e164d48cbcbeb6bb24ee">
  <xsd:schema xmlns:xsd="http://www.w3.org/2001/XMLSchema" xmlns:xs="http://www.w3.org/2001/XMLSchema" xmlns:p="http://schemas.microsoft.com/office/2006/metadata/properties" xmlns:ns3="3ef5847a-e696-4fee-a2c0-6c3f87568321" targetNamespace="http://schemas.microsoft.com/office/2006/metadata/properties" ma:root="true" ma:fieldsID="d13a7ee1ef634bfd47ed437ef157b95b"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GenerationTime" minOccurs="0"/>
                <xsd:element ref="ns3:MediaServiceEventHashCode" minOccurs="0"/>
                <xsd:element ref="ns3:MediaLengthInSeconds" minOccurs="0"/>
                <xsd:element ref="ns3:_activity"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_activity" ma:index="16" nillable="true" ma:displayName="_activity" ma:hidden="true" ma:internalName="_activity">
      <xsd:simpleType>
        <xsd:restriction base="dms:Note"/>
      </xsd:simpleType>
    </xsd:element>
    <xsd:element name="MediaServiceBillingMetadata" ma:index="17"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890BED39-AB27-4FB2-BB07-2E18B8B983BD}">
  <ds:schemaRefs>
    <ds:schemaRef ds:uri="http://schemas.microsoft.com/sharepoint/v3/contenttype/forms"/>
  </ds:schemaRefs>
</ds:datastoreItem>
</file>

<file path=customXml/itemProps2.xml><?xml version="1.0" encoding="utf-8"?>
<ds:datastoreItem xmlns:ds="http://schemas.openxmlformats.org/officeDocument/2006/customXml" ds:itemID="{E7F57C74-1E6F-4782-A6CA-E63972E728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1D413CA-CFC4-41FB-B1BB-7108E8D55F8D}">
  <ds:schemaRefs>
    <ds:schemaRef ds:uri="http://schemas.microsoft.com/office/2006/metadata/properties"/>
    <ds:schemaRef ds:uri="3ef5847a-e696-4fee-a2c0-6c3f87568321"/>
    <ds:schemaRef ds:uri="http://schemas.microsoft.com/office/2006/documentManagement/types"/>
    <ds:schemaRef ds:uri="http://purl.org/dc/elements/1.1/"/>
    <ds:schemaRef ds:uri="http://purl.org/dc/dcmitype/"/>
    <ds:schemaRef ds:uri="http://schemas.microsoft.com/office/infopath/2007/PartnerControls"/>
    <ds:schemaRef ds:uri="http://purl.org/dc/term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{2EC3A22D-33BE-41B4-867A-49764BD68C99}tf03460604_win32</Template>
  <TotalTime>2431</TotalTime>
  <Words>3141</Words>
  <Application>Microsoft Office PowerPoint</Application>
  <PresentationFormat>Widescreen</PresentationFormat>
  <Paragraphs>203</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Georgia</vt:lpstr>
      <vt:lpstr>Wingdings 2</vt:lpstr>
      <vt:lpstr>Training presentation</vt:lpstr>
      <vt:lpstr>What challenges do learners face in Welsh educational settings?</vt:lpstr>
      <vt:lpstr>Overview of challenges in Wales </vt:lpstr>
      <vt:lpstr>What are ACES? </vt:lpstr>
      <vt:lpstr>Impact of ACEs for learning and wellbeing</vt:lpstr>
      <vt:lpstr>Poverty in Wales</vt:lpstr>
      <vt:lpstr>Impact of poverty on learning</vt:lpstr>
      <vt:lpstr>Language barriers </vt:lpstr>
      <vt:lpstr>Implications of language challenges</vt:lpstr>
      <vt:lpstr>How Welsh schools respond to the challenges</vt:lpstr>
      <vt:lpstr>Conclusion</vt:lpstr>
      <vt:lpstr>References</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Davies (0600131)</dc:creator>
  <cp:lastModifiedBy>Sarah Davies (0600131)</cp:lastModifiedBy>
  <cp:revision>2</cp:revision>
  <dcterms:created xsi:type="dcterms:W3CDTF">2025-12-24T14:17:45Z</dcterms:created>
  <dcterms:modified xsi:type="dcterms:W3CDTF">2026-01-04T11:18:54Z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