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F42EC-8C83-4B65-B63B-EF02C8138B6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dirty="0"/>
              <a:t>Hospitality and guest service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9D70EB-01C6-4A2D-A590-9CFE232172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Nicoleta </a:t>
            </a:r>
            <a:r>
              <a:rPr lang="en-GB" dirty="0" err="1"/>
              <a:t>Pezeshkpor</a:t>
            </a:r>
            <a:r>
              <a:rPr lang="en-GB" dirty="0"/>
              <a:t> – 1815333</a:t>
            </a:r>
          </a:p>
          <a:p>
            <a:r>
              <a:rPr lang="en-GB" dirty="0"/>
              <a:t>Florin </a:t>
            </a:r>
            <a:r>
              <a:rPr lang="en-GB" dirty="0" err="1"/>
              <a:t>Marasescu</a:t>
            </a:r>
            <a:r>
              <a:rPr lang="en-GB" dirty="0"/>
              <a:t> – 1816295</a:t>
            </a:r>
          </a:p>
          <a:p>
            <a:r>
              <a:rPr lang="en-GB" dirty="0"/>
              <a:t>Gabriela </a:t>
            </a:r>
            <a:r>
              <a:rPr lang="en-GB" dirty="0" err="1"/>
              <a:t>Alexandru</a:t>
            </a:r>
            <a:r>
              <a:rPr lang="en-GB" dirty="0"/>
              <a:t> - 1816294</a:t>
            </a:r>
          </a:p>
        </p:txBody>
      </p:sp>
    </p:spTree>
    <p:extLst>
      <p:ext uri="{BB962C8B-B14F-4D97-AF65-F5344CB8AC3E}">
        <p14:creationId xmlns:p14="http://schemas.microsoft.com/office/powerpoint/2010/main" val="25703519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6" name="Group 95">
            <a:extLst>
              <a:ext uri="{FF2B5EF4-FFF2-40B4-BE49-F238E27FC236}">
                <a16:creationId xmlns:a16="http://schemas.microsoft.com/office/drawing/2014/main" id="{9D9D6BF1-DFF2-4526-9D13-BF339D8C4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97" name="Freeform 6">
              <a:extLst>
                <a:ext uri="{FF2B5EF4-FFF2-40B4-BE49-F238E27FC236}">
                  <a16:creationId xmlns:a16="http://schemas.microsoft.com/office/drawing/2014/main" id="{A54D4DB6-FB18-4CAE-8905-E0053C925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98" name="Freeform 6">
              <a:extLst>
                <a:ext uri="{FF2B5EF4-FFF2-40B4-BE49-F238E27FC236}">
                  <a16:creationId xmlns:a16="http://schemas.microsoft.com/office/drawing/2014/main" id="{1DBD6488-9429-4FFA-8AE8-C4022C39B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pic>
        <p:nvPicPr>
          <p:cNvPr id="7" name="Picture 6" descr="Imagini pentru marriott">
            <a:extLst>
              <a:ext uri="{FF2B5EF4-FFF2-40B4-BE49-F238E27FC236}">
                <a16:creationId xmlns:a16="http://schemas.microsoft.com/office/drawing/2014/main" id="{2D60D4CC-A0DF-4216-B794-48A82487BC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74" r="4229" b="1"/>
          <a:stretch/>
        </p:blipFill>
        <p:spPr bwMode="auto">
          <a:xfrm>
            <a:off x="20" y="10"/>
            <a:ext cx="12191980" cy="685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0" name="Rectangle 99">
            <a:extLst>
              <a:ext uri="{FF2B5EF4-FFF2-40B4-BE49-F238E27FC236}">
                <a16:creationId xmlns:a16="http://schemas.microsoft.com/office/drawing/2014/main" id="{310B1DD0-264A-47E3-A16A-C87AFA51E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Freeform 6">
            <a:extLst>
              <a:ext uri="{FF2B5EF4-FFF2-40B4-BE49-F238E27FC236}">
                <a16:creationId xmlns:a16="http://schemas.microsoft.com/office/drawing/2014/main" id="{69C1BB7B-F21E-41A2-B30C-D8507B96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04" name="Freeform 6">
            <a:extLst>
              <a:ext uri="{FF2B5EF4-FFF2-40B4-BE49-F238E27FC236}">
                <a16:creationId xmlns:a16="http://schemas.microsoft.com/office/drawing/2014/main" id="{DF6D7DDE-F8A1-4105-9729-F9EB5F81A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74F9927-234D-465F-B83A-26232AA52EC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915128" y="1788454"/>
            <a:ext cx="8361229" cy="20982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kern="1200" cap="all" baseline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Hospitality industry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7AFA34-830C-4EB2-B246-B581D86173EC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2679906" y="3956279"/>
            <a:ext cx="6831673" cy="108623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lnSpc>
                <a:spcPct val="112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300" i="1" kern="1200" baseline="0">
                <a:solidFill>
                  <a:schemeClr val="bg2"/>
                </a:solidFill>
                <a:latin typeface="+mn-lt"/>
                <a:ea typeface="+mn-ea"/>
                <a:cs typeface="+mn-cs"/>
              </a:rPr>
              <a:t>-Marriott International-</a:t>
            </a:r>
          </a:p>
        </p:txBody>
      </p:sp>
    </p:spTree>
    <p:extLst>
      <p:ext uri="{BB962C8B-B14F-4D97-AF65-F5344CB8AC3E}">
        <p14:creationId xmlns:p14="http://schemas.microsoft.com/office/powerpoint/2010/main" val="169782785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0A8EB-5C99-4649-891E-61FDDD5DE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5B5702-E9AD-4133-95FB-3C184A429F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Imagini pentru hospitality industry uk">
            <a:extLst>
              <a:ext uri="{FF2B5EF4-FFF2-40B4-BE49-F238E27FC236}">
                <a16:creationId xmlns:a16="http://schemas.microsoft.com/office/drawing/2014/main" id="{F3682CFD-9C5B-40C9-B8E4-4FA53533FE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560" y="606230"/>
            <a:ext cx="9759011" cy="495041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3086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9DFE037-86A6-4477-844B-0ADF4273C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Marriott International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29EBC3B-2DBF-4EC5-B02C-54431F1778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Founded in 1927</a:t>
            </a:r>
          </a:p>
          <a:p>
            <a:r>
              <a:rPr lang="en-GB" dirty="0"/>
              <a:t>Headquarters in Maryland</a:t>
            </a:r>
          </a:p>
          <a:p>
            <a:r>
              <a:rPr lang="en-GB" dirty="0"/>
              <a:t>The family Marriott started with a small hotel first (J.W. Marriott and his wife, Alice)</a:t>
            </a:r>
          </a:p>
          <a:p>
            <a:r>
              <a:rPr lang="en-GB" dirty="0"/>
              <a:t>They have a large portfolio of brands designed for different customer segments</a:t>
            </a:r>
          </a:p>
          <a:p>
            <a:r>
              <a:rPr lang="en-GB" dirty="0"/>
              <a:t>Marriott </a:t>
            </a:r>
            <a:r>
              <a:rPr lang="en-GB" dirty="0" err="1"/>
              <a:t>Bonvoy</a:t>
            </a:r>
            <a:r>
              <a:rPr lang="en-GB" dirty="0"/>
              <a:t> – a loyalty scheme for guests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651971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7BF22-31EB-4058-AD00-ADBD34A8C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Unique Selling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4EF2E-CFA0-403A-B729-16A16A8EF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3120887" cy="3581400"/>
          </a:xfrm>
        </p:spPr>
        <p:txBody>
          <a:bodyPr/>
          <a:lstStyle/>
          <a:p>
            <a:r>
              <a:rPr lang="en-GB" dirty="0"/>
              <a:t>As Marriott has numerous brands, it has a strong positioning because of their reputation</a:t>
            </a:r>
          </a:p>
          <a:p>
            <a:r>
              <a:rPr lang="en-GB" dirty="0"/>
              <a:t>They are designing the brands to meet the demands of the market</a:t>
            </a:r>
          </a:p>
          <a:p>
            <a:r>
              <a:rPr lang="en-GB" dirty="0"/>
              <a:t>They are offering different experiences in each type of hotel </a:t>
            </a:r>
          </a:p>
        </p:txBody>
      </p:sp>
      <p:pic>
        <p:nvPicPr>
          <p:cNvPr id="2050" name="Picture 2" descr="Imagini pentru unique selling point">
            <a:extLst>
              <a:ext uri="{FF2B5EF4-FFF2-40B4-BE49-F238E27FC236}">
                <a16:creationId xmlns:a16="http://schemas.microsoft.com/office/drawing/2014/main" id="{27AFA740-9E79-458D-B2B0-826BA782CE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4986" y="195262"/>
            <a:ext cx="6200775" cy="646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2071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57B89-11AE-414A-84C2-A7D246806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60F96-FE09-4132-873E-963B94E41E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Using data to design future key trends</a:t>
            </a:r>
          </a:p>
          <a:p>
            <a:r>
              <a:rPr lang="en-GB" dirty="0"/>
              <a:t>Even though they have different brands, they have the same culture with an integrated mission and vision</a:t>
            </a:r>
          </a:p>
          <a:p>
            <a:r>
              <a:rPr lang="en-GB" dirty="0"/>
              <a:t>Each brand represent an innovative manner to serve a particular customer segment (e.g. travel businessmen vs leisure ones require different amenities and different demands)</a:t>
            </a:r>
          </a:p>
          <a:p>
            <a:r>
              <a:rPr lang="en-GB" dirty="0"/>
              <a:t>The mission and vision of Marriott are:</a:t>
            </a:r>
          </a:p>
          <a:p>
            <a:pPr lvl="1"/>
            <a:r>
              <a:rPr lang="en-US" dirty="0"/>
              <a:t>“To enhance the lives of our customers by creating and enabling unsurpassed vacation and leisure experiences.” *mission*</a:t>
            </a:r>
          </a:p>
          <a:p>
            <a:pPr lvl="1"/>
            <a:r>
              <a:rPr lang="en-US" dirty="0"/>
              <a:t>“To become the premiere provider and facilitator of leisure &amp; vacation experiences in the world” *vision*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6940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E8157-E3F3-494E-8BC3-B1D5B7F44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Guestology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94CBD-08C8-462F-8D86-F8F925F27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537252"/>
            <a:ext cx="9601200" cy="4876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There are two different goals to be met: personal and company ones</a:t>
            </a:r>
          </a:p>
          <a:p>
            <a:r>
              <a:rPr lang="en-GB" dirty="0"/>
              <a:t>Knowing the needs of guests are part of the strategies used</a:t>
            </a:r>
          </a:p>
          <a:p>
            <a:r>
              <a:rPr lang="en-GB" dirty="0"/>
              <a:t>Market research to identify the gaps</a:t>
            </a:r>
          </a:p>
          <a:p>
            <a:r>
              <a:rPr lang="en-GB" dirty="0"/>
              <a:t>Disney model of service</a:t>
            </a:r>
          </a:p>
          <a:p>
            <a:pPr lvl="1"/>
            <a:r>
              <a:rPr lang="en-GB" b="1" dirty="0"/>
              <a:t>S</a:t>
            </a:r>
            <a:r>
              <a:rPr lang="en-GB" dirty="0"/>
              <a:t>mile</a:t>
            </a:r>
          </a:p>
          <a:p>
            <a:pPr lvl="1"/>
            <a:r>
              <a:rPr lang="en-GB" dirty="0"/>
              <a:t>Make </a:t>
            </a:r>
            <a:r>
              <a:rPr lang="en-GB" b="1" dirty="0"/>
              <a:t>E</a:t>
            </a:r>
            <a:r>
              <a:rPr lang="en-GB" dirty="0"/>
              <a:t>ye contact</a:t>
            </a:r>
          </a:p>
          <a:p>
            <a:pPr lvl="1"/>
            <a:r>
              <a:rPr lang="en-GB" b="1" dirty="0"/>
              <a:t>R</a:t>
            </a:r>
            <a:r>
              <a:rPr lang="en-GB" dirty="0"/>
              <a:t>espect</a:t>
            </a:r>
          </a:p>
          <a:p>
            <a:pPr lvl="1"/>
            <a:r>
              <a:rPr lang="en-GB" b="1" dirty="0"/>
              <a:t>V</a:t>
            </a:r>
            <a:r>
              <a:rPr lang="en-GB" dirty="0"/>
              <a:t>alue</a:t>
            </a:r>
          </a:p>
          <a:p>
            <a:pPr lvl="1"/>
            <a:r>
              <a:rPr lang="en-GB" b="1" dirty="0"/>
              <a:t>I</a:t>
            </a:r>
            <a:r>
              <a:rPr lang="en-GB" dirty="0"/>
              <a:t>nitiate</a:t>
            </a:r>
          </a:p>
          <a:p>
            <a:pPr lvl="1"/>
            <a:r>
              <a:rPr lang="en-GB" b="1" dirty="0"/>
              <a:t>C</a:t>
            </a:r>
            <a:r>
              <a:rPr lang="en-GB" dirty="0"/>
              <a:t>reative</a:t>
            </a:r>
          </a:p>
          <a:p>
            <a:pPr lvl="1"/>
            <a:r>
              <a:rPr lang="en-GB" b="1" dirty="0"/>
              <a:t>E</a:t>
            </a:r>
            <a:r>
              <a:rPr lang="en-GB" dirty="0"/>
              <a:t>nd with “Thank you”</a:t>
            </a:r>
          </a:p>
          <a:p>
            <a:r>
              <a:rPr lang="en-GB" dirty="0"/>
              <a:t>Customers are the guests who are</a:t>
            </a:r>
          </a:p>
          <a:p>
            <a:pPr lvl="1"/>
            <a:r>
              <a:rPr lang="en-GB" dirty="0"/>
              <a:t>Buying experience, not a product/service</a:t>
            </a:r>
          </a:p>
          <a:p>
            <a:pPr lvl="1"/>
            <a:r>
              <a:rPr lang="en-GB" dirty="0"/>
              <a:t>Buying memories, not service quality</a:t>
            </a:r>
          </a:p>
          <a:p>
            <a:pPr lvl="1"/>
            <a:r>
              <a:rPr lang="en-GB" dirty="0"/>
              <a:t>Buying meal experiences, not just simple food and drink</a:t>
            </a:r>
          </a:p>
        </p:txBody>
      </p:sp>
    </p:spTree>
    <p:extLst>
      <p:ext uri="{BB962C8B-B14F-4D97-AF65-F5344CB8AC3E}">
        <p14:creationId xmlns:p14="http://schemas.microsoft.com/office/powerpoint/2010/main" val="320363618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roup 75">
            <a:extLst>
              <a:ext uri="{FF2B5EF4-FFF2-40B4-BE49-F238E27FC236}">
                <a16:creationId xmlns:a16="http://schemas.microsoft.com/office/drawing/2014/main" id="{449BC34D-9C23-4D6D-8213-1F471AF85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77" name="Freeform 6">
              <a:extLst>
                <a:ext uri="{FF2B5EF4-FFF2-40B4-BE49-F238E27FC236}">
                  <a16:creationId xmlns:a16="http://schemas.microsoft.com/office/drawing/2014/main" id="{FA0F5D6C-5025-4D7E-82DD-C2C6FDA1E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78" name="Freeform 6">
              <a:extLst>
                <a:ext uri="{FF2B5EF4-FFF2-40B4-BE49-F238E27FC236}">
                  <a16:creationId xmlns:a16="http://schemas.microsoft.com/office/drawing/2014/main" id="{E2AF2C17-4AB4-4402-B84B-129EF95D1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1E954AF0-B5CC-4A16-ACDA-675B5694F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Imagini pentru swot analysis marriott">
            <a:extLst>
              <a:ext uri="{FF2B5EF4-FFF2-40B4-BE49-F238E27FC236}">
                <a16:creationId xmlns:a16="http://schemas.microsoft.com/office/drawing/2014/main" id="{B5FDA7E0-6405-4EF4-8513-0FA980716F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634275" y="1488268"/>
            <a:ext cx="6900380" cy="3881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" name="Freeform 6">
            <a:extLst>
              <a:ext uri="{FF2B5EF4-FFF2-40B4-BE49-F238E27FC236}">
                <a16:creationId xmlns:a16="http://schemas.microsoft.com/office/drawing/2014/main" id="{325322DD-3792-4947-A96A-1B6D9D786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D0612-DA54-494B-82C6-15E73F8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9666" y="1314922"/>
            <a:ext cx="3176246" cy="300013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 kern="1200" cap="all" baseline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35245602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96AE2-850E-45B6-A5FF-5123EB5A6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143" y="335843"/>
            <a:ext cx="649356" cy="5879427"/>
          </a:xfrm>
        </p:spPr>
        <p:txBody>
          <a:bodyPr>
            <a:noAutofit/>
          </a:bodyPr>
          <a:lstStyle/>
          <a:p>
            <a:r>
              <a:rPr lang="en-GB" sz="4800" dirty="0"/>
              <a:t>Operations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766DB5-4FE9-40D9-B8A2-A93DE8579C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 descr="Imagini pentru operations in a hotel">
            <a:extLst>
              <a:ext uri="{FF2B5EF4-FFF2-40B4-BE49-F238E27FC236}">
                <a16:creationId xmlns:a16="http://schemas.microsoft.com/office/drawing/2014/main" id="{D8BA3556-3EDA-45A4-A67A-84584E9F1C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004" y="335843"/>
            <a:ext cx="7639666" cy="5258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977449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758D4-0CFC-4878-8B62-897DBB003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03" y="331305"/>
            <a:ext cx="9612971" cy="1874723"/>
          </a:xfrm>
        </p:spPr>
        <p:txBody>
          <a:bodyPr>
            <a:normAutofit fontScale="90000"/>
          </a:bodyPr>
          <a:lstStyle/>
          <a:p>
            <a:r>
              <a:rPr lang="en-GB" dirty="0"/>
              <a:t>How we can influence the guest experience?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694535-226A-4952-89EA-1CF35D88C4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5025" y="2206028"/>
            <a:ext cx="9612971" cy="3153624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The experience is directly affected by external factors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Innovative ways of Marriott on how they continue to develop new engaging products/services: This Works collection (own brand of hygiene products for the hotels)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Marriott </a:t>
            </a:r>
            <a:r>
              <a:rPr lang="en-GB" dirty="0" err="1"/>
              <a:t>Bonvoy</a:t>
            </a:r>
            <a:r>
              <a:rPr lang="en-GB" dirty="0"/>
              <a:t> offers a large number of benefits if the guests are loyal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5240BFF-4C36-4A06-8E1C-CCAB61142D0B}"/>
              </a:ext>
            </a:extLst>
          </p:cNvPr>
          <p:cNvSpPr/>
          <p:nvPr/>
        </p:nvSpPr>
        <p:spPr>
          <a:xfrm>
            <a:off x="636103" y="6097744"/>
            <a:ext cx="942229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i="1" dirty="0"/>
              <a:t>Source: https://news.marriott.com/news/2019/05/28/marriott-hotels-continues-to-elevate-guest-experience-with-introduction-of-premium-this-works-amenity</a:t>
            </a:r>
          </a:p>
        </p:txBody>
      </p:sp>
    </p:spTree>
    <p:extLst>
      <p:ext uri="{BB962C8B-B14F-4D97-AF65-F5344CB8AC3E}">
        <p14:creationId xmlns:p14="http://schemas.microsoft.com/office/powerpoint/2010/main" val="355285293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14902AA-4E7E-4D93-A756-AC2EF9AAF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76"/>
            <a:ext cx="12191998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AE0AE5A0-0098-4DC4-82DC-CCE4071B6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71285" y="626654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6D28670-6E3D-4F4B-AD22-EFA33BF3C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632" y="1010265"/>
            <a:ext cx="11115368" cy="58477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EC8B72D-E236-416C-B318-874EB3987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281916"/>
            <a:ext cx="9601200" cy="1485900"/>
          </a:xfrm>
        </p:spPr>
        <p:txBody>
          <a:bodyPr>
            <a:normAutofit/>
          </a:bodyPr>
          <a:lstStyle/>
          <a:p>
            <a:r>
              <a:rPr lang="en-GB" sz="4400"/>
              <a:t>References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F48E619-BF54-4D19-985F-3CBCA89A2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920620"/>
            <a:ext cx="9601200" cy="2946779"/>
          </a:xfrm>
        </p:spPr>
        <p:txBody>
          <a:bodyPr>
            <a:normAutofit/>
          </a:bodyPr>
          <a:lstStyle/>
          <a:p>
            <a:r>
              <a:rPr lang="en-US" dirty="0"/>
              <a:t>Marriott.co.uk. (2019). </a:t>
            </a:r>
            <a:r>
              <a:rPr lang="en-US" i="1" dirty="0"/>
              <a:t>Hotels &amp; Resorts | Book your Hotel directly with Marriott </a:t>
            </a:r>
            <a:r>
              <a:rPr lang="en-US" i="1" dirty="0" err="1"/>
              <a:t>Bonvoy</a:t>
            </a:r>
            <a:r>
              <a:rPr lang="en-US" dirty="0"/>
              <a:t>. [online] Available at: https://www.marriott.co.uk/default.mi [Accessed 23 Oct. 2019].</a:t>
            </a:r>
          </a:p>
          <a:p>
            <a:r>
              <a:rPr lang="en-US" dirty="0"/>
              <a:t>Marriott International </a:t>
            </a:r>
            <a:r>
              <a:rPr lang="en-US" dirty="0" err="1"/>
              <a:t>Newscenter</a:t>
            </a:r>
            <a:r>
              <a:rPr lang="en-US" dirty="0"/>
              <a:t> (US). (2019). </a:t>
            </a:r>
            <a:r>
              <a:rPr lang="en-US" i="1" dirty="0"/>
              <a:t>Marriott Hotels Continues to Elevate Guest Experience with Introduction of Premium “This Works” Amenity</a:t>
            </a:r>
            <a:r>
              <a:rPr lang="en-US" dirty="0"/>
              <a:t>. [online] Available at: https://news.marriott.com/news/2019/05/28/marriott-hotels-continues-to-elevate-guest-experience-with-introduction-of-premium-this-works-amenity [Accessed 23 Oct. 2019].</a:t>
            </a:r>
          </a:p>
          <a:p>
            <a:endParaRPr lang="en-US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612035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380</Words>
  <PresentationFormat>Widescreen</PresentationFormat>
  <Paragraphs>49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Franklin Gothic Book</vt:lpstr>
      <vt:lpstr>Crop</vt:lpstr>
      <vt:lpstr>Hospitality and guest service management</vt:lpstr>
      <vt:lpstr>Hospitality industry</vt:lpstr>
      <vt:lpstr>PowerPoint Presentation</vt:lpstr>
      <vt:lpstr>Marriott International</vt:lpstr>
      <vt:lpstr>Unique Selling Point</vt:lpstr>
      <vt:lpstr>Strategies</vt:lpstr>
      <vt:lpstr>Guestology</vt:lpstr>
      <vt:lpstr>SWOT analysis</vt:lpstr>
      <vt:lpstr>Operations</vt:lpstr>
      <vt:lpstr>How we can influence the guest experience?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2019-10-25T15:12:52Z</dcterms:created>
  <dcterms:modified xsi:type="dcterms:W3CDTF">2019-10-25T15:13:06Z</dcterms:modified>
</cp:coreProperties>
</file>