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handoutMasterIdLst>
    <p:handoutMasterId r:id="rId47"/>
  </p:handoutMasterIdLst>
  <p:sldIdLst>
    <p:sldId id="256" r:id="rId2"/>
    <p:sldId id="323" r:id="rId3"/>
    <p:sldId id="324" r:id="rId4"/>
    <p:sldId id="325" r:id="rId5"/>
    <p:sldId id="327" r:id="rId6"/>
    <p:sldId id="326" r:id="rId7"/>
    <p:sldId id="328" r:id="rId8"/>
    <p:sldId id="300" r:id="rId9"/>
    <p:sldId id="314" r:id="rId10"/>
    <p:sldId id="333" r:id="rId11"/>
    <p:sldId id="332" r:id="rId12"/>
    <p:sldId id="315" r:id="rId13"/>
    <p:sldId id="316" r:id="rId14"/>
    <p:sldId id="317" r:id="rId15"/>
    <p:sldId id="334" r:id="rId16"/>
    <p:sldId id="329" r:id="rId17"/>
    <p:sldId id="330" r:id="rId18"/>
    <p:sldId id="318" r:id="rId19"/>
    <p:sldId id="302" r:id="rId20"/>
    <p:sldId id="292" r:id="rId21"/>
    <p:sldId id="293" r:id="rId22"/>
    <p:sldId id="305" r:id="rId23"/>
    <p:sldId id="303" r:id="rId24"/>
    <p:sldId id="294" r:id="rId25"/>
    <p:sldId id="331" r:id="rId26"/>
    <p:sldId id="297" r:id="rId27"/>
    <p:sldId id="298" r:id="rId28"/>
    <p:sldId id="299" r:id="rId29"/>
    <p:sldId id="306" r:id="rId30"/>
    <p:sldId id="310" r:id="rId31"/>
    <p:sldId id="307" r:id="rId32"/>
    <p:sldId id="308" r:id="rId33"/>
    <p:sldId id="309" r:id="rId34"/>
    <p:sldId id="295" r:id="rId35"/>
    <p:sldId id="296" r:id="rId36"/>
    <p:sldId id="311" r:id="rId37"/>
    <p:sldId id="266" r:id="rId38"/>
    <p:sldId id="319" r:id="rId39"/>
    <p:sldId id="320" r:id="rId40"/>
    <p:sldId id="335" r:id="rId41"/>
    <p:sldId id="338" r:id="rId42"/>
    <p:sldId id="336" r:id="rId43"/>
    <p:sldId id="339" r:id="rId44"/>
    <p:sldId id="337" r:id="rId45"/>
    <p:sldId id="282" r:id="rId46"/>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Tahoma" pitchFamily="34" charset="0"/>
        <a:ea typeface="+mn-ea"/>
        <a:cs typeface="+mn-cs"/>
      </a:defRPr>
    </a:lvl1pPr>
    <a:lvl2pPr marL="457200" algn="l" rtl="0" eaLnBrk="0" fontAlgn="base" hangingPunct="0">
      <a:spcBef>
        <a:spcPct val="0"/>
      </a:spcBef>
      <a:spcAft>
        <a:spcPct val="0"/>
      </a:spcAft>
      <a:defRPr kern="1200">
        <a:solidFill>
          <a:schemeClr val="tx1"/>
        </a:solidFill>
        <a:latin typeface="Tahoma" pitchFamily="34" charset="0"/>
        <a:ea typeface="+mn-ea"/>
        <a:cs typeface="+mn-cs"/>
      </a:defRPr>
    </a:lvl2pPr>
    <a:lvl3pPr marL="914400" algn="l" rtl="0" eaLnBrk="0" fontAlgn="base" hangingPunct="0">
      <a:spcBef>
        <a:spcPct val="0"/>
      </a:spcBef>
      <a:spcAft>
        <a:spcPct val="0"/>
      </a:spcAft>
      <a:defRPr kern="1200">
        <a:solidFill>
          <a:schemeClr val="tx1"/>
        </a:solidFill>
        <a:latin typeface="Tahoma" pitchFamily="34" charset="0"/>
        <a:ea typeface="+mn-ea"/>
        <a:cs typeface="+mn-cs"/>
      </a:defRPr>
    </a:lvl3pPr>
    <a:lvl4pPr marL="1371600" algn="l" rtl="0" eaLnBrk="0" fontAlgn="base" hangingPunct="0">
      <a:spcBef>
        <a:spcPct val="0"/>
      </a:spcBef>
      <a:spcAft>
        <a:spcPct val="0"/>
      </a:spcAft>
      <a:defRPr kern="1200">
        <a:solidFill>
          <a:schemeClr val="tx1"/>
        </a:solidFill>
        <a:latin typeface="Tahoma" pitchFamily="34" charset="0"/>
        <a:ea typeface="+mn-ea"/>
        <a:cs typeface="+mn-cs"/>
      </a:defRPr>
    </a:lvl4pPr>
    <a:lvl5pPr marL="1828800" algn="l" rtl="0" eaLnBrk="0" fontAlgn="base" hangingPunct="0">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85" autoAdjust="0"/>
    <p:restoredTop sz="94660"/>
  </p:normalViewPr>
  <p:slideViewPr>
    <p:cSldViewPr>
      <p:cViewPr varScale="1">
        <p:scale>
          <a:sx n="62" d="100"/>
          <a:sy n="62" d="100"/>
        </p:scale>
        <p:origin x="1668" y="60"/>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565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bwMode="auto">
          <a:xfrm>
            <a:off x="0" y="0"/>
            <a:ext cx="2946400" cy="49680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p>
        </p:txBody>
      </p:sp>
      <p:sp>
        <p:nvSpPr>
          <p:cNvPr id="43011" name="Rectangle 3"/>
          <p:cNvSpPr>
            <a:spLocks noGrp="1" noChangeArrowheads="1"/>
          </p:cNvSpPr>
          <p:nvPr>
            <p:ph type="dt" sz="quarter" idx="1"/>
          </p:nvPr>
        </p:nvSpPr>
        <p:spPr bwMode="auto">
          <a:xfrm>
            <a:off x="3849688" y="0"/>
            <a:ext cx="2946400" cy="496809"/>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p>
        </p:txBody>
      </p:sp>
      <p:sp>
        <p:nvSpPr>
          <p:cNvPr id="43012" name="Rectangle 4"/>
          <p:cNvSpPr>
            <a:spLocks noGrp="1" noChangeArrowheads="1"/>
          </p:cNvSpPr>
          <p:nvPr>
            <p:ph type="ftr" sz="quarter" idx="2"/>
          </p:nvPr>
        </p:nvSpPr>
        <p:spPr bwMode="auto">
          <a:xfrm>
            <a:off x="0" y="9428242"/>
            <a:ext cx="2946400" cy="49680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p>
        </p:txBody>
      </p:sp>
      <p:sp>
        <p:nvSpPr>
          <p:cNvPr id="43013" name="Rectangle 5"/>
          <p:cNvSpPr>
            <a:spLocks noGrp="1" noChangeArrowheads="1"/>
          </p:cNvSpPr>
          <p:nvPr>
            <p:ph type="sldNum" sz="quarter" idx="3"/>
          </p:nvPr>
        </p:nvSpPr>
        <p:spPr bwMode="auto">
          <a:xfrm>
            <a:off x="3849688" y="9428242"/>
            <a:ext cx="2946400" cy="496809"/>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Arial" charset="0"/>
              </a:defRPr>
            </a:lvl1pPr>
          </a:lstStyle>
          <a:p>
            <a:pPr>
              <a:defRPr/>
            </a:pPr>
            <a:fld id="{DF1F8602-C5E4-4AD4-A98A-11B8F4233D5F}" type="slidenum">
              <a:rPr lang="en-GB"/>
              <a:pPr>
                <a:defRPr/>
              </a:pPr>
              <a:t>‹#›</a:t>
            </a:fld>
            <a:endParaRPr lang="en-GB"/>
          </a:p>
        </p:txBody>
      </p:sp>
    </p:spTree>
    <p:extLst>
      <p:ext uri="{BB962C8B-B14F-4D97-AF65-F5344CB8AC3E}">
        <p14:creationId xmlns:p14="http://schemas.microsoft.com/office/powerpoint/2010/main" val="2064454836"/>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pPr>
              <a:defRPr/>
            </a:pPr>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pPr>
              <a:defRPr/>
            </a:pPr>
            <a:endParaRPr 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574E10AB-7779-43AC-9490-45088F66327A}" type="slidenum">
              <a:rPr lang="en-US" smtClean="0"/>
              <a:pPr>
                <a:defRPr/>
              </a:pPr>
              <a:t>‹#›</a:t>
            </a:fld>
            <a:endParaRPr lang="en-US"/>
          </a:p>
        </p:txBody>
      </p:sp>
    </p:spTree>
    <p:extLst>
      <p:ext uri="{BB962C8B-B14F-4D97-AF65-F5344CB8AC3E}">
        <p14:creationId xmlns:p14="http://schemas.microsoft.com/office/powerpoint/2010/main" val="711662505"/>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C45A3093-AD10-42D8-B3B3-5019AF7AF86B}" type="slidenum">
              <a:rPr lang="en-US" smtClean="0"/>
              <a:pPr>
                <a:defRPr/>
              </a:pPr>
              <a:t>‹#›</a:t>
            </a:fld>
            <a:endParaRPr lang="en-US"/>
          </a:p>
        </p:txBody>
      </p:sp>
    </p:spTree>
    <p:extLst>
      <p:ext uri="{BB962C8B-B14F-4D97-AF65-F5344CB8AC3E}">
        <p14:creationId xmlns:p14="http://schemas.microsoft.com/office/powerpoint/2010/main" val="16397845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F9A02C1A-8B2F-4EC0-9073-DFAFE7E02954}" type="slidenum">
              <a:rPr lang="en-US" smtClean="0"/>
              <a:pPr>
                <a:defRPr/>
              </a:pPr>
              <a:t>‹#›</a:t>
            </a:fld>
            <a:endParaRPr lang="en-US"/>
          </a:p>
        </p:txBody>
      </p:sp>
    </p:spTree>
    <p:extLst>
      <p:ext uri="{BB962C8B-B14F-4D97-AF65-F5344CB8AC3E}">
        <p14:creationId xmlns:p14="http://schemas.microsoft.com/office/powerpoint/2010/main" val="403027728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A70DB7A3-973A-46FE-BC12-08C7A5AC811C}" type="slidenum">
              <a:rPr lang="en-US" smtClean="0"/>
              <a:pPr>
                <a:defRPr/>
              </a:pPr>
              <a:t>‹#›</a:t>
            </a:fld>
            <a:endParaRPr lang="en-US"/>
          </a:p>
        </p:txBody>
      </p:sp>
    </p:spTree>
    <p:extLst>
      <p:ext uri="{BB962C8B-B14F-4D97-AF65-F5344CB8AC3E}">
        <p14:creationId xmlns:p14="http://schemas.microsoft.com/office/powerpoint/2010/main" val="2675164192"/>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BB813D00-AD6E-4DBD-B91D-ECBEE91B29AA}" type="slidenum">
              <a:rPr lang="en-US" smtClean="0"/>
              <a:pPr>
                <a:defRPr/>
              </a:pPr>
              <a:t>‹#›</a:t>
            </a:fld>
            <a:endParaRPr lang="en-US"/>
          </a:p>
        </p:txBody>
      </p:sp>
    </p:spTree>
    <p:extLst>
      <p:ext uri="{BB962C8B-B14F-4D97-AF65-F5344CB8AC3E}">
        <p14:creationId xmlns:p14="http://schemas.microsoft.com/office/powerpoint/2010/main" val="833761919"/>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pPr>
              <a:defRPr/>
            </a:pPr>
            <a:fld id="{2B3A513B-F0CB-4290-A8C5-EAE39C66AD91}" type="slidenum">
              <a:rPr lang="en-US" smtClean="0"/>
              <a:pPr>
                <a:defRPr/>
              </a:pPr>
              <a:t>‹#›</a:t>
            </a:fld>
            <a:endParaRPr lang="en-US"/>
          </a:p>
        </p:txBody>
      </p:sp>
    </p:spTree>
    <p:extLst>
      <p:ext uri="{BB962C8B-B14F-4D97-AF65-F5344CB8AC3E}">
        <p14:creationId xmlns:p14="http://schemas.microsoft.com/office/powerpoint/2010/main" val="1450903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213715D5-834E-46E7-B895-522244099B66}" type="slidenum">
              <a:rPr lang="en-US" smtClean="0"/>
              <a:pPr>
                <a:defRPr/>
              </a:pPr>
              <a:t>‹#›</a:t>
            </a:fld>
            <a:endParaRPr lang="en-US"/>
          </a:p>
        </p:txBody>
      </p:sp>
    </p:spTree>
    <p:extLst>
      <p:ext uri="{BB962C8B-B14F-4D97-AF65-F5344CB8AC3E}">
        <p14:creationId xmlns:p14="http://schemas.microsoft.com/office/powerpoint/2010/main" val="79244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93697D62-AD60-4C40-A588-5EA81B58F8C4}" type="slidenum">
              <a:rPr lang="en-US" smtClean="0"/>
              <a:pPr>
                <a:defRPr/>
              </a:pPr>
              <a:t>‹#›</a:t>
            </a:fld>
            <a:endParaRPr lang="en-US"/>
          </a:p>
        </p:txBody>
      </p:sp>
    </p:spTree>
    <p:extLst>
      <p:ext uri="{BB962C8B-B14F-4D97-AF65-F5344CB8AC3E}">
        <p14:creationId xmlns:p14="http://schemas.microsoft.com/office/powerpoint/2010/main" val="2296793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B1F7CEA5-90EA-4918-9D01-E4B4558E6D88}" type="slidenum">
              <a:rPr lang="en-US" smtClean="0"/>
              <a:pPr>
                <a:defRPr/>
              </a:pPr>
              <a:t>‹#›</a:t>
            </a:fld>
            <a:endParaRPr lang="en-US"/>
          </a:p>
        </p:txBody>
      </p:sp>
    </p:spTree>
    <p:extLst>
      <p:ext uri="{BB962C8B-B14F-4D97-AF65-F5344CB8AC3E}">
        <p14:creationId xmlns:p14="http://schemas.microsoft.com/office/powerpoint/2010/main" val="252336082"/>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E51F3E9-6A2A-4AEA-AD8D-6166B37FFFE5}" type="slidenum">
              <a:rPr lang="en-US" smtClean="0"/>
              <a:pPr>
                <a:defRPr/>
              </a:pPr>
              <a:t>‹#›</a:t>
            </a:fld>
            <a:endParaRPr lang="en-US"/>
          </a:p>
        </p:txBody>
      </p:sp>
    </p:spTree>
    <p:extLst>
      <p:ext uri="{BB962C8B-B14F-4D97-AF65-F5344CB8AC3E}">
        <p14:creationId xmlns:p14="http://schemas.microsoft.com/office/powerpoint/2010/main" val="2310915839"/>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E51F3E9-6A2A-4AEA-AD8D-6166B37FFFE5}" type="slidenum">
              <a:rPr lang="en-US" smtClean="0"/>
              <a:pPr>
                <a:defRPr/>
              </a:pPr>
              <a:t>‹#›</a:t>
            </a:fld>
            <a:endParaRPr lang="en-US"/>
          </a:p>
        </p:txBody>
      </p:sp>
    </p:spTree>
    <p:extLst>
      <p:ext uri="{BB962C8B-B14F-4D97-AF65-F5344CB8AC3E}">
        <p14:creationId xmlns:p14="http://schemas.microsoft.com/office/powerpoint/2010/main" val="2944789066"/>
      </p:ext>
    </p:extLst>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E51F3E9-6A2A-4AEA-AD8D-6166B37FFFE5}" type="slidenum">
              <a:rPr lang="en-US" smtClean="0"/>
              <a:pPr>
                <a:defRPr/>
              </a:pPr>
              <a:t>‹#›</a:t>
            </a:fld>
            <a:endParaRPr lang="en-US"/>
          </a:p>
        </p:txBody>
      </p:sp>
    </p:spTree>
    <p:extLst>
      <p:ext uri="{BB962C8B-B14F-4D97-AF65-F5344CB8AC3E}">
        <p14:creationId xmlns:p14="http://schemas.microsoft.com/office/powerpoint/2010/main" val="128161892"/>
      </p:ext>
    </p:extLst>
  </p:cSld>
  <p:clrMapOvr>
    <a:masterClrMapping/>
  </p:clrMapOvr>
  <p:timing>
    <p:tnLst>
      <p:par>
        <p:cTn id="1" dur="indefinite" restart="never" nodeType="tmRoot"/>
      </p:par>
    </p:tn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E51F3E9-6A2A-4AEA-AD8D-6166B37FFFE5}" type="slidenum">
              <a:rPr lang="en-US" smtClean="0"/>
              <a:pPr>
                <a:defRPr/>
              </a:pPr>
              <a:t>‹#›</a:t>
            </a:fld>
            <a:endParaRPr lang="en-US"/>
          </a:p>
        </p:txBody>
      </p:sp>
    </p:spTree>
    <p:extLst>
      <p:ext uri="{BB962C8B-B14F-4D97-AF65-F5344CB8AC3E}">
        <p14:creationId xmlns:p14="http://schemas.microsoft.com/office/powerpoint/2010/main" val="2773069357"/>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E51F3E9-6A2A-4AEA-AD8D-6166B37FFFE5}" type="slidenum">
              <a:rPr lang="en-US" smtClean="0"/>
              <a:pPr>
                <a:defRPr/>
              </a:pPr>
              <a:t>‹#›</a:t>
            </a:fld>
            <a:endParaRPr lang="en-US"/>
          </a:p>
        </p:txBody>
      </p:sp>
    </p:spTree>
    <p:extLst>
      <p:ext uri="{BB962C8B-B14F-4D97-AF65-F5344CB8AC3E}">
        <p14:creationId xmlns:p14="http://schemas.microsoft.com/office/powerpoint/2010/main" val="22963594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AE51F3E9-6A2A-4AEA-AD8D-6166B37FFFE5}" type="slidenum">
              <a:rPr lang="en-US" smtClean="0"/>
              <a:pPr>
                <a:defRPr/>
              </a:pPr>
              <a:t>‹#›</a:t>
            </a:fld>
            <a:endParaRPr lang="en-US"/>
          </a:p>
        </p:txBody>
      </p:sp>
    </p:spTree>
    <p:extLst>
      <p:ext uri="{BB962C8B-B14F-4D97-AF65-F5344CB8AC3E}">
        <p14:creationId xmlns:p14="http://schemas.microsoft.com/office/powerpoint/2010/main" val="32539617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pPr>
              <a:defRPr/>
            </a:pPr>
            <a:endParaRPr lang="en-US"/>
          </a:p>
        </p:txBody>
      </p:sp>
      <p:sp>
        <p:nvSpPr>
          <p:cNvPr id="5" name="Footer Placeholder 4"/>
          <p:cNvSpPr>
            <a:spLocks noGrp="1"/>
          </p:cNvSpPr>
          <p:nvPr>
            <p:ph type="ftr" sz="quarter" idx="11"/>
          </p:nvPr>
        </p:nvSpPr>
        <p:spPr>
          <a:xfrm>
            <a:off x="516133" y="6387910"/>
            <a:ext cx="3859795" cy="228660"/>
          </a:xfrm>
        </p:spPr>
        <p:txBody>
          <a:bodyPr/>
          <a:lstStyle/>
          <a:p>
            <a:pPr>
              <a:defRPr/>
            </a:pPr>
            <a:endParaRPr 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34EA3A96-77CC-40A5-A871-2A61F495ABF3}" type="slidenum">
              <a:rPr lang="en-US" smtClean="0"/>
              <a:pPr>
                <a:defRPr/>
              </a:pPr>
              <a:t>‹#›</a:t>
            </a:fld>
            <a:endParaRPr lang="en-US"/>
          </a:p>
        </p:txBody>
      </p:sp>
    </p:spTree>
    <p:extLst>
      <p:ext uri="{BB962C8B-B14F-4D97-AF65-F5344CB8AC3E}">
        <p14:creationId xmlns:p14="http://schemas.microsoft.com/office/powerpoint/2010/main" val="2295494081"/>
      </p:ext>
    </p:extLst>
  </p:cSld>
  <p:clrMapOvr>
    <a:masterClrMapping/>
  </p:clrMapOvr>
  <p:timing>
    <p:tnLst>
      <p:par>
        <p:cTn id="1" dur="indefinite" restart="never" nodeType="tmRoot"/>
      </p:par>
    </p:tn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a:xfrm>
            <a:off x="538546" y="6365498"/>
            <a:ext cx="3859795" cy="228660"/>
          </a:xfrm>
        </p:spPr>
        <p:txBody>
          <a:bodyPr/>
          <a:lstStyle/>
          <a:p>
            <a:pPr>
              <a:defRPr/>
            </a:pPr>
            <a:endParaRPr 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pPr>
              <a:defRPr/>
            </a:pPr>
            <a:fld id="{97A9CBEA-F954-4A40-B4F5-E8EB4F3696C6}" type="slidenum">
              <a:rPr lang="en-US" smtClean="0"/>
              <a:pPr>
                <a:defRPr/>
              </a:pPr>
              <a:t>‹#›</a:t>
            </a:fld>
            <a:endParaRPr lang="en-US"/>
          </a:p>
        </p:txBody>
      </p:sp>
    </p:spTree>
    <p:extLst>
      <p:ext uri="{BB962C8B-B14F-4D97-AF65-F5344CB8AC3E}">
        <p14:creationId xmlns:p14="http://schemas.microsoft.com/office/powerpoint/2010/main" val="3535876149"/>
      </p:ext>
    </p:extLst>
  </p:cSld>
  <p:clrMapOvr>
    <a:masterClrMapping/>
  </p:clrMapOvr>
  <p:timing>
    <p:tnLst>
      <p:par>
        <p:cTn id="1" dur="indefinite" restart="never" nodeType="tmRoot"/>
      </p:par>
    </p:tn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150938" y="214313"/>
            <a:ext cx="7793037" cy="1462087"/>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182688" y="2017713"/>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1"/>
          <p:cNvSpPr>
            <a:spLocks noGrp="1" noChangeArrowheads="1"/>
          </p:cNvSpPr>
          <p:nvPr>
            <p:ph type="dt" sz="half" idx="10"/>
          </p:nvPr>
        </p:nvSpPr>
        <p:spPr>
          <a:ln/>
        </p:spPr>
        <p:txBody>
          <a:bodyPr/>
          <a:lstStyle>
            <a:lvl1pPr>
              <a:defRPr/>
            </a:lvl1pPr>
          </a:lstStyle>
          <a:p>
            <a:pPr>
              <a:defRPr/>
            </a:pPr>
            <a:endParaRPr lang="en-US"/>
          </a:p>
        </p:txBody>
      </p:sp>
      <p:sp>
        <p:nvSpPr>
          <p:cNvPr id="6" name="Rectangle 12"/>
          <p:cNvSpPr>
            <a:spLocks noGrp="1" noChangeArrowheads="1"/>
          </p:cNvSpPr>
          <p:nvPr>
            <p:ph type="ftr" sz="quarter" idx="11"/>
          </p:nvPr>
        </p:nvSpPr>
        <p:spPr>
          <a:ln/>
        </p:spPr>
        <p:txBody>
          <a:bodyPr/>
          <a:lstStyle>
            <a:lvl1pPr>
              <a:defRPr/>
            </a:lvl1pPr>
          </a:lstStyle>
          <a:p>
            <a:pPr>
              <a:defRPr/>
            </a:pPr>
            <a:endParaRPr lang="en-US"/>
          </a:p>
        </p:txBody>
      </p:sp>
      <p:sp>
        <p:nvSpPr>
          <p:cNvPr id="7" name="Rectangle 13"/>
          <p:cNvSpPr>
            <a:spLocks noGrp="1" noChangeArrowheads="1"/>
          </p:cNvSpPr>
          <p:nvPr>
            <p:ph type="sldNum" sz="quarter" idx="12"/>
          </p:nvPr>
        </p:nvSpPr>
        <p:spPr>
          <a:ln/>
        </p:spPr>
        <p:txBody>
          <a:bodyPr/>
          <a:lstStyle>
            <a:lvl1pPr>
              <a:defRPr/>
            </a:lvl1pPr>
          </a:lstStyle>
          <a:p>
            <a:pPr>
              <a:defRPr/>
            </a:pPr>
            <a:fld id="{26639241-2A08-4532-A1E5-F1DFD255F577}" type="slidenum">
              <a:rPr lang="en-US"/>
              <a:pPr>
                <a:defRPr/>
              </a:pPr>
              <a:t>‹#›</a:t>
            </a:fld>
            <a:endParaRPr lang="en-US"/>
          </a:p>
        </p:txBody>
      </p:sp>
    </p:spTree>
    <p:extLst>
      <p:ext uri="{BB962C8B-B14F-4D97-AF65-F5344CB8AC3E}">
        <p14:creationId xmlns:p14="http://schemas.microsoft.com/office/powerpoint/2010/main" val="326266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20">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pPr>
              <a:defRPr/>
            </a:pPr>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pPr>
              <a:defRPr/>
            </a:pPr>
            <a:endParaRPr 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pPr>
              <a:defRPr/>
            </a:pPr>
            <a:fld id="{AE51F3E9-6A2A-4AEA-AD8D-6166B37FFFE5}" type="slidenum">
              <a:rPr lang="en-US" smtClean="0"/>
              <a:pPr>
                <a:defRPr/>
              </a:pPr>
              <a:t>‹#›</a:t>
            </a:fld>
            <a:endParaRPr lang="en-US"/>
          </a:p>
        </p:txBody>
      </p:sp>
    </p:spTree>
    <p:extLst>
      <p:ext uri="{BB962C8B-B14F-4D97-AF65-F5344CB8AC3E}">
        <p14:creationId xmlns:p14="http://schemas.microsoft.com/office/powerpoint/2010/main" val="159836946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 id="2147483725" r:id="rId18"/>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www.absoluteastronomy.com/topics/Fundal_height" TargetMode="External"/><Relationship Id="rId3" Type="http://schemas.openxmlformats.org/officeDocument/2006/relationships/hyperlink" Target="http://www.absoluteastronomy.com/topics/Mass" TargetMode="External"/><Relationship Id="rId7" Type="http://schemas.openxmlformats.org/officeDocument/2006/relationships/hyperlink" Target="http://www.absoluteastronomy.com/topics/Pregnancy" TargetMode="External"/><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hyperlink" Target="http://www.absoluteastronomy.com/topics/Gestational_age" TargetMode="External"/><Relationship Id="rId5" Type="http://schemas.openxmlformats.org/officeDocument/2006/relationships/hyperlink" Target="http://www.absoluteastronomy.com/topics/Childbirth" TargetMode="External"/><Relationship Id="rId4" Type="http://schemas.openxmlformats.org/officeDocument/2006/relationships/hyperlink" Target="http://www.absoluteastronomy.com/topics/Infant" TargetMode="External"/><Relationship Id="rId9" Type="http://schemas.openxmlformats.org/officeDocument/2006/relationships/hyperlink" Target="http://www.absoluteastronomy.com/topics/Mother"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hyperlink" Target="http://images.google.co.uk/imgres?imgurl=http://z.about.com/d/babyparenting/1/G/P/f/steppingreflex.jpg&amp;imgrefurl=http://babyparenting.about.com/od/newborndevelopment/g/steppingreflex.htm&amp;usg=__ogkLIVJLPuaMGHpeeGSplcdt3WY=&amp;h=143&amp;w=160&amp;sz=35&amp;hl=en&amp;start=1&amp;tbnid=uP7SIRFj0cKrfM:&amp;tbnh=88&amp;tbnw=98&amp;prev=/images?q=baby+stepping+reflex&amp;gbv=2&amp;hl=en&amp;safe=vss&amp;sa=G" TargetMode="External"/><Relationship Id="rId3" Type="http://schemas.openxmlformats.org/officeDocument/2006/relationships/image" Target="../media/image10.jpeg"/><Relationship Id="rId7" Type="http://schemas.openxmlformats.org/officeDocument/2006/relationships/image" Target="../media/image12.jpeg"/><Relationship Id="rId2" Type="http://schemas.openxmlformats.org/officeDocument/2006/relationships/hyperlink" Target="http://images.google.co.uk/imgres?imgurl=http://dir.coolclips.com/People/Babies/baby_sucking_thumb_CoolClips_peop0673.jpg&amp;imgrefurl=http://dir.coolclips.com/People/Babies/Baby_sucking_thumb_peop0673.html&amp;usg=__K4RNI1inljFe2Wr7xUpuyytlR6c=&amp;h=360&amp;w=375&amp;sz=60&amp;hl=en&amp;start=1&amp;tbnid=buky_foMiHQvbM:&amp;tbnh=117&amp;tbnw=122&amp;prev=/images?q=baby+sucking&amp;gbv=2&amp;hl=en&amp;safe=vss&amp;sa=G" TargetMode="External"/><Relationship Id="rId1" Type="http://schemas.openxmlformats.org/officeDocument/2006/relationships/slideLayout" Target="../slideLayouts/slideLayout2.xml"/><Relationship Id="rId6" Type="http://schemas.openxmlformats.org/officeDocument/2006/relationships/hyperlink" Target="http://images.google.co.uk/imgres?imgurl=http://www.novita.org.au/library/rooting_reflex.gif&amp;imgrefurl=http://www.novita.org.au/Content.aspx?p=65&amp;usg=__fLlWAnaC7fStS0SLYwxscn4X3ek=&amp;h=143&amp;w=165&amp;sz=4&amp;hl=en&amp;start=1&amp;tbnid=NizhaS9RrnNXZM:&amp;tbnh=86&amp;tbnw=99&amp;prev=/images?q=baby+rooting+reflex&amp;gbv=2&amp;hl=en&amp;safe=vss&amp;sa=G" TargetMode="External"/><Relationship Id="rId11" Type="http://schemas.openxmlformats.org/officeDocument/2006/relationships/image" Target="../media/image14.jpeg"/><Relationship Id="rId5" Type="http://schemas.openxmlformats.org/officeDocument/2006/relationships/image" Target="../media/image11.jpeg"/><Relationship Id="rId10" Type="http://schemas.openxmlformats.org/officeDocument/2006/relationships/hyperlink" Target="http://images.google.co.uk/imgres?imgurl=http://z.about.com/d/babyparenting/1/0/O/f/mororeflex.jpg&amp;imgrefurl=http://babyparenting.about.com/od/newborndevelopment/tp/newbornreflexes.htm&amp;usg=__n9yMYRrtpeZAriMDNwnBlIplRxs=&amp;h=320&amp;w=400&amp;sz=51&amp;hl=en&amp;start=1&amp;tbnid=fFjvY2c7yDw9PM:&amp;tbnh=99&amp;tbnw=124&amp;prev=/images?q=baby+stratle+relex&amp;gbv=2&amp;hl=en&amp;safe=vss&amp;sa=G" TargetMode="External"/><Relationship Id="rId4" Type="http://schemas.openxmlformats.org/officeDocument/2006/relationships/hyperlink" Target="http://images.google.co.uk/imgres?imgurl=http://images.photos.com/thw/thw14/PH/OLA/36824495.thw.jpg?1001608452&amp;imgrefurl=http://www.photos.com/en/search/close-up?oid=5258486&amp;hoid=fdcd5b6e7ede23a47b2a7416514f663c&amp;usg=__kPHuISO-vS69lHu-W6BBW8TvV5M=&amp;h=235&amp;w=350&amp;sz=38&amp;hl=en&amp;start=7&amp;tbnid=2fozxyvkFWPVqM:&amp;tbnh=81&amp;tbnw=120&amp;prev=/images?q=baby+grasping+finger&amp;gbv=2&amp;hl=en&amp;safe=vss" TargetMode="External"/><Relationship Id="rId9" Type="http://schemas.openxmlformats.org/officeDocument/2006/relationships/image" Target="../media/image13.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hyperlink" Target="http://en.wikipedia.org/wiki/Physical_fitness" TargetMode="External"/><Relationship Id="rId2" Type="http://schemas.openxmlformats.org/officeDocument/2006/relationships/hyperlink" Target="http://en.wikipedia.org/wiki/Diseas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en.wikipedia.org/wiki/Skin#Age" TargetMode="External"/><Relationship Id="rId7" Type="http://schemas.openxmlformats.org/officeDocument/2006/relationships/hyperlink" Target="http://en.wikipedia.org/wiki/Flexibility_(anatomy)" TargetMode="External"/><Relationship Id="rId2" Type="http://schemas.openxmlformats.org/officeDocument/2006/relationships/hyperlink" Target="http://en.wikipedia.org/wiki/Aging" TargetMode="External"/><Relationship Id="rId1" Type="http://schemas.openxmlformats.org/officeDocument/2006/relationships/slideLayout" Target="../slideLayouts/slideLayout2.xml"/><Relationship Id="rId6" Type="http://schemas.openxmlformats.org/officeDocument/2006/relationships/hyperlink" Target="http://en.wikipedia.org/wiki/Physical_strength" TargetMode="External"/><Relationship Id="rId5" Type="http://schemas.openxmlformats.org/officeDocument/2006/relationships/hyperlink" Target="http://en.wikipedia.org/wiki/Physical_fitness" TargetMode="External"/><Relationship Id="rId4" Type="http://schemas.openxmlformats.org/officeDocument/2006/relationships/hyperlink" Target="http://en.wikipedia.org/wiki/Hair_color#Effects_of_aging_on_hair_color"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en.wikipedia.org/wiki/Osteoporosis" TargetMode="External"/><Relationship Id="rId2" Type="http://schemas.openxmlformats.org/officeDocument/2006/relationships/hyperlink" Target="http://en.wikipedia.org/wiki/Osteoarthritis" TargetMode="External"/><Relationship Id="rId1" Type="http://schemas.openxmlformats.org/officeDocument/2006/relationships/slideLayout" Target="../slideLayouts/slideLayout2.xml"/><Relationship Id="rId6" Type="http://schemas.openxmlformats.org/officeDocument/2006/relationships/hyperlink" Target="http://en.wikipedia.org/wiki/Dental_caries" TargetMode="External"/><Relationship Id="rId5" Type="http://schemas.openxmlformats.org/officeDocument/2006/relationships/hyperlink" Target="http://en.wikipedia.org/wiki/Oral_hygiene" TargetMode="External"/><Relationship Id="rId4" Type="http://schemas.openxmlformats.org/officeDocument/2006/relationships/hyperlink" Target="http://en.wikipedia.org/wiki/Saliva"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en.wikipedia.org/wiki/Immunosenescence" TargetMode="External"/><Relationship Id="rId2" Type="http://schemas.openxmlformats.org/officeDocument/2006/relationships/hyperlink" Target="http://en.wikipedia.org/wiki/Old_age#cite_note-webmd.com-46"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en.wikipedia.org/wiki/Malignancy" TargetMode="External"/><Relationship Id="rId2" Type="http://schemas.openxmlformats.org/officeDocument/2006/relationships/hyperlink" Target="http://en.wikipedia.org/wiki/Rheumatism"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en.wikipedia.org/wiki/Taste_bud" TargetMode="External"/><Relationship Id="rId2" Type="http://schemas.openxmlformats.org/officeDocument/2006/relationships/hyperlink" Target="http://en.wikipedia.org/wiki/Slow-wave_sleep"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p:txBody>
          <a:bodyPr/>
          <a:lstStyle/>
          <a:p>
            <a:pPr algn="ctr" eaLnBrk="1" hangingPunct="1"/>
            <a:r>
              <a:rPr lang="en-GB" dirty="0" smtClean="0"/>
              <a:t>Human growth and development</a:t>
            </a:r>
            <a:endParaRPr lang="en-US" dirty="0" smtClean="0"/>
          </a:p>
        </p:txBody>
      </p:sp>
      <p:sp>
        <p:nvSpPr>
          <p:cNvPr id="4099" name="Rectangle 3"/>
          <p:cNvSpPr>
            <a:spLocks noGrp="1" noChangeArrowheads="1"/>
          </p:cNvSpPr>
          <p:nvPr>
            <p:ph type="subTitle" idx="1"/>
          </p:nvPr>
        </p:nvSpPr>
        <p:spPr/>
        <p:txBody>
          <a:bodyPr/>
          <a:lstStyle/>
          <a:p>
            <a:pPr eaLnBrk="1" hangingPunct="1"/>
            <a:endParaRPr lang="en-GB"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Objectives</a:t>
            </a:r>
          </a:p>
        </p:txBody>
      </p:sp>
      <p:sp>
        <p:nvSpPr>
          <p:cNvPr id="25603" name="Rectangle 3"/>
          <p:cNvSpPr>
            <a:spLocks noGrp="1" noChangeArrowheads="1"/>
          </p:cNvSpPr>
          <p:nvPr>
            <p:ph idx="1"/>
          </p:nvPr>
        </p:nvSpPr>
        <p:spPr>
          <a:xfrm>
            <a:off x="990600" y="2348880"/>
            <a:ext cx="7772400" cy="3888432"/>
          </a:xfrm>
        </p:spPr>
        <p:txBody>
          <a:bodyPr>
            <a:normAutofit fontScale="92500" lnSpcReduction="10000"/>
          </a:bodyPr>
          <a:lstStyle/>
          <a:p>
            <a:pPr>
              <a:lnSpc>
                <a:spcPct val="90000"/>
              </a:lnSpc>
            </a:pPr>
            <a:r>
              <a:rPr lang="en-GB" sz="2800" dirty="0">
                <a:latin typeface="Comic Sans MS" panose="030F0702030302020204" pitchFamily="66" charset="0"/>
              </a:rPr>
              <a:t>To be able to articulate why an understanding of all facets of </a:t>
            </a:r>
            <a:r>
              <a:rPr lang="en-GB" sz="2800" dirty="0" smtClean="0">
                <a:latin typeface="Comic Sans MS" panose="030F0702030302020204" pitchFamily="66" charset="0"/>
              </a:rPr>
              <a:t>human growth </a:t>
            </a:r>
            <a:r>
              <a:rPr lang="en-GB" sz="2800" dirty="0">
                <a:latin typeface="Comic Sans MS" panose="030F0702030302020204" pitchFamily="66" charset="0"/>
              </a:rPr>
              <a:t>&amp; development is important </a:t>
            </a:r>
            <a:r>
              <a:rPr lang="en-GB" sz="2800" dirty="0" smtClean="0">
                <a:latin typeface="Comic Sans MS" panose="030F0702030302020204" pitchFamily="66" charset="0"/>
              </a:rPr>
              <a:t>for practitioners working within health and social care.</a:t>
            </a:r>
            <a:endParaRPr lang="en-GB" sz="2800" dirty="0">
              <a:latin typeface="Comic Sans MS" panose="030F0702030302020204" pitchFamily="66" charset="0"/>
            </a:endParaRPr>
          </a:p>
          <a:p>
            <a:pPr>
              <a:lnSpc>
                <a:spcPct val="90000"/>
              </a:lnSpc>
            </a:pPr>
            <a:r>
              <a:rPr lang="en-GB" sz="2800" dirty="0">
                <a:latin typeface="Comic Sans MS" panose="030F0702030302020204" pitchFamily="66" charset="0"/>
              </a:rPr>
              <a:t>To be able to differentiate between growth, development, &amp; maturation &amp; describe the interrelationship between them.</a:t>
            </a:r>
          </a:p>
          <a:p>
            <a:pPr>
              <a:lnSpc>
                <a:spcPct val="90000"/>
              </a:lnSpc>
            </a:pPr>
            <a:r>
              <a:rPr lang="en-GB" sz="2800" dirty="0">
                <a:latin typeface="Comic Sans MS" panose="030F0702030302020204" pitchFamily="66" charset="0"/>
              </a:rPr>
              <a:t>To be able to describe how human development is affected by both genetic and environmental factors</a:t>
            </a:r>
            <a:r>
              <a:rPr lang="en-GB" sz="3100" dirty="0">
                <a:latin typeface="Comic Sans MS" panose="030F0702030302020204" pitchFamily="66" charset="0"/>
              </a:rPr>
              <a:t>. </a:t>
            </a:r>
          </a:p>
          <a:p>
            <a:pPr>
              <a:lnSpc>
                <a:spcPct val="90000"/>
              </a:lnSpc>
            </a:pPr>
            <a:endParaRPr lang="en-GB" dirty="0"/>
          </a:p>
        </p:txBody>
      </p:sp>
    </p:spTree>
    <p:extLst>
      <p:ext uri="{BB962C8B-B14F-4D97-AF65-F5344CB8AC3E}">
        <p14:creationId xmlns:p14="http://schemas.microsoft.com/office/powerpoint/2010/main" val="36130547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b="1"/>
              <a:t>WHAT IS DEVELOPMENT?</a:t>
            </a:r>
          </a:p>
        </p:txBody>
      </p:sp>
      <p:sp>
        <p:nvSpPr>
          <p:cNvPr id="26627" name="Rectangle 3"/>
          <p:cNvSpPr>
            <a:spLocks noGrp="1" noChangeArrowheads="1"/>
          </p:cNvSpPr>
          <p:nvPr>
            <p:ph idx="1"/>
          </p:nvPr>
        </p:nvSpPr>
        <p:spPr/>
        <p:txBody>
          <a:bodyPr>
            <a:normAutofit fontScale="92500" lnSpcReduction="10000"/>
          </a:bodyPr>
          <a:lstStyle/>
          <a:p>
            <a:r>
              <a:rPr lang="en-US" sz="4400" dirty="0">
                <a:latin typeface="Comic Sans MS" panose="030F0702030302020204" pitchFamily="66" charset="0"/>
              </a:rPr>
              <a:t>‘Systematic changes and continuities in the individual that occur between conception and death’ - </a:t>
            </a:r>
            <a:r>
              <a:rPr lang="en-US" sz="4400" dirty="0" err="1">
                <a:latin typeface="Comic Sans MS" panose="030F0702030302020204" pitchFamily="66" charset="0"/>
              </a:rPr>
              <a:t>Sigelman</a:t>
            </a:r>
            <a:r>
              <a:rPr lang="en-US" sz="4400" dirty="0">
                <a:latin typeface="Comic Sans MS" panose="030F0702030302020204" pitchFamily="66" charset="0"/>
              </a:rPr>
              <a:t> (1999</a:t>
            </a:r>
            <a:r>
              <a:rPr lang="en-US" sz="4000" dirty="0">
                <a:latin typeface="Comic Sans MS" panose="030F0702030302020204" pitchFamily="66" charset="0"/>
              </a:rPr>
              <a:t>)</a:t>
            </a:r>
            <a:endParaRPr lang="en-US" dirty="0">
              <a:latin typeface="Comic Sans MS" panose="030F0702030302020204" pitchFamily="66" charset="0"/>
            </a:endParaRPr>
          </a:p>
        </p:txBody>
      </p:sp>
    </p:spTree>
    <p:extLst>
      <p:ext uri="{BB962C8B-B14F-4D97-AF65-F5344CB8AC3E}">
        <p14:creationId xmlns:p14="http://schemas.microsoft.com/office/powerpoint/2010/main" val="18603843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_40322435_walking203"/>
          <p:cNvPicPr>
            <a:picLocks noChangeAspect="1" noChangeArrowheads="1"/>
          </p:cNvPicPr>
          <p:nvPr/>
        </p:nvPicPr>
        <p:blipFill>
          <a:blip r:embed="rId2" cstate="print"/>
          <a:srcRect/>
          <a:stretch>
            <a:fillRect/>
          </a:stretch>
        </p:blipFill>
        <p:spPr bwMode="auto">
          <a:xfrm>
            <a:off x="971550" y="2060575"/>
            <a:ext cx="2941638" cy="3598863"/>
          </a:xfrm>
          <a:prstGeom prst="rect">
            <a:avLst/>
          </a:prstGeom>
          <a:noFill/>
        </p:spPr>
      </p:pic>
      <p:sp>
        <p:nvSpPr>
          <p:cNvPr id="28676" name="Line 4"/>
          <p:cNvSpPr>
            <a:spLocks noChangeShapeType="1"/>
          </p:cNvSpPr>
          <p:nvPr/>
        </p:nvSpPr>
        <p:spPr bwMode="auto">
          <a:xfrm>
            <a:off x="4211960" y="3717032"/>
            <a:ext cx="576262" cy="0"/>
          </a:xfrm>
          <a:prstGeom prst="line">
            <a:avLst/>
          </a:prstGeom>
          <a:noFill/>
          <a:ln w="9525">
            <a:solidFill>
              <a:schemeClr val="tx1"/>
            </a:solidFill>
            <a:round/>
            <a:headEnd/>
            <a:tailEnd type="triangle" w="med" len="med"/>
          </a:ln>
          <a:effectLst/>
        </p:spPr>
        <p:txBody>
          <a:bodyPr/>
          <a:lstStyle/>
          <a:p>
            <a:endParaRPr lang="en-GB"/>
          </a:p>
        </p:txBody>
      </p:sp>
      <p:pic>
        <p:nvPicPr>
          <p:cNvPr id="5" name="Picture 4" descr="coffin.jpg"/>
          <p:cNvPicPr>
            <a:picLocks noChangeAspect="1"/>
          </p:cNvPicPr>
          <p:nvPr/>
        </p:nvPicPr>
        <p:blipFill>
          <a:blip r:embed="rId3" cstate="print"/>
          <a:stretch>
            <a:fillRect/>
          </a:stretch>
        </p:blipFill>
        <p:spPr>
          <a:xfrm>
            <a:off x="4932040" y="2564904"/>
            <a:ext cx="3850345" cy="2545857"/>
          </a:xfrm>
          <a:prstGeom prst="rect">
            <a:avLst/>
          </a:prstGeom>
        </p:spPr>
      </p:pic>
      <p:sp>
        <p:nvSpPr>
          <p:cNvPr id="15" name="TextBox 14"/>
          <p:cNvSpPr txBox="1"/>
          <p:nvPr/>
        </p:nvSpPr>
        <p:spPr>
          <a:xfrm>
            <a:off x="1259632" y="620688"/>
            <a:ext cx="6696744" cy="461665"/>
          </a:xfrm>
          <a:prstGeom prst="rect">
            <a:avLst/>
          </a:prstGeom>
          <a:noFill/>
        </p:spPr>
        <p:txBody>
          <a:bodyPr wrap="square" rtlCol="0">
            <a:spAutoFit/>
          </a:bodyPr>
          <a:lstStyle/>
          <a:p>
            <a:r>
              <a:rPr lang="en-US" sz="2400" dirty="0" smtClean="0">
                <a:solidFill>
                  <a:schemeClr val="bg1"/>
                </a:solidFill>
              </a:rPr>
              <a:t>Human Life Span</a:t>
            </a:r>
            <a:endParaRPr lang="en-GB" sz="2400" dirty="0">
              <a:solidFill>
                <a:schemeClr val="bg1"/>
              </a:solidFill>
            </a:endParaRPr>
          </a:p>
        </p:txBody>
      </p:sp>
    </p:spTree>
    <p:extLst>
      <p:ext uri="{BB962C8B-B14F-4D97-AF65-F5344CB8AC3E}">
        <p14:creationId xmlns:p14="http://schemas.microsoft.com/office/powerpoint/2010/main" val="26775967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176866" y="915337"/>
            <a:ext cx="6798734" cy="857479"/>
          </a:xfrm>
        </p:spPr>
        <p:txBody>
          <a:bodyPr>
            <a:normAutofit/>
          </a:bodyPr>
          <a:lstStyle/>
          <a:p>
            <a:r>
              <a:rPr lang="en-US" b="1" dirty="0"/>
              <a:t>STAGES OF THE </a:t>
            </a:r>
            <a:r>
              <a:rPr lang="en-US" b="1" dirty="0" smtClean="0"/>
              <a:t>LIFE SPAN</a:t>
            </a:r>
            <a:endParaRPr lang="en-US" b="1" dirty="0"/>
          </a:p>
        </p:txBody>
      </p:sp>
      <p:sp>
        <p:nvSpPr>
          <p:cNvPr id="17411" name="Rectangle 3"/>
          <p:cNvSpPr>
            <a:spLocks noGrp="1" noChangeArrowheads="1"/>
          </p:cNvSpPr>
          <p:nvPr>
            <p:ph idx="1"/>
          </p:nvPr>
        </p:nvSpPr>
        <p:spPr>
          <a:xfrm>
            <a:off x="990600" y="2420888"/>
            <a:ext cx="7772400" cy="3960440"/>
          </a:xfrm>
        </p:spPr>
        <p:txBody>
          <a:bodyPr>
            <a:normAutofit fontScale="85000" lnSpcReduction="20000"/>
          </a:bodyPr>
          <a:lstStyle/>
          <a:p>
            <a:r>
              <a:rPr lang="en-US" sz="2800" dirty="0">
                <a:latin typeface="Comic Sans MS" panose="030F0702030302020204" pitchFamily="66" charset="0"/>
              </a:rPr>
              <a:t>Prenatal period: </a:t>
            </a:r>
          </a:p>
          <a:p>
            <a:r>
              <a:rPr lang="en-US" sz="2800" dirty="0">
                <a:latin typeface="Comic Sans MS" panose="030F0702030302020204" pitchFamily="66" charset="0"/>
              </a:rPr>
              <a:t>Infancy and toddlerhood: </a:t>
            </a:r>
            <a:r>
              <a:rPr lang="en-US" sz="2800" dirty="0" smtClean="0">
                <a:latin typeface="Comic Sans MS" panose="030F0702030302020204" pitchFamily="66" charset="0"/>
              </a:rPr>
              <a:t> </a:t>
            </a:r>
            <a:endParaRPr lang="en-US" sz="2800" dirty="0">
              <a:latin typeface="Comic Sans MS" panose="030F0702030302020204" pitchFamily="66" charset="0"/>
            </a:endParaRPr>
          </a:p>
          <a:p>
            <a:r>
              <a:rPr lang="en-US" sz="2800" dirty="0">
                <a:latin typeface="Comic Sans MS" panose="030F0702030302020204" pitchFamily="66" charset="0"/>
              </a:rPr>
              <a:t>Early childhood: </a:t>
            </a:r>
            <a:endParaRPr lang="en-US" sz="2800" dirty="0" smtClean="0">
              <a:latin typeface="Comic Sans MS" panose="030F0702030302020204" pitchFamily="66" charset="0"/>
            </a:endParaRPr>
          </a:p>
          <a:p>
            <a:r>
              <a:rPr lang="en-US" sz="2800" dirty="0" smtClean="0">
                <a:latin typeface="Comic Sans MS" panose="030F0702030302020204" pitchFamily="66" charset="0"/>
              </a:rPr>
              <a:t>Middle </a:t>
            </a:r>
            <a:r>
              <a:rPr lang="en-US" sz="2800" dirty="0">
                <a:latin typeface="Comic Sans MS" panose="030F0702030302020204" pitchFamily="66" charset="0"/>
              </a:rPr>
              <a:t>childhood: </a:t>
            </a:r>
            <a:endParaRPr lang="en-US" sz="2800" dirty="0" smtClean="0">
              <a:latin typeface="Comic Sans MS" panose="030F0702030302020204" pitchFamily="66" charset="0"/>
            </a:endParaRPr>
          </a:p>
          <a:p>
            <a:r>
              <a:rPr lang="en-US" sz="2800" dirty="0" smtClean="0">
                <a:latin typeface="Comic Sans MS" panose="030F0702030302020204" pitchFamily="66" charset="0"/>
              </a:rPr>
              <a:t>Adolescence:</a:t>
            </a:r>
            <a:endParaRPr lang="en-US" sz="2800" dirty="0">
              <a:latin typeface="Comic Sans MS" panose="030F0702030302020204" pitchFamily="66" charset="0"/>
            </a:endParaRPr>
          </a:p>
          <a:p>
            <a:r>
              <a:rPr lang="en-US" sz="2800" dirty="0">
                <a:latin typeface="Comic Sans MS" panose="030F0702030302020204" pitchFamily="66" charset="0"/>
              </a:rPr>
              <a:t>Emerging adulthood: </a:t>
            </a:r>
          </a:p>
          <a:p>
            <a:r>
              <a:rPr lang="en-US" sz="2800" dirty="0">
                <a:latin typeface="Comic Sans MS" panose="030F0702030302020204" pitchFamily="66" charset="0"/>
              </a:rPr>
              <a:t>Early adulthood</a:t>
            </a:r>
            <a:r>
              <a:rPr lang="en-US" sz="2800" dirty="0" smtClean="0">
                <a:latin typeface="Comic Sans MS" panose="030F0702030302020204" pitchFamily="66" charset="0"/>
              </a:rPr>
              <a:t>:</a:t>
            </a:r>
            <a:endParaRPr lang="en-US" sz="2800" dirty="0">
              <a:latin typeface="Comic Sans MS" panose="030F0702030302020204" pitchFamily="66" charset="0"/>
            </a:endParaRPr>
          </a:p>
          <a:p>
            <a:r>
              <a:rPr lang="en-US" sz="2800" dirty="0">
                <a:latin typeface="Comic Sans MS" panose="030F0702030302020204" pitchFamily="66" charset="0"/>
              </a:rPr>
              <a:t>Middle adulthood: </a:t>
            </a:r>
          </a:p>
          <a:p>
            <a:r>
              <a:rPr lang="en-US" sz="2800" dirty="0">
                <a:latin typeface="Comic Sans MS" panose="030F0702030302020204" pitchFamily="66" charset="0"/>
              </a:rPr>
              <a:t>Late adulthood: </a:t>
            </a:r>
          </a:p>
        </p:txBody>
      </p:sp>
    </p:spTree>
    <p:extLst>
      <p:ext uri="{BB962C8B-B14F-4D97-AF65-F5344CB8AC3E}">
        <p14:creationId xmlns:p14="http://schemas.microsoft.com/office/powerpoint/2010/main" val="240373809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1115616" y="548680"/>
            <a:ext cx="6798734" cy="975320"/>
          </a:xfrm>
        </p:spPr>
        <p:txBody>
          <a:bodyPr>
            <a:normAutofit/>
          </a:bodyPr>
          <a:lstStyle/>
          <a:p>
            <a:r>
              <a:rPr lang="en-US" b="1" dirty="0"/>
              <a:t>STAGES OF THE </a:t>
            </a:r>
            <a:r>
              <a:rPr lang="en-US" b="1" dirty="0" smtClean="0"/>
              <a:t>LIFE SPAN</a:t>
            </a:r>
            <a:endParaRPr lang="en-US" b="1" dirty="0"/>
          </a:p>
        </p:txBody>
      </p:sp>
      <p:sp>
        <p:nvSpPr>
          <p:cNvPr id="17411" name="Rectangle 3"/>
          <p:cNvSpPr>
            <a:spLocks noGrp="1" noChangeArrowheads="1"/>
          </p:cNvSpPr>
          <p:nvPr>
            <p:ph idx="1"/>
          </p:nvPr>
        </p:nvSpPr>
        <p:spPr>
          <a:xfrm>
            <a:off x="1109180" y="2477005"/>
            <a:ext cx="7772400" cy="4392488"/>
          </a:xfrm>
        </p:spPr>
        <p:txBody>
          <a:bodyPr>
            <a:normAutofit fontScale="92500" lnSpcReduction="10000"/>
          </a:bodyPr>
          <a:lstStyle/>
          <a:p>
            <a:r>
              <a:rPr lang="en-US" sz="2400" dirty="0">
                <a:latin typeface="Comic Sans MS" panose="030F0702030302020204" pitchFamily="66" charset="0"/>
              </a:rPr>
              <a:t>Prenatal period: conception to birth</a:t>
            </a:r>
          </a:p>
          <a:p>
            <a:r>
              <a:rPr lang="en-US" sz="2400" dirty="0">
                <a:latin typeface="Comic Sans MS" panose="030F0702030302020204" pitchFamily="66" charset="0"/>
              </a:rPr>
              <a:t>Infancy and toddlerhood: birth to 2 years </a:t>
            </a:r>
          </a:p>
          <a:p>
            <a:r>
              <a:rPr lang="en-US" sz="2400" dirty="0">
                <a:latin typeface="Comic Sans MS" panose="030F0702030302020204" pitchFamily="66" charset="0"/>
              </a:rPr>
              <a:t>Early childhood: 2 - 6 years</a:t>
            </a:r>
          </a:p>
          <a:p>
            <a:r>
              <a:rPr lang="en-US" sz="2400" dirty="0">
                <a:latin typeface="Comic Sans MS" panose="030F0702030302020204" pitchFamily="66" charset="0"/>
              </a:rPr>
              <a:t>Middle childhood: 6 - 11 years</a:t>
            </a:r>
          </a:p>
          <a:p>
            <a:r>
              <a:rPr lang="en-US" sz="2400" dirty="0">
                <a:latin typeface="Comic Sans MS" panose="030F0702030302020204" pitchFamily="66" charset="0"/>
              </a:rPr>
              <a:t>Adolescence: 11 - 18 years</a:t>
            </a:r>
          </a:p>
          <a:p>
            <a:r>
              <a:rPr lang="en-US" sz="2400" dirty="0">
                <a:latin typeface="Comic Sans MS" panose="030F0702030302020204" pitchFamily="66" charset="0"/>
              </a:rPr>
              <a:t>Emerging adulthood: 18 – 25 years</a:t>
            </a:r>
          </a:p>
          <a:p>
            <a:r>
              <a:rPr lang="en-US" sz="2400" dirty="0">
                <a:latin typeface="Comic Sans MS" panose="030F0702030302020204" pitchFamily="66" charset="0"/>
              </a:rPr>
              <a:t>Early adulthood: 25 - 40 years</a:t>
            </a:r>
          </a:p>
          <a:p>
            <a:r>
              <a:rPr lang="en-US" sz="2400" dirty="0">
                <a:latin typeface="Comic Sans MS" panose="030F0702030302020204" pitchFamily="66" charset="0"/>
              </a:rPr>
              <a:t>Middle adulthood: 40 - 60 years</a:t>
            </a:r>
          </a:p>
          <a:p>
            <a:r>
              <a:rPr lang="en-US" sz="2400" dirty="0">
                <a:latin typeface="Comic Sans MS" panose="030F0702030302020204" pitchFamily="66" charset="0"/>
              </a:rPr>
              <a:t>Late adulthood: 60 years and older</a:t>
            </a:r>
          </a:p>
          <a:p>
            <a:pPr algn="r">
              <a:buFont typeface="Monotype Sorts" pitchFamily="2" charset="2"/>
              <a:buNone/>
            </a:pPr>
            <a:r>
              <a:rPr lang="en-US" sz="2400" dirty="0">
                <a:latin typeface="Comic Sans MS" panose="030F0702030302020204" pitchFamily="66" charset="0"/>
              </a:rPr>
              <a:t>(Seifert et al, 2000; </a:t>
            </a:r>
            <a:r>
              <a:rPr lang="en-US" sz="2400" dirty="0" err="1">
                <a:latin typeface="Comic Sans MS" panose="030F0702030302020204" pitchFamily="66" charset="0"/>
              </a:rPr>
              <a:t>Berk</a:t>
            </a:r>
            <a:r>
              <a:rPr lang="en-US" sz="2400" dirty="0">
                <a:latin typeface="Comic Sans MS" panose="030F0702030302020204" pitchFamily="66" charset="0"/>
              </a:rPr>
              <a:t>, 2009</a:t>
            </a:r>
            <a:r>
              <a:rPr lang="en-US" sz="2800" dirty="0">
                <a:latin typeface="Comic Sans MS" panose="030F0702030302020204" pitchFamily="66" charset="0"/>
              </a:rPr>
              <a:t>)</a:t>
            </a:r>
          </a:p>
        </p:txBody>
      </p:sp>
    </p:spTree>
    <p:extLst>
      <p:ext uri="{BB962C8B-B14F-4D97-AF65-F5344CB8AC3E}">
        <p14:creationId xmlns:p14="http://schemas.microsoft.com/office/powerpoint/2010/main" val="38985667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algn="ctr"/>
            <a:r>
              <a:rPr lang="en-GB" sz="3200"/>
              <a:t>Principles Governing Human Development (Baltes,1987)</a:t>
            </a:r>
            <a:endParaRPr lang="en-US" sz="3200"/>
          </a:p>
        </p:txBody>
      </p:sp>
      <p:sp>
        <p:nvSpPr>
          <p:cNvPr id="40963" name="Rectangle 3"/>
          <p:cNvSpPr>
            <a:spLocks noGrp="1" noChangeArrowheads="1"/>
          </p:cNvSpPr>
          <p:nvPr>
            <p:ph idx="1"/>
          </p:nvPr>
        </p:nvSpPr>
        <p:spPr/>
        <p:txBody>
          <a:bodyPr>
            <a:normAutofit/>
          </a:bodyPr>
          <a:lstStyle/>
          <a:p>
            <a:pPr>
              <a:lnSpc>
                <a:spcPct val="90000"/>
              </a:lnSpc>
            </a:pPr>
            <a:r>
              <a:rPr lang="en-GB" sz="2800" dirty="0">
                <a:latin typeface="Comic Sans MS" panose="030F0702030302020204" pitchFamily="66" charset="0"/>
              </a:rPr>
              <a:t>Development is lifelong.</a:t>
            </a:r>
          </a:p>
          <a:p>
            <a:pPr>
              <a:lnSpc>
                <a:spcPct val="90000"/>
              </a:lnSpc>
            </a:pPr>
            <a:r>
              <a:rPr lang="en-GB" sz="2800" dirty="0">
                <a:latin typeface="Comic Sans MS" panose="030F0702030302020204" pitchFamily="66" charset="0"/>
              </a:rPr>
              <a:t>Involves processes that emerge through the lifespan</a:t>
            </a:r>
            <a:r>
              <a:rPr lang="en-GB" sz="2800" dirty="0" smtClean="0">
                <a:latin typeface="Comic Sans MS" panose="030F0702030302020204" pitchFamily="66" charset="0"/>
              </a:rPr>
              <a:t>.</a:t>
            </a:r>
            <a:endParaRPr lang="en-GB" sz="2800" dirty="0">
              <a:latin typeface="Comic Sans MS" panose="030F0702030302020204" pitchFamily="66" charset="0"/>
            </a:endParaRPr>
          </a:p>
        </p:txBody>
      </p:sp>
    </p:spTree>
    <p:extLst>
      <p:ext uri="{BB962C8B-B14F-4D97-AF65-F5344CB8AC3E}">
        <p14:creationId xmlns:p14="http://schemas.microsoft.com/office/powerpoint/2010/main" val="18988861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a:xfrm>
            <a:off x="1176866" y="915337"/>
            <a:ext cx="6798734" cy="713463"/>
          </a:xfrm>
        </p:spPr>
        <p:txBody>
          <a:bodyPr>
            <a:normAutofit fontScale="90000"/>
          </a:bodyPr>
          <a:lstStyle/>
          <a:p>
            <a:pPr marL="484632" indent="0" eaLnBrk="1" fontAlgn="auto" hangingPunct="1">
              <a:spcAft>
                <a:spcPts val="0"/>
              </a:spcAft>
              <a:defRPr/>
            </a:pPr>
            <a:r>
              <a:rPr lang="en-GB" sz="3600" dirty="0"/>
              <a:t>Development </a:t>
            </a:r>
            <a:r>
              <a:rPr lang="en-GB" sz="3600" dirty="0" smtClean="0"/>
              <a:t>rates</a:t>
            </a:r>
            <a:r>
              <a:rPr lang="en-GB" dirty="0" smtClean="0">
                <a:solidFill>
                  <a:schemeClr val="tx2">
                    <a:lumMod val="60000"/>
                    <a:lumOff val="40000"/>
                  </a:schemeClr>
                </a:solidFill>
              </a:rPr>
              <a:t/>
            </a:r>
            <a:br>
              <a:rPr lang="en-GB" dirty="0" smtClean="0">
                <a:solidFill>
                  <a:schemeClr val="tx2">
                    <a:lumMod val="60000"/>
                    <a:lumOff val="40000"/>
                  </a:schemeClr>
                </a:solidFill>
              </a:rPr>
            </a:br>
            <a:endParaRPr lang="en-GB" dirty="0">
              <a:solidFill>
                <a:schemeClr val="tx2">
                  <a:lumMod val="60000"/>
                  <a:lumOff val="40000"/>
                </a:schemeClr>
              </a:solidFill>
            </a:endParaRPr>
          </a:p>
        </p:txBody>
      </p:sp>
      <p:sp>
        <p:nvSpPr>
          <p:cNvPr id="13315" name="Rectangle 3"/>
          <p:cNvSpPr>
            <a:spLocks noGrp="1" noRot="1" noChangeArrowheads="1"/>
          </p:cNvSpPr>
          <p:nvPr>
            <p:ph idx="1"/>
          </p:nvPr>
        </p:nvSpPr>
        <p:spPr>
          <a:xfrm>
            <a:off x="461433" y="2132856"/>
            <a:ext cx="8229600" cy="4572000"/>
          </a:xfrm>
        </p:spPr>
        <p:txBody>
          <a:bodyPr/>
          <a:lstStyle/>
          <a:p>
            <a:pPr eaLnBrk="1" hangingPunct="1">
              <a:buFont typeface="Wingdings" panose="05000000000000000000" pitchFamily="2" charset="2"/>
              <a:buNone/>
            </a:pPr>
            <a:r>
              <a:rPr lang="en-GB" altLang="en-US" dirty="0" smtClean="0"/>
              <a:t>	</a:t>
            </a:r>
            <a:endParaRPr lang="en-GB" altLang="en-US" dirty="0"/>
          </a:p>
          <a:p>
            <a:pPr eaLnBrk="1" hangingPunct="1">
              <a:buFont typeface="Wingdings" panose="05000000000000000000" pitchFamily="2" charset="2"/>
              <a:buNone/>
            </a:pPr>
            <a:r>
              <a:rPr lang="en-GB" altLang="en-US" sz="2800" dirty="0" smtClean="0">
                <a:latin typeface="Comic Sans MS" panose="030F0702030302020204" pitchFamily="66" charset="0"/>
              </a:rPr>
              <a:t>Individuals develop at different rates. The rate at which an individual develops is measured against ‘the norms’ of the development.  What do you think NORM means?</a:t>
            </a:r>
          </a:p>
          <a:p>
            <a:pPr eaLnBrk="1" hangingPunct="1">
              <a:buFont typeface="Wingdings" panose="05000000000000000000" pitchFamily="2" charset="2"/>
              <a:buNone/>
            </a:pPr>
            <a:r>
              <a:rPr lang="en-GB" altLang="en-US" sz="2800" dirty="0" smtClean="0">
                <a:latin typeface="Comic Sans MS" panose="030F0702030302020204" pitchFamily="66" charset="0"/>
              </a:rPr>
              <a:t>	If we understand what these ‘norms’ are we can analyse if an individual is ahead of the life stage or matches the ‘norm’. </a:t>
            </a:r>
          </a:p>
        </p:txBody>
      </p:sp>
    </p:spTree>
    <p:extLst>
      <p:ext uri="{BB962C8B-B14F-4D97-AF65-F5344CB8AC3E}">
        <p14:creationId xmlns:p14="http://schemas.microsoft.com/office/powerpoint/2010/main" val="381424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Prenatal Stage</a:t>
            </a:r>
          </a:p>
        </p:txBody>
      </p:sp>
      <p:sp>
        <p:nvSpPr>
          <p:cNvPr id="4099" name="Rectangle 3"/>
          <p:cNvSpPr>
            <a:spLocks noGrp="1" noChangeArrowheads="1"/>
          </p:cNvSpPr>
          <p:nvPr>
            <p:ph idx="1"/>
          </p:nvPr>
        </p:nvSpPr>
        <p:spPr/>
        <p:txBody>
          <a:bodyPr>
            <a:normAutofit/>
          </a:bodyPr>
          <a:lstStyle/>
          <a:p>
            <a:r>
              <a:rPr lang="en-US" altLang="en-US" sz="2400" dirty="0">
                <a:latin typeface="Comic Sans MS" panose="030F0702030302020204" pitchFamily="66" charset="0"/>
              </a:rPr>
              <a:t>When the baby is still in the womb</a:t>
            </a:r>
          </a:p>
          <a:p>
            <a:r>
              <a:rPr lang="en-US" altLang="en-US" sz="2400" dirty="0">
                <a:latin typeface="Comic Sans MS" panose="030F0702030302020204" pitchFamily="66" charset="0"/>
              </a:rPr>
              <a:t>Happens when the sperm cell penetrates the Mothers Ovum (egg)</a:t>
            </a:r>
          </a:p>
          <a:p>
            <a:r>
              <a:rPr lang="en-US" altLang="en-US" sz="2400" dirty="0">
                <a:latin typeface="Comic Sans MS" panose="030F0702030302020204" pitchFamily="66" charset="0"/>
              </a:rPr>
              <a:t>The Sperm and Ovum come together as one cell to create a zygote</a:t>
            </a:r>
          </a:p>
          <a:p>
            <a:r>
              <a:rPr lang="en-US" altLang="en-US" sz="2400" dirty="0">
                <a:latin typeface="Comic Sans MS" panose="030F0702030302020204" pitchFamily="66" charset="0"/>
              </a:rPr>
              <a:t>Three basic </a:t>
            </a:r>
            <a:r>
              <a:rPr lang="en-US" altLang="en-US" sz="2400" dirty="0" smtClean="0">
                <a:latin typeface="Comic Sans MS" panose="030F0702030302020204" pitchFamily="66" charset="0"/>
              </a:rPr>
              <a:t>stages </a:t>
            </a:r>
            <a:r>
              <a:rPr lang="en-US" altLang="en-US" sz="2400" dirty="0">
                <a:latin typeface="Comic Sans MS" panose="030F0702030302020204" pitchFamily="66" charset="0"/>
              </a:rPr>
              <a:t>of the Prenatal Stage</a:t>
            </a:r>
          </a:p>
        </p:txBody>
      </p:sp>
    </p:spTree>
    <p:extLst>
      <p:ext uri="{BB962C8B-B14F-4D97-AF65-F5344CB8AC3E}">
        <p14:creationId xmlns:p14="http://schemas.microsoft.com/office/powerpoint/2010/main" val="14516741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47664" y="2276873"/>
            <a:ext cx="5544616" cy="4032448"/>
          </a:xfrm>
        </p:spPr>
      </p:pic>
    </p:spTree>
    <p:extLst>
      <p:ext uri="{BB962C8B-B14F-4D97-AF65-F5344CB8AC3E}">
        <p14:creationId xmlns:p14="http://schemas.microsoft.com/office/powerpoint/2010/main" val="2341226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691681" y="2708920"/>
            <a:ext cx="5112568"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2107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a:t>Germinal Stage</a:t>
            </a:r>
          </a:p>
        </p:txBody>
      </p:sp>
      <p:sp>
        <p:nvSpPr>
          <p:cNvPr id="5123" name="Rectangle 3"/>
          <p:cNvSpPr>
            <a:spLocks noGrp="1" noChangeArrowheads="1"/>
          </p:cNvSpPr>
          <p:nvPr>
            <p:ph idx="1"/>
          </p:nvPr>
        </p:nvSpPr>
        <p:spPr/>
        <p:txBody>
          <a:bodyPr>
            <a:normAutofit fontScale="92500" lnSpcReduction="20000"/>
          </a:bodyPr>
          <a:lstStyle/>
          <a:p>
            <a:pPr>
              <a:lnSpc>
                <a:spcPct val="90000"/>
              </a:lnSpc>
            </a:pPr>
            <a:r>
              <a:rPr lang="en-US" altLang="en-US" sz="2400" dirty="0">
                <a:latin typeface="Comic Sans MS" panose="030F0702030302020204" pitchFamily="66" charset="0"/>
              </a:rPr>
              <a:t>Ranges from conception to two weeks.</a:t>
            </a:r>
          </a:p>
          <a:p>
            <a:pPr>
              <a:lnSpc>
                <a:spcPct val="90000"/>
              </a:lnSpc>
            </a:pPr>
            <a:r>
              <a:rPr lang="en-US" altLang="en-US" sz="2400" dirty="0">
                <a:latin typeface="Comic Sans MS" panose="030F0702030302020204" pitchFamily="66" charset="0"/>
              </a:rPr>
              <a:t>Cells in the zygote divide rapidly</a:t>
            </a:r>
          </a:p>
          <a:p>
            <a:pPr>
              <a:lnSpc>
                <a:spcPct val="90000"/>
              </a:lnSpc>
            </a:pPr>
            <a:r>
              <a:rPr lang="en-US" altLang="en-US" sz="2400" dirty="0">
                <a:latin typeface="Comic Sans MS" panose="030F0702030302020204" pitchFamily="66" charset="0"/>
              </a:rPr>
              <a:t>Mass of cells move slowly along the fallopian tube to the uterus</a:t>
            </a:r>
          </a:p>
          <a:p>
            <a:pPr lvl="1">
              <a:lnSpc>
                <a:spcPct val="90000"/>
              </a:lnSpc>
            </a:pPr>
            <a:r>
              <a:rPr lang="en-US" altLang="en-US" sz="2400" dirty="0">
                <a:latin typeface="Comic Sans MS" panose="030F0702030302020204" pitchFamily="66" charset="0"/>
              </a:rPr>
              <a:t>Than implanted in the uterine lining</a:t>
            </a:r>
          </a:p>
          <a:p>
            <a:pPr>
              <a:lnSpc>
                <a:spcPct val="90000"/>
              </a:lnSpc>
            </a:pPr>
            <a:r>
              <a:rPr lang="en-US" altLang="en-US" sz="2400" dirty="0">
                <a:latin typeface="Comic Sans MS" panose="030F0702030302020204" pitchFamily="66" charset="0"/>
              </a:rPr>
              <a:t>During this stage the placenta is also formed</a:t>
            </a:r>
          </a:p>
          <a:p>
            <a:pPr lvl="1">
              <a:lnSpc>
                <a:spcPct val="90000"/>
              </a:lnSpc>
            </a:pPr>
            <a:r>
              <a:rPr lang="en-US" altLang="en-US" sz="2400" dirty="0">
                <a:latin typeface="Comic Sans MS" panose="030F0702030302020204" pitchFamily="66" charset="0"/>
              </a:rPr>
              <a:t>The placenta serves as a life-support system for the fetus, allowing oxygen and nutrients to pass into the fetus and waste products to pass out. </a:t>
            </a:r>
            <a:r>
              <a:rPr lang="en-US" altLang="en-US" sz="2200" dirty="0">
                <a:latin typeface="Comic Sans MS" panose="030F0702030302020204" pitchFamily="66" charset="0"/>
              </a:rPr>
              <a:t/>
            </a:r>
            <a:br>
              <a:rPr lang="en-US" altLang="en-US" sz="2200" dirty="0">
                <a:latin typeface="Comic Sans MS" panose="030F0702030302020204" pitchFamily="66" charset="0"/>
              </a:rPr>
            </a:br>
            <a:endParaRPr lang="en-US" altLang="en-US" sz="2200" dirty="0">
              <a:latin typeface="Comic Sans MS" panose="030F0702030302020204" pitchFamily="66" charset="0"/>
            </a:endParaRPr>
          </a:p>
          <a:p>
            <a:pPr>
              <a:lnSpc>
                <a:spcPct val="90000"/>
              </a:lnSpc>
            </a:pPr>
            <a:endParaRPr lang="en-US" altLang="en-US" sz="2600" dirty="0">
              <a:latin typeface="Comic Sans MS" panose="030F0702030302020204" pitchFamily="66" charset="0"/>
            </a:endParaRPr>
          </a:p>
        </p:txBody>
      </p:sp>
    </p:spTree>
    <p:extLst>
      <p:ext uri="{BB962C8B-B14F-4D97-AF65-F5344CB8AC3E}">
        <p14:creationId xmlns:p14="http://schemas.microsoft.com/office/powerpoint/2010/main" val="188660206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t>Embryonic Stage</a:t>
            </a:r>
          </a:p>
        </p:txBody>
      </p:sp>
      <p:sp>
        <p:nvSpPr>
          <p:cNvPr id="6147" name="Rectangle 3"/>
          <p:cNvSpPr>
            <a:spLocks noGrp="1" noChangeArrowheads="1"/>
          </p:cNvSpPr>
          <p:nvPr>
            <p:ph idx="1"/>
          </p:nvPr>
        </p:nvSpPr>
        <p:spPr/>
        <p:txBody>
          <a:bodyPr>
            <a:normAutofit/>
          </a:bodyPr>
          <a:lstStyle/>
          <a:p>
            <a:r>
              <a:rPr lang="en-US" altLang="en-US" sz="2800" dirty="0">
                <a:latin typeface="Comic Sans MS" panose="030F0702030302020204" pitchFamily="66" charset="0"/>
              </a:rPr>
              <a:t>Begins after cell mass is </a:t>
            </a:r>
            <a:r>
              <a:rPr lang="en-US" altLang="en-US" sz="2800" dirty="0" smtClean="0">
                <a:latin typeface="Comic Sans MS" panose="030F0702030302020204" pitchFamily="66" charset="0"/>
              </a:rPr>
              <a:t>					implanted </a:t>
            </a:r>
            <a:r>
              <a:rPr lang="en-US" altLang="en-US" sz="2800" dirty="0">
                <a:latin typeface="Comic Sans MS" panose="030F0702030302020204" pitchFamily="66" charset="0"/>
              </a:rPr>
              <a:t>in the uterus</a:t>
            </a:r>
          </a:p>
          <a:p>
            <a:r>
              <a:rPr lang="en-US" altLang="en-US" sz="2800" dirty="0">
                <a:latin typeface="Comic Sans MS" panose="030F0702030302020204" pitchFamily="66" charset="0"/>
              </a:rPr>
              <a:t>Lasts from two weeks to eight weeks</a:t>
            </a:r>
          </a:p>
          <a:p>
            <a:r>
              <a:rPr lang="en-US" altLang="en-US" sz="2800" dirty="0">
                <a:latin typeface="Comic Sans MS" panose="030F0702030302020204" pitchFamily="66" charset="0"/>
              </a:rPr>
              <a:t>Most vital organs and body systems form </a:t>
            </a:r>
          </a:p>
        </p:txBody>
      </p:sp>
    </p:spTree>
    <p:extLst>
      <p:ext uri="{BB962C8B-B14F-4D97-AF65-F5344CB8AC3E}">
        <p14:creationId xmlns:p14="http://schemas.microsoft.com/office/powerpoint/2010/main" val="35539878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dirty="0" err="1" smtClean="0"/>
              <a:t>Foetal</a:t>
            </a:r>
            <a:r>
              <a:rPr lang="en-US" altLang="en-US" dirty="0" smtClean="0"/>
              <a:t> </a:t>
            </a:r>
            <a:r>
              <a:rPr lang="en-US" altLang="en-US" dirty="0"/>
              <a:t>Stage</a:t>
            </a:r>
          </a:p>
        </p:txBody>
      </p:sp>
      <p:sp>
        <p:nvSpPr>
          <p:cNvPr id="7171" name="Rectangle 3"/>
          <p:cNvSpPr>
            <a:spLocks noGrp="1" noChangeArrowheads="1"/>
          </p:cNvSpPr>
          <p:nvPr>
            <p:ph idx="1"/>
          </p:nvPr>
        </p:nvSpPr>
        <p:spPr/>
        <p:txBody>
          <a:bodyPr>
            <a:noAutofit/>
          </a:bodyPr>
          <a:lstStyle/>
          <a:p>
            <a:pPr>
              <a:lnSpc>
                <a:spcPct val="90000"/>
              </a:lnSpc>
            </a:pPr>
            <a:r>
              <a:rPr lang="en-US" altLang="en-US" sz="2400" dirty="0">
                <a:latin typeface="Comic Sans MS" panose="030F0702030302020204" pitchFamily="66" charset="0"/>
              </a:rPr>
              <a:t>Starts at week eight and continues until birth</a:t>
            </a:r>
          </a:p>
          <a:p>
            <a:pPr>
              <a:lnSpc>
                <a:spcPct val="90000"/>
              </a:lnSpc>
            </a:pPr>
            <a:r>
              <a:rPr lang="en-US" altLang="en-US" sz="2400" dirty="0">
                <a:latin typeface="Comic Sans MS" panose="030F0702030302020204" pitchFamily="66" charset="0"/>
              </a:rPr>
              <a:t>Cells continue dividing, body systems start functioning</a:t>
            </a:r>
          </a:p>
          <a:p>
            <a:pPr>
              <a:lnSpc>
                <a:spcPct val="90000"/>
              </a:lnSpc>
            </a:pPr>
            <a:r>
              <a:rPr lang="en-US" altLang="en-US" sz="2400" dirty="0">
                <a:latin typeface="Comic Sans MS" panose="030F0702030302020204" pitchFamily="66" charset="0"/>
              </a:rPr>
              <a:t>Fetus is now capable of movement</a:t>
            </a:r>
          </a:p>
          <a:p>
            <a:pPr>
              <a:lnSpc>
                <a:spcPct val="90000"/>
              </a:lnSpc>
            </a:pPr>
            <a:r>
              <a:rPr lang="en-US" altLang="en-US" sz="2400" dirty="0">
                <a:latin typeface="Comic Sans MS" panose="030F0702030302020204" pitchFamily="66" charset="0"/>
              </a:rPr>
              <a:t>22-26 weeks old it may survive if birth occurs</a:t>
            </a:r>
          </a:p>
          <a:p>
            <a:pPr>
              <a:lnSpc>
                <a:spcPct val="90000"/>
              </a:lnSpc>
            </a:pPr>
            <a:r>
              <a:rPr lang="en-US" altLang="en-US" sz="2400" dirty="0">
                <a:latin typeface="Comic Sans MS" panose="030F0702030302020204" pitchFamily="66" charset="0"/>
              </a:rPr>
              <a:t>Chances of survival much better the closer the term is to 36 weeks</a:t>
            </a:r>
          </a:p>
        </p:txBody>
      </p:sp>
    </p:spTree>
    <p:extLst>
      <p:ext uri="{BB962C8B-B14F-4D97-AF65-F5344CB8AC3E}">
        <p14:creationId xmlns:p14="http://schemas.microsoft.com/office/powerpoint/2010/main" val="3660481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65970" y="2276872"/>
            <a:ext cx="6730366" cy="4104456"/>
          </a:xfrm>
        </p:spPr>
      </p:pic>
    </p:spTree>
    <p:extLst>
      <p:ext uri="{BB962C8B-B14F-4D97-AF65-F5344CB8AC3E}">
        <p14:creationId xmlns:p14="http://schemas.microsoft.com/office/powerpoint/2010/main" val="2251485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8"/>
          <p:cNvSpPr>
            <a:spLocks noGrp="1" noChangeArrowheads="1"/>
          </p:cNvSpPr>
          <p:nvPr>
            <p:ph type="title"/>
          </p:nvPr>
        </p:nvSpPr>
        <p:spPr/>
        <p:txBody>
          <a:bodyPr/>
          <a:lstStyle/>
          <a:p>
            <a:pPr eaLnBrk="1" hangingPunct="1"/>
            <a:r>
              <a:rPr lang="en-GB" b="1" smtClean="0"/>
              <a:t>Foetal development</a:t>
            </a:r>
            <a:endParaRPr lang="en-US" b="1" smtClean="0"/>
          </a:p>
        </p:txBody>
      </p:sp>
      <p:sp>
        <p:nvSpPr>
          <p:cNvPr id="73733" name="Rectangle 5"/>
          <p:cNvSpPr>
            <a:spLocks noGrp="1" noChangeArrowheads="1"/>
          </p:cNvSpPr>
          <p:nvPr>
            <p:ph type="body" sz="half" idx="1"/>
          </p:nvPr>
        </p:nvSpPr>
        <p:spPr/>
        <p:txBody>
          <a:bodyPr>
            <a:normAutofit lnSpcReduction="10000"/>
          </a:bodyPr>
          <a:lstStyle/>
          <a:p>
            <a:pPr eaLnBrk="1" hangingPunct="1">
              <a:lnSpc>
                <a:spcPct val="80000"/>
              </a:lnSpc>
              <a:buFont typeface="Wingdings" pitchFamily="2" charset="2"/>
              <a:buNone/>
            </a:pPr>
            <a:r>
              <a:rPr lang="en-US" sz="1800" b="1" dirty="0" smtClean="0"/>
              <a:t>32 weeks</a:t>
            </a:r>
            <a:r>
              <a:rPr lang="en-US" sz="1800" dirty="0" smtClean="0"/>
              <a:t> </a:t>
            </a:r>
          </a:p>
          <a:p>
            <a:pPr eaLnBrk="1" hangingPunct="1">
              <a:lnSpc>
                <a:spcPct val="80000"/>
              </a:lnSpc>
            </a:pPr>
            <a:endParaRPr lang="en-US" sz="1800" dirty="0" smtClean="0"/>
          </a:p>
          <a:p>
            <a:pPr eaLnBrk="1" hangingPunct="1">
              <a:lnSpc>
                <a:spcPct val="80000"/>
              </a:lnSpc>
            </a:pPr>
            <a:r>
              <a:rPr lang="en-US" sz="1800" dirty="0" smtClean="0">
                <a:latin typeface="Comic Sans MS" panose="030F0702030302020204" pitchFamily="66" charset="0"/>
              </a:rPr>
              <a:t>The </a:t>
            </a:r>
            <a:r>
              <a:rPr lang="en-US" sz="1800" dirty="0" err="1" smtClean="0">
                <a:latin typeface="Comic Sans MS" panose="030F0702030302020204" pitchFamily="66" charset="0"/>
              </a:rPr>
              <a:t>foetus</a:t>
            </a:r>
            <a:r>
              <a:rPr lang="en-US" sz="1800" dirty="0" smtClean="0">
                <a:latin typeface="Comic Sans MS" panose="030F0702030302020204" pitchFamily="66" charset="0"/>
              </a:rPr>
              <a:t> sleeps 90-95% of the day with REM sleep dominating the sleep cycle, an indication of dreaming. </a:t>
            </a:r>
          </a:p>
          <a:p>
            <a:pPr eaLnBrk="1" hangingPunct="1">
              <a:lnSpc>
                <a:spcPct val="80000"/>
              </a:lnSpc>
            </a:pPr>
            <a:endParaRPr lang="en-US" sz="1800" dirty="0" smtClean="0">
              <a:latin typeface="Comic Sans MS" panose="030F0702030302020204" pitchFamily="66" charset="0"/>
            </a:endParaRPr>
          </a:p>
          <a:p>
            <a:pPr eaLnBrk="1" hangingPunct="1">
              <a:lnSpc>
                <a:spcPct val="80000"/>
              </a:lnSpc>
            </a:pPr>
            <a:r>
              <a:rPr lang="en-US" sz="1800" dirty="0" smtClean="0">
                <a:latin typeface="Comic Sans MS" panose="030F0702030302020204" pitchFamily="66" charset="0"/>
              </a:rPr>
              <a:t>The </a:t>
            </a:r>
            <a:r>
              <a:rPr lang="en-US" sz="1800" dirty="0" err="1" smtClean="0">
                <a:latin typeface="Comic Sans MS" panose="030F0702030302020204" pitchFamily="66" charset="0"/>
              </a:rPr>
              <a:t>foetus</a:t>
            </a:r>
            <a:r>
              <a:rPr lang="en-US" sz="1800" dirty="0" smtClean="0">
                <a:latin typeface="Comic Sans MS" panose="030F0702030302020204" pitchFamily="66" charset="0"/>
              </a:rPr>
              <a:t> is very viable at this point, with a 75% or higher chance of survival.</a:t>
            </a:r>
          </a:p>
          <a:p>
            <a:pPr eaLnBrk="1" hangingPunct="1">
              <a:lnSpc>
                <a:spcPct val="80000"/>
              </a:lnSpc>
            </a:pPr>
            <a:endParaRPr lang="en-US" sz="1800" dirty="0" smtClean="0">
              <a:latin typeface="Comic Sans MS" panose="030F0702030302020204" pitchFamily="66" charset="0"/>
            </a:endParaRPr>
          </a:p>
          <a:p>
            <a:pPr eaLnBrk="1" hangingPunct="1">
              <a:lnSpc>
                <a:spcPct val="80000"/>
              </a:lnSpc>
            </a:pPr>
            <a:r>
              <a:rPr lang="en-US" sz="1800" dirty="0" smtClean="0">
                <a:latin typeface="Comic Sans MS" panose="030F0702030302020204" pitchFamily="66" charset="0"/>
              </a:rPr>
              <a:t>If the  </a:t>
            </a:r>
            <a:r>
              <a:rPr lang="en-US" sz="1800" dirty="0" err="1" smtClean="0">
                <a:latin typeface="Comic Sans MS" panose="030F0702030302020204" pitchFamily="66" charset="0"/>
              </a:rPr>
              <a:t>foetus</a:t>
            </a:r>
            <a:r>
              <a:rPr lang="en-US" sz="1800" dirty="0" smtClean="0">
                <a:latin typeface="Comic Sans MS" panose="030F0702030302020204" pitchFamily="66" charset="0"/>
              </a:rPr>
              <a:t> is born, the concerns are with adequate lung development. Final lung development does not occur until about 37 weeks.</a:t>
            </a:r>
          </a:p>
          <a:p>
            <a:pPr eaLnBrk="1" hangingPunct="1">
              <a:lnSpc>
                <a:spcPct val="80000"/>
              </a:lnSpc>
            </a:pPr>
            <a:endParaRPr lang="en-US" sz="1800" dirty="0" smtClean="0"/>
          </a:p>
        </p:txBody>
      </p:sp>
      <p:pic>
        <p:nvPicPr>
          <p:cNvPr id="22532" name="Picture 7" descr="mo8_sm"/>
          <p:cNvPicPr>
            <a:picLocks noGrp="1" noChangeAspect="1" noChangeArrowheads="1"/>
          </p:cNvPicPr>
          <p:nvPr>
            <p:ph sz="half" idx="2"/>
          </p:nvPr>
        </p:nvPicPr>
        <p:blipFill>
          <a:blip r:embed="rId2" cstate="print"/>
          <a:srcRect/>
          <a:stretch>
            <a:fillRect/>
          </a:stretch>
        </p:blipFill>
        <p:spPr>
          <a:xfrm>
            <a:off x="5145088" y="1989138"/>
            <a:ext cx="3810000" cy="4032250"/>
          </a:xfrm>
          <a:noFill/>
        </p:spPr>
      </p:pic>
    </p:spTree>
    <p:extLst>
      <p:ext uri="{BB962C8B-B14F-4D97-AF65-F5344CB8AC3E}">
        <p14:creationId xmlns:p14="http://schemas.microsoft.com/office/powerpoint/2010/main" val="276423417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Changes in Shape </a:t>
            </a:r>
          </a:p>
        </p:txBody>
      </p:sp>
      <p:sp>
        <p:nvSpPr>
          <p:cNvPr id="36867" name="Rectangle 3"/>
          <p:cNvSpPr>
            <a:spLocks noGrp="1" noChangeArrowheads="1"/>
          </p:cNvSpPr>
          <p:nvPr>
            <p:ph idx="1"/>
          </p:nvPr>
        </p:nvSpPr>
        <p:spPr/>
        <p:txBody>
          <a:bodyPr>
            <a:normAutofit fontScale="85000" lnSpcReduction="20000"/>
          </a:bodyPr>
          <a:lstStyle/>
          <a:p>
            <a:pPr>
              <a:lnSpc>
                <a:spcPct val="80000"/>
              </a:lnSpc>
            </a:pPr>
            <a:r>
              <a:rPr lang="en-GB" sz="2400" dirty="0">
                <a:latin typeface="Comic Sans MS" panose="030F0702030302020204" pitchFamily="66" charset="0"/>
              </a:rPr>
              <a:t>Head, trunk, limbs, periphery. </a:t>
            </a:r>
          </a:p>
          <a:p>
            <a:pPr>
              <a:lnSpc>
                <a:spcPct val="80000"/>
              </a:lnSpc>
            </a:pPr>
            <a:r>
              <a:rPr lang="en-GB" sz="2400" dirty="0">
                <a:latin typeface="Comic Sans MS" panose="030F0702030302020204" pitchFamily="66" charset="0"/>
              </a:rPr>
              <a:t>Lengthening of trunk.</a:t>
            </a:r>
          </a:p>
          <a:p>
            <a:pPr>
              <a:lnSpc>
                <a:spcPct val="80000"/>
              </a:lnSpc>
            </a:pPr>
            <a:r>
              <a:rPr lang="en-GB" sz="2400" dirty="0">
                <a:latin typeface="Comic Sans MS" panose="030F0702030302020204" pitchFamily="66" charset="0"/>
              </a:rPr>
              <a:t>Accumulation of subcutaneous fat.</a:t>
            </a:r>
          </a:p>
          <a:p>
            <a:pPr>
              <a:lnSpc>
                <a:spcPct val="80000"/>
              </a:lnSpc>
            </a:pPr>
            <a:r>
              <a:rPr lang="en-GB" sz="2400" dirty="0">
                <a:latin typeface="Comic Sans MS" panose="030F0702030302020204" pitchFamily="66" charset="0"/>
              </a:rPr>
              <a:t>Child learning to walk-large head, protuberant abdomen, out turned feet and bowed legs. </a:t>
            </a:r>
          </a:p>
          <a:p>
            <a:pPr>
              <a:lnSpc>
                <a:spcPct val="80000"/>
              </a:lnSpc>
            </a:pPr>
            <a:r>
              <a:rPr lang="en-GB" sz="2400" dirty="0">
                <a:latin typeface="Comic Sans MS" panose="030F0702030302020204" pitchFamily="66" charset="0"/>
              </a:rPr>
              <a:t>At birth, the circumference of the skull = circumference of the chest, and the circumference of the abdomen is greater than the skull &amp; thorax until two years of age-due to large liver and small pelvis.  </a:t>
            </a:r>
          </a:p>
          <a:p>
            <a:pPr>
              <a:lnSpc>
                <a:spcPct val="80000"/>
              </a:lnSpc>
            </a:pPr>
            <a:r>
              <a:rPr lang="en-GB" sz="2400" dirty="0">
                <a:latin typeface="Comic Sans MS" panose="030F0702030302020204" pitchFamily="66" charset="0"/>
              </a:rPr>
              <a:t>Growth of pelvis facilitates the urinary tract, bladder &amp; intestines, sinking down into the abdomen resulting in a gradual flattening of the abdomen.  </a:t>
            </a:r>
          </a:p>
          <a:p>
            <a:pPr>
              <a:lnSpc>
                <a:spcPct val="80000"/>
              </a:lnSpc>
            </a:pPr>
            <a:endParaRPr lang="en-GB" sz="2400" dirty="0"/>
          </a:p>
          <a:p>
            <a:pPr>
              <a:lnSpc>
                <a:spcPct val="80000"/>
              </a:lnSpc>
            </a:pPr>
            <a:endParaRPr lang="en-GB" sz="2400" dirty="0"/>
          </a:p>
        </p:txBody>
      </p:sp>
    </p:spTree>
    <p:extLst>
      <p:ext uri="{BB962C8B-B14F-4D97-AF65-F5344CB8AC3E}">
        <p14:creationId xmlns:p14="http://schemas.microsoft.com/office/powerpoint/2010/main" val="311050376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Infant Development-Physical</a:t>
            </a:r>
          </a:p>
        </p:txBody>
      </p:sp>
      <p:sp>
        <p:nvSpPr>
          <p:cNvPr id="8195" name="Rectangle 3"/>
          <p:cNvSpPr>
            <a:spLocks noGrp="1" noChangeArrowheads="1"/>
          </p:cNvSpPr>
          <p:nvPr>
            <p:ph idx="1"/>
          </p:nvPr>
        </p:nvSpPr>
        <p:spPr/>
        <p:txBody>
          <a:bodyPr>
            <a:normAutofit fontScale="92500" lnSpcReduction="20000"/>
          </a:bodyPr>
          <a:lstStyle/>
          <a:p>
            <a:pPr>
              <a:lnSpc>
                <a:spcPct val="80000"/>
              </a:lnSpc>
            </a:pPr>
            <a:r>
              <a:rPr lang="en-US" altLang="en-US" sz="2600" dirty="0">
                <a:latin typeface="Comic Sans MS" panose="030F0702030302020204" pitchFamily="66" charset="0"/>
              </a:rPr>
              <a:t>Average weight- 7 ½ </a:t>
            </a:r>
            <a:r>
              <a:rPr lang="en-US" altLang="en-US" sz="2600" dirty="0" err="1">
                <a:latin typeface="Comic Sans MS" panose="030F0702030302020204" pitchFamily="66" charset="0"/>
              </a:rPr>
              <a:t>lbs</a:t>
            </a:r>
            <a:endParaRPr lang="en-US" altLang="en-US" sz="2600" dirty="0">
              <a:latin typeface="Comic Sans MS" panose="030F0702030302020204" pitchFamily="66" charset="0"/>
            </a:endParaRPr>
          </a:p>
          <a:p>
            <a:pPr>
              <a:lnSpc>
                <a:spcPct val="80000"/>
              </a:lnSpc>
            </a:pPr>
            <a:r>
              <a:rPr lang="en-US" altLang="en-US" sz="2600" dirty="0">
                <a:latin typeface="Comic Sans MS" panose="030F0702030302020204" pitchFamily="66" charset="0"/>
              </a:rPr>
              <a:t>Average height- 20”</a:t>
            </a:r>
          </a:p>
          <a:p>
            <a:pPr>
              <a:lnSpc>
                <a:spcPct val="80000"/>
              </a:lnSpc>
            </a:pPr>
            <a:r>
              <a:rPr lang="en-US" altLang="en-US" sz="2600" dirty="0">
                <a:latin typeface="Comic Sans MS" panose="030F0702030302020204" pitchFamily="66" charset="0"/>
              </a:rPr>
              <a:t>When an infant reaches one year old, they have tripled their birth weight</a:t>
            </a:r>
          </a:p>
          <a:p>
            <a:pPr>
              <a:lnSpc>
                <a:spcPct val="80000"/>
              </a:lnSpc>
            </a:pPr>
            <a:r>
              <a:rPr lang="en-US" altLang="en-US" sz="2600" dirty="0">
                <a:latin typeface="Comic Sans MS" panose="030F0702030302020204" pitchFamily="66" charset="0"/>
              </a:rPr>
              <a:t>Distinguish between four tastes: sweet, salty, bitter, and sour</a:t>
            </a:r>
          </a:p>
          <a:p>
            <a:pPr>
              <a:lnSpc>
                <a:spcPct val="80000"/>
              </a:lnSpc>
            </a:pPr>
            <a:r>
              <a:rPr lang="en-US" altLang="en-US" sz="2600" dirty="0">
                <a:latin typeface="Comic Sans MS" panose="030F0702030302020204" pitchFamily="66" charset="0"/>
              </a:rPr>
              <a:t>Brain 25% size of adults brain, 75% at age two.</a:t>
            </a:r>
          </a:p>
          <a:p>
            <a:pPr>
              <a:lnSpc>
                <a:spcPct val="80000"/>
              </a:lnSpc>
            </a:pPr>
            <a:r>
              <a:rPr lang="en-US" altLang="en-US" sz="2600" dirty="0">
                <a:latin typeface="Comic Sans MS" panose="030F0702030302020204" pitchFamily="66" charset="0"/>
              </a:rPr>
              <a:t>Given all neurons at birth, Dendritic connections continue to grow and develop a better functioning brain</a:t>
            </a:r>
          </a:p>
        </p:txBody>
      </p:sp>
    </p:spTree>
    <p:extLst>
      <p:ext uri="{BB962C8B-B14F-4D97-AF65-F5344CB8AC3E}">
        <p14:creationId xmlns:p14="http://schemas.microsoft.com/office/powerpoint/2010/main" val="27253497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00250" y="214313"/>
            <a:ext cx="457200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1" name="Rectangle 4"/>
          <p:cNvSpPr>
            <a:spLocks noChangeArrowheads="1"/>
          </p:cNvSpPr>
          <p:nvPr/>
        </p:nvSpPr>
        <p:spPr bwMode="auto">
          <a:xfrm>
            <a:off x="683568" y="3294327"/>
            <a:ext cx="8286750"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algn="l" eaLnBrk="1" hangingPunct="1"/>
            <a:r>
              <a:rPr lang="en-US" altLang="en-US" dirty="0">
                <a:latin typeface="Comic Sans MS" panose="030F0702030302020204" pitchFamily="66" charset="0"/>
              </a:rPr>
              <a:t>Birth mass is the </a:t>
            </a:r>
            <a:r>
              <a:rPr lang="en-US" altLang="en-US" dirty="0">
                <a:latin typeface="Comic Sans MS" panose="030F0702030302020204" pitchFamily="66" charset="0"/>
                <a:hlinkClick r:id="rId3"/>
              </a:rPr>
              <a:t>mass</a:t>
            </a:r>
            <a:r>
              <a:rPr lang="en-US" altLang="en-US" dirty="0">
                <a:latin typeface="Comic Sans MS" panose="030F0702030302020204" pitchFamily="66" charset="0"/>
              </a:rPr>
              <a:t> of a </a:t>
            </a:r>
            <a:r>
              <a:rPr lang="en-US" altLang="en-US" dirty="0">
                <a:latin typeface="Comic Sans MS" panose="030F0702030302020204" pitchFamily="66" charset="0"/>
                <a:hlinkClick r:id="rId4"/>
              </a:rPr>
              <a:t>baby</a:t>
            </a:r>
            <a:r>
              <a:rPr lang="en-US" altLang="en-US" dirty="0">
                <a:latin typeface="Comic Sans MS" panose="030F0702030302020204" pitchFamily="66" charset="0"/>
              </a:rPr>
              <a:t> at its </a:t>
            </a:r>
            <a:r>
              <a:rPr lang="en-US" altLang="en-US" dirty="0">
                <a:latin typeface="Comic Sans MS" panose="030F0702030302020204" pitchFamily="66" charset="0"/>
                <a:hlinkClick r:id="rId5"/>
              </a:rPr>
              <a:t>birth</a:t>
            </a:r>
            <a:r>
              <a:rPr lang="en-US" altLang="en-US" dirty="0">
                <a:latin typeface="Comic Sans MS" panose="030F0702030302020204" pitchFamily="66" charset="0"/>
              </a:rPr>
              <a:t>. It has direct links with the </a:t>
            </a:r>
            <a:r>
              <a:rPr lang="en-US" altLang="en-US" dirty="0">
                <a:latin typeface="Comic Sans MS" panose="030F0702030302020204" pitchFamily="66" charset="0"/>
                <a:hlinkClick r:id="rId6"/>
              </a:rPr>
              <a:t>gestational age</a:t>
            </a:r>
            <a:r>
              <a:rPr lang="en-US" altLang="en-US" dirty="0">
                <a:latin typeface="Comic Sans MS" panose="030F0702030302020204" pitchFamily="66" charset="0"/>
              </a:rPr>
              <a:t> (length of the pregnancy) at which the child was born and can be estimated during the </a:t>
            </a:r>
            <a:r>
              <a:rPr lang="en-US" altLang="en-US" dirty="0">
                <a:latin typeface="Comic Sans MS" panose="030F0702030302020204" pitchFamily="66" charset="0"/>
                <a:hlinkClick r:id="rId7"/>
              </a:rPr>
              <a:t>pregnancy</a:t>
            </a:r>
            <a:r>
              <a:rPr lang="en-US" altLang="en-US" dirty="0">
                <a:latin typeface="Comic Sans MS" panose="030F0702030302020204" pitchFamily="66" charset="0"/>
              </a:rPr>
              <a:t> by measuring </a:t>
            </a:r>
            <a:r>
              <a:rPr lang="en-US" altLang="en-US" dirty="0">
                <a:latin typeface="Comic Sans MS" panose="030F0702030302020204" pitchFamily="66" charset="0"/>
                <a:hlinkClick r:id="rId8"/>
              </a:rPr>
              <a:t>fundal height</a:t>
            </a:r>
            <a:r>
              <a:rPr lang="en-US" altLang="en-US" dirty="0">
                <a:latin typeface="Comic Sans MS" panose="030F0702030302020204" pitchFamily="66" charset="0"/>
              </a:rPr>
              <a:t>. </a:t>
            </a:r>
          </a:p>
          <a:p>
            <a:pPr algn="l" eaLnBrk="1" hangingPunct="1"/>
            <a:endParaRPr lang="en-US" altLang="en-US" dirty="0">
              <a:latin typeface="Comic Sans MS" panose="030F0702030302020204" pitchFamily="66" charset="0"/>
            </a:endParaRPr>
          </a:p>
          <a:p>
            <a:pPr algn="l" eaLnBrk="1" hangingPunct="1"/>
            <a:r>
              <a:rPr lang="en-US" altLang="en-US" dirty="0">
                <a:latin typeface="Comic Sans MS" panose="030F0702030302020204" pitchFamily="66" charset="0"/>
              </a:rPr>
              <a:t>A baby born within the normal range of mass for that gestational age is known as appropriate for gestational age (AGA). Those born above or below that range have often had an unusual rate of development – this often indicates complications with the pregnancy that may affect the baby or its </a:t>
            </a:r>
            <a:r>
              <a:rPr lang="en-US" altLang="en-US" dirty="0">
                <a:latin typeface="Comic Sans MS" panose="030F0702030302020204" pitchFamily="66" charset="0"/>
                <a:hlinkClick r:id="rId9"/>
              </a:rPr>
              <a:t>mother</a:t>
            </a:r>
            <a:r>
              <a:rPr lang="en-US" altLang="en-US" dirty="0">
                <a:latin typeface="Comic Sans MS" panose="030F0702030302020204" pitchFamily="66" charset="0"/>
              </a:rPr>
              <a:t>.</a:t>
            </a:r>
          </a:p>
        </p:txBody>
      </p:sp>
    </p:spTree>
    <p:extLst>
      <p:ext uri="{BB962C8B-B14F-4D97-AF65-F5344CB8AC3E}">
        <p14:creationId xmlns:p14="http://schemas.microsoft.com/office/powerpoint/2010/main" val="32614550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Infant</a:t>
            </a:r>
            <a:endParaRPr lang="en-GB" dirty="0"/>
          </a:p>
        </p:txBody>
      </p:sp>
      <p:sp>
        <p:nvSpPr>
          <p:cNvPr id="7" name="Content Placeholder 6"/>
          <p:cNvSpPr>
            <a:spLocks noGrp="1"/>
          </p:cNvSpPr>
          <p:nvPr>
            <p:ph idx="1"/>
          </p:nvPr>
        </p:nvSpPr>
        <p:spPr/>
        <p:txBody>
          <a:bodyPr/>
          <a:lstStyle/>
          <a:p>
            <a:r>
              <a:rPr lang="en-GB" sz="2000" dirty="0">
                <a:latin typeface="Comic Sans MS" panose="030F0702030302020204" pitchFamily="66" charset="0"/>
              </a:rPr>
              <a:t>An </a:t>
            </a:r>
            <a:r>
              <a:rPr lang="en-GB" sz="2000" b="1" dirty="0">
                <a:latin typeface="Comic Sans MS" panose="030F0702030302020204" pitchFamily="66" charset="0"/>
              </a:rPr>
              <a:t>infant</a:t>
            </a:r>
            <a:r>
              <a:rPr lang="en-GB" sz="2000" dirty="0">
                <a:latin typeface="Comic Sans MS" panose="030F0702030302020204" pitchFamily="66" charset="0"/>
              </a:rPr>
              <a:t> (from the </a:t>
            </a:r>
            <a:r>
              <a:rPr lang="en-GB" sz="2000" dirty="0" smtClean="0">
                <a:latin typeface="Comic Sans MS" panose="030F0702030302020204" pitchFamily="66" charset="0"/>
              </a:rPr>
              <a:t>Latin</a:t>
            </a:r>
            <a:r>
              <a:rPr lang="en-GB" sz="2000" dirty="0">
                <a:latin typeface="Comic Sans MS" panose="030F0702030302020204" pitchFamily="66" charset="0"/>
              </a:rPr>
              <a:t> </a:t>
            </a:r>
            <a:r>
              <a:rPr lang="en-GB" sz="2000" dirty="0" smtClean="0">
                <a:latin typeface="Comic Sans MS" panose="030F0702030302020204" pitchFamily="66" charset="0"/>
              </a:rPr>
              <a:t>word </a:t>
            </a:r>
            <a:r>
              <a:rPr lang="en-GB" sz="2000" i="1" dirty="0" err="1">
                <a:latin typeface="Comic Sans MS" panose="030F0702030302020204" pitchFamily="66" charset="0"/>
              </a:rPr>
              <a:t>infans</a:t>
            </a:r>
            <a:r>
              <a:rPr lang="en-GB" sz="2000" dirty="0">
                <a:latin typeface="Comic Sans MS" panose="030F0702030302020204" pitchFamily="66" charset="0"/>
              </a:rPr>
              <a:t>, meaning "unable to speak" or "speechless") is the very young </a:t>
            </a:r>
            <a:r>
              <a:rPr lang="en-GB" sz="2000" dirty="0" smtClean="0">
                <a:latin typeface="Comic Sans MS" panose="030F0702030302020204" pitchFamily="66" charset="0"/>
              </a:rPr>
              <a:t>offspring of </a:t>
            </a:r>
            <a:r>
              <a:rPr lang="en-GB" sz="2000" dirty="0">
                <a:latin typeface="Comic Sans MS" panose="030F0702030302020204" pitchFamily="66" charset="0"/>
              </a:rPr>
              <a:t>a </a:t>
            </a:r>
            <a:r>
              <a:rPr lang="en-GB" sz="2000" dirty="0" smtClean="0">
                <a:latin typeface="Comic Sans MS" panose="030F0702030302020204" pitchFamily="66" charset="0"/>
              </a:rPr>
              <a:t>human. </a:t>
            </a:r>
          </a:p>
          <a:p>
            <a:r>
              <a:rPr lang="en-GB" sz="2000" dirty="0" smtClean="0">
                <a:latin typeface="Comic Sans MS" panose="030F0702030302020204" pitchFamily="66" charset="0"/>
              </a:rPr>
              <a:t>When applied to humans, the term is usually considered synonymous with </a:t>
            </a:r>
            <a:r>
              <a:rPr lang="en-GB" sz="2000" b="1" dirty="0" smtClean="0">
                <a:latin typeface="Comic Sans MS" panose="030F0702030302020204" pitchFamily="66" charset="0"/>
              </a:rPr>
              <a:t>baby</a:t>
            </a:r>
            <a:r>
              <a:rPr lang="en-GB" sz="2000" dirty="0" smtClean="0">
                <a:latin typeface="Comic Sans MS" panose="030F0702030302020204" pitchFamily="66" charset="0"/>
              </a:rPr>
              <a:t> </a:t>
            </a:r>
            <a:endParaRPr lang="en-GB" sz="2000" dirty="0" smtClean="0">
              <a:latin typeface="Comic Sans MS" panose="030F0702030302020204" pitchFamily="66" charset="0"/>
            </a:endParaRPr>
          </a:p>
          <a:p>
            <a:r>
              <a:rPr lang="en-GB" sz="2000" dirty="0" smtClean="0">
                <a:latin typeface="Comic Sans MS" panose="030F0702030302020204" pitchFamily="66" charset="0"/>
              </a:rPr>
              <a:t>When </a:t>
            </a:r>
            <a:r>
              <a:rPr lang="en-GB" sz="2000" dirty="0" smtClean="0">
                <a:latin typeface="Comic Sans MS" panose="030F0702030302020204" pitchFamily="66" charset="0"/>
              </a:rPr>
              <a:t>a human child learns to walk, the term </a:t>
            </a:r>
            <a:r>
              <a:rPr lang="en-GB" sz="2000" i="1" dirty="0" smtClean="0">
                <a:latin typeface="Comic Sans MS" panose="030F0702030302020204" pitchFamily="66" charset="0"/>
              </a:rPr>
              <a:t>toddler</a:t>
            </a:r>
            <a:r>
              <a:rPr lang="en-GB" sz="2000" dirty="0" smtClean="0">
                <a:latin typeface="Comic Sans MS" panose="030F0702030302020204" pitchFamily="66" charset="0"/>
              </a:rPr>
              <a:t> may be used instead.</a:t>
            </a:r>
          </a:p>
          <a:p>
            <a:endParaRPr lang="en-GB" sz="2000" dirty="0"/>
          </a:p>
          <a:p>
            <a:endParaRPr lang="en-GB" sz="2000" dirty="0" smtClean="0"/>
          </a:p>
          <a:p>
            <a:endParaRPr lang="en-GB" sz="2000" dirty="0"/>
          </a:p>
          <a:p>
            <a:endParaRPr lang="en-GB"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16016" y="5013176"/>
            <a:ext cx="3960440" cy="1584176"/>
          </a:xfrm>
          <a:prstGeom prst="rect">
            <a:avLst/>
          </a:prstGeom>
        </p:spPr>
      </p:pic>
    </p:spTree>
    <p:extLst>
      <p:ext uri="{BB962C8B-B14F-4D97-AF65-F5344CB8AC3E}">
        <p14:creationId xmlns:p14="http://schemas.microsoft.com/office/powerpoint/2010/main" val="13840781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sz="2400" dirty="0">
                <a:latin typeface="Comic Sans MS" panose="030F0702030302020204" pitchFamily="66" charset="0"/>
              </a:rPr>
              <a:t>The term </a:t>
            </a:r>
            <a:r>
              <a:rPr lang="en-GB" sz="2400" i="1" dirty="0">
                <a:latin typeface="Comic Sans MS" panose="030F0702030302020204" pitchFamily="66" charset="0"/>
              </a:rPr>
              <a:t>infant</a:t>
            </a:r>
            <a:r>
              <a:rPr lang="en-GB" sz="2400" dirty="0">
                <a:latin typeface="Comic Sans MS" panose="030F0702030302020204" pitchFamily="66" charset="0"/>
              </a:rPr>
              <a:t> is typically applied to young children between the ages of 1 month and 12 months; however, definitions may vary between birth and 1 year of age, or even between birth and 2 years of age. A </a:t>
            </a:r>
            <a:r>
              <a:rPr lang="en-GB" sz="2400" b="1" dirty="0" err="1">
                <a:latin typeface="Comic Sans MS" panose="030F0702030302020204" pitchFamily="66" charset="0"/>
              </a:rPr>
              <a:t>newborn</a:t>
            </a:r>
            <a:r>
              <a:rPr lang="en-GB" sz="2400" dirty="0">
                <a:latin typeface="Comic Sans MS" panose="030F0702030302020204" pitchFamily="66" charset="0"/>
              </a:rPr>
              <a:t> is an infant who is only hours, days, or up to a few weeks old. In medical contexts, </a:t>
            </a:r>
            <a:r>
              <a:rPr lang="en-GB" sz="2400" dirty="0" err="1">
                <a:latin typeface="Comic Sans MS" panose="030F0702030302020204" pitchFamily="66" charset="0"/>
              </a:rPr>
              <a:t>newborn</a:t>
            </a:r>
            <a:r>
              <a:rPr lang="en-GB" sz="2400" dirty="0">
                <a:latin typeface="Comic Sans MS" panose="030F0702030302020204" pitchFamily="66" charset="0"/>
              </a:rPr>
              <a:t> or </a:t>
            </a:r>
            <a:r>
              <a:rPr lang="en-GB" sz="2400" b="1" dirty="0">
                <a:latin typeface="Comic Sans MS" panose="030F0702030302020204" pitchFamily="66" charset="0"/>
              </a:rPr>
              <a:t>neonate</a:t>
            </a:r>
            <a:r>
              <a:rPr lang="en-GB" sz="2400" dirty="0">
                <a:latin typeface="Comic Sans MS" panose="030F0702030302020204" pitchFamily="66" charset="0"/>
              </a:rPr>
              <a:t> (from Latin, </a:t>
            </a:r>
            <a:r>
              <a:rPr lang="en-GB" sz="2400" i="1" dirty="0" err="1">
                <a:latin typeface="Comic Sans MS" panose="030F0702030302020204" pitchFamily="66" charset="0"/>
              </a:rPr>
              <a:t>neonatus</a:t>
            </a:r>
            <a:r>
              <a:rPr lang="en-GB" sz="2400" dirty="0">
                <a:latin typeface="Comic Sans MS" panose="030F0702030302020204" pitchFamily="66" charset="0"/>
              </a:rPr>
              <a:t>, </a:t>
            </a:r>
            <a:r>
              <a:rPr lang="en-GB" sz="2400" dirty="0" err="1">
                <a:latin typeface="Comic Sans MS" panose="030F0702030302020204" pitchFamily="66" charset="0"/>
              </a:rPr>
              <a:t>newborn</a:t>
            </a:r>
            <a:r>
              <a:rPr lang="en-GB" sz="2400" dirty="0">
                <a:latin typeface="Comic Sans MS" panose="030F0702030302020204" pitchFamily="66" charset="0"/>
              </a:rPr>
              <a:t>) refers to an infant in the first 28 days after birth</a:t>
            </a:r>
            <a:r>
              <a:rPr lang="en-GB" sz="2400" dirty="0" smtClean="0">
                <a:latin typeface="Comic Sans MS" panose="030F0702030302020204" pitchFamily="66" charset="0"/>
              </a:rPr>
              <a:t>; </a:t>
            </a:r>
            <a:r>
              <a:rPr lang="en-GB" sz="2400" dirty="0">
                <a:latin typeface="Comic Sans MS" panose="030F0702030302020204" pitchFamily="66" charset="0"/>
              </a:rPr>
              <a:t>the term applies to </a:t>
            </a:r>
            <a:r>
              <a:rPr lang="en-GB" sz="2400" dirty="0" smtClean="0">
                <a:latin typeface="Comic Sans MS" panose="030F0702030302020204" pitchFamily="66" charset="0"/>
              </a:rPr>
              <a:t>premature infants</a:t>
            </a:r>
            <a:r>
              <a:rPr lang="en-GB" sz="2400" dirty="0">
                <a:latin typeface="Comic Sans MS" panose="030F0702030302020204" pitchFamily="66" charset="0"/>
              </a:rPr>
              <a:t>, </a:t>
            </a:r>
            <a:r>
              <a:rPr lang="en-GB" sz="2400" dirty="0" err="1">
                <a:latin typeface="Comic Sans MS" panose="030F0702030302020204" pitchFamily="66" charset="0"/>
              </a:rPr>
              <a:t>postmature</a:t>
            </a:r>
            <a:r>
              <a:rPr lang="en-GB" sz="2400" dirty="0">
                <a:latin typeface="Comic Sans MS" panose="030F0702030302020204" pitchFamily="66" charset="0"/>
              </a:rPr>
              <a:t> infants, and full </a:t>
            </a:r>
            <a:r>
              <a:rPr lang="en-GB" sz="2400" dirty="0" smtClean="0">
                <a:latin typeface="Comic Sans MS" panose="030F0702030302020204" pitchFamily="66" charset="0"/>
              </a:rPr>
              <a:t>term </a:t>
            </a:r>
            <a:r>
              <a:rPr lang="en-GB" sz="2400" dirty="0">
                <a:latin typeface="Comic Sans MS" panose="030F0702030302020204" pitchFamily="66" charset="0"/>
              </a:rPr>
              <a:t>infants. Before birth, the term </a:t>
            </a:r>
            <a:r>
              <a:rPr lang="en-GB" sz="2400" b="1" i="1" dirty="0" err="1" smtClean="0">
                <a:latin typeface="Comic Sans MS" panose="030F0702030302020204" pitchFamily="66" charset="0"/>
              </a:rPr>
              <a:t>feotus</a:t>
            </a:r>
            <a:r>
              <a:rPr lang="en-GB" sz="2400" dirty="0" smtClean="0">
                <a:latin typeface="Comic Sans MS" panose="030F0702030302020204" pitchFamily="66" charset="0"/>
              </a:rPr>
              <a:t> </a:t>
            </a:r>
            <a:r>
              <a:rPr lang="en-GB" sz="2400" dirty="0">
                <a:latin typeface="Comic Sans MS" panose="030F0702030302020204" pitchFamily="66" charset="0"/>
              </a:rPr>
              <a:t>is used.</a:t>
            </a:r>
          </a:p>
          <a:p>
            <a:endParaRPr lang="en-GB" dirty="0"/>
          </a:p>
        </p:txBody>
      </p:sp>
    </p:spTree>
    <p:extLst>
      <p:ext uri="{BB962C8B-B14F-4D97-AF65-F5344CB8AC3E}">
        <p14:creationId xmlns:p14="http://schemas.microsoft.com/office/powerpoint/2010/main" val="18245473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rrowheads="1"/>
          </p:cNvSpPr>
          <p:nvPr>
            <p:ph type="title"/>
          </p:nvPr>
        </p:nvSpPr>
        <p:spPr/>
        <p:txBody>
          <a:bodyPr/>
          <a:lstStyle/>
          <a:p>
            <a:pPr marL="484632" indent="0" eaLnBrk="1" fontAlgn="auto" hangingPunct="1">
              <a:spcAft>
                <a:spcPts val="0"/>
              </a:spcAft>
              <a:defRPr/>
            </a:pPr>
            <a:r>
              <a:rPr lang="en-GB" dirty="0"/>
              <a:t>What can infants do?</a:t>
            </a:r>
          </a:p>
        </p:txBody>
      </p:sp>
      <p:sp>
        <p:nvSpPr>
          <p:cNvPr id="27651" name="Rectangle 3"/>
          <p:cNvSpPr>
            <a:spLocks noGrp="1" noRot="1" noChangeArrowheads="1"/>
          </p:cNvSpPr>
          <p:nvPr>
            <p:ph idx="1"/>
          </p:nvPr>
        </p:nvSpPr>
        <p:spPr>
          <a:xfrm>
            <a:off x="323850" y="1557338"/>
            <a:ext cx="3373438" cy="4191000"/>
          </a:xfrm>
        </p:spPr>
        <p:txBody>
          <a:bodyPr/>
          <a:lstStyle/>
          <a:p>
            <a:pPr eaLnBrk="1" hangingPunct="1"/>
            <a:endParaRPr lang="en-GB" altLang="en-US" sz="2000" dirty="0" smtClean="0"/>
          </a:p>
          <a:p>
            <a:pPr eaLnBrk="1" hangingPunct="1"/>
            <a:endParaRPr lang="en-GB" altLang="en-US" sz="2000" dirty="0"/>
          </a:p>
          <a:p>
            <a:pPr eaLnBrk="1" hangingPunct="1"/>
            <a:r>
              <a:rPr lang="en-GB" altLang="en-US" sz="2000" dirty="0" smtClean="0"/>
              <a:t>At birth infants are helpless </a:t>
            </a:r>
          </a:p>
          <a:p>
            <a:pPr eaLnBrk="1" hangingPunct="1"/>
            <a:r>
              <a:rPr lang="en-GB" altLang="en-US" sz="2000" dirty="0" smtClean="0"/>
              <a:t>They have reflexes</a:t>
            </a:r>
          </a:p>
          <a:p>
            <a:pPr eaLnBrk="1" hangingPunct="1"/>
            <a:endParaRPr lang="en-GB" altLang="en-US" dirty="0" smtClean="0"/>
          </a:p>
        </p:txBody>
      </p:sp>
      <p:sp>
        <p:nvSpPr>
          <p:cNvPr id="27652" name="Text Box 4"/>
          <p:cNvSpPr txBox="1">
            <a:spLocks noChangeArrowheads="1"/>
          </p:cNvSpPr>
          <p:nvPr/>
        </p:nvSpPr>
        <p:spPr bwMode="auto">
          <a:xfrm>
            <a:off x="2484438" y="3860800"/>
            <a:ext cx="1727200" cy="2979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dirty="0">
                <a:latin typeface="Century Gothic" panose="020B0502020202020204" pitchFamily="34" charset="0"/>
              </a:rPr>
              <a:t>Sucking reflex</a:t>
            </a:r>
          </a:p>
          <a:p>
            <a:pPr eaLnBrk="1" hangingPunct="1">
              <a:spcBef>
                <a:spcPct val="50000"/>
              </a:spcBef>
            </a:pPr>
            <a:r>
              <a:rPr lang="en-GB" altLang="en-US" dirty="0">
                <a:latin typeface="Century Gothic" panose="020B0502020202020204" pitchFamily="34" charset="0"/>
              </a:rPr>
              <a:t>Grasping reflex</a:t>
            </a:r>
          </a:p>
          <a:p>
            <a:pPr eaLnBrk="1" hangingPunct="1">
              <a:spcBef>
                <a:spcPct val="50000"/>
              </a:spcBef>
            </a:pPr>
            <a:r>
              <a:rPr lang="en-GB" altLang="en-US" dirty="0">
                <a:latin typeface="Century Gothic" panose="020B0502020202020204" pitchFamily="34" charset="0"/>
              </a:rPr>
              <a:t>Stepping reflex</a:t>
            </a:r>
          </a:p>
          <a:p>
            <a:pPr eaLnBrk="1" hangingPunct="1">
              <a:spcBef>
                <a:spcPct val="50000"/>
              </a:spcBef>
            </a:pPr>
            <a:r>
              <a:rPr lang="en-GB" altLang="en-US" dirty="0">
                <a:latin typeface="Century Gothic" panose="020B0502020202020204" pitchFamily="34" charset="0"/>
              </a:rPr>
              <a:t>Rooting reflex</a:t>
            </a:r>
          </a:p>
          <a:p>
            <a:pPr eaLnBrk="1" hangingPunct="1">
              <a:spcBef>
                <a:spcPct val="50000"/>
              </a:spcBef>
            </a:pPr>
            <a:r>
              <a:rPr lang="en-GB" altLang="en-US" dirty="0">
                <a:latin typeface="Century Gothic" panose="020B0502020202020204" pitchFamily="34" charset="0"/>
              </a:rPr>
              <a:t>Startle reflex</a:t>
            </a:r>
          </a:p>
          <a:p>
            <a:pPr eaLnBrk="1" hangingPunct="1">
              <a:spcBef>
                <a:spcPct val="50000"/>
              </a:spcBef>
            </a:pPr>
            <a:endParaRPr lang="en-GB" altLang="en-US" dirty="0">
              <a:latin typeface="Century Gothic" panose="020B0502020202020204" pitchFamily="34" charset="0"/>
            </a:endParaRPr>
          </a:p>
        </p:txBody>
      </p:sp>
      <p:sp>
        <p:nvSpPr>
          <p:cNvPr id="27653" name="Rectangle 5"/>
          <p:cNvSpPr>
            <a:spLocks noChangeArrowheads="1"/>
          </p:cNvSpPr>
          <p:nvPr/>
        </p:nvSpPr>
        <p:spPr bwMode="auto">
          <a:xfrm>
            <a:off x="4859338" y="1700213"/>
            <a:ext cx="3889375" cy="3097212"/>
          </a:xfrm>
          <a:prstGeom prst="rect">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algn="ctr" eaLnBrk="0" fontAlgn="base" hangingPunct="0">
              <a:spcBef>
                <a:spcPct val="0"/>
              </a:spcBef>
              <a:spcAft>
                <a:spcPct val="0"/>
              </a:spcAft>
              <a:defRPr>
                <a:solidFill>
                  <a:schemeClr val="tx1"/>
                </a:solidFill>
                <a:latin typeface="Arial" panose="020B0604020202020204" pitchFamily="34" charset="0"/>
              </a:defRPr>
            </a:lvl6pPr>
            <a:lvl7pPr marL="2971800" indent="-228600" algn="ctr" eaLnBrk="0" fontAlgn="base" hangingPunct="0">
              <a:spcBef>
                <a:spcPct val="0"/>
              </a:spcBef>
              <a:spcAft>
                <a:spcPct val="0"/>
              </a:spcAft>
              <a:defRPr>
                <a:solidFill>
                  <a:schemeClr val="tx1"/>
                </a:solidFill>
                <a:latin typeface="Arial" panose="020B0604020202020204" pitchFamily="34" charset="0"/>
              </a:defRPr>
            </a:lvl7pPr>
            <a:lvl8pPr marL="3429000" indent="-228600" algn="ctr" eaLnBrk="0" fontAlgn="base" hangingPunct="0">
              <a:spcBef>
                <a:spcPct val="0"/>
              </a:spcBef>
              <a:spcAft>
                <a:spcPct val="0"/>
              </a:spcAft>
              <a:defRPr>
                <a:solidFill>
                  <a:schemeClr val="tx1"/>
                </a:solidFill>
                <a:latin typeface="Arial" panose="020B0604020202020204" pitchFamily="34" charset="0"/>
              </a:defRPr>
            </a:lvl8pPr>
            <a:lvl9pPr marL="3886200" indent="-228600" algn="ctr"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a:latin typeface="Century Gothic" panose="020B0502020202020204" pitchFamily="34" charset="0"/>
              </a:rPr>
              <a:t>Word check </a:t>
            </a:r>
          </a:p>
          <a:p>
            <a:pPr eaLnBrk="1" hangingPunct="1"/>
            <a:r>
              <a:rPr lang="en-GB" altLang="en-US" b="1">
                <a:latin typeface="Century Gothic" panose="020B0502020202020204" pitchFamily="34" charset="0"/>
              </a:rPr>
              <a:t>primitive reflexes – </a:t>
            </a:r>
            <a:r>
              <a:rPr lang="en-GB" altLang="en-US">
                <a:latin typeface="Century Gothic" panose="020B0502020202020204" pitchFamily="34" charset="0"/>
              </a:rPr>
              <a:t>basic reactions</a:t>
            </a:r>
            <a:r>
              <a:rPr lang="en-GB" altLang="en-US" b="1">
                <a:latin typeface="Century Gothic" panose="020B0502020202020204" pitchFamily="34" charset="0"/>
              </a:rPr>
              <a:t> </a:t>
            </a:r>
          </a:p>
          <a:p>
            <a:pPr eaLnBrk="1" hangingPunct="1"/>
            <a:endParaRPr lang="en-GB" altLang="en-US" b="1">
              <a:latin typeface="Century Gothic" panose="020B0502020202020204" pitchFamily="34" charset="0"/>
            </a:endParaRPr>
          </a:p>
          <a:p>
            <a:pPr eaLnBrk="1" hangingPunct="1"/>
            <a:r>
              <a:rPr lang="en-GB" altLang="en-US" b="1">
                <a:latin typeface="Century Gothic" panose="020B0502020202020204" pitchFamily="34" charset="0"/>
              </a:rPr>
              <a:t>Unique </a:t>
            </a:r>
            <a:r>
              <a:rPr lang="en-GB" altLang="en-US">
                <a:latin typeface="Century Gothic" panose="020B0502020202020204" pitchFamily="34" charset="0"/>
              </a:rPr>
              <a:t>– special/particular </a:t>
            </a:r>
          </a:p>
          <a:p>
            <a:pPr eaLnBrk="1" hangingPunct="1"/>
            <a:r>
              <a:rPr lang="en-GB" altLang="en-US">
                <a:latin typeface="Century Gothic" panose="020B0502020202020204" pitchFamily="34" charset="0"/>
              </a:rPr>
              <a:t>To one person or thing</a:t>
            </a:r>
          </a:p>
          <a:p>
            <a:pPr eaLnBrk="1" hangingPunct="1"/>
            <a:endParaRPr lang="en-GB" altLang="en-US" b="1">
              <a:latin typeface="Century Gothic" panose="020B0502020202020204" pitchFamily="34" charset="0"/>
            </a:endParaRPr>
          </a:p>
          <a:p>
            <a:pPr eaLnBrk="1" hangingPunct="1"/>
            <a:r>
              <a:rPr lang="en-GB" altLang="en-US" b="1">
                <a:latin typeface="Century Gothic" panose="020B0502020202020204" pitchFamily="34" charset="0"/>
              </a:rPr>
              <a:t>Milestones</a:t>
            </a:r>
            <a:r>
              <a:rPr lang="en-GB" altLang="en-US">
                <a:latin typeface="Century Gothic" panose="020B0502020202020204" pitchFamily="34" charset="0"/>
              </a:rPr>
              <a:t> – </a:t>
            </a:r>
          </a:p>
          <a:p>
            <a:pPr eaLnBrk="1" hangingPunct="1"/>
            <a:r>
              <a:rPr lang="en-GB" altLang="en-US">
                <a:latin typeface="Century Gothic" panose="020B0502020202020204" pitchFamily="34" charset="0"/>
              </a:rPr>
              <a:t>stages in development</a:t>
            </a:r>
            <a:r>
              <a:rPr lang="en-GB" altLang="en-US"/>
              <a:t> </a:t>
            </a:r>
          </a:p>
        </p:txBody>
      </p:sp>
      <p:pic>
        <p:nvPicPr>
          <p:cNvPr id="27654" name="Picture 7" descr="baby_sucking_thumb_CoolClips_peop0673">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08850" y="549275"/>
            <a:ext cx="1449388" cy="1390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5" name="Picture 9" descr="36824495">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1638" y="4652963"/>
            <a:ext cx="1727200" cy="1166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6" name="Picture 11" descr="rooting_reflex">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39750" y="4292600"/>
            <a:ext cx="1655763"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7" name="Picture 13" descr="steppingreflex">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03575" y="2420938"/>
            <a:ext cx="1509713" cy="135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8" name="Picture 15" descr="mororeflex">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732588" y="4724400"/>
            <a:ext cx="2117725" cy="1690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143830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a:xfrm>
            <a:off x="865970" y="927098"/>
            <a:ext cx="6343672" cy="955677"/>
          </a:xfrm>
        </p:spPr>
        <p:txBody>
          <a:bodyPr/>
          <a:lstStyle/>
          <a:p>
            <a:pPr marL="484632" indent="0" eaLnBrk="1" fontAlgn="auto" hangingPunct="1">
              <a:spcAft>
                <a:spcPts val="0"/>
              </a:spcAft>
              <a:defRPr/>
            </a:pPr>
            <a:r>
              <a:rPr lang="en-GB" sz="3200" dirty="0"/>
              <a:t>Physical</a:t>
            </a:r>
            <a:r>
              <a:rPr lang="en-GB" sz="3200" dirty="0">
                <a:solidFill>
                  <a:schemeClr val="tx2">
                    <a:lumMod val="60000"/>
                    <a:lumOff val="40000"/>
                  </a:schemeClr>
                </a:solidFill>
              </a:rPr>
              <a:t> </a:t>
            </a:r>
            <a:r>
              <a:rPr lang="en-GB" sz="3200" dirty="0"/>
              <a:t>growth and </a:t>
            </a:r>
            <a:r>
              <a:rPr lang="en-GB" sz="3200" dirty="0" smtClean="0"/>
              <a:t>development in Infancy</a:t>
            </a:r>
            <a:endParaRPr lang="en-GB" sz="3200" dirty="0"/>
          </a:p>
        </p:txBody>
      </p:sp>
      <p:sp>
        <p:nvSpPr>
          <p:cNvPr id="25603" name="Rectangle 3"/>
          <p:cNvSpPr>
            <a:spLocks noGrp="1" noRot="1" noChangeArrowheads="1"/>
          </p:cNvSpPr>
          <p:nvPr>
            <p:ph idx="1"/>
          </p:nvPr>
        </p:nvSpPr>
        <p:spPr>
          <a:xfrm>
            <a:off x="457200" y="2204864"/>
            <a:ext cx="8229600" cy="4249911"/>
          </a:xfrm>
        </p:spPr>
        <p:txBody>
          <a:bodyPr>
            <a:normAutofit lnSpcReduction="10000"/>
          </a:bodyPr>
          <a:lstStyle/>
          <a:p>
            <a:pPr eaLnBrk="1" hangingPunct="1"/>
            <a:r>
              <a:rPr lang="en-GB" altLang="en-US" sz="2800" dirty="0" smtClean="0">
                <a:latin typeface="Comic Sans MS" panose="030F0702030302020204" pitchFamily="66" charset="0"/>
              </a:rPr>
              <a:t>Infancy is a period of fast growth</a:t>
            </a:r>
          </a:p>
          <a:p>
            <a:pPr eaLnBrk="1" hangingPunct="1"/>
            <a:r>
              <a:rPr lang="en-GB" altLang="en-US" sz="2800" dirty="0" smtClean="0">
                <a:latin typeface="Comic Sans MS" panose="030F0702030302020204" pitchFamily="66" charset="0"/>
              </a:rPr>
              <a:t>Infants double their birth weight in the first six months</a:t>
            </a:r>
          </a:p>
          <a:p>
            <a:pPr eaLnBrk="1" hangingPunct="1"/>
            <a:r>
              <a:rPr lang="en-GB" altLang="en-US" sz="2800" dirty="0" smtClean="0">
                <a:latin typeface="Comic Sans MS" panose="030F0702030302020204" pitchFamily="66" charset="0"/>
              </a:rPr>
              <a:t>They double it again in the first three years</a:t>
            </a:r>
          </a:p>
          <a:p>
            <a:pPr eaLnBrk="1" hangingPunct="1"/>
            <a:r>
              <a:rPr lang="en-GB" altLang="en-US" sz="2800" dirty="0" smtClean="0">
                <a:latin typeface="Comic Sans MS" panose="030F0702030302020204" pitchFamily="66" charset="0"/>
              </a:rPr>
              <a:t>Centile charts show the normal range of weight or height for boys and girls at different ages </a:t>
            </a:r>
          </a:p>
          <a:p>
            <a:pPr eaLnBrk="1" hangingPunct="1"/>
            <a:r>
              <a:rPr lang="en-GB" altLang="en-US" sz="2800" dirty="0" smtClean="0">
                <a:latin typeface="Comic Sans MS" panose="030F0702030302020204" pitchFamily="66" charset="0"/>
              </a:rPr>
              <a:t>There are different centile charts for boys and girls as boys are usually heavier </a:t>
            </a:r>
          </a:p>
          <a:p>
            <a:pPr eaLnBrk="1" hangingPunct="1"/>
            <a:endParaRPr lang="en-GB" altLang="en-US" sz="2800" dirty="0" smtClean="0"/>
          </a:p>
        </p:txBody>
      </p:sp>
    </p:spTree>
    <p:extLst>
      <p:ext uri="{BB962C8B-B14F-4D97-AF65-F5344CB8AC3E}">
        <p14:creationId xmlns:p14="http://schemas.microsoft.com/office/powerpoint/2010/main" val="3681701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Toddler</a:t>
            </a:r>
            <a:endParaRPr lang="en-GB" dirty="0"/>
          </a:p>
        </p:txBody>
      </p:sp>
      <p:sp>
        <p:nvSpPr>
          <p:cNvPr id="3" name="Content Placeholder 2"/>
          <p:cNvSpPr>
            <a:spLocks noGrp="1"/>
          </p:cNvSpPr>
          <p:nvPr>
            <p:ph idx="1"/>
          </p:nvPr>
        </p:nvSpPr>
        <p:spPr/>
        <p:txBody>
          <a:bodyPr/>
          <a:lstStyle/>
          <a:p>
            <a:r>
              <a:rPr lang="en-GB" sz="2400" dirty="0">
                <a:latin typeface="Comic Sans MS" panose="030F0702030302020204" pitchFamily="66" charset="0"/>
              </a:rPr>
              <a:t>A </a:t>
            </a:r>
            <a:r>
              <a:rPr lang="en-GB" sz="2400" b="1" dirty="0">
                <a:latin typeface="Comic Sans MS" panose="030F0702030302020204" pitchFamily="66" charset="0"/>
              </a:rPr>
              <a:t>toddler</a:t>
            </a:r>
            <a:r>
              <a:rPr lang="en-GB" sz="2400" dirty="0">
                <a:latin typeface="Comic Sans MS" panose="030F0702030302020204" pitchFamily="66" charset="0"/>
              </a:rPr>
              <a:t> is a child between the ages of one and </a:t>
            </a:r>
            <a:r>
              <a:rPr lang="en-GB" sz="2400" dirty="0" smtClean="0">
                <a:latin typeface="Comic Sans MS" panose="030F0702030302020204" pitchFamily="66" charset="0"/>
              </a:rPr>
              <a:t>three. The </a:t>
            </a:r>
            <a:r>
              <a:rPr lang="en-GB" sz="2400" dirty="0">
                <a:latin typeface="Comic Sans MS" panose="030F0702030302020204" pitchFamily="66" charset="0"/>
              </a:rPr>
              <a:t>toddler years are a time of great cognitive, emotional and social development. The word is derived from "to toddle", which means to walk unsteadily, like a </a:t>
            </a:r>
            <a:r>
              <a:rPr lang="en-GB" sz="2400" dirty="0" smtClean="0">
                <a:latin typeface="Comic Sans MS" panose="030F0702030302020204" pitchFamily="66" charset="0"/>
              </a:rPr>
              <a:t>child </a:t>
            </a:r>
            <a:r>
              <a:rPr lang="en-GB" sz="2400" dirty="0">
                <a:latin typeface="Comic Sans MS" panose="030F0702030302020204" pitchFamily="66" charset="0"/>
              </a:rPr>
              <a:t>of this </a:t>
            </a:r>
            <a:r>
              <a:rPr lang="en-GB" sz="2400" dirty="0" smtClean="0">
                <a:latin typeface="Comic Sans MS" panose="030F0702030302020204" pitchFamily="66" charset="0"/>
              </a:rPr>
              <a:t>age.</a:t>
            </a:r>
          </a:p>
          <a:p>
            <a:endParaRPr lang="en-GB" sz="2000" dirty="0">
              <a:latin typeface="Comic Sans MS" panose="030F0702030302020204" pitchFamily="66" charset="0"/>
            </a:endParaRPr>
          </a:p>
          <a:p>
            <a:endParaRPr lang="en-GB" sz="2000" dirty="0" smtClean="0"/>
          </a:p>
          <a:p>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34530" y="4161113"/>
            <a:ext cx="3600400" cy="1844824"/>
          </a:xfrm>
          <a:prstGeom prst="rect">
            <a:avLst/>
          </a:prstGeom>
        </p:spPr>
      </p:pic>
    </p:spTree>
    <p:extLst>
      <p:ext uri="{BB962C8B-B14F-4D97-AF65-F5344CB8AC3E}">
        <p14:creationId xmlns:p14="http://schemas.microsoft.com/office/powerpoint/2010/main" val="3030474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ES03041"/>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Tree>
    <p:extLst>
      <p:ext uri="{BB962C8B-B14F-4D97-AF65-F5344CB8AC3E}">
        <p14:creationId xmlns:p14="http://schemas.microsoft.com/office/powerpoint/2010/main" val="209323989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Adolescence</a:t>
            </a:r>
            <a:endParaRPr lang="en-GB" dirty="0"/>
          </a:p>
        </p:txBody>
      </p:sp>
      <p:sp>
        <p:nvSpPr>
          <p:cNvPr id="3" name="Content Placeholder 2"/>
          <p:cNvSpPr>
            <a:spLocks noGrp="1"/>
          </p:cNvSpPr>
          <p:nvPr>
            <p:ph idx="1"/>
          </p:nvPr>
        </p:nvSpPr>
        <p:spPr/>
        <p:txBody>
          <a:bodyPr>
            <a:normAutofit/>
          </a:bodyPr>
          <a:lstStyle/>
          <a:p>
            <a:r>
              <a:rPr lang="en-GB" sz="2800" b="1" dirty="0">
                <a:latin typeface="Comic Sans MS" panose="030F0702030302020204" pitchFamily="66" charset="0"/>
              </a:rPr>
              <a:t>Adolescence</a:t>
            </a:r>
            <a:r>
              <a:rPr lang="en-GB" sz="2800" dirty="0">
                <a:latin typeface="Comic Sans MS" panose="030F0702030302020204" pitchFamily="66" charset="0"/>
              </a:rPr>
              <a:t> (from Latin </a:t>
            </a:r>
            <a:r>
              <a:rPr lang="en-GB" sz="2800" i="1" dirty="0" err="1">
                <a:latin typeface="Comic Sans MS" panose="030F0702030302020204" pitchFamily="66" charset="0"/>
              </a:rPr>
              <a:t>adolescere</a:t>
            </a:r>
            <a:r>
              <a:rPr lang="en-GB" sz="2800" dirty="0">
                <a:latin typeface="Comic Sans MS" panose="030F0702030302020204" pitchFamily="66" charset="0"/>
              </a:rPr>
              <a:t>, meaning "to grow up</a:t>
            </a:r>
            <a:r>
              <a:rPr lang="en-GB" sz="2800" dirty="0" smtClean="0">
                <a:latin typeface="Comic Sans MS" panose="030F0702030302020204" pitchFamily="66" charset="0"/>
              </a:rPr>
              <a:t>") </a:t>
            </a:r>
            <a:r>
              <a:rPr lang="en-GB" sz="2800" dirty="0">
                <a:latin typeface="Comic Sans MS" panose="030F0702030302020204" pitchFamily="66" charset="0"/>
              </a:rPr>
              <a:t>is a transitional stage of physical and psychological human development that generally occurs during the period from puberty to legal </a:t>
            </a:r>
            <a:r>
              <a:rPr lang="en-GB" sz="2800" dirty="0" smtClean="0">
                <a:latin typeface="Comic Sans MS" panose="030F0702030302020204" pitchFamily="66" charset="0"/>
              </a:rPr>
              <a:t>adulthood.</a:t>
            </a:r>
            <a:endParaRPr lang="en-GB" sz="2800" dirty="0">
              <a:latin typeface="Comic Sans MS" panose="030F0702030302020204" pitchFamily="66" charset="0"/>
            </a:endParaRPr>
          </a:p>
        </p:txBody>
      </p:sp>
    </p:spTree>
    <p:extLst>
      <p:ext uri="{BB962C8B-B14F-4D97-AF65-F5344CB8AC3E}">
        <p14:creationId xmlns:p14="http://schemas.microsoft.com/office/powerpoint/2010/main" val="458069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sz="2800" dirty="0">
                <a:latin typeface="Comic Sans MS" panose="030F0702030302020204" pitchFamily="66" charset="0"/>
              </a:rPr>
              <a:t>The period of adolescence is most closely associated with the teenage years</a:t>
            </a:r>
            <a:r>
              <a:rPr lang="en-GB" sz="2800" dirty="0" smtClean="0">
                <a:latin typeface="Comic Sans MS" panose="030F0702030302020204" pitchFamily="66" charset="0"/>
              </a:rPr>
              <a:t>, </a:t>
            </a:r>
            <a:r>
              <a:rPr lang="en-GB" sz="2800" dirty="0">
                <a:latin typeface="Comic Sans MS" panose="030F0702030302020204" pitchFamily="66" charset="0"/>
              </a:rPr>
              <a:t>though its physical, psychological and cultural expressions may begin earlier and end later. For example, although puberty has been historically associated with the onset of adolescent development</a:t>
            </a:r>
            <a:r>
              <a:rPr lang="en-GB" sz="2800" dirty="0" smtClean="0">
                <a:latin typeface="Comic Sans MS" panose="030F0702030302020204" pitchFamily="66" charset="0"/>
              </a:rPr>
              <a:t>, </a:t>
            </a:r>
            <a:r>
              <a:rPr lang="en-GB" sz="2800" dirty="0">
                <a:latin typeface="Comic Sans MS" panose="030F0702030302020204" pitchFamily="66" charset="0"/>
              </a:rPr>
              <a:t>it now typically begins prior to the teenage years and there has been a normative shift of it occurring in preadolescence, particularly in </a:t>
            </a:r>
            <a:r>
              <a:rPr lang="en-GB" sz="2800" dirty="0" smtClean="0">
                <a:latin typeface="Comic Sans MS" panose="030F0702030302020204" pitchFamily="66" charset="0"/>
              </a:rPr>
              <a:t>females</a:t>
            </a:r>
            <a:endParaRPr lang="en-GB" sz="2800" dirty="0">
              <a:latin typeface="Comic Sans MS" panose="030F0702030302020204" pitchFamily="66" charset="0"/>
            </a:endParaRPr>
          </a:p>
        </p:txBody>
      </p:sp>
    </p:spTree>
    <p:extLst>
      <p:ext uri="{BB962C8B-B14F-4D97-AF65-F5344CB8AC3E}">
        <p14:creationId xmlns:p14="http://schemas.microsoft.com/office/powerpoint/2010/main" val="10366086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sz="2800" dirty="0">
                <a:latin typeface="Comic Sans MS" panose="030F0702030302020204" pitchFamily="66" charset="0"/>
              </a:rPr>
              <a:t>Physical growth, as distinct from puberty (particularly in males), and cognitive development generally seen in adolescence, can also extend into the early twenties. Thus chronological age provides only a rough marker of adolescence, and scholars have found it difficult to agree upon a precise definition of adolescence	</a:t>
            </a:r>
          </a:p>
          <a:p>
            <a:endParaRPr lang="en-GB" dirty="0"/>
          </a:p>
        </p:txBody>
      </p:sp>
    </p:spTree>
    <p:extLst>
      <p:ext uri="{BB962C8B-B14F-4D97-AF65-F5344CB8AC3E}">
        <p14:creationId xmlns:p14="http://schemas.microsoft.com/office/powerpoint/2010/main" val="21868652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idx="4294967295"/>
          </p:nvPr>
        </p:nvSpPr>
        <p:spPr>
          <a:xfrm>
            <a:off x="1371600" y="228600"/>
            <a:ext cx="7772400" cy="1143000"/>
          </a:xfrm>
        </p:spPr>
        <p:txBody>
          <a:bodyPr/>
          <a:lstStyle/>
          <a:p>
            <a:pPr algn="l"/>
            <a:r>
              <a:rPr lang="en-US" altLang="en-US">
                <a:latin typeface="Comic Sans MS" panose="030F0702030302020204" pitchFamily="66" charset="0"/>
              </a:rPr>
              <a:t>Puberty Begins</a:t>
            </a:r>
          </a:p>
        </p:txBody>
      </p:sp>
      <p:sp>
        <p:nvSpPr>
          <p:cNvPr id="4099" name="Rectangle 3"/>
          <p:cNvSpPr>
            <a:spLocks noGrp="1" noChangeArrowheads="1"/>
          </p:cNvSpPr>
          <p:nvPr>
            <p:ph type="body" idx="4294967295"/>
          </p:nvPr>
        </p:nvSpPr>
        <p:spPr>
          <a:xfrm>
            <a:off x="1371600" y="2420888"/>
            <a:ext cx="7772400" cy="3675112"/>
          </a:xfrm>
        </p:spPr>
        <p:txBody>
          <a:bodyPr/>
          <a:lstStyle/>
          <a:p>
            <a:r>
              <a:rPr lang="en-US" altLang="en-US" sz="2800" dirty="0">
                <a:latin typeface="Comic Sans MS" panose="030F0702030302020204" pitchFamily="66" charset="0"/>
              </a:rPr>
              <a:t>Period of rapid physical growth and sexual </a:t>
            </a:r>
            <a:r>
              <a:rPr lang="en-US" altLang="en-US" sz="2800" dirty="0" smtClean="0">
                <a:latin typeface="Comic Sans MS" panose="030F0702030302020204" pitchFamily="66" charset="0"/>
              </a:rPr>
              <a:t>maturation typically </a:t>
            </a:r>
            <a:r>
              <a:rPr lang="en-US" altLang="en-US" sz="2800" dirty="0">
                <a:latin typeface="Comic Sans MS" panose="030F0702030302020204" pitchFamily="66" charset="0"/>
              </a:rPr>
              <a:t>completed three to four years after first visible signs</a:t>
            </a:r>
          </a:p>
          <a:p>
            <a:r>
              <a:rPr lang="en-US" altLang="en-US" sz="2800" dirty="0">
                <a:latin typeface="Comic Sans MS" panose="030F0702030302020204" pitchFamily="66" charset="0"/>
              </a:rPr>
              <a:t>Person attains adult size, shape, and sexual potential</a:t>
            </a:r>
          </a:p>
          <a:p>
            <a:endParaRPr lang="en-US" altLang="en-US" dirty="0">
              <a:latin typeface="Comic Sans MS" panose="030F0702030302020204" pitchFamily="66" charset="0"/>
            </a:endParaRPr>
          </a:p>
        </p:txBody>
      </p:sp>
    </p:spTree>
    <p:extLst>
      <p:ext uri="{BB962C8B-B14F-4D97-AF65-F5344CB8AC3E}">
        <p14:creationId xmlns:p14="http://schemas.microsoft.com/office/powerpoint/2010/main" val="258024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body" idx="4294967295"/>
          </p:nvPr>
        </p:nvSpPr>
        <p:spPr>
          <a:xfrm>
            <a:off x="1371600" y="2708920"/>
            <a:ext cx="7772400" cy="3600400"/>
          </a:xfrm>
        </p:spPr>
        <p:txBody>
          <a:bodyPr>
            <a:noAutofit/>
          </a:bodyPr>
          <a:lstStyle/>
          <a:p>
            <a:r>
              <a:rPr lang="en-US" altLang="en-US" sz="2800" dirty="0">
                <a:latin typeface="Comic Sans MS" panose="030F0702030302020204" pitchFamily="66" charset="0"/>
              </a:rPr>
              <a:t>Normally, body changes begin to appear between ages 8 and 14</a:t>
            </a:r>
          </a:p>
          <a:p>
            <a:r>
              <a:rPr lang="en-US" altLang="en-US" sz="2800" dirty="0">
                <a:latin typeface="Comic Sans MS" panose="030F0702030302020204" pitchFamily="66" charset="0"/>
              </a:rPr>
              <a:t>It’s hard to prepare without knowing what changes will be and when they’ll appear</a:t>
            </a:r>
          </a:p>
          <a:p>
            <a:pPr lvl="1">
              <a:buFontTx/>
              <a:buChar char="-"/>
            </a:pPr>
            <a:r>
              <a:rPr lang="en-US" altLang="en-US" sz="2800" dirty="0">
                <a:latin typeface="Comic Sans MS" panose="030F0702030302020204" pitchFamily="66" charset="0"/>
              </a:rPr>
              <a:t>individual may grow a little taller and put on some weight</a:t>
            </a:r>
          </a:p>
        </p:txBody>
      </p:sp>
      <p:sp>
        <p:nvSpPr>
          <p:cNvPr id="72707" name="Rectangle 3"/>
          <p:cNvSpPr>
            <a:spLocks noGrp="1" noChangeArrowheads="1"/>
          </p:cNvSpPr>
          <p:nvPr>
            <p:ph type="title" idx="4294967295"/>
          </p:nvPr>
        </p:nvSpPr>
        <p:spPr>
          <a:xfrm>
            <a:off x="1371600" y="228600"/>
            <a:ext cx="7772400" cy="1143000"/>
          </a:xfrm>
        </p:spPr>
        <p:txBody>
          <a:bodyPr/>
          <a:lstStyle/>
          <a:p>
            <a:pPr algn="l"/>
            <a:r>
              <a:rPr lang="en-US" altLang="en-US">
                <a:latin typeface="Comic Sans MS" panose="030F0702030302020204" pitchFamily="66" charset="0"/>
              </a:rPr>
              <a:t>The Timing of Puberty</a:t>
            </a:r>
          </a:p>
        </p:txBody>
      </p:sp>
    </p:spTree>
    <p:extLst>
      <p:ext uri="{BB962C8B-B14F-4D97-AF65-F5344CB8AC3E}">
        <p14:creationId xmlns:p14="http://schemas.microsoft.com/office/powerpoint/2010/main" val="9631679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body" idx="4294967295"/>
          </p:nvPr>
        </p:nvSpPr>
        <p:spPr>
          <a:xfrm>
            <a:off x="683568" y="2276872"/>
            <a:ext cx="8460432" cy="3816424"/>
          </a:xfrm>
        </p:spPr>
        <p:txBody>
          <a:bodyPr>
            <a:normAutofit/>
          </a:bodyPr>
          <a:lstStyle/>
          <a:p>
            <a:r>
              <a:rPr lang="en-US" altLang="en-US" sz="2400" dirty="0">
                <a:latin typeface="Comic Sans MS" panose="030F0702030302020204" pitchFamily="66" charset="0"/>
              </a:rPr>
              <a:t>Puberty begins with hormone production in brain</a:t>
            </a:r>
          </a:p>
          <a:p>
            <a:pPr lvl="1"/>
            <a:r>
              <a:rPr lang="en-US" altLang="en-US" sz="2400" dirty="0">
                <a:latin typeface="Comic Sans MS" panose="030F0702030302020204" pitchFamily="66" charset="0"/>
              </a:rPr>
              <a:t>hormones from hypothalamus trigger production in pituitary glands</a:t>
            </a:r>
          </a:p>
          <a:p>
            <a:pPr lvl="1"/>
            <a:r>
              <a:rPr lang="en-US" altLang="en-US" sz="2400" dirty="0">
                <a:latin typeface="Comic Sans MS" panose="030F0702030302020204" pitchFamily="66" charset="0"/>
              </a:rPr>
              <a:t>in turn this triggers hormone production in adrenal glands and sex glands (gonads)</a:t>
            </a:r>
          </a:p>
          <a:p>
            <a:r>
              <a:rPr lang="en-US" altLang="en-US" sz="2400" dirty="0">
                <a:latin typeface="Comic Sans MS" panose="030F0702030302020204" pitchFamily="66" charset="0"/>
              </a:rPr>
              <a:t>To regulate body functions and changes, many hormones follow this route, the HPA (hypothalamus/pituitary/adrenal) axis</a:t>
            </a:r>
          </a:p>
        </p:txBody>
      </p:sp>
      <p:sp>
        <p:nvSpPr>
          <p:cNvPr id="49155" name="Rectangle 3"/>
          <p:cNvSpPr>
            <a:spLocks noGrp="1" noChangeArrowheads="1"/>
          </p:cNvSpPr>
          <p:nvPr>
            <p:ph type="title" idx="4294967295"/>
          </p:nvPr>
        </p:nvSpPr>
        <p:spPr>
          <a:xfrm>
            <a:off x="1393203" y="260648"/>
            <a:ext cx="7772400" cy="1143000"/>
          </a:xfrm>
        </p:spPr>
        <p:txBody>
          <a:bodyPr/>
          <a:lstStyle/>
          <a:p>
            <a:pPr algn="l"/>
            <a:r>
              <a:rPr lang="en-US" altLang="en-US" dirty="0"/>
              <a:t>Hormones </a:t>
            </a:r>
          </a:p>
        </p:txBody>
      </p:sp>
    </p:spTree>
    <p:extLst>
      <p:ext uri="{BB962C8B-B14F-4D97-AF65-F5344CB8AC3E}">
        <p14:creationId xmlns:p14="http://schemas.microsoft.com/office/powerpoint/2010/main" val="408945993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body" idx="4294967295"/>
          </p:nvPr>
        </p:nvSpPr>
        <p:spPr>
          <a:xfrm>
            <a:off x="1371600" y="2636912"/>
            <a:ext cx="7772400" cy="3611488"/>
          </a:xfrm>
        </p:spPr>
        <p:txBody>
          <a:bodyPr>
            <a:normAutofit/>
          </a:bodyPr>
          <a:lstStyle/>
          <a:p>
            <a:r>
              <a:rPr lang="en-US" altLang="en-US" sz="2800" dirty="0">
                <a:latin typeface="Comic Sans MS" panose="030F0702030302020204" pitchFamily="66" charset="0"/>
              </a:rPr>
              <a:t>At puberty, the pituitary gland activates the gonads, or sex glands (ovaries in females, testes in males)</a:t>
            </a:r>
          </a:p>
          <a:p>
            <a:r>
              <a:rPr lang="en-US" altLang="en-US" sz="2800" dirty="0">
                <a:latin typeface="Comic Sans MS" panose="030F0702030302020204" pitchFamily="66" charset="0"/>
              </a:rPr>
              <a:t>One hormone in particular, </a:t>
            </a:r>
            <a:r>
              <a:rPr lang="en-US" altLang="en-US" sz="2800" dirty="0" err="1">
                <a:latin typeface="Comic Sans MS" panose="030F0702030302020204" pitchFamily="66" charset="0"/>
              </a:rPr>
              <a:t>GnRH</a:t>
            </a:r>
            <a:r>
              <a:rPr lang="en-US" altLang="en-US" sz="2800" dirty="0">
                <a:latin typeface="Comic Sans MS" panose="030F0702030302020204" pitchFamily="66" charset="0"/>
              </a:rPr>
              <a:t>, causes increased production of estrogen in females and testosterone in males</a:t>
            </a:r>
          </a:p>
        </p:txBody>
      </p:sp>
      <p:sp>
        <p:nvSpPr>
          <p:cNvPr id="71684" name="Text Box 4"/>
          <p:cNvSpPr txBox="1">
            <a:spLocks noChangeArrowheads="1"/>
          </p:cNvSpPr>
          <p:nvPr/>
        </p:nvSpPr>
        <p:spPr bwMode="auto">
          <a:xfrm>
            <a:off x="1676400" y="457200"/>
            <a:ext cx="7162800" cy="8715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kumimoji="1" lang="en-US" altLang="en-US" sz="4400">
              <a:solidFill>
                <a:schemeClr val="tx2"/>
              </a:solidFill>
              <a:latin typeface="Comic Sans MS" panose="030F0702030302020204" pitchFamily="66" charset="0"/>
            </a:endParaRPr>
          </a:p>
        </p:txBody>
      </p:sp>
    </p:spTree>
    <p:extLst>
      <p:ext uri="{BB962C8B-B14F-4D97-AF65-F5344CB8AC3E}">
        <p14:creationId xmlns:p14="http://schemas.microsoft.com/office/powerpoint/2010/main" val="33050411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title" idx="4294967295"/>
          </p:nvPr>
        </p:nvSpPr>
        <p:spPr>
          <a:xfrm>
            <a:off x="1371600" y="457200"/>
            <a:ext cx="7772400" cy="1143000"/>
          </a:xfrm>
        </p:spPr>
        <p:txBody>
          <a:bodyPr>
            <a:normAutofit fontScale="90000"/>
          </a:bodyPr>
          <a:lstStyle/>
          <a:p>
            <a:pPr algn="l"/>
            <a:r>
              <a:rPr lang="en-US" altLang="en-US" sz="4000" dirty="0"/>
              <a:t>Direct Effects on </a:t>
            </a:r>
            <a:br>
              <a:rPr lang="en-US" altLang="en-US" sz="4000" dirty="0"/>
            </a:br>
            <a:r>
              <a:rPr lang="en-US" altLang="en-US" sz="4000" dirty="0"/>
              <a:t>Emotions</a:t>
            </a:r>
          </a:p>
        </p:txBody>
      </p:sp>
      <p:sp>
        <p:nvSpPr>
          <p:cNvPr id="108547" name="Rectangle 3"/>
          <p:cNvSpPr>
            <a:spLocks noGrp="1" noChangeArrowheads="1"/>
          </p:cNvSpPr>
          <p:nvPr>
            <p:ph type="body" idx="4294967295"/>
          </p:nvPr>
        </p:nvSpPr>
        <p:spPr>
          <a:xfrm>
            <a:off x="1371600" y="2636912"/>
            <a:ext cx="7772400" cy="3306688"/>
          </a:xfrm>
        </p:spPr>
        <p:txBody>
          <a:bodyPr>
            <a:normAutofit fontScale="92500" lnSpcReduction="20000"/>
          </a:bodyPr>
          <a:lstStyle/>
          <a:p>
            <a:r>
              <a:rPr lang="en-US" altLang="en-US" sz="2800" dirty="0">
                <a:latin typeface="Comic Sans MS" panose="030F0702030302020204" pitchFamily="66" charset="0"/>
              </a:rPr>
              <a:t>Rapidly increasing hormone levels precede rapid arousal of emotions</a:t>
            </a:r>
          </a:p>
          <a:p>
            <a:r>
              <a:rPr lang="en-US" altLang="en-US" sz="2800" dirty="0">
                <a:latin typeface="Comic Sans MS" panose="030F0702030302020204" pitchFamily="66" charset="0"/>
              </a:rPr>
              <a:t>Hormonal levels correlate with quick shifts in emotional extremes</a:t>
            </a:r>
          </a:p>
          <a:p>
            <a:r>
              <a:rPr lang="en-US" altLang="en-US" sz="2800" dirty="0">
                <a:latin typeface="Comic Sans MS" panose="030F0702030302020204" pitchFamily="66" charset="0"/>
              </a:rPr>
              <a:t>For boys this increase precipitates thoughts about sex and masturbation</a:t>
            </a:r>
          </a:p>
          <a:p>
            <a:r>
              <a:rPr lang="en-US" altLang="en-US" sz="2800" dirty="0">
                <a:latin typeface="Comic Sans MS" panose="030F0702030302020204" pitchFamily="66" charset="0"/>
              </a:rPr>
              <a:t>For girls hormonal changes during menstrual cycle produce mood changes</a:t>
            </a:r>
          </a:p>
        </p:txBody>
      </p:sp>
    </p:spTree>
    <p:extLst>
      <p:ext uri="{BB962C8B-B14F-4D97-AF65-F5344CB8AC3E}">
        <p14:creationId xmlns:p14="http://schemas.microsoft.com/office/powerpoint/2010/main" val="17850592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Young Adult</a:t>
            </a:r>
            <a:endParaRPr lang="en-GB" dirty="0"/>
          </a:p>
        </p:txBody>
      </p:sp>
      <p:sp>
        <p:nvSpPr>
          <p:cNvPr id="3" name="Content Placeholder 2"/>
          <p:cNvSpPr>
            <a:spLocks noGrp="1"/>
          </p:cNvSpPr>
          <p:nvPr>
            <p:ph idx="1"/>
          </p:nvPr>
        </p:nvSpPr>
        <p:spPr>
          <a:xfrm>
            <a:off x="861755" y="2636912"/>
            <a:ext cx="6345260" cy="4464496"/>
          </a:xfrm>
        </p:spPr>
        <p:txBody>
          <a:bodyPr>
            <a:noAutofit/>
          </a:bodyPr>
          <a:lstStyle/>
          <a:p>
            <a:r>
              <a:rPr lang="en-GB" sz="2000" dirty="0">
                <a:latin typeface="Comic Sans MS" panose="030F0702030302020204" pitchFamily="66" charset="0"/>
              </a:rPr>
              <a:t>A </a:t>
            </a:r>
            <a:r>
              <a:rPr lang="en-GB" sz="2000" b="1" dirty="0">
                <a:latin typeface="Comic Sans MS" panose="030F0702030302020204" pitchFamily="66" charset="0"/>
              </a:rPr>
              <a:t>young adult</a:t>
            </a:r>
            <a:r>
              <a:rPr lang="en-GB" sz="2000" dirty="0">
                <a:latin typeface="Comic Sans MS" panose="030F0702030302020204" pitchFamily="66" charset="0"/>
              </a:rPr>
              <a:t>, </a:t>
            </a:r>
            <a:r>
              <a:rPr lang="en-GB" sz="2000" dirty="0" smtClean="0">
                <a:latin typeface="Comic Sans MS" panose="030F0702030302020204" pitchFamily="66" charset="0"/>
              </a:rPr>
              <a:t>is </a:t>
            </a:r>
            <a:r>
              <a:rPr lang="en-GB" sz="2000" dirty="0">
                <a:latin typeface="Comic Sans MS" panose="030F0702030302020204" pitchFamily="66" charset="0"/>
              </a:rPr>
              <a:t>generally a person in the age range of 20 to 40</a:t>
            </a:r>
            <a:r>
              <a:rPr lang="en-GB" sz="2000" dirty="0" smtClean="0">
                <a:latin typeface="Comic Sans MS" panose="030F0702030302020204" pitchFamily="66" charset="0"/>
              </a:rPr>
              <a:t>,</a:t>
            </a:r>
          </a:p>
          <a:p>
            <a:r>
              <a:rPr lang="en-GB" sz="2000" dirty="0">
                <a:latin typeface="Comic Sans MS" panose="030F0702030302020204" pitchFamily="66" charset="0"/>
              </a:rPr>
              <a:t>Young/prime adulthood can be considered the healthiest time of </a:t>
            </a:r>
            <a:r>
              <a:rPr lang="en-GB" sz="2000" dirty="0" smtClean="0">
                <a:latin typeface="Comic Sans MS" panose="030F0702030302020204" pitchFamily="66" charset="0"/>
              </a:rPr>
              <a:t>life </a:t>
            </a:r>
            <a:r>
              <a:rPr lang="en-GB" sz="2000" dirty="0">
                <a:latin typeface="Comic Sans MS" panose="030F0702030302020204" pitchFamily="66" charset="0"/>
              </a:rPr>
              <a:t>and young adults are generally in good health, subject neither to </a:t>
            </a:r>
            <a:r>
              <a:rPr lang="en-GB" sz="2000" dirty="0" smtClean="0">
                <a:latin typeface="Comic Sans MS" panose="030F0702030302020204" pitchFamily="66" charset="0"/>
                <a:hlinkClick r:id="rId2" tooltip="Disease"/>
              </a:rPr>
              <a:t>disease</a:t>
            </a:r>
            <a:endParaRPr lang="en-GB" sz="2000" dirty="0">
              <a:latin typeface="Comic Sans MS" panose="030F0702030302020204" pitchFamily="66" charset="0"/>
            </a:endParaRPr>
          </a:p>
          <a:p>
            <a:r>
              <a:rPr lang="en-GB" sz="2000" dirty="0" smtClean="0">
                <a:latin typeface="Comic Sans MS" panose="030F0702030302020204" pitchFamily="66" charset="0"/>
              </a:rPr>
              <a:t> </a:t>
            </a:r>
            <a:r>
              <a:rPr lang="en-GB" sz="2000" dirty="0">
                <a:latin typeface="Comic Sans MS" panose="030F0702030302020204" pitchFamily="66" charset="0"/>
              </a:rPr>
              <a:t>Biological function and </a:t>
            </a:r>
            <a:r>
              <a:rPr lang="en-GB" sz="2000" dirty="0">
                <a:latin typeface="Comic Sans MS" panose="030F0702030302020204" pitchFamily="66" charset="0"/>
                <a:hlinkClick r:id="rId3" tooltip="Physical fitness"/>
              </a:rPr>
              <a:t>physical performance</a:t>
            </a:r>
            <a:r>
              <a:rPr lang="en-GB" sz="2000" dirty="0">
                <a:latin typeface="Comic Sans MS" panose="030F0702030302020204" pitchFamily="66" charset="0"/>
              </a:rPr>
              <a:t> reach their peak from 20–35 years of age, waning after 35. Strength peaks around 25 years of age, plateaus through 35–40 years of age, and then declines. </a:t>
            </a:r>
          </a:p>
        </p:txBody>
      </p:sp>
    </p:spTree>
    <p:extLst>
      <p:ext uri="{BB962C8B-B14F-4D97-AF65-F5344CB8AC3E}">
        <p14:creationId xmlns:p14="http://schemas.microsoft.com/office/powerpoint/2010/main" val="28000149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smtClean="0"/>
              <a:t>Flexibility also </a:t>
            </a:r>
            <a:r>
              <a:rPr lang="en-GB" sz="2400" dirty="0"/>
              <a:t>decreases with age throughout adulthood. However, there are large individual differences and a fit 40-year-old may out-compete a sedentary 20-year-old</a:t>
            </a:r>
            <a:r>
              <a:rPr lang="en-GB" sz="2400" dirty="0" smtClean="0"/>
              <a:t>.</a:t>
            </a:r>
            <a:endParaRPr lang="en-GB" sz="2400" dirty="0"/>
          </a:p>
          <a:p>
            <a:endParaRPr lang="en-GB" dirty="0"/>
          </a:p>
          <a:p>
            <a:endParaRPr lang="en-GB" dirty="0"/>
          </a:p>
        </p:txBody>
      </p:sp>
    </p:spTree>
    <p:extLst>
      <p:ext uri="{BB962C8B-B14F-4D97-AF65-F5344CB8AC3E}">
        <p14:creationId xmlns:p14="http://schemas.microsoft.com/office/powerpoint/2010/main" val="99627491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altLang="en-US" sz="2400" dirty="0"/>
              <a:t>At the age of 18 people become adults.  They then become responsible for their own actions and no longer rely on their parents to look after them.  Adults do not grow anymore but need to look after their bodies to ensure a long and healthy life.</a:t>
            </a:r>
            <a:endParaRPr lang="en-US" altLang="en-US" sz="2400" dirty="0"/>
          </a:p>
          <a:p>
            <a:pPr marL="0" indent="0">
              <a:buNone/>
            </a:pPr>
            <a:endParaRPr lang="en-GB" dirty="0"/>
          </a:p>
        </p:txBody>
      </p:sp>
    </p:spTree>
    <p:extLst>
      <p:ext uri="{BB962C8B-B14F-4D97-AF65-F5344CB8AC3E}">
        <p14:creationId xmlns:p14="http://schemas.microsoft.com/office/powerpoint/2010/main" val="35967951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algn="ctr" eaLnBrk="1" hangingPunct="1"/>
            <a:r>
              <a:rPr lang="en-GB" dirty="0" smtClean="0"/>
              <a:t>Middle Aged Adults</a:t>
            </a:r>
            <a:endParaRPr lang="en-US" dirty="0" smtClean="0"/>
          </a:p>
        </p:txBody>
      </p:sp>
      <p:sp>
        <p:nvSpPr>
          <p:cNvPr id="24579" name="Rectangle 3"/>
          <p:cNvSpPr>
            <a:spLocks noGrp="1" noChangeArrowheads="1"/>
          </p:cNvSpPr>
          <p:nvPr>
            <p:ph idx="1"/>
          </p:nvPr>
        </p:nvSpPr>
        <p:spPr/>
        <p:txBody>
          <a:bodyPr>
            <a:normAutofit fontScale="92500" lnSpcReduction="20000"/>
          </a:bodyPr>
          <a:lstStyle/>
          <a:p>
            <a:pPr eaLnBrk="1" hangingPunct="1">
              <a:buNone/>
            </a:pPr>
            <a:r>
              <a:rPr lang="en-GB" sz="2400" dirty="0">
                <a:latin typeface="Comic Sans MS" panose="030F0702030302020204" pitchFamily="66" charset="0"/>
              </a:rPr>
              <a:t>Middle-aged adults often show visible signs of </a:t>
            </a:r>
            <a:r>
              <a:rPr lang="en-GB" sz="2400" dirty="0">
                <a:latin typeface="Comic Sans MS" panose="030F0702030302020204" pitchFamily="66" charset="0"/>
                <a:hlinkClick r:id="rId2" tooltip="Aging"/>
              </a:rPr>
              <a:t>aging</a:t>
            </a:r>
            <a:r>
              <a:rPr lang="en-GB" sz="2400" dirty="0">
                <a:latin typeface="Comic Sans MS" panose="030F0702030302020204" pitchFamily="66" charset="0"/>
              </a:rPr>
              <a:t> such as </a:t>
            </a:r>
            <a:r>
              <a:rPr lang="en-GB" sz="2400" dirty="0">
                <a:latin typeface="Comic Sans MS" panose="030F0702030302020204" pitchFamily="66" charset="0"/>
                <a:hlinkClick r:id="rId3" tooltip="Skin"/>
              </a:rPr>
              <a:t>loss of skin elasticity</a:t>
            </a:r>
            <a:r>
              <a:rPr lang="en-GB" sz="2400" dirty="0">
                <a:latin typeface="Comic Sans MS" panose="030F0702030302020204" pitchFamily="66" charset="0"/>
              </a:rPr>
              <a:t> and </a:t>
            </a:r>
            <a:r>
              <a:rPr lang="en-GB" sz="2400" dirty="0" err="1">
                <a:latin typeface="Comic Sans MS" panose="030F0702030302020204" pitchFamily="66" charset="0"/>
                <a:hlinkClick r:id="rId4" tooltip="Hair color"/>
              </a:rPr>
              <a:t>graying</a:t>
            </a:r>
            <a:r>
              <a:rPr lang="en-GB" sz="2400" dirty="0">
                <a:latin typeface="Comic Sans MS" panose="030F0702030302020204" pitchFamily="66" charset="0"/>
                <a:hlinkClick r:id="rId4" tooltip="Hair color"/>
              </a:rPr>
              <a:t> </a:t>
            </a:r>
            <a:r>
              <a:rPr lang="en-GB" sz="2400" dirty="0" smtClean="0">
                <a:latin typeface="Comic Sans MS" panose="030F0702030302020204" pitchFamily="66" charset="0"/>
                <a:hlinkClick r:id="rId4" tooltip="Hair color"/>
              </a:rPr>
              <a:t>and thinning of </a:t>
            </a:r>
            <a:r>
              <a:rPr lang="en-GB" sz="2400" dirty="0">
                <a:latin typeface="Comic Sans MS" panose="030F0702030302020204" pitchFamily="66" charset="0"/>
                <a:hlinkClick r:id="rId4" tooltip="Hair color"/>
              </a:rPr>
              <a:t>the hair</a:t>
            </a:r>
            <a:r>
              <a:rPr lang="en-GB" sz="2400" dirty="0">
                <a:latin typeface="Comic Sans MS" panose="030F0702030302020204" pitchFamily="66" charset="0"/>
              </a:rPr>
              <a:t>. </a:t>
            </a:r>
            <a:r>
              <a:rPr lang="en-GB" sz="2400" dirty="0">
                <a:latin typeface="Comic Sans MS" panose="030F0702030302020204" pitchFamily="66" charset="0"/>
                <a:hlinkClick r:id="rId5" tooltip="Physical fitness"/>
              </a:rPr>
              <a:t>Physical fitness</a:t>
            </a:r>
            <a:r>
              <a:rPr lang="en-GB" sz="2400" dirty="0">
                <a:latin typeface="Comic Sans MS" panose="030F0702030302020204" pitchFamily="66" charset="0"/>
              </a:rPr>
              <a:t> usually wanes, with a 5–10 kg </a:t>
            </a:r>
            <a:r>
              <a:rPr lang="en-GB" sz="2400" dirty="0" smtClean="0">
                <a:latin typeface="Comic Sans MS" panose="030F0702030302020204" pitchFamily="66" charset="0"/>
              </a:rPr>
              <a:t>accumulation </a:t>
            </a:r>
            <a:r>
              <a:rPr lang="en-GB" sz="2400" dirty="0">
                <a:latin typeface="Comic Sans MS" panose="030F0702030302020204" pitchFamily="66" charset="0"/>
              </a:rPr>
              <a:t>of body fat, reduction in aerobic performance and a decrease in maximal heart rate. </a:t>
            </a:r>
            <a:endParaRPr lang="en-GB" sz="2400" dirty="0" smtClean="0">
              <a:latin typeface="Comic Sans MS" panose="030F0702030302020204" pitchFamily="66" charset="0"/>
            </a:endParaRPr>
          </a:p>
          <a:p>
            <a:pPr eaLnBrk="1" hangingPunct="1">
              <a:buNone/>
            </a:pPr>
            <a:r>
              <a:rPr lang="en-GB" sz="2400" dirty="0" smtClean="0">
                <a:latin typeface="Comic Sans MS" panose="030F0702030302020204" pitchFamily="66" charset="0"/>
                <a:hlinkClick r:id="rId6" tooltip="Physical strength"/>
              </a:rPr>
              <a:t>Strength</a:t>
            </a:r>
            <a:r>
              <a:rPr lang="en-GB" sz="2400" dirty="0" smtClean="0">
                <a:latin typeface="Comic Sans MS" panose="030F0702030302020204" pitchFamily="66" charset="0"/>
              </a:rPr>
              <a:t> </a:t>
            </a:r>
            <a:r>
              <a:rPr lang="en-GB" sz="2400" dirty="0">
                <a:latin typeface="Comic Sans MS" panose="030F0702030302020204" pitchFamily="66" charset="0"/>
              </a:rPr>
              <a:t>and </a:t>
            </a:r>
            <a:r>
              <a:rPr lang="en-GB" sz="2400" dirty="0">
                <a:latin typeface="Comic Sans MS" panose="030F0702030302020204" pitchFamily="66" charset="0"/>
                <a:hlinkClick r:id="rId7" tooltip="Flexibility (anatomy)"/>
              </a:rPr>
              <a:t>flexibility</a:t>
            </a:r>
            <a:r>
              <a:rPr lang="en-GB" sz="2400" dirty="0">
                <a:latin typeface="Comic Sans MS" panose="030F0702030302020204" pitchFamily="66" charset="0"/>
              </a:rPr>
              <a:t> </a:t>
            </a:r>
            <a:r>
              <a:rPr lang="en-GB" sz="2400" dirty="0" smtClean="0">
                <a:latin typeface="Comic Sans MS" panose="030F0702030302020204" pitchFamily="66" charset="0"/>
              </a:rPr>
              <a:t>decrease </a:t>
            </a:r>
            <a:r>
              <a:rPr lang="en-GB" sz="2400" dirty="0">
                <a:latin typeface="Comic Sans MS" panose="030F0702030302020204" pitchFamily="66" charset="0"/>
              </a:rPr>
              <a:t>throughout middle age. However, people age at different rates and there can be significant differences between individuals of the same age.</a:t>
            </a:r>
            <a:endParaRPr lang="en-GB" sz="2400" dirty="0" smtClean="0">
              <a:latin typeface="Comic Sans MS" panose="030F0702030302020204" pitchFamily="66"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US" altLang="en-US" dirty="0"/>
              <a:t>Middle-Aged Adult Development</a:t>
            </a:r>
          </a:p>
        </p:txBody>
      </p:sp>
      <p:sp>
        <p:nvSpPr>
          <p:cNvPr id="23555" name="Rectangle 3"/>
          <p:cNvSpPr>
            <a:spLocks noGrp="1" noChangeArrowheads="1"/>
          </p:cNvSpPr>
          <p:nvPr>
            <p:ph idx="1"/>
          </p:nvPr>
        </p:nvSpPr>
        <p:spPr/>
        <p:txBody>
          <a:bodyPr/>
          <a:lstStyle/>
          <a:p>
            <a:r>
              <a:rPr lang="en-US" altLang="en-US" sz="2400" dirty="0"/>
              <a:t>Generally ages 40-60</a:t>
            </a:r>
          </a:p>
          <a:p>
            <a:r>
              <a:rPr lang="en-US" altLang="en-US" sz="2400" dirty="0"/>
              <a:t>They could feel one of two things:</a:t>
            </a:r>
          </a:p>
          <a:p>
            <a:pPr lvl="1"/>
            <a:r>
              <a:rPr lang="en-US" altLang="en-US" sz="2400" dirty="0"/>
              <a:t>A purpose such as paving the way for the new generation</a:t>
            </a:r>
          </a:p>
          <a:p>
            <a:pPr lvl="1"/>
            <a:r>
              <a:rPr lang="en-US" altLang="en-US" sz="2400" dirty="0"/>
              <a:t>A sense of purposelessness </a:t>
            </a:r>
          </a:p>
          <a:p>
            <a:r>
              <a:rPr lang="en-US" altLang="en-US" sz="2400" dirty="0"/>
              <a:t>Also experience declined muscle strength, reaction time, sensory issues, and declined cardiac output</a:t>
            </a:r>
          </a:p>
          <a:p>
            <a:pPr>
              <a:buFont typeface="Wingdings" panose="05000000000000000000" pitchFamily="2" charset="2"/>
              <a:buNone/>
            </a:pPr>
            <a:endParaRPr lang="en-US" altLang="en-US" dirty="0"/>
          </a:p>
        </p:txBody>
      </p:sp>
    </p:spTree>
    <p:extLst>
      <p:ext uri="{BB962C8B-B14F-4D97-AF65-F5344CB8AC3E}">
        <p14:creationId xmlns:p14="http://schemas.microsoft.com/office/powerpoint/2010/main" val="276017714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a:t>Elderly Development</a:t>
            </a:r>
          </a:p>
        </p:txBody>
      </p:sp>
      <p:sp>
        <p:nvSpPr>
          <p:cNvPr id="24579" name="Rectangle 3"/>
          <p:cNvSpPr>
            <a:spLocks noGrp="1" noChangeArrowheads="1"/>
          </p:cNvSpPr>
          <p:nvPr>
            <p:ph idx="1"/>
          </p:nvPr>
        </p:nvSpPr>
        <p:spPr/>
        <p:txBody>
          <a:bodyPr>
            <a:normAutofit/>
          </a:bodyPr>
          <a:lstStyle/>
          <a:p>
            <a:pPr>
              <a:lnSpc>
                <a:spcPct val="90000"/>
              </a:lnSpc>
            </a:pPr>
            <a:r>
              <a:rPr lang="en-US" altLang="en-US" sz="2600" dirty="0">
                <a:latin typeface="Comic Sans MS" panose="030F0702030302020204" pitchFamily="66" charset="0"/>
              </a:rPr>
              <a:t>Generally over 60 </a:t>
            </a:r>
            <a:r>
              <a:rPr lang="en-US" altLang="en-US" sz="2600" dirty="0" smtClean="0">
                <a:latin typeface="Comic Sans MS" panose="030F0702030302020204" pitchFamily="66" charset="0"/>
              </a:rPr>
              <a:t>years according to the WHO</a:t>
            </a:r>
          </a:p>
          <a:p>
            <a:pPr>
              <a:lnSpc>
                <a:spcPct val="90000"/>
              </a:lnSpc>
            </a:pPr>
            <a:r>
              <a:rPr lang="en-US" altLang="en-US" sz="2600" dirty="0" smtClean="0">
                <a:latin typeface="Comic Sans MS" panose="030F0702030302020204" pitchFamily="66" charset="0"/>
              </a:rPr>
              <a:t>Old age is socially constructed</a:t>
            </a:r>
            <a:endParaRPr lang="en-US" altLang="en-US" sz="2600" dirty="0" smtClean="0">
              <a:latin typeface="Comic Sans MS" panose="030F0702030302020204" pitchFamily="66" charset="0"/>
            </a:endParaRPr>
          </a:p>
          <a:p>
            <a:pPr marL="0" indent="0">
              <a:lnSpc>
                <a:spcPct val="90000"/>
              </a:lnSpc>
              <a:buNone/>
            </a:pPr>
            <a:endParaRPr lang="en-US" altLang="en-US" sz="2600" dirty="0">
              <a:latin typeface="Comic Sans MS" panose="030F0702030302020204" pitchFamily="66" charset="0"/>
            </a:endParaRPr>
          </a:p>
          <a:p>
            <a:pPr>
              <a:lnSpc>
                <a:spcPct val="90000"/>
              </a:lnSpc>
            </a:pPr>
            <a:r>
              <a:rPr lang="en-US" altLang="en-US" sz="2600" dirty="0" smtClean="0">
                <a:latin typeface="Comic Sans MS" panose="030F0702030302020204" pitchFamily="66" charset="0"/>
              </a:rPr>
              <a:t>Mental </a:t>
            </a:r>
            <a:r>
              <a:rPr lang="en-US" altLang="en-US" sz="2600" dirty="0">
                <a:latin typeface="Comic Sans MS" panose="030F0702030302020204" pitchFamily="66" charset="0"/>
              </a:rPr>
              <a:t>disintegration may occur leading to</a:t>
            </a:r>
          </a:p>
          <a:p>
            <a:pPr lvl="1">
              <a:lnSpc>
                <a:spcPct val="90000"/>
              </a:lnSpc>
            </a:pPr>
            <a:r>
              <a:rPr lang="en-US" altLang="en-US" sz="2200" dirty="0">
                <a:latin typeface="Comic Sans MS" panose="030F0702030302020204" pitchFamily="66" charset="0"/>
              </a:rPr>
              <a:t>Alzheimer's</a:t>
            </a:r>
          </a:p>
          <a:p>
            <a:pPr lvl="1">
              <a:lnSpc>
                <a:spcPct val="90000"/>
              </a:lnSpc>
            </a:pPr>
            <a:r>
              <a:rPr lang="en-US" altLang="en-US" sz="2200" dirty="0">
                <a:latin typeface="Comic Sans MS" panose="030F0702030302020204" pitchFamily="66" charset="0"/>
              </a:rPr>
              <a:t>Dementia</a:t>
            </a:r>
          </a:p>
        </p:txBody>
      </p:sp>
    </p:spTree>
    <p:extLst>
      <p:ext uri="{BB962C8B-B14F-4D97-AF65-F5344CB8AC3E}">
        <p14:creationId xmlns:p14="http://schemas.microsoft.com/office/powerpoint/2010/main" val="14552962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Physical marks of old </a:t>
            </a:r>
            <a:r>
              <a:rPr lang="en-GB" b="1" dirty="0" smtClean="0"/>
              <a:t>age</a:t>
            </a:r>
            <a:endParaRPr lang="en-GB" dirty="0"/>
          </a:p>
        </p:txBody>
      </p:sp>
      <p:sp>
        <p:nvSpPr>
          <p:cNvPr id="3" name="Content Placeholder 2"/>
          <p:cNvSpPr>
            <a:spLocks noGrp="1"/>
          </p:cNvSpPr>
          <p:nvPr>
            <p:ph idx="1"/>
          </p:nvPr>
        </p:nvSpPr>
        <p:spPr/>
        <p:txBody>
          <a:bodyPr>
            <a:normAutofit/>
          </a:bodyPr>
          <a:lstStyle/>
          <a:p>
            <a:r>
              <a:rPr lang="en-GB" b="1" dirty="0" smtClean="0">
                <a:latin typeface="Comic Sans MS" panose="030F0702030302020204" pitchFamily="66" charset="0"/>
              </a:rPr>
              <a:t>Bone </a:t>
            </a:r>
            <a:r>
              <a:rPr lang="en-GB" b="1" dirty="0">
                <a:latin typeface="Comic Sans MS" panose="030F0702030302020204" pitchFamily="66" charset="0"/>
              </a:rPr>
              <a:t>and joint.</a:t>
            </a:r>
            <a:r>
              <a:rPr lang="en-GB" dirty="0">
                <a:latin typeface="Comic Sans MS" panose="030F0702030302020204" pitchFamily="66" charset="0"/>
              </a:rPr>
              <a:t> Old bones are marked by “thinning and </a:t>
            </a:r>
            <a:r>
              <a:rPr lang="en-GB" dirty="0" smtClean="0">
                <a:latin typeface="Comic Sans MS" panose="030F0702030302020204" pitchFamily="66" charset="0"/>
              </a:rPr>
              <a:t>shrinkage. a </a:t>
            </a:r>
            <a:r>
              <a:rPr lang="en-GB" dirty="0">
                <a:latin typeface="Comic Sans MS" panose="030F0702030302020204" pitchFamily="66" charset="0"/>
              </a:rPr>
              <a:t>loss of height (about two inches by age 80), </a:t>
            </a:r>
            <a:r>
              <a:rPr lang="en-GB" dirty="0" smtClean="0">
                <a:latin typeface="Comic Sans MS" panose="030F0702030302020204" pitchFamily="66" charset="0"/>
              </a:rPr>
              <a:t> </a:t>
            </a:r>
            <a:r>
              <a:rPr lang="en-GB" dirty="0">
                <a:latin typeface="Comic Sans MS" panose="030F0702030302020204" pitchFamily="66" charset="0"/>
              </a:rPr>
              <a:t>stooping posture </a:t>
            </a:r>
            <a:r>
              <a:rPr lang="en-GB" dirty="0" smtClean="0">
                <a:latin typeface="Comic Sans MS" panose="030F0702030302020204" pitchFamily="66" charset="0"/>
              </a:rPr>
              <a:t>and </a:t>
            </a:r>
            <a:r>
              <a:rPr lang="en-GB" dirty="0">
                <a:latin typeface="Comic Sans MS" panose="030F0702030302020204" pitchFamily="66" charset="0"/>
              </a:rPr>
              <a:t>a greater </a:t>
            </a:r>
            <a:r>
              <a:rPr lang="en-GB" dirty="0">
                <a:solidFill>
                  <a:schemeClr val="tx1"/>
                </a:solidFill>
                <a:latin typeface="Comic Sans MS" panose="030F0702030302020204" pitchFamily="66" charset="0"/>
              </a:rPr>
              <a:t>susceptibility to bone and joint diseases such as </a:t>
            </a:r>
            <a:r>
              <a:rPr lang="en-GB" dirty="0">
                <a:solidFill>
                  <a:schemeClr val="tx1"/>
                </a:solidFill>
                <a:latin typeface="Comic Sans MS" panose="030F0702030302020204" pitchFamily="66" charset="0"/>
                <a:hlinkClick r:id="rId2" tooltip="Osteoarthritis"/>
              </a:rPr>
              <a:t>osteoarthritis</a:t>
            </a:r>
            <a:r>
              <a:rPr lang="en-GB" dirty="0">
                <a:solidFill>
                  <a:schemeClr val="tx1"/>
                </a:solidFill>
                <a:latin typeface="Comic Sans MS" panose="030F0702030302020204" pitchFamily="66" charset="0"/>
              </a:rPr>
              <a:t> and </a:t>
            </a:r>
            <a:r>
              <a:rPr lang="en-GB" dirty="0">
                <a:solidFill>
                  <a:schemeClr val="tx1"/>
                </a:solidFill>
                <a:latin typeface="Comic Sans MS" panose="030F0702030302020204" pitchFamily="66" charset="0"/>
                <a:hlinkClick r:id="rId3" tooltip="Osteoporosis"/>
              </a:rPr>
              <a:t>osteoporosis</a:t>
            </a:r>
            <a:r>
              <a:rPr lang="en-GB" dirty="0" smtClean="0">
                <a:solidFill>
                  <a:schemeClr val="tx1"/>
                </a:solidFill>
                <a:latin typeface="Comic Sans MS" panose="030F0702030302020204" pitchFamily="66" charset="0"/>
              </a:rPr>
              <a:t>.</a:t>
            </a:r>
            <a:endParaRPr lang="en-GB" dirty="0">
              <a:solidFill>
                <a:schemeClr val="tx1"/>
              </a:solidFill>
              <a:latin typeface="Comic Sans MS" panose="030F0702030302020204" pitchFamily="66" charset="0"/>
            </a:endParaRPr>
          </a:p>
          <a:p>
            <a:r>
              <a:rPr lang="en-GB" b="1" dirty="0">
                <a:latin typeface="Comic Sans MS" panose="030F0702030302020204" pitchFamily="66" charset="0"/>
              </a:rPr>
              <a:t>Chronic </a:t>
            </a:r>
            <a:r>
              <a:rPr lang="en-GB" b="1" dirty="0" smtClean="0">
                <a:latin typeface="Comic Sans MS" panose="030F0702030302020204" pitchFamily="66" charset="0"/>
              </a:rPr>
              <a:t>diseases hypertension, heart disease</a:t>
            </a:r>
          </a:p>
          <a:p>
            <a:r>
              <a:rPr lang="en-GB" b="1" dirty="0" smtClean="0">
                <a:latin typeface="Comic Sans MS" panose="030F0702030302020204" pitchFamily="66" charset="0"/>
              </a:rPr>
              <a:t>Dental </a:t>
            </a:r>
            <a:r>
              <a:rPr lang="en-GB" b="1" dirty="0">
                <a:latin typeface="Comic Sans MS" panose="030F0702030302020204" pitchFamily="66" charset="0"/>
              </a:rPr>
              <a:t>problems.</a:t>
            </a:r>
            <a:r>
              <a:rPr lang="en-GB" dirty="0">
                <a:latin typeface="Comic Sans MS" panose="030F0702030302020204" pitchFamily="66" charset="0"/>
              </a:rPr>
              <a:t> Less </a:t>
            </a:r>
            <a:r>
              <a:rPr lang="en-GB" dirty="0">
                <a:latin typeface="Comic Sans MS" panose="030F0702030302020204" pitchFamily="66" charset="0"/>
                <a:hlinkClick r:id="rId4" tooltip="Saliva"/>
              </a:rPr>
              <a:t>saliva</a:t>
            </a:r>
            <a:r>
              <a:rPr lang="en-GB" dirty="0">
                <a:latin typeface="Comic Sans MS" panose="030F0702030302020204" pitchFamily="66" charset="0"/>
              </a:rPr>
              <a:t> and less ability for </a:t>
            </a:r>
            <a:r>
              <a:rPr lang="en-GB" dirty="0">
                <a:latin typeface="Comic Sans MS" panose="030F0702030302020204" pitchFamily="66" charset="0"/>
                <a:hlinkClick r:id="rId5" tooltip="Oral hygiene"/>
              </a:rPr>
              <a:t>oral hygiene</a:t>
            </a:r>
            <a:r>
              <a:rPr lang="en-GB" dirty="0">
                <a:latin typeface="Comic Sans MS" panose="030F0702030302020204" pitchFamily="66" charset="0"/>
              </a:rPr>
              <a:t> in old age increases the chance of </a:t>
            </a:r>
            <a:r>
              <a:rPr lang="en-GB" dirty="0">
                <a:latin typeface="Comic Sans MS" panose="030F0702030302020204" pitchFamily="66" charset="0"/>
                <a:hlinkClick r:id="rId6" tooltip="Dental caries"/>
              </a:rPr>
              <a:t>tooth decay and infection</a:t>
            </a:r>
            <a:r>
              <a:rPr lang="en-GB" dirty="0" smtClean="0">
                <a:latin typeface="Comic Sans MS" panose="030F0702030302020204" pitchFamily="66" charset="0"/>
              </a:rPr>
              <a:t>.</a:t>
            </a:r>
            <a:endParaRPr lang="en-GB" dirty="0">
              <a:latin typeface="Comic Sans MS" panose="030F0702030302020204" pitchFamily="66" charset="0"/>
            </a:endParaRPr>
          </a:p>
        </p:txBody>
      </p:sp>
    </p:spTree>
    <p:extLst>
      <p:ext uri="{BB962C8B-B14F-4D97-AF65-F5344CB8AC3E}">
        <p14:creationId xmlns:p14="http://schemas.microsoft.com/office/powerpoint/2010/main" val="16875908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Autofit/>
          </a:bodyPr>
          <a:lstStyle/>
          <a:p>
            <a:pPr lvl="0">
              <a:buClr>
                <a:srgbClr val="B31166"/>
              </a:buClr>
            </a:pPr>
            <a:r>
              <a:rPr lang="en-GB" sz="2400" b="1" dirty="0">
                <a:solidFill>
                  <a:prstClr val="black">
                    <a:lumMod val="75000"/>
                    <a:lumOff val="25000"/>
                  </a:prstClr>
                </a:solidFill>
                <a:latin typeface="Comic Sans MS" panose="030F0702030302020204" pitchFamily="66" charset="0"/>
              </a:rPr>
              <a:t>Digestive system.</a:t>
            </a:r>
            <a:r>
              <a:rPr lang="en-GB" sz="2400" dirty="0">
                <a:solidFill>
                  <a:prstClr val="black">
                    <a:lumMod val="75000"/>
                    <a:lumOff val="25000"/>
                  </a:prstClr>
                </a:solidFill>
                <a:latin typeface="Comic Sans MS" panose="030F0702030302020204" pitchFamily="66" charset="0"/>
              </a:rPr>
              <a:t> </a:t>
            </a:r>
            <a:endParaRPr lang="en-GB" sz="2400" dirty="0" smtClean="0">
              <a:solidFill>
                <a:prstClr val="black">
                  <a:lumMod val="75000"/>
                  <a:lumOff val="25000"/>
                </a:prstClr>
              </a:solidFill>
              <a:latin typeface="Comic Sans MS" panose="030F0702030302020204" pitchFamily="66" charset="0"/>
            </a:endParaRPr>
          </a:p>
          <a:p>
            <a:pPr lvl="0">
              <a:buClr>
                <a:srgbClr val="B31166"/>
              </a:buClr>
            </a:pPr>
            <a:endParaRPr lang="en-GB" sz="2400" dirty="0" smtClean="0">
              <a:solidFill>
                <a:prstClr val="black">
                  <a:lumMod val="75000"/>
                  <a:lumOff val="25000"/>
                </a:prstClr>
              </a:solidFill>
              <a:latin typeface="Comic Sans MS" panose="030F0702030302020204" pitchFamily="66" charset="0"/>
            </a:endParaRPr>
          </a:p>
          <a:p>
            <a:pPr lvl="0">
              <a:buClr>
                <a:srgbClr val="B31166"/>
              </a:buClr>
            </a:pPr>
            <a:r>
              <a:rPr lang="en-GB" sz="2400" b="1" dirty="0" smtClean="0">
                <a:solidFill>
                  <a:prstClr val="black">
                    <a:lumMod val="75000"/>
                    <a:lumOff val="25000"/>
                  </a:prstClr>
                </a:solidFill>
                <a:latin typeface="Comic Sans MS" panose="030F0702030302020204" pitchFamily="66" charset="0"/>
              </a:rPr>
              <a:t>Eyesight</a:t>
            </a:r>
            <a:r>
              <a:rPr lang="en-GB" sz="2400" b="1" dirty="0">
                <a:solidFill>
                  <a:prstClr val="black">
                    <a:lumMod val="75000"/>
                    <a:lumOff val="25000"/>
                  </a:prstClr>
                </a:solidFill>
                <a:latin typeface="Comic Sans MS" panose="030F0702030302020204" pitchFamily="66" charset="0"/>
              </a:rPr>
              <a:t>.</a:t>
            </a:r>
            <a:r>
              <a:rPr lang="en-GB" sz="2400" dirty="0">
                <a:solidFill>
                  <a:prstClr val="black">
                    <a:lumMod val="75000"/>
                    <a:lumOff val="25000"/>
                  </a:prstClr>
                </a:solidFill>
                <a:latin typeface="Comic Sans MS" panose="030F0702030302020204" pitchFamily="66" charset="0"/>
              </a:rPr>
              <a:t> </a:t>
            </a:r>
            <a:endParaRPr lang="en-GB" sz="2400" dirty="0" smtClean="0">
              <a:solidFill>
                <a:prstClr val="black">
                  <a:lumMod val="75000"/>
                  <a:lumOff val="25000"/>
                </a:prstClr>
              </a:solidFill>
              <a:latin typeface="Comic Sans MS" panose="030F0702030302020204" pitchFamily="66" charset="0"/>
            </a:endParaRPr>
          </a:p>
          <a:p>
            <a:pPr lvl="0">
              <a:buClr>
                <a:srgbClr val="B31166"/>
              </a:buClr>
            </a:pPr>
            <a:endParaRPr lang="en-GB" sz="2400" dirty="0" smtClean="0">
              <a:solidFill>
                <a:prstClr val="black">
                  <a:lumMod val="75000"/>
                  <a:lumOff val="25000"/>
                </a:prstClr>
              </a:solidFill>
              <a:latin typeface="Comic Sans MS" panose="030F0702030302020204" pitchFamily="66" charset="0"/>
            </a:endParaRPr>
          </a:p>
          <a:p>
            <a:pPr lvl="0">
              <a:buClr>
                <a:srgbClr val="B31166"/>
              </a:buClr>
            </a:pPr>
            <a:r>
              <a:rPr lang="en-GB" sz="2400" b="1" dirty="0" smtClean="0">
                <a:solidFill>
                  <a:prstClr val="black">
                    <a:lumMod val="75000"/>
                    <a:lumOff val="25000"/>
                  </a:prstClr>
                </a:solidFill>
                <a:latin typeface="Comic Sans MS" panose="030F0702030302020204" pitchFamily="66" charset="0"/>
              </a:rPr>
              <a:t>Falls</a:t>
            </a:r>
            <a:r>
              <a:rPr lang="en-GB" sz="2400" b="1" dirty="0">
                <a:solidFill>
                  <a:prstClr val="black">
                    <a:lumMod val="75000"/>
                    <a:lumOff val="25000"/>
                  </a:prstClr>
                </a:solidFill>
                <a:latin typeface="Comic Sans MS" panose="030F0702030302020204" pitchFamily="66" charset="0"/>
              </a:rPr>
              <a:t>.</a:t>
            </a:r>
            <a:r>
              <a:rPr lang="en-GB" sz="2400" dirty="0">
                <a:solidFill>
                  <a:prstClr val="black">
                    <a:lumMod val="75000"/>
                    <a:lumOff val="25000"/>
                  </a:prstClr>
                </a:solidFill>
                <a:latin typeface="Comic Sans MS" panose="030F0702030302020204" pitchFamily="66" charset="0"/>
              </a:rPr>
              <a:t> </a:t>
            </a:r>
            <a:endParaRPr lang="en-GB" sz="2400" dirty="0" smtClean="0">
              <a:solidFill>
                <a:prstClr val="black">
                  <a:lumMod val="75000"/>
                  <a:lumOff val="25000"/>
                </a:prstClr>
              </a:solidFill>
              <a:latin typeface="Comic Sans MS" panose="030F0702030302020204" pitchFamily="66" charset="0"/>
            </a:endParaRPr>
          </a:p>
          <a:p>
            <a:pPr lvl="0">
              <a:buClr>
                <a:srgbClr val="B31166"/>
              </a:buClr>
            </a:pPr>
            <a:endParaRPr lang="en-GB" sz="2400" dirty="0" smtClean="0">
              <a:solidFill>
                <a:prstClr val="black">
                  <a:lumMod val="75000"/>
                  <a:lumOff val="25000"/>
                </a:prstClr>
              </a:solidFill>
              <a:latin typeface="Comic Sans MS" panose="030F0702030302020204" pitchFamily="66" charset="0"/>
            </a:endParaRPr>
          </a:p>
          <a:p>
            <a:pPr lvl="0">
              <a:buClr>
                <a:srgbClr val="B31166"/>
              </a:buClr>
            </a:pPr>
            <a:r>
              <a:rPr lang="en-GB" sz="2400" b="1" dirty="0" smtClean="0">
                <a:solidFill>
                  <a:prstClr val="black">
                    <a:lumMod val="75000"/>
                    <a:lumOff val="25000"/>
                  </a:prstClr>
                </a:solidFill>
                <a:latin typeface="Comic Sans MS" panose="030F0702030302020204" pitchFamily="66" charset="0"/>
              </a:rPr>
              <a:t>Hair</a:t>
            </a:r>
            <a:r>
              <a:rPr lang="en-GB" sz="2400" dirty="0" smtClean="0">
                <a:solidFill>
                  <a:prstClr val="black">
                    <a:lumMod val="75000"/>
                    <a:lumOff val="25000"/>
                  </a:prstClr>
                </a:solidFill>
                <a:latin typeface="Comic Sans MS" panose="030F0702030302020204" pitchFamily="66" charset="0"/>
              </a:rPr>
              <a:t>.</a:t>
            </a:r>
            <a:endParaRPr lang="en-GB" sz="2400" dirty="0">
              <a:solidFill>
                <a:prstClr val="black">
                  <a:lumMod val="75000"/>
                  <a:lumOff val="25000"/>
                </a:prstClr>
              </a:solidFill>
              <a:latin typeface="Comic Sans MS" panose="030F0702030302020204" pitchFamily="66" charset="0"/>
            </a:endParaRPr>
          </a:p>
          <a:p>
            <a:endParaRPr lang="en-GB" sz="2400" dirty="0"/>
          </a:p>
        </p:txBody>
      </p:sp>
    </p:spTree>
    <p:extLst>
      <p:ext uri="{BB962C8B-B14F-4D97-AF65-F5344CB8AC3E}">
        <p14:creationId xmlns:p14="http://schemas.microsoft.com/office/powerpoint/2010/main" val="3628043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sz="2400" b="1" dirty="0">
                <a:latin typeface="Comic Sans MS" panose="030F0702030302020204" pitchFamily="66" charset="0"/>
              </a:rPr>
              <a:t>Hearing.</a:t>
            </a:r>
            <a:r>
              <a:rPr lang="en-GB" sz="2400" dirty="0">
                <a:latin typeface="Comic Sans MS" panose="030F0702030302020204" pitchFamily="66" charset="0"/>
              </a:rPr>
              <a:t> By age 75 and older, 48% of men and 37% of women encounter impairments in hearing. </a:t>
            </a:r>
            <a:endParaRPr lang="en-GB" sz="2400" dirty="0" smtClean="0">
              <a:latin typeface="Comic Sans MS" panose="030F0702030302020204" pitchFamily="66" charset="0"/>
            </a:endParaRPr>
          </a:p>
          <a:p>
            <a:r>
              <a:rPr lang="en-GB" sz="2400" b="1" dirty="0" smtClean="0">
                <a:latin typeface="Comic Sans MS" panose="030F0702030302020204" pitchFamily="66" charset="0"/>
              </a:rPr>
              <a:t>Hearts</a:t>
            </a:r>
            <a:r>
              <a:rPr lang="en-GB" sz="2400" dirty="0" smtClean="0">
                <a:latin typeface="Comic Sans MS" panose="030F0702030302020204" pitchFamily="66" charset="0"/>
              </a:rPr>
              <a:t> </a:t>
            </a:r>
            <a:r>
              <a:rPr lang="en-GB" sz="2400" dirty="0">
                <a:latin typeface="Comic Sans MS" panose="030F0702030302020204" pitchFamily="66" charset="0"/>
              </a:rPr>
              <a:t>are less efficient in old age with a resulting loss of stamina. In addition, atherosclerosis can constrict blood flow</a:t>
            </a:r>
            <a:r>
              <a:rPr lang="en-GB" sz="2400" dirty="0" smtClean="0">
                <a:latin typeface="Comic Sans MS" panose="030F0702030302020204" pitchFamily="66" charset="0"/>
              </a:rPr>
              <a:t>.</a:t>
            </a:r>
            <a:r>
              <a:rPr lang="en-GB" sz="2400" baseline="30000" dirty="0" smtClean="0">
                <a:latin typeface="Comic Sans MS" panose="030F0702030302020204" pitchFamily="66" charset="0"/>
                <a:hlinkClick r:id="rId2"/>
              </a:rPr>
              <a:t>]</a:t>
            </a:r>
            <a:endParaRPr lang="en-GB" sz="2400" dirty="0">
              <a:latin typeface="Comic Sans MS" panose="030F0702030302020204" pitchFamily="66" charset="0"/>
            </a:endParaRPr>
          </a:p>
          <a:p>
            <a:r>
              <a:rPr lang="en-GB" sz="2400" b="1" dirty="0">
                <a:latin typeface="Comic Sans MS" panose="030F0702030302020204" pitchFamily="66" charset="0"/>
              </a:rPr>
              <a:t>Immune function.</a:t>
            </a:r>
            <a:r>
              <a:rPr lang="en-GB" sz="2400" dirty="0">
                <a:latin typeface="Comic Sans MS" panose="030F0702030302020204" pitchFamily="66" charset="0"/>
              </a:rPr>
              <a:t> Less efficient immune function (</a:t>
            </a:r>
            <a:r>
              <a:rPr lang="en-GB" sz="2400" dirty="0" err="1">
                <a:latin typeface="Comic Sans MS" panose="030F0702030302020204" pitchFamily="66" charset="0"/>
                <a:hlinkClick r:id="rId3" tooltip="Immunosenescence"/>
              </a:rPr>
              <a:t>Immunosenescence</a:t>
            </a:r>
            <a:r>
              <a:rPr lang="en-GB" sz="2400" dirty="0">
                <a:latin typeface="Comic Sans MS" panose="030F0702030302020204" pitchFamily="66" charset="0"/>
              </a:rPr>
              <a:t>) is a mark of old age</a:t>
            </a:r>
            <a:r>
              <a:rPr lang="en-GB" sz="2400" dirty="0" smtClean="0">
                <a:latin typeface="Comic Sans MS" panose="030F0702030302020204" pitchFamily="66" charset="0"/>
              </a:rPr>
              <a:t>.</a:t>
            </a:r>
            <a:endParaRPr lang="en-GB" sz="2400" dirty="0">
              <a:latin typeface="Comic Sans MS" panose="030F0702030302020204" pitchFamily="66" charset="0"/>
            </a:endParaRPr>
          </a:p>
          <a:p>
            <a:endParaRPr lang="en-GB" dirty="0"/>
          </a:p>
        </p:txBody>
      </p:sp>
    </p:spTree>
    <p:extLst>
      <p:ext uri="{BB962C8B-B14F-4D97-AF65-F5344CB8AC3E}">
        <p14:creationId xmlns:p14="http://schemas.microsoft.com/office/powerpoint/2010/main" val="34980072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lvl="0">
              <a:buClr>
                <a:srgbClr val="B31166"/>
              </a:buClr>
            </a:pPr>
            <a:r>
              <a:rPr lang="en-GB" sz="2400" b="1" dirty="0">
                <a:solidFill>
                  <a:prstClr val="black">
                    <a:lumMod val="75000"/>
                    <a:lumOff val="25000"/>
                  </a:prstClr>
                </a:solidFill>
                <a:latin typeface="Comic Sans MS" panose="030F0702030302020204" pitchFamily="66" charset="0"/>
              </a:rPr>
              <a:t>Lungs</a:t>
            </a:r>
            <a:r>
              <a:rPr lang="en-GB" sz="2400" dirty="0">
                <a:solidFill>
                  <a:prstClr val="black">
                    <a:lumMod val="75000"/>
                    <a:lumOff val="25000"/>
                  </a:prstClr>
                </a:solidFill>
                <a:latin typeface="Comic Sans MS" panose="030F0702030302020204" pitchFamily="66" charset="0"/>
              </a:rPr>
              <a:t> expand less well; thus, they provide less oxygen.</a:t>
            </a:r>
          </a:p>
          <a:p>
            <a:pPr lvl="0">
              <a:buClr>
                <a:srgbClr val="B31166"/>
              </a:buClr>
            </a:pPr>
            <a:r>
              <a:rPr lang="en-GB" sz="2400" b="1" dirty="0">
                <a:solidFill>
                  <a:prstClr val="black">
                    <a:lumMod val="75000"/>
                    <a:lumOff val="25000"/>
                  </a:prstClr>
                </a:solidFill>
                <a:latin typeface="Comic Sans MS" panose="030F0702030302020204" pitchFamily="66" charset="0"/>
              </a:rPr>
              <a:t>Pain</a:t>
            </a:r>
            <a:r>
              <a:rPr lang="en-GB" sz="2400" dirty="0">
                <a:solidFill>
                  <a:prstClr val="black">
                    <a:lumMod val="75000"/>
                    <a:lumOff val="25000"/>
                  </a:prstClr>
                </a:solidFill>
                <a:latin typeface="Comic Sans MS" panose="030F0702030302020204" pitchFamily="66" charset="0"/>
              </a:rPr>
              <a:t> Most pains are </a:t>
            </a:r>
            <a:r>
              <a:rPr lang="en-GB" sz="2400" dirty="0" err="1">
                <a:solidFill>
                  <a:prstClr val="black">
                    <a:lumMod val="75000"/>
                    <a:lumOff val="25000"/>
                  </a:prstClr>
                </a:solidFill>
                <a:latin typeface="Comic Sans MS" panose="030F0702030302020204" pitchFamily="66" charset="0"/>
                <a:hlinkClick r:id="rId2" tooltip="Rheumatism"/>
              </a:rPr>
              <a:t>rheumatological</a:t>
            </a:r>
            <a:r>
              <a:rPr lang="en-GB" sz="2400" dirty="0">
                <a:solidFill>
                  <a:prstClr val="black">
                    <a:lumMod val="75000"/>
                    <a:lumOff val="25000"/>
                  </a:prstClr>
                </a:solidFill>
                <a:latin typeface="Comic Sans MS" panose="030F0702030302020204" pitchFamily="66" charset="0"/>
              </a:rPr>
              <a:t> or </a:t>
            </a:r>
            <a:r>
              <a:rPr lang="en-GB" sz="2400" dirty="0">
                <a:solidFill>
                  <a:prstClr val="black">
                    <a:lumMod val="75000"/>
                    <a:lumOff val="25000"/>
                  </a:prstClr>
                </a:solidFill>
                <a:latin typeface="Comic Sans MS" panose="030F0702030302020204" pitchFamily="66" charset="0"/>
                <a:hlinkClick r:id="rId3" tooltip="Malignancy"/>
              </a:rPr>
              <a:t>malignant</a:t>
            </a:r>
            <a:r>
              <a:rPr lang="en-GB" sz="2400" dirty="0">
                <a:solidFill>
                  <a:prstClr val="black">
                    <a:lumMod val="75000"/>
                    <a:lumOff val="25000"/>
                  </a:prstClr>
                </a:solidFill>
                <a:latin typeface="Comic Sans MS" panose="030F0702030302020204" pitchFamily="66" charset="0"/>
              </a:rPr>
              <a:t>.</a:t>
            </a:r>
          </a:p>
          <a:p>
            <a:pPr lvl="0">
              <a:buClr>
                <a:srgbClr val="B31166"/>
              </a:buClr>
            </a:pPr>
            <a:r>
              <a:rPr lang="en-GB" sz="2400" b="1" dirty="0">
                <a:solidFill>
                  <a:prstClr val="black">
                    <a:lumMod val="75000"/>
                    <a:lumOff val="25000"/>
                  </a:prstClr>
                </a:solidFill>
                <a:latin typeface="Comic Sans MS" panose="030F0702030302020204" pitchFamily="66" charset="0"/>
              </a:rPr>
              <a:t>Skin</a:t>
            </a:r>
            <a:r>
              <a:rPr lang="en-GB" sz="2400" dirty="0">
                <a:solidFill>
                  <a:prstClr val="black">
                    <a:lumMod val="75000"/>
                    <a:lumOff val="25000"/>
                  </a:prstClr>
                </a:solidFill>
                <a:latin typeface="Comic Sans MS" panose="030F0702030302020204" pitchFamily="66" charset="0"/>
              </a:rPr>
              <a:t> loses elasticity, becomes drier, and more lined and wrinkled.</a:t>
            </a:r>
          </a:p>
          <a:p>
            <a:endParaRPr lang="en-GB" dirty="0"/>
          </a:p>
        </p:txBody>
      </p:sp>
    </p:spTree>
    <p:extLst>
      <p:ext uri="{BB962C8B-B14F-4D97-AF65-F5344CB8AC3E}">
        <p14:creationId xmlns:p14="http://schemas.microsoft.com/office/powerpoint/2010/main" val="30463379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000" b="1" dirty="0" smtClean="0">
                <a:latin typeface="Comic Sans MS" panose="030F0702030302020204" pitchFamily="66" charset="0"/>
              </a:rPr>
              <a:t>Sleep</a:t>
            </a:r>
            <a:r>
              <a:rPr lang="en-GB" sz="2000" dirty="0" smtClean="0">
                <a:latin typeface="Comic Sans MS" panose="030F0702030302020204" pitchFamily="66" charset="0"/>
              </a:rPr>
              <a:t> </a:t>
            </a:r>
            <a:r>
              <a:rPr lang="en-GB" sz="2000" dirty="0">
                <a:latin typeface="Comic Sans MS" panose="030F0702030302020204" pitchFamily="66" charset="0"/>
              </a:rPr>
              <a:t>trouble holds a chronic prevalence of over 50% in old age and results in daytime </a:t>
            </a:r>
            <a:r>
              <a:rPr lang="en-GB" sz="2000" dirty="0" smtClean="0">
                <a:latin typeface="Comic Sans MS" panose="030F0702030302020204" pitchFamily="66" charset="0"/>
              </a:rPr>
              <a:t>sleepiness By </a:t>
            </a:r>
            <a:r>
              <a:rPr lang="en-GB" sz="2000" dirty="0">
                <a:latin typeface="Comic Sans MS" panose="030F0702030302020204" pitchFamily="66" charset="0"/>
              </a:rPr>
              <a:t>age 65, </a:t>
            </a:r>
            <a:r>
              <a:rPr lang="en-GB" sz="2000" dirty="0">
                <a:latin typeface="Comic Sans MS" panose="030F0702030302020204" pitchFamily="66" charset="0"/>
                <a:hlinkClick r:id="rId2" tooltip="Slow-wave sleep"/>
              </a:rPr>
              <a:t>deep sleep</a:t>
            </a:r>
            <a:r>
              <a:rPr lang="en-GB" sz="2000" dirty="0">
                <a:latin typeface="Comic Sans MS" panose="030F0702030302020204" pitchFamily="66" charset="0"/>
              </a:rPr>
              <a:t> goes down to about 5</a:t>
            </a:r>
            <a:r>
              <a:rPr lang="en-GB" sz="2000" dirty="0" smtClean="0">
                <a:latin typeface="Comic Sans MS" panose="030F0702030302020204" pitchFamily="66" charset="0"/>
              </a:rPr>
              <a:t>%</a:t>
            </a:r>
            <a:r>
              <a:rPr lang="en-GB" sz="2000" baseline="30000" dirty="0" smtClean="0">
                <a:latin typeface="Comic Sans MS" panose="030F0702030302020204" pitchFamily="66" charset="0"/>
              </a:rPr>
              <a:t>]</a:t>
            </a:r>
            <a:endParaRPr lang="en-GB" sz="2000" dirty="0">
              <a:latin typeface="Comic Sans MS" panose="030F0702030302020204" pitchFamily="66" charset="0"/>
            </a:endParaRPr>
          </a:p>
          <a:p>
            <a:r>
              <a:rPr lang="en-GB" sz="2000" b="1" dirty="0">
                <a:latin typeface="Comic Sans MS" panose="030F0702030302020204" pitchFamily="66" charset="0"/>
              </a:rPr>
              <a:t>Taste buds</a:t>
            </a:r>
            <a:r>
              <a:rPr lang="en-GB" sz="2000" dirty="0">
                <a:latin typeface="Comic Sans MS" panose="030F0702030302020204" pitchFamily="66" charset="0"/>
              </a:rPr>
              <a:t> diminish so that by age 80 </a:t>
            </a:r>
            <a:r>
              <a:rPr lang="en-GB" sz="2000" dirty="0">
                <a:latin typeface="Comic Sans MS" panose="030F0702030302020204" pitchFamily="66" charset="0"/>
                <a:hlinkClick r:id="rId3" tooltip="Taste bud"/>
              </a:rPr>
              <a:t>taste buds</a:t>
            </a:r>
            <a:r>
              <a:rPr lang="en-GB" sz="2000" dirty="0">
                <a:latin typeface="Comic Sans MS" panose="030F0702030302020204" pitchFamily="66" charset="0"/>
              </a:rPr>
              <a:t> are down to 50% of normal. Food becomes less appealing and nutrition can </a:t>
            </a:r>
            <a:r>
              <a:rPr lang="en-GB" sz="2000" dirty="0" smtClean="0">
                <a:latin typeface="Comic Sans MS" panose="030F0702030302020204" pitchFamily="66" charset="0"/>
              </a:rPr>
              <a:t>suffer</a:t>
            </a:r>
          </a:p>
          <a:p>
            <a:r>
              <a:rPr lang="en-GB" sz="2000" b="1" dirty="0" smtClean="0">
                <a:latin typeface="Comic Sans MS" panose="030F0702030302020204" pitchFamily="66" charset="0"/>
              </a:rPr>
              <a:t>Urinary </a:t>
            </a:r>
            <a:r>
              <a:rPr lang="en-GB" sz="2000" b="1" dirty="0">
                <a:latin typeface="Comic Sans MS" panose="030F0702030302020204" pitchFamily="66" charset="0"/>
              </a:rPr>
              <a:t>incontinence</a:t>
            </a:r>
            <a:r>
              <a:rPr lang="en-GB" sz="2000" dirty="0">
                <a:latin typeface="Comic Sans MS" panose="030F0702030302020204" pitchFamily="66" charset="0"/>
              </a:rPr>
              <a:t> is often found in old age</a:t>
            </a:r>
            <a:r>
              <a:rPr lang="en-GB" sz="2000" dirty="0" smtClean="0">
                <a:latin typeface="Comic Sans MS" panose="030F0702030302020204" pitchFamily="66" charset="0"/>
              </a:rPr>
              <a:t>.</a:t>
            </a:r>
            <a:endParaRPr lang="en-GB" sz="2000" dirty="0">
              <a:latin typeface="Comic Sans MS" panose="030F0702030302020204" pitchFamily="66" charset="0"/>
            </a:endParaRPr>
          </a:p>
          <a:p>
            <a:endParaRPr lang="en-GB" dirty="0">
              <a:latin typeface="Comic Sans MS" panose="030F0702030302020204" pitchFamily="66" charset="0"/>
            </a:endParaRPr>
          </a:p>
        </p:txBody>
      </p:sp>
    </p:spTree>
    <p:extLst>
      <p:ext uri="{BB962C8B-B14F-4D97-AF65-F5344CB8AC3E}">
        <p14:creationId xmlns:p14="http://schemas.microsoft.com/office/powerpoint/2010/main" val="8483883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mtClean="0"/>
              <a:t>References</a:t>
            </a:r>
            <a:endParaRPr lang="en-US" smtClean="0"/>
          </a:p>
        </p:txBody>
      </p:sp>
      <p:sp>
        <p:nvSpPr>
          <p:cNvPr id="21507" name="Rectangle 3"/>
          <p:cNvSpPr>
            <a:spLocks noGrp="1" noChangeArrowheads="1"/>
          </p:cNvSpPr>
          <p:nvPr>
            <p:ph idx="1"/>
          </p:nvPr>
        </p:nvSpPr>
        <p:spPr>
          <a:xfrm>
            <a:off x="468313" y="2060575"/>
            <a:ext cx="7772400" cy="4114800"/>
          </a:xfrm>
        </p:spPr>
        <p:txBody>
          <a:bodyPr>
            <a:normAutofit fontScale="92500" lnSpcReduction="10000"/>
          </a:bodyPr>
          <a:lstStyle/>
          <a:p>
            <a:pPr eaLnBrk="1" hangingPunct="1"/>
            <a:r>
              <a:rPr lang="en-US" sz="1600" smtClean="0"/>
              <a:t>BBC (1973) </a:t>
            </a:r>
            <a:r>
              <a:rPr lang="en-US" sz="1600" i="1" smtClean="0"/>
              <a:t>Final deal for thalidomide victims</a:t>
            </a:r>
            <a:r>
              <a:rPr lang="en-US" sz="1600" smtClean="0"/>
              <a:t> (online), Available at http://news.bbc.co.uk/onthisday/hi/dates/stories/july/30/newsid_4582000/4582119.stm (accessed 14th September 2010)</a:t>
            </a:r>
          </a:p>
          <a:p>
            <a:pPr eaLnBrk="1" hangingPunct="1"/>
            <a:endParaRPr lang="en-GB" sz="1600" smtClean="0"/>
          </a:p>
          <a:p>
            <a:pPr eaLnBrk="1" hangingPunct="1"/>
            <a:r>
              <a:rPr lang="en-GB" sz="1600" smtClean="0"/>
              <a:t>Doherty, J. &amp; Hughes, M (2009) </a:t>
            </a:r>
            <a:r>
              <a:rPr lang="en-GB" sz="1600" i="1" smtClean="0"/>
              <a:t>Child Development:Theory and Practice 0 -11, </a:t>
            </a:r>
            <a:r>
              <a:rPr lang="en-GB" sz="1600" smtClean="0"/>
              <a:t>Harlow:Pearson Education</a:t>
            </a:r>
            <a:endParaRPr lang="en-US" sz="1600" smtClean="0"/>
          </a:p>
          <a:p>
            <a:pPr eaLnBrk="1" hangingPunct="1">
              <a:buFont typeface="Wingdings" pitchFamily="2" charset="2"/>
              <a:buNone/>
            </a:pPr>
            <a:endParaRPr lang="en-GB" sz="1600" smtClean="0"/>
          </a:p>
          <a:p>
            <a:pPr eaLnBrk="1" hangingPunct="1"/>
            <a:r>
              <a:rPr lang="en-US" sz="1600" smtClean="0"/>
              <a:t>Health and Wellness(2006)</a:t>
            </a:r>
            <a:r>
              <a:rPr lang="en-US" sz="1600" i="1" smtClean="0"/>
              <a:t> Understanding the Difference Between "Congenital" and "Hereditary" Conditions (online), </a:t>
            </a:r>
            <a:r>
              <a:rPr lang="en-US" sz="1600" smtClean="0"/>
              <a:t>Available at</a:t>
            </a:r>
            <a:r>
              <a:rPr lang="en-US" sz="1600" i="1" smtClean="0"/>
              <a:t> </a:t>
            </a:r>
            <a:r>
              <a:rPr lang="en-US" sz="1600" smtClean="0"/>
              <a:t>http://www.associatedcontent.com/article/86605/understanding_the_difference_between.html?cat=70 (accessed 14</a:t>
            </a:r>
            <a:r>
              <a:rPr lang="en-US" sz="1600" baseline="30000" smtClean="0"/>
              <a:t>th</a:t>
            </a:r>
            <a:r>
              <a:rPr lang="en-US" sz="1600" smtClean="0"/>
              <a:t> September 2010)</a:t>
            </a:r>
          </a:p>
          <a:p>
            <a:pPr eaLnBrk="1" hangingPunct="1"/>
            <a:endParaRPr lang="en-GB" sz="1600" smtClean="0"/>
          </a:p>
          <a:p>
            <a:pPr eaLnBrk="1" hangingPunct="1"/>
            <a:r>
              <a:rPr lang="en-US" sz="1600" smtClean="0"/>
              <a:t>Netdoctor (2010) </a:t>
            </a:r>
            <a:r>
              <a:rPr lang="en-US" sz="1600" i="1" smtClean="0"/>
              <a:t>Pregnancy a testing time</a:t>
            </a:r>
            <a:r>
              <a:rPr lang="en-US" sz="1600" smtClean="0"/>
              <a:t> (online), Available at http://www.netdoctor.co.uk/health_advice/facts/pregnancy_testing_time_000617.htm (Accessed 14th September 2010)</a:t>
            </a:r>
          </a:p>
          <a:p>
            <a:pPr eaLnBrk="1" hangingPunct="1"/>
            <a:endParaRPr lang="en-US" sz="1600" smtClean="0"/>
          </a:p>
          <a:p>
            <a:pPr eaLnBrk="1" hangingPunct="1"/>
            <a:endParaRPr lang="en-GB" sz="1600" smtClean="0"/>
          </a:p>
          <a:p>
            <a:pPr eaLnBrk="1" hangingPunct="1"/>
            <a:endParaRPr lang="en-US" sz="1600" smtClean="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0</TotalTime>
  <Words>1918</Words>
  <Application>Microsoft Office PowerPoint</Application>
  <PresentationFormat>On-screen Show (4:3)</PresentationFormat>
  <Paragraphs>191</Paragraphs>
  <Slides>45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45</vt:i4>
      </vt:variant>
    </vt:vector>
  </HeadingPairs>
  <TitlesOfParts>
    <vt:vector size="53" baseType="lpstr">
      <vt:lpstr>Arial</vt:lpstr>
      <vt:lpstr>Century Gothic</vt:lpstr>
      <vt:lpstr>Comic Sans MS</vt:lpstr>
      <vt:lpstr>Monotype Sorts</vt:lpstr>
      <vt:lpstr>Tahoma</vt:lpstr>
      <vt:lpstr>Wingdings</vt:lpstr>
      <vt:lpstr>Wingdings 3</vt:lpstr>
      <vt:lpstr>Ion Boardroom</vt:lpstr>
      <vt:lpstr>Human growth and development</vt:lpstr>
      <vt:lpstr>Objectives</vt:lpstr>
      <vt:lpstr>WHAT IS DEVELOPMENT?</vt:lpstr>
      <vt:lpstr>PowerPoint Presentation</vt:lpstr>
      <vt:lpstr>STAGES OF THE LIFE SPAN</vt:lpstr>
      <vt:lpstr>STAGES OF THE LIFE SPAN</vt:lpstr>
      <vt:lpstr>Principles Governing Human Development (Baltes,1987)</vt:lpstr>
      <vt:lpstr>Development rates </vt:lpstr>
      <vt:lpstr>Prenatal Stage</vt:lpstr>
      <vt:lpstr>PowerPoint Presentation</vt:lpstr>
      <vt:lpstr>PowerPoint Presentation</vt:lpstr>
      <vt:lpstr>Germinal Stage</vt:lpstr>
      <vt:lpstr>Embryonic Stage</vt:lpstr>
      <vt:lpstr>Foetal Stage</vt:lpstr>
      <vt:lpstr>PowerPoint Presentation</vt:lpstr>
      <vt:lpstr>Foetal development</vt:lpstr>
      <vt:lpstr>Changes in Shape </vt:lpstr>
      <vt:lpstr>Infant Development-Physical</vt:lpstr>
      <vt:lpstr>PowerPoint Presentation</vt:lpstr>
      <vt:lpstr>Infant</vt:lpstr>
      <vt:lpstr>PowerPoint Presentation</vt:lpstr>
      <vt:lpstr>What can infants do?</vt:lpstr>
      <vt:lpstr>Physical growth and development in Infancy</vt:lpstr>
      <vt:lpstr>Toddler</vt:lpstr>
      <vt:lpstr>PowerPoint Presentation</vt:lpstr>
      <vt:lpstr>Adolescence</vt:lpstr>
      <vt:lpstr>PowerPoint Presentation</vt:lpstr>
      <vt:lpstr>PowerPoint Presentation</vt:lpstr>
      <vt:lpstr>Puberty Begins</vt:lpstr>
      <vt:lpstr>The Timing of Puberty</vt:lpstr>
      <vt:lpstr>Hormones </vt:lpstr>
      <vt:lpstr>PowerPoint Presentation</vt:lpstr>
      <vt:lpstr>Direct Effects on  Emotions</vt:lpstr>
      <vt:lpstr>Young Adult</vt:lpstr>
      <vt:lpstr>PowerPoint Presentation</vt:lpstr>
      <vt:lpstr>PowerPoint Presentation</vt:lpstr>
      <vt:lpstr>Middle Aged Adults</vt:lpstr>
      <vt:lpstr>Middle-Aged Adult Development</vt:lpstr>
      <vt:lpstr>Elderly Development</vt:lpstr>
      <vt:lpstr>Physical marks of old age</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Factors affecting embryonic and foetal growth</dc:title>
  <dc:creator>JMH</dc:creator>
  <cp:lastModifiedBy>Karen Burton</cp:lastModifiedBy>
  <cp:revision>47</cp:revision>
  <cp:lastPrinted>2015-02-02T12:13:44Z</cp:lastPrinted>
  <dcterms:created xsi:type="dcterms:W3CDTF">2006-09-03T14:49:31Z</dcterms:created>
  <dcterms:modified xsi:type="dcterms:W3CDTF">2015-02-09T11:11:01Z</dcterms:modified>
</cp:coreProperties>
</file>