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3"/>
  </p:notesMasterIdLst>
  <p:handoutMasterIdLst>
    <p:handoutMasterId r:id="rId64"/>
  </p:handoutMasterIdLst>
  <p:sldIdLst>
    <p:sldId id="322" r:id="rId2"/>
    <p:sldId id="349" r:id="rId3"/>
    <p:sldId id="337" r:id="rId4"/>
    <p:sldId id="335" r:id="rId5"/>
    <p:sldId id="336" r:id="rId6"/>
    <p:sldId id="340" r:id="rId7"/>
    <p:sldId id="338" r:id="rId8"/>
    <p:sldId id="341" r:id="rId9"/>
    <p:sldId id="342" r:id="rId10"/>
    <p:sldId id="339" r:id="rId11"/>
    <p:sldId id="350" r:id="rId12"/>
    <p:sldId id="361" r:id="rId13"/>
    <p:sldId id="352" r:id="rId14"/>
    <p:sldId id="353" r:id="rId15"/>
    <p:sldId id="354" r:id="rId16"/>
    <p:sldId id="355" r:id="rId17"/>
    <p:sldId id="356" r:id="rId18"/>
    <p:sldId id="357" r:id="rId19"/>
    <p:sldId id="358" r:id="rId20"/>
    <p:sldId id="359" r:id="rId21"/>
    <p:sldId id="360" r:id="rId22"/>
    <p:sldId id="362" r:id="rId23"/>
    <p:sldId id="363" r:id="rId24"/>
    <p:sldId id="364" r:id="rId25"/>
    <p:sldId id="343" r:id="rId26"/>
    <p:sldId id="344" r:id="rId27"/>
    <p:sldId id="345" r:id="rId28"/>
    <p:sldId id="346" r:id="rId29"/>
    <p:sldId id="347" r:id="rId30"/>
    <p:sldId id="348" r:id="rId31"/>
    <p:sldId id="275" r:id="rId32"/>
    <p:sldId id="277" r:id="rId33"/>
    <p:sldId id="279" r:id="rId34"/>
    <p:sldId id="280" r:id="rId35"/>
    <p:sldId id="278" r:id="rId36"/>
    <p:sldId id="261" r:id="rId37"/>
    <p:sldId id="262" r:id="rId38"/>
    <p:sldId id="263" r:id="rId39"/>
    <p:sldId id="282" r:id="rId40"/>
    <p:sldId id="283" r:id="rId41"/>
    <p:sldId id="267" r:id="rId42"/>
    <p:sldId id="284" r:id="rId43"/>
    <p:sldId id="266" r:id="rId44"/>
    <p:sldId id="285" r:id="rId45"/>
    <p:sldId id="286" r:id="rId46"/>
    <p:sldId id="287" r:id="rId47"/>
    <p:sldId id="288" r:id="rId48"/>
    <p:sldId id="264" r:id="rId49"/>
    <p:sldId id="291" r:id="rId50"/>
    <p:sldId id="289" r:id="rId51"/>
    <p:sldId id="292" r:id="rId52"/>
    <p:sldId id="290" r:id="rId53"/>
    <p:sldId id="293" r:id="rId54"/>
    <p:sldId id="302" r:id="rId55"/>
    <p:sldId id="296" r:id="rId56"/>
    <p:sldId id="304" r:id="rId57"/>
    <p:sldId id="309" r:id="rId58"/>
    <p:sldId id="268" r:id="rId59"/>
    <p:sldId id="303" r:id="rId60"/>
    <p:sldId id="307" r:id="rId61"/>
    <p:sldId id="308" r:id="rId6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99" autoAdjust="0"/>
    <p:restoredTop sz="94671" autoAdjust="0"/>
  </p:normalViewPr>
  <p:slideViewPr>
    <p:cSldViewPr>
      <p:cViewPr varScale="1">
        <p:scale>
          <a:sx n="87" d="100"/>
          <a:sy n="87" d="100"/>
        </p:scale>
        <p:origin x="330"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A98C417-F743-4526-852A-E51BE4022737}" type="datetimeFigureOut">
              <a:rPr lang="en-US" smtClean="0"/>
              <a:t>27-Oct-17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3E3BB6B-2878-467E-BEFE-2518FB0F4D0A}" type="slidenum">
              <a:rPr lang="en-US" smtClean="0"/>
              <a:t>‹#›</a:t>
            </a:fld>
            <a:endParaRPr lang="en-US"/>
          </a:p>
        </p:txBody>
      </p:sp>
    </p:spTree>
    <p:extLst>
      <p:ext uri="{BB962C8B-B14F-4D97-AF65-F5344CB8AC3E}">
        <p14:creationId xmlns:p14="http://schemas.microsoft.com/office/powerpoint/2010/main" val="3321372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3990CB8-2A07-4AA2-B14D-09EEF0A52FC0}" type="datetimeFigureOut">
              <a:rPr lang="en-GB" smtClean="0"/>
              <a:t>27/10/2017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25414A0-4DD6-4F2E-808B-7AA48E6D1651}" type="slidenum">
              <a:rPr lang="en-GB" smtClean="0"/>
              <a:t>‹#›</a:t>
            </a:fld>
            <a:endParaRPr lang="en-GB"/>
          </a:p>
        </p:txBody>
      </p:sp>
    </p:spTree>
    <p:extLst>
      <p:ext uri="{BB962C8B-B14F-4D97-AF65-F5344CB8AC3E}">
        <p14:creationId xmlns:p14="http://schemas.microsoft.com/office/powerpoint/2010/main" val="2501371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4240289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131845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1246104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053513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4016232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947404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2577760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329647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314207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2490986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4098861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1821590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2910929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2879078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191439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249590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19348592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5992849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224720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480681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9200448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22917985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438701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2331597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0719518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29060158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13068077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6350992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2938" y="781050"/>
            <a:ext cx="5199062"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14093315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5414A0-4DD6-4F2E-808B-7AA48E6D1651}" type="slidenum">
              <a:rPr lang="en-GB" smtClean="0"/>
              <a:t>55</a:t>
            </a:fld>
            <a:endParaRPr lang="en-GB"/>
          </a:p>
        </p:txBody>
      </p:sp>
    </p:spTree>
    <p:extLst>
      <p:ext uri="{BB962C8B-B14F-4D97-AF65-F5344CB8AC3E}">
        <p14:creationId xmlns:p14="http://schemas.microsoft.com/office/powerpoint/2010/main" val="22642016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60</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61</a:t>
            </a:fld>
            <a:endParaRPr lang="en-GB"/>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38095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3938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8506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0839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9837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8780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0286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340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7989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777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047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27/10/2017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81439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6.xml"/><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57.gif"/></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5.xml"/><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61.jpg"/></Relationships>
</file>

<file path=ppt/slides/_rels/slide5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5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7.xml"/><Relationship Id="rId1" Type="http://schemas.openxmlformats.org/officeDocument/2006/relationships/slideLayout" Target="../slideLayouts/slideLayout7.xml"/><Relationship Id="rId5" Type="http://schemas.openxmlformats.org/officeDocument/2006/relationships/image" Target="../media/image67.png"/><Relationship Id="rId4" Type="http://schemas.openxmlformats.org/officeDocument/2006/relationships/image" Target="../media/image66.png"/></Relationships>
</file>

<file path=ppt/slides/_rels/slide5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836712"/>
            <a:ext cx="9143999" cy="6021288"/>
          </a:xfrm>
          <a:prstGeom prst="rect">
            <a:avLst/>
          </a:prstGeom>
        </p:spPr>
        <p:txBody>
          <a:bodyPr wrap="square" lIns="540000" tIns="360000" rIns="540000" bIns="360000" numCol="2" spcCol="360000">
            <a:normAutofit fontScale="85000" lnSpcReduction="20000"/>
          </a:bodyPr>
          <a:lstStyle/>
          <a:p>
            <a:r>
              <a:rPr lang="en-GB" sz="1650" b="1" u="sng" dirty="0">
                <a:solidFill>
                  <a:srgbClr val="002060"/>
                </a:solidFill>
              </a:rPr>
              <a:t>PART ONE: </a:t>
            </a:r>
            <a:r>
              <a:rPr lang="en-US" sz="1650" b="1" u="sng" dirty="0">
                <a:solidFill>
                  <a:srgbClr val="002060"/>
                </a:solidFill>
              </a:rPr>
              <a:t>Narratives of Slavery and Freedom</a:t>
            </a:r>
          </a:p>
          <a:p>
            <a:r>
              <a:rPr lang="en-GB" sz="1650" b="1" dirty="0">
                <a:solidFill>
                  <a:prstClr val="black"/>
                </a:solidFill>
              </a:rPr>
              <a:t>1. Abolitionism </a:t>
            </a:r>
          </a:p>
          <a:p>
            <a:pPr marL="214313" indent="-214313">
              <a:buFontTx/>
              <a:buChar char="-"/>
            </a:pPr>
            <a:r>
              <a:rPr lang="en-GB" sz="1650" dirty="0">
                <a:solidFill>
                  <a:prstClr val="black"/>
                </a:solidFill>
              </a:rPr>
              <a:t>Abolitionism and Reform</a:t>
            </a:r>
          </a:p>
          <a:p>
            <a:pPr marL="214313" indent="-214313">
              <a:buFontTx/>
              <a:buChar char="-"/>
            </a:pPr>
            <a:r>
              <a:rPr lang="en-US" sz="1650" dirty="0">
                <a:solidFill>
                  <a:prstClr val="black"/>
                </a:solidFill>
              </a:rPr>
              <a:t>William Lloyd Garrison and </a:t>
            </a:r>
            <a:r>
              <a:rPr lang="en-US" sz="1650" i="1" dirty="0">
                <a:solidFill>
                  <a:prstClr val="black"/>
                </a:solidFill>
              </a:rPr>
              <a:t>The Liberator</a:t>
            </a:r>
          </a:p>
          <a:p>
            <a:pPr marL="214313" indent="-214313">
              <a:buFontTx/>
              <a:buChar char="-"/>
            </a:pPr>
            <a:r>
              <a:rPr lang="en-GB" sz="1650" dirty="0" smtClean="0">
                <a:solidFill>
                  <a:prstClr val="black"/>
                </a:solidFill>
              </a:rPr>
              <a:t>Colonization</a:t>
            </a:r>
            <a:endParaRPr lang="en-GB" sz="1650" dirty="0">
              <a:solidFill>
                <a:prstClr val="black"/>
              </a:solidFill>
            </a:endParaRPr>
          </a:p>
          <a:p>
            <a:pPr marL="214313" indent="-214313">
              <a:buFontTx/>
              <a:buChar char="-"/>
            </a:pPr>
            <a:r>
              <a:rPr lang="en-GB" sz="1650" i="1" dirty="0" smtClean="0">
                <a:solidFill>
                  <a:prstClr val="black"/>
                </a:solidFill>
              </a:rPr>
              <a:t>Uncle </a:t>
            </a:r>
            <a:r>
              <a:rPr lang="en-GB" sz="1650" i="1" dirty="0">
                <a:solidFill>
                  <a:prstClr val="black"/>
                </a:solidFill>
              </a:rPr>
              <a:t>Tom’s Cabin</a:t>
            </a:r>
          </a:p>
          <a:p>
            <a:pPr marL="214313" indent="-214313">
              <a:buFontTx/>
              <a:buChar char="-"/>
            </a:pPr>
            <a:r>
              <a:rPr lang="en-US" sz="1650" dirty="0">
                <a:solidFill>
                  <a:prstClr val="black"/>
                </a:solidFill>
              </a:rPr>
              <a:t>African American role in abolition movement </a:t>
            </a:r>
            <a:endParaRPr lang="en-GB" sz="1650" dirty="0">
              <a:solidFill>
                <a:prstClr val="black"/>
              </a:solidFill>
            </a:endParaRPr>
          </a:p>
          <a:p>
            <a:pPr marL="214313" indent="-214313">
              <a:buFontTx/>
              <a:buChar char="-"/>
            </a:pPr>
            <a:endParaRPr lang="en-GB" sz="1650" i="1" dirty="0">
              <a:solidFill>
                <a:prstClr val="black"/>
              </a:solidFill>
            </a:endParaRPr>
          </a:p>
          <a:p>
            <a:r>
              <a:rPr lang="en-GB" sz="1650" b="1" u="sng" dirty="0">
                <a:solidFill>
                  <a:prstClr val="black"/>
                </a:solidFill>
              </a:rPr>
              <a:t>2</a:t>
            </a:r>
            <a:r>
              <a:rPr lang="en-GB" sz="1650" b="1" u="sng" dirty="0">
                <a:solidFill>
                  <a:prstClr val="black"/>
                </a:solidFill>
              </a:rPr>
              <a:t>. </a:t>
            </a:r>
            <a:r>
              <a:rPr lang="en-GB" sz="1650" b="1" u="sng" dirty="0">
                <a:solidFill>
                  <a:prstClr val="black"/>
                </a:solidFill>
              </a:rPr>
              <a:t>Frederick Douglass</a:t>
            </a:r>
            <a:endParaRPr lang="en-GB" sz="1650" b="1" u="sng" dirty="0">
              <a:solidFill>
                <a:prstClr val="black"/>
              </a:solidFill>
            </a:endParaRPr>
          </a:p>
          <a:p>
            <a:pPr marL="214313" indent="-214313">
              <a:buFontTx/>
              <a:buChar char="-"/>
            </a:pPr>
            <a:r>
              <a:rPr lang="en-GB" sz="1650" dirty="0">
                <a:solidFill>
                  <a:prstClr val="black"/>
                </a:solidFill>
              </a:rPr>
              <a:t>Making a man a slave … </a:t>
            </a:r>
          </a:p>
          <a:p>
            <a:pPr marL="214313" indent="-214313">
              <a:buFontTx/>
              <a:buChar char="-"/>
            </a:pPr>
            <a:r>
              <a:rPr lang="en-GB" sz="1650" dirty="0">
                <a:solidFill>
                  <a:prstClr val="black"/>
                </a:solidFill>
              </a:rPr>
              <a:t>… Making a slave a man</a:t>
            </a:r>
          </a:p>
          <a:p>
            <a:pPr marL="214313" indent="-214313">
              <a:buFontTx/>
              <a:buChar char="-"/>
            </a:pPr>
            <a:endParaRPr lang="en-GB" sz="1650" dirty="0">
              <a:solidFill>
                <a:prstClr val="black"/>
              </a:solidFill>
            </a:endParaRPr>
          </a:p>
          <a:p>
            <a:r>
              <a:rPr lang="en-GB" sz="1650" b="1" u="sng" dirty="0">
                <a:solidFill>
                  <a:srgbClr val="002060"/>
                </a:solidFill>
              </a:rPr>
              <a:t>PART TWO: A Nation Divided</a:t>
            </a:r>
          </a:p>
          <a:p>
            <a:r>
              <a:rPr lang="en-GB" sz="1650" b="1" u="sng" dirty="0">
                <a:solidFill>
                  <a:prstClr val="black"/>
                </a:solidFill>
              </a:rPr>
              <a:t>3. The Republican Party and the Road to Secession</a:t>
            </a:r>
          </a:p>
          <a:p>
            <a:pPr marL="214313" indent="-214313">
              <a:buFontTx/>
              <a:buChar char="-"/>
            </a:pPr>
            <a:r>
              <a:rPr lang="en-GB" sz="1650" dirty="0">
                <a:solidFill>
                  <a:prstClr val="black"/>
                </a:solidFill>
              </a:rPr>
              <a:t>Long-term causes of Civil War</a:t>
            </a:r>
          </a:p>
          <a:p>
            <a:pPr marL="214313" indent="-214313">
              <a:buFontTx/>
              <a:buChar char="-"/>
            </a:pPr>
            <a:r>
              <a:rPr lang="en-GB" sz="1650" dirty="0">
                <a:solidFill>
                  <a:prstClr val="black"/>
                </a:solidFill>
              </a:rPr>
              <a:t>Origins and makeup of Republican Party</a:t>
            </a:r>
          </a:p>
          <a:p>
            <a:pPr marL="214313" indent="-214313">
              <a:buFontTx/>
              <a:buChar char="-"/>
            </a:pPr>
            <a:r>
              <a:rPr lang="en-GB" sz="1650" dirty="0">
                <a:solidFill>
                  <a:prstClr val="black"/>
                </a:solidFill>
              </a:rPr>
              <a:t>Abraham Lincoln</a:t>
            </a:r>
          </a:p>
          <a:p>
            <a:pPr marL="214313" indent="-214313">
              <a:buFontTx/>
              <a:buChar char="-"/>
            </a:pPr>
            <a:r>
              <a:rPr lang="en-GB" sz="1650" dirty="0">
                <a:solidFill>
                  <a:prstClr val="black"/>
                </a:solidFill>
              </a:rPr>
              <a:t>Lincoln-Douglas debates</a:t>
            </a:r>
          </a:p>
          <a:p>
            <a:pPr marL="214313" indent="-214313">
              <a:buFontTx/>
              <a:buChar char="-"/>
            </a:pPr>
            <a:r>
              <a:rPr lang="en-GB" sz="1650" dirty="0">
                <a:solidFill>
                  <a:prstClr val="black"/>
                </a:solidFill>
              </a:rPr>
              <a:t>1860 Election</a:t>
            </a:r>
          </a:p>
          <a:p>
            <a:pPr marL="214313" indent="-214313">
              <a:buFontTx/>
              <a:buChar char="-"/>
            </a:pPr>
            <a:r>
              <a:rPr lang="en-GB" sz="1650" dirty="0">
                <a:solidFill>
                  <a:prstClr val="black"/>
                </a:solidFill>
              </a:rPr>
              <a:t>Secession</a:t>
            </a:r>
          </a:p>
          <a:p>
            <a:endParaRPr lang="en-GB" sz="1650" b="1" u="sng" dirty="0">
              <a:solidFill>
                <a:prstClr val="black"/>
              </a:solidFill>
            </a:endParaRPr>
          </a:p>
          <a:p>
            <a:r>
              <a:rPr lang="en-GB" sz="1650" b="1" u="sng" dirty="0">
                <a:solidFill>
                  <a:prstClr val="black"/>
                </a:solidFill>
              </a:rPr>
              <a:t>4. The Civil War</a:t>
            </a:r>
          </a:p>
          <a:p>
            <a:pPr marL="214313" indent="-214313">
              <a:buFontTx/>
              <a:buChar char="-"/>
            </a:pPr>
            <a:r>
              <a:rPr lang="en-GB" sz="1650" dirty="0">
                <a:solidFill>
                  <a:prstClr val="black"/>
                </a:solidFill>
              </a:rPr>
              <a:t>Causes</a:t>
            </a:r>
          </a:p>
          <a:p>
            <a:pPr marL="214313" indent="-214313">
              <a:buFontTx/>
              <a:buChar char="-"/>
            </a:pPr>
            <a:r>
              <a:rPr lang="en-GB" sz="1650" dirty="0">
                <a:solidFill>
                  <a:prstClr val="black"/>
                </a:solidFill>
              </a:rPr>
              <a:t>Key events</a:t>
            </a:r>
          </a:p>
          <a:p>
            <a:pPr marL="214313" indent="-214313">
              <a:buFontTx/>
              <a:buChar char="-"/>
            </a:pPr>
            <a:r>
              <a:rPr lang="en-GB" sz="1650" dirty="0">
                <a:solidFill>
                  <a:prstClr val="black"/>
                </a:solidFill>
              </a:rPr>
              <a:t>Emancipation Proclamation</a:t>
            </a:r>
          </a:p>
          <a:p>
            <a:endParaRPr lang="en-GB" sz="1650" b="1" u="sng" dirty="0">
              <a:solidFill>
                <a:prstClr val="black"/>
              </a:solidFill>
            </a:endParaRPr>
          </a:p>
          <a:p>
            <a:r>
              <a:rPr lang="en-GB" sz="1650" b="1" u="sng" dirty="0">
                <a:solidFill>
                  <a:srgbClr val="002060"/>
                </a:solidFill>
              </a:rPr>
              <a:t>PART THREE: A Nation Transformed </a:t>
            </a:r>
          </a:p>
          <a:p>
            <a:r>
              <a:rPr lang="en-GB" sz="1650" b="1" u="sng" dirty="0">
                <a:solidFill>
                  <a:prstClr val="black"/>
                </a:solidFill>
              </a:rPr>
              <a:t>5. Reconstruction</a:t>
            </a:r>
          </a:p>
          <a:p>
            <a:pPr marL="214313" indent="-214313">
              <a:buFontTx/>
              <a:buChar char="-"/>
            </a:pPr>
            <a:r>
              <a:rPr lang="en-GB" sz="1650" dirty="0">
                <a:solidFill>
                  <a:prstClr val="black"/>
                </a:solidFill>
              </a:rPr>
              <a:t>Constitutional amendments</a:t>
            </a:r>
          </a:p>
          <a:p>
            <a:pPr marL="214313" indent="-214313">
              <a:buFontTx/>
              <a:buChar char="-"/>
            </a:pPr>
            <a:r>
              <a:rPr lang="en-GB" sz="1650" dirty="0">
                <a:solidFill>
                  <a:prstClr val="black"/>
                </a:solidFill>
              </a:rPr>
              <a:t>Presidential Reconstruction</a:t>
            </a:r>
          </a:p>
          <a:p>
            <a:pPr marL="214313" indent="-214313">
              <a:buFontTx/>
              <a:buChar char="-"/>
            </a:pPr>
            <a:r>
              <a:rPr lang="en-GB" sz="1650" dirty="0">
                <a:solidFill>
                  <a:prstClr val="black"/>
                </a:solidFill>
              </a:rPr>
              <a:t>Congressional Reconstruction</a:t>
            </a:r>
          </a:p>
          <a:p>
            <a:pPr marL="214313" indent="-214313">
              <a:buFontTx/>
              <a:buChar char="-"/>
            </a:pPr>
            <a:r>
              <a:rPr lang="en-GB" sz="1650" dirty="0">
                <a:solidFill>
                  <a:prstClr val="black"/>
                </a:solidFill>
              </a:rPr>
              <a:t>End of Reconstruction</a:t>
            </a:r>
          </a:p>
          <a:p>
            <a:pPr marL="214313" indent="-214313">
              <a:buFontTx/>
              <a:buChar char="-"/>
            </a:pPr>
            <a:r>
              <a:rPr lang="en-GB" sz="1650" dirty="0">
                <a:solidFill>
                  <a:prstClr val="black"/>
                </a:solidFill>
              </a:rPr>
              <a:t>Compromise of 1877</a:t>
            </a:r>
          </a:p>
          <a:p>
            <a:endParaRPr lang="en-GB" sz="1650" b="1" u="sng" dirty="0">
              <a:solidFill>
                <a:prstClr val="black"/>
              </a:solidFill>
            </a:endParaRPr>
          </a:p>
          <a:p>
            <a:r>
              <a:rPr lang="en-GB" sz="1650" b="1" u="sng" dirty="0">
                <a:solidFill>
                  <a:prstClr val="black"/>
                </a:solidFill>
              </a:rPr>
              <a:t>6. </a:t>
            </a:r>
            <a:r>
              <a:rPr lang="en-GB" sz="1650" b="1" u="sng" dirty="0" smtClean="0">
                <a:solidFill>
                  <a:prstClr val="black"/>
                </a:solidFill>
              </a:rPr>
              <a:t>Social, </a:t>
            </a:r>
            <a:r>
              <a:rPr lang="en-GB" sz="1650" b="1" u="sng" dirty="0">
                <a:solidFill>
                  <a:prstClr val="black"/>
                </a:solidFill>
              </a:rPr>
              <a:t>Economic </a:t>
            </a:r>
            <a:r>
              <a:rPr lang="en-GB" sz="1650" b="1" u="sng" dirty="0" smtClean="0">
                <a:solidFill>
                  <a:prstClr val="black"/>
                </a:solidFill>
              </a:rPr>
              <a:t>&amp; </a:t>
            </a:r>
            <a:r>
              <a:rPr lang="en-GB" sz="1650" b="1" u="sng" dirty="0" err="1" smtClean="0">
                <a:solidFill>
                  <a:prstClr val="black"/>
                </a:solidFill>
              </a:rPr>
              <a:t>ultural</a:t>
            </a:r>
            <a:r>
              <a:rPr lang="en-GB" sz="1650" b="1" u="sng" dirty="0" smtClean="0">
                <a:solidFill>
                  <a:prstClr val="black"/>
                </a:solidFill>
              </a:rPr>
              <a:t> Changes</a:t>
            </a:r>
            <a:endParaRPr lang="en-GB" sz="1650" b="1" u="sng" dirty="0">
              <a:solidFill>
                <a:prstClr val="black"/>
              </a:solidFill>
            </a:endParaRPr>
          </a:p>
          <a:p>
            <a:pPr marL="214313" indent="-214313">
              <a:buFontTx/>
              <a:buChar char="-"/>
            </a:pPr>
            <a:r>
              <a:rPr lang="en-GB" sz="1650" dirty="0">
                <a:solidFill>
                  <a:prstClr val="black"/>
                </a:solidFill>
              </a:rPr>
              <a:t>Pre-war contrast: North v South</a:t>
            </a:r>
          </a:p>
          <a:p>
            <a:pPr marL="214313" indent="-214313">
              <a:buFontTx/>
              <a:buChar char="-"/>
            </a:pPr>
            <a:r>
              <a:rPr lang="en-GB" sz="1650" dirty="0">
                <a:solidFill>
                  <a:prstClr val="black"/>
                </a:solidFill>
              </a:rPr>
              <a:t>Wartime economic boom</a:t>
            </a:r>
          </a:p>
          <a:p>
            <a:pPr marL="214313" indent="-214313">
              <a:buFontTx/>
              <a:buChar char="-"/>
            </a:pPr>
            <a:r>
              <a:rPr lang="en-GB" sz="1650" dirty="0">
                <a:solidFill>
                  <a:prstClr val="black"/>
                </a:solidFill>
              </a:rPr>
              <a:t>Expansion of Federal state</a:t>
            </a:r>
          </a:p>
          <a:p>
            <a:pPr marL="214313" indent="-214313">
              <a:buFontTx/>
              <a:buChar char="-"/>
            </a:pPr>
            <a:r>
              <a:rPr lang="en-GB" sz="1650" dirty="0">
                <a:solidFill>
                  <a:prstClr val="black"/>
                </a:solidFill>
              </a:rPr>
              <a:t>Second Industrial Revolution</a:t>
            </a:r>
          </a:p>
          <a:p>
            <a:endParaRPr lang="en-GB" sz="1650" b="1" u="sng" dirty="0">
              <a:solidFill>
                <a:prstClr val="black"/>
              </a:solidFill>
            </a:endParaRPr>
          </a:p>
          <a:p>
            <a:r>
              <a:rPr lang="en-GB" sz="1650" b="1" u="sng" dirty="0">
                <a:solidFill>
                  <a:prstClr val="black"/>
                </a:solidFill>
              </a:rPr>
              <a:t>7. Westward Expansion</a:t>
            </a:r>
          </a:p>
          <a:p>
            <a:pPr marL="214313" indent="-214313">
              <a:buFontTx/>
              <a:buChar char="-"/>
            </a:pPr>
            <a:r>
              <a:rPr lang="en-GB" sz="1650" dirty="0">
                <a:solidFill>
                  <a:prstClr val="black"/>
                </a:solidFill>
              </a:rPr>
              <a:t>Ideology</a:t>
            </a:r>
          </a:p>
          <a:p>
            <a:pPr marL="214313" indent="-214313">
              <a:buFontTx/>
              <a:buChar char="-"/>
            </a:pPr>
            <a:r>
              <a:rPr lang="en-GB" sz="1650" dirty="0">
                <a:solidFill>
                  <a:prstClr val="black"/>
                </a:solidFill>
              </a:rPr>
              <a:t>Indian Wars</a:t>
            </a:r>
          </a:p>
          <a:p>
            <a:pPr marL="214313" indent="-214313">
              <a:buFontTx/>
              <a:buChar char="-"/>
            </a:pPr>
            <a:r>
              <a:rPr lang="en-GB" sz="1650" dirty="0">
                <a:solidFill>
                  <a:prstClr val="black"/>
                </a:solidFill>
              </a:rPr>
              <a:t>Transcontinental Railroad</a:t>
            </a:r>
          </a:p>
          <a:p>
            <a:pPr marL="214313" indent="-214313">
              <a:buFontTx/>
              <a:buChar char="-"/>
            </a:pPr>
            <a:r>
              <a:rPr lang="en-GB" sz="1650" dirty="0">
                <a:solidFill>
                  <a:prstClr val="black"/>
                </a:solidFill>
              </a:rPr>
              <a:t>Empire</a:t>
            </a:r>
          </a:p>
          <a:p>
            <a:endParaRPr lang="en-GB" sz="1650" dirty="0">
              <a:solidFill>
                <a:prstClr val="black"/>
              </a:solidFill>
            </a:endParaRPr>
          </a:p>
          <a:p>
            <a:r>
              <a:rPr lang="en-GB" sz="1650" b="1" u="sng" dirty="0">
                <a:solidFill>
                  <a:prstClr val="black"/>
                </a:solidFill>
              </a:rPr>
              <a:t> </a:t>
            </a:r>
          </a:p>
          <a:p>
            <a:pPr algn="r"/>
            <a:r>
              <a:rPr lang="en-GB" sz="1650" b="1" dirty="0">
                <a:solidFill>
                  <a:prstClr val="black"/>
                </a:solidFill>
              </a:rPr>
              <a:t>	</a:t>
            </a:r>
            <a:r>
              <a:rPr lang="en-GB" sz="1650" b="1" u="sng" dirty="0">
                <a:solidFill>
                  <a:srgbClr val="FF0000"/>
                </a:solidFill>
              </a:rPr>
              <a:t>AIMS</a:t>
            </a:r>
          </a:p>
          <a:p>
            <a:pPr marL="214313" indent="-214313" algn="r">
              <a:buFont typeface="Arial" panose="020B0604020202020204" pitchFamily="34" charset="0"/>
              <a:buChar char="•"/>
            </a:pPr>
            <a:r>
              <a:rPr lang="en-GB" sz="1650" b="1" dirty="0">
                <a:solidFill>
                  <a:srgbClr val="FF0000"/>
                </a:solidFill>
              </a:rPr>
              <a:t>Explain key events, causes and consequences of American Civil War</a:t>
            </a:r>
          </a:p>
          <a:p>
            <a:pPr marL="214313" indent="-214313" algn="r">
              <a:buFont typeface="Arial" panose="020B0604020202020204" pitchFamily="34" charset="0"/>
              <a:buChar char="•"/>
            </a:pPr>
            <a:r>
              <a:rPr lang="en-GB" sz="1650" b="1" dirty="0">
                <a:solidFill>
                  <a:srgbClr val="FF0000"/>
                </a:solidFill>
              </a:rPr>
              <a:t>Provide in-depth analysis of Frederick Douglass’s account of his life as a slave and as a freeman</a:t>
            </a:r>
          </a:p>
          <a:p>
            <a:pPr marL="214313" indent="-214313" algn="r">
              <a:buFont typeface="Arial" panose="020B0604020202020204" pitchFamily="34" charset="0"/>
              <a:buChar char="•"/>
            </a:pPr>
            <a:r>
              <a:rPr lang="en-GB" sz="1650" b="1" dirty="0">
                <a:solidFill>
                  <a:srgbClr val="FF0000"/>
                </a:solidFill>
              </a:rPr>
              <a:t>Outline post-war process of political  Reconstruction, and wide-ranging social, economic and cultural transformations evinced by the war</a:t>
            </a:r>
          </a:p>
          <a:p>
            <a:pPr marL="214313" indent="-214313" algn="r">
              <a:buFont typeface="Arial" panose="020B0604020202020204" pitchFamily="34" charset="0"/>
              <a:buChar char="•"/>
            </a:pPr>
            <a:r>
              <a:rPr lang="en-GB" sz="1650" b="1" dirty="0">
                <a:solidFill>
                  <a:srgbClr val="FF0000"/>
                </a:solidFill>
              </a:rPr>
              <a:t>Discuss emergence of modern capitalist nation state as a long-term war outcome</a:t>
            </a:r>
          </a:p>
          <a:p>
            <a:pPr marL="214313" indent="-214313" algn="r">
              <a:buFont typeface="Arial" panose="020B0604020202020204" pitchFamily="34" charset="0"/>
              <a:buChar char="•"/>
            </a:pPr>
            <a:r>
              <a:rPr lang="en-GB" sz="1650" b="1" dirty="0">
                <a:solidFill>
                  <a:srgbClr val="FF0000"/>
                </a:solidFill>
              </a:rPr>
              <a:t>Flag up post-war westward expansion and emergence of American empire</a:t>
            </a:r>
            <a:endParaRPr lang="en-GB" sz="1200" b="1" dirty="0">
              <a:solidFill>
                <a:srgbClr val="FF0000"/>
              </a:solidFill>
            </a:endParaRPr>
          </a:p>
        </p:txBody>
      </p:sp>
      <p:sp>
        <p:nvSpPr>
          <p:cNvPr id="4" name="Rectangle 3"/>
          <p:cNvSpPr/>
          <p:nvPr/>
        </p:nvSpPr>
        <p:spPr>
          <a:xfrm>
            <a:off x="1" y="0"/>
            <a:ext cx="9143999" cy="1099271"/>
          </a:xfrm>
          <a:prstGeom prst="rect">
            <a:avLst/>
          </a:prstGeom>
        </p:spPr>
        <p:txBody>
          <a:bodyPr wrap="square" lIns="540000" tIns="270000" rIns="540000" bIns="270000">
            <a:spAutoFit/>
          </a:bodyPr>
          <a:lstStyle/>
          <a:p>
            <a:r>
              <a:rPr lang="en-GB" b="1" dirty="0">
                <a:solidFill>
                  <a:srgbClr val="FF0000"/>
                </a:solidFill>
                <a:effectLst>
                  <a:outerShdw blurRad="38100" dist="38100" dir="2700000" algn="tl">
                    <a:srgbClr val="000000">
                      <a:alpha val="43137"/>
                    </a:srgbClr>
                  </a:outerShdw>
                </a:effectLst>
              </a:rPr>
              <a:t>AHHI5016 Week 5</a:t>
            </a:r>
          </a:p>
          <a:p>
            <a:r>
              <a:rPr lang="en-US" b="1" dirty="0">
                <a:solidFill>
                  <a:srgbClr val="FF0000"/>
                </a:solidFill>
                <a:effectLst>
                  <a:outerShdw blurRad="38100" dist="38100" dir="2700000" algn="tl">
                    <a:srgbClr val="000000">
                      <a:alpha val="43137"/>
                    </a:srgbClr>
                  </a:outerShdw>
                </a:effectLst>
              </a:rPr>
              <a:t>Reconstructing a Nation: From Civil War to Empire</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848238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9143999" cy="1283937"/>
          </a:xfrm>
          <a:prstGeom prst="rect">
            <a:avLst/>
          </a:prstGeom>
        </p:spPr>
        <p:txBody>
          <a:bodyPr wrap="square" lIns="540000" tIns="270000" rIns="540000" bIns="270000">
            <a:spAutoFit/>
          </a:bodyPr>
          <a:lstStyle/>
          <a:p>
            <a:r>
              <a:rPr lang="en-GB" sz="2400" b="1" u="sng" dirty="0">
                <a:solidFill>
                  <a:srgbClr val="002060"/>
                </a:solidFill>
              </a:rPr>
              <a:t>PART ONE: </a:t>
            </a:r>
            <a:r>
              <a:rPr lang="en-US" sz="2400" b="1" u="sng" dirty="0">
                <a:solidFill>
                  <a:srgbClr val="002060"/>
                </a:solidFill>
              </a:rPr>
              <a:t>Narratives of Slavery and Freedom</a:t>
            </a:r>
          </a:p>
          <a:p>
            <a:r>
              <a:rPr lang="en-GB" sz="2400" b="1" dirty="0" smtClean="0"/>
              <a:t>1. Abolitionism: Abolitionism and Reform</a:t>
            </a:r>
            <a:endParaRPr lang="en-GB" sz="2400" b="1" dirty="0"/>
          </a:p>
        </p:txBody>
      </p:sp>
      <p:sp>
        <p:nvSpPr>
          <p:cNvPr id="4" name="AutoShape 2" descr="Image result for am i not a woman and a sister"/>
          <p:cNvSpPr>
            <a:spLocks noChangeAspect="1" noChangeArrowheads="1"/>
          </p:cNvSpPr>
          <p:nvPr/>
        </p:nvSpPr>
        <p:spPr bwMode="auto">
          <a:xfrm>
            <a:off x="155575" y="-1143000"/>
            <a:ext cx="2457450" cy="2381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2"/>
          <a:stretch>
            <a:fillRect/>
          </a:stretch>
        </p:blipFill>
        <p:spPr>
          <a:xfrm>
            <a:off x="3995935" y="1182698"/>
            <a:ext cx="1990725" cy="2019300"/>
          </a:xfrm>
          <a:prstGeom prst="rect">
            <a:avLst/>
          </a:prstGeom>
        </p:spPr>
      </p:pic>
      <p:pic>
        <p:nvPicPr>
          <p:cNvPr id="7" name="Picture 6"/>
          <p:cNvPicPr>
            <a:picLocks noChangeAspect="1"/>
          </p:cNvPicPr>
          <p:nvPr/>
        </p:nvPicPr>
        <p:blipFill>
          <a:blip r:embed="rId3"/>
          <a:stretch>
            <a:fillRect/>
          </a:stretch>
        </p:blipFill>
        <p:spPr>
          <a:xfrm>
            <a:off x="382480" y="1192108"/>
            <a:ext cx="3273836" cy="4261473"/>
          </a:xfrm>
          <a:prstGeom prst="rect">
            <a:avLst/>
          </a:prstGeom>
        </p:spPr>
      </p:pic>
      <p:pic>
        <p:nvPicPr>
          <p:cNvPr id="8" name="Picture 7"/>
          <p:cNvPicPr>
            <a:picLocks noChangeAspect="1"/>
          </p:cNvPicPr>
          <p:nvPr/>
        </p:nvPicPr>
        <p:blipFill>
          <a:blip r:embed="rId4"/>
          <a:stretch>
            <a:fillRect/>
          </a:stretch>
        </p:blipFill>
        <p:spPr>
          <a:xfrm>
            <a:off x="3813248" y="3494484"/>
            <a:ext cx="4346825" cy="3255546"/>
          </a:xfrm>
          <a:prstGeom prst="rect">
            <a:avLst/>
          </a:prstGeom>
        </p:spPr>
      </p:pic>
      <p:pic>
        <p:nvPicPr>
          <p:cNvPr id="9" name="Picture 8"/>
          <p:cNvPicPr>
            <a:picLocks noChangeAspect="1"/>
          </p:cNvPicPr>
          <p:nvPr/>
        </p:nvPicPr>
        <p:blipFill>
          <a:blip r:embed="rId5"/>
          <a:stretch>
            <a:fillRect/>
          </a:stretch>
        </p:blipFill>
        <p:spPr>
          <a:xfrm>
            <a:off x="6701668" y="1"/>
            <a:ext cx="2442332" cy="3498626"/>
          </a:xfrm>
          <a:prstGeom prst="rect">
            <a:avLst/>
          </a:prstGeom>
        </p:spPr>
      </p:pic>
    </p:spTree>
    <p:extLst>
      <p:ext uri="{BB962C8B-B14F-4D97-AF65-F5344CB8AC3E}">
        <p14:creationId xmlns:p14="http://schemas.microsoft.com/office/powerpoint/2010/main" val="12489422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7072779" cy="1958138"/>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American </a:t>
            </a:r>
            <a:r>
              <a:rPr lang="en-GB" sz="2000" dirty="0"/>
              <a:t>Anti-Slavery </a:t>
            </a:r>
            <a:r>
              <a:rPr lang="en-GB" sz="2000" dirty="0" smtClean="0"/>
              <a:t>Society est. by Garrison 1833</a:t>
            </a:r>
          </a:p>
          <a:p>
            <a:pPr marL="342900" indent="-342900" algn="just">
              <a:buFont typeface="Arial" panose="020B0604020202020204" pitchFamily="34" charset="0"/>
              <a:buChar char="•"/>
            </a:pPr>
            <a:r>
              <a:rPr lang="en-GB" sz="2000" dirty="0" smtClean="0"/>
              <a:t>Links to other reformist causes – including feminism</a:t>
            </a:r>
          </a:p>
          <a:p>
            <a:pPr algn="just"/>
            <a:endParaRPr lang="en-GB" altLang="en-US" sz="2000" dirty="0" smtClean="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1. Abolitionism:  </a:t>
            </a:r>
            <a:r>
              <a:rPr lang="en-GB" sz="2000" b="1" u="sng" dirty="0" smtClean="0">
                <a:solidFill>
                  <a:prstClr val="black"/>
                </a:solidFill>
              </a:rPr>
              <a:t>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5944" y="776912"/>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9387" y="2276872"/>
            <a:ext cx="2892675" cy="4437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4" y="2636912"/>
            <a:ext cx="3023984" cy="295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90158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2276878"/>
            <a:ext cx="9124498"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The </a:t>
            </a:r>
            <a:r>
              <a:rPr lang="en-GB" sz="2000" dirty="0"/>
              <a:t>Society for the Colonization of Free People of Color of </a:t>
            </a:r>
            <a:r>
              <a:rPr lang="en-GB" sz="2000" dirty="0" smtClean="0"/>
              <a:t>America (aka American Colonization Society est. 1816)</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Favoured resettling of freed African slaves in West Africa</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Private investors est. Liberia as colony for this purpose 1822 (Liberia granted independence 1847)</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12,000 Americans relocated under the scheme, supported by prominent Americans including Henry Clay, James Monroe and, latterly, Abraham Lincoln</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1. Abolitionism:  Colonization</a:t>
            </a:r>
            <a:endParaRPr lang="en-GB" sz="2000" b="1" u="sng" dirty="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8" y="774588"/>
            <a:ext cx="3098377" cy="1630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116632"/>
            <a:ext cx="3720789" cy="2715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41035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7" y="852931"/>
            <a:ext cx="9092093" cy="5959233"/>
          </a:xfrm>
          <a:prstGeom prst="rect">
            <a:avLst/>
          </a:prstGeom>
        </p:spPr>
        <p:txBody>
          <a:bodyPr wrap="square" lIns="540000" tIns="360000" rIns="540000" bIns="360000">
            <a:spAutoFit/>
          </a:bodyPr>
          <a:lstStyle/>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r>
              <a:rPr lang="en-GB" altLang="en-US" sz="2000" dirty="0" smtClean="0"/>
              <a:t>William Lloyd Garrison (1805–1879) est. </a:t>
            </a:r>
            <a:r>
              <a:rPr lang="en-GB" altLang="en-US" sz="2000" i="1" dirty="0" smtClean="0"/>
              <a:t>The Liberator </a:t>
            </a:r>
            <a:r>
              <a:rPr lang="en-GB" altLang="en-US" sz="2000" dirty="0" smtClean="0"/>
              <a:t>as an abolitionist newspaper 1831</a:t>
            </a:r>
          </a:p>
          <a:p>
            <a:pPr algn="just"/>
            <a:r>
              <a:rPr lang="en-GB" altLang="en-US" sz="2000" dirty="0" smtClean="0"/>
              <a:t>“Assenting </a:t>
            </a:r>
            <a:r>
              <a:rPr lang="en-GB" altLang="en-US" sz="2000" dirty="0"/>
              <a:t>to the </a:t>
            </a:r>
            <a:r>
              <a:rPr lang="en-GB" altLang="en-US" sz="2000" dirty="0" smtClean="0"/>
              <a:t>‘self-evident truth that </a:t>
            </a:r>
            <a:r>
              <a:rPr lang="en-GB" altLang="en-US" sz="2000" dirty="0"/>
              <a:t>all men are created </a:t>
            </a:r>
            <a:r>
              <a:rPr lang="en-GB" altLang="en-US" sz="2000" dirty="0" smtClean="0"/>
              <a:t>equal’ ….  I </a:t>
            </a:r>
            <a:r>
              <a:rPr lang="en-GB" altLang="en-US" sz="2000" dirty="0"/>
              <a:t>shall strenuously contend for the immediate enfranchisement of our slave </a:t>
            </a:r>
            <a:r>
              <a:rPr lang="en-GB" altLang="en-US" sz="2000" dirty="0" smtClean="0"/>
              <a:t>population … [In this] I </a:t>
            </a:r>
            <a:r>
              <a:rPr lang="en-GB" altLang="en-US" sz="2000" dirty="0"/>
              <a:t>will be as harsh as truth, and as uncompromising as justice. On this subject, I do not wish to think, or speak, or write, with moderation. No! no</a:t>
            </a:r>
            <a:r>
              <a:rPr lang="en-GB" altLang="en-US" sz="2000" dirty="0" smtClean="0"/>
              <a:t>!. …I am in earnest—I will not equivocate—I will not excuse—I will not retreat a single inch—and I will be heard.”</a:t>
            </a:r>
          </a:p>
          <a:p>
            <a:pPr algn="just"/>
            <a:r>
              <a:rPr lang="en-GB" altLang="en-US" sz="2000" dirty="0" smtClean="0"/>
              <a:t>- </a:t>
            </a:r>
            <a:r>
              <a:rPr lang="en-GB" altLang="en-US" sz="1600" dirty="0" smtClean="0"/>
              <a:t>William Lloyd Garrison, </a:t>
            </a:r>
            <a:r>
              <a:rPr lang="en-GB" altLang="en-US" sz="1600" i="1" dirty="0" smtClean="0"/>
              <a:t>The Liberator</a:t>
            </a:r>
            <a:r>
              <a:rPr lang="en-GB" altLang="en-US" sz="1600" dirty="0" smtClean="0"/>
              <a:t>,  no. 1 1831</a:t>
            </a:r>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1. Abolitionism:  </a:t>
            </a:r>
            <a:r>
              <a:rPr lang="en-GB" sz="2000" b="1" u="sng" dirty="0" smtClean="0">
                <a:solidFill>
                  <a:prstClr val="black"/>
                </a:solidFill>
              </a:rPr>
              <a:t>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03541" y="848916"/>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507" y="737642"/>
            <a:ext cx="6699069" cy="276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52514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6267009"/>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Harriet Tubman, organiser of ‘Underground Railway’ network for escaped slaves</a:t>
            </a: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prstClr val="black"/>
                </a:solidFill>
              </a:rPr>
              <a:t>1. Abolitionism:  </a:t>
            </a:r>
            <a:r>
              <a:rPr lang="en-GB" sz="2000" b="1" u="sng" dirty="0" smtClean="0">
                <a:solidFill>
                  <a:prstClr val="black"/>
                </a:solidFill>
              </a:rPr>
              <a:t>African American </a:t>
            </a:r>
            <a:r>
              <a:rPr lang="en-GB" sz="2000" b="1" u="sng" dirty="0" smtClean="0">
                <a:solidFill>
                  <a:prstClr val="black"/>
                </a:solidFill>
              </a:rPr>
              <a:t>(and women’s) role </a:t>
            </a:r>
            <a:r>
              <a:rPr lang="en-GB" sz="2000" b="1" u="sng" dirty="0" smtClean="0">
                <a:solidFill>
                  <a:prstClr val="black"/>
                </a:solidFill>
              </a:rPr>
              <a:t>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81" y="692088"/>
            <a:ext cx="2175793" cy="36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7789" y="744695"/>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728275" y="744695"/>
            <a:ext cx="2459977" cy="5035903"/>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smtClean="0"/>
              <a:t>Sojourner Truth</a:t>
            </a:r>
          </a:p>
          <a:p>
            <a:endParaRPr lang="en-GB" sz="2000" dirty="0"/>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0140" y="749383"/>
            <a:ext cx="2670858" cy="3076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364088" y="686278"/>
            <a:ext cx="2736128" cy="4420350"/>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pPr algn="ctr"/>
            <a:endParaRPr lang="en-GB" sz="2000" dirty="0" smtClean="0"/>
          </a:p>
          <a:p>
            <a:pPr algn="ctr"/>
            <a:r>
              <a:rPr lang="en-GB" sz="2000" dirty="0" smtClean="0"/>
              <a:t>William Wells Brown</a:t>
            </a:r>
            <a:endParaRPr lang="en-GB" sz="2000" dirty="0"/>
          </a:p>
        </p:txBody>
      </p:sp>
    </p:spTree>
    <p:extLst>
      <p:ext uri="{BB962C8B-B14F-4D97-AF65-F5344CB8AC3E}">
        <p14:creationId xmlns:p14="http://schemas.microsoft.com/office/powerpoint/2010/main" val="27747330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2573691"/>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p:txBody>
      </p:sp>
      <p:sp>
        <p:nvSpPr>
          <p:cNvPr id="4" name="Rectangle 3"/>
          <p:cNvSpPr/>
          <p:nvPr/>
        </p:nvSpPr>
        <p:spPr>
          <a:xfrm>
            <a:off x="-56886" y="12"/>
            <a:ext cx="9200886" cy="1650361"/>
          </a:xfrm>
          <a:prstGeom prst="rect">
            <a:avLst/>
          </a:prstGeom>
        </p:spPr>
        <p:txBody>
          <a:bodyPr wrap="square" lIns="540000" tIns="360000" rIns="540000" bIns="360000">
            <a:spAutoFit/>
          </a:bodyPr>
          <a:lstStyle/>
          <a:p>
            <a:r>
              <a:rPr lang="en-GB" sz="2000" b="1" u="sng" dirty="0" smtClean="0">
                <a:solidFill>
                  <a:prstClr val="black"/>
                </a:solidFill>
              </a:rPr>
              <a:t>1. Abolitionism:  </a:t>
            </a:r>
            <a:r>
              <a:rPr lang="en-GB" sz="2000" b="1" u="sng" dirty="0" smtClean="0">
                <a:solidFill>
                  <a:prstClr val="black"/>
                </a:solidFill>
              </a:rPr>
              <a:t>African American role in abolition movement</a:t>
            </a:r>
          </a:p>
          <a:p>
            <a:endParaRPr lang="en-GB" sz="2000" b="1" dirty="0">
              <a:solidFill>
                <a:prstClr val="black"/>
              </a:solidFill>
            </a:endParaRPr>
          </a:p>
          <a:p>
            <a:r>
              <a:rPr lang="en-GB" sz="2000" b="1" dirty="0" smtClean="0">
                <a:solidFill>
                  <a:prstClr val="black"/>
                </a:solidFill>
              </a:rPr>
              <a:t>Nat Turner’s rebellion, 1831</a:t>
            </a:r>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5364088" y="686272"/>
            <a:ext cx="2736128" cy="1342584"/>
          </a:xfrm>
          <a:prstGeom prst="rect">
            <a:avLst/>
          </a:prstGeom>
        </p:spPr>
        <p:txBody>
          <a:bodyPr wrap="square" lIns="540000" tIns="360000" rIns="540000" bIns="360000">
            <a:spAutoFit/>
          </a:bodyPr>
          <a:lstStyle/>
          <a:p>
            <a:pPr algn="just"/>
            <a:endParaRPr lang="en-GB" sz="2000" dirty="0" smtClean="0"/>
          </a:p>
          <a:p>
            <a:pPr algn="just"/>
            <a:endParaRPr lang="en-GB" sz="2000" dirty="0"/>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979541"/>
            <a:ext cx="8316416" cy="43314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72811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1. Abolitionism:  </a:t>
            </a:r>
            <a:r>
              <a:rPr lang="en-GB" sz="2000" b="1" u="sng" dirty="0" smtClean="0">
                <a:solidFill>
                  <a:prstClr val="black"/>
                </a:solidFill>
              </a:rPr>
              <a:t>African American role 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6" y="832641"/>
            <a:ext cx="2962275"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5378" y="832641"/>
            <a:ext cx="2456358" cy="3983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84168" y="819085"/>
            <a:ext cx="2870886" cy="4155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82541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pPr marL="457200" indent="-457200">
              <a:buAutoNum type="arabicPeriod"/>
            </a:pPr>
            <a:r>
              <a:rPr lang="en-GB" sz="2000" b="1" u="sng" dirty="0" smtClean="0">
                <a:solidFill>
                  <a:prstClr val="black"/>
                </a:solidFill>
              </a:rPr>
              <a:t>Abolitionism:  </a:t>
            </a:r>
            <a:r>
              <a:rPr lang="en-GB" sz="2000" b="1" i="1" u="sng" dirty="0" smtClean="0">
                <a:solidFill>
                  <a:prstClr val="black"/>
                </a:solidFill>
              </a:rPr>
              <a:t>Uncle </a:t>
            </a:r>
            <a:r>
              <a:rPr lang="en-GB" sz="2000" b="1" i="1" u="sng" dirty="0" smtClean="0">
                <a:solidFill>
                  <a:prstClr val="black"/>
                </a:solidFill>
              </a:rPr>
              <a:t>Tom’s Cabin </a:t>
            </a:r>
            <a:r>
              <a:rPr lang="en-GB" sz="2000" b="1" u="sng" dirty="0" smtClean="0">
                <a:solidFill>
                  <a:prstClr val="black"/>
                </a:solidFill>
              </a:rPr>
              <a:t>(1852)</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81" y="694343"/>
            <a:ext cx="2734327" cy="4750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3" y="692708"/>
            <a:ext cx="5210944" cy="3361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5816" y="3665147"/>
            <a:ext cx="2664801" cy="3157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12166" y="3705007"/>
            <a:ext cx="2500313"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38107" y="5496870"/>
            <a:ext cx="2377606" cy="923330"/>
          </a:xfrm>
          <a:prstGeom prst="rect">
            <a:avLst/>
          </a:prstGeom>
        </p:spPr>
        <p:txBody>
          <a:bodyPr wrap="square">
            <a:spAutoFit/>
          </a:bodyPr>
          <a:lstStyle/>
          <a:p>
            <a:r>
              <a:rPr lang="en-GB" b="1" dirty="0" smtClean="0">
                <a:solidFill>
                  <a:srgbClr val="FF0000"/>
                </a:solidFill>
              </a:rPr>
              <a:t>Stowe: “the </a:t>
            </a:r>
            <a:r>
              <a:rPr lang="en-GB" b="1" dirty="0">
                <a:solidFill>
                  <a:srgbClr val="FF0000"/>
                </a:solidFill>
              </a:rPr>
              <a:t>little lady who started this great </a:t>
            </a:r>
            <a:r>
              <a:rPr lang="en-GB" b="1" dirty="0" smtClean="0">
                <a:solidFill>
                  <a:srgbClr val="FF0000"/>
                </a:solidFill>
              </a:rPr>
              <a:t>war” (Lincoln)</a:t>
            </a:r>
            <a:endParaRPr lang="en-GB" dirty="0"/>
          </a:p>
        </p:txBody>
      </p:sp>
    </p:spTree>
    <p:extLst>
      <p:ext uri="{BB962C8B-B14F-4D97-AF65-F5344CB8AC3E}">
        <p14:creationId xmlns:p14="http://schemas.microsoft.com/office/powerpoint/2010/main" val="27915802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92696"/>
            <a:ext cx="9144000" cy="629778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r>
              <a:rPr lang="en-GB" dirty="0" smtClean="0"/>
              <a:t>Frederick Douglass (1818–1895) prominent face of </a:t>
            </a:r>
            <a:r>
              <a:rPr lang="en-GB" dirty="0"/>
              <a:t>American Anti-Slavery Society</a:t>
            </a:r>
          </a:p>
          <a:p>
            <a:pPr marL="342900" indent="-342900" algn="just">
              <a:buFont typeface="Arial" panose="020B0604020202020204" pitchFamily="34" charset="0"/>
              <a:buChar char="•"/>
            </a:pPr>
            <a:r>
              <a:rPr lang="en-GB" altLang="en-US" dirty="0"/>
              <a:t>b</a:t>
            </a:r>
            <a:r>
              <a:rPr lang="en-GB" altLang="en-US" dirty="0" smtClean="0"/>
              <a:t>. as a slave in Maryland; became freeman in 1838</a:t>
            </a:r>
          </a:p>
          <a:p>
            <a:pPr marL="342900" indent="-342900" algn="just">
              <a:buFont typeface="Arial" panose="020B0604020202020204" pitchFamily="34" charset="0"/>
              <a:buChar char="•"/>
            </a:pPr>
            <a:r>
              <a:rPr lang="en-GB" altLang="en-US" dirty="0" smtClean="0"/>
              <a:t>Began preaching and public oratory: caught attention  of Garrison (and vice versa)</a:t>
            </a:r>
          </a:p>
          <a:p>
            <a:pPr marL="342900" indent="-342900" algn="just">
              <a:buFont typeface="Arial" panose="020B0604020202020204" pitchFamily="34" charset="0"/>
              <a:buChar char="•"/>
            </a:pPr>
            <a:r>
              <a:rPr lang="en-GB" altLang="en-US" dirty="0" smtClean="0"/>
              <a:t>Gave speeches at </a:t>
            </a:r>
            <a:r>
              <a:rPr lang="en-GB" dirty="0"/>
              <a:t>Anti-Slavery </a:t>
            </a:r>
            <a:r>
              <a:rPr lang="en-GB" dirty="0" smtClean="0"/>
              <a:t>Society rallies</a:t>
            </a:r>
            <a:endParaRPr lang="en-GB" dirty="0"/>
          </a:p>
          <a:p>
            <a:pPr marL="342900" indent="-342900" algn="just">
              <a:buFont typeface="Arial" panose="020B0604020202020204" pitchFamily="34" charset="0"/>
              <a:buChar char="•"/>
            </a:pPr>
            <a:r>
              <a:rPr lang="en-GB" altLang="en-US" i="1" dirty="0" smtClean="0"/>
              <a:t>Narrative </a:t>
            </a:r>
            <a:r>
              <a:rPr lang="en-GB" altLang="en-US" i="1" dirty="0"/>
              <a:t>of the Life of Frederick Douglass, an American </a:t>
            </a:r>
            <a:r>
              <a:rPr lang="en-GB" altLang="en-US" i="1" dirty="0" smtClean="0"/>
              <a:t>Slave </a:t>
            </a:r>
            <a:r>
              <a:rPr lang="en-GB" altLang="en-US" dirty="0" smtClean="0"/>
              <a:t>(1845) published with support of Garrison</a:t>
            </a:r>
          </a:p>
          <a:p>
            <a:pPr marL="342900" indent="-342900" algn="just">
              <a:buFont typeface="Arial" panose="020B0604020202020204" pitchFamily="34" charset="0"/>
              <a:buChar char="•"/>
            </a:pPr>
            <a:r>
              <a:rPr lang="en-GB" altLang="en-US" dirty="0" smtClean="0"/>
              <a:t>Attracted widespread acclaim;  toured Britain and Ireland to publicise abolitionism</a:t>
            </a:r>
          </a:p>
          <a:p>
            <a:pPr marL="342900" indent="-342900" algn="just">
              <a:buFont typeface="Arial" panose="020B0604020202020204" pitchFamily="34" charset="0"/>
              <a:buChar char="•"/>
            </a:pPr>
            <a:r>
              <a:rPr lang="en-GB" altLang="en-US" dirty="0" smtClean="0"/>
              <a:t>Only </a:t>
            </a:r>
            <a:r>
              <a:rPr lang="en-GB" altLang="en-US" dirty="0"/>
              <a:t>African American at Seneca Falls convention; signatory of Stanton’s </a:t>
            </a:r>
            <a:r>
              <a:rPr lang="en-GB" altLang="en-US" dirty="0" smtClean="0"/>
              <a:t>declaration</a:t>
            </a:r>
          </a:p>
          <a:p>
            <a:pPr marL="342900" indent="-342900" algn="just">
              <a:buFont typeface="Arial" panose="020B0604020202020204" pitchFamily="34" charset="0"/>
              <a:buChar char="•"/>
            </a:pPr>
            <a:r>
              <a:rPr lang="en-GB" altLang="en-US" dirty="0" smtClean="0"/>
              <a:t>Remained a public figure throughout his life</a:t>
            </a:r>
            <a:endParaRPr lang="en-GB" altLang="en-US" dirty="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2. Frederick </a:t>
            </a:r>
            <a:r>
              <a:rPr lang="en-GB" sz="2000" b="1" u="sng" dirty="0" smtClean="0">
                <a:solidFill>
                  <a:prstClr val="black"/>
                </a:solidFill>
              </a:rPr>
              <a:t>Douglass</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212178"/>
            <a:ext cx="2572233" cy="3276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1898" y="699266"/>
            <a:ext cx="3427940" cy="2769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33992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92696"/>
            <a:ext cx="9144000" cy="6713285"/>
          </a:xfrm>
          <a:prstGeom prst="rect">
            <a:avLst/>
          </a:prstGeom>
        </p:spPr>
        <p:txBody>
          <a:bodyPr wrap="square" lIns="540000" tIns="360000" rIns="540000" bIns="360000">
            <a:spAutoFit/>
          </a:bodyPr>
          <a:lstStyle/>
          <a:p>
            <a:pPr algn="just"/>
            <a:r>
              <a:rPr lang="en-GB" sz="1950" dirty="0" smtClean="0"/>
              <a:t>“</a:t>
            </a:r>
            <a:r>
              <a:rPr lang="en-US" sz="1950" dirty="0"/>
              <a:t>IN the month of August, 1841, I attended an </a:t>
            </a:r>
            <a:r>
              <a:rPr lang="en-US" sz="1950" dirty="0" smtClean="0"/>
              <a:t>anti-slavery convention </a:t>
            </a:r>
            <a:r>
              <a:rPr lang="en-US" sz="1950" dirty="0"/>
              <a:t>in Nantucket, at which it was my happiness </a:t>
            </a:r>
            <a:r>
              <a:rPr lang="en-US" sz="1950" dirty="0" smtClean="0"/>
              <a:t>to become </a:t>
            </a:r>
            <a:r>
              <a:rPr lang="en-US" sz="1950" dirty="0"/>
              <a:t>acquainted with FREDERICK </a:t>
            </a:r>
            <a:r>
              <a:rPr lang="en-US" sz="1950" dirty="0" smtClean="0"/>
              <a:t>DOUGLASS  … the He </a:t>
            </a:r>
            <a:r>
              <a:rPr lang="en-US" sz="1950" dirty="0"/>
              <a:t>was a stranger to nearly </a:t>
            </a:r>
            <a:r>
              <a:rPr lang="en-US" sz="1950" dirty="0" smtClean="0"/>
              <a:t>every member </a:t>
            </a:r>
            <a:r>
              <a:rPr lang="en-US" sz="1950" dirty="0"/>
              <a:t>of that </a:t>
            </a:r>
            <a:r>
              <a:rPr lang="en-US" sz="1950" dirty="0" smtClean="0"/>
              <a:t>body</a:t>
            </a:r>
            <a:r>
              <a:rPr lang="en-US" sz="1950" dirty="0"/>
              <a:t> </a:t>
            </a:r>
            <a:r>
              <a:rPr lang="en-US" sz="1950" dirty="0" smtClean="0"/>
              <a:t>…</a:t>
            </a:r>
          </a:p>
          <a:p>
            <a:pPr algn="just"/>
            <a:r>
              <a:rPr lang="en-GB" sz="1950" dirty="0"/>
              <a:t>	</a:t>
            </a:r>
            <a:r>
              <a:rPr lang="en-US" sz="1950" dirty="0"/>
              <a:t>“ … A beloved friend from New Bedford prevailed on Mr. DOUGLASS to address the convention. He came forward to the platform with a hesitancy and embarrassment, necessarily the attendants of a sensitive mind in such a novel position. After apologizing for his ignorance, and reminding the audience that</a:t>
            </a:r>
          </a:p>
          <a:p>
            <a:pPr algn="just"/>
            <a:r>
              <a:rPr lang="en-US" sz="1950" dirty="0"/>
              <a:t>slavery was a poor school for the human intellect and heart, he proceeded to narrate some of the facts in his own history as a slave, and in the course of his speech gave utterance to many noble thoughts and thrilling </a:t>
            </a:r>
            <a:r>
              <a:rPr lang="en-US" sz="1950" dirty="0" smtClean="0"/>
              <a:t>reflections</a:t>
            </a:r>
          </a:p>
          <a:p>
            <a:pPr algn="just"/>
            <a:r>
              <a:rPr lang="en-US" sz="1950" dirty="0"/>
              <a:t>	</a:t>
            </a:r>
            <a:r>
              <a:rPr lang="en-GB" sz="1950" dirty="0" smtClean="0"/>
              <a:t>“ … I </a:t>
            </a:r>
            <a:r>
              <a:rPr lang="en-US" sz="1950" dirty="0" smtClean="0"/>
              <a:t>shall </a:t>
            </a:r>
            <a:r>
              <a:rPr lang="en-US" sz="1950" dirty="0"/>
              <a:t>never forget his first speech at the </a:t>
            </a:r>
            <a:r>
              <a:rPr lang="en-US" sz="1950" dirty="0" smtClean="0"/>
              <a:t>convention—the extraordinary </a:t>
            </a:r>
            <a:r>
              <a:rPr lang="en-US" sz="1950" dirty="0"/>
              <a:t>emotion it excited in my own mind—the </a:t>
            </a:r>
            <a:r>
              <a:rPr lang="en-US" sz="1950" dirty="0" smtClean="0"/>
              <a:t>powerful impression </a:t>
            </a:r>
            <a:r>
              <a:rPr lang="en-US" sz="1950" dirty="0"/>
              <a:t>it created upon a crowded auditory, </a:t>
            </a:r>
            <a:r>
              <a:rPr lang="en-US" sz="1950" dirty="0" smtClean="0"/>
              <a:t>completely taken </a:t>
            </a:r>
            <a:r>
              <a:rPr lang="en-US" sz="1950" dirty="0"/>
              <a:t>by surprise—the applause which followed from </a:t>
            </a:r>
            <a:r>
              <a:rPr lang="en-US" sz="1950" dirty="0" smtClean="0"/>
              <a:t>the beginning </a:t>
            </a:r>
            <a:r>
              <a:rPr lang="en-US" sz="1950" dirty="0"/>
              <a:t>to the end of his felicitous remarks. I think I </a:t>
            </a:r>
            <a:r>
              <a:rPr lang="en-US" sz="1950" dirty="0" smtClean="0"/>
              <a:t>never hated </a:t>
            </a:r>
            <a:r>
              <a:rPr lang="en-US" sz="1950" dirty="0"/>
              <a:t>slavery so intensely as at that </a:t>
            </a:r>
            <a:r>
              <a:rPr lang="en-US" sz="1950" dirty="0" smtClean="0"/>
              <a:t>moment.”</a:t>
            </a:r>
          </a:p>
          <a:p>
            <a:pPr algn="just"/>
            <a:endParaRPr lang="en-US" sz="1950" dirty="0" smtClean="0"/>
          </a:p>
          <a:p>
            <a:pPr marL="342900" indent="-342900" algn="r">
              <a:buFontTx/>
              <a:buChar char="-"/>
            </a:pPr>
            <a:r>
              <a:rPr lang="en-GB" sz="1950" dirty="0" smtClean="0"/>
              <a:t>William </a:t>
            </a:r>
            <a:r>
              <a:rPr lang="en-GB" sz="1950" dirty="0"/>
              <a:t>Lloyd </a:t>
            </a:r>
            <a:r>
              <a:rPr lang="en-GB" sz="1950" dirty="0" smtClean="0"/>
              <a:t>Garrison preface to </a:t>
            </a:r>
            <a:r>
              <a:rPr lang="en-GB" sz="1950" i="1" dirty="0" smtClean="0"/>
              <a:t>Narrative </a:t>
            </a:r>
            <a:r>
              <a:rPr lang="en-GB" sz="1950" i="1" dirty="0"/>
              <a:t>of the Life of Frederick Douglass, an American Slave </a:t>
            </a:r>
            <a:r>
              <a:rPr lang="en-GB" sz="1950" dirty="0"/>
              <a:t>(1845</a:t>
            </a:r>
            <a:r>
              <a:rPr lang="en-GB" sz="1950" dirty="0" smtClean="0"/>
              <a:t>)</a:t>
            </a:r>
          </a:p>
          <a:p>
            <a:pPr marL="342900" indent="-342900" algn="just">
              <a:buFontTx/>
              <a:buChar char="-"/>
            </a:pPr>
            <a:endParaRPr lang="en-US" sz="2000" dirty="0"/>
          </a:p>
          <a:p>
            <a:r>
              <a:rPr lang="en-US" dirty="0" smtClean="0"/>
              <a:t>	</a:t>
            </a:r>
            <a:endParaRPr lang="en-GB" dirty="0" smtClean="0"/>
          </a:p>
        </p:txBody>
      </p:sp>
      <p:sp>
        <p:nvSpPr>
          <p:cNvPr id="4" name="Rectangle 3"/>
          <p:cNvSpPr/>
          <p:nvPr/>
        </p:nvSpPr>
        <p:spPr>
          <a:xfrm>
            <a:off x="0" y="0"/>
            <a:ext cx="9144000" cy="1034808"/>
          </a:xfrm>
          <a:prstGeom prst="rect">
            <a:avLst/>
          </a:prstGeom>
        </p:spPr>
        <p:txBody>
          <a:bodyPr wrap="square" lIns="540000" tIns="360000" rIns="540000" bIns="360000">
            <a:spAutoFit/>
          </a:bodyPr>
          <a:lstStyle/>
          <a:p>
            <a:r>
              <a:rPr lang="en-GB" sz="2000" b="1" u="sng" dirty="0" smtClean="0">
                <a:solidFill>
                  <a:prstClr val="black"/>
                </a:solidFill>
              </a:rPr>
              <a:t>2. Frederick </a:t>
            </a:r>
            <a:r>
              <a:rPr lang="en-GB" sz="2000" b="1" u="sng" dirty="0" smtClean="0">
                <a:solidFill>
                  <a:prstClr val="black"/>
                </a:solidFill>
              </a:rPr>
              <a:t>Douglass</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19957131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605016"/>
          </a:xfrm>
          <a:prstGeom prst="rect">
            <a:avLst/>
          </a:prstGeom>
        </p:spPr>
        <p:txBody>
          <a:bodyPr wrap="square" lIns="540000" tIns="360000" rIns="540000" bIns="360000">
            <a:spAutoFit/>
          </a:bodyPr>
          <a:lstStyle/>
          <a:p>
            <a:r>
              <a:rPr lang="en-GB" sz="2400" b="1" u="sng" dirty="0">
                <a:solidFill>
                  <a:prstClr val="black"/>
                </a:solidFill>
              </a:rPr>
              <a:t>2. Frederick Douglass</a:t>
            </a:r>
          </a:p>
          <a:p>
            <a:r>
              <a:rPr lang="en-GB" sz="2400" b="1" i="1" dirty="0" smtClean="0"/>
              <a:t>Narrative </a:t>
            </a:r>
            <a:r>
              <a:rPr lang="en-GB" sz="2400" b="1" i="1" dirty="0" smtClean="0"/>
              <a:t>of the Life of Frederick Douglass, an American Slave </a:t>
            </a:r>
            <a:r>
              <a:rPr lang="en-GB" sz="2400" b="1" dirty="0" smtClean="0"/>
              <a:t>(1845) – Preface by William Lloyd Garrison</a:t>
            </a:r>
          </a:p>
          <a:p>
            <a:endParaRPr lang="en-GB" b="1" dirty="0" smtClean="0"/>
          </a:p>
          <a:p>
            <a:endParaRPr lang="en-GB" b="1" dirty="0"/>
          </a:p>
          <a:p>
            <a:endParaRPr lang="en-GB" b="1" dirty="0" smtClean="0"/>
          </a:p>
          <a:p>
            <a:endParaRPr lang="en-GB" b="1" dirty="0"/>
          </a:p>
          <a:p>
            <a:endParaRPr lang="en-GB" b="1" dirty="0" smtClean="0"/>
          </a:p>
          <a:p>
            <a:endParaRPr lang="en-GB" b="1" dirty="0"/>
          </a:p>
          <a:p>
            <a:endParaRPr lang="en-GB" b="1" dirty="0" smtClean="0"/>
          </a:p>
          <a:p>
            <a:endParaRPr lang="en-GB" b="1" dirty="0"/>
          </a:p>
          <a:p>
            <a:endParaRPr lang="en-GB" b="1" dirty="0" smtClean="0"/>
          </a:p>
          <a:p>
            <a:endParaRPr lang="en-GB" b="1"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9978" y="1556792"/>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7524" y="1412776"/>
            <a:ext cx="6877502" cy="3712464"/>
          </a:xfrm>
          <a:prstGeom prst="rect">
            <a:avLst/>
          </a:prstGeom>
        </p:spPr>
        <p:txBody>
          <a:bodyPr wrap="square" lIns="540000" tIns="360000" rIns="540000" bIns="360000">
            <a:spAutoFit/>
          </a:bodyPr>
          <a:lstStyle/>
          <a:p>
            <a:pPr marL="285750" indent="-285750">
              <a:buFont typeface="Arial" panose="020B0604020202020204" pitchFamily="34" charset="0"/>
              <a:buChar char="•"/>
            </a:pPr>
            <a:r>
              <a:rPr lang="en-GB" sz="2800" b="1" dirty="0" smtClean="0"/>
              <a:t>When Douglass’s </a:t>
            </a:r>
            <a:r>
              <a:rPr lang="en-GB" sz="2800" b="1" i="1" dirty="0" smtClean="0"/>
              <a:t>Narrative </a:t>
            </a:r>
            <a:r>
              <a:rPr lang="en-GB" sz="2800" b="1" dirty="0" smtClean="0"/>
              <a:t>was first published, it was done so with a preface by William Lloyd Garrison. Why do you think the publishers opted for this inclusion?</a:t>
            </a:r>
          </a:p>
          <a:p>
            <a:endParaRPr lang="en-GB" b="1" dirty="0" smtClean="0">
              <a:solidFill>
                <a:srgbClr val="FF0000"/>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p:txBody>
      </p:sp>
      <p:pic>
        <p:nvPicPr>
          <p:cNvPr id="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4221088"/>
            <a:ext cx="6096000" cy="2514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32711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098006"/>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Preface</a:t>
            </a:r>
          </a:p>
          <a:p>
            <a:endParaRPr lang="en-GB" b="1" dirty="0"/>
          </a:p>
          <a:p>
            <a:pPr algn="just"/>
            <a:r>
              <a:rPr lang="en-GB" sz="2000" dirty="0" smtClean="0"/>
              <a:t>“I am confident that it is </a:t>
            </a:r>
            <a:r>
              <a:rPr lang="en-GB" sz="2000" b="1" dirty="0" smtClean="0"/>
              <a:t>essentially true </a:t>
            </a:r>
            <a:r>
              <a:rPr lang="en-GB" sz="2000" dirty="0" smtClean="0"/>
              <a:t>in all its statements; that nothing has been set down in malice, nothing exaggerated, nothing drawn from the imagination.” </a:t>
            </a:r>
          </a:p>
          <a:p>
            <a:pPr algn="just"/>
            <a:endParaRPr lang="en-GB" sz="2000" dirty="0" smtClean="0"/>
          </a:p>
          <a:p>
            <a:pPr algn="just"/>
            <a:r>
              <a:rPr lang="en-GB" sz="2000" dirty="0" smtClean="0"/>
              <a:t>“</a:t>
            </a:r>
            <a:r>
              <a:rPr lang="en-GB" sz="2000" b="1" i="1" dirty="0" smtClean="0"/>
              <a:t>As a public speaker, he excels in pathos, wit, comparison, imitation, strength of reasoning, and fluency of language</a:t>
            </a:r>
            <a:r>
              <a:rPr lang="en-GB" sz="2000" dirty="0" smtClean="0"/>
              <a:t>. There is in him that union of head and heart, which is indispensable to an enlightenment of the heads and a winning of the hearts of others.” </a:t>
            </a:r>
          </a:p>
          <a:p>
            <a:pPr algn="just"/>
            <a:endParaRPr lang="en-GB" sz="2000" dirty="0" smtClean="0"/>
          </a:p>
          <a:p>
            <a:pPr algn="just"/>
            <a:r>
              <a:rPr lang="en-GB" sz="2000" dirty="0" smtClean="0"/>
              <a:t>“So profoundly ignorant of the nature of slavery are many persons that they are stubbornly incredulous whenever they read or listen to any recital of the cruelties which are daily inflicted on its victims … Such [people] will try to discredit the shocking tales of slaveholding cruelty which are recorded in this truthful Narrative; but they will </a:t>
            </a:r>
            <a:r>
              <a:rPr lang="en-GB" sz="2000" dirty="0" err="1" smtClean="0"/>
              <a:t>labor</a:t>
            </a:r>
            <a:r>
              <a:rPr lang="en-GB" sz="2000" dirty="0" smtClean="0"/>
              <a:t> in vain. Mr. DOUGLASS has frankly disclosed the place of his birth, the names of those who claimed ownership in his body and soul, and the names also of those who committed the crimes which he has alleged against them. </a:t>
            </a:r>
            <a:r>
              <a:rPr lang="en-GB" sz="2000" b="1" dirty="0" smtClean="0"/>
              <a:t>His statements, therefore, may easily be disproved, if they are untrue</a:t>
            </a:r>
            <a:r>
              <a:rPr lang="en-GB" sz="2000" dirty="0" smtClean="0"/>
              <a:t>.”</a:t>
            </a:r>
            <a:endParaRPr lang="en-GB" sz="2000" b="1" dirty="0" smtClean="0">
              <a:solidFill>
                <a:srgbClr val="FF0000"/>
              </a:solidFill>
              <a:effectLst>
                <a:outerShdw blurRad="38100" dist="38100" dir="2700000" algn="tl">
                  <a:srgbClr val="000000">
                    <a:alpha val="43137"/>
                  </a:srgbClr>
                </a:outerShdw>
              </a:effectLst>
            </a:endParaRPr>
          </a:p>
          <a:p>
            <a:endParaRPr lang="en-GB" b="1" dirty="0" smtClean="0"/>
          </a:p>
        </p:txBody>
      </p:sp>
    </p:spTree>
    <p:extLst>
      <p:ext uri="{BB962C8B-B14F-4D97-AF65-F5344CB8AC3E}">
        <p14:creationId xmlns:p14="http://schemas.microsoft.com/office/powerpoint/2010/main" val="31465398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60648"/>
            <a:ext cx="9144000" cy="6420898"/>
          </a:xfrm>
          <a:prstGeom prst="rect">
            <a:avLst/>
          </a:prstGeom>
        </p:spPr>
        <p:txBody>
          <a:bodyPr wrap="square" lIns="540000" tIns="360000" rIns="540000" bIns="360000">
            <a:spAutoFit/>
          </a:bodyPr>
          <a:lstStyle/>
          <a:p>
            <a:endParaRPr lang="en-GB" b="1" i="1" dirty="0" smtClean="0"/>
          </a:p>
          <a:p>
            <a:endParaRPr lang="en-GB" b="1" i="1" dirty="0"/>
          </a:p>
          <a:p>
            <a:r>
              <a:rPr lang="en-GB" b="1" i="1" dirty="0" smtClean="0"/>
              <a:t>Narrative </a:t>
            </a:r>
            <a:r>
              <a:rPr lang="en-GB" b="1" i="1" dirty="0" smtClean="0"/>
              <a:t>of the Life of Frederick Douglass, an American Slave </a:t>
            </a:r>
            <a:r>
              <a:rPr lang="en-GB" b="1" dirty="0" smtClean="0"/>
              <a:t>(1845) – Chapter 1</a:t>
            </a:r>
          </a:p>
          <a:p>
            <a:endParaRPr lang="en-GB" b="1" dirty="0"/>
          </a:p>
          <a:p>
            <a:pPr marL="285750" lvl="0" indent="-285750">
              <a:buFont typeface="Arial" panose="020B0604020202020204" pitchFamily="34" charset="0"/>
              <a:buChar char="•"/>
            </a:pPr>
            <a:r>
              <a:rPr lang="en-GB" sz="2800" b="1" dirty="0"/>
              <a:t>Douglass opens his </a:t>
            </a:r>
            <a:r>
              <a:rPr lang="en-GB" sz="2800" b="1" i="1" dirty="0"/>
              <a:t>Narrative </a:t>
            </a:r>
            <a:r>
              <a:rPr lang="en-GB" sz="2800" b="1" dirty="0"/>
              <a:t>by telling readers that he is troubled by not knowing when he was born</a:t>
            </a:r>
            <a:r>
              <a:rPr lang="en-GB" sz="2800" b="1" dirty="0" smtClean="0"/>
              <a:t>. </a:t>
            </a:r>
          </a:p>
          <a:p>
            <a:pPr marL="457200" lvl="0" indent="-457200">
              <a:buFontTx/>
              <a:buChar char="-"/>
            </a:pPr>
            <a:endParaRPr lang="en-GB" sz="2800" b="1" dirty="0" smtClean="0"/>
          </a:p>
          <a:p>
            <a:pPr marL="914400" lvl="1" indent="-457200">
              <a:buFontTx/>
              <a:buChar char="-"/>
            </a:pPr>
            <a:r>
              <a:rPr lang="en-GB" sz="2800" b="1" dirty="0" smtClean="0"/>
              <a:t>Who does he suspect was his father?</a:t>
            </a:r>
          </a:p>
          <a:p>
            <a:pPr marL="914400" lvl="1" indent="-457200">
              <a:buFontTx/>
              <a:buChar char="-"/>
            </a:pPr>
            <a:endParaRPr lang="en-GB" sz="2800" b="1" dirty="0" smtClean="0"/>
          </a:p>
          <a:p>
            <a:pPr marL="914400" lvl="1" indent="-457200">
              <a:buFontTx/>
              <a:buChar char="-"/>
            </a:pPr>
            <a:r>
              <a:rPr lang="en-GB" sz="2800" b="1" dirty="0" smtClean="0"/>
              <a:t>Why </a:t>
            </a:r>
            <a:r>
              <a:rPr lang="en-GB" sz="2800" b="1" dirty="0"/>
              <a:t>do you think slave owners kept slaves ignorant about their birthdays and parentage</a:t>
            </a:r>
            <a:r>
              <a:rPr lang="en-GB" sz="2800" b="1" dirty="0" smtClean="0"/>
              <a:t>?</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
        <p:nvSpPr>
          <p:cNvPr id="3" name="Rectangle 2"/>
          <p:cNvSpPr/>
          <p:nvPr/>
        </p:nvSpPr>
        <p:spPr>
          <a:xfrm>
            <a:off x="0" y="0"/>
            <a:ext cx="9144000" cy="1096363"/>
          </a:xfrm>
          <a:prstGeom prst="rect">
            <a:avLst/>
          </a:prstGeom>
        </p:spPr>
        <p:txBody>
          <a:bodyPr wrap="square" lIns="540000" tIns="360000" rIns="540000" bIns="360000">
            <a:spAutoFit/>
          </a:bodyPr>
          <a:lstStyle/>
          <a:p>
            <a:r>
              <a:rPr lang="en-GB" sz="2400" b="1" u="sng" dirty="0" smtClean="0">
                <a:solidFill>
                  <a:prstClr val="black"/>
                </a:solidFill>
              </a:rPr>
              <a:t>2. Frederick Douglass: Making a man a slave </a:t>
            </a:r>
            <a:r>
              <a:rPr lang="en-GB" sz="2000" b="1" u="sng" dirty="0" smtClean="0">
                <a:solidFill>
                  <a:prstClr val="black"/>
                </a:solidFill>
              </a:rPr>
              <a:t>…</a:t>
            </a:r>
            <a:endParaRPr lang="en-GB" sz="2000" b="1" u="sng" dirty="0">
              <a:solidFill>
                <a:prstClr val="black"/>
              </a:solidFill>
            </a:endParaRPr>
          </a:p>
        </p:txBody>
      </p:sp>
    </p:spTree>
    <p:extLst>
      <p:ext uri="{BB962C8B-B14F-4D97-AF65-F5344CB8AC3E}">
        <p14:creationId xmlns:p14="http://schemas.microsoft.com/office/powerpoint/2010/main" val="39709211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836712"/>
            <a:ext cx="9144000" cy="5866900"/>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2</a:t>
            </a:r>
          </a:p>
          <a:p>
            <a:endParaRPr lang="en-GB" b="1" dirty="0"/>
          </a:p>
          <a:p>
            <a:pPr marL="285750" lvl="0" indent="-285750">
              <a:buFont typeface="Arial" panose="020B0604020202020204" pitchFamily="34" charset="0"/>
              <a:buChar char="•"/>
            </a:pPr>
            <a:r>
              <a:rPr lang="en-GB" sz="2800" b="1" dirty="0" smtClean="0"/>
              <a:t>Douglass spends lengthy passages detailing slaves’ songs. </a:t>
            </a:r>
          </a:p>
          <a:p>
            <a:pPr marL="457200" lvl="0" indent="-457200">
              <a:buFontTx/>
              <a:buChar char="-"/>
            </a:pPr>
            <a:endParaRPr lang="en-GB" sz="2800" b="1" dirty="0" smtClean="0"/>
          </a:p>
          <a:p>
            <a:pPr marL="914400" lvl="1" indent="-457200">
              <a:buFontTx/>
              <a:buChar char="-"/>
            </a:pPr>
            <a:r>
              <a:rPr lang="en-GB" sz="2800" b="1" dirty="0" smtClean="0"/>
              <a:t>What are some of the features of these songs?</a:t>
            </a:r>
          </a:p>
          <a:p>
            <a:pPr marL="914400" lvl="1" indent="-457200">
              <a:buFontTx/>
              <a:buChar char="-"/>
            </a:pPr>
            <a:endParaRPr lang="en-GB" sz="2800" b="1" dirty="0" smtClean="0"/>
          </a:p>
          <a:p>
            <a:pPr marL="914400" lvl="1" indent="-457200">
              <a:buFontTx/>
              <a:buChar char="-"/>
            </a:pPr>
            <a:r>
              <a:rPr lang="en-GB" sz="2800" b="1" dirty="0" smtClean="0"/>
              <a:t>What motivations does he attribute to slaves’ songs?</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
        <p:nvSpPr>
          <p:cNvPr id="3" name="Rectangle 2"/>
          <p:cNvSpPr/>
          <p:nvPr/>
        </p:nvSpPr>
        <p:spPr>
          <a:xfrm>
            <a:off x="0" y="0"/>
            <a:ext cx="9144000" cy="1096363"/>
          </a:xfrm>
          <a:prstGeom prst="rect">
            <a:avLst/>
          </a:prstGeom>
        </p:spPr>
        <p:txBody>
          <a:bodyPr wrap="square" lIns="540000" tIns="360000" rIns="540000" bIns="360000">
            <a:spAutoFit/>
          </a:bodyPr>
          <a:lstStyle/>
          <a:p>
            <a:r>
              <a:rPr lang="en-GB" sz="2400" b="1" u="sng" dirty="0">
                <a:solidFill>
                  <a:prstClr val="black"/>
                </a:solidFill>
              </a:rPr>
              <a:t>2. Frederick Douglass: Making a man a slave …</a:t>
            </a:r>
            <a:endParaRPr lang="en-GB" sz="2400" b="1" u="sng" dirty="0">
              <a:solidFill>
                <a:prstClr val="black"/>
              </a:solidFill>
            </a:endParaRPr>
          </a:p>
        </p:txBody>
      </p:sp>
    </p:spTree>
    <p:extLst>
      <p:ext uri="{BB962C8B-B14F-4D97-AF65-F5344CB8AC3E}">
        <p14:creationId xmlns:p14="http://schemas.microsoft.com/office/powerpoint/2010/main" val="32194627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17404"/>
            <a:ext cx="9144000" cy="7405783"/>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2</a:t>
            </a:r>
          </a:p>
          <a:p>
            <a:pPr marL="285750" lvl="0" indent="-285750">
              <a:buFont typeface="Arial" panose="020B0604020202020204" pitchFamily="34" charset="0"/>
              <a:buChar char="•"/>
            </a:pPr>
            <a:endParaRPr lang="en-GB" b="1" dirty="0" smtClean="0"/>
          </a:p>
          <a:p>
            <a:r>
              <a:rPr lang="en-GB" b="1" dirty="0" smtClean="0"/>
              <a:t>‘</a:t>
            </a:r>
            <a:r>
              <a:rPr lang="en-GB" b="1" dirty="0" smtClean="0"/>
              <a:t>Sympathy,’ by Paul Laurence Dunbar (1899)</a:t>
            </a:r>
          </a:p>
          <a:p>
            <a:r>
              <a:rPr lang="en-GB" dirty="0" smtClean="0"/>
              <a:t/>
            </a:r>
            <a:br>
              <a:rPr lang="en-GB" dirty="0" smtClean="0"/>
            </a:br>
            <a:r>
              <a:rPr lang="en-GB" dirty="0" smtClean="0"/>
              <a:t>…. </a:t>
            </a:r>
            <a:r>
              <a:rPr lang="en-GB" dirty="0" smtClean="0">
                <a:effectLst/>
              </a:rPr>
              <a:t>I know why the caged bird beats his wing </a:t>
            </a:r>
          </a:p>
          <a:p>
            <a:r>
              <a:rPr lang="en-GB" dirty="0" smtClean="0">
                <a:effectLst/>
              </a:rPr>
              <a:t>    Till its blood is red on the cruel bars;   </a:t>
            </a:r>
          </a:p>
          <a:p>
            <a:r>
              <a:rPr lang="en-GB" dirty="0" smtClean="0">
                <a:effectLst/>
              </a:rPr>
              <a:t>For he must fly back to his perch and cling   </a:t>
            </a:r>
          </a:p>
          <a:p>
            <a:r>
              <a:rPr lang="en-GB" dirty="0" smtClean="0">
                <a:effectLst/>
              </a:rPr>
              <a:t>When he fain would be on the bough a-swing; </a:t>
            </a:r>
          </a:p>
          <a:p>
            <a:r>
              <a:rPr lang="en-GB" dirty="0" smtClean="0">
                <a:effectLst/>
              </a:rPr>
              <a:t>    And a pain still throbs in the old, old scars   </a:t>
            </a:r>
          </a:p>
          <a:p>
            <a:r>
              <a:rPr lang="en-GB" dirty="0" smtClean="0">
                <a:effectLst/>
              </a:rPr>
              <a:t>And they pulse again with a keener sting— </a:t>
            </a:r>
          </a:p>
          <a:p>
            <a:r>
              <a:rPr lang="en-GB" dirty="0" smtClean="0">
                <a:effectLst/>
              </a:rPr>
              <a:t>I know why he beats his wing! </a:t>
            </a:r>
          </a:p>
          <a:p>
            <a:r>
              <a:rPr lang="en-GB" dirty="0" smtClean="0"/>
              <a:t/>
            </a:r>
            <a:br>
              <a:rPr lang="en-GB" dirty="0" smtClean="0"/>
            </a:br>
            <a:r>
              <a:rPr lang="en-GB" dirty="0" smtClean="0">
                <a:effectLst/>
              </a:rPr>
              <a:t>I know why the caged bird sings, ah me, </a:t>
            </a:r>
          </a:p>
          <a:p>
            <a:r>
              <a:rPr lang="en-GB" dirty="0" smtClean="0">
                <a:effectLst/>
              </a:rPr>
              <a:t>    When his wing is bruised and his bosom sore,— </a:t>
            </a:r>
          </a:p>
          <a:p>
            <a:r>
              <a:rPr lang="en-GB" dirty="0" smtClean="0">
                <a:effectLst/>
              </a:rPr>
              <a:t>When he beats his bars and he would be free; </a:t>
            </a:r>
          </a:p>
          <a:p>
            <a:r>
              <a:rPr lang="en-GB" dirty="0" smtClean="0">
                <a:effectLst/>
              </a:rPr>
              <a:t>It is not a carol of joy or glee, </a:t>
            </a:r>
          </a:p>
          <a:p>
            <a:r>
              <a:rPr lang="en-GB" dirty="0" smtClean="0">
                <a:effectLst/>
              </a:rPr>
              <a:t>    But a prayer that he sends from his heart’s deep core,   </a:t>
            </a:r>
          </a:p>
          <a:p>
            <a:r>
              <a:rPr lang="en-GB" dirty="0" smtClean="0">
                <a:effectLst/>
              </a:rPr>
              <a:t>But a plea, that upward to Heaven he flings— </a:t>
            </a:r>
          </a:p>
          <a:p>
            <a:r>
              <a:rPr lang="en-GB" dirty="0" smtClean="0">
                <a:effectLst/>
              </a:rPr>
              <a:t>I know why the caged bird sings!</a:t>
            </a:r>
          </a:p>
          <a:p>
            <a:pPr lvl="0"/>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700808"/>
            <a:ext cx="2886650"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9144000" cy="1096363"/>
          </a:xfrm>
          <a:prstGeom prst="rect">
            <a:avLst/>
          </a:prstGeom>
        </p:spPr>
        <p:txBody>
          <a:bodyPr wrap="square" lIns="540000" tIns="360000" rIns="540000" bIns="360000">
            <a:spAutoFit/>
          </a:bodyPr>
          <a:lstStyle/>
          <a:p>
            <a:r>
              <a:rPr lang="en-GB" sz="2400" b="1" u="sng" dirty="0">
                <a:solidFill>
                  <a:prstClr val="black"/>
                </a:solidFill>
              </a:rPr>
              <a:t>2. Frederick Douglass: Making a man a slave …</a:t>
            </a:r>
            <a:endParaRPr lang="en-GB" sz="2400" b="1" u="sng" dirty="0">
              <a:solidFill>
                <a:prstClr val="black"/>
              </a:solidFill>
            </a:endParaRPr>
          </a:p>
        </p:txBody>
      </p:sp>
    </p:spTree>
    <p:extLst>
      <p:ext uri="{BB962C8B-B14F-4D97-AF65-F5344CB8AC3E}">
        <p14:creationId xmlns:p14="http://schemas.microsoft.com/office/powerpoint/2010/main" val="15222180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160109"/>
          </a:xfrm>
          <a:prstGeom prst="rect">
            <a:avLst/>
          </a:prstGeom>
        </p:spPr>
        <p:txBody>
          <a:bodyPr wrap="square" lIns="540000" tIns="360000" rIns="540000" bIns="360000">
            <a:spAutoFit/>
          </a:bodyPr>
          <a:lstStyle/>
          <a:p>
            <a:r>
              <a:rPr lang="en-GB" sz="2400" b="1" u="sng" dirty="0">
                <a:solidFill>
                  <a:prstClr val="black"/>
                </a:solidFill>
              </a:rPr>
              <a:t>2. Frederick Douglass: </a:t>
            </a:r>
            <a:r>
              <a:rPr lang="en-GB" sz="2400" b="1" u="sng" dirty="0" smtClean="0">
                <a:solidFill>
                  <a:prstClr val="black"/>
                </a:solidFill>
              </a:rPr>
              <a:t>… Making a Slave a Man</a:t>
            </a:r>
            <a:endParaRPr lang="en-GB" sz="2400" b="1" u="sng" dirty="0">
              <a:solidFill>
                <a:prstClr val="black"/>
              </a:solidFill>
            </a:endParaRPr>
          </a:p>
          <a:p>
            <a:endParaRPr lang="en-GB" b="1" i="1" dirty="0" smtClean="0"/>
          </a:p>
          <a:p>
            <a:endParaRPr lang="en-GB" b="1" i="1" dirty="0"/>
          </a:p>
          <a:p>
            <a:r>
              <a:rPr lang="en-GB" b="1" i="1" dirty="0" smtClean="0"/>
              <a:t>Narrative </a:t>
            </a:r>
            <a:r>
              <a:rPr lang="en-GB" b="1" i="1" dirty="0" smtClean="0"/>
              <a:t>of the Life of Frederick Douglass, an American Slave </a:t>
            </a:r>
            <a:r>
              <a:rPr lang="en-GB" b="1" dirty="0" smtClean="0"/>
              <a:t>(1845) – Chapters 6</a:t>
            </a:r>
          </a:p>
          <a:p>
            <a:endParaRPr lang="en-GB" b="1" dirty="0"/>
          </a:p>
          <a:p>
            <a:pPr marL="285750" lvl="0" indent="-285750">
              <a:buFont typeface="Arial" panose="020B0604020202020204" pitchFamily="34" charset="0"/>
              <a:buChar char="•"/>
            </a:pPr>
            <a:r>
              <a:rPr lang="en-GB" sz="2800" b="1" dirty="0" smtClean="0"/>
              <a:t>By Chapter 6, Douglass has moved from Captain Anthony’s plantation in Talbot County to serve the Auld family in Baltimore.</a:t>
            </a:r>
          </a:p>
          <a:p>
            <a:pPr marL="457200" lvl="0" indent="-457200">
              <a:buFontTx/>
              <a:buChar char="-"/>
            </a:pPr>
            <a:endParaRPr lang="en-GB" sz="2800" b="1" dirty="0" smtClean="0"/>
          </a:p>
          <a:p>
            <a:pPr marL="914400" lvl="1" indent="-457200">
              <a:buFontTx/>
              <a:buChar char="-"/>
            </a:pPr>
            <a:r>
              <a:rPr lang="en-GB" sz="2800" b="1" dirty="0" smtClean="0"/>
              <a:t>What are some of the notable events and developments which he recalls from this time?</a:t>
            </a:r>
          </a:p>
          <a:p>
            <a:pPr marL="914400" lvl="1" indent="-457200">
              <a:buFontTx/>
              <a:buChar char="-"/>
            </a:pPr>
            <a:endParaRPr lang="en-GB" sz="2800" b="1" dirty="0" smtClean="0"/>
          </a:p>
          <a:p>
            <a:pPr marL="914400" lvl="1" indent="-457200">
              <a:buFontTx/>
              <a:buChar char="-"/>
            </a:pPr>
            <a:r>
              <a:rPr lang="en-GB" sz="2800" b="1" dirty="0" smtClean="0"/>
              <a:t>What contrasts does he draw between city life in Baltimore and life in rural Maryland?</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40463059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21007"/>
          </a:xfrm>
          <a:prstGeom prst="rect">
            <a:avLst/>
          </a:prstGeom>
        </p:spPr>
        <p:txBody>
          <a:bodyPr wrap="square" lIns="540000" tIns="360000" rIns="540000" bIns="360000">
            <a:spAutoFit/>
          </a:bodyPr>
          <a:lstStyle/>
          <a:p>
            <a:r>
              <a:rPr lang="en-GB" sz="2400" b="1" u="sng" dirty="0">
                <a:solidFill>
                  <a:prstClr val="black"/>
                </a:solidFill>
              </a:rPr>
              <a:t>2. Frederick Douglass: … Making a Slave a Man</a:t>
            </a:r>
          </a:p>
          <a:p>
            <a:endParaRPr lang="en-GB" sz="2400" b="1" i="1" dirty="0"/>
          </a:p>
          <a:p>
            <a:r>
              <a:rPr lang="en-GB" sz="2400" b="1" i="1" dirty="0" smtClean="0"/>
              <a:t>Narrative </a:t>
            </a:r>
            <a:r>
              <a:rPr lang="en-GB" sz="2400" b="1" i="1" dirty="0" smtClean="0"/>
              <a:t>of the Life of Frederick Douglass, an American Slave </a:t>
            </a:r>
            <a:r>
              <a:rPr lang="en-GB" sz="2400" b="1" dirty="0" smtClean="0"/>
              <a:t>(1845) – Chapters 7</a:t>
            </a:r>
          </a:p>
          <a:p>
            <a:endParaRPr lang="en-GB" sz="2400" b="1" dirty="0"/>
          </a:p>
          <a:p>
            <a:pPr marL="285750" lvl="0" indent="-285750">
              <a:buFont typeface="Arial" panose="020B0604020202020204" pitchFamily="34" charset="0"/>
              <a:buChar char="•"/>
            </a:pPr>
            <a:r>
              <a:rPr lang="en-GB" sz="3600" b="1" dirty="0" smtClean="0"/>
              <a:t>How does Douglass become aware of the concept of abolition?</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41287280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268105"/>
          </a:xfrm>
          <a:prstGeom prst="rect">
            <a:avLst/>
          </a:prstGeom>
        </p:spPr>
        <p:txBody>
          <a:bodyPr wrap="square" lIns="540000" tIns="360000" rIns="540000" bIns="360000">
            <a:spAutoFit/>
          </a:bodyPr>
          <a:lstStyle/>
          <a:p>
            <a:r>
              <a:rPr lang="en-GB" sz="2400" b="1" u="sng" dirty="0">
                <a:solidFill>
                  <a:prstClr val="black"/>
                </a:solidFill>
              </a:rPr>
              <a:t>2. Frederick Douglass: … Making a Slave a Man</a:t>
            </a:r>
          </a:p>
          <a:p>
            <a:endParaRPr lang="en-GB" b="1" i="1" dirty="0"/>
          </a:p>
          <a:p>
            <a:r>
              <a:rPr lang="en-GB" sz="2400" b="1" i="1" dirty="0" smtClean="0"/>
              <a:t>Narrative </a:t>
            </a:r>
            <a:r>
              <a:rPr lang="en-GB" sz="2400" b="1" i="1" dirty="0" smtClean="0"/>
              <a:t>of the Life of Frederick Douglass, an American Slave </a:t>
            </a:r>
            <a:r>
              <a:rPr lang="en-GB" sz="2400" b="1" dirty="0" smtClean="0"/>
              <a:t>(1845) – Chapter 10</a:t>
            </a:r>
          </a:p>
          <a:p>
            <a:endParaRPr lang="en-GB" b="1" dirty="0"/>
          </a:p>
          <a:p>
            <a:pPr marL="457200" indent="-457200">
              <a:buFont typeface="Arial" panose="020B0604020202020204" pitchFamily="34" charset="0"/>
              <a:buChar char="•"/>
            </a:pPr>
            <a:r>
              <a:rPr lang="en-GB" sz="2800" b="1" dirty="0" smtClean="0"/>
              <a:t>Chapter 10 finds Douglass back in Talbot County, this time labouring under the oversight of Edward Covey.</a:t>
            </a:r>
          </a:p>
          <a:p>
            <a:pPr marL="914400" lvl="1" indent="-457200">
              <a:buFontTx/>
              <a:buChar char="-"/>
            </a:pPr>
            <a:endParaRPr lang="en-GB" sz="2800" b="1" dirty="0" smtClean="0"/>
          </a:p>
          <a:p>
            <a:pPr marL="914400" lvl="1" indent="-457200">
              <a:buFontTx/>
              <a:buChar char="-"/>
            </a:pPr>
            <a:r>
              <a:rPr lang="en-GB" sz="2800" b="1" dirty="0" smtClean="0"/>
              <a:t>How does he describe Covey?</a:t>
            </a:r>
          </a:p>
          <a:p>
            <a:pPr marL="914400" lvl="1" indent="-457200">
              <a:buFontTx/>
              <a:buChar char="-"/>
            </a:pPr>
            <a:endParaRPr lang="en-GB" sz="2800" b="1" dirty="0" smtClean="0"/>
          </a:p>
          <a:p>
            <a:pPr marL="914400" lvl="1" indent="-457200">
              <a:buFontTx/>
              <a:buChar char="-"/>
            </a:pPr>
            <a:r>
              <a:rPr lang="en-GB" sz="2800" b="1" dirty="0" smtClean="0"/>
              <a:t>What motivations might Douglass’s master have had for sending him to work under Covey?</a:t>
            </a:r>
          </a:p>
          <a:p>
            <a:pPr marL="914400" lvl="1" indent="-457200">
              <a:buFontTx/>
              <a:buChar char="-"/>
            </a:pPr>
            <a:endParaRPr lang="en-GB" sz="2800" b="1" dirty="0"/>
          </a:p>
          <a:p>
            <a:pPr lvl="1"/>
            <a:endParaRPr lang="en-GB" sz="2800" b="1" dirty="0" smtClean="0"/>
          </a:p>
          <a:p>
            <a:pPr marL="457200" indent="-457200">
              <a:buFontTx/>
              <a:buChar char="-"/>
            </a:pPr>
            <a:endParaRPr lang="en-GB" sz="2800" b="1" dirty="0"/>
          </a:p>
          <a:p>
            <a:pPr lvl="0"/>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13935969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729770"/>
          </a:xfrm>
          <a:prstGeom prst="rect">
            <a:avLst/>
          </a:prstGeom>
        </p:spPr>
        <p:txBody>
          <a:bodyPr wrap="square" lIns="540000" tIns="360000" rIns="540000" bIns="360000">
            <a:spAutoFit/>
          </a:bodyPr>
          <a:lstStyle/>
          <a:p>
            <a:r>
              <a:rPr lang="en-GB" sz="2400" b="1" u="sng" dirty="0">
                <a:solidFill>
                  <a:prstClr val="black"/>
                </a:solidFill>
              </a:rPr>
              <a:t>2. Frederick Douglass: … Making a Slave a Man</a:t>
            </a:r>
          </a:p>
          <a:p>
            <a:endParaRPr lang="en-GB" sz="2400" b="1" i="1" dirty="0" smtClean="0"/>
          </a:p>
          <a:p>
            <a:r>
              <a:rPr lang="en-GB" sz="2400" b="1" i="1" dirty="0" smtClean="0"/>
              <a:t>Narrative </a:t>
            </a:r>
            <a:r>
              <a:rPr lang="en-GB" sz="2400" b="1" i="1" dirty="0" smtClean="0"/>
              <a:t>of the Life of Frederick Douglass, an American Slave </a:t>
            </a:r>
            <a:r>
              <a:rPr lang="en-GB" sz="2400" b="1" dirty="0" smtClean="0"/>
              <a:t>(1845) – Chapter 10</a:t>
            </a:r>
          </a:p>
          <a:p>
            <a:endParaRPr lang="en-GB" b="1" dirty="0"/>
          </a:p>
          <a:p>
            <a:pPr marL="457200" indent="-457200">
              <a:buFont typeface="Arial" panose="020B0604020202020204" pitchFamily="34" charset="0"/>
              <a:buChar char="•"/>
            </a:pPr>
            <a:r>
              <a:rPr lang="en-GB" sz="2800" b="1" dirty="0" smtClean="0"/>
              <a:t>Chapter 10 finds Douglass back in Talbot County, this time labouring under the oversight of Edward Covey.</a:t>
            </a:r>
          </a:p>
          <a:p>
            <a:pPr marL="914400" lvl="1" indent="-457200">
              <a:buFontTx/>
              <a:buChar char="-"/>
            </a:pPr>
            <a:endParaRPr lang="en-GB" sz="2800" b="1" dirty="0" smtClean="0"/>
          </a:p>
          <a:p>
            <a:pPr marL="914400" lvl="1" indent="-457200">
              <a:buFontTx/>
              <a:buChar char="-"/>
            </a:pPr>
            <a:r>
              <a:rPr lang="en-GB" sz="2800" b="1" dirty="0" smtClean="0"/>
              <a:t>What significances does Douglass attribute to his confrontation with Covey?</a:t>
            </a:r>
          </a:p>
          <a:p>
            <a:pPr marL="914400" lvl="1" indent="-457200">
              <a:buFontTx/>
              <a:buChar char="-"/>
            </a:pPr>
            <a:endParaRPr lang="en-GB" sz="2800" b="1" dirty="0" smtClean="0"/>
          </a:p>
          <a:p>
            <a:pPr marL="914400" lvl="1" indent="-457200">
              <a:buFontTx/>
              <a:buChar char="-"/>
            </a:pPr>
            <a:r>
              <a:rPr lang="en-GB" sz="2800" b="1" dirty="0" smtClean="0"/>
              <a:t>Who is Sandy, and what role does he play in the confrontation?</a:t>
            </a:r>
            <a:endParaRPr lang="en-GB" sz="2800" b="1" dirty="0"/>
          </a:p>
          <a:p>
            <a:pPr lvl="1"/>
            <a:endParaRPr lang="en-GB" sz="2800" b="1" dirty="0" smtClean="0"/>
          </a:p>
          <a:p>
            <a:pPr marL="457200" indent="-457200">
              <a:buFontTx/>
              <a:buChar char="-"/>
            </a:pPr>
            <a:endParaRPr lang="en-GB" sz="2800" b="1" dirty="0"/>
          </a:p>
          <a:p>
            <a:pPr lvl="0"/>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28556458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329660"/>
          </a:xfrm>
          <a:prstGeom prst="rect">
            <a:avLst/>
          </a:prstGeom>
        </p:spPr>
        <p:txBody>
          <a:bodyPr wrap="square" lIns="540000" tIns="360000" rIns="540000" bIns="360000">
            <a:spAutoFit/>
          </a:bodyPr>
          <a:lstStyle/>
          <a:p>
            <a:r>
              <a:rPr lang="en-GB" sz="2400" b="1" u="sng" dirty="0">
                <a:solidFill>
                  <a:prstClr val="black"/>
                </a:solidFill>
              </a:rPr>
              <a:t>2. Frederick Douglass: … Making a Slave a Man</a:t>
            </a:r>
          </a:p>
          <a:p>
            <a:endParaRPr lang="en-GB" sz="2400" i="1" dirty="0" smtClean="0"/>
          </a:p>
          <a:p>
            <a:r>
              <a:rPr lang="en-GB" sz="2400" b="1" i="1" dirty="0" smtClean="0"/>
              <a:t>Narrative </a:t>
            </a:r>
            <a:r>
              <a:rPr lang="en-GB" sz="2400" b="1" i="1" dirty="0" smtClean="0"/>
              <a:t>of the Life of Frederick Douglass, an American Slave </a:t>
            </a:r>
            <a:r>
              <a:rPr lang="en-GB" sz="2400" b="1" dirty="0" smtClean="0"/>
              <a:t>(1845) – Chapter 10</a:t>
            </a:r>
          </a:p>
          <a:p>
            <a:endParaRPr lang="en-GB" sz="2400" b="1" dirty="0"/>
          </a:p>
          <a:p>
            <a:pPr marL="457200" indent="-457200">
              <a:buFont typeface="Arial" panose="020B0604020202020204" pitchFamily="34" charset="0"/>
              <a:buChar char="•"/>
            </a:pPr>
            <a:r>
              <a:rPr lang="en-GB" sz="2400" b="1" dirty="0" smtClean="0"/>
              <a:t>Chapter 11 concludes the narrative with Douglass eventually escaping to freedom.</a:t>
            </a:r>
          </a:p>
          <a:p>
            <a:pPr marL="914400" lvl="1" indent="-457200">
              <a:buFontTx/>
              <a:buChar char="-"/>
            </a:pPr>
            <a:endParaRPr lang="en-GB" sz="2400" b="1" dirty="0"/>
          </a:p>
          <a:p>
            <a:pPr marL="914400" lvl="1" indent="-457200">
              <a:buFontTx/>
              <a:buChar char="-"/>
            </a:pPr>
            <a:r>
              <a:rPr lang="en-GB" sz="2400" b="1" dirty="0" smtClean="0"/>
              <a:t>What details does Douglass provide about his escape?</a:t>
            </a:r>
          </a:p>
          <a:p>
            <a:pPr marL="914400" lvl="1" indent="-457200">
              <a:buFontTx/>
              <a:buChar char="-"/>
            </a:pPr>
            <a:endParaRPr lang="en-GB" sz="2400" b="1" dirty="0"/>
          </a:p>
          <a:p>
            <a:pPr marL="914400" lvl="1" indent="-457200">
              <a:buFontTx/>
              <a:buChar char="-"/>
            </a:pPr>
            <a:r>
              <a:rPr lang="en-GB" sz="2400" b="1" dirty="0" smtClean="0"/>
              <a:t>What foiled previous escape attempts?</a:t>
            </a:r>
          </a:p>
          <a:p>
            <a:pPr marL="914400" lvl="1" indent="-457200">
              <a:buFontTx/>
              <a:buChar char="-"/>
            </a:pPr>
            <a:endParaRPr lang="en-GB" sz="2400" b="1" dirty="0"/>
          </a:p>
          <a:p>
            <a:pPr marL="914400" lvl="1" indent="-457200">
              <a:buFontTx/>
              <a:buChar char="-"/>
            </a:pPr>
            <a:r>
              <a:rPr lang="en-GB" sz="2400" b="1" dirty="0" smtClean="0"/>
              <a:t>What importance does Douglass attribute to </a:t>
            </a:r>
            <a:r>
              <a:rPr lang="en-GB" sz="2400" b="1" i="1" dirty="0" smtClean="0"/>
              <a:t>The Liberator </a:t>
            </a:r>
            <a:r>
              <a:rPr lang="en-GB" sz="2400" b="1" dirty="0" smtClean="0"/>
              <a:t>and his public speaking?</a:t>
            </a:r>
          </a:p>
          <a:p>
            <a:pPr marL="914400" lvl="1" indent="-457200">
              <a:buFontTx/>
              <a:buChar char="-"/>
            </a:pPr>
            <a:endParaRPr lang="en-GB" sz="2400" b="1" dirty="0"/>
          </a:p>
          <a:p>
            <a:pPr lvl="1"/>
            <a:endParaRPr lang="en-GB" sz="2400" b="1" dirty="0" smtClean="0"/>
          </a:p>
          <a:p>
            <a:pPr marL="457200" indent="-457200">
              <a:buFontTx/>
              <a:buChar char="-"/>
            </a:pPr>
            <a:endParaRPr lang="en-GB" sz="2400" b="1" dirty="0"/>
          </a:p>
          <a:p>
            <a:pPr lvl="0"/>
            <a:endParaRPr lang="en-GB" sz="2400" b="1" dirty="0" smtClean="0"/>
          </a:p>
          <a:p>
            <a:pPr marL="285750" lvl="0" indent="-285750">
              <a:buFont typeface="Arial" panose="020B0604020202020204" pitchFamily="34" charset="0"/>
              <a:buChar char="•"/>
            </a:pPr>
            <a:endParaRPr lang="en-GB" sz="2400" b="1" dirty="0" smtClean="0"/>
          </a:p>
          <a:p>
            <a:pPr marL="285750" lvl="0" indent="-285750">
              <a:buFont typeface="Arial" panose="020B0604020202020204" pitchFamily="34" charset="0"/>
              <a:buChar char="•"/>
            </a:pPr>
            <a:endParaRPr lang="en-GB" sz="2400" b="1" dirty="0" smtClean="0"/>
          </a:p>
          <a:p>
            <a:endParaRPr lang="en-GB" sz="2400" b="1" dirty="0" smtClean="0"/>
          </a:p>
          <a:p>
            <a:pPr marL="457200" lvl="0" indent="-457200">
              <a:buFontTx/>
              <a:buChar char="-"/>
            </a:pPr>
            <a:endParaRPr lang="en-GB" sz="2400" b="1" dirty="0" smtClean="0"/>
          </a:p>
          <a:p>
            <a:pPr marL="285750" lvl="0" indent="-285750">
              <a:buFont typeface="Arial" panose="020B0604020202020204" pitchFamily="34" charset="0"/>
              <a:buChar char="•"/>
            </a:pPr>
            <a:endParaRPr lang="en-GB" sz="2400" b="1" dirty="0"/>
          </a:p>
          <a:p>
            <a:pPr marL="285750" lvl="0" indent="-285750">
              <a:buFont typeface="Arial" panose="020B0604020202020204" pitchFamily="34" charset="0"/>
              <a:buChar char="•"/>
            </a:pPr>
            <a:endParaRPr lang="en-GB" sz="2400" b="1" dirty="0" smtClean="0"/>
          </a:p>
          <a:p>
            <a:endParaRPr lang="en-GB" sz="2400" b="1" dirty="0" smtClean="0"/>
          </a:p>
        </p:txBody>
      </p:sp>
    </p:spTree>
    <p:extLst>
      <p:ext uri="{BB962C8B-B14F-4D97-AF65-F5344CB8AC3E}">
        <p14:creationId xmlns:p14="http://schemas.microsoft.com/office/powerpoint/2010/main" val="29985796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
            <a:ext cx="9144000" cy="6759452"/>
          </a:xfrm>
          <a:prstGeom prst="rect">
            <a:avLst/>
          </a:prstGeom>
        </p:spPr>
        <p:txBody>
          <a:bodyPr wrap="square" lIns="540000" tIns="360000" rIns="540000" bIns="360000">
            <a:spAutoFit/>
          </a:bodyPr>
          <a:lstStyle/>
          <a:p>
            <a:r>
              <a:rPr lang="en-GB" sz="2400" b="1" u="sng" dirty="0">
                <a:solidFill>
                  <a:srgbClr val="002060"/>
                </a:solidFill>
              </a:rPr>
              <a:t>PART TWO: A Nation Divided</a:t>
            </a:r>
          </a:p>
          <a:p>
            <a:r>
              <a:rPr lang="en-GB" sz="2400" b="1" u="sng" dirty="0">
                <a:solidFill>
                  <a:prstClr val="black"/>
                </a:solidFill>
              </a:rPr>
              <a:t>3. The Republican Party and the Road to </a:t>
            </a:r>
            <a:r>
              <a:rPr lang="en-GB" sz="2400" b="1" u="sng" dirty="0" smtClean="0">
                <a:solidFill>
                  <a:prstClr val="black"/>
                </a:solidFill>
              </a:rPr>
              <a:t>Secession: O</a:t>
            </a:r>
            <a:r>
              <a:rPr lang="en-GB" sz="2400" b="1" u="sng" dirty="0" smtClean="0">
                <a:solidFill>
                  <a:prstClr val="black"/>
                </a:solidFill>
              </a:rPr>
              <a:t>rigins </a:t>
            </a:r>
            <a:r>
              <a:rPr lang="en-GB" sz="2400" b="1" u="sng" dirty="0" smtClean="0">
                <a:solidFill>
                  <a:prstClr val="black"/>
                </a:solidFill>
              </a:rPr>
              <a:t>and </a:t>
            </a:r>
            <a:r>
              <a:rPr lang="en-GB" sz="2400" b="1" u="sng" dirty="0" smtClean="0">
                <a:solidFill>
                  <a:prstClr val="black"/>
                </a:solidFill>
              </a:rPr>
              <a:t>makeup of the Republican </a:t>
            </a:r>
            <a:r>
              <a:rPr lang="en-GB" sz="2400" b="1" u="sng" dirty="0">
                <a:solidFill>
                  <a:prstClr val="black"/>
                </a:solidFill>
              </a:rPr>
              <a:t>Party</a:t>
            </a:r>
            <a:endParaRPr lang="en-GB" sz="2400" b="1" u="sng" dirty="0" smtClean="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smtClean="0">
                <a:solidFill>
                  <a:prstClr val="black"/>
                </a:solidFill>
              </a:rPr>
              <a:t>Est. 1854, drawing members and support from Whig Party which had fractured as a result of the Kansas-Nebraska Act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Supplanted Free Soil Party which had stood presidential candidates in 1848, 1852</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Supported </a:t>
            </a:r>
            <a:r>
              <a:rPr lang="en-GB" sz="2000" i="1" dirty="0" smtClean="0">
                <a:solidFill>
                  <a:prstClr val="black"/>
                </a:solidFill>
              </a:rPr>
              <a:t>explicit </a:t>
            </a:r>
            <a:r>
              <a:rPr lang="en-GB" sz="2000" dirty="0" smtClean="0">
                <a:solidFill>
                  <a:prstClr val="black"/>
                </a:solidFill>
              </a:rPr>
              <a:t>forbidding of slavery in western territories; actively abolitionist; opposed to popular sovereignty argument and in favour of federal government control</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 mainly in north</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John </a:t>
            </a:r>
            <a:r>
              <a:rPr lang="en-GB" sz="2000" dirty="0">
                <a:solidFill>
                  <a:prstClr val="black"/>
                </a:solidFill>
              </a:rPr>
              <a:t>C. </a:t>
            </a:r>
            <a:r>
              <a:rPr lang="en-GB" sz="2000" dirty="0" smtClean="0">
                <a:solidFill>
                  <a:prstClr val="black"/>
                </a:solidFill>
              </a:rPr>
              <a:t>Frémont, an explorer, first </a:t>
            </a:r>
            <a:r>
              <a:rPr lang="en-GB" sz="2000" dirty="0">
                <a:solidFill>
                  <a:prstClr val="black"/>
                </a:solidFill>
              </a:rPr>
              <a:t>Republican nominee for President in 1856 </a:t>
            </a:r>
            <a:r>
              <a:rPr lang="en-GB" sz="2000" dirty="0" smtClean="0">
                <a:solidFill>
                  <a:prstClr val="black"/>
                </a:solidFill>
              </a:rPr>
              <a:t>with slogan</a:t>
            </a:r>
            <a:r>
              <a:rPr lang="en-GB" sz="2000" dirty="0">
                <a:solidFill>
                  <a:prstClr val="black"/>
                </a:solidFill>
              </a:rPr>
              <a:t>: "Free soil, free silver, free men, Frémont and victory!" </a:t>
            </a:r>
            <a:endParaRPr lang="en-GB" sz="2000" dirty="0" smtClean="0">
              <a:solidFill>
                <a:prstClr val="black"/>
              </a:solidFill>
            </a:endParaRPr>
          </a:p>
          <a:p>
            <a:pPr marL="342900" indent="-342900">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40811815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159561"/>
          </a:xfrm>
          <a:prstGeom prst="rect">
            <a:avLst/>
          </a:prstGeom>
        </p:spPr>
        <p:txBody>
          <a:bodyPr wrap="square" lIns="540000" tIns="360000" rIns="540000" bIns="360000">
            <a:spAutoFit/>
          </a:bodyPr>
          <a:lstStyle/>
          <a:p>
            <a:r>
              <a:rPr lang="en-GB" sz="2400" b="1" u="sng" dirty="0">
                <a:solidFill>
                  <a:srgbClr val="002060"/>
                </a:solidFill>
              </a:rPr>
              <a:t>PART TWO: A Nation Divided</a:t>
            </a:r>
          </a:p>
          <a:p>
            <a:r>
              <a:rPr lang="en-GB" sz="2400" b="1" u="sng" dirty="0">
                <a:solidFill>
                  <a:prstClr val="black"/>
                </a:solidFill>
              </a:rPr>
              <a:t>3. The Republican Party and the Road to Secession: </a:t>
            </a:r>
            <a:r>
              <a:rPr lang="en-US" sz="2400" b="1" u="sng" dirty="0">
                <a:solidFill>
                  <a:prstClr val="black"/>
                </a:solidFill>
              </a:rPr>
              <a:t>Long-term causes of Civil War</a:t>
            </a:r>
          </a:p>
          <a:p>
            <a:pPr algn="r"/>
            <a:r>
              <a:rPr lang="en-GB" sz="2000" i="1" dirty="0" smtClean="0">
                <a:solidFill>
                  <a:prstClr val="black"/>
                </a:solidFill>
              </a:rPr>
              <a:t>In </a:t>
            </a:r>
            <a:r>
              <a:rPr lang="en-GB" sz="2000" i="1" dirty="0" smtClean="0">
                <a:solidFill>
                  <a:prstClr val="black"/>
                </a:solidFill>
              </a:rPr>
              <a:t>previous weeks we have seen that:</a:t>
            </a:r>
          </a:p>
          <a:p>
            <a:pPr algn="just"/>
            <a:r>
              <a:rPr lang="en-GB" sz="2200" dirty="0" smtClean="0">
                <a:solidFill>
                  <a:prstClr val="black"/>
                </a:solidFill>
              </a:rPr>
              <a:t>The </a:t>
            </a:r>
            <a:r>
              <a:rPr lang="en-GB" sz="2200" dirty="0" smtClean="0">
                <a:solidFill>
                  <a:prstClr val="black"/>
                </a:solidFill>
              </a:rPr>
              <a:t>American Civil War was the product of a century’s-worth of sectional tensions between northern and southern United States regarding  the issues of: </a:t>
            </a:r>
          </a:p>
          <a:p>
            <a:pPr algn="just"/>
            <a:endParaRPr lang="en-GB" dirty="0" smtClean="0">
              <a:solidFill>
                <a:prstClr val="black"/>
              </a:solidFill>
            </a:endParaRPr>
          </a:p>
          <a:p>
            <a:pPr marL="914400" lvl="1" indent="-457200" algn="just">
              <a:buAutoNum type="alphaLcParenR"/>
            </a:pPr>
            <a:r>
              <a:rPr lang="en-GB" sz="2200" dirty="0" smtClean="0">
                <a:solidFill>
                  <a:prstClr val="black"/>
                </a:solidFill>
              </a:rPr>
              <a:t> </a:t>
            </a:r>
            <a:r>
              <a:rPr lang="en-GB" sz="2200" b="1" dirty="0" smtClean="0">
                <a:solidFill>
                  <a:srgbClr val="FF0000"/>
                </a:solidFill>
              </a:rPr>
              <a:t>states’ rights </a:t>
            </a:r>
            <a:r>
              <a:rPr lang="en-GB" sz="2200" dirty="0" smtClean="0">
                <a:solidFill>
                  <a:prstClr val="black"/>
                </a:solidFill>
              </a:rPr>
              <a:t>v. Federalism</a:t>
            </a:r>
          </a:p>
          <a:p>
            <a:pPr marL="914400" lvl="1" indent="-457200" algn="just">
              <a:buAutoNum type="alphaLcParenR"/>
            </a:pPr>
            <a:endParaRPr lang="en-GB" dirty="0" smtClean="0">
              <a:solidFill>
                <a:prstClr val="black"/>
              </a:solidFill>
            </a:endParaRPr>
          </a:p>
          <a:p>
            <a:pPr lvl="2" algn="just"/>
            <a:r>
              <a:rPr lang="en-GB" sz="2200" dirty="0" smtClean="0">
                <a:solidFill>
                  <a:prstClr val="black"/>
                </a:solidFill>
              </a:rPr>
              <a:t>… </a:t>
            </a:r>
            <a:r>
              <a:rPr lang="en-GB" sz="2200" dirty="0" smtClean="0">
                <a:solidFill>
                  <a:prstClr val="black"/>
                </a:solidFill>
              </a:rPr>
              <a:t>in </a:t>
            </a:r>
            <a:r>
              <a:rPr lang="en-GB" sz="2200" dirty="0">
                <a:solidFill>
                  <a:prstClr val="black"/>
                </a:solidFill>
              </a:rPr>
              <a:t>particular </a:t>
            </a:r>
            <a:r>
              <a:rPr lang="en-GB" sz="2200" dirty="0" smtClean="0">
                <a:solidFill>
                  <a:prstClr val="black"/>
                </a:solidFill>
              </a:rPr>
              <a:t>as pertaining to …</a:t>
            </a:r>
          </a:p>
          <a:p>
            <a:pPr lvl="3" algn="just"/>
            <a:endParaRPr lang="en-GB" dirty="0" smtClean="0">
              <a:solidFill>
                <a:prstClr val="black"/>
              </a:solidFill>
            </a:endParaRPr>
          </a:p>
          <a:p>
            <a:pPr lvl="3" algn="just"/>
            <a:r>
              <a:rPr lang="en-GB" sz="2200" dirty="0" smtClean="0">
                <a:solidFill>
                  <a:prstClr val="black"/>
                </a:solidFill>
              </a:rPr>
              <a:t>	b) the </a:t>
            </a:r>
            <a:r>
              <a:rPr lang="en-GB" sz="2200" b="1" dirty="0" smtClean="0">
                <a:solidFill>
                  <a:srgbClr val="FF0000"/>
                </a:solidFill>
              </a:rPr>
              <a:t>westward expansion </a:t>
            </a:r>
            <a:r>
              <a:rPr lang="en-GB" sz="2200" dirty="0" smtClean="0">
                <a:solidFill>
                  <a:prstClr val="black"/>
                </a:solidFill>
              </a:rPr>
              <a:t>of the United States</a:t>
            </a:r>
          </a:p>
          <a:p>
            <a:pPr lvl="3" algn="just"/>
            <a:endParaRPr lang="en-GB" dirty="0" smtClean="0">
              <a:solidFill>
                <a:prstClr val="black"/>
              </a:solidFill>
            </a:endParaRPr>
          </a:p>
          <a:p>
            <a:pPr lvl="3" algn="just"/>
            <a:r>
              <a:rPr lang="en-GB" sz="2200" dirty="0" smtClean="0">
                <a:solidFill>
                  <a:prstClr val="black"/>
                </a:solidFill>
              </a:rPr>
              <a:t>	… and above all else with regards to …</a:t>
            </a:r>
          </a:p>
          <a:p>
            <a:pPr lvl="4" algn="just"/>
            <a:endParaRPr lang="en-GB" dirty="0" smtClean="0">
              <a:solidFill>
                <a:prstClr val="black"/>
              </a:solidFill>
            </a:endParaRPr>
          </a:p>
          <a:p>
            <a:pPr lvl="5" algn="just"/>
            <a:r>
              <a:rPr lang="en-GB" sz="2200" dirty="0" smtClean="0">
                <a:solidFill>
                  <a:prstClr val="black"/>
                </a:solidFill>
              </a:rPr>
              <a:t>c) whether or not the ‘peculiar institution’ of </a:t>
            </a:r>
            <a:r>
              <a:rPr lang="en-GB" sz="2200" b="1" dirty="0" smtClean="0">
                <a:solidFill>
                  <a:srgbClr val="FF0000"/>
                </a:solidFill>
              </a:rPr>
              <a:t>slavery</a:t>
            </a:r>
            <a:r>
              <a:rPr lang="en-GB" sz="2200" b="1" dirty="0" smtClean="0">
                <a:solidFill>
                  <a:prstClr val="black"/>
                </a:solidFill>
              </a:rPr>
              <a:t> </a:t>
            </a:r>
            <a:r>
              <a:rPr lang="en-GB" sz="2200" dirty="0" smtClean="0">
                <a:solidFill>
                  <a:prstClr val="black"/>
                </a:solidFill>
              </a:rPr>
              <a:t>would be permitted in newly-acquired territories</a:t>
            </a:r>
            <a:endParaRPr lang="en-GB" sz="24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1754334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8206002"/>
          </a:xfrm>
          <a:prstGeom prst="rect">
            <a:avLst/>
          </a:prstGeom>
        </p:spPr>
        <p:txBody>
          <a:bodyPr wrap="square" lIns="540000" tIns="360000" rIns="540000" bIns="360000">
            <a:spAutoFit/>
          </a:bodyPr>
          <a:lstStyle/>
          <a:p>
            <a:r>
              <a:rPr lang="en-GB" sz="2400" b="1" u="sng" dirty="0">
                <a:solidFill>
                  <a:srgbClr val="002060"/>
                </a:solidFill>
              </a:rPr>
              <a:t>PART TWO: A Nation Divided</a:t>
            </a:r>
          </a:p>
          <a:p>
            <a:r>
              <a:rPr lang="en-GB" sz="2400" b="1" u="sng" dirty="0" smtClean="0">
                <a:solidFill>
                  <a:prstClr val="black"/>
                </a:solidFill>
              </a:rPr>
              <a:t>3. The Republican Party and the Road to Secession: </a:t>
            </a:r>
            <a:r>
              <a:rPr lang="en-US" sz="2400" b="1" u="sng" dirty="0">
                <a:solidFill>
                  <a:prstClr val="black"/>
                </a:solidFill>
              </a:rPr>
              <a:t>Long-term causes of Civil War</a:t>
            </a:r>
          </a:p>
          <a:p>
            <a:pPr algn="r"/>
            <a:r>
              <a:rPr lang="en-GB" sz="2000" i="1" dirty="0" smtClean="0">
                <a:solidFill>
                  <a:prstClr val="black"/>
                </a:solidFill>
              </a:rPr>
              <a:t>In </a:t>
            </a:r>
            <a:r>
              <a:rPr lang="en-GB" sz="2000" i="1" dirty="0" smtClean="0">
                <a:solidFill>
                  <a:prstClr val="black"/>
                </a:solidFill>
              </a:rPr>
              <a:t>previous weeks we have seen that:</a:t>
            </a:r>
          </a:p>
          <a:p>
            <a:pPr algn="just"/>
            <a:r>
              <a:rPr lang="en-GB" sz="2400" dirty="0" smtClean="0">
                <a:solidFill>
                  <a:prstClr val="black"/>
                </a:solidFill>
              </a:rPr>
              <a:t>The </a:t>
            </a:r>
            <a:r>
              <a:rPr lang="en-GB" sz="2400" dirty="0" smtClean="0">
                <a:solidFill>
                  <a:prstClr val="black"/>
                </a:solidFill>
              </a:rPr>
              <a:t>immediacy of these issues was heightened in the 1840s and 1850s because of:</a:t>
            </a:r>
          </a:p>
          <a:p>
            <a:pPr algn="just"/>
            <a:endParaRPr lang="en-GB" sz="1000" dirty="0">
              <a:solidFill>
                <a:prstClr val="black"/>
              </a:solidFill>
            </a:endParaRPr>
          </a:p>
          <a:p>
            <a:pPr marL="457200" indent="-457200" algn="just">
              <a:buAutoNum type="arabicPeriod"/>
            </a:pPr>
            <a:r>
              <a:rPr lang="en-GB" sz="2400" b="1" dirty="0" smtClean="0">
                <a:solidFill>
                  <a:srgbClr val="FF0000"/>
                </a:solidFill>
              </a:rPr>
              <a:t>The acquisition of new states and territories as a consequence of the Mexican-American War and surrounding conflicts</a:t>
            </a:r>
          </a:p>
          <a:p>
            <a:pPr marL="457200" indent="-457200" algn="just">
              <a:buAutoNum type="arabicPeriod"/>
            </a:pPr>
            <a:endParaRPr lang="en-GB" sz="1000" dirty="0">
              <a:solidFill>
                <a:prstClr val="black"/>
              </a:solidFill>
            </a:endParaRPr>
          </a:p>
          <a:p>
            <a:pPr marL="457200" indent="-457200" algn="just">
              <a:buAutoNum type="arabicPeriod"/>
            </a:pPr>
            <a:r>
              <a:rPr lang="en-GB" sz="2400" dirty="0" smtClean="0">
                <a:solidFill>
                  <a:srgbClr val="002060"/>
                </a:solidFill>
              </a:rPr>
              <a:t>The activism of an evangelical, reformist socio-religious movement with positioned abolitionism to the forefront of its political </a:t>
            </a:r>
            <a:r>
              <a:rPr lang="en-GB" sz="2400" dirty="0" smtClean="0">
                <a:solidFill>
                  <a:srgbClr val="002060"/>
                </a:solidFill>
              </a:rPr>
              <a:t>agenda</a:t>
            </a:r>
          </a:p>
          <a:p>
            <a:pPr algn="r"/>
            <a:r>
              <a:rPr lang="en-GB" sz="2000" i="1" dirty="0" smtClean="0">
                <a:solidFill>
                  <a:prstClr val="black"/>
                </a:solidFill>
              </a:rPr>
              <a:t>To which we can add: </a:t>
            </a:r>
            <a:endParaRPr lang="en-GB" sz="2000" i="1" dirty="0" smtClean="0">
              <a:solidFill>
                <a:prstClr val="black"/>
              </a:solidFill>
            </a:endParaRPr>
          </a:p>
          <a:p>
            <a:pPr marL="457200" indent="-457200" algn="just">
              <a:buFont typeface="+mj-lt"/>
              <a:buAutoNum type="arabicPeriod" startAt="3"/>
            </a:pPr>
            <a:r>
              <a:rPr lang="en-GB" sz="2400" dirty="0" smtClean="0">
                <a:solidFill>
                  <a:srgbClr val="7030A0"/>
                </a:solidFill>
              </a:rPr>
              <a:t>The emergence of the Republicans as a party committed to abolition and opposed to the doctrine of ‘popular sovereignty’</a:t>
            </a:r>
          </a:p>
          <a:p>
            <a:pPr algn="just"/>
            <a:endParaRPr lang="en-GB" sz="2200" dirty="0" smtClean="0">
              <a:solidFill>
                <a:prstClr val="black"/>
              </a:solidFill>
            </a:endParaRPr>
          </a:p>
          <a:p>
            <a:pPr marL="457200" indent="-457200" algn="just">
              <a:buAutoNum type="arabicPeriod"/>
            </a:pPr>
            <a:endParaRPr lang="en-GB" sz="2200" dirty="0" smtClean="0">
              <a:solidFill>
                <a:prstClr val="black"/>
              </a:solidFill>
            </a:endParaRPr>
          </a:p>
          <a:p>
            <a:pPr algn="just"/>
            <a:endParaRPr lang="en-GB" sz="2200" dirty="0">
              <a:solidFill>
                <a:prstClr val="black"/>
              </a:solidFill>
            </a:endParaRPr>
          </a:p>
          <a:p>
            <a:pPr algn="just"/>
            <a:endParaRPr lang="en-GB" sz="24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14125844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
            <a:ext cx="9144000" cy="6574786"/>
          </a:xfrm>
          <a:prstGeom prst="rect">
            <a:avLst/>
          </a:prstGeom>
        </p:spPr>
        <p:txBody>
          <a:bodyPr wrap="square" lIns="540000" tIns="360000" rIns="540000" bIns="360000">
            <a:spAutoFit/>
          </a:bodyPr>
          <a:lstStyle/>
          <a:p>
            <a:r>
              <a:rPr lang="en-GB" sz="2000" b="1" u="sng" dirty="0">
                <a:solidFill>
                  <a:srgbClr val="002060"/>
                </a:solidFill>
              </a:rPr>
              <a:t>PART TWO: A Nation Divided</a:t>
            </a:r>
          </a:p>
          <a:p>
            <a:r>
              <a:rPr lang="en-GB" sz="2000" b="1" u="sng" dirty="0">
                <a:solidFill>
                  <a:prstClr val="black"/>
                </a:solidFill>
              </a:rPr>
              <a:t>3. The Republican Party and the Road to </a:t>
            </a:r>
            <a:r>
              <a:rPr lang="en-GB" sz="2000" b="1" u="sng" dirty="0" smtClean="0">
                <a:solidFill>
                  <a:prstClr val="black"/>
                </a:solidFill>
              </a:rPr>
              <a:t>Secession: O</a:t>
            </a:r>
            <a:r>
              <a:rPr lang="en-GB" sz="2000" b="1" u="sng" dirty="0" smtClean="0">
                <a:solidFill>
                  <a:prstClr val="black"/>
                </a:solidFill>
              </a:rPr>
              <a:t>rigins </a:t>
            </a:r>
            <a:r>
              <a:rPr lang="en-GB" sz="2000" b="1" u="sng" dirty="0" smtClean="0">
                <a:solidFill>
                  <a:prstClr val="black"/>
                </a:solidFill>
              </a:rPr>
              <a:t>and </a:t>
            </a:r>
            <a:r>
              <a:rPr lang="en-GB" sz="2000" b="1" u="sng" dirty="0" smtClean="0">
                <a:solidFill>
                  <a:prstClr val="black"/>
                </a:solidFill>
              </a:rPr>
              <a:t>makeup of the Republican </a:t>
            </a:r>
            <a:r>
              <a:rPr lang="en-GB" sz="2000" b="1" u="sng" dirty="0">
                <a:solidFill>
                  <a:prstClr val="black"/>
                </a:solidFill>
              </a:rPr>
              <a:t>Party</a:t>
            </a:r>
            <a:endParaRPr lang="en-GB" sz="2000" b="1" u="sng" dirty="0" smtClean="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smtClean="0">
                <a:solidFill>
                  <a:prstClr val="black"/>
                </a:solidFill>
              </a:rPr>
              <a:t>Est. 1854, drawing members and support from Whig Party which had fractured as a result of the Kansas-Nebraska Act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Supplanted Free Soil Party which had stood presidential candidates in 1848, 1852</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Supported </a:t>
            </a:r>
            <a:r>
              <a:rPr lang="en-GB" sz="2000" i="1" dirty="0" smtClean="0">
                <a:solidFill>
                  <a:prstClr val="black"/>
                </a:solidFill>
              </a:rPr>
              <a:t>explicit </a:t>
            </a:r>
            <a:r>
              <a:rPr lang="en-GB" sz="2000" dirty="0" smtClean="0">
                <a:solidFill>
                  <a:prstClr val="black"/>
                </a:solidFill>
              </a:rPr>
              <a:t>forbidding of slavery in western territories; actively abolitionist; opposed to popular sovereignty argument and in favour of federal government control</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 mainly in north</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John </a:t>
            </a:r>
            <a:r>
              <a:rPr lang="en-GB" sz="2000" dirty="0">
                <a:solidFill>
                  <a:prstClr val="black"/>
                </a:solidFill>
              </a:rPr>
              <a:t>C. </a:t>
            </a:r>
            <a:r>
              <a:rPr lang="en-GB" sz="2000" dirty="0" smtClean="0">
                <a:solidFill>
                  <a:prstClr val="black"/>
                </a:solidFill>
              </a:rPr>
              <a:t>Frémont, an explorer, first </a:t>
            </a:r>
            <a:r>
              <a:rPr lang="en-GB" sz="2000" dirty="0">
                <a:solidFill>
                  <a:prstClr val="black"/>
                </a:solidFill>
              </a:rPr>
              <a:t>Republican nominee for President in 1856 </a:t>
            </a:r>
            <a:r>
              <a:rPr lang="en-GB" sz="2000" dirty="0" smtClean="0">
                <a:solidFill>
                  <a:prstClr val="black"/>
                </a:solidFill>
              </a:rPr>
              <a:t>with slogan</a:t>
            </a:r>
            <a:r>
              <a:rPr lang="en-GB" sz="2000" dirty="0">
                <a:solidFill>
                  <a:prstClr val="black"/>
                </a:solidFill>
              </a:rPr>
              <a:t>: "Free soil, free silver, free men, Frémont and victory!" </a:t>
            </a:r>
            <a:endParaRPr lang="en-GB" sz="2000" dirty="0" smtClean="0">
              <a:solidFill>
                <a:prstClr val="black"/>
              </a:solidFill>
            </a:endParaRPr>
          </a:p>
          <a:p>
            <a:pPr marL="342900" indent="-342900">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5779079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5997038" cy="6574786"/>
          </a:xfrm>
          <a:prstGeom prst="rect">
            <a:avLst/>
          </a:prstGeom>
        </p:spPr>
        <p:txBody>
          <a:bodyPr wrap="square" lIns="540000" tIns="360000" rIns="540000" bIns="360000">
            <a:spAutoFit/>
          </a:bodyPr>
          <a:lstStyle/>
          <a:p>
            <a:r>
              <a:rPr lang="en-US" sz="2000" b="1" u="sng" dirty="0" smtClean="0">
                <a:solidFill>
                  <a:prstClr val="black"/>
                </a:solidFill>
              </a:rPr>
              <a:t>3. The Republican Party and the Road to Secession:</a:t>
            </a:r>
            <a:r>
              <a:rPr lang="en-GB" sz="2000" b="1" u="sng" dirty="0" smtClean="0">
                <a:solidFill>
                  <a:prstClr val="black"/>
                </a:solidFill>
              </a:rPr>
              <a:t> </a:t>
            </a:r>
            <a:r>
              <a:rPr lang="en-GB" sz="2000" b="1" u="sng" dirty="0" smtClean="0">
                <a:solidFill>
                  <a:prstClr val="black"/>
                </a:solidFill>
              </a:rPr>
              <a:t>Abraham Lincoln</a:t>
            </a:r>
          </a:p>
          <a:p>
            <a:endParaRPr lang="en-GB" sz="2000"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B. Kentucky 1809; settled in Illinois in 1820s</a:t>
            </a:r>
          </a:p>
          <a:p>
            <a:pPr marL="342900" indent="-342900" algn="just">
              <a:buFont typeface="Arial" panose="020B0604020202020204" pitchFamily="34" charset="0"/>
              <a:buChar char="•"/>
            </a:pPr>
            <a:r>
              <a:rPr lang="en-GB" sz="2000" dirty="0" smtClean="0">
                <a:solidFill>
                  <a:prstClr val="black"/>
                </a:solidFill>
              </a:rPr>
              <a:t>Representative in </a:t>
            </a:r>
            <a:r>
              <a:rPr lang="en-GB" sz="2000" dirty="0">
                <a:solidFill>
                  <a:prstClr val="black"/>
                </a:solidFill>
              </a:rPr>
              <a:t>state legislature </a:t>
            </a:r>
            <a:r>
              <a:rPr lang="en-GB" sz="2000" dirty="0" smtClean="0">
                <a:solidFill>
                  <a:prstClr val="black"/>
                </a:solidFill>
              </a:rPr>
              <a:t>1834–1842; in US House of Representatives 1847–1849; left to practice law</a:t>
            </a:r>
          </a:p>
          <a:p>
            <a:pPr marL="342900" indent="-342900" algn="just">
              <a:buFont typeface="Arial" panose="020B0604020202020204" pitchFamily="34" charset="0"/>
              <a:buChar char="•"/>
            </a:pPr>
            <a:r>
              <a:rPr lang="en-GB" sz="2000" dirty="0" smtClean="0">
                <a:solidFill>
                  <a:prstClr val="black"/>
                </a:solidFill>
              </a:rPr>
              <a:t>Previously a Whig and supporter of colonization movement – returned to politics in 1854 and joined newly-founded Republican Party</a:t>
            </a:r>
          </a:p>
          <a:p>
            <a:pPr marL="342900" indent="-342900" algn="just">
              <a:buFont typeface="Arial" panose="020B0604020202020204" pitchFamily="34" charset="0"/>
              <a:buChar char="•"/>
            </a:pPr>
            <a:r>
              <a:rPr lang="en-GB" sz="2000" dirty="0" smtClean="0">
                <a:solidFill>
                  <a:prstClr val="black"/>
                </a:solidFill>
              </a:rPr>
              <a:t>Opposition to Dred Scott verdict: “</a:t>
            </a:r>
            <a:r>
              <a:rPr lang="en-GB" sz="2000" dirty="0" smtClean="0"/>
              <a:t>The </a:t>
            </a:r>
            <a:r>
              <a:rPr lang="en-GB" sz="2000" dirty="0"/>
              <a:t>authors of the Declaration of Independence never intended 'to say all were equal in color, size, intellect, moral developments, or social capacity', but they 'did consider all men created equal—equal in certain inalienable rights, among which are life, liberty, and the pursuit of </a:t>
            </a:r>
            <a:r>
              <a:rPr lang="en-GB" sz="2000" dirty="0" smtClean="0"/>
              <a:t>happiness”</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04720" y="891519"/>
            <a:ext cx="2629481" cy="3329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263185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6974895"/>
          </a:xfrm>
          <a:prstGeom prst="rect">
            <a:avLst/>
          </a:prstGeom>
        </p:spPr>
        <p:txBody>
          <a:bodyPr wrap="square" lIns="540000" tIns="360000" rIns="540000" bIns="360000">
            <a:spAutoFit/>
          </a:bodyPr>
          <a:lstStyle/>
          <a:p>
            <a:r>
              <a:rPr lang="en-US" sz="2000" b="1" u="sng" dirty="0" smtClean="0">
                <a:solidFill>
                  <a:prstClr val="black"/>
                </a:solidFill>
              </a:rPr>
              <a:t>3. The Republican Party and the Road to Secession:</a:t>
            </a:r>
            <a:r>
              <a:rPr lang="en-GB" sz="2000" b="1" u="sng" dirty="0" smtClean="0">
                <a:solidFill>
                  <a:prstClr val="black"/>
                </a:solidFill>
              </a:rPr>
              <a:t> </a:t>
            </a:r>
            <a:r>
              <a:rPr lang="en-GB" sz="2000" b="1" u="sng" dirty="0" smtClean="0">
                <a:solidFill>
                  <a:prstClr val="black"/>
                </a:solidFill>
              </a:rPr>
              <a:t>Lincoln-Douglas debates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b="1" u="sng" dirty="0" smtClean="0">
              <a:solidFill>
                <a:prstClr val="black"/>
              </a:solidFill>
            </a:endParaRPr>
          </a:p>
          <a:p>
            <a:endParaRPr lang="en-GB" b="1" u="sng" dirty="0">
              <a:solidFill>
                <a:prstClr val="black"/>
              </a:solidFill>
            </a:endParaRPr>
          </a:p>
          <a:p>
            <a:endParaRPr lang="en-GB" b="1" u="sng" dirty="0" smtClean="0">
              <a:solidFill>
                <a:prstClr val="black"/>
              </a:solidFill>
            </a:endParaRPr>
          </a:p>
          <a:p>
            <a:pPr marL="342900" indent="-342900">
              <a:buFont typeface="Arial" panose="020B0604020202020204" pitchFamily="34" charset="0"/>
              <a:buChar char="•"/>
            </a:pPr>
            <a:r>
              <a:rPr lang="en-GB" b="1" dirty="0" smtClean="0">
                <a:solidFill>
                  <a:prstClr val="black"/>
                </a:solidFill>
              </a:rPr>
              <a:t>Opposed to Douglas’s exercise of the popular sovereignty argument; stood against him in the 1858 Illinois Senatorial election </a:t>
            </a:r>
          </a:p>
          <a:p>
            <a:pPr marL="342900" indent="-342900">
              <a:buFont typeface="Arial" panose="020B0604020202020204" pitchFamily="34" charset="0"/>
              <a:buChar char="•"/>
            </a:pPr>
            <a:endParaRPr lang="en-GB" b="1" dirty="0" smtClean="0">
              <a:solidFill>
                <a:prstClr val="black"/>
              </a:solidFill>
            </a:endParaRPr>
          </a:p>
          <a:p>
            <a:pPr marL="342900" indent="-342900">
              <a:buFont typeface="Arial" panose="020B0604020202020204" pitchFamily="34" charset="0"/>
              <a:buChar char="•"/>
            </a:pPr>
            <a:r>
              <a:rPr lang="en-GB" b="1" dirty="0" smtClean="0">
                <a:solidFill>
                  <a:prstClr val="black"/>
                </a:solidFill>
              </a:rPr>
              <a:t>Challenged Douglas to series of debates which received national attention, and won Lincoln a reputation for oratory. Response to increased secessionist sentiments in South:</a:t>
            </a:r>
          </a:p>
          <a:p>
            <a:pPr marL="342900" indent="-342900">
              <a:buFont typeface="Arial" panose="020B0604020202020204" pitchFamily="34" charset="0"/>
              <a:buChar char="•"/>
            </a:pPr>
            <a:endParaRPr lang="en-GB" b="1" dirty="0">
              <a:solidFill>
                <a:prstClr val="black"/>
              </a:solidFill>
            </a:endParaRPr>
          </a:p>
          <a:p>
            <a:pPr algn="just"/>
            <a:r>
              <a:rPr lang="en-GB" dirty="0" smtClean="0">
                <a:solidFill>
                  <a:srgbClr val="FF0000"/>
                </a:solidFill>
              </a:rPr>
              <a:t>A </a:t>
            </a:r>
            <a:r>
              <a:rPr lang="en-GB" dirty="0">
                <a:solidFill>
                  <a:srgbClr val="FF0000"/>
                </a:solidFill>
              </a:rPr>
              <a:t>house divided against itself cannot stand</a:t>
            </a:r>
            <a:r>
              <a:rPr lang="en-GB" dirty="0">
                <a:solidFill>
                  <a:prstClr val="black"/>
                </a:solidFill>
              </a:rPr>
              <a:t>. </a:t>
            </a:r>
            <a:r>
              <a:rPr lang="en-GB" b="1" dirty="0">
                <a:solidFill>
                  <a:srgbClr val="FF0000"/>
                </a:solidFill>
              </a:rPr>
              <a:t>I believe this government cannot endure, permanently, half slave and half free</a:t>
            </a:r>
            <a:r>
              <a:rPr lang="en-GB" dirty="0">
                <a:solidFill>
                  <a:prstClr val="black"/>
                </a:solidFill>
              </a:rPr>
              <a:t>. I do not expect the Union to be dissolved — I do not expect the house to fall — but I do expect it will cease to be divided. </a:t>
            </a:r>
            <a:r>
              <a:rPr lang="en-GB" dirty="0">
                <a:solidFill>
                  <a:srgbClr val="FF0000"/>
                </a:solidFill>
              </a:rPr>
              <a:t>It will become all one thing or all the other</a:t>
            </a:r>
            <a:r>
              <a:rPr lang="en-GB" dirty="0">
                <a:solidFill>
                  <a:prstClr val="black"/>
                </a:solidFill>
              </a:rPr>
              <a:t>. Either the opponents of slavery will arrest the further spread of it, and place it where the public mind shall rest in the belief that it is in the course of ultimate extinction; or its advocates will push it forward, till it shall become lawful in all the States, old as well as new — North as well as South</a:t>
            </a:r>
            <a:r>
              <a:rPr lang="en-GB" dirty="0" smtClean="0">
                <a:solidFill>
                  <a:prstClr val="black"/>
                </a:solidFill>
              </a:rPr>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0741" y="767052"/>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52906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
            <a:ext cx="9200886" cy="6882563"/>
          </a:xfrm>
          <a:prstGeom prst="rect">
            <a:avLst/>
          </a:prstGeom>
        </p:spPr>
        <p:txBody>
          <a:bodyPr wrap="square" lIns="540000" tIns="360000" rIns="540000" bIns="360000">
            <a:spAutoFit/>
          </a:bodyPr>
          <a:lstStyle/>
          <a:p>
            <a:r>
              <a:rPr lang="en-US" sz="2000" b="1" u="sng" dirty="0" smtClean="0">
                <a:solidFill>
                  <a:prstClr val="black"/>
                </a:solidFill>
              </a:rPr>
              <a:t>3. The Republican Party and the Road to Secession:</a:t>
            </a:r>
            <a:r>
              <a:rPr lang="en-GB" sz="2000" b="1" u="sng" dirty="0" smtClean="0">
                <a:solidFill>
                  <a:prstClr val="black"/>
                </a:solidFill>
              </a:rPr>
              <a:t> </a:t>
            </a:r>
            <a:r>
              <a:rPr lang="en-GB" sz="2000" b="1" u="sng" dirty="0" smtClean="0">
                <a:solidFill>
                  <a:prstClr val="black"/>
                </a:solidFill>
              </a:rPr>
              <a:t>1860 Election</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Lincoln the Republican nominee for November 1860 presidential election</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r>
              <a:rPr lang="en-GB" sz="2000" b="1" dirty="0" smtClean="0">
                <a:solidFill>
                  <a:prstClr val="black"/>
                </a:solidFill>
              </a:rPr>
              <a:t>Democratic candidacy split between John C Breckinridge (‘Southern Democrats’) and Douglas, </a:t>
            </a:r>
            <a:r>
              <a:rPr lang="en-GB" sz="2000" b="1" dirty="0">
                <a:solidFill>
                  <a:prstClr val="black"/>
                </a:solidFill>
              </a:rPr>
              <a:t>plus Constitutional Union </a:t>
            </a:r>
            <a:r>
              <a:rPr lang="en-GB" sz="2000" b="1" dirty="0" smtClean="0">
                <a:solidFill>
                  <a:prstClr val="black"/>
                </a:solidFill>
              </a:rPr>
              <a:t>Party of non-secessionist southern ex-Whigs and Democrats</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Exaggerating sectional differences: polarization between North/West (Republican) and South (Democrats of various stripes)</a:t>
            </a:r>
            <a:endParaRPr lang="en-GB" sz="2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75" y="764716"/>
            <a:ext cx="3764790" cy="30031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14" y="678533"/>
            <a:ext cx="3412819" cy="3175527"/>
          </a:xfrm>
          <a:prstGeom prst="rect">
            <a:avLst/>
          </a:prstGeom>
        </p:spPr>
      </p:pic>
      <p:sp>
        <p:nvSpPr>
          <p:cNvPr id="6" name="Rectangle 5"/>
          <p:cNvSpPr/>
          <p:nvPr/>
        </p:nvSpPr>
        <p:spPr>
          <a:xfrm>
            <a:off x="1043608" y="958136"/>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76062" y="908732"/>
            <a:ext cx="1108907" cy="783869"/>
          </a:xfrm>
          <a:prstGeom prst="rect">
            <a:avLst/>
          </a:prstGeom>
        </p:spPr>
        <p:txBody>
          <a:bodyPr wrap="square">
            <a:spAutoFit/>
          </a:bodyPr>
          <a:lstStyle/>
          <a:p>
            <a:pPr algn="r">
              <a:lnSpc>
                <a:spcPct val="107000"/>
              </a:lnSpc>
              <a:spcAft>
                <a:spcPts val="800"/>
              </a:spcAft>
            </a:pPr>
            <a:r>
              <a:rPr lang="en-GB" sz="14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1860 </a:t>
            </a: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16767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6"/>
            <a:ext cx="6712723" cy="6297787"/>
          </a:xfrm>
          <a:prstGeom prst="rect">
            <a:avLst/>
          </a:prstGeom>
        </p:spPr>
        <p:txBody>
          <a:bodyPr wrap="square" lIns="540000" tIns="360000" rIns="540000" bIns="360000">
            <a:spAutoFit/>
          </a:bodyPr>
          <a:lstStyle/>
          <a:p>
            <a:r>
              <a:rPr lang="en-US" sz="2000" b="1" u="sng" dirty="0" smtClean="0">
                <a:solidFill>
                  <a:prstClr val="black"/>
                </a:solidFill>
              </a:rPr>
              <a:t>3. The Republican Party and the Road to Secession:</a:t>
            </a:r>
            <a:r>
              <a:rPr lang="en-GB" sz="2000" b="1" u="sng" dirty="0" smtClean="0">
                <a:solidFill>
                  <a:prstClr val="black"/>
                </a:solidFill>
              </a:rPr>
              <a:t> Secession </a:t>
            </a:r>
          </a:p>
          <a:p>
            <a:endParaRPr lang="en-GB" sz="2000" b="1" u="sng" dirty="0" smtClean="0">
              <a:solidFill>
                <a:prstClr val="black"/>
              </a:solidFill>
            </a:endParaRPr>
          </a:p>
          <a:p>
            <a:pPr algn="just"/>
            <a:r>
              <a:rPr lang="en-GB" sz="2000" dirty="0" smtClean="0">
                <a:solidFill>
                  <a:prstClr val="black"/>
                </a:solidFill>
              </a:rPr>
              <a:t>“</a:t>
            </a:r>
            <a:r>
              <a:rPr lang="en-GB" sz="2000" dirty="0" smtClean="0">
                <a:solidFill>
                  <a:prstClr val="black"/>
                </a:solidFill>
              </a:rPr>
              <a:t>The </a:t>
            </a:r>
            <a:r>
              <a:rPr lang="en-GB" sz="2000" dirty="0">
                <a:solidFill>
                  <a:prstClr val="black"/>
                </a:solidFill>
              </a:rPr>
              <a:t>people of the State of South Carolina, in Convention assembled, on the 26th day of April, </a:t>
            </a:r>
            <a:r>
              <a:rPr lang="en-GB" sz="2000" dirty="0" smtClean="0">
                <a:solidFill>
                  <a:prstClr val="black"/>
                </a:solidFill>
              </a:rPr>
              <a:t>AD </a:t>
            </a:r>
            <a:r>
              <a:rPr lang="en-GB" sz="2000" dirty="0">
                <a:solidFill>
                  <a:prstClr val="black"/>
                </a:solidFill>
              </a:rPr>
              <a:t>1852, declared that the </a:t>
            </a:r>
            <a:r>
              <a:rPr lang="en-GB" sz="2000" b="1" dirty="0">
                <a:solidFill>
                  <a:prstClr val="black"/>
                </a:solidFill>
              </a:rPr>
              <a:t>frequent violations of the Constitution of the United </a:t>
            </a:r>
            <a:r>
              <a:rPr lang="en-GB" sz="2000" b="1" dirty="0" smtClean="0">
                <a:solidFill>
                  <a:prstClr val="black"/>
                </a:solidFill>
              </a:rPr>
              <a:t>States </a:t>
            </a:r>
            <a:r>
              <a:rPr lang="en-GB" sz="2000" b="1" dirty="0">
                <a:solidFill>
                  <a:prstClr val="black"/>
                </a:solidFill>
              </a:rPr>
              <a:t>by the Federal Government, and its encroachments upon the reserved rights of the States, fully justified this State in then withdrawing from the Federal Union</a:t>
            </a:r>
            <a:r>
              <a:rPr lang="en-GB" sz="2000" dirty="0">
                <a:solidFill>
                  <a:prstClr val="black"/>
                </a:solidFill>
              </a:rPr>
              <a:t>; but in deference to the opinions and wishes of the other </a:t>
            </a:r>
            <a:r>
              <a:rPr lang="en-GB" sz="2000" b="1" dirty="0">
                <a:solidFill>
                  <a:prstClr val="black"/>
                </a:solidFill>
              </a:rPr>
              <a:t>slaveholding States</a:t>
            </a:r>
            <a:r>
              <a:rPr lang="en-GB" sz="2000" dirty="0">
                <a:solidFill>
                  <a:prstClr val="black"/>
                </a:solidFill>
              </a:rPr>
              <a:t>, she forbore at that time to exercise this right. Since that time, these </a:t>
            </a:r>
            <a:r>
              <a:rPr lang="en-GB" sz="2000" b="1" dirty="0">
                <a:solidFill>
                  <a:prstClr val="black"/>
                </a:solidFill>
              </a:rPr>
              <a:t>encroachments have continued to increase, and further forbearance ceases to be a virtue</a:t>
            </a:r>
            <a:r>
              <a:rPr lang="en-GB" sz="2000" dirty="0" smtClean="0">
                <a:solidFill>
                  <a:prstClr val="black"/>
                </a:solidFill>
              </a:rPr>
              <a:t>.”</a:t>
            </a:r>
          </a:p>
          <a:p>
            <a:pPr marL="342900" indent="-342900" algn="r">
              <a:buFontTx/>
              <a:buChar char="-"/>
            </a:pPr>
            <a:r>
              <a:rPr lang="en-GB" i="1" dirty="0" smtClean="0"/>
              <a:t>Declaration </a:t>
            </a:r>
            <a:r>
              <a:rPr lang="en-GB" i="1" dirty="0"/>
              <a:t>of the Immediate Causes Which Induce and Justify the Secession of South Carolina from the Federal </a:t>
            </a:r>
            <a:r>
              <a:rPr lang="en-GB" i="1" dirty="0" smtClean="0"/>
              <a:t>Union</a:t>
            </a:r>
            <a:r>
              <a:rPr lang="en-GB" dirty="0" smtClean="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7"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95402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6712717" cy="7144173"/>
          </a:xfrm>
          <a:prstGeom prst="rect">
            <a:avLst/>
          </a:prstGeom>
        </p:spPr>
        <p:txBody>
          <a:bodyPr wrap="square" lIns="540000" tIns="360000" rIns="540000" bIns="360000">
            <a:spAutoFit/>
          </a:bodyPr>
          <a:lstStyle/>
          <a:p>
            <a:r>
              <a:rPr lang="en-US" sz="2000" b="1" u="sng" dirty="0" smtClean="0">
                <a:solidFill>
                  <a:prstClr val="black"/>
                </a:solidFill>
              </a:rPr>
              <a:t>3. The Republican Party and the Road to Secession:</a:t>
            </a:r>
            <a:r>
              <a:rPr lang="en-GB" sz="2000" b="1" u="sng" dirty="0" smtClean="0">
                <a:solidFill>
                  <a:prstClr val="black"/>
                </a:solidFill>
              </a:rPr>
              <a:t> </a:t>
            </a:r>
            <a:r>
              <a:rPr lang="en-GB" sz="2000" b="1" u="sng" dirty="0">
                <a:solidFill>
                  <a:prstClr val="black"/>
                </a:solidFill>
              </a:rPr>
              <a:t>Secession </a:t>
            </a:r>
          </a:p>
          <a:p>
            <a:endParaRPr lang="en-GB" sz="2000" b="1" u="sng" dirty="0" smtClean="0">
              <a:solidFill>
                <a:prstClr val="black"/>
              </a:solidFill>
            </a:endParaRPr>
          </a:p>
          <a:p>
            <a:pPr algn="just"/>
            <a:r>
              <a:rPr lang="en-GB" sz="1700" dirty="0" smtClean="0">
                <a:solidFill>
                  <a:prstClr val="black"/>
                </a:solidFill>
              </a:rPr>
              <a:t>“A</a:t>
            </a:r>
            <a:r>
              <a:rPr lang="en-GB" sz="1700" b="1" dirty="0" smtClean="0">
                <a:solidFill>
                  <a:prstClr val="black"/>
                </a:solidFill>
              </a:rPr>
              <a:t>n </a:t>
            </a:r>
            <a:r>
              <a:rPr lang="en-GB" sz="1700" b="1" dirty="0">
                <a:solidFill>
                  <a:prstClr val="black"/>
                </a:solidFill>
              </a:rPr>
              <a:t>increasing hostility on the part of the non-slaveholding States to the institution of slavery</a:t>
            </a:r>
            <a:r>
              <a:rPr lang="en-GB" sz="1700" dirty="0">
                <a:solidFill>
                  <a:prstClr val="black"/>
                </a:solidFill>
              </a:rPr>
              <a:t>, has led to a disregard of their </a:t>
            </a:r>
            <a:r>
              <a:rPr lang="en-GB" sz="1700" dirty="0" smtClean="0">
                <a:solidFill>
                  <a:prstClr val="black"/>
                </a:solidFill>
              </a:rPr>
              <a:t>obligations [to other slave states], </a:t>
            </a:r>
            <a:r>
              <a:rPr lang="en-GB" sz="1700" dirty="0">
                <a:solidFill>
                  <a:prstClr val="black"/>
                </a:solidFill>
              </a:rPr>
              <a:t>and the laws of the General Government have ceased to effect the objects of the Constitution</a:t>
            </a:r>
            <a:r>
              <a:rPr lang="en-GB" sz="1700" dirty="0" smtClean="0">
                <a:solidFill>
                  <a:prstClr val="black"/>
                </a:solidFill>
              </a:rPr>
              <a:t>.</a:t>
            </a:r>
          </a:p>
          <a:p>
            <a:pPr algn="just"/>
            <a:r>
              <a:rPr lang="en-GB" sz="1700" i="1" dirty="0" smtClean="0">
                <a:solidFill>
                  <a:prstClr val="black"/>
                </a:solidFill>
              </a:rPr>
              <a:t>	“</a:t>
            </a:r>
            <a:r>
              <a:rPr lang="en-GB" sz="1700" dirty="0" smtClean="0">
                <a:solidFill>
                  <a:prstClr val="black"/>
                </a:solidFill>
              </a:rPr>
              <a:t>The </a:t>
            </a:r>
            <a:r>
              <a:rPr lang="en-GB" sz="1700" dirty="0" smtClean="0"/>
              <a:t>ends </a:t>
            </a:r>
            <a:r>
              <a:rPr lang="en-GB" sz="1700" dirty="0"/>
              <a:t>for which the </a:t>
            </a:r>
            <a:r>
              <a:rPr lang="en-GB" sz="1700" dirty="0" smtClean="0"/>
              <a:t>Constitution was </a:t>
            </a:r>
            <a:r>
              <a:rPr lang="en-GB" sz="1700" dirty="0"/>
              <a:t>framed are declared by itself to be </a:t>
            </a:r>
            <a:r>
              <a:rPr lang="en-GB" sz="1700" dirty="0" smtClean="0"/>
              <a:t>‘to </a:t>
            </a:r>
            <a:r>
              <a:rPr lang="en-GB" sz="1700" dirty="0"/>
              <a:t>form a more perfect union, establish justice, insure domestic </a:t>
            </a:r>
            <a:r>
              <a:rPr lang="en-GB" sz="1700" dirty="0" smtClean="0"/>
              <a:t>tranquillity, </a:t>
            </a:r>
            <a:r>
              <a:rPr lang="en-GB" sz="1700" dirty="0"/>
              <a:t>provide for the common defence, promote the general welfare, and secure the blessings of liberty to ourselves and our posterity</a:t>
            </a:r>
            <a:r>
              <a:rPr lang="en-GB" sz="1700" dirty="0" smtClean="0"/>
              <a:t>.’</a:t>
            </a:r>
            <a:endParaRPr lang="en-GB" sz="1700" dirty="0"/>
          </a:p>
          <a:p>
            <a:pPr algn="just"/>
            <a:r>
              <a:rPr lang="en-GB" sz="1700" dirty="0" smtClean="0"/>
              <a:t>	“These </a:t>
            </a:r>
            <a:r>
              <a:rPr lang="en-GB" sz="1700" dirty="0"/>
              <a:t>ends it endeavored to accomplish by a Federal Government, in which each State was recognized as an equal, and had separate control over its own institutions. </a:t>
            </a:r>
            <a:r>
              <a:rPr lang="en-GB" sz="1700" b="1" dirty="0"/>
              <a:t>The right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a:t>
            </a:r>
            <a:r>
              <a:rPr lang="en-GB" sz="1700" b="1" dirty="0" smtClean="0"/>
              <a:t>labour</a:t>
            </a:r>
            <a:r>
              <a:rPr lang="en-GB" sz="1700" dirty="0" smtClean="0"/>
              <a:t>.”</a:t>
            </a:r>
            <a:endParaRPr lang="en-GB" sz="1700" i="1" dirty="0">
              <a:solidFill>
                <a:prstClr val="black"/>
              </a:solidFill>
            </a:endParaRPr>
          </a:p>
          <a:p>
            <a:pPr marL="285750" indent="-285750" algn="r">
              <a:buFontTx/>
              <a:buChar char="-"/>
            </a:pPr>
            <a:r>
              <a:rPr lang="en-GB" sz="1700" i="1" dirty="0" smtClean="0"/>
              <a:t>Declaration </a:t>
            </a:r>
            <a:r>
              <a:rPr lang="en-GB" sz="1700" i="1" dirty="0"/>
              <a:t>of </a:t>
            </a:r>
            <a:r>
              <a:rPr lang="en-GB" sz="1700" i="1" dirty="0" smtClean="0"/>
              <a:t>… the </a:t>
            </a:r>
            <a:r>
              <a:rPr lang="en-GB" sz="1700" i="1" dirty="0"/>
              <a:t>Secession of South Carolina from the Federal </a:t>
            </a:r>
            <a:r>
              <a:rPr lang="en-GB" sz="1700" i="1" dirty="0" smtClean="0"/>
              <a:t>Union</a:t>
            </a:r>
            <a:r>
              <a:rPr lang="en-GB" sz="1700" dirty="0" smtClean="0"/>
              <a:t>, December 20 1860</a:t>
            </a:r>
            <a:endParaRPr lang="en-GB" sz="16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7"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956538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7299150" cy="6774841"/>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smtClean="0">
                <a:solidFill>
                  <a:prstClr val="black"/>
                </a:solidFill>
              </a:rPr>
              <a:t>Causes</a:t>
            </a:r>
            <a:endParaRPr lang="en-GB" sz="2400" b="1" u="sng" dirty="0">
              <a:solidFill>
                <a:prstClr val="black"/>
              </a:solidFill>
            </a:endParaRPr>
          </a:p>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Such </a:t>
            </a:r>
            <a:r>
              <a:rPr lang="en-GB" sz="1900" dirty="0" smtClean="0">
                <a:solidFill>
                  <a:prstClr val="black"/>
                </a:solidFill>
              </a:rPr>
              <a:t>tensions came to a head with the election of Abraham Lincoln as president in November 1860.</a:t>
            </a: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Within weeks, South Carolina seceded from the Union – followed by six more states before February 1861</a:t>
            </a: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In the meantime, Kansas </a:t>
            </a:r>
            <a:r>
              <a:rPr lang="en-GB" sz="1900" dirty="0">
                <a:solidFill>
                  <a:prstClr val="black"/>
                </a:solidFill>
              </a:rPr>
              <a:t>admitted to the Union as a free state January 29 </a:t>
            </a:r>
            <a:r>
              <a:rPr lang="en-GB" sz="1900" dirty="0" smtClean="0">
                <a:solidFill>
                  <a:prstClr val="black"/>
                </a:solidFill>
              </a:rPr>
              <a:t>1861 (thus punctuating long-running disputes </a:t>
            </a:r>
            <a:r>
              <a:rPr lang="en-GB" sz="1900" dirty="0" smtClean="0"/>
              <a:t>pro- </a:t>
            </a:r>
            <a:r>
              <a:rPr lang="en-GB" sz="1900" dirty="0"/>
              <a:t>and </a:t>
            </a:r>
            <a:r>
              <a:rPr lang="en-GB" sz="1900" dirty="0" smtClean="0"/>
              <a:t>antislavery lobbies)</a:t>
            </a:r>
          </a:p>
          <a:p>
            <a:pPr marL="342900" indent="-342900" algn="just">
              <a:buFont typeface="Arial" panose="020B0604020202020204" pitchFamily="34" charset="0"/>
              <a:buChar char="•"/>
            </a:pPr>
            <a:endParaRPr lang="en-GB" sz="1900" dirty="0"/>
          </a:p>
          <a:p>
            <a:pPr marL="342900" indent="-342900" algn="just">
              <a:buFont typeface="Arial" panose="020B0604020202020204" pitchFamily="34" charset="0"/>
              <a:buChar char="•"/>
            </a:pPr>
            <a:r>
              <a:rPr lang="en-GB" sz="1900" dirty="0" smtClean="0">
                <a:solidFill>
                  <a:prstClr val="black"/>
                </a:solidFill>
              </a:rPr>
              <a:t>Successful siege of the Federal arsenal Fort Sumter opened direct hostilities between newly-est. Confederate States of America (CSA) and states remaining loyal to the Union</a:t>
            </a: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Four more southern states secede subsequently</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6931"/>
          <a:stretch/>
        </p:blipFill>
        <p:spPr bwMode="auto">
          <a:xfrm>
            <a:off x="7299150" y="1860550"/>
            <a:ext cx="1882552" cy="21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7937"/>
            <a:ext cx="4355976" cy="1665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t="5032" b="8400"/>
          <a:stretch/>
        </p:blipFill>
        <p:spPr bwMode="auto">
          <a:xfrm>
            <a:off x="7670402" y="4128932"/>
            <a:ext cx="1511300" cy="2569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8830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4481905"/>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smtClean="0">
                <a:solidFill>
                  <a:prstClr val="black"/>
                </a:solidFill>
              </a:rPr>
              <a:t>Key Events</a:t>
            </a:r>
            <a:endParaRPr lang="en-GB" sz="24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84470"/>
            <a:ext cx="4233795" cy="2787553"/>
          </a:xfrm>
          <a:prstGeom prst="rect">
            <a:avLst/>
          </a:prstGeom>
        </p:spPr>
      </p:pic>
      <p:pic>
        <p:nvPicPr>
          <p:cNvPr id="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5166" y="784470"/>
            <a:ext cx="1947643" cy="1078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0232" y="784470"/>
            <a:ext cx="1803261" cy="1081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88434" y="3505128"/>
            <a:ext cx="5426075"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99625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328565"/>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smtClean="0">
                <a:solidFill>
                  <a:prstClr val="black"/>
                </a:solidFill>
              </a:rPr>
              <a:t>Key Events</a:t>
            </a:r>
          </a:p>
          <a:p>
            <a:endParaRPr lang="en-GB" sz="2000" b="1" u="sng"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Several important victories for the South on the eastern theatre in early years of war</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1628800"/>
            <a:ext cx="6556787" cy="5037224"/>
          </a:xfrm>
          <a:prstGeom prst="rect">
            <a:avLst/>
          </a:prstGeom>
        </p:spPr>
      </p:pic>
    </p:spTree>
    <p:extLst>
      <p:ext uri="{BB962C8B-B14F-4D97-AF65-F5344CB8AC3E}">
        <p14:creationId xmlns:p14="http://schemas.microsoft.com/office/powerpoint/2010/main" val="10334199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574786"/>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smtClean="0">
                <a:solidFill>
                  <a:prstClr val="black"/>
                </a:solidFill>
              </a:rPr>
              <a:t>Key Events</a:t>
            </a:r>
          </a:p>
          <a:p>
            <a:endParaRPr lang="en-GB" sz="1000" b="1" u="sng"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By 1862, though, northern forces captured several locations in the South – most notably the port of New Orleans (the importance of which was heightened in the context of the Union naval blockade)</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2028569"/>
            <a:ext cx="5918933" cy="4540299"/>
          </a:xfrm>
          <a:prstGeom prst="rect">
            <a:avLst/>
          </a:prstGeom>
        </p:spPr>
      </p:pic>
    </p:spTree>
    <p:extLst>
      <p:ext uri="{BB962C8B-B14F-4D97-AF65-F5344CB8AC3E}">
        <p14:creationId xmlns:p14="http://schemas.microsoft.com/office/powerpoint/2010/main" val="39960371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574786"/>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smtClean="0">
                <a:solidFill>
                  <a:prstClr val="black"/>
                </a:solidFill>
              </a:rPr>
              <a:t>Key events</a:t>
            </a:r>
          </a:p>
          <a:p>
            <a:endParaRPr lang="en-GB" sz="1000" b="1"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Further Union victories in south throughout 1863 and 1864</a:t>
            </a:r>
          </a:p>
          <a:p>
            <a:endParaRPr lang="en-GB" sz="1000" b="1" dirty="0" smtClean="0">
              <a:solidFill>
                <a:prstClr val="black"/>
              </a:solidFill>
            </a:endParaRPr>
          </a:p>
          <a:p>
            <a:r>
              <a:rPr lang="en-GB" sz="2000" b="1" dirty="0" smtClean="0">
                <a:solidFill>
                  <a:prstClr val="black"/>
                </a:solidFill>
              </a:rPr>
              <a:t>		1863</a:t>
            </a:r>
            <a:r>
              <a:rPr lang="en-GB" sz="2000" b="1" dirty="0">
                <a:solidFill>
                  <a:prstClr val="black"/>
                </a:solidFill>
              </a:rPr>
              <a:t>					1864-1865</a:t>
            </a: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smtClean="0">
                <a:solidFill>
                  <a:prstClr val="black"/>
                </a:solidFill>
              </a:rPr>
              <a:t>Confederate </a:t>
            </a:r>
            <a:r>
              <a:rPr lang="en-GB" sz="2000" dirty="0">
                <a:solidFill>
                  <a:prstClr val="black"/>
                </a:solidFill>
              </a:rPr>
              <a:t>forces </a:t>
            </a:r>
            <a:r>
              <a:rPr lang="en-GB" sz="2000" dirty="0" smtClean="0">
                <a:solidFill>
                  <a:prstClr val="black"/>
                </a:solidFill>
              </a:rPr>
              <a:t>eventually surrender </a:t>
            </a:r>
            <a:r>
              <a:rPr lang="en-GB" sz="2000" dirty="0">
                <a:solidFill>
                  <a:prstClr val="black"/>
                </a:solidFill>
              </a:rPr>
              <a:t>at </a:t>
            </a:r>
            <a:r>
              <a:rPr lang="en-GB" sz="2000" dirty="0" smtClean="0">
                <a:solidFill>
                  <a:prstClr val="black"/>
                </a:solidFill>
              </a:rPr>
              <a:t>Appomattox, </a:t>
            </a:r>
            <a:r>
              <a:rPr lang="en-GB" sz="2000" dirty="0">
                <a:solidFill>
                  <a:prstClr val="black"/>
                </a:solidFill>
              </a:rPr>
              <a:t>April 9 1865</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0053" y="1760651"/>
            <a:ext cx="3729608" cy="376553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071" y="1772816"/>
            <a:ext cx="4963218" cy="3753374"/>
          </a:xfrm>
          <a:prstGeom prst="rect">
            <a:avLst/>
          </a:prstGeom>
        </p:spPr>
      </p:pic>
    </p:spTree>
    <p:extLst>
      <p:ext uri="{BB962C8B-B14F-4D97-AF65-F5344CB8AC3E}">
        <p14:creationId xmlns:p14="http://schemas.microsoft.com/office/powerpoint/2010/main" val="240987104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498116"/>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a:solidFill>
                  <a:prstClr val="black"/>
                </a:solidFill>
              </a:rPr>
              <a:t>The Emancipation Proclamation</a:t>
            </a:r>
          </a:p>
          <a:p>
            <a:endParaRPr lang="en-GB" sz="2000" b="1" u="sng"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r>
              <a:rPr lang="en-GB" sz="2000" dirty="0" smtClean="0">
                <a:solidFill>
                  <a:prstClr val="black"/>
                </a:solidFill>
              </a:rPr>
              <a:t>“… All </a:t>
            </a:r>
            <a:r>
              <a:rPr lang="en-GB" sz="2000" dirty="0">
                <a:solidFill>
                  <a:prstClr val="black"/>
                </a:solidFill>
              </a:rPr>
              <a:t>persons held as slaves within </a:t>
            </a:r>
            <a:r>
              <a:rPr lang="en-GB" sz="2000" dirty="0">
                <a:solidFill>
                  <a:srgbClr val="FF0000"/>
                </a:solidFill>
              </a:rPr>
              <a:t>any State or designated part of a State, the people whereof shall then be in </a:t>
            </a:r>
            <a:r>
              <a:rPr lang="en-GB" sz="2000" b="1" dirty="0">
                <a:solidFill>
                  <a:srgbClr val="FF0000"/>
                </a:solidFill>
              </a:rPr>
              <a:t>rebellion</a:t>
            </a:r>
            <a:r>
              <a:rPr lang="en-GB" sz="2000" dirty="0">
                <a:solidFill>
                  <a:srgbClr val="FF0000"/>
                </a:solidFill>
              </a:rPr>
              <a:t> against the United States</a:t>
            </a:r>
            <a:r>
              <a:rPr lang="en-GB" sz="2000" dirty="0">
                <a:solidFill>
                  <a:prstClr val="black"/>
                </a:solidFill>
              </a:rPr>
              <a:t>, shall be </a:t>
            </a:r>
            <a:r>
              <a:rPr lang="en-GB" sz="2000" b="1" dirty="0" smtClean="0">
                <a:solidFill>
                  <a:srgbClr val="FF0000"/>
                </a:solidFill>
              </a:rPr>
              <a:t>thenceforward </a:t>
            </a:r>
            <a:r>
              <a:rPr lang="en-GB" sz="2000" b="1" dirty="0">
                <a:solidFill>
                  <a:srgbClr val="FF0000"/>
                </a:solidFill>
              </a:rPr>
              <a:t>and forever free</a:t>
            </a:r>
            <a:r>
              <a:rPr lang="en-GB" sz="2000" dirty="0">
                <a:solidFill>
                  <a:prstClr val="black"/>
                </a:solidFill>
              </a:rPr>
              <a:t>; and the Executive Government of the United States, including the military and naval authority thereof, will </a:t>
            </a:r>
            <a:r>
              <a:rPr lang="en-GB" sz="2000" dirty="0">
                <a:solidFill>
                  <a:srgbClr val="FF0000"/>
                </a:solidFill>
              </a:rPr>
              <a:t>recognize and maintain the freedom of such persons</a:t>
            </a:r>
            <a:r>
              <a:rPr lang="en-GB" sz="2000" dirty="0">
                <a:solidFill>
                  <a:prstClr val="black"/>
                </a:solidFill>
              </a:rPr>
              <a:t>, and will do no act or acts to repress such </a:t>
            </a:r>
            <a:r>
              <a:rPr lang="en-GB" sz="2000" dirty="0" smtClean="0">
                <a:solidFill>
                  <a:prstClr val="black"/>
                </a:solidFill>
              </a:rPr>
              <a:t>persons in </a:t>
            </a:r>
            <a:r>
              <a:rPr lang="en-GB" sz="2000" dirty="0">
                <a:solidFill>
                  <a:prstClr val="black"/>
                </a:solidFill>
              </a:rPr>
              <a:t>any efforts they may make for their actual freedom</a:t>
            </a:r>
            <a:r>
              <a:rPr lang="en-GB" sz="2000" dirty="0" smtClean="0">
                <a:solidFill>
                  <a:prstClr val="black"/>
                </a:solidFill>
              </a:rPr>
              <a:t>.”</a:t>
            </a:r>
          </a:p>
          <a:p>
            <a:pPr marL="342900" indent="-342900" algn="r">
              <a:buFontTx/>
              <a:buChar char="-"/>
            </a:pPr>
            <a:r>
              <a:rPr lang="en-GB" sz="2000" dirty="0" smtClean="0">
                <a:solidFill>
                  <a:prstClr val="black"/>
                </a:solidFill>
              </a:rPr>
              <a:t>Abraham Lincoln, Emancipation Proclamation, January 1 1863</a:t>
            </a:r>
          </a:p>
          <a:p>
            <a:pPr algn="just"/>
            <a:endParaRPr lang="en-GB" sz="2000" dirty="0" smtClean="0">
              <a:solidFill>
                <a:prstClr val="black"/>
              </a:solidFill>
            </a:endParaRPr>
          </a:p>
          <a:p>
            <a:pPr algn="just"/>
            <a:r>
              <a:rPr lang="en-GB" sz="2000" dirty="0" smtClean="0">
                <a:solidFill>
                  <a:prstClr val="black"/>
                </a:solidFill>
              </a:rPr>
              <a:t> </a:t>
            </a:r>
            <a:endParaRPr lang="en-GB" sz="2000" dirty="0">
              <a:solidFill>
                <a:prstClr val="black"/>
              </a:solidFill>
            </a:endParaRP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7903" y="836712"/>
            <a:ext cx="5250843" cy="3240360"/>
          </a:xfrm>
          <a:prstGeom prst="rect">
            <a:avLst/>
          </a:prstGeom>
        </p:spPr>
      </p:pic>
    </p:spTree>
    <p:extLst>
      <p:ext uri="{BB962C8B-B14F-4D97-AF65-F5344CB8AC3E}">
        <p14:creationId xmlns:p14="http://schemas.microsoft.com/office/powerpoint/2010/main" val="159915096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04140"/>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a:solidFill>
                  <a:prstClr val="black"/>
                </a:solidFill>
              </a:rPr>
              <a:t>The Emancipation Proclamation</a:t>
            </a:r>
          </a:p>
          <a:p>
            <a:pPr algn="just"/>
            <a:endParaRPr lang="en-GB" sz="2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56889" y="761581"/>
            <a:ext cx="5398601"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Federal </a:t>
            </a:r>
            <a:r>
              <a:rPr lang="en-GB" sz="2000" dirty="0"/>
              <a:t>troops and government made protector and guarantor of African Americans’ rights, freedom and liberty – and empowered to assist enslaved peoples obtain  freedom </a:t>
            </a:r>
          </a:p>
          <a:p>
            <a:pPr algn="just"/>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Asserted </a:t>
            </a:r>
            <a:r>
              <a:rPr lang="en-GB" sz="2000" dirty="0">
                <a:solidFill>
                  <a:prstClr val="black"/>
                </a:solidFill>
              </a:rPr>
              <a:t>based on “the power in [Lincoln] vested as </a:t>
            </a:r>
            <a:r>
              <a:rPr lang="en-GB" sz="2000" dirty="0">
                <a:solidFill>
                  <a:srgbClr val="FF0000"/>
                </a:solidFill>
              </a:rPr>
              <a:t>Commander-in-Chief</a:t>
            </a:r>
            <a:r>
              <a:rPr lang="en-GB" sz="2000" dirty="0">
                <a:solidFill>
                  <a:prstClr val="black"/>
                </a:solidFill>
              </a:rPr>
              <a:t>, of the Army and Navy of the US in time of actual armed rebellion against the authority and government of the US, and as </a:t>
            </a:r>
            <a:r>
              <a:rPr lang="en-GB" sz="2000" b="1" dirty="0">
                <a:solidFill>
                  <a:srgbClr val="FF0000"/>
                </a:solidFill>
              </a:rPr>
              <a:t>a fit and necessary war measure for suppressing said </a:t>
            </a:r>
            <a:r>
              <a:rPr lang="en-GB" sz="2000" b="1" dirty="0" smtClean="0">
                <a:solidFill>
                  <a:srgbClr val="FF0000"/>
                </a:solidFill>
              </a:rPr>
              <a:t>rebellion</a:t>
            </a:r>
            <a:r>
              <a:rPr lang="en-GB" sz="2000" dirty="0" smtClean="0">
                <a:solidFill>
                  <a:prstClr val="black"/>
                </a:solidFill>
              </a:rPr>
              <a:t>”</a:t>
            </a:r>
            <a:endParaRPr lang="en-GB" sz="2000" dirty="0">
              <a:solidFill>
                <a:prstClr val="black"/>
              </a:solidFill>
            </a:endParaRP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Emancipation becomes explicit </a:t>
            </a:r>
            <a:r>
              <a:rPr lang="en-GB" sz="2000" dirty="0">
                <a:solidFill>
                  <a:srgbClr val="FF0000"/>
                </a:solidFill>
                <a:effectLst>
                  <a:outerShdw blurRad="38100" dist="38100" dir="2700000" algn="tl">
                    <a:srgbClr val="000000">
                      <a:alpha val="43137"/>
                    </a:srgbClr>
                  </a:outerShdw>
                </a:effectLst>
              </a:rPr>
              <a:t>war </a:t>
            </a:r>
            <a:r>
              <a:rPr lang="en-GB" sz="2000" dirty="0" smtClean="0">
                <a:solidFill>
                  <a:srgbClr val="FF0000"/>
                </a:solidFill>
                <a:effectLst>
                  <a:outerShdw blurRad="38100" dist="38100" dir="2700000" algn="tl">
                    <a:srgbClr val="000000">
                      <a:alpha val="43137"/>
                    </a:srgbClr>
                  </a:outerShdw>
                </a:effectLst>
              </a:rPr>
              <a:t>aim</a:t>
            </a:r>
          </a:p>
        </p:txBody>
      </p:sp>
    </p:spTree>
    <p:extLst>
      <p:ext uri="{BB962C8B-B14F-4D97-AF65-F5344CB8AC3E}">
        <p14:creationId xmlns:p14="http://schemas.microsoft.com/office/powerpoint/2010/main" val="60460916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328565"/>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a:solidFill>
                  <a:prstClr val="black"/>
                </a:solidFill>
              </a:rPr>
              <a:t>The Emancipation Proclamation</a:t>
            </a:r>
          </a:p>
          <a:p>
            <a:endParaRPr lang="en-GB" sz="2000" b="1" u="sng" dirty="0">
              <a:solidFill>
                <a:prstClr val="black"/>
              </a:solidFill>
            </a:endParaRPr>
          </a:p>
          <a:p>
            <a:pPr marL="342900" indent="-342900">
              <a:buFont typeface="Arial" panose="020B0604020202020204" pitchFamily="34" charset="0"/>
              <a:buChar char="•"/>
            </a:pPr>
            <a:r>
              <a:rPr lang="en-GB" sz="2000" b="1" dirty="0">
                <a:solidFill>
                  <a:prstClr val="black"/>
                </a:solidFill>
              </a:rPr>
              <a:t>Strengthened earlier Confiscation Act (July 1862)</a:t>
            </a:r>
          </a:p>
          <a:p>
            <a:pPr marL="342900" indent="-342900">
              <a:buFont typeface="Arial" panose="020B0604020202020204" pitchFamily="34" charset="0"/>
              <a:buChar char="•"/>
            </a:pPr>
            <a:endParaRPr lang="en-GB" sz="2000" b="1" dirty="0">
              <a:solidFill>
                <a:prstClr val="black"/>
              </a:solidFill>
            </a:endParaRPr>
          </a:p>
          <a:p>
            <a:pPr algn="just"/>
            <a:r>
              <a:rPr lang="en-GB" sz="2000" dirty="0" smtClean="0">
                <a:solidFill>
                  <a:prstClr val="black"/>
                </a:solidFill>
              </a:rPr>
              <a:t>“That all slaves of persons who shall hereafter be engaged in rebellion against the government of the United States, or who shall in any way give aid or comfort thereto, escaping from such persons and taking refuge within the lines of the army; and all slaves captured from such persons or deserted by them and coming under the control of the government of the United States; and all slaves of such person found on [or] being within any place occupied by rebel forces and afterwards occupied by the forces of the United States, shall be deemed captives of war, and </a:t>
            </a:r>
            <a:r>
              <a:rPr lang="en-GB" sz="2000" b="1" dirty="0" smtClean="0">
                <a:solidFill>
                  <a:srgbClr val="FF0000"/>
                </a:solidFill>
              </a:rPr>
              <a:t>shall be forever free of their servitude, and not again held as slaves</a:t>
            </a:r>
            <a:r>
              <a:rPr lang="en-GB" sz="2000" dirty="0" smtClean="0">
                <a:solidFill>
                  <a:prstClr val="black"/>
                </a:solidFill>
              </a:rPr>
              <a:t>.”</a:t>
            </a:r>
          </a:p>
          <a:p>
            <a:pPr algn="just"/>
            <a:endParaRPr lang="en-GB" sz="2000" b="1" dirty="0" smtClean="0">
              <a:solidFill>
                <a:prstClr val="black"/>
              </a:solidFill>
            </a:endParaRPr>
          </a:p>
          <a:p>
            <a:pPr algn="just"/>
            <a:r>
              <a:rPr lang="en-GB" sz="2000" b="1" i="1" dirty="0" smtClean="0">
                <a:solidFill>
                  <a:prstClr val="black"/>
                </a:solidFill>
              </a:rPr>
              <a:t>But had maintained </a:t>
            </a:r>
            <a:r>
              <a:rPr lang="en-GB" sz="2000" dirty="0" smtClean="0">
                <a:solidFill>
                  <a:prstClr val="black"/>
                </a:solidFill>
              </a:rPr>
              <a:t>“that the President is authorized to make provision for the </a:t>
            </a:r>
            <a:r>
              <a:rPr lang="en-GB" sz="2000" dirty="0" smtClean="0">
                <a:solidFill>
                  <a:srgbClr val="FF0000"/>
                </a:solidFill>
              </a:rPr>
              <a:t>transportation, colonization, and settlement, in some tropical country </a:t>
            </a:r>
            <a:r>
              <a:rPr lang="en-GB" sz="2000" dirty="0" smtClean="0">
                <a:solidFill>
                  <a:prstClr val="black"/>
                </a:solidFill>
              </a:rPr>
              <a:t>beyond the limits of the United States, of such persons of the African race, made free by the provisions of this act, as may be willing to emigrate …”</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8501053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65695"/>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a:solidFill>
                  <a:prstClr val="black"/>
                </a:solidFill>
              </a:rPr>
              <a:t>The Emancipation Proclamation</a:t>
            </a:r>
          </a:p>
          <a:p>
            <a:pPr algn="just"/>
            <a:endParaRPr lang="en-GB" sz="24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56889" y="761581"/>
            <a:ext cx="5398601" cy="6574786"/>
          </a:xfrm>
          <a:prstGeom prst="rect">
            <a:avLst/>
          </a:prstGeom>
        </p:spPr>
        <p:txBody>
          <a:bodyPr wrap="square" lIns="540000" tIns="360000" rIns="540000" bIns="360000">
            <a:spAutoFit/>
          </a:bodyPr>
          <a:lstStyle/>
          <a:p>
            <a:pPr algn="just"/>
            <a:r>
              <a:rPr lang="en-GB" sz="2000" dirty="0" smtClean="0"/>
              <a:t>“I </a:t>
            </a:r>
            <a:r>
              <a:rPr lang="en-GB" sz="2000" dirty="0"/>
              <a:t>hereby enjoin upon the people so declared to be free to abstain from all violence, unless in necessary self-defence; and I recommend to them that, in all cases when allowed, they </a:t>
            </a:r>
            <a:r>
              <a:rPr lang="en-GB" sz="2000" dirty="0" err="1">
                <a:solidFill>
                  <a:srgbClr val="FF0000"/>
                </a:solidFill>
              </a:rPr>
              <a:t>labor</a:t>
            </a:r>
            <a:r>
              <a:rPr lang="en-GB" sz="2000" dirty="0">
                <a:solidFill>
                  <a:srgbClr val="FF0000"/>
                </a:solidFill>
              </a:rPr>
              <a:t> faithfully for reasonable </a:t>
            </a:r>
            <a:r>
              <a:rPr lang="en-GB" sz="2000" dirty="0" smtClean="0">
                <a:solidFill>
                  <a:srgbClr val="FF0000"/>
                </a:solidFill>
              </a:rPr>
              <a:t>wages</a:t>
            </a:r>
            <a:r>
              <a:rPr lang="en-GB" sz="2000" dirty="0" smtClean="0"/>
              <a:t>.</a:t>
            </a:r>
          </a:p>
          <a:p>
            <a:pPr algn="just"/>
            <a:r>
              <a:rPr lang="en-GB" sz="2000" dirty="0" smtClean="0"/>
              <a:t>	“And </a:t>
            </a:r>
            <a:r>
              <a:rPr lang="en-GB" sz="2000" dirty="0"/>
              <a:t>I further declare and make known, that such persons of suitable condition, </a:t>
            </a:r>
            <a:r>
              <a:rPr lang="en-GB" sz="2000" b="1" dirty="0">
                <a:solidFill>
                  <a:srgbClr val="FF0000"/>
                </a:solidFill>
              </a:rPr>
              <a:t>will be received into the armed service of the United States to garrison forts, positions, stations, and other places, and to man vessels of all sorts in said service</a:t>
            </a:r>
            <a:r>
              <a:rPr lang="en-GB" sz="2000" dirty="0" smtClean="0"/>
              <a:t>.”</a:t>
            </a:r>
            <a:endParaRPr lang="en-GB" sz="2000" dirty="0"/>
          </a:p>
          <a:p>
            <a:pPr marL="342900" indent="-342900" algn="just">
              <a:buFont typeface="Arial" panose="020B0604020202020204" pitchFamily="34" charset="0"/>
              <a:buChar char="•"/>
            </a:pPr>
            <a:endParaRPr lang="en-GB" sz="2000" dirty="0" smtClean="0">
              <a:solidFill>
                <a:srgbClr val="FF00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000" dirty="0" smtClean="0">
                <a:solidFill>
                  <a:prstClr val="black"/>
                </a:solidFill>
              </a:rPr>
              <a:t>Approx. 175 </a:t>
            </a:r>
            <a:r>
              <a:rPr lang="en-GB" sz="2000" dirty="0">
                <a:solidFill>
                  <a:prstClr val="black"/>
                </a:solidFill>
              </a:rPr>
              <a:t>regiments comprising </a:t>
            </a:r>
            <a:r>
              <a:rPr lang="en-GB" sz="2000" dirty="0" smtClean="0">
                <a:solidFill>
                  <a:prstClr val="black"/>
                </a:solidFill>
              </a:rPr>
              <a:t>of c. 178,000 </a:t>
            </a:r>
            <a:r>
              <a:rPr lang="en-GB" sz="2000" dirty="0">
                <a:solidFill>
                  <a:prstClr val="black"/>
                </a:solidFill>
              </a:rPr>
              <a:t>free blacks and freedmen served during the last two years of the war</a:t>
            </a:r>
          </a:p>
          <a:p>
            <a:pPr marL="342900" indent="-342900" algn="just">
              <a:buFont typeface="Arial" panose="020B0604020202020204" pitchFamily="34" charset="0"/>
              <a:buChar char="•"/>
            </a:pPr>
            <a:endParaRPr lang="en-GB" sz="2000"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8868518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04140"/>
          </a:xfrm>
          <a:prstGeom prst="rect">
            <a:avLst/>
          </a:prstGeom>
        </p:spPr>
        <p:txBody>
          <a:bodyPr wrap="square" lIns="540000" tIns="360000" rIns="540000" bIns="360000">
            <a:spAutoFit/>
          </a:bodyPr>
          <a:lstStyle/>
          <a:p>
            <a:r>
              <a:rPr lang="en-GB" sz="2400" b="1" u="sng" dirty="0" smtClean="0">
                <a:solidFill>
                  <a:prstClr val="black"/>
                </a:solidFill>
              </a:rPr>
              <a:t>4. The Civil War: </a:t>
            </a:r>
            <a:r>
              <a:rPr lang="en-GB" sz="2400" b="1" u="sng" dirty="0">
                <a:solidFill>
                  <a:prstClr val="black"/>
                </a:solidFill>
              </a:rPr>
              <a:t>The Emancipation Proclamation</a:t>
            </a:r>
          </a:p>
          <a:p>
            <a:pPr algn="just"/>
            <a:endParaRPr lang="en-GB" sz="2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56890" y="3449194"/>
            <a:ext cx="9381417" cy="349702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solidFill>
                  <a:prstClr val="black"/>
                </a:solidFill>
              </a:rPr>
              <a:t>Approx. 175 </a:t>
            </a:r>
            <a:r>
              <a:rPr lang="en-GB" sz="2000" dirty="0">
                <a:solidFill>
                  <a:prstClr val="black"/>
                </a:solidFill>
              </a:rPr>
              <a:t>regiments comprising </a:t>
            </a:r>
            <a:r>
              <a:rPr lang="en-GB" sz="2000" dirty="0" smtClean="0">
                <a:solidFill>
                  <a:prstClr val="black"/>
                </a:solidFill>
              </a:rPr>
              <a:t>of c. 178,000 </a:t>
            </a:r>
            <a:r>
              <a:rPr lang="en-GB" sz="2000" dirty="0">
                <a:solidFill>
                  <a:prstClr val="black"/>
                </a:solidFill>
              </a:rPr>
              <a:t>free blacks and freedmen served during the last two years of the </a:t>
            </a:r>
            <a:r>
              <a:rPr lang="en-GB" sz="2000" dirty="0" smtClean="0">
                <a:solidFill>
                  <a:prstClr val="black"/>
                </a:solidFill>
              </a:rPr>
              <a:t>war</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Thousands of slaves exiled themselves from the Confederacy – but the biggest percentage of enlistments were from border states (where slavery remained permitted)</a:t>
            </a:r>
          </a:p>
          <a:p>
            <a:pPr algn="just"/>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Discrimination persisted in northern society, and black regiments were officered by white soldiers</a:t>
            </a:r>
            <a:endParaRPr lang="en-GB" sz="2000" dirty="0" smtClean="0">
              <a:solidFill>
                <a:srgbClr val="FF0000"/>
              </a:solidFill>
              <a:effectLst>
                <a:outerShdw blurRad="38100" dist="38100" dir="2700000" algn="tl">
                  <a:srgbClr val="000000">
                    <a:alpha val="43137"/>
                  </a:srgbClr>
                </a:outerShdw>
              </a:effectLst>
            </a:endParaRPr>
          </a:p>
        </p:txBody>
      </p:sp>
      <p:pic>
        <p:nvPicPr>
          <p:cNvPr id="9"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7980"/>
          <a:stretch/>
        </p:blipFill>
        <p:spPr bwMode="auto">
          <a:xfrm>
            <a:off x="6792069" y="557558"/>
            <a:ext cx="1847850" cy="2933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750049"/>
            <a:ext cx="3913584" cy="272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74953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298335"/>
          </a:xfrm>
          <a:prstGeom prst="rect">
            <a:avLst/>
          </a:prstGeom>
        </p:spPr>
        <p:txBody>
          <a:bodyPr wrap="square" lIns="540000" tIns="360000" rIns="540000" bIns="360000">
            <a:spAutoFit/>
          </a:bodyPr>
          <a:lstStyle/>
          <a:p>
            <a:r>
              <a:rPr lang="en-GB" sz="2400" b="1" u="sng" dirty="0">
                <a:solidFill>
                  <a:srgbClr val="002060"/>
                </a:solidFill>
              </a:rPr>
              <a:t>PART THREE: A Nation Transformed </a:t>
            </a:r>
          </a:p>
          <a:p>
            <a:r>
              <a:rPr lang="en-GB" sz="2400" b="1" u="sng" dirty="0" smtClean="0">
                <a:solidFill>
                  <a:prstClr val="black"/>
                </a:solidFill>
              </a:rPr>
              <a:t>5. Reconstruction: </a:t>
            </a:r>
            <a:r>
              <a:rPr lang="en-GB" sz="2400" b="1" u="sng" dirty="0" smtClean="0">
                <a:solidFill>
                  <a:prstClr val="black"/>
                </a:solidFill>
              </a:rPr>
              <a:t>Constitutional </a:t>
            </a:r>
            <a:r>
              <a:rPr lang="en-GB" sz="2400" b="1" u="sng" dirty="0">
                <a:solidFill>
                  <a:prstClr val="black"/>
                </a:solidFill>
              </a:rPr>
              <a:t>amendments</a:t>
            </a:r>
          </a:p>
          <a:p>
            <a:endParaRPr lang="en-GB" sz="2000" b="1" u="sng" dirty="0">
              <a:solidFill>
                <a:prstClr val="black"/>
              </a:solidFill>
            </a:endParaRPr>
          </a:p>
          <a:p>
            <a:pPr marL="285750" indent="-285750" algn="just">
              <a:buFont typeface="Arial" panose="020B0604020202020204" pitchFamily="34" charset="0"/>
              <a:buChar char="•"/>
            </a:pPr>
            <a:r>
              <a:rPr lang="en-GB" sz="2000" dirty="0" smtClean="0">
                <a:solidFill>
                  <a:prstClr val="black"/>
                </a:solidFill>
              </a:rPr>
              <a:t>The </a:t>
            </a:r>
            <a:r>
              <a:rPr lang="en-GB" sz="2000" dirty="0">
                <a:solidFill>
                  <a:prstClr val="black"/>
                </a:solidFill>
              </a:rPr>
              <a:t>Reconstruction era saw attempts to put Union victory on legal footing, and to transform Southern society accordingly: </a:t>
            </a:r>
          </a:p>
          <a:p>
            <a:pPr marL="285750" indent="-285750" algn="just">
              <a:buFont typeface="Arial" panose="020B0604020202020204" pitchFamily="34" charset="0"/>
              <a:buChar char="•"/>
            </a:pPr>
            <a:endParaRPr lang="en-GB" sz="2000" dirty="0">
              <a:solidFill>
                <a:prstClr val="black"/>
              </a:solidFill>
            </a:endParaRPr>
          </a:p>
          <a:p>
            <a:pPr marL="742950" lvl="1" indent="-285750" algn="just">
              <a:buFontTx/>
              <a:buChar char="-"/>
            </a:pPr>
            <a:r>
              <a:rPr lang="en-GB" sz="2400" b="1" i="1" dirty="0">
                <a:solidFill>
                  <a:prstClr val="black"/>
                </a:solidFill>
              </a:rPr>
              <a:t>13</a:t>
            </a:r>
            <a:r>
              <a:rPr lang="en-GB" sz="2400" b="1" i="1" baseline="30000" dirty="0">
                <a:solidFill>
                  <a:prstClr val="black"/>
                </a:solidFill>
              </a:rPr>
              <a:t>th</a:t>
            </a:r>
            <a:r>
              <a:rPr lang="en-GB" sz="2400" b="1" i="1" dirty="0">
                <a:solidFill>
                  <a:prstClr val="black"/>
                </a:solidFill>
              </a:rPr>
              <a:t> Amendment to US Constitution abolished slavery </a:t>
            </a:r>
            <a:endParaRPr lang="en-GB" sz="2400" b="1" i="1" dirty="0" smtClean="0">
              <a:solidFill>
                <a:prstClr val="black"/>
              </a:solidFill>
            </a:endParaRPr>
          </a:p>
          <a:p>
            <a:pPr lvl="1" algn="r"/>
            <a:r>
              <a:rPr lang="en-GB" sz="2000" i="1" dirty="0" smtClean="0">
                <a:solidFill>
                  <a:prstClr val="black"/>
                </a:solidFill>
              </a:rPr>
              <a:t>Submitted January 1865; ratified December 1865</a:t>
            </a:r>
          </a:p>
          <a:p>
            <a:pPr lvl="1" algn="just"/>
            <a:endParaRPr lang="en-GB" sz="2000" i="1" dirty="0">
              <a:solidFill>
                <a:prstClr val="black"/>
              </a:solidFill>
            </a:endParaRPr>
          </a:p>
          <a:p>
            <a:pPr marL="742950" lvl="1" indent="-285750" algn="just">
              <a:buFontTx/>
              <a:buChar char="-"/>
            </a:pPr>
            <a:r>
              <a:rPr lang="en-GB" sz="2400" b="1" i="1" dirty="0" smtClean="0">
                <a:solidFill>
                  <a:prstClr val="black"/>
                </a:solidFill>
              </a:rPr>
              <a:t>14</a:t>
            </a:r>
            <a:r>
              <a:rPr lang="en-GB" sz="2400" b="1" i="1" baseline="30000" dirty="0" smtClean="0">
                <a:solidFill>
                  <a:prstClr val="black"/>
                </a:solidFill>
              </a:rPr>
              <a:t>th</a:t>
            </a:r>
            <a:r>
              <a:rPr lang="en-GB" sz="2400" b="1" i="1" dirty="0" smtClean="0">
                <a:solidFill>
                  <a:prstClr val="black"/>
                </a:solidFill>
              </a:rPr>
              <a:t> </a:t>
            </a:r>
            <a:r>
              <a:rPr lang="en-GB" sz="2400" b="1" i="1" dirty="0">
                <a:solidFill>
                  <a:prstClr val="black"/>
                </a:solidFill>
              </a:rPr>
              <a:t>Amendment grants citizenship rights to “all persons born or naturalized in the US” (</a:t>
            </a:r>
            <a:r>
              <a:rPr lang="en-GB" sz="2400" b="1" i="1" dirty="0" err="1">
                <a:solidFill>
                  <a:prstClr val="black"/>
                </a:solidFill>
              </a:rPr>
              <a:t>inc.</a:t>
            </a:r>
            <a:r>
              <a:rPr lang="en-GB" sz="2400" b="1" i="1" dirty="0">
                <a:solidFill>
                  <a:prstClr val="black"/>
                </a:solidFill>
              </a:rPr>
              <a:t> former slaves</a:t>
            </a:r>
            <a:r>
              <a:rPr lang="en-GB" sz="2400" b="1" i="1" dirty="0" smtClean="0">
                <a:solidFill>
                  <a:prstClr val="black"/>
                </a:solidFill>
              </a:rPr>
              <a:t>)</a:t>
            </a:r>
          </a:p>
          <a:p>
            <a:pPr lvl="1" algn="r"/>
            <a:r>
              <a:rPr lang="en-GB" sz="2000" i="1" dirty="0">
                <a:solidFill>
                  <a:prstClr val="black"/>
                </a:solidFill>
              </a:rPr>
              <a:t>Submitted </a:t>
            </a:r>
            <a:r>
              <a:rPr lang="en-GB" sz="2000" i="1" dirty="0" smtClean="0">
                <a:solidFill>
                  <a:prstClr val="black"/>
                </a:solidFill>
              </a:rPr>
              <a:t>June 1866; ratified July 1868</a:t>
            </a:r>
            <a:endParaRPr lang="en-GB" sz="2000" i="1" dirty="0">
              <a:solidFill>
                <a:prstClr val="black"/>
              </a:solidFill>
            </a:endParaRPr>
          </a:p>
          <a:p>
            <a:pPr lvl="1" algn="just"/>
            <a:endParaRPr lang="en-GB" sz="2000" i="1" dirty="0">
              <a:solidFill>
                <a:prstClr val="black"/>
              </a:solidFill>
            </a:endParaRPr>
          </a:p>
          <a:p>
            <a:pPr marL="742950" lvl="1" indent="-285750" algn="just">
              <a:buFontTx/>
              <a:buChar char="-"/>
            </a:pPr>
            <a:r>
              <a:rPr lang="en-GB" sz="2400" b="1" i="1" dirty="0" smtClean="0">
                <a:solidFill>
                  <a:prstClr val="black"/>
                </a:solidFill>
              </a:rPr>
              <a:t>15</a:t>
            </a:r>
            <a:r>
              <a:rPr lang="en-GB" sz="2400" b="1" i="1" baseline="30000" dirty="0" smtClean="0">
                <a:solidFill>
                  <a:prstClr val="black"/>
                </a:solidFill>
              </a:rPr>
              <a:t>th</a:t>
            </a:r>
            <a:r>
              <a:rPr lang="en-GB" sz="2400" b="1" i="1" dirty="0" smtClean="0">
                <a:solidFill>
                  <a:prstClr val="black"/>
                </a:solidFill>
              </a:rPr>
              <a:t> </a:t>
            </a:r>
            <a:r>
              <a:rPr lang="en-GB" sz="2400" b="1" i="1" dirty="0">
                <a:solidFill>
                  <a:prstClr val="black"/>
                </a:solidFill>
              </a:rPr>
              <a:t>Amendment prohibits federal/state governments from denying the right to vote based on “race, </a:t>
            </a:r>
            <a:r>
              <a:rPr lang="en-GB" sz="2400" b="1" i="1" dirty="0" err="1">
                <a:solidFill>
                  <a:prstClr val="black"/>
                </a:solidFill>
              </a:rPr>
              <a:t>color</a:t>
            </a:r>
            <a:r>
              <a:rPr lang="en-GB" sz="2400" b="1" i="1" dirty="0">
                <a:solidFill>
                  <a:prstClr val="black"/>
                </a:solidFill>
              </a:rPr>
              <a:t>, or previous servitude</a:t>
            </a:r>
            <a:r>
              <a:rPr lang="en-GB" sz="2400" b="1" dirty="0" smtClean="0">
                <a:solidFill>
                  <a:prstClr val="black"/>
                </a:solidFill>
              </a:rPr>
              <a:t>”</a:t>
            </a:r>
          </a:p>
          <a:p>
            <a:pPr lvl="1" algn="r"/>
            <a:r>
              <a:rPr lang="en-GB" sz="2000" i="1" dirty="0">
                <a:solidFill>
                  <a:prstClr val="black"/>
                </a:solidFill>
              </a:rPr>
              <a:t>Submitted </a:t>
            </a:r>
            <a:r>
              <a:rPr lang="en-GB" sz="2000" i="1" dirty="0" smtClean="0">
                <a:solidFill>
                  <a:prstClr val="black"/>
                </a:solidFill>
              </a:rPr>
              <a:t>February 1869; </a:t>
            </a:r>
            <a:r>
              <a:rPr lang="en-GB" sz="2000" i="1" dirty="0">
                <a:solidFill>
                  <a:prstClr val="black"/>
                </a:solidFill>
              </a:rPr>
              <a:t>ratified </a:t>
            </a:r>
            <a:r>
              <a:rPr lang="en-GB" sz="2000" i="1" dirty="0" smtClean="0">
                <a:solidFill>
                  <a:prstClr val="black"/>
                </a:solidFill>
              </a:rPr>
              <a:t>February 1870</a:t>
            </a:r>
            <a:endParaRPr lang="en-GB" sz="2000" b="1"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28630294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5159014"/>
          </a:xfrm>
          <a:prstGeom prst="rect">
            <a:avLst/>
          </a:prstGeom>
        </p:spPr>
        <p:txBody>
          <a:bodyPr wrap="square" lIns="540000" tIns="360000" rIns="540000" bIns="360000">
            <a:spAutoFit/>
          </a:bodyPr>
          <a:lstStyle/>
          <a:p>
            <a:r>
              <a:rPr lang="en-GB" sz="2400" b="1" u="sng" dirty="0" smtClean="0">
                <a:solidFill>
                  <a:prstClr val="black"/>
                </a:solidFill>
              </a:rPr>
              <a:t>5. Reconstruction: </a:t>
            </a:r>
            <a:r>
              <a:rPr lang="en-GB" sz="2400" b="1" u="sng" dirty="0">
                <a:solidFill>
                  <a:prstClr val="black"/>
                </a:solidFill>
              </a:rPr>
              <a:t>Constitutional amendments</a:t>
            </a:r>
          </a:p>
          <a:p>
            <a:endParaRPr lang="en-GB" sz="2000" b="1" u="sng" dirty="0">
              <a:solidFill>
                <a:prstClr val="black"/>
              </a:solidFill>
            </a:endParaRPr>
          </a:p>
          <a:p>
            <a:r>
              <a:rPr lang="en-GB" sz="2400" dirty="0" smtClean="0">
                <a:solidFill>
                  <a:prstClr val="black"/>
                </a:solidFill>
              </a:rPr>
              <a:t>Reconstruction has two key eras:</a:t>
            </a:r>
          </a:p>
          <a:p>
            <a:endParaRPr lang="en-GB" sz="2400" dirty="0">
              <a:solidFill>
                <a:prstClr val="black"/>
              </a:solidFill>
            </a:endParaRPr>
          </a:p>
          <a:p>
            <a:pPr marL="457200" indent="-457200">
              <a:buAutoNum type="alphaLcParenR"/>
            </a:pPr>
            <a:r>
              <a:rPr lang="en-GB" sz="2400" b="1" dirty="0" smtClean="0">
                <a:solidFill>
                  <a:prstClr val="black"/>
                </a:solidFill>
              </a:rPr>
              <a:t>Presidential Reconstruction, c.1862–1866</a:t>
            </a:r>
          </a:p>
          <a:p>
            <a:pPr marL="457200" indent="-457200">
              <a:buAutoNum type="alphaLcParenR"/>
            </a:pPr>
            <a:endParaRPr lang="en-GB" sz="2400" b="1" dirty="0" smtClean="0">
              <a:solidFill>
                <a:prstClr val="black"/>
              </a:solidFill>
            </a:endParaRPr>
          </a:p>
          <a:p>
            <a:pPr marL="457200" indent="-457200">
              <a:buAutoNum type="alphaLcParenR"/>
            </a:pPr>
            <a:endParaRPr lang="en-GB" sz="2400" b="1" dirty="0" smtClean="0">
              <a:solidFill>
                <a:prstClr val="black"/>
              </a:solidFill>
            </a:endParaRPr>
          </a:p>
          <a:p>
            <a:pPr marL="457200" indent="-457200">
              <a:buAutoNum type="alphaLcParenR"/>
            </a:pPr>
            <a:r>
              <a:rPr lang="en-GB" sz="2400" b="1" dirty="0" smtClean="0">
                <a:solidFill>
                  <a:prstClr val="black"/>
                </a:solidFill>
              </a:rPr>
              <a:t>Congressional (‘Radical’) Reconstruction, 1866–1877</a:t>
            </a:r>
            <a:r>
              <a:rPr lang="en-GB" sz="2400" dirty="0" smtClean="0">
                <a:solidFill>
                  <a:prstClr val="black"/>
                </a:solidFill>
              </a:rPr>
              <a:t> </a:t>
            </a:r>
            <a:endParaRPr lang="en-GB" sz="24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10190461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9207220" cy="8359890"/>
          </a:xfrm>
          <a:prstGeom prst="rect">
            <a:avLst/>
          </a:prstGeom>
        </p:spPr>
        <p:txBody>
          <a:bodyPr wrap="square" lIns="540000" tIns="360000" rIns="540000" bIns="360000">
            <a:spAutoFit/>
          </a:bodyPr>
          <a:lstStyle/>
          <a:p>
            <a:r>
              <a:rPr lang="en-GB" sz="2400" b="1" u="sng" dirty="0" smtClean="0">
                <a:solidFill>
                  <a:prstClr val="black"/>
                </a:solidFill>
              </a:rPr>
              <a:t>5. Reconstruction: </a:t>
            </a:r>
            <a:r>
              <a:rPr lang="en-GB" sz="2400" b="1" u="sng" dirty="0">
                <a:solidFill>
                  <a:prstClr val="black"/>
                </a:solidFill>
              </a:rPr>
              <a:t>Presidential Reconstruction, c.1862–1866</a:t>
            </a:r>
          </a:p>
          <a:p>
            <a:r>
              <a:rPr lang="en-GB" sz="2400" b="1" u="sng" dirty="0" smtClean="0">
                <a:solidFill>
                  <a:prstClr val="black"/>
                </a:solidFill>
              </a:rPr>
              <a:t>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400" dirty="0" smtClean="0">
                <a:solidFill>
                  <a:prstClr val="black"/>
                </a:solidFill>
              </a:rPr>
              <a:t>Assassination </a:t>
            </a:r>
            <a:r>
              <a:rPr lang="en-GB" sz="2400" dirty="0">
                <a:solidFill>
                  <a:prstClr val="black"/>
                </a:solidFill>
              </a:rPr>
              <a:t>of Lincoln, April </a:t>
            </a:r>
            <a:r>
              <a:rPr lang="en-GB" sz="2400" dirty="0" smtClean="0">
                <a:solidFill>
                  <a:prstClr val="black"/>
                </a:solidFill>
              </a:rPr>
              <a:t>14 1865; replaced </a:t>
            </a:r>
            <a:r>
              <a:rPr lang="en-GB" sz="2400" dirty="0">
                <a:solidFill>
                  <a:prstClr val="black"/>
                </a:solidFill>
              </a:rPr>
              <a:t>by </a:t>
            </a:r>
            <a:r>
              <a:rPr lang="en-GB" sz="2400" dirty="0" smtClean="0">
                <a:solidFill>
                  <a:prstClr val="black"/>
                </a:solidFill>
              </a:rPr>
              <a:t>his Vice President Andrew </a:t>
            </a:r>
            <a:r>
              <a:rPr lang="en-GB" sz="2400" dirty="0">
                <a:solidFill>
                  <a:prstClr val="black"/>
                </a:solidFill>
              </a:rPr>
              <a:t>Johnson </a:t>
            </a:r>
            <a:endParaRPr lang="en-GB" sz="2400"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815" y="980728"/>
            <a:ext cx="5112568" cy="3585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4082" y="901668"/>
            <a:ext cx="2619375"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616362" y="4095552"/>
            <a:ext cx="3488432" cy="1333012"/>
          </a:xfrm>
          <a:prstGeom prst="rect">
            <a:avLst/>
          </a:prstGeom>
          <a:noFill/>
        </p:spPr>
        <p:txBody>
          <a:bodyPr wrap="square" lIns="360000" tIns="180000" rIns="360000" bIns="180000" rtlCol="0">
            <a:spAutoFit/>
          </a:bodyPr>
          <a:lstStyle/>
          <a:p>
            <a:pPr algn="ctr"/>
            <a:r>
              <a:rPr lang="en-GB" sz="1400" dirty="0" smtClean="0"/>
              <a:t>Andrew Johnson (1808–1875), 17</a:t>
            </a:r>
            <a:r>
              <a:rPr lang="en-GB" sz="1400" baseline="30000" dirty="0" smtClean="0"/>
              <a:t>th</a:t>
            </a:r>
            <a:r>
              <a:rPr lang="en-GB" sz="1400" dirty="0" smtClean="0"/>
              <a:t> US President, 1865–1869</a:t>
            </a:r>
          </a:p>
          <a:p>
            <a:endParaRPr lang="en-GB" sz="2000" b="1" dirty="0" smtClean="0"/>
          </a:p>
          <a:p>
            <a:endParaRPr lang="en-GB" sz="1500" dirty="0" smtClean="0"/>
          </a:p>
        </p:txBody>
      </p:sp>
    </p:spTree>
    <p:extLst>
      <p:ext uri="{BB962C8B-B14F-4D97-AF65-F5344CB8AC3E}">
        <p14:creationId xmlns:p14="http://schemas.microsoft.com/office/powerpoint/2010/main" val="74671076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5983659" cy="68825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In 1864, Johnson was Lincoln’s running mate on the National Union ticket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Johnson a southerner (Tennessee) and a Democrat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Johnson moderate in attitude </a:t>
            </a:r>
            <a:r>
              <a:rPr lang="en-GB" sz="2000" dirty="0">
                <a:solidFill>
                  <a:prstClr val="black"/>
                </a:solidFill>
              </a:rPr>
              <a:t>towards ex-slaves and </a:t>
            </a:r>
            <a:r>
              <a:rPr lang="en-GB" sz="2000" dirty="0" smtClean="0">
                <a:solidFill>
                  <a:prstClr val="black"/>
                </a:solidFill>
              </a:rPr>
              <a:t>conciliatory towards the South </a:t>
            </a:r>
          </a:p>
          <a:p>
            <a:pPr marL="342900" indent="-342900" algn="just">
              <a:buFont typeface="Arial" panose="020B0604020202020204" pitchFamily="34" charset="0"/>
              <a:buChar char="•"/>
            </a:pPr>
            <a:endParaRPr lang="en-GB" sz="2000" dirty="0" smtClean="0">
              <a:solidFill>
                <a:prstClr val="black"/>
              </a:solidFill>
            </a:endParaRPr>
          </a:p>
          <a:p>
            <a:pPr marL="800100" lvl="1" indent="-342900" algn="just">
              <a:buFontTx/>
              <a:buChar char="-"/>
            </a:pPr>
            <a:r>
              <a:rPr lang="en-GB" sz="2000" dirty="0" smtClean="0">
                <a:solidFill>
                  <a:prstClr val="black"/>
                </a:solidFill>
              </a:rPr>
              <a:t>Issued pardons to Confederates who swore oath of allegiance to the Union</a:t>
            </a:r>
          </a:p>
          <a:p>
            <a:pPr marL="800100" lvl="1" indent="-342900" algn="just">
              <a:buFontTx/>
              <a:buChar char="-"/>
            </a:pPr>
            <a:endParaRPr lang="en-GB" sz="2000" dirty="0">
              <a:solidFill>
                <a:prstClr val="black"/>
              </a:solidFill>
            </a:endParaRPr>
          </a:p>
          <a:p>
            <a:pPr marL="800100" lvl="1" indent="-342900" algn="just">
              <a:buFontTx/>
              <a:buChar char="-"/>
            </a:pPr>
            <a:r>
              <a:rPr lang="en-GB" sz="2000" dirty="0">
                <a:solidFill>
                  <a:prstClr val="black"/>
                </a:solidFill>
              </a:rPr>
              <a:t>Opposed 14</a:t>
            </a:r>
            <a:r>
              <a:rPr lang="en-GB" sz="2000" baseline="30000" dirty="0">
                <a:solidFill>
                  <a:prstClr val="black"/>
                </a:solidFill>
              </a:rPr>
              <a:t>th</a:t>
            </a:r>
            <a:r>
              <a:rPr lang="en-GB" sz="2000" dirty="0">
                <a:solidFill>
                  <a:prstClr val="black"/>
                </a:solidFill>
              </a:rPr>
              <a:t> </a:t>
            </a:r>
            <a:r>
              <a:rPr lang="en-GB" sz="2000" dirty="0" smtClean="0">
                <a:solidFill>
                  <a:prstClr val="black"/>
                </a:solidFill>
              </a:rPr>
              <a:t>Amendment</a:t>
            </a:r>
          </a:p>
          <a:p>
            <a:pPr marL="800100" lvl="1" indent="-342900" algn="just">
              <a:buFontTx/>
              <a:buChar char="-"/>
            </a:pPr>
            <a:endParaRPr lang="en-GB" sz="2000" b="1" dirty="0">
              <a:solidFill>
                <a:prstClr val="black"/>
              </a:solidFill>
            </a:endParaRPr>
          </a:p>
          <a:p>
            <a:pPr marL="800100" lvl="1" indent="-342900" algn="just">
              <a:buFontTx/>
              <a:buChar char="-"/>
            </a:pPr>
            <a:r>
              <a:rPr lang="en-GB" sz="2000" dirty="0" smtClean="0">
                <a:solidFill>
                  <a:prstClr val="black"/>
                </a:solidFill>
              </a:rPr>
              <a:t>Vetoed establishment of Freedmen’s Bureau and Civil Rights Bill, February–March 1866</a:t>
            </a:r>
          </a:p>
          <a:p>
            <a:pPr marL="800100" lvl="1" indent="-342900" algn="just">
              <a:buFontTx/>
              <a:buChar char="-"/>
            </a:pPr>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5622865" y="3651084"/>
            <a:ext cx="3488432" cy="1333012"/>
          </a:xfrm>
          <a:prstGeom prst="rect">
            <a:avLst/>
          </a:prstGeom>
          <a:noFill/>
        </p:spPr>
        <p:txBody>
          <a:bodyPr wrap="square" lIns="360000" tIns="180000" rIns="360000" bIns="180000" rtlCol="0">
            <a:spAutoFit/>
          </a:bodyPr>
          <a:lstStyle/>
          <a:p>
            <a:pPr algn="ctr"/>
            <a:r>
              <a:rPr lang="en-GB" sz="1400" dirty="0" smtClean="0"/>
              <a:t>Andrew Johnson (1808–1875), 17</a:t>
            </a:r>
            <a:r>
              <a:rPr lang="en-GB" sz="1400" baseline="30000" dirty="0" smtClean="0"/>
              <a:t>th</a:t>
            </a:r>
            <a:r>
              <a:rPr lang="en-GB" sz="1400" dirty="0" smtClean="0"/>
              <a:t> US President, 1865–1869</a:t>
            </a:r>
          </a:p>
          <a:p>
            <a:endParaRPr lang="en-GB" sz="2000" b="1" dirty="0" smtClean="0"/>
          </a:p>
          <a:p>
            <a:endParaRPr lang="en-GB" sz="1500" dirty="0" smtClean="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5827" y="980728"/>
            <a:ext cx="3200246" cy="4501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8849" y="0"/>
            <a:ext cx="9149534" cy="1096363"/>
          </a:xfrm>
          <a:prstGeom prst="rect">
            <a:avLst/>
          </a:prstGeom>
        </p:spPr>
        <p:txBody>
          <a:bodyPr wrap="square" lIns="540000" tIns="360000" rIns="540000" bIns="360000">
            <a:spAutoFit/>
          </a:bodyPr>
          <a:lstStyle/>
          <a:p>
            <a:r>
              <a:rPr lang="en-GB" sz="2400" b="1" u="sng" dirty="0" smtClean="0">
                <a:solidFill>
                  <a:prstClr val="black"/>
                </a:solidFill>
              </a:rPr>
              <a:t>5. Reconstruction: </a:t>
            </a:r>
            <a:r>
              <a:rPr lang="en-GB" sz="2400" b="1" u="sng" dirty="0" smtClean="0">
                <a:solidFill>
                  <a:prstClr val="black"/>
                </a:solidFill>
              </a:rPr>
              <a:t>Presidential </a:t>
            </a:r>
            <a:r>
              <a:rPr lang="en-GB" sz="2400" b="1" u="sng" dirty="0">
                <a:solidFill>
                  <a:prstClr val="black"/>
                </a:solidFill>
              </a:rPr>
              <a:t>Reconstruction, </a:t>
            </a:r>
            <a:r>
              <a:rPr lang="en-GB" sz="2400" b="1" u="sng" dirty="0" smtClean="0">
                <a:solidFill>
                  <a:prstClr val="black"/>
                </a:solidFill>
              </a:rPr>
              <a:t>c.1862–1866</a:t>
            </a:r>
            <a:endParaRPr lang="en-GB" sz="2400" b="1" u="sng" dirty="0">
              <a:solidFill>
                <a:prstClr val="black"/>
              </a:solidFill>
            </a:endParaRPr>
          </a:p>
        </p:txBody>
      </p:sp>
    </p:spTree>
    <p:extLst>
      <p:ext uri="{BB962C8B-B14F-4D97-AF65-F5344CB8AC3E}">
        <p14:creationId xmlns:p14="http://schemas.microsoft.com/office/powerpoint/2010/main" val="350076014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937"/>
            <a:ext cx="6625374" cy="6651730"/>
          </a:xfrm>
          <a:prstGeom prst="rect">
            <a:avLst/>
          </a:prstGeom>
        </p:spPr>
        <p:txBody>
          <a:bodyPr wrap="square" lIns="540000" tIns="360000" rIns="540000" bIns="360000">
            <a:spAutoFit/>
          </a:bodyPr>
          <a:lstStyle/>
          <a:p>
            <a:r>
              <a:rPr lang="en-GB" sz="2400" b="1" u="sng" dirty="0" smtClean="0">
                <a:solidFill>
                  <a:prstClr val="black"/>
                </a:solidFill>
              </a:rPr>
              <a:t>5. Reconstruction: </a:t>
            </a:r>
            <a:r>
              <a:rPr lang="en-GB" sz="2400" b="1" u="sng" dirty="0" smtClean="0">
                <a:solidFill>
                  <a:prstClr val="black"/>
                </a:solidFill>
              </a:rPr>
              <a:t>Congressional  Reconstruction, 1866–1877</a:t>
            </a:r>
          </a:p>
          <a:p>
            <a:endParaRPr lang="en-GB" sz="1200" b="1" u="sng" dirty="0">
              <a:solidFill>
                <a:prstClr val="black"/>
              </a:solidFill>
            </a:endParaRPr>
          </a:p>
          <a:p>
            <a:pPr marL="342900" indent="-342900" algn="just">
              <a:buFont typeface="Arial" panose="020B0604020202020204" pitchFamily="34" charset="0"/>
              <a:buChar char="•"/>
            </a:pPr>
            <a:r>
              <a:rPr lang="en-GB" dirty="0" smtClean="0">
                <a:solidFill>
                  <a:prstClr val="black"/>
                </a:solidFill>
              </a:rPr>
              <a:t>November 1866 Congressional elections bring (Radical) Republicans two-thirds+ majority necessary to override presidential vetoes</a:t>
            </a:r>
          </a:p>
          <a:p>
            <a:pPr marL="800100" lvl="1" indent="-342900" algn="just">
              <a:buFontTx/>
              <a:buChar char="-"/>
            </a:pPr>
            <a:r>
              <a:rPr lang="en-GB" dirty="0" smtClean="0">
                <a:solidFill>
                  <a:prstClr val="black"/>
                </a:solidFill>
              </a:rPr>
              <a:t>Freedman’s Bureau est. to assist African Americans (with everyday problems such as c</a:t>
            </a:r>
            <a:r>
              <a:rPr lang="en-GB" dirty="0" smtClean="0"/>
              <a:t>lothing</a:t>
            </a:r>
            <a:r>
              <a:rPr lang="en-GB" dirty="0"/>
              <a:t>, </a:t>
            </a:r>
            <a:r>
              <a:rPr lang="en-GB" dirty="0" smtClean="0"/>
              <a:t>food and water access, employment, communication </a:t>
            </a:r>
            <a:r>
              <a:rPr lang="en-GB" dirty="0"/>
              <a:t>with family members, </a:t>
            </a:r>
            <a:r>
              <a:rPr lang="en-GB" dirty="0" smtClean="0"/>
              <a:t>plus expanded education system)</a:t>
            </a:r>
          </a:p>
          <a:p>
            <a:pPr marL="800100" lvl="1" indent="-342900" algn="just">
              <a:buFontTx/>
              <a:buChar char="-"/>
            </a:pPr>
            <a:r>
              <a:rPr lang="en-GB" dirty="0" smtClean="0"/>
              <a:t>Passes Civil Rights Bill</a:t>
            </a:r>
          </a:p>
          <a:p>
            <a:pPr marL="800100" lvl="1" indent="-342900" algn="just">
              <a:buFontTx/>
              <a:buChar char="-"/>
            </a:pPr>
            <a:r>
              <a:rPr lang="en-GB" dirty="0" smtClean="0"/>
              <a:t>First Reconstruction Act mandates new state constitutions acknowledge black suffrage as a condition of dull readmission to the Union </a:t>
            </a:r>
          </a:p>
          <a:p>
            <a:pPr marL="800100" lvl="1" indent="-342900" algn="just">
              <a:buFontTx/>
              <a:buChar char="-"/>
            </a:pPr>
            <a:r>
              <a:rPr lang="en-GB" dirty="0" smtClean="0"/>
              <a:t>Accelerates process of constitutional amendment</a:t>
            </a:r>
          </a:p>
          <a:p>
            <a:pPr marL="800100" lvl="1" indent="-342900" algn="just">
              <a:buFontTx/>
              <a:buChar char="-"/>
            </a:pPr>
            <a:endParaRPr lang="en-GB" sz="900" dirty="0"/>
          </a:p>
          <a:p>
            <a:pPr marL="342900" indent="-342900" algn="just">
              <a:buFont typeface="Arial" panose="020B0604020202020204" pitchFamily="34" charset="0"/>
              <a:buChar char="•"/>
            </a:pPr>
            <a:r>
              <a:rPr lang="en-GB" dirty="0" smtClean="0"/>
              <a:t>Attempted impeachment of Johnson (failed by one vote) weakens his authority, Feb 1868</a:t>
            </a:r>
          </a:p>
          <a:p>
            <a:pPr algn="just"/>
            <a:endParaRPr lang="en-GB" sz="1000"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1868 Presidential election brings Ulysses S Grant, </a:t>
            </a:r>
            <a:r>
              <a:rPr lang="en-GB" dirty="0">
                <a:solidFill>
                  <a:prstClr val="black"/>
                </a:solidFill>
              </a:rPr>
              <a:t>Civil War </a:t>
            </a:r>
            <a:r>
              <a:rPr lang="en-GB" dirty="0" smtClean="0">
                <a:solidFill>
                  <a:prstClr val="black"/>
                </a:solidFill>
              </a:rPr>
              <a:t>hero and a ‘Radical’ by persuasion, to White House</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7816" y="476672"/>
            <a:ext cx="2687744" cy="2266900"/>
          </a:xfrm>
          <a:prstGeom prst="rect">
            <a:avLst/>
          </a:prstGeom>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5374" y="2852936"/>
            <a:ext cx="2419350" cy="3305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265504" y="6054713"/>
            <a:ext cx="2912368" cy="794403"/>
          </a:xfrm>
          <a:prstGeom prst="rect">
            <a:avLst/>
          </a:prstGeom>
          <a:noFill/>
        </p:spPr>
        <p:txBody>
          <a:bodyPr wrap="square" lIns="360000" tIns="180000" rIns="360000" bIns="180000" rtlCol="0">
            <a:spAutoFit/>
          </a:bodyPr>
          <a:lstStyle/>
          <a:p>
            <a:pPr algn="ctr"/>
            <a:r>
              <a:rPr lang="en-GB" sz="1400" dirty="0" smtClean="0"/>
              <a:t>Ulysses S Grant (1822–1885), 18</a:t>
            </a:r>
            <a:r>
              <a:rPr lang="en-GB" sz="1400" baseline="30000" dirty="0" smtClean="0"/>
              <a:t>th</a:t>
            </a:r>
            <a:r>
              <a:rPr lang="en-GB" sz="1400" dirty="0" smtClean="0"/>
              <a:t> US President, 1869–1877</a:t>
            </a:r>
            <a:endParaRPr lang="en-GB" sz="1500" dirty="0" smtClean="0"/>
          </a:p>
        </p:txBody>
      </p:sp>
    </p:spTree>
    <p:extLst>
      <p:ext uri="{BB962C8B-B14F-4D97-AF65-F5344CB8AC3E}">
        <p14:creationId xmlns:p14="http://schemas.microsoft.com/office/powerpoint/2010/main" val="108865854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937"/>
            <a:ext cx="5436095" cy="7036451"/>
          </a:xfrm>
          <a:prstGeom prst="rect">
            <a:avLst/>
          </a:prstGeom>
        </p:spPr>
        <p:txBody>
          <a:bodyPr wrap="square" lIns="540000" tIns="360000" rIns="540000" bIns="360000">
            <a:spAutoFit/>
          </a:bodyPr>
          <a:lstStyle/>
          <a:p>
            <a:r>
              <a:rPr lang="en-GB" sz="2400" b="1" u="sng" dirty="0" smtClean="0">
                <a:solidFill>
                  <a:prstClr val="black"/>
                </a:solidFill>
              </a:rPr>
              <a:t>5. Reconstruction: </a:t>
            </a:r>
            <a:r>
              <a:rPr lang="en-GB" sz="2400" b="1" u="sng" dirty="0" smtClean="0">
                <a:solidFill>
                  <a:prstClr val="black"/>
                </a:solidFill>
              </a:rPr>
              <a:t>End of Reconstruction</a:t>
            </a:r>
            <a:endParaRPr lang="en-GB" sz="24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dirty="0">
                <a:solidFill>
                  <a:prstClr val="black"/>
                </a:solidFill>
              </a:rPr>
              <a:t>Armed resistance to Reconstruction in South: border state guerrillas (e.g. the James Gang), est. of Ku Klux Klan</a:t>
            </a:r>
          </a:p>
          <a:p>
            <a:pPr marL="342900" indent="-342900" algn="just">
              <a:buFont typeface="Arial" panose="020B0604020202020204" pitchFamily="34" charset="0"/>
              <a:buChar char="•"/>
            </a:pPr>
            <a:endParaRPr lang="en-GB"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Grant’s presidencies were beset by scandals</a:t>
            </a:r>
          </a:p>
          <a:p>
            <a:pPr marL="342900" indent="-342900" algn="just">
              <a:buFont typeface="Arial" panose="020B0604020202020204" pitchFamily="34" charset="0"/>
              <a:buChar char="•"/>
            </a:pPr>
            <a:endParaRPr lang="en-GB" dirty="0">
              <a:solidFill>
                <a:prstClr val="black"/>
              </a:solidFill>
            </a:endParaRPr>
          </a:p>
          <a:p>
            <a:pPr marL="742950" lvl="1" indent="-285750" algn="just">
              <a:buFontTx/>
              <a:buChar char="-"/>
            </a:pPr>
            <a:r>
              <a:rPr lang="en-GB" dirty="0" smtClean="0">
                <a:solidFill>
                  <a:prstClr val="black"/>
                </a:solidFill>
              </a:rPr>
              <a:t>Whiskey Ring: exposed federal politicians as having siphoned taxation levied on liquor</a:t>
            </a:r>
          </a:p>
          <a:p>
            <a:pPr marL="742950" lvl="1" indent="-285750" algn="just">
              <a:buFontTx/>
              <a:buChar char="-"/>
            </a:pPr>
            <a:endParaRPr lang="en-GB" dirty="0" smtClean="0">
              <a:solidFill>
                <a:prstClr val="black"/>
              </a:solidFill>
            </a:endParaRPr>
          </a:p>
          <a:p>
            <a:pPr marL="742950" lvl="1" indent="-285750" algn="just">
              <a:buFontTx/>
              <a:buChar char="-"/>
            </a:pPr>
            <a:r>
              <a:rPr lang="en-GB" dirty="0" err="1" smtClean="0">
                <a:solidFill>
                  <a:prstClr val="black"/>
                </a:solidFill>
              </a:rPr>
              <a:t>Crédit</a:t>
            </a:r>
            <a:r>
              <a:rPr lang="en-GB" dirty="0" smtClean="0">
                <a:solidFill>
                  <a:prstClr val="black"/>
                </a:solidFill>
              </a:rPr>
              <a:t> </a:t>
            </a:r>
            <a:r>
              <a:rPr lang="en-GB" dirty="0" err="1" smtClean="0">
                <a:solidFill>
                  <a:prstClr val="black"/>
                </a:solidFill>
              </a:rPr>
              <a:t>Mobilier</a:t>
            </a:r>
            <a:r>
              <a:rPr lang="en-GB" dirty="0" smtClean="0">
                <a:solidFill>
                  <a:prstClr val="black"/>
                </a:solidFill>
              </a:rPr>
              <a:t>: unlawful profiteering from the construction of the Transcontinental Railroad</a:t>
            </a:r>
          </a:p>
          <a:p>
            <a:pPr marL="742950" lvl="1" indent="-285750" algn="just">
              <a:buFontTx/>
              <a:buChar char="-"/>
            </a:pPr>
            <a:endParaRPr lang="en-GB" dirty="0" smtClean="0">
              <a:solidFill>
                <a:prstClr val="black"/>
              </a:solidFill>
            </a:endParaRPr>
          </a:p>
          <a:p>
            <a:pPr marL="742950" lvl="1" indent="-285750" algn="just">
              <a:buFontTx/>
              <a:buChar char="-"/>
            </a:pPr>
            <a:r>
              <a:rPr lang="en-GB" dirty="0" smtClean="0">
                <a:solidFill>
                  <a:prstClr val="black"/>
                </a:solidFill>
              </a:rPr>
              <a:t>Tweed Ring: bossism in New York municipal government</a:t>
            </a:r>
          </a:p>
          <a:p>
            <a:pPr marL="285750" indent="-285750" algn="just">
              <a:buFontTx/>
              <a:buChar char="-"/>
            </a:pPr>
            <a:endParaRPr lang="en-GB" dirty="0" smtClean="0">
              <a:solidFill>
                <a:prstClr val="black"/>
              </a:solidFill>
            </a:endParaRPr>
          </a:p>
          <a:p>
            <a:pPr marL="285750" indent="-285750" algn="just">
              <a:buFont typeface="Arial" panose="020B0604020202020204" pitchFamily="34" charset="0"/>
              <a:buChar char="•"/>
            </a:pPr>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5190" y="3033720"/>
            <a:ext cx="2448810" cy="3815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5" y="-28275"/>
            <a:ext cx="2736305" cy="3338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8392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6" cy="4143351"/>
          </a:xfrm>
          <a:prstGeom prst="rect">
            <a:avLst/>
          </a:prstGeom>
        </p:spPr>
        <p:txBody>
          <a:bodyPr wrap="square" lIns="540000" tIns="360000" rIns="540000" bIns="360000">
            <a:spAutoFit/>
          </a:bodyPr>
          <a:lstStyle/>
          <a:p>
            <a:pPr algn="just"/>
            <a:r>
              <a:rPr lang="en-GB" sz="2400" b="1" u="sng" dirty="0" smtClean="0">
                <a:solidFill>
                  <a:prstClr val="black"/>
                </a:solidFill>
              </a:rPr>
              <a:t>5. Reconstruction: </a:t>
            </a:r>
            <a:r>
              <a:rPr lang="en-GB" sz="2400" b="1" u="sng" dirty="0">
                <a:solidFill>
                  <a:prstClr val="black"/>
                </a:solidFill>
              </a:rPr>
              <a:t>Compromise of </a:t>
            </a:r>
            <a:r>
              <a:rPr lang="en-GB" sz="2400" b="1" u="sng" dirty="0" smtClean="0">
                <a:solidFill>
                  <a:prstClr val="black"/>
                </a:solidFill>
              </a:rPr>
              <a:t>1877</a:t>
            </a:r>
          </a:p>
          <a:p>
            <a:pPr algn="just"/>
            <a:endParaRPr lang="en-GB"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smtClean="0">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smtClean="0">
                <a:solidFill>
                  <a:prstClr val="black"/>
                </a:solidFill>
              </a:rPr>
              <a:t>Initiates Jim Crow era (see Week 9)</a:t>
            </a:r>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3473" y="404664"/>
            <a:ext cx="2117943" cy="291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0954" y="4221088"/>
            <a:ext cx="3466356" cy="24819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48265" y="3429000"/>
            <a:ext cx="2195736" cy="31517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759535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390120"/>
          </a:xfrm>
          <a:prstGeom prst="rect">
            <a:avLst/>
          </a:prstGeom>
        </p:spPr>
        <p:txBody>
          <a:bodyPr wrap="square" lIns="540000" tIns="360000" rIns="540000" bIns="360000">
            <a:spAutoFit/>
          </a:bodyPr>
          <a:lstStyle/>
          <a:p>
            <a:r>
              <a:rPr lang="en-GB" sz="2400" b="1" u="sng" dirty="0" smtClean="0">
                <a:solidFill>
                  <a:prstClr val="black"/>
                </a:solidFill>
              </a:rPr>
              <a:t>6. Social, Economic &amp; Cultural Changes: </a:t>
            </a:r>
            <a:r>
              <a:rPr lang="en-GB" sz="2400" b="1" u="sng" dirty="0" smtClean="0">
                <a:solidFill>
                  <a:prstClr val="black"/>
                </a:solidFill>
              </a:rPr>
              <a:t>Pre-War Contrasts between North and South </a:t>
            </a:r>
            <a:endParaRPr lang="en-GB" sz="24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pPr marL="342900" indent="-342900" algn="just">
              <a:buFont typeface="Arial" panose="020B0604020202020204" pitchFamily="34" charset="0"/>
              <a:buChar char="•"/>
            </a:pPr>
            <a:r>
              <a:rPr lang="en-GB" sz="2000" dirty="0" smtClean="0">
                <a:solidFill>
                  <a:prstClr val="black"/>
                </a:solidFill>
              </a:rPr>
              <a:t>Outcome of Civil War reflected demographic, social and economic differences between North and South</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Pitted agricultural, plantation economy based on the cultivation of a few staples (tobacco and – especially – cotton) against an industrial(</a:t>
            </a:r>
            <a:r>
              <a:rPr lang="en-GB" sz="2000" dirty="0" err="1" smtClean="0">
                <a:solidFill>
                  <a:prstClr val="black"/>
                </a:solidFill>
              </a:rPr>
              <a:t>ising</a:t>
            </a:r>
            <a:r>
              <a:rPr lang="en-GB" sz="2000" dirty="0" smtClean="0">
                <a:solidFill>
                  <a:prstClr val="black"/>
                </a:solidFill>
              </a:rPr>
              <a:t>) one, based increasingly on manufacture  </a:t>
            </a: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4" y="1276944"/>
            <a:ext cx="8360097" cy="1991695"/>
          </a:xfrm>
          <a:prstGeom prst="rect">
            <a:avLst/>
          </a:prstGeom>
        </p:spPr>
      </p:pic>
    </p:spTree>
    <p:extLst>
      <p:ext uri="{BB962C8B-B14F-4D97-AF65-F5344CB8AC3E}">
        <p14:creationId xmlns:p14="http://schemas.microsoft.com/office/powerpoint/2010/main" val="171148773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913340"/>
          </a:xfrm>
          <a:prstGeom prst="rect">
            <a:avLst/>
          </a:prstGeom>
        </p:spPr>
        <p:txBody>
          <a:bodyPr wrap="square" lIns="540000" tIns="360000" rIns="540000" bIns="360000">
            <a:spAutoFit/>
          </a:bodyPr>
          <a:lstStyle/>
          <a:p>
            <a:pPr algn="just"/>
            <a:r>
              <a:rPr lang="en-GB" sz="2400" b="1" u="sng" dirty="0" smtClean="0">
                <a:solidFill>
                  <a:prstClr val="black"/>
                </a:solidFill>
              </a:rPr>
              <a:t>6. Social, Economic &amp; Cultural Changes: </a:t>
            </a:r>
            <a:r>
              <a:rPr lang="en-GB" sz="2400" b="1" u="sng" dirty="0" smtClean="0">
                <a:solidFill>
                  <a:prstClr val="black"/>
                </a:solidFill>
              </a:rPr>
              <a:t>American Industrial Revolution</a:t>
            </a:r>
            <a:endParaRPr lang="en-GB" sz="2400" b="1" u="sng" dirty="0">
              <a:solidFill>
                <a:prstClr val="black"/>
              </a:solidFill>
            </a:endParaRPr>
          </a:p>
          <a:p>
            <a:endParaRPr lang="en-GB" sz="1000" b="1" u="sng" dirty="0" smtClean="0">
              <a:solidFill>
                <a:prstClr val="black"/>
              </a:solidFill>
            </a:endParaRPr>
          </a:p>
          <a:p>
            <a:pPr marL="342900" indent="-342900" algn="just">
              <a:buFont typeface="Arial" panose="020B0604020202020204" pitchFamily="34" charset="0"/>
              <a:buChar char="•"/>
            </a:pPr>
            <a:r>
              <a:rPr lang="en-GB" sz="2000" dirty="0" smtClean="0">
                <a:solidFill>
                  <a:prstClr val="black"/>
                </a:solidFill>
              </a:rPr>
              <a:t>Development of commercial ‘outwork’ in smallholding northern farms late  18</a:t>
            </a:r>
            <a:r>
              <a:rPr lang="en-GB" sz="2000" baseline="30000" dirty="0" smtClean="0">
                <a:solidFill>
                  <a:prstClr val="black"/>
                </a:solidFill>
              </a:rPr>
              <a:t>th</a:t>
            </a:r>
            <a:r>
              <a:rPr lang="en-GB" sz="2000" dirty="0" smtClean="0">
                <a:solidFill>
                  <a:prstClr val="black"/>
                </a:solidFill>
              </a:rPr>
              <a:t> century: small-scale, artisanal production of clothing (hats, coats) for sale in town markets (mainly done by female family members)</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Emergence of a northern factory system: cotton mill built at Waltham, Massachusetts, 1814; economic growth led to est. city of Lowell (1836), which by 1850 employed 10,000 workers in its 52 mills and factories</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000" dirty="0">
                <a:solidFill>
                  <a:prstClr val="black"/>
                </a:solidFill>
              </a:rPr>
              <a:t>Development of northern transportation infrastructure: turnpike roads, riverboats, canals, telegraph and (from 1830s) railways </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000" dirty="0" smtClean="0">
                <a:solidFill>
                  <a:prstClr val="black"/>
                </a:solidFill>
              </a:rPr>
              <a:t>Spur to immigration and migration from rural areas to expanding cities – by outbreak of civil war eight cities (</a:t>
            </a:r>
            <a:r>
              <a:rPr lang="en-GB" sz="2000" dirty="0" smtClean="0">
                <a:solidFill>
                  <a:srgbClr val="0000FF"/>
                </a:solidFill>
              </a:rPr>
              <a:t>New York </a:t>
            </a:r>
            <a:r>
              <a:rPr lang="en-GB" sz="2000" dirty="0" smtClean="0">
                <a:solidFill>
                  <a:prstClr val="black"/>
                </a:solidFill>
              </a:rPr>
              <a:t>[</a:t>
            </a:r>
            <a:r>
              <a:rPr lang="en-GB" sz="2000" dirty="0" err="1" smtClean="0">
                <a:solidFill>
                  <a:prstClr val="black"/>
                </a:solidFill>
              </a:rPr>
              <a:t>inc.</a:t>
            </a:r>
            <a:r>
              <a:rPr lang="en-GB" sz="2000" dirty="0" smtClean="0">
                <a:solidFill>
                  <a:prstClr val="black"/>
                </a:solidFill>
              </a:rPr>
              <a:t> Brooklyn], </a:t>
            </a:r>
            <a:r>
              <a:rPr lang="en-GB" sz="2000" dirty="0" smtClean="0">
                <a:solidFill>
                  <a:srgbClr val="7030A0"/>
                </a:solidFill>
              </a:rPr>
              <a:t>Baltimore</a:t>
            </a:r>
            <a:r>
              <a:rPr lang="en-GB" sz="2000" dirty="0" smtClean="0">
                <a:solidFill>
                  <a:prstClr val="black"/>
                </a:solidFill>
              </a:rPr>
              <a:t>, </a:t>
            </a:r>
            <a:r>
              <a:rPr lang="en-GB" sz="2000" dirty="0" smtClean="0">
                <a:solidFill>
                  <a:srgbClr val="0000FF"/>
                </a:solidFill>
              </a:rPr>
              <a:t>Philadelphia</a:t>
            </a:r>
            <a:r>
              <a:rPr lang="en-GB" sz="2000" dirty="0" smtClean="0">
                <a:solidFill>
                  <a:prstClr val="black"/>
                </a:solidFill>
              </a:rPr>
              <a:t>, </a:t>
            </a:r>
            <a:r>
              <a:rPr lang="en-GB" sz="2000" dirty="0" smtClean="0">
                <a:solidFill>
                  <a:srgbClr val="0000FF"/>
                </a:solidFill>
              </a:rPr>
              <a:t>Boston</a:t>
            </a:r>
            <a:r>
              <a:rPr lang="en-GB" sz="2000" dirty="0" smtClean="0">
                <a:solidFill>
                  <a:prstClr val="black"/>
                </a:solidFill>
              </a:rPr>
              <a:t>, </a:t>
            </a:r>
            <a:r>
              <a:rPr lang="en-GB" sz="2000" dirty="0" smtClean="0">
                <a:solidFill>
                  <a:srgbClr val="FF0000"/>
                </a:solidFill>
              </a:rPr>
              <a:t>New Orleans</a:t>
            </a:r>
            <a:r>
              <a:rPr lang="en-GB" sz="2000" dirty="0" smtClean="0">
                <a:solidFill>
                  <a:prstClr val="black"/>
                </a:solidFill>
              </a:rPr>
              <a:t>, </a:t>
            </a:r>
            <a:r>
              <a:rPr lang="en-GB" sz="2000" dirty="0" smtClean="0">
                <a:solidFill>
                  <a:srgbClr val="0000FF"/>
                </a:solidFill>
              </a:rPr>
              <a:t>Cincinnati</a:t>
            </a:r>
            <a:r>
              <a:rPr lang="en-GB" sz="2000" dirty="0" smtClean="0">
                <a:solidFill>
                  <a:prstClr val="black"/>
                </a:solidFill>
              </a:rPr>
              <a:t>, </a:t>
            </a:r>
            <a:r>
              <a:rPr lang="en-GB" sz="2000" dirty="0" smtClean="0">
                <a:solidFill>
                  <a:srgbClr val="7030A0"/>
                </a:solidFill>
              </a:rPr>
              <a:t>St Louis</a:t>
            </a:r>
            <a:r>
              <a:rPr lang="en-GB" sz="2000" dirty="0" smtClean="0">
                <a:solidFill>
                  <a:prstClr val="black"/>
                </a:solidFill>
              </a:rPr>
              <a:t>, </a:t>
            </a:r>
            <a:r>
              <a:rPr lang="en-GB" sz="2000" dirty="0" smtClean="0">
                <a:solidFill>
                  <a:srgbClr val="0000FF"/>
                </a:solidFill>
              </a:rPr>
              <a:t>Chicago</a:t>
            </a:r>
            <a:r>
              <a:rPr lang="en-GB" sz="2000" dirty="0" smtClean="0">
                <a:solidFill>
                  <a:prstClr val="black"/>
                </a:solidFill>
              </a:rPr>
              <a:t>) topped 100,000+ residents  </a:t>
            </a:r>
          </a:p>
          <a:p>
            <a:pPr marL="342900" indent="-342900" algn="just">
              <a:buFont typeface="Arial" panose="020B0604020202020204" pitchFamily="34" charset="0"/>
              <a:buChar char="•"/>
            </a:pPr>
            <a:endParaRPr lang="en-GB" sz="1600" dirty="0" smtClean="0">
              <a:solidFill>
                <a:prstClr val="black"/>
              </a:solidFill>
            </a:endParaRPr>
          </a:p>
          <a:p>
            <a:pPr algn="just"/>
            <a:r>
              <a:rPr lang="en-GB" sz="1600" dirty="0" smtClean="0">
                <a:solidFill>
                  <a:prstClr val="black"/>
                </a:solidFill>
              </a:rPr>
              <a:t>Key: 	</a:t>
            </a:r>
            <a:r>
              <a:rPr lang="en-GB" sz="1600" dirty="0" smtClean="0">
                <a:solidFill>
                  <a:srgbClr val="0000FF"/>
                </a:solidFill>
              </a:rPr>
              <a:t>Cities </a:t>
            </a:r>
            <a:r>
              <a:rPr lang="en-GB" sz="1600" b="1" dirty="0" smtClean="0">
                <a:solidFill>
                  <a:srgbClr val="0000FF"/>
                </a:solidFill>
              </a:rPr>
              <a:t>in free states (Union)</a:t>
            </a:r>
            <a:endParaRPr lang="en-GB" sz="1600" b="1" dirty="0" smtClean="0">
              <a:solidFill>
                <a:prstClr val="black"/>
              </a:solidFill>
            </a:endParaRPr>
          </a:p>
          <a:p>
            <a:pPr algn="just"/>
            <a:r>
              <a:rPr lang="en-GB" sz="1600" b="1" dirty="0" smtClean="0">
                <a:solidFill>
                  <a:prstClr val="black"/>
                </a:solidFill>
              </a:rPr>
              <a:t>	</a:t>
            </a:r>
            <a:r>
              <a:rPr lang="en-GB" sz="1600" b="1" dirty="0" smtClean="0">
                <a:solidFill>
                  <a:srgbClr val="7030A0"/>
                </a:solidFill>
              </a:rPr>
              <a:t>Cities in slaveholding border states (Union) </a:t>
            </a:r>
          </a:p>
          <a:p>
            <a:pPr algn="just"/>
            <a:r>
              <a:rPr lang="en-GB" sz="1600" b="1" dirty="0" smtClean="0">
                <a:solidFill>
                  <a:prstClr val="black"/>
                </a:solidFill>
              </a:rPr>
              <a:t> 	</a:t>
            </a:r>
            <a:r>
              <a:rPr lang="en-GB" sz="1600" b="1" dirty="0" smtClean="0">
                <a:solidFill>
                  <a:srgbClr val="FF0000"/>
                </a:solidFill>
              </a:rPr>
              <a:t>Cities in Confederates States</a:t>
            </a:r>
            <a:endParaRPr lang="en-GB" sz="1600" b="1" dirty="0">
              <a:solidFill>
                <a:srgbClr val="FF0000"/>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176000988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744337"/>
          </a:xfrm>
          <a:prstGeom prst="rect">
            <a:avLst/>
          </a:prstGeom>
        </p:spPr>
        <p:txBody>
          <a:bodyPr wrap="square" lIns="540000" tIns="360000" rIns="540000" bIns="360000">
            <a:spAutoFit/>
          </a:bodyPr>
          <a:lstStyle/>
          <a:p>
            <a:pPr algn="just"/>
            <a:r>
              <a:rPr lang="en-GB" sz="2400" b="1" u="sng" dirty="0" smtClean="0">
                <a:solidFill>
                  <a:prstClr val="black"/>
                </a:solidFill>
              </a:rPr>
              <a:t>6. Social, Economic &amp; Cultural Changes: </a:t>
            </a:r>
            <a:r>
              <a:rPr lang="en-GB" sz="2400" b="1" u="sng" dirty="0" smtClean="0">
                <a:solidFill>
                  <a:prstClr val="black"/>
                </a:solidFill>
              </a:rPr>
              <a:t>American Industrial Revolution</a:t>
            </a:r>
            <a:endParaRPr lang="en-GB" sz="2400" b="1" u="sng" dirty="0">
              <a:solidFill>
                <a:prstClr val="black"/>
              </a:solidFill>
            </a:endParaRPr>
          </a:p>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400" b="1" u="sng" dirty="0" smtClean="0">
              <a:solidFill>
                <a:prstClr val="black"/>
              </a:solidFill>
            </a:endParaRPr>
          </a:p>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400" b="1" u="sng" dirty="0">
              <a:solidFill>
                <a:prstClr val="black"/>
              </a:solidFill>
            </a:endParaRPr>
          </a:p>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800" b="1" u="sng" dirty="0" smtClean="0">
              <a:solidFill>
                <a:prstClr val="black"/>
              </a:solidFill>
            </a:endParaRPr>
          </a:p>
          <a:p>
            <a:pPr marL="342900" indent="-342900" algn="just">
              <a:buFont typeface="Arial" panose="020B0604020202020204" pitchFamily="34" charset="0"/>
              <a:buChar char="•"/>
            </a:pPr>
            <a:r>
              <a:rPr lang="en-GB" sz="2000" dirty="0" smtClean="0">
                <a:solidFill>
                  <a:prstClr val="black"/>
                </a:solidFill>
              </a:rPr>
              <a:t>Invention of the cotton gin (patented by Eli Whitney 1793)</a:t>
            </a:r>
          </a:p>
          <a:p>
            <a:pPr marL="800100" lvl="1" indent="-342900" algn="just">
              <a:buFontTx/>
              <a:buChar char="-"/>
            </a:pPr>
            <a:r>
              <a:rPr lang="en-GB" sz="2000" dirty="0" smtClean="0">
                <a:solidFill>
                  <a:prstClr val="black"/>
                </a:solidFill>
              </a:rPr>
              <a:t>Mechanised method for separating cotton from cotton seed, replacing labour-intensive handpicking techniques</a:t>
            </a:r>
          </a:p>
          <a:p>
            <a:pPr marL="800100" lvl="1" indent="-342900" algn="just">
              <a:buFontTx/>
              <a:buChar char="-"/>
            </a:pPr>
            <a:r>
              <a:rPr lang="en-GB" sz="2000" dirty="0" smtClean="0">
                <a:solidFill>
                  <a:prstClr val="black"/>
                </a:solidFill>
              </a:rPr>
              <a:t>Supplies expanding  northern factory economy</a:t>
            </a:r>
          </a:p>
          <a:p>
            <a:pPr marL="800100" lvl="1" indent="-342900" algn="just">
              <a:buFontTx/>
              <a:buChar char="-"/>
            </a:pPr>
            <a:r>
              <a:rPr lang="en-GB" sz="2000" dirty="0" smtClean="0">
                <a:solidFill>
                  <a:prstClr val="black"/>
                </a:solidFill>
              </a:rPr>
              <a:t>Spurs expansion of cotton plantation system – South becomes ‘Cotton Kingdom’ </a:t>
            </a:r>
            <a:endParaRPr lang="en-GB" sz="2000" dirty="0">
              <a:solidFill>
                <a:prstClr val="black"/>
              </a:solidFill>
            </a:endParaRPr>
          </a:p>
          <a:p>
            <a:pPr marL="342900" indent="-342900" algn="just">
              <a:buFont typeface="Arial" panose="020B0604020202020204" pitchFamily="34" charset="0"/>
              <a:buChar char="•"/>
            </a:pPr>
            <a:endParaRPr lang="en-GB" sz="2000" dirty="0" smtClean="0">
              <a:solidFill>
                <a:prstClr val="black"/>
              </a:solidFill>
            </a:endParaRP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126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1115" b="9161"/>
          <a:stretch/>
        </p:blipFill>
        <p:spPr bwMode="auto">
          <a:xfrm>
            <a:off x="2990381" y="1089474"/>
            <a:ext cx="5657850" cy="3394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descr="http://www.mainlesson.com/books/bachman/inventors/zpage106.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5032" y="1124744"/>
            <a:ext cx="2310356" cy="3359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936433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959780"/>
          </a:xfrm>
          <a:prstGeom prst="rect">
            <a:avLst/>
          </a:prstGeom>
        </p:spPr>
        <p:txBody>
          <a:bodyPr wrap="square" lIns="540000" tIns="360000" rIns="540000" bIns="360000">
            <a:spAutoFit/>
          </a:bodyPr>
          <a:lstStyle/>
          <a:p>
            <a:r>
              <a:rPr lang="en-GB" sz="2400" b="1" u="sng" dirty="0" smtClean="0">
                <a:solidFill>
                  <a:prstClr val="black"/>
                </a:solidFill>
              </a:rPr>
              <a:t>6. Social, Economic &amp; Cultural Changes: </a:t>
            </a:r>
            <a:r>
              <a:rPr lang="en-GB" sz="2400" b="1" u="sng" dirty="0" smtClean="0">
                <a:solidFill>
                  <a:prstClr val="black"/>
                </a:solidFill>
              </a:rPr>
              <a:t>Wartime </a:t>
            </a:r>
            <a:r>
              <a:rPr lang="en-GB" sz="2400" b="1" u="sng" dirty="0">
                <a:solidFill>
                  <a:prstClr val="black"/>
                </a:solidFill>
              </a:rPr>
              <a:t>e</a:t>
            </a:r>
            <a:r>
              <a:rPr lang="en-GB" sz="2400" b="1" u="sng" dirty="0" smtClean="0">
                <a:solidFill>
                  <a:prstClr val="black"/>
                </a:solidFill>
              </a:rPr>
              <a:t>conomic boom</a:t>
            </a:r>
            <a:endParaRPr lang="en-GB" sz="2400" b="1" u="sng" dirty="0">
              <a:solidFill>
                <a:prstClr val="black"/>
              </a:solidFill>
            </a:endParaRPr>
          </a:p>
          <a:p>
            <a:endParaRPr lang="en-GB" sz="2400" b="1" u="sng" dirty="0" smtClean="0">
              <a:solidFill>
                <a:prstClr val="black"/>
              </a:solidFill>
            </a:endParaRPr>
          </a:p>
          <a:p>
            <a:pPr marL="342900" indent="-342900" algn="just">
              <a:buFont typeface="Arial" panose="020B0604020202020204" pitchFamily="34" charset="0"/>
              <a:buChar char="•"/>
            </a:pPr>
            <a:r>
              <a:rPr lang="en-GB" sz="2400" dirty="0" smtClean="0">
                <a:solidFill>
                  <a:prstClr val="black"/>
                </a:solidFill>
              </a:rPr>
              <a:t>Northern wartime economic boom from 1862 onwards, impelled by the:</a:t>
            </a:r>
          </a:p>
          <a:p>
            <a:pPr algn="just"/>
            <a:endParaRPr lang="en-GB" sz="1000" dirty="0" smtClean="0">
              <a:solidFill>
                <a:prstClr val="black"/>
              </a:solidFill>
            </a:endParaRPr>
          </a:p>
          <a:p>
            <a:pPr marL="800100" lvl="1" indent="-342900" algn="just">
              <a:buFontTx/>
              <a:buChar char="-"/>
            </a:pPr>
            <a:r>
              <a:rPr lang="en-GB" sz="2400" dirty="0" smtClean="0">
                <a:solidFill>
                  <a:prstClr val="black"/>
                </a:solidFill>
              </a:rPr>
              <a:t>Need to supply clothing, weapons and food to Union troops</a:t>
            </a:r>
          </a:p>
          <a:p>
            <a:pPr marL="800100" lvl="1" indent="-342900" algn="just">
              <a:buFontTx/>
              <a:buChar char="-"/>
            </a:pPr>
            <a:endParaRPr lang="en-GB" sz="2400" dirty="0" smtClean="0">
              <a:solidFill>
                <a:prstClr val="black"/>
              </a:solidFill>
            </a:endParaRPr>
          </a:p>
          <a:p>
            <a:pPr marL="800100" lvl="1" indent="-342900" algn="just">
              <a:buFontTx/>
              <a:buChar char="-"/>
            </a:pPr>
            <a:r>
              <a:rPr lang="en-GB" sz="2400" dirty="0" smtClean="0">
                <a:solidFill>
                  <a:prstClr val="black"/>
                </a:solidFill>
              </a:rPr>
              <a:t>Need to improve transport infrastructure (especially railroad) to aid Union cause</a:t>
            </a:r>
          </a:p>
          <a:p>
            <a:pPr marL="800100" lvl="1" indent="-342900" algn="just">
              <a:buFontTx/>
              <a:buChar char="-"/>
            </a:pPr>
            <a:endParaRPr lang="en-GB" sz="1000" i="1" dirty="0" smtClean="0">
              <a:solidFill>
                <a:prstClr val="black"/>
              </a:solidFill>
            </a:endParaRPr>
          </a:p>
          <a:p>
            <a:pPr lvl="1" algn="just"/>
            <a:r>
              <a:rPr lang="en-GB" sz="2400" i="1" dirty="0" smtClean="0">
                <a:solidFill>
                  <a:prstClr val="black"/>
                </a:solidFill>
              </a:rPr>
              <a:t>And</a:t>
            </a:r>
          </a:p>
          <a:p>
            <a:pPr marL="800100" lvl="1" indent="-342900" algn="just">
              <a:buFontTx/>
              <a:buChar char="-"/>
            </a:pPr>
            <a:endParaRPr lang="en-GB" sz="2400" b="1" dirty="0" smtClean="0">
              <a:solidFill>
                <a:srgbClr val="FF0000"/>
              </a:solidFill>
              <a:effectLst>
                <a:outerShdw blurRad="38100" dist="38100" dir="2700000" algn="tl">
                  <a:srgbClr val="000000">
                    <a:alpha val="43137"/>
                  </a:srgbClr>
                </a:outerShdw>
              </a:effectLst>
            </a:endParaRPr>
          </a:p>
          <a:p>
            <a:pPr marL="800100" lvl="1" indent="-342900" algn="just">
              <a:buFontTx/>
              <a:buChar char="-"/>
            </a:pPr>
            <a:r>
              <a:rPr lang="en-GB" sz="2400" b="1" dirty="0" smtClean="0">
                <a:solidFill>
                  <a:srgbClr val="FF0000"/>
                </a:solidFill>
                <a:effectLst>
                  <a:outerShdw blurRad="38100" dist="38100" dir="2700000" algn="tl">
                    <a:srgbClr val="000000">
                      <a:alpha val="43137"/>
                    </a:srgbClr>
                  </a:outerShdw>
                </a:effectLst>
              </a:rPr>
              <a:t>Intervention of Federal government to facilitate meeting of these needs</a:t>
            </a:r>
          </a:p>
          <a:p>
            <a:pPr algn="just"/>
            <a:endParaRPr lang="en-GB" sz="2000" dirty="0">
              <a:solidFill>
                <a:prstClr val="black"/>
              </a:solidFill>
            </a:endParaRPr>
          </a:p>
          <a:p>
            <a:pPr algn="just"/>
            <a:endParaRPr lang="en-GB" sz="2000" dirty="0">
              <a:solidFill>
                <a:prstClr val="black"/>
              </a:solidFill>
            </a:endParaRPr>
          </a:p>
          <a:p>
            <a:pPr algn="just"/>
            <a:endParaRPr lang="en-GB" sz="2000" dirty="0" smtClean="0">
              <a:solidFill>
                <a:prstClr val="black"/>
              </a:solidFill>
            </a:endParaRPr>
          </a:p>
          <a:p>
            <a:pPr marL="342900" indent="-342900" algn="just">
              <a:buFontTx/>
              <a:buChar char="-"/>
            </a:pPr>
            <a:endParaRPr lang="en-GB" sz="2000" dirty="0" smtClean="0">
              <a:solidFill>
                <a:prstClr val="black"/>
              </a:solidFill>
            </a:endParaRP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95194409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559397"/>
          </a:xfrm>
          <a:prstGeom prst="rect">
            <a:avLst/>
          </a:prstGeom>
        </p:spPr>
        <p:txBody>
          <a:bodyPr wrap="square" lIns="540000" tIns="360000" rIns="540000" bIns="360000">
            <a:spAutoFit/>
          </a:bodyPr>
          <a:lstStyle/>
          <a:p>
            <a:r>
              <a:rPr lang="en-GB" sz="2400" b="1" u="sng" dirty="0" smtClean="0">
                <a:solidFill>
                  <a:prstClr val="black"/>
                </a:solidFill>
              </a:rPr>
              <a:t>6. Social, Economic &amp; Cultural Changes: </a:t>
            </a:r>
            <a:r>
              <a:rPr lang="en-GB" sz="2400" b="1" u="sng" dirty="0" smtClean="0">
                <a:solidFill>
                  <a:prstClr val="black"/>
                </a:solidFill>
              </a:rPr>
              <a:t>Expansion of Federal State</a:t>
            </a:r>
            <a:endParaRPr lang="en-GB" sz="2400" b="1" u="sng" dirty="0">
              <a:solidFill>
                <a:prstClr val="black"/>
              </a:solidFill>
            </a:endParaRPr>
          </a:p>
          <a:p>
            <a:endParaRPr lang="en-GB" sz="1200" b="1" u="sng" dirty="0" smtClean="0">
              <a:solidFill>
                <a:prstClr val="black"/>
              </a:solidFill>
            </a:endParaRPr>
          </a:p>
          <a:p>
            <a:pPr algn="just"/>
            <a:r>
              <a:rPr lang="en-GB" sz="2400" dirty="0" smtClean="0">
                <a:solidFill>
                  <a:prstClr val="black"/>
                </a:solidFill>
              </a:rPr>
              <a:t>The Civil War  gave rise to “</a:t>
            </a:r>
            <a:r>
              <a:rPr lang="en-GB" sz="2400" b="1" dirty="0" smtClean="0">
                <a:solidFill>
                  <a:prstClr val="black"/>
                </a:solidFill>
              </a:rPr>
              <a:t>the birth of the modern American state</a:t>
            </a:r>
            <a:r>
              <a:rPr lang="en-GB" sz="2400" dirty="0" smtClean="0">
                <a:solidFill>
                  <a:prstClr val="black"/>
                </a:solidFill>
              </a:rPr>
              <a:t>”  (Eric </a:t>
            </a:r>
            <a:r>
              <a:rPr lang="en-GB" sz="2400" dirty="0" err="1" smtClean="0">
                <a:solidFill>
                  <a:prstClr val="black"/>
                </a:solidFill>
              </a:rPr>
              <a:t>Foner</a:t>
            </a:r>
            <a:r>
              <a:rPr lang="en-GB" sz="2400" dirty="0" smtClean="0">
                <a:solidFill>
                  <a:prstClr val="black"/>
                </a:solidFill>
              </a:rPr>
              <a:t>, </a:t>
            </a:r>
            <a:r>
              <a:rPr lang="en-GB" sz="2400" i="1" dirty="0" smtClean="0">
                <a:solidFill>
                  <a:prstClr val="black"/>
                </a:solidFill>
              </a:rPr>
              <a:t>A Short History of Reconstruction</a:t>
            </a:r>
            <a:r>
              <a:rPr lang="en-GB" sz="2400" dirty="0" smtClean="0">
                <a:solidFill>
                  <a:prstClr val="black"/>
                </a:solidFill>
              </a:rPr>
              <a:t>)</a:t>
            </a:r>
          </a:p>
          <a:p>
            <a:pPr algn="just"/>
            <a:endParaRPr lang="en-GB" sz="12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Establishment of </a:t>
            </a:r>
            <a:r>
              <a:rPr lang="en-GB" sz="1900" b="1" dirty="0" smtClean="0">
                <a:solidFill>
                  <a:prstClr val="black"/>
                </a:solidFill>
              </a:rPr>
              <a:t>paper currency</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Establishment of </a:t>
            </a:r>
            <a:r>
              <a:rPr lang="en-GB" sz="1900" b="1" dirty="0" smtClean="0">
                <a:solidFill>
                  <a:prstClr val="black"/>
                </a:solidFill>
              </a:rPr>
              <a:t>Immigration Bureau</a:t>
            </a:r>
            <a:r>
              <a:rPr lang="en-GB" sz="1900" dirty="0" smtClean="0">
                <a:solidFill>
                  <a:prstClr val="black"/>
                </a:solidFill>
              </a:rPr>
              <a:t> to help increase recruitment of overseas manpower</a:t>
            </a:r>
          </a:p>
          <a:p>
            <a:pPr algn="just"/>
            <a:endParaRPr lang="en-GB" sz="1000" dirty="0" smtClean="0">
              <a:solidFill>
                <a:prstClr val="black"/>
              </a:solidFill>
            </a:endParaRPr>
          </a:p>
          <a:p>
            <a:pPr marL="342900" indent="-342900" algn="just">
              <a:buFont typeface="Arial" panose="020B0604020202020204" pitchFamily="34" charset="0"/>
              <a:buChar char="•"/>
            </a:pPr>
            <a:r>
              <a:rPr lang="en-GB" sz="1900" dirty="0">
                <a:solidFill>
                  <a:prstClr val="black"/>
                </a:solidFill>
              </a:rPr>
              <a:t>Establishment of </a:t>
            </a:r>
            <a:r>
              <a:rPr lang="en-GB" sz="1900" b="1" dirty="0">
                <a:solidFill>
                  <a:prstClr val="black"/>
                </a:solidFill>
              </a:rPr>
              <a:t>Inland Revenue Service </a:t>
            </a:r>
            <a:r>
              <a:rPr lang="en-GB" sz="1900" dirty="0">
                <a:solidFill>
                  <a:prstClr val="black"/>
                </a:solidFill>
              </a:rPr>
              <a:t>(1862)</a:t>
            </a:r>
          </a:p>
          <a:p>
            <a:pPr marL="800100" lvl="1" indent="-342900" algn="just">
              <a:buFontTx/>
              <a:buChar char="-"/>
            </a:pPr>
            <a:endParaRPr lang="en-GB" sz="800" dirty="0">
              <a:solidFill>
                <a:prstClr val="black"/>
              </a:solidFill>
            </a:endParaRPr>
          </a:p>
          <a:p>
            <a:pPr marL="800100" lvl="1" indent="-342900" algn="just">
              <a:buFontTx/>
              <a:buChar char="-"/>
            </a:pPr>
            <a:r>
              <a:rPr lang="en-GB" sz="1900" dirty="0">
                <a:solidFill>
                  <a:prstClr val="black"/>
                </a:solidFill>
              </a:rPr>
              <a:t>Introduced progressive </a:t>
            </a:r>
            <a:r>
              <a:rPr lang="en-GB" sz="1900" b="1" dirty="0">
                <a:solidFill>
                  <a:prstClr val="black"/>
                </a:solidFill>
              </a:rPr>
              <a:t>income taxation</a:t>
            </a:r>
          </a:p>
          <a:p>
            <a:pPr marL="800100" lvl="1" indent="-342900" algn="just">
              <a:buFontTx/>
              <a:buChar char="-"/>
            </a:pPr>
            <a:r>
              <a:rPr lang="en-GB" sz="1900" dirty="0">
                <a:solidFill>
                  <a:prstClr val="black"/>
                </a:solidFill>
              </a:rPr>
              <a:t>Introduced new </a:t>
            </a:r>
            <a:r>
              <a:rPr lang="en-GB" sz="1900" b="1" dirty="0">
                <a:solidFill>
                  <a:prstClr val="black"/>
                </a:solidFill>
              </a:rPr>
              <a:t>taxes on everyday goods</a:t>
            </a:r>
            <a:r>
              <a:rPr lang="en-GB" sz="2000" b="1" dirty="0">
                <a:solidFill>
                  <a:prstClr val="black"/>
                </a:solidFill>
              </a:rPr>
              <a:t> </a:t>
            </a:r>
            <a:r>
              <a:rPr lang="en-GB" sz="1600" dirty="0">
                <a:solidFill>
                  <a:prstClr val="black"/>
                </a:solidFill>
              </a:rPr>
              <a:t>(</a:t>
            </a:r>
            <a:r>
              <a:rPr lang="en-GB" sz="1600" dirty="0" err="1">
                <a:solidFill>
                  <a:prstClr val="black"/>
                </a:solidFill>
              </a:rPr>
              <a:t>inc.</a:t>
            </a:r>
            <a:r>
              <a:rPr lang="en-GB" sz="1600" dirty="0">
                <a:solidFill>
                  <a:prstClr val="black"/>
                </a:solidFill>
              </a:rPr>
              <a:t> alcohol</a:t>
            </a:r>
            <a:r>
              <a:rPr lang="en-GB" sz="1600" dirty="0"/>
              <a:t>, tobacco, playing cards, gunpowder, feathers, telegrams, iron, leather, pianos, yachts, carriages, billiard table, and jewellery)</a:t>
            </a:r>
            <a:endParaRPr lang="en-GB" sz="1600" dirty="0">
              <a:solidFill>
                <a:prstClr val="black"/>
              </a:solidFill>
            </a:endParaRP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1900" b="1" dirty="0" smtClean="0">
                <a:solidFill>
                  <a:prstClr val="black"/>
                </a:solidFill>
              </a:rPr>
              <a:t>Expansion </a:t>
            </a:r>
            <a:r>
              <a:rPr lang="en-GB" sz="1900" b="1" dirty="0">
                <a:solidFill>
                  <a:prstClr val="black"/>
                </a:solidFill>
              </a:rPr>
              <a:t>of </a:t>
            </a:r>
            <a:r>
              <a:rPr lang="en-GB" sz="1900" b="1" dirty="0" smtClean="0">
                <a:solidFill>
                  <a:prstClr val="black"/>
                </a:solidFill>
              </a:rPr>
              <a:t>national debt </a:t>
            </a:r>
            <a:r>
              <a:rPr lang="en-GB" sz="1900" dirty="0" smtClean="0">
                <a:solidFill>
                  <a:prstClr val="black"/>
                </a:solidFill>
              </a:rPr>
              <a:t>– c. $</a:t>
            </a:r>
            <a:r>
              <a:rPr lang="en-GB" sz="1900" dirty="0">
                <a:solidFill>
                  <a:prstClr val="black"/>
                </a:solidFill>
              </a:rPr>
              <a:t>65 million in 1860 to $2.76 billion </a:t>
            </a:r>
            <a:r>
              <a:rPr lang="en-GB" sz="1900" dirty="0" smtClean="0">
                <a:solidFill>
                  <a:prstClr val="black"/>
                </a:solidFill>
              </a:rPr>
              <a:t>1866</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1900" b="1" dirty="0" smtClean="0">
                <a:solidFill>
                  <a:prstClr val="black"/>
                </a:solidFill>
              </a:rPr>
              <a:t>Federal budget increased </a:t>
            </a:r>
            <a:r>
              <a:rPr lang="en-GB" sz="1900" dirty="0" smtClean="0">
                <a:solidFill>
                  <a:prstClr val="black"/>
                </a:solidFill>
              </a:rPr>
              <a:t>– c. </a:t>
            </a:r>
            <a:r>
              <a:rPr lang="en-GB" sz="1900" dirty="0">
                <a:solidFill>
                  <a:prstClr val="black"/>
                </a:solidFill>
              </a:rPr>
              <a:t>$</a:t>
            </a:r>
            <a:r>
              <a:rPr lang="en-GB" sz="1900" dirty="0" smtClean="0">
                <a:solidFill>
                  <a:prstClr val="black"/>
                </a:solidFill>
              </a:rPr>
              <a:t>63 million 1860 to more than $1billion 1865</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Federal gov’t nation’s largest employer by end of war – with 53,000 workers</a:t>
            </a:r>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38935134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913340"/>
          </a:xfrm>
          <a:prstGeom prst="rect">
            <a:avLst/>
          </a:prstGeom>
        </p:spPr>
        <p:txBody>
          <a:bodyPr wrap="square" lIns="540000" tIns="360000" rIns="540000" bIns="360000">
            <a:spAutoFit/>
          </a:bodyPr>
          <a:lstStyle/>
          <a:p>
            <a:r>
              <a:rPr lang="en-GB" sz="2400" b="1" u="sng" dirty="0" smtClean="0">
                <a:solidFill>
                  <a:prstClr val="black"/>
                </a:solidFill>
              </a:rPr>
              <a:t>6. Social, Economic &amp; Cultural Changes: </a:t>
            </a:r>
            <a:r>
              <a:rPr lang="en-GB" sz="2400" b="1" u="sng" dirty="0" smtClean="0">
                <a:solidFill>
                  <a:prstClr val="black"/>
                </a:solidFill>
              </a:rPr>
              <a:t>Federal Support for Capitalism</a:t>
            </a:r>
          </a:p>
          <a:p>
            <a:endParaRPr lang="en-GB" sz="1000" b="1" u="sng" dirty="0">
              <a:solidFill>
                <a:prstClr val="black"/>
              </a:solidFill>
            </a:endParaRPr>
          </a:p>
          <a:p>
            <a:pPr algn="just"/>
            <a:r>
              <a:rPr lang="en-GB" sz="2400" dirty="0">
                <a:solidFill>
                  <a:prstClr val="black"/>
                </a:solidFill>
              </a:rPr>
              <a:t>The Civil War  </a:t>
            </a:r>
            <a:r>
              <a:rPr lang="en-GB" sz="2400" dirty="0" smtClean="0">
                <a:solidFill>
                  <a:prstClr val="black"/>
                </a:solidFill>
              </a:rPr>
              <a:t>and its aftermath helped “</a:t>
            </a:r>
            <a:r>
              <a:rPr lang="en-GB" sz="2400" b="1" dirty="0" smtClean="0">
                <a:solidFill>
                  <a:prstClr val="black"/>
                </a:solidFill>
              </a:rPr>
              <a:t>consolidate the capitalist economy</a:t>
            </a:r>
            <a:r>
              <a:rPr lang="en-GB" sz="2400" dirty="0" smtClean="0">
                <a:solidFill>
                  <a:prstClr val="black"/>
                </a:solidFill>
              </a:rPr>
              <a:t>” (</a:t>
            </a:r>
            <a:r>
              <a:rPr lang="en-GB" sz="2400" dirty="0">
                <a:solidFill>
                  <a:prstClr val="black"/>
                </a:solidFill>
              </a:rPr>
              <a:t>E</a:t>
            </a:r>
            <a:r>
              <a:rPr lang="en-GB" sz="2400" dirty="0" smtClean="0">
                <a:solidFill>
                  <a:prstClr val="black"/>
                </a:solidFill>
              </a:rPr>
              <a:t>ric </a:t>
            </a:r>
            <a:r>
              <a:rPr lang="en-GB" sz="2400" dirty="0" err="1">
                <a:solidFill>
                  <a:prstClr val="black"/>
                </a:solidFill>
              </a:rPr>
              <a:t>Foner</a:t>
            </a:r>
            <a:r>
              <a:rPr lang="en-GB" sz="2400" dirty="0">
                <a:solidFill>
                  <a:prstClr val="black"/>
                </a:solidFill>
              </a:rPr>
              <a:t>, </a:t>
            </a:r>
            <a:r>
              <a:rPr lang="en-GB" sz="2400" i="1" dirty="0">
                <a:solidFill>
                  <a:prstClr val="black"/>
                </a:solidFill>
              </a:rPr>
              <a:t>A Short History of Reconstruction</a:t>
            </a:r>
            <a:r>
              <a:rPr lang="en-GB" sz="2400" dirty="0">
                <a:solidFill>
                  <a:prstClr val="black"/>
                </a:solidFill>
              </a:rPr>
              <a:t>)</a:t>
            </a:r>
          </a:p>
          <a:p>
            <a:endParaRPr lang="en-GB" sz="2000" b="1" u="sng" dirty="0" smtClean="0">
              <a:solidFill>
                <a:prstClr val="black"/>
              </a:solidFill>
            </a:endParaRPr>
          </a:p>
          <a:p>
            <a:r>
              <a:rPr lang="en-GB" sz="2000" b="1" u="sng" dirty="0" smtClean="0">
                <a:solidFill>
                  <a:prstClr val="black"/>
                </a:solidFill>
              </a:rPr>
              <a:t>FREE SOIL ETHOS</a:t>
            </a:r>
          </a:p>
          <a:p>
            <a:endParaRPr lang="en-GB" sz="2000" b="1" u="sng" dirty="0" smtClean="0">
              <a:solidFill>
                <a:prstClr val="black"/>
              </a:solidFill>
            </a:endParaRPr>
          </a:p>
          <a:p>
            <a:pPr marL="342900" indent="-342900">
              <a:buFont typeface="Arial" panose="020B0604020202020204" pitchFamily="34" charset="0"/>
              <a:buChar char="•"/>
            </a:pPr>
            <a:r>
              <a:rPr lang="en-GB" sz="2000" dirty="0">
                <a:solidFill>
                  <a:prstClr val="black"/>
                </a:solidFill>
              </a:rPr>
              <a:t>Homestead </a:t>
            </a:r>
            <a:r>
              <a:rPr lang="en-GB" sz="2000" dirty="0" smtClean="0">
                <a:solidFill>
                  <a:prstClr val="black"/>
                </a:solidFill>
              </a:rPr>
              <a:t>Acts (1862, 1866)  permitted adults easy route to acquisition of Federally-owned lands – settlers in west could apply for the award </a:t>
            </a:r>
            <a:r>
              <a:rPr lang="en-GB" sz="2000" dirty="0">
                <a:solidFill>
                  <a:prstClr val="black"/>
                </a:solidFill>
              </a:rPr>
              <a:t>of  </a:t>
            </a:r>
            <a:r>
              <a:rPr lang="en-GB" sz="2000" dirty="0" smtClean="0">
                <a:solidFill>
                  <a:prstClr val="black"/>
                </a:solidFill>
              </a:rPr>
              <a:t>160 acres to establish small-scale farms</a:t>
            </a:r>
          </a:p>
          <a:p>
            <a:pPr marL="342900" indent="-342900">
              <a:buFont typeface="Arial" panose="020B0604020202020204" pitchFamily="34" charset="0"/>
              <a:buChar char="•"/>
            </a:pPr>
            <a:endParaRPr lang="en-GB" sz="2000" dirty="0">
              <a:solidFill>
                <a:prstClr val="black"/>
              </a:solidFill>
            </a:endParaRPr>
          </a:p>
          <a:p>
            <a:r>
              <a:rPr lang="en-GB" sz="2000" b="1" u="sng" dirty="0" smtClean="0">
                <a:solidFill>
                  <a:prstClr val="black"/>
                </a:solidFill>
              </a:rPr>
              <a:t>SUPPORT  FOR CORPORATE ENTERPRISE</a:t>
            </a:r>
          </a:p>
          <a:p>
            <a:endParaRPr lang="en-GB" sz="2000" b="1" u="sng"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Public fund and federally-owned land granted to encourage speculators to support building of the Transcontinental Railroad</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smtClean="0">
                <a:solidFill>
                  <a:prstClr val="black"/>
                </a:solidFill>
              </a:rPr>
              <a:t>National Mineral Act did likewise for mining businesses and corporations </a:t>
            </a:r>
            <a:endParaRPr lang="en-GB" sz="2000" dirty="0">
              <a:solidFill>
                <a:prstClr val="black"/>
              </a:solidFill>
            </a:endParaRPr>
          </a:p>
          <a:p>
            <a:endParaRPr lang="en-GB" sz="12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71485172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282672"/>
          </a:xfrm>
          <a:prstGeom prst="rect">
            <a:avLst/>
          </a:prstGeom>
        </p:spPr>
        <p:txBody>
          <a:bodyPr wrap="square" lIns="540000" tIns="360000" rIns="540000" bIns="360000">
            <a:spAutoFit/>
          </a:bodyPr>
          <a:lstStyle/>
          <a:p>
            <a:r>
              <a:rPr lang="en-GB" sz="2400" b="1" u="sng" dirty="0" smtClean="0">
                <a:solidFill>
                  <a:prstClr val="black"/>
                </a:solidFill>
              </a:rPr>
              <a:t>6. Social, Economic &amp; Cultural Changes: </a:t>
            </a:r>
            <a:r>
              <a:rPr lang="en-GB" sz="2400" b="1" u="sng" dirty="0" smtClean="0">
                <a:solidFill>
                  <a:prstClr val="black"/>
                </a:solidFill>
              </a:rPr>
              <a:t>The New South</a:t>
            </a: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b="1" u="sng" dirty="0">
              <a:solidFill>
                <a:prstClr val="black"/>
              </a:solidFill>
            </a:endParaRPr>
          </a:p>
          <a:p>
            <a:endParaRPr lang="en-GB" sz="800" b="1" u="sng" dirty="0" smtClean="0">
              <a:solidFill>
                <a:prstClr val="black"/>
              </a:solidFill>
            </a:endParaRPr>
          </a:p>
          <a:p>
            <a:endParaRPr lang="en-GB" sz="800" b="1" u="sng" dirty="0">
              <a:solidFill>
                <a:prstClr val="black"/>
              </a:solidFill>
            </a:endParaRPr>
          </a:p>
          <a:p>
            <a:endParaRPr lang="en-GB" sz="800" b="1" u="sng" dirty="0" smtClean="0">
              <a:solidFill>
                <a:prstClr val="black"/>
              </a:solidFill>
            </a:endParaRPr>
          </a:p>
          <a:p>
            <a:pPr marL="342900" indent="-342900">
              <a:buFont typeface="Arial" panose="020B0604020202020204" pitchFamily="34" charset="0"/>
              <a:buChar char="•"/>
            </a:pPr>
            <a:r>
              <a:rPr lang="en-GB" dirty="0" smtClean="0">
                <a:solidFill>
                  <a:prstClr val="black"/>
                </a:solidFill>
              </a:rPr>
              <a:t>Efforts to industrialise and modernise the South</a:t>
            </a:r>
          </a:p>
          <a:p>
            <a:endParaRPr lang="en-GB" sz="1000" b="1" dirty="0">
              <a:solidFill>
                <a:prstClr val="black"/>
              </a:solidFill>
            </a:endParaRPr>
          </a:p>
          <a:p>
            <a:pPr marL="342900" indent="-342900" algn="just">
              <a:buFont typeface="Arial" panose="020B0604020202020204" pitchFamily="34" charset="0"/>
              <a:buChar char="•"/>
            </a:pPr>
            <a:r>
              <a:rPr lang="en-GB" dirty="0" smtClean="0">
                <a:solidFill>
                  <a:prstClr val="black"/>
                </a:solidFill>
              </a:rPr>
              <a:t>Limited success: agriculture remained dominant in South, with plantation system merely replaced by sharecropping (landowners leant smallholders land in exchange for a share of crops harvested); poverty remained rampant (especially among African Americans) </a:t>
            </a:r>
          </a:p>
          <a:p>
            <a:pPr algn="just"/>
            <a:endParaRPr lang="en-GB" sz="1000" dirty="0">
              <a:solidFill>
                <a:prstClr val="black"/>
              </a:solidFill>
            </a:endParaRPr>
          </a:p>
          <a:p>
            <a:pPr marL="342900" indent="-342900" algn="just">
              <a:buFont typeface="Arial" panose="020B0604020202020204" pitchFamily="34" charset="0"/>
              <a:buChar char="•"/>
            </a:pPr>
            <a:r>
              <a:rPr lang="en-GB" dirty="0" smtClean="0">
                <a:solidFill>
                  <a:prstClr val="black"/>
                </a:solidFill>
              </a:rPr>
              <a:t>Resistance to northern speculators and (c. 2000) black officeholders: </a:t>
            </a:r>
          </a:p>
          <a:p>
            <a:pPr marL="742950" lvl="1" indent="-285750" algn="just">
              <a:buFontTx/>
              <a:buChar char="-"/>
            </a:pPr>
            <a:r>
              <a:rPr lang="en-GB" dirty="0" smtClean="0">
                <a:solidFill>
                  <a:prstClr val="black"/>
                </a:solidFill>
              </a:rPr>
              <a:t>‘</a:t>
            </a:r>
            <a:r>
              <a:rPr lang="en-GB" dirty="0" smtClean="0">
                <a:solidFill>
                  <a:srgbClr val="FF0000"/>
                </a:solidFill>
              </a:rPr>
              <a:t>Carpetbaggers</a:t>
            </a:r>
            <a:r>
              <a:rPr lang="en-GB" dirty="0" smtClean="0">
                <a:solidFill>
                  <a:prstClr val="black"/>
                </a:solidFill>
              </a:rPr>
              <a:t>’: northern ‘profiteers’ who moved to South</a:t>
            </a:r>
          </a:p>
          <a:p>
            <a:pPr marL="800100" lvl="1" indent="-342900" algn="just">
              <a:buFontTx/>
              <a:buChar char="-"/>
            </a:pPr>
            <a:r>
              <a:rPr lang="en-GB" dirty="0" smtClean="0">
                <a:solidFill>
                  <a:prstClr val="black"/>
                </a:solidFill>
              </a:rPr>
              <a:t>‘</a:t>
            </a:r>
            <a:r>
              <a:rPr lang="en-GB" dirty="0" err="1" smtClean="0">
                <a:solidFill>
                  <a:srgbClr val="FF0000"/>
                </a:solidFill>
              </a:rPr>
              <a:t>Scalawags</a:t>
            </a:r>
            <a:r>
              <a:rPr lang="en-GB" dirty="0" smtClean="0">
                <a:solidFill>
                  <a:prstClr val="black"/>
                </a:solidFill>
              </a:rPr>
              <a:t>’:  southern white Republicans deemed puppets to north and to black population </a:t>
            </a:r>
            <a:endParaRPr lang="en-GB"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0959" y="797857"/>
            <a:ext cx="4498907" cy="2791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797857"/>
            <a:ext cx="290512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915816" y="980728"/>
            <a:ext cx="1812226" cy="1600438"/>
          </a:xfrm>
          <a:prstGeom prst="rect">
            <a:avLst/>
          </a:prstGeom>
        </p:spPr>
        <p:txBody>
          <a:bodyPr wrap="square" lIns="360000" rIns="360000">
            <a:spAutoFit/>
          </a:bodyPr>
          <a:lstStyle/>
          <a:p>
            <a:pPr algn="ctr"/>
            <a:r>
              <a:rPr lang="en-GB" sz="1400" dirty="0" smtClean="0"/>
              <a:t>Carpetbagger caricature,  1872; ticket to International Cotton Exposition, Atlanta, 1881</a:t>
            </a:r>
          </a:p>
        </p:txBody>
      </p:sp>
    </p:spTree>
    <p:extLst>
      <p:ext uri="{BB962C8B-B14F-4D97-AF65-F5344CB8AC3E}">
        <p14:creationId xmlns:p14="http://schemas.microsoft.com/office/powerpoint/2010/main" val="176818231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887" y="0"/>
            <a:ext cx="9200887" cy="7498116"/>
          </a:xfrm>
          <a:prstGeom prst="rect">
            <a:avLst/>
          </a:prstGeom>
        </p:spPr>
        <p:txBody>
          <a:bodyPr wrap="square" lIns="540000" tIns="360000" rIns="540000" bIns="360000">
            <a:spAutoFit/>
          </a:bodyPr>
          <a:lstStyle/>
          <a:p>
            <a:r>
              <a:rPr lang="en-GB" sz="2400" b="1" u="sng" dirty="0">
                <a:solidFill>
                  <a:prstClr val="black"/>
                </a:solidFill>
              </a:rPr>
              <a:t>6. Social, Economic &amp; Cultural </a:t>
            </a:r>
            <a:r>
              <a:rPr lang="en-GB" sz="2400" b="1" u="sng" dirty="0" smtClean="0">
                <a:solidFill>
                  <a:prstClr val="black"/>
                </a:solidFill>
              </a:rPr>
              <a:t>Changes:</a:t>
            </a:r>
            <a:r>
              <a:rPr lang="en-GB" sz="2400" b="1" u="sng" dirty="0">
                <a:solidFill>
                  <a:prstClr val="black"/>
                </a:solidFill>
              </a:rPr>
              <a:t> </a:t>
            </a:r>
            <a:r>
              <a:rPr lang="en-GB" sz="2400" b="1" u="sng" dirty="0" smtClean="0"/>
              <a:t>The </a:t>
            </a:r>
            <a:r>
              <a:rPr lang="en-GB" sz="2400" b="1" u="sng" dirty="0" smtClean="0">
                <a:solidFill>
                  <a:prstClr val="black"/>
                </a:solidFill>
              </a:rPr>
              <a:t>Second Industrial </a:t>
            </a:r>
            <a:r>
              <a:rPr lang="en-GB" sz="2400" b="1" u="sng" dirty="0" smtClean="0">
                <a:solidFill>
                  <a:prstClr val="black"/>
                </a:solidFill>
              </a:rPr>
              <a:t>Revolution</a:t>
            </a:r>
          </a:p>
          <a:p>
            <a:pPr algn="r"/>
            <a:r>
              <a:rPr lang="en-GB" sz="2400" b="1" u="sng" dirty="0" smtClean="0">
                <a:solidFill>
                  <a:prstClr val="black"/>
                </a:solidFill>
              </a:rPr>
              <a:t>“The </a:t>
            </a:r>
            <a:r>
              <a:rPr lang="en-GB" sz="2400" b="1" u="sng" dirty="0">
                <a:solidFill>
                  <a:prstClr val="black"/>
                </a:solidFill>
              </a:rPr>
              <a:t>Gilded </a:t>
            </a:r>
            <a:r>
              <a:rPr lang="en-GB" sz="2400" b="1" u="sng" dirty="0" smtClean="0">
                <a:solidFill>
                  <a:prstClr val="black"/>
                </a:solidFill>
              </a:rPr>
              <a:t>Age” </a:t>
            </a:r>
            <a:r>
              <a:rPr lang="en-GB" sz="2400" b="1" u="sng" dirty="0">
                <a:solidFill>
                  <a:prstClr val="black"/>
                </a:solidFill>
              </a:rPr>
              <a:t>(c. </a:t>
            </a:r>
            <a:r>
              <a:rPr lang="en-GB" sz="2400" b="1" u="sng" dirty="0"/>
              <a:t>1870s–1900s</a:t>
            </a:r>
            <a:r>
              <a:rPr lang="en-GB" sz="2400" b="1" u="sng" dirty="0" smtClean="0"/>
              <a:t>)</a:t>
            </a:r>
            <a:endParaRPr lang="en-GB" sz="2400" b="1" u="sng" dirty="0" smtClean="0">
              <a:solidFill>
                <a:prstClr val="black"/>
              </a:solidFill>
            </a:endParaRPr>
          </a:p>
          <a:p>
            <a:endParaRPr lang="en-GB" sz="22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Expansion of existing industries and emergence of new ones – oil, steel</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Expansion and refinement of transport infrastructure – railways, transatlantic telegraph</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New innovations for powering mechanised production: internal combustion engine, dynamos, steam-powered electrical generators</a:t>
            </a:r>
          </a:p>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New inventions: radio, electric light-bulb, automobile, cinema, </a:t>
            </a:r>
            <a:r>
              <a:rPr lang="en-GB" sz="2200" dirty="0" smtClean="0">
                <a:solidFill>
                  <a:prstClr val="black"/>
                </a:solidFill>
              </a:rPr>
              <a:t>phonograph</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Rapid urbanisation (see Week 7)</a:t>
            </a:r>
            <a:endParaRPr lang="en-GB" sz="2200" dirty="0">
              <a:solidFill>
                <a:prstClr val="black"/>
              </a:solidFill>
            </a:endParaRP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p:txBody>
      </p:sp>
    </p:spTree>
    <p:extLst>
      <p:ext uri="{BB962C8B-B14F-4D97-AF65-F5344CB8AC3E}">
        <p14:creationId xmlns:p14="http://schemas.microsoft.com/office/powerpoint/2010/main" val="165680475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76" y="0"/>
            <a:ext cx="6655177" cy="1404140"/>
          </a:xfrm>
          <a:prstGeom prst="rect">
            <a:avLst/>
          </a:prstGeom>
        </p:spPr>
        <p:txBody>
          <a:bodyPr wrap="square" lIns="540000" tIns="360000" rIns="540000" bIns="360000">
            <a:spAutoFit/>
          </a:bodyPr>
          <a:lstStyle/>
          <a:p>
            <a:r>
              <a:rPr lang="en-GB" sz="2400" b="1" u="sng" dirty="0" smtClean="0">
                <a:solidFill>
                  <a:prstClr val="black"/>
                </a:solidFill>
              </a:rPr>
              <a:t>7. Westward Expansion: Indian </a:t>
            </a:r>
            <a:r>
              <a:rPr lang="en-GB" sz="2400" b="1" u="sng" dirty="0" smtClean="0">
                <a:solidFill>
                  <a:prstClr val="black"/>
                </a:solidFill>
              </a:rPr>
              <a:t>Wars</a:t>
            </a:r>
          </a:p>
          <a:p>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6877" y="2466147"/>
            <a:ext cx="7142867" cy="432801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dirty="0" smtClean="0">
                <a:solidFill>
                  <a:prstClr val="black"/>
                </a:solidFill>
              </a:rPr>
              <a:t>1848 discovery of gold propels emigration to California (gold rush)</a:t>
            </a:r>
          </a:p>
          <a:p>
            <a:pPr marL="342900" indent="-342900" algn="just">
              <a:buFont typeface="Arial" panose="020B0604020202020204" pitchFamily="34" charset="0"/>
              <a:buChar char="•"/>
            </a:pPr>
            <a:endParaRPr lang="en-GB" b="1" dirty="0">
              <a:solidFill>
                <a:prstClr val="black"/>
              </a:solidFill>
            </a:endParaRPr>
          </a:p>
          <a:p>
            <a:pPr algn="just"/>
            <a:r>
              <a:rPr lang="en-GB" b="1" dirty="0" smtClean="0">
                <a:solidFill>
                  <a:prstClr val="black"/>
                </a:solidFill>
              </a:rPr>
              <a:t>1865–1890 – the ‘classic’ Frontier </a:t>
            </a:r>
            <a:r>
              <a:rPr lang="en-GB" b="1" dirty="0" smtClean="0">
                <a:solidFill>
                  <a:prstClr val="black"/>
                </a:solidFill>
              </a:rPr>
              <a:t>era</a:t>
            </a:r>
          </a:p>
          <a:p>
            <a:pPr algn="just"/>
            <a:endParaRPr lang="en-GB" b="1"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Repeated </a:t>
            </a:r>
            <a:r>
              <a:rPr lang="en-GB" dirty="0" smtClean="0">
                <a:solidFill>
                  <a:prstClr val="black"/>
                </a:solidFill>
              </a:rPr>
              <a:t>campaigns against Plains Indians </a:t>
            </a:r>
          </a:p>
          <a:p>
            <a:pPr marL="342900" indent="-342900" algn="just">
              <a:buFont typeface="Arial" panose="020B0604020202020204" pitchFamily="34" charset="0"/>
              <a:buChar char="•"/>
            </a:pPr>
            <a:endParaRPr lang="en-GB" dirty="0" smtClean="0">
              <a:solidFill>
                <a:prstClr val="black"/>
              </a:solidFill>
            </a:endParaRPr>
          </a:p>
          <a:p>
            <a:pPr marL="342900" indent="-342900" algn="just">
              <a:buFont typeface="Arial" panose="020B0604020202020204" pitchFamily="34" charset="0"/>
              <a:buChar char="•"/>
            </a:pPr>
            <a:r>
              <a:rPr lang="en-GB" dirty="0" smtClean="0">
                <a:solidFill>
                  <a:prstClr val="black"/>
                </a:solidFill>
              </a:rPr>
              <a:t>1876 Battle of Little Bighorn/Custer’s Last Stand – defeat </a:t>
            </a:r>
            <a:r>
              <a:rPr lang="en-GB" dirty="0">
                <a:solidFill>
                  <a:prstClr val="black"/>
                </a:solidFill>
              </a:rPr>
              <a:t>of </a:t>
            </a:r>
            <a:r>
              <a:rPr lang="en-GB" dirty="0" smtClean="0">
                <a:solidFill>
                  <a:prstClr val="black"/>
                </a:solidFill>
              </a:rPr>
              <a:t>Federal forces by Lakota </a:t>
            </a:r>
            <a:r>
              <a:rPr lang="en-GB" dirty="0">
                <a:solidFill>
                  <a:prstClr val="black"/>
                </a:solidFill>
              </a:rPr>
              <a:t>Sioux and </a:t>
            </a:r>
            <a:r>
              <a:rPr lang="en-GB" dirty="0" smtClean="0">
                <a:solidFill>
                  <a:prstClr val="black"/>
                </a:solidFill>
              </a:rPr>
              <a:t>Cheyenne after discovery of gold in Black Hills, South Dakota</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smtClean="0">
                <a:solidFill>
                  <a:prstClr val="black"/>
                </a:solidFill>
              </a:rPr>
              <a:t>Popularised (mythologised) in dime novels, comics and Wild West shows (and by Frederick Jackson Turner)</a:t>
            </a:r>
            <a:endParaRPr lang="en-GB" sz="1900"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8336" y="343500"/>
            <a:ext cx="3615307" cy="2410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305" y="893539"/>
            <a:ext cx="2976265" cy="1860166"/>
          </a:xfrm>
          <a:prstGeom prst="rect">
            <a:avLst/>
          </a:prstGeom>
        </p:spPr>
      </p:pic>
      <p:pic>
        <p:nvPicPr>
          <p:cNvPr id="6" name="Picture 5"/>
          <p:cNvPicPr>
            <a:picLocks noChangeAspect="1"/>
          </p:cNvPicPr>
          <p:nvPr/>
        </p:nvPicPr>
        <p:blipFill>
          <a:blip r:embed="rId5"/>
          <a:stretch>
            <a:fillRect/>
          </a:stretch>
        </p:blipFill>
        <p:spPr>
          <a:xfrm>
            <a:off x="7135991" y="2924944"/>
            <a:ext cx="2008009" cy="3140968"/>
          </a:xfrm>
          <a:prstGeom prst="rect">
            <a:avLst/>
          </a:prstGeom>
        </p:spPr>
      </p:pic>
    </p:spTree>
    <p:extLst>
      <p:ext uri="{BB962C8B-B14F-4D97-AF65-F5344CB8AC3E}">
        <p14:creationId xmlns:p14="http://schemas.microsoft.com/office/powerpoint/2010/main" val="209903894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4174129"/>
          </a:xfrm>
          <a:prstGeom prst="rect">
            <a:avLst/>
          </a:prstGeom>
        </p:spPr>
        <p:txBody>
          <a:bodyPr wrap="square" lIns="540000" tIns="360000" rIns="540000" bIns="360000">
            <a:spAutoFit/>
          </a:bodyPr>
          <a:lstStyle/>
          <a:p>
            <a:r>
              <a:rPr lang="en-GB" sz="2400" b="1" u="sng" dirty="0" smtClean="0">
                <a:solidFill>
                  <a:prstClr val="black"/>
                </a:solidFill>
              </a:rPr>
              <a:t>7. Westward Expansion: </a:t>
            </a:r>
            <a:r>
              <a:rPr lang="en-GB" sz="2400" b="1" u="sng" dirty="0" smtClean="0">
                <a:solidFill>
                  <a:prstClr val="black"/>
                </a:solidFill>
              </a:rPr>
              <a:t>Indian Wars</a:t>
            </a: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56887" y="3499479"/>
            <a:ext cx="9200888" cy="2773745"/>
          </a:xfrm>
          <a:prstGeom prst="rect">
            <a:avLst/>
          </a:prstGeom>
        </p:spPr>
        <p:txBody>
          <a:bodyPr wrap="square" lIns="540000" tIns="360000" rIns="540000" bIns="360000">
            <a:spAutoFit/>
          </a:bodyPr>
          <a:lstStyle/>
          <a:p>
            <a:pPr algn="just"/>
            <a:r>
              <a:rPr lang="en-GB" sz="1900" b="1" dirty="0" smtClean="0">
                <a:solidFill>
                  <a:prstClr val="black"/>
                </a:solidFill>
              </a:rPr>
              <a:t>1865–1890 – the ‘classic’ Frontier era</a:t>
            </a:r>
          </a:p>
          <a:p>
            <a:pPr algn="just"/>
            <a:endParaRPr lang="en-GB" sz="1900" b="1" dirty="0" smtClean="0">
              <a:solidFill>
                <a:prstClr val="black"/>
              </a:solidFill>
            </a:endParaRPr>
          </a:p>
          <a:p>
            <a:pPr marL="342900" indent="-342900" algn="just">
              <a:buFont typeface="Arial" panose="020B0604020202020204" pitchFamily="34" charset="0"/>
              <a:buChar char="•"/>
            </a:pPr>
            <a:r>
              <a:rPr lang="en-GB" sz="1900" dirty="0" smtClean="0">
                <a:solidFill>
                  <a:prstClr val="black"/>
                </a:solidFill>
              </a:rPr>
              <a:t>1890  </a:t>
            </a:r>
            <a:r>
              <a:rPr lang="en-GB" sz="1900" dirty="0" smtClean="0">
                <a:solidFill>
                  <a:prstClr val="black"/>
                </a:solidFill>
              </a:rPr>
              <a:t>Wounded Knee massacre – Federal troops kill c. 300 Lakota Sioux in efforts to supress peaceful Ghost Dance </a:t>
            </a:r>
            <a:r>
              <a:rPr lang="en-GB" sz="1600" dirty="0" smtClean="0">
                <a:solidFill>
                  <a:prstClr val="black"/>
                </a:solidFill>
              </a:rPr>
              <a:t>(pictured)</a:t>
            </a:r>
            <a:r>
              <a:rPr lang="en-GB" sz="1900" dirty="0" smtClean="0">
                <a:solidFill>
                  <a:prstClr val="black"/>
                </a:solidFill>
              </a:rPr>
              <a:t>; symbolic denouement of Indian resistance</a:t>
            </a:r>
            <a:endParaRPr lang="en-GB" sz="1600" dirty="0" smtClean="0">
              <a:solidFill>
                <a:prstClr val="black"/>
              </a:solidFill>
            </a:endParaRP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smtClean="0">
                <a:solidFill>
                  <a:prstClr val="black"/>
                </a:solidFill>
              </a:rPr>
              <a:t>Policy of containing Native Americans on federally-designated reservations</a:t>
            </a:r>
          </a:p>
        </p:txBody>
      </p:sp>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714" t="3730" r="3290" b="4940"/>
          <a:stretch/>
        </p:blipFill>
        <p:spPr bwMode="auto">
          <a:xfrm>
            <a:off x="460374" y="764703"/>
            <a:ext cx="3646367" cy="273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3924" y="764704"/>
            <a:ext cx="4552057" cy="3280407"/>
          </a:xfrm>
          <a:prstGeom prst="rect">
            <a:avLst/>
          </a:prstGeom>
        </p:spPr>
      </p:pic>
    </p:spTree>
    <p:extLst>
      <p:ext uri="{BB962C8B-B14F-4D97-AF65-F5344CB8AC3E}">
        <p14:creationId xmlns:p14="http://schemas.microsoft.com/office/powerpoint/2010/main" val="265820057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9960328"/>
          </a:xfrm>
          <a:prstGeom prst="rect">
            <a:avLst/>
          </a:prstGeom>
        </p:spPr>
        <p:txBody>
          <a:bodyPr wrap="square" lIns="540000" tIns="360000" rIns="540000" bIns="360000">
            <a:spAutoFit/>
          </a:bodyPr>
          <a:lstStyle/>
          <a:p>
            <a:r>
              <a:rPr lang="en-GB" sz="2400" b="1" u="sng" dirty="0" smtClean="0">
                <a:solidFill>
                  <a:prstClr val="black"/>
                </a:solidFill>
              </a:rPr>
              <a:t>7. Westward Expansion: </a:t>
            </a:r>
            <a:r>
              <a:rPr lang="en-GB" sz="2400" b="1" u="sng" dirty="0" smtClean="0">
                <a:solidFill>
                  <a:prstClr val="black"/>
                </a:solidFill>
              </a:rPr>
              <a:t>Transcontinental Railroad</a:t>
            </a: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3"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614" y="4077072"/>
            <a:ext cx="3843340" cy="2379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89" y="769372"/>
            <a:ext cx="5233487" cy="3527506"/>
          </a:xfrm>
          <a:prstGeom prst="rect">
            <a:avLst/>
          </a:prstGeom>
        </p:spPr>
      </p:pic>
      <p:pic>
        <p:nvPicPr>
          <p:cNvPr id="4104"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614" y="804187"/>
            <a:ext cx="3809385" cy="2996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53140" y="4263370"/>
            <a:ext cx="5387754" cy="257369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solidFill>
                  <a:prstClr val="black"/>
                </a:solidFill>
              </a:rPr>
              <a:t>Nationalisation: interconnected rail network and commercial markets; integration of the South and </a:t>
            </a:r>
            <a:r>
              <a:rPr lang="en-GB" sz="2000" b="1" dirty="0" smtClean="0">
                <a:solidFill>
                  <a:prstClr val="black"/>
                </a:solidFill>
              </a:rPr>
              <a:t>standardised regional time zones</a:t>
            </a:r>
          </a:p>
          <a:p>
            <a:pPr marL="342900" indent="-342900" algn="just">
              <a:buFont typeface="Arial" panose="020B0604020202020204" pitchFamily="34" charset="0"/>
              <a:buChar char="•"/>
            </a:pPr>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Use of Chinese labour (‘coolies’)</a:t>
            </a:r>
          </a:p>
        </p:txBody>
      </p:sp>
    </p:spTree>
    <p:extLst>
      <p:ext uri="{BB962C8B-B14F-4D97-AF65-F5344CB8AC3E}">
        <p14:creationId xmlns:p14="http://schemas.microsoft.com/office/powerpoint/2010/main" val="336175576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2327469"/>
          </a:xfrm>
          <a:prstGeom prst="rect">
            <a:avLst/>
          </a:prstGeom>
        </p:spPr>
        <p:txBody>
          <a:bodyPr wrap="square" lIns="540000" tIns="360000" rIns="540000" bIns="360000">
            <a:spAutoFit/>
          </a:bodyPr>
          <a:lstStyle/>
          <a:p>
            <a:r>
              <a:rPr lang="en-GB" sz="2400" b="1" u="sng" dirty="0" smtClean="0">
                <a:solidFill>
                  <a:prstClr val="black"/>
                </a:solidFill>
              </a:rPr>
              <a:t>7. Westward Expansion: </a:t>
            </a:r>
            <a:r>
              <a:rPr lang="en-GB" sz="2400" b="1" u="sng" dirty="0" smtClean="0">
                <a:solidFill>
                  <a:prstClr val="black"/>
                </a:solidFill>
              </a:rPr>
              <a:t>Transcontinental Railroad</a:t>
            </a:r>
          </a:p>
          <a:p>
            <a:endParaRPr lang="en-GB" sz="2000" b="1" u="sng"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Transcontinental railroad linked to historic desire to foster trade with Asia and the Pacific </a:t>
            </a: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1793325"/>
            <a:ext cx="2735975" cy="4855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389" y="3616693"/>
            <a:ext cx="2624725" cy="3055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 y="1690362"/>
            <a:ext cx="6228184" cy="3620131"/>
          </a:xfrm>
          <a:prstGeom prst="rect">
            <a:avLst/>
          </a:prstGeom>
        </p:spPr>
        <p:txBody>
          <a:bodyPr wrap="square" lIns="540000" tIns="360000" rIns="540000" bIns="360000">
            <a:spAutoFit/>
          </a:bodyPr>
          <a:lstStyle/>
          <a:p>
            <a:r>
              <a:rPr lang="en-GB" sz="2900" b="1" dirty="0" smtClean="0">
                <a:solidFill>
                  <a:prstClr val="black"/>
                </a:solidFill>
                <a:effectLst>
                  <a:outerShdw blurRad="38100" dist="38100" dir="2700000" algn="tl">
                    <a:srgbClr val="000000">
                      <a:alpha val="43137"/>
                    </a:srgbClr>
                  </a:outerShdw>
                </a:effectLst>
              </a:rPr>
              <a:t>“There </a:t>
            </a:r>
            <a:r>
              <a:rPr lang="en-GB" sz="2900" b="1" dirty="0">
                <a:solidFill>
                  <a:prstClr val="black"/>
                </a:solidFill>
                <a:effectLst>
                  <a:outerShdw blurRad="38100" dist="38100" dir="2700000" algn="tl">
                    <a:srgbClr val="000000">
                      <a:alpha val="43137"/>
                    </a:srgbClr>
                  </a:outerShdw>
                </a:effectLst>
              </a:rPr>
              <a:t>is the East. There is </a:t>
            </a:r>
            <a:r>
              <a:rPr lang="en-GB" sz="2900" b="1" dirty="0" smtClean="0">
                <a:solidFill>
                  <a:prstClr val="black"/>
                </a:solidFill>
                <a:effectLst>
                  <a:outerShdw blurRad="38100" dist="38100" dir="2700000" algn="tl">
                    <a:srgbClr val="000000">
                      <a:alpha val="43137"/>
                    </a:srgbClr>
                  </a:outerShdw>
                </a:effectLst>
              </a:rPr>
              <a:t>India.”</a:t>
            </a:r>
          </a:p>
          <a:p>
            <a:pPr marL="457200" indent="-457200" algn="r">
              <a:buFontTx/>
              <a:buChar char="-"/>
            </a:pPr>
            <a:r>
              <a:rPr lang="en-GB" sz="2000" dirty="0" smtClean="0">
                <a:solidFill>
                  <a:prstClr val="black"/>
                </a:solidFill>
              </a:rPr>
              <a:t>Thomas Hart Benton, </a:t>
            </a:r>
            <a:r>
              <a:rPr lang="en-GB" sz="2000" dirty="0">
                <a:solidFill>
                  <a:prstClr val="black"/>
                </a:solidFill>
              </a:rPr>
              <a:t>Senator for </a:t>
            </a:r>
            <a:r>
              <a:rPr lang="en-GB" sz="2000" dirty="0" smtClean="0">
                <a:solidFill>
                  <a:prstClr val="black"/>
                </a:solidFill>
              </a:rPr>
              <a:t>Missouri, Congressional speech in favour of Transcontinental Railroad, 1849</a:t>
            </a:r>
          </a:p>
          <a:p>
            <a:pPr marL="342900" indent="-342900">
              <a:buFontTx/>
              <a:buChar char="-"/>
            </a:pPr>
            <a:endParaRPr lang="en-GB" sz="2000" dirty="0" smtClean="0">
              <a:solidFill>
                <a:prstClr val="black"/>
              </a:solidFill>
            </a:endParaRPr>
          </a:p>
          <a:p>
            <a:endParaRPr lang="en-GB" sz="2000" dirty="0" smtClean="0">
              <a:solidFill>
                <a:prstClr val="black"/>
              </a:solidFill>
            </a:endParaRPr>
          </a:p>
          <a:p>
            <a:endParaRPr lang="en-GB" sz="2000" dirty="0" smtClean="0">
              <a:solidFill>
                <a:prstClr val="black"/>
              </a:solidFill>
            </a:endParaRPr>
          </a:p>
          <a:p>
            <a:endParaRPr lang="en-GB" sz="2000" dirty="0" smtClean="0">
              <a:solidFill>
                <a:prstClr val="black"/>
              </a:solidFill>
            </a:endParaRPr>
          </a:p>
          <a:p>
            <a:endParaRPr lang="en-GB" sz="2000" b="1" u="sng" dirty="0">
              <a:solidFill>
                <a:prstClr val="black"/>
              </a:solidFill>
            </a:endParaRPr>
          </a:p>
        </p:txBody>
      </p:sp>
      <p:sp>
        <p:nvSpPr>
          <p:cNvPr id="5" name="Rectangle 4"/>
          <p:cNvSpPr/>
          <p:nvPr/>
        </p:nvSpPr>
        <p:spPr>
          <a:xfrm>
            <a:off x="3491880" y="4221088"/>
            <a:ext cx="2286000" cy="923330"/>
          </a:xfrm>
          <a:prstGeom prst="rect">
            <a:avLst/>
          </a:prstGeom>
        </p:spPr>
        <p:txBody>
          <a:bodyPr wrap="square">
            <a:spAutoFit/>
          </a:bodyPr>
          <a:lstStyle/>
          <a:p>
            <a:r>
              <a:rPr lang="en-GB" dirty="0"/>
              <a:t>Benton (1782–1858), statue Lafayette Park, St Louis</a:t>
            </a:r>
            <a:endParaRPr lang="en-GB" b="1" u="sng" dirty="0">
              <a:solidFill>
                <a:prstClr val="black"/>
              </a:solidFill>
            </a:endParaRPr>
          </a:p>
        </p:txBody>
      </p:sp>
    </p:spTree>
    <p:extLst>
      <p:ext uri="{BB962C8B-B14F-4D97-AF65-F5344CB8AC3E}">
        <p14:creationId xmlns:p14="http://schemas.microsoft.com/office/powerpoint/2010/main" val="356993619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171289"/>
            <a:ext cx="2339752" cy="3401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907704" y="5894889"/>
            <a:ext cx="4716016" cy="584775"/>
          </a:xfrm>
          <a:prstGeom prst="rect">
            <a:avLst/>
          </a:prstGeom>
        </p:spPr>
        <p:txBody>
          <a:bodyPr wrap="square" lIns="360000" rIns="360000">
            <a:spAutoFit/>
          </a:bodyPr>
          <a:lstStyle/>
          <a:p>
            <a:pPr algn="r"/>
            <a:r>
              <a:rPr lang="en-GB" sz="1600" i="1" dirty="0" smtClean="0"/>
              <a:t>Philadelphia Inquirer </a:t>
            </a:r>
            <a:r>
              <a:rPr lang="en-GB" sz="1600" dirty="0" smtClean="0"/>
              <a:t>cartoon, 1899; Winsor McKay cartoon, 1899</a:t>
            </a:r>
            <a:endParaRPr lang="en-GB" sz="1600" i="1" dirty="0" smtClean="0"/>
          </a:p>
        </p:txBody>
      </p:sp>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248" y="3573016"/>
            <a:ext cx="2305395" cy="3128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6886" y="0"/>
            <a:ext cx="6861134" cy="5466790"/>
          </a:xfrm>
          <a:prstGeom prst="rect">
            <a:avLst/>
          </a:prstGeom>
        </p:spPr>
        <p:txBody>
          <a:bodyPr wrap="square" lIns="540000" tIns="360000" rIns="540000" bIns="360000">
            <a:spAutoFit/>
          </a:bodyPr>
          <a:lstStyle/>
          <a:p>
            <a:r>
              <a:rPr lang="en-GB" sz="2400" b="1" u="sng" dirty="0" smtClean="0">
                <a:solidFill>
                  <a:prstClr val="black"/>
                </a:solidFill>
              </a:rPr>
              <a:t>7. Westward Expansion: </a:t>
            </a:r>
            <a:r>
              <a:rPr lang="en-GB" sz="2400" b="1" u="sng" dirty="0" smtClean="0">
                <a:solidFill>
                  <a:prstClr val="black"/>
                </a:solidFill>
              </a:rPr>
              <a:t>Empire</a:t>
            </a:r>
          </a:p>
          <a:p>
            <a:endParaRPr lang="en-GB" sz="2000" b="1" u="sng" dirty="0" smtClean="0">
              <a:solidFill>
                <a:prstClr val="black"/>
              </a:solidFill>
            </a:endParaRPr>
          </a:p>
          <a:p>
            <a:pPr marL="457200" indent="-457200" algn="just">
              <a:buFont typeface="Arial" panose="020B0604020202020204" pitchFamily="34" charset="0"/>
              <a:buChar char="•"/>
            </a:pPr>
            <a:r>
              <a:rPr lang="en-GB" dirty="0" smtClean="0"/>
              <a:t>Victory in Spanish-American War, 1898</a:t>
            </a:r>
          </a:p>
          <a:p>
            <a:pPr marL="457200" indent="-457200" algn="just">
              <a:buFont typeface="Arial" panose="020B0604020202020204" pitchFamily="34" charset="0"/>
              <a:buChar char="•"/>
            </a:pPr>
            <a:endParaRPr lang="en-GB" dirty="0" smtClean="0"/>
          </a:p>
          <a:p>
            <a:pPr marL="742950" lvl="1" indent="-285750" algn="just">
              <a:buFontTx/>
              <a:buChar char="-"/>
            </a:pPr>
            <a:r>
              <a:rPr lang="en-GB" dirty="0" smtClean="0"/>
              <a:t>Granted </a:t>
            </a:r>
            <a:r>
              <a:rPr lang="en-GB" dirty="0"/>
              <a:t>protection of Cuba to the United States</a:t>
            </a:r>
          </a:p>
          <a:p>
            <a:pPr marL="742950" lvl="1" indent="-285750" algn="just">
              <a:buFontTx/>
              <a:buChar char="-"/>
            </a:pPr>
            <a:r>
              <a:rPr lang="en-GB" dirty="0" smtClean="0"/>
              <a:t>Ceded </a:t>
            </a:r>
            <a:r>
              <a:rPr lang="en-GB" dirty="0"/>
              <a:t>Guam, Puerto Rico and the Philippines to the United States</a:t>
            </a:r>
          </a:p>
          <a:p>
            <a:pPr marL="742950" lvl="1" indent="-285750" algn="just">
              <a:buFontTx/>
              <a:buChar char="-"/>
            </a:pPr>
            <a:endParaRPr lang="en-GB" dirty="0"/>
          </a:p>
          <a:p>
            <a:pPr marL="285750" indent="-285750" algn="just">
              <a:buFont typeface="Arial" panose="020B0604020202020204" pitchFamily="34" charset="0"/>
              <a:buChar char="•"/>
            </a:pPr>
            <a:r>
              <a:rPr lang="en-GB" dirty="0"/>
              <a:t>Beginning of United States era as a global power and intercontinental </a:t>
            </a:r>
            <a:r>
              <a:rPr lang="en-GB" dirty="0" smtClean="0"/>
              <a:t>empire</a:t>
            </a:r>
          </a:p>
          <a:p>
            <a:pPr marL="285750" indent="-285750" algn="just">
              <a:buFont typeface="Arial" panose="020B0604020202020204" pitchFamily="34" charset="0"/>
              <a:buChar char="•"/>
            </a:pPr>
            <a:endParaRPr lang="en-GB" sz="2000" b="1" u="sng" dirty="0">
              <a:solidFill>
                <a:prstClr val="black"/>
              </a:solidFill>
            </a:endParaRPr>
          </a:p>
          <a:p>
            <a:pPr marL="285750" indent="-285750" algn="just">
              <a:buFont typeface="Arial" panose="020B0604020202020204" pitchFamily="34" charset="0"/>
              <a:buChar char="•"/>
            </a:pPr>
            <a:r>
              <a:rPr lang="en-GB" sz="2000" dirty="0"/>
              <a:t>Acquisition of Hawaii and American Samoa came shortly afterwards.</a:t>
            </a:r>
          </a:p>
          <a:p>
            <a:pPr marL="285750" indent="-285750" algn="just">
              <a:buFont typeface="Arial" panose="020B0604020202020204" pitchFamily="34" charset="0"/>
              <a:buChar char="•"/>
            </a:pPr>
            <a:endParaRPr lang="en-GB" sz="2000" b="1" u="sng" dirty="0" smtClean="0">
              <a:solidFill>
                <a:prstClr val="black"/>
              </a:solidFill>
            </a:endParaRPr>
          </a:p>
          <a:p>
            <a:pPr marL="285750" indent="-285750" algn="just">
              <a:buFont typeface="Arial" panose="020B0604020202020204" pitchFamily="34" charset="0"/>
              <a:buChar char="•"/>
            </a:pPr>
            <a:r>
              <a:rPr lang="en-GB" sz="2000" dirty="0" smtClean="0">
                <a:solidFill>
                  <a:prstClr val="black"/>
                </a:solidFill>
              </a:rPr>
              <a:t>Construction of Panama canal, 1904–1914</a:t>
            </a:r>
          </a:p>
          <a:p>
            <a:pPr marL="285750" indent="-285750" algn="just">
              <a:buFont typeface="Arial" panose="020B0604020202020204" pitchFamily="34" charset="0"/>
              <a:buChar char="•"/>
            </a:pPr>
            <a:endParaRPr lang="en-GB" sz="2000" b="1" u="sng" dirty="0" smtClean="0">
              <a:solidFill>
                <a:prstClr val="black"/>
              </a:solidFill>
            </a:endParaRPr>
          </a:p>
        </p:txBody>
      </p:sp>
    </p:spTree>
    <p:extLst>
      <p:ext uri="{BB962C8B-B14F-4D97-AF65-F5344CB8AC3E}">
        <p14:creationId xmlns:p14="http://schemas.microsoft.com/office/powerpoint/2010/main" val="223196764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886" y="0"/>
            <a:ext cx="6861134" cy="1404140"/>
          </a:xfrm>
          <a:prstGeom prst="rect">
            <a:avLst/>
          </a:prstGeom>
        </p:spPr>
        <p:txBody>
          <a:bodyPr wrap="square" lIns="540000" tIns="360000" rIns="540000" bIns="360000">
            <a:spAutoFit/>
          </a:bodyPr>
          <a:lstStyle/>
          <a:p>
            <a:r>
              <a:rPr lang="en-GB" sz="2400" b="1" u="sng" dirty="0" smtClean="0">
                <a:solidFill>
                  <a:prstClr val="black"/>
                </a:solidFill>
              </a:rPr>
              <a:t>7. Westward Expansion: </a:t>
            </a:r>
            <a:r>
              <a:rPr lang="en-GB" sz="2400" b="1" u="sng" dirty="0" smtClean="0">
                <a:solidFill>
                  <a:prstClr val="black"/>
                </a:solidFill>
              </a:rPr>
              <a:t>Empire</a:t>
            </a:r>
          </a:p>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836712"/>
            <a:ext cx="8352928" cy="4846223"/>
          </a:xfrm>
          <a:prstGeom prst="rect">
            <a:avLst/>
          </a:prstGeom>
        </p:spPr>
      </p:pic>
    </p:spTree>
    <p:extLst>
      <p:ext uri="{BB962C8B-B14F-4D97-AF65-F5344CB8AC3E}">
        <p14:creationId xmlns:p14="http://schemas.microsoft.com/office/powerpoint/2010/main" val="296163160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1310</TotalTime>
  <Words>4548</Words>
  <Application>Microsoft Office PowerPoint</Application>
  <PresentationFormat>On-screen Show (4:3)</PresentationFormat>
  <Paragraphs>861</Paragraphs>
  <Slides>61</Slides>
  <Notes>60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61</vt:i4>
      </vt:variant>
    </vt:vector>
  </HeadingPairs>
  <TitlesOfParts>
    <vt:vector size="65"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97</cp:revision>
  <cp:lastPrinted>2017-10-27T11:38:31Z</cp:lastPrinted>
  <dcterms:created xsi:type="dcterms:W3CDTF">2016-02-17T10:34:37Z</dcterms:created>
  <dcterms:modified xsi:type="dcterms:W3CDTF">2017-10-27T12:26:36Z</dcterms:modified>
</cp:coreProperties>
</file>