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sldIdLst>
    <p:sldId id="256" r:id="rId2"/>
    <p:sldId id="261" r:id="rId3"/>
    <p:sldId id="258" r:id="rId4"/>
    <p:sldId id="260" r:id="rId5"/>
    <p:sldId id="259" r:id="rId6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24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464827C6-324A-47AD-95FA-E31471A5A248}" type="datetimeFigureOut">
              <a:rPr lang="en-GB" smtClean="0"/>
              <a:t>26/02/2015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33D5EA1-8AFB-4CE3-BA0D-5750AEF157E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4293096"/>
            <a:ext cx="6400800" cy="1561728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+mj-lt"/>
              </a:rPr>
              <a:t>Introduction to Module</a:t>
            </a:r>
            <a:endParaRPr lang="en-GB" sz="2800" dirty="0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/>
          <a:lstStyle/>
          <a:p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624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432048"/>
          </a:xfrm>
        </p:spPr>
        <p:txBody>
          <a:bodyPr/>
          <a:lstStyle/>
          <a:p>
            <a:pPr algn="ctr"/>
            <a:r>
              <a:rPr lang="en-GB" dirty="0" smtClean="0"/>
              <a:t>Module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764704"/>
            <a:ext cx="7924800" cy="57606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dirty="0" smtClean="0">
                <a:solidFill>
                  <a:schemeClr val="tx2"/>
                </a:solidFill>
                <a:latin typeface="Century Gothic" pitchFamily="34" charset="0"/>
              </a:rPr>
              <a:t>By the end of this module you will be able to:</a:t>
            </a:r>
          </a:p>
          <a:p>
            <a:pPr>
              <a:lnSpc>
                <a:spcPct val="150000"/>
              </a:lnSpc>
            </a:pPr>
            <a:r>
              <a:rPr lang="en-GB" sz="1900" dirty="0" smtClean="0">
                <a:solidFill>
                  <a:schemeClr val="tx2"/>
                </a:solidFill>
                <a:latin typeface="Century Gothic" pitchFamily="34" charset="0"/>
              </a:rPr>
              <a:t>Identify</a:t>
            </a:r>
            <a:r>
              <a:rPr lang="en-GB" sz="1900" dirty="0" smtClean="0">
                <a:latin typeface="Century Gothic" pitchFamily="34" charset="0"/>
              </a:rPr>
              <a:t> </a:t>
            </a:r>
            <a:r>
              <a:rPr lang="en-GB" sz="1900" dirty="0">
                <a:latin typeface="Century Gothic" pitchFamily="34" charset="0"/>
              </a:rPr>
              <a:t>the difference between Data, Information, Knowledge, Understanding and Wisdom  - as defined by </a:t>
            </a:r>
            <a:r>
              <a:rPr lang="en-GB" sz="1900" i="1" dirty="0">
                <a:latin typeface="Century Gothic" pitchFamily="34" charset="0"/>
              </a:rPr>
              <a:t>Prof Russell Ackoff (1989)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2"/>
                </a:solidFill>
                <a:latin typeface="Century Gothic" pitchFamily="34" charset="0"/>
              </a:rPr>
              <a:t>Differentiate</a:t>
            </a:r>
            <a:r>
              <a:rPr lang="en-GB" sz="1900" dirty="0">
                <a:latin typeface="Century Gothic" pitchFamily="34" charset="0"/>
              </a:rPr>
              <a:t> between primary and secondary data </a:t>
            </a:r>
            <a:r>
              <a:rPr lang="en-GB" sz="1900" dirty="0" smtClean="0">
                <a:latin typeface="Century Gothic" pitchFamily="34" charset="0"/>
              </a:rPr>
              <a:t>sources and </a:t>
            </a:r>
            <a:r>
              <a:rPr lang="en-GB" sz="1900" dirty="0" smtClean="0">
                <a:solidFill>
                  <a:schemeClr val="tx2"/>
                </a:solidFill>
                <a:latin typeface="Century Gothic" pitchFamily="34" charset="0"/>
              </a:rPr>
              <a:t>Evaluate</a:t>
            </a:r>
            <a:r>
              <a:rPr lang="en-GB" sz="1900" dirty="0" smtClean="0">
                <a:latin typeface="Century Gothic" pitchFamily="34" charset="0"/>
              </a:rPr>
              <a:t>  their </a:t>
            </a:r>
            <a:r>
              <a:rPr lang="en-GB" sz="1900" dirty="0">
                <a:latin typeface="Century Gothic" pitchFamily="34" charset="0"/>
              </a:rPr>
              <a:t>inherent advantages and disadvantages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2"/>
                </a:solidFill>
                <a:latin typeface="Century Gothic" pitchFamily="34" charset="0"/>
              </a:rPr>
              <a:t>Gather</a:t>
            </a:r>
            <a:r>
              <a:rPr lang="en-GB" sz="1900" dirty="0">
                <a:latin typeface="Century Gothic" pitchFamily="34" charset="0"/>
              </a:rPr>
              <a:t> information in an appropriate manner for use in the workplace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2"/>
                </a:solidFill>
                <a:latin typeface="Century Gothic" pitchFamily="34" charset="0"/>
              </a:rPr>
              <a:t>Understand</a:t>
            </a:r>
            <a:r>
              <a:rPr lang="en-GB" sz="1900" dirty="0">
                <a:latin typeface="Century Gothic" pitchFamily="34" charset="0"/>
              </a:rPr>
              <a:t> the necessity of  maintaining the integrity of the raw date gathered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2"/>
                </a:solidFill>
                <a:latin typeface="Century Gothic" pitchFamily="34" charset="0"/>
              </a:rPr>
              <a:t>Employ</a:t>
            </a:r>
            <a:r>
              <a:rPr lang="en-GB" sz="1900" dirty="0">
                <a:latin typeface="Century Gothic" pitchFamily="34" charset="0"/>
              </a:rPr>
              <a:t> key mathematical and statistical skills to analyse </a:t>
            </a:r>
            <a:r>
              <a:rPr lang="en-GB" sz="1900" dirty="0" smtClean="0">
                <a:latin typeface="Century Gothic" pitchFamily="34" charset="0"/>
              </a:rPr>
              <a:t>data</a:t>
            </a:r>
            <a:endParaRPr lang="en-GB" sz="1900" dirty="0">
              <a:latin typeface="Century Gothic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900" dirty="0">
                <a:solidFill>
                  <a:schemeClr val="tx2"/>
                </a:solidFill>
                <a:latin typeface="Century Gothic" pitchFamily="34" charset="0"/>
              </a:rPr>
              <a:t>Utilise</a:t>
            </a:r>
            <a:r>
              <a:rPr lang="en-GB" sz="1900" dirty="0">
                <a:latin typeface="Century Gothic" pitchFamily="34" charset="0"/>
              </a:rPr>
              <a:t> IT to streamline the data analysis </a:t>
            </a:r>
            <a:r>
              <a:rPr lang="en-GB" sz="1900" dirty="0" smtClean="0">
                <a:latin typeface="Century Gothic" pitchFamily="34" charset="0"/>
              </a:rPr>
              <a:t>process</a:t>
            </a:r>
            <a:r>
              <a:rPr lang="en-GB" sz="1100" dirty="0" smtClean="0"/>
              <a:t/>
            </a:r>
            <a:br>
              <a:rPr lang="en-GB" sz="1100" dirty="0" smtClean="0"/>
            </a:br>
            <a:r>
              <a:rPr lang="en-GB" sz="1100" dirty="0" smtClean="0"/>
              <a:t/>
            </a:r>
            <a:br>
              <a:rPr lang="en-GB" sz="1100" dirty="0" smtClean="0"/>
            </a:br>
            <a:r>
              <a:rPr lang="en-GB" sz="1100" dirty="0" smtClean="0"/>
              <a:t/>
            </a:r>
            <a:br>
              <a:rPr lang="en-GB" sz="1100" dirty="0" smtClean="0"/>
            </a:br>
            <a:r>
              <a:rPr lang="en-GB" sz="1100" i="1" dirty="0" smtClean="0"/>
              <a:t>Ackoff</a:t>
            </a:r>
            <a:r>
              <a:rPr lang="en-GB" sz="1100" i="1" dirty="0"/>
              <a:t>, R. L., "From Data to Wisdom", Journal of </a:t>
            </a:r>
            <a:r>
              <a:rPr lang="en-GB" sz="1100" i="1" dirty="0" smtClean="0"/>
              <a:t>Applied </a:t>
            </a:r>
            <a:r>
              <a:rPr lang="en-GB" sz="1100" i="1" dirty="0"/>
              <a:t>Systems Analysis, Volume 16, 1989 p 3-9.</a:t>
            </a:r>
          </a:p>
        </p:txBody>
      </p:sp>
    </p:spTree>
    <p:extLst>
      <p:ext uri="{BB962C8B-B14F-4D97-AF65-F5344CB8AC3E}">
        <p14:creationId xmlns:p14="http://schemas.microsoft.com/office/powerpoint/2010/main" val="967926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7924800" cy="864096"/>
          </a:xfrm>
        </p:spPr>
        <p:txBody>
          <a:bodyPr/>
          <a:lstStyle/>
          <a:p>
            <a:pPr algn="ctr"/>
            <a:r>
              <a:rPr lang="en-GB" sz="2400" cap="none" dirty="0" smtClean="0"/>
              <a:t>I think I can guess what you are all thinking now:</a:t>
            </a:r>
            <a:endParaRPr lang="en-GB" sz="2400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548680"/>
            <a:ext cx="8712968" cy="5544616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4900" dirty="0" smtClean="0">
                <a:solidFill>
                  <a:schemeClr val="tx2"/>
                </a:solidFill>
              </a:rPr>
              <a:t>EITHER:</a:t>
            </a:r>
            <a:r>
              <a:rPr lang="en-GB" sz="4900" dirty="0" smtClean="0"/>
              <a:t>  Boring – wake me up when it is time for coffee...</a:t>
            </a:r>
            <a:r>
              <a:rPr lang="en-GB" sz="4900" dirty="0" smtClean="0">
                <a:latin typeface="Century Gothic" pitchFamily="34" charset="0"/>
              </a:rPr>
              <a:t/>
            </a:r>
            <a:br>
              <a:rPr lang="en-GB" sz="4900" dirty="0" smtClean="0">
                <a:latin typeface="Century Gothic" pitchFamily="34" charset="0"/>
              </a:rPr>
            </a:br>
            <a:r>
              <a:rPr lang="en-GB" sz="4900" dirty="0" smtClean="0">
                <a:latin typeface="Century Gothic" pitchFamily="34" charset="0"/>
              </a:rPr>
              <a:t/>
            </a:r>
            <a:br>
              <a:rPr lang="en-GB" sz="4900" dirty="0" smtClean="0">
                <a:latin typeface="Century Gothic" pitchFamily="34" charset="0"/>
              </a:rPr>
            </a:br>
            <a:r>
              <a:rPr lang="en-GB" sz="3500" dirty="0" smtClean="0">
                <a:latin typeface="Century Gothic" pitchFamily="34" charset="0"/>
              </a:rPr>
              <a:t/>
            </a:r>
            <a:br>
              <a:rPr lang="en-GB" sz="3500" dirty="0" smtClean="0">
                <a:latin typeface="Century Gothic" pitchFamily="34" charset="0"/>
              </a:rPr>
            </a:br>
            <a:endParaRPr lang="en-GB" sz="3500" dirty="0">
              <a:latin typeface="Century Gothic" pitchFamily="34" charset="0"/>
            </a:endParaRPr>
          </a:p>
          <a:p>
            <a:pPr>
              <a:lnSpc>
                <a:spcPct val="170000"/>
              </a:lnSpc>
            </a:pPr>
            <a:endParaRPr lang="en-GB" sz="3500" dirty="0" smtClean="0">
              <a:latin typeface="Century Gothic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900" dirty="0" smtClean="0">
                <a:solidFill>
                  <a:schemeClr val="tx2"/>
                </a:solidFill>
              </a:rPr>
              <a:t>OR:</a:t>
            </a:r>
            <a:r>
              <a:rPr lang="en-GB" sz="4900" dirty="0" smtClean="0"/>
              <a:t> Statistics!! Maths!!  Aargh!! -  Where’s the door??</a:t>
            </a:r>
            <a:br>
              <a:rPr lang="en-GB" sz="4900" dirty="0" smtClean="0"/>
            </a:br>
            <a:r>
              <a:rPr lang="en-GB" sz="3500" dirty="0" smtClean="0">
                <a:latin typeface="Century Gothic" pitchFamily="34" charset="0"/>
              </a:rPr>
              <a:t/>
            </a:r>
            <a:br>
              <a:rPr lang="en-GB" sz="3500" dirty="0" smtClean="0">
                <a:latin typeface="Century Gothic" pitchFamily="34" charset="0"/>
              </a:rPr>
            </a:br>
            <a:endParaRPr lang="en-GB" sz="3500" dirty="0" smtClean="0">
              <a:latin typeface="Century Gothic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495" y="1153735"/>
            <a:ext cx="2304257" cy="17742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3695" y="1153735"/>
            <a:ext cx="2160240" cy="195771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495" y="3933056"/>
            <a:ext cx="2570283" cy="189805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801" y="3674448"/>
            <a:ext cx="2135134" cy="21351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310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576064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  <a:latin typeface="Century Gothic" pitchFamily="34" charset="0"/>
              </a:rPr>
              <a:t>Relax (or Wake up!)</a:t>
            </a:r>
            <a:endParaRPr lang="en-GB" cap="none" dirty="0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692696"/>
            <a:ext cx="7924800" cy="5472608"/>
          </a:xfrm>
        </p:spPr>
        <p:txBody>
          <a:bodyPr/>
          <a:lstStyle/>
          <a:p>
            <a:pPr>
              <a:lnSpc>
                <a:spcPct val="170000"/>
              </a:lnSpc>
            </a:pPr>
            <a:r>
              <a:rPr lang="en-GB" sz="1800" dirty="0" smtClean="0">
                <a:latin typeface="Century Gothic" pitchFamily="34" charset="0"/>
              </a:rPr>
              <a:t>I </a:t>
            </a:r>
            <a:r>
              <a:rPr lang="en-GB" sz="1800" dirty="0">
                <a:latin typeface="Century Gothic" pitchFamily="34" charset="0"/>
              </a:rPr>
              <a:t>am going to show you over the next few weeks that examining and manipulating data, uncovering information, gaining knowledge (and eventually wisdom) can be f</a:t>
            </a:r>
            <a:r>
              <a:rPr lang="en-GB" sz="1800" dirty="0" smtClean="0">
                <a:latin typeface="Century Gothic" pitchFamily="34" charset="0"/>
              </a:rPr>
              <a:t>ascinating and empowering.</a:t>
            </a:r>
          </a:p>
          <a:p>
            <a:pPr>
              <a:lnSpc>
                <a:spcPct val="170000"/>
              </a:lnSpc>
            </a:pPr>
            <a:r>
              <a:rPr lang="en-GB" sz="1800" dirty="0" smtClean="0">
                <a:latin typeface="Century Gothic" pitchFamily="34" charset="0"/>
              </a:rPr>
              <a:t>Indeed, </a:t>
            </a:r>
            <a:r>
              <a:rPr lang="en-GB" sz="1800" dirty="0">
                <a:latin typeface="Century Gothic" pitchFamily="34" charset="0"/>
              </a:rPr>
              <a:t>the knowledge you </a:t>
            </a:r>
            <a:r>
              <a:rPr lang="en-GB" sz="1800" dirty="0" smtClean="0">
                <a:latin typeface="Century Gothic" pitchFamily="34" charset="0"/>
              </a:rPr>
              <a:t>gain </a:t>
            </a:r>
            <a:r>
              <a:rPr lang="en-GB" sz="1800" dirty="0">
                <a:latin typeface="Century Gothic" pitchFamily="34" charset="0"/>
              </a:rPr>
              <a:t>during this module </a:t>
            </a:r>
            <a:r>
              <a:rPr lang="en-GB" sz="1800" dirty="0" smtClean="0">
                <a:latin typeface="Century Gothic" pitchFamily="34" charset="0"/>
              </a:rPr>
              <a:t>should help to put </a:t>
            </a:r>
            <a:r>
              <a:rPr lang="en-GB" sz="1800" dirty="0">
                <a:latin typeface="Century Gothic" pitchFamily="34" charset="0"/>
              </a:rPr>
              <a:t>you in a much stronger position in the workplace</a:t>
            </a:r>
            <a:r>
              <a:rPr lang="en-GB" sz="1800" dirty="0" smtClean="0">
                <a:latin typeface="Century Gothic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endParaRPr lang="en-GB" sz="1800" dirty="0">
              <a:latin typeface="Century Gothic" pitchFamily="34" charset="0"/>
            </a:endParaRP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73" y="4088788"/>
            <a:ext cx="1278484" cy="17673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088788"/>
            <a:ext cx="2563115" cy="170572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211" y="4088788"/>
            <a:ext cx="2664296" cy="176731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4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How? 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08720"/>
            <a:ext cx="7924800" cy="4806280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1800" dirty="0" smtClean="0">
                <a:latin typeface="Century Gothic" pitchFamily="34" charset="0"/>
              </a:rPr>
              <a:t>You </a:t>
            </a:r>
            <a:r>
              <a:rPr lang="en-GB" sz="1800" dirty="0">
                <a:latin typeface="Century Gothic" pitchFamily="34" charset="0"/>
              </a:rPr>
              <a:t>will learn how to: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solidFill>
                  <a:schemeClr val="tx2"/>
                </a:solidFill>
                <a:latin typeface="Century Gothic" pitchFamily="34" charset="0"/>
              </a:rPr>
              <a:t>Examine</a:t>
            </a:r>
            <a:r>
              <a:rPr lang="en-GB" sz="1800" dirty="0">
                <a:latin typeface="Century Gothic" pitchFamily="34" charset="0"/>
              </a:rPr>
              <a:t> </a:t>
            </a:r>
            <a:r>
              <a:rPr lang="en-GB" sz="1800" dirty="0" smtClean="0">
                <a:latin typeface="Century Gothic" pitchFamily="34" charset="0"/>
              </a:rPr>
              <a:t>Raw </a:t>
            </a:r>
            <a:r>
              <a:rPr lang="en-GB" sz="1800" b="1" dirty="0" smtClean="0">
                <a:latin typeface="Century Gothic" pitchFamily="34" charset="0"/>
              </a:rPr>
              <a:t>Data</a:t>
            </a:r>
            <a:r>
              <a:rPr lang="en-GB" sz="1800" dirty="0" smtClean="0">
                <a:latin typeface="Century Gothic" pitchFamily="34" charset="0"/>
              </a:rPr>
              <a:t>, extract </a:t>
            </a:r>
            <a:r>
              <a:rPr lang="en-GB" sz="1800" dirty="0">
                <a:latin typeface="Century Gothic" pitchFamily="34" charset="0"/>
              </a:rPr>
              <a:t>useful </a:t>
            </a:r>
            <a:r>
              <a:rPr lang="en-GB" sz="1800" b="1" dirty="0">
                <a:latin typeface="Century Gothic" pitchFamily="34" charset="0"/>
              </a:rPr>
              <a:t>Information</a:t>
            </a:r>
            <a:r>
              <a:rPr lang="en-GB" sz="1800" dirty="0">
                <a:latin typeface="Century Gothic" pitchFamily="34" charset="0"/>
              </a:rPr>
              <a:t> from it </a:t>
            </a:r>
            <a:r>
              <a:rPr lang="en-GB" sz="1800" dirty="0" smtClean="0">
                <a:latin typeface="Century Gothic" pitchFamily="34" charset="0"/>
              </a:rPr>
              <a:t>and turn </a:t>
            </a:r>
            <a:r>
              <a:rPr lang="en-GB" sz="1800" dirty="0">
                <a:latin typeface="Century Gothic" pitchFamily="34" charset="0"/>
              </a:rPr>
              <a:t>it into </a:t>
            </a:r>
            <a:r>
              <a:rPr lang="en-GB" sz="1800" b="1" dirty="0">
                <a:latin typeface="Century Gothic" pitchFamily="34" charset="0"/>
              </a:rPr>
              <a:t>Knowledge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solidFill>
                  <a:schemeClr val="tx2"/>
                </a:solidFill>
                <a:latin typeface="Century Gothic" pitchFamily="34" charset="0"/>
              </a:rPr>
              <a:t>Be discerning </a:t>
            </a:r>
            <a:r>
              <a:rPr lang="en-GB" sz="1800" dirty="0">
                <a:latin typeface="Century Gothic" pitchFamily="34" charset="0"/>
              </a:rPr>
              <a:t>– which basically means you can ‘</a:t>
            </a:r>
            <a:r>
              <a:rPr lang="en-GB" sz="1800" i="1" dirty="0">
                <a:latin typeface="Century Gothic" pitchFamily="34" charset="0"/>
              </a:rPr>
              <a:t>sort the wheat from the chaff’  </a:t>
            </a:r>
            <a:r>
              <a:rPr lang="en-GB" sz="1800" dirty="0">
                <a:latin typeface="Century Gothic" pitchFamily="34" charset="0"/>
              </a:rPr>
              <a:t>and make judgements on the data or information before you.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entury Gothic" pitchFamily="34" charset="0"/>
              </a:rPr>
              <a:t>These skills </a:t>
            </a:r>
            <a:r>
              <a:rPr lang="en-GB" sz="1800" dirty="0" smtClean="0">
                <a:latin typeface="Century Gothic" pitchFamily="34" charset="0"/>
              </a:rPr>
              <a:t>will then </a:t>
            </a:r>
            <a:r>
              <a:rPr lang="en-GB" sz="1800" dirty="0">
                <a:latin typeface="Century Gothic" pitchFamily="34" charset="0"/>
              </a:rPr>
              <a:t>enable you to </a:t>
            </a:r>
            <a:r>
              <a:rPr lang="en-GB" sz="1800" dirty="0" smtClean="0">
                <a:solidFill>
                  <a:schemeClr val="tx2"/>
                </a:solidFill>
                <a:latin typeface="Century Gothic" pitchFamily="34" charset="0"/>
              </a:rPr>
              <a:t>Evaluate</a:t>
            </a:r>
            <a:r>
              <a:rPr lang="en-GB" sz="1800" dirty="0" smtClean="0">
                <a:latin typeface="Century Gothic" pitchFamily="34" charset="0"/>
              </a:rPr>
              <a:t> </a:t>
            </a:r>
            <a:r>
              <a:rPr lang="en-GB" sz="1800" dirty="0">
                <a:latin typeface="Century Gothic" pitchFamily="34" charset="0"/>
              </a:rPr>
              <a:t>the information and make informed decisions on </a:t>
            </a:r>
            <a:r>
              <a:rPr lang="en-GB" sz="1800" dirty="0" smtClean="0">
                <a:latin typeface="Century Gothic" pitchFamily="34" charset="0"/>
              </a:rPr>
              <a:t>when and how to apply it.</a:t>
            </a:r>
            <a:endParaRPr lang="en-GB" sz="1800" dirty="0">
              <a:latin typeface="Century Gothic" pitchFamily="34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504673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809</TotalTime>
  <Words>254</Words>
  <Application>Microsoft Office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Arial</vt:lpstr>
      <vt:lpstr>Horizon</vt:lpstr>
      <vt:lpstr>EMPL4012   Researching and analysing Data</vt:lpstr>
      <vt:lpstr>Module Objectives</vt:lpstr>
      <vt:lpstr>I think I can guess what you are all thinking now:</vt:lpstr>
      <vt:lpstr>Relax (or Wake up!)</vt:lpstr>
      <vt:lpstr>How?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EMPL4005  Information, Data and Analysis</dc:title>
  <dc:creator>Julia Ault</dc:creator>
  <cp:lastModifiedBy>Julia Ault</cp:lastModifiedBy>
  <cp:revision>28</cp:revision>
  <dcterms:created xsi:type="dcterms:W3CDTF">2013-02-28T18:33:48Z</dcterms:created>
  <dcterms:modified xsi:type="dcterms:W3CDTF">2015-02-26T17:02:30Z</dcterms:modified>
</cp:coreProperties>
</file>