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theme/theme5.xml" ContentType="application/vnd.openxmlformats-officedocument.theme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theme/theme7.xml" ContentType="application/vnd.openxmlformats-officedocument.theme+xml"/>
  <Override PartName="/ppt/slideLayouts/slideLayout24.xml" ContentType="application/vnd.openxmlformats-officedocument.presentationml.slideLayout+xml"/>
  <Override PartName="/ppt/theme/theme8.xml" ContentType="application/vnd.openxmlformats-officedocument.theme+xml"/>
  <Override PartName="/ppt/slideLayouts/slideLayout25.xml" ContentType="application/vnd.openxmlformats-officedocument.presentationml.slideLayout+xml"/>
  <Override PartName="/ppt/theme/theme9.xml" ContentType="application/vnd.openxmlformats-officedocument.theme+xml"/>
  <Override PartName="/ppt/slideLayouts/slideLayout26.xml" ContentType="application/vnd.openxmlformats-officedocument.presentationml.slideLayout+xml"/>
  <Override PartName="/ppt/theme/theme10.xml" ContentType="application/vnd.openxmlformats-officedocument.theme+xml"/>
  <Override PartName="/ppt/slideLayouts/slideLayout27.xml" ContentType="application/vnd.openxmlformats-officedocument.presentationml.slideLayout+xml"/>
  <Override PartName="/ppt/theme/theme11.xml" ContentType="application/vnd.openxmlformats-officedocument.theme+xml"/>
  <Override PartName="/ppt/slideLayouts/slideLayout28.xml" ContentType="application/vnd.openxmlformats-officedocument.presentationml.slideLayout+xml"/>
  <Override PartName="/ppt/theme/theme12.xml" ContentType="application/vnd.openxmlformats-officedocument.theme+xml"/>
  <Override PartName="/ppt/slideLayouts/slideLayout29.xml" ContentType="application/vnd.openxmlformats-officedocument.presentationml.slideLayout+xml"/>
  <Override PartName="/ppt/theme/theme13.xml" ContentType="application/vnd.openxmlformats-officedocument.theme+xml"/>
  <Override PartName="/ppt/slideLayouts/slideLayout30.xml" ContentType="application/vnd.openxmlformats-officedocument.presentationml.slideLayout+xml"/>
  <Override PartName="/ppt/theme/theme14.xml" ContentType="application/vnd.openxmlformats-officedocument.theme+xml"/>
  <Override PartName="/ppt/slideLayouts/slideLayout31.xml" ContentType="application/vnd.openxmlformats-officedocument.presentationml.slideLayout+xml"/>
  <Override PartName="/ppt/theme/theme15.xml" ContentType="application/vnd.openxmlformats-officedocument.theme+xml"/>
  <Override PartName="/ppt/slideLayouts/slideLayout32.xml" ContentType="application/vnd.openxmlformats-officedocument.presentationml.slideLayout+xml"/>
  <Override PartName="/ppt/theme/theme16.xml" ContentType="application/vnd.openxmlformats-officedocument.theme+xml"/>
  <Override PartName="/ppt/slideLayouts/slideLayout33.xml" ContentType="application/vnd.openxmlformats-officedocument.presentationml.slideLayout+xml"/>
  <Override PartName="/ppt/theme/theme17.xml" ContentType="application/vnd.openxmlformats-officedocument.theme+xml"/>
  <Override PartName="/ppt/slideLayouts/slideLayout34.xml" ContentType="application/vnd.openxmlformats-officedocument.presentationml.slideLayout+xml"/>
  <Override PartName="/ppt/theme/theme18.xml" ContentType="application/vnd.openxmlformats-officedocument.theme+xml"/>
  <Override PartName="/ppt/slideLayouts/slideLayout35.xml" ContentType="application/vnd.openxmlformats-officedocument.presentationml.slideLayout+xml"/>
  <Override PartName="/ppt/theme/theme19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20.xml" ContentType="application/vnd.openxmlformats-officedocument.theme+xml"/>
  <Override PartName="/ppt/slideLayouts/slideLayout44.xml" ContentType="application/vnd.openxmlformats-officedocument.presentationml.slideLayout+xml"/>
  <Override PartName="/ppt/theme/theme21.xml" ContentType="application/vnd.openxmlformats-officedocument.theme+xml"/>
  <Override PartName="/ppt/slideLayouts/slideLayout45.xml" ContentType="application/vnd.openxmlformats-officedocument.presentationml.slideLayout+xml"/>
  <Override PartName="/ppt/theme/theme22.xml" ContentType="application/vnd.openxmlformats-officedocument.theme+xml"/>
  <Override PartName="/ppt/slideLayouts/slideLayout46.xml" ContentType="application/vnd.openxmlformats-officedocument.presentationml.slideLayout+xml"/>
  <Override PartName="/ppt/theme/theme23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24.xml" ContentType="application/vnd.openxmlformats-officedocument.theme+xml"/>
  <Override PartName="/ppt/slideLayouts/slideLayout49.xml" ContentType="application/vnd.openxmlformats-officedocument.presentationml.slideLayout+xml"/>
  <Override PartName="/ppt/theme/theme25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6.xml" ContentType="application/vnd.openxmlformats-officedocument.theme+xml"/>
  <Override PartName="/ppt/theme/theme27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3" r:id="rId4"/>
    <p:sldMasterId id="2147484255" r:id="rId5"/>
    <p:sldMasterId id="2147484259" r:id="rId6"/>
    <p:sldMasterId id="2147484265" r:id="rId7"/>
    <p:sldMasterId id="2147484268" r:id="rId8"/>
    <p:sldMasterId id="2147484270" r:id="rId9"/>
    <p:sldMasterId id="2147484272" r:id="rId10"/>
    <p:sldMasterId id="2147484274" r:id="rId11"/>
    <p:sldMasterId id="2147484276" r:id="rId12"/>
    <p:sldMasterId id="2147484278" r:id="rId13"/>
    <p:sldMasterId id="2147484280" r:id="rId14"/>
    <p:sldMasterId id="2147484282" r:id="rId15"/>
    <p:sldMasterId id="2147484284" r:id="rId16"/>
    <p:sldMasterId id="2147484286" r:id="rId17"/>
    <p:sldMasterId id="2147484288" r:id="rId18"/>
    <p:sldMasterId id="2147484290" r:id="rId19"/>
    <p:sldMasterId id="2147484292" r:id="rId20"/>
    <p:sldMasterId id="2147484294" r:id="rId21"/>
    <p:sldMasterId id="2147484296" r:id="rId22"/>
    <p:sldMasterId id="2147484298" r:id="rId23"/>
    <p:sldMasterId id="2147484307" r:id="rId24"/>
    <p:sldMasterId id="2147484309" r:id="rId25"/>
    <p:sldMasterId id="2147484311" r:id="rId26"/>
    <p:sldMasterId id="2147484313" r:id="rId27"/>
    <p:sldMasterId id="2147484316" r:id="rId28"/>
    <p:sldMasterId id="2147484318" r:id="rId29"/>
  </p:sldMasterIdLst>
  <p:notesMasterIdLst>
    <p:notesMasterId r:id="rId49"/>
  </p:notesMasterIdLst>
  <p:sldIdLst>
    <p:sldId id="354" r:id="rId30"/>
    <p:sldId id="301" r:id="rId31"/>
    <p:sldId id="412" r:id="rId32"/>
    <p:sldId id="512" r:id="rId33"/>
    <p:sldId id="358" r:id="rId34"/>
    <p:sldId id="404" r:id="rId35"/>
    <p:sldId id="405" r:id="rId36"/>
    <p:sldId id="517" r:id="rId37"/>
    <p:sldId id="409" r:id="rId38"/>
    <p:sldId id="410" r:id="rId39"/>
    <p:sldId id="515" r:id="rId40"/>
    <p:sldId id="416" r:id="rId41"/>
    <p:sldId id="516" r:id="rId42"/>
    <p:sldId id="518" r:id="rId43"/>
    <p:sldId id="419" r:id="rId44"/>
    <p:sldId id="520" r:id="rId45"/>
    <p:sldId id="521" r:id="rId46"/>
    <p:sldId id="506" r:id="rId47"/>
    <p:sldId id="507" r:id="rId4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A32FDD-4F5F-4050-92D3-D08BFE5ABCAB}" v="3" dt="2021-02-08T18:39:28.8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3"/>
    <p:restoredTop sz="94694"/>
  </p:normalViewPr>
  <p:slideViewPr>
    <p:cSldViewPr snapToGrid="0">
      <p:cViewPr varScale="1">
        <p:scale>
          <a:sx n="106" d="100"/>
          <a:sy n="106" d="100"/>
        </p:scale>
        <p:origin x="177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Master" Target="slideMasters/slideMaster23.xml"/><Relationship Id="rId39" Type="http://schemas.openxmlformats.org/officeDocument/2006/relationships/slide" Target="slides/slide10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5.xml"/><Relationship Id="rId42" Type="http://schemas.openxmlformats.org/officeDocument/2006/relationships/slide" Target="slides/slide13.xml"/><Relationship Id="rId47" Type="http://schemas.openxmlformats.org/officeDocument/2006/relationships/slide" Target="slides/slide18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Master" Target="slideMasters/slideMaster26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" Target="slides/slide3.xml"/><Relationship Id="rId37" Type="http://schemas.openxmlformats.org/officeDocument/2006/relationships/slide" Target="slides/slide8.xml"/><Relationship Id="rId40" Type="http://schemas.openxmlformats.org/officeDocument/2006/relationships/slide" Target="slides/slide11.xml"/><Relationship Id="rId45" Type="http://schemas.openxmlformats.org/officeDocument/2006/relationships/slide" Target="slides/slide16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2.xml"/><Relationship Id="rId44" Type="http://schemas.openxmlformats.org/officeDocument/2006/relationships/slide" Target="slides/slide15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Master" Target="slideMasters/slideMaster24.xml"/><Relationship Id="rId30" Type="http://schemas.openxmlformats.org/officeDocument/2006/relationships/slide" Target="slides/slide1.xml"/><Relationship Id="rId35" Type="http://schemas.openxmlformats.org/officeDocument/2006/relationships/slide" Target="slides/slide6.xml"/><Relationship Id="rId43" Type="http://schemas.openxmlformats.org/officeDocument/2006/relationships/slide" Target="slides/slide14.xml"/><Relationship Id="rId48" Type="http://schemas.openxmlformats.org/officeDocument/2006/relationships/slide" Target="slides/slide19.xml"/><Relationship Id="rId8" Type="http://schemas.openxmlformats.org/officeDocument/2006/relationships/slideMaster" Target="slideMasters/slideMaster5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" Target="slides/slide4.xml"/><Relationship Id="rId38" Type="http://schemas.openxmlformats.org/officeDocument/2006/relationships/slide" Target="slides/slide9.xml"/><Relationship Id="rId46" Type="http://schemas.openxmlformats.org/officeDocument/2006/relationships/slide" Target="slides/slide17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2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Master" Target="slideMasters/slideMaster25.xml"/><Relationship Id="rId36" Type="http://schemas.openxmlformats.org/officeDocument/2006/relationships/slide" Target="slides/slide7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9287BF-F806-458F-BE52-8588D7A6BB1A}" type="datetimeFigureOut">
              <a:rPr lang="en-GB"/>
              <a:pPr>
                <a:defRPr/>
              </a:pPr>
              <a:t>12/09/2023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7E67E19-4B33-464F-92BF-C1EC978990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90455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0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20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0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0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0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0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0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1308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280217D-976E-4701-B677-C6175AAE263B}" type="datetime1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089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C1C87BB-82AB-48EA-82AC-8E1C827E2A7F}" type="datetime1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572781E-558C-4ED7-AD63-D27D44B3968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5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0280D5-0835-452F-BCC2-487F54756822}" type="datetime1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096B041-6E99-4359-A389-74577D161FA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721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156C5D7-7866-404F-82ED-F8BA470F1151}" type="datetime1">
              <a:rPr lang="en-GB" smtClean="0"/>
              <a:t>12/09/2023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855403F-8250-4DD1-A4C2-92980B3915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161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90BEFA-853F-4ADB-8261-B9DF19173941}" type="datetime1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C29155E-2029-4282-9517-655B4E450D4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001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589CA98-A964-4AD3-A673-FCBF05CA4D26}" type="datetime1">
              <a:rPr lang="en-GB" smtClean="0"/>
              <a:t>12/09/2023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2AAD7C2-7D3F-4900-B54C-1413AE9CCE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86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23CD21B-0839-4E99-8AA7-C391B9A66DF3}" type="datetime1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69BCF62-406D-4B72-989E-DA8A3B72D4A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333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67F16A8-215C-42C8-89FA-D2C0F30BF846}" type="datetime1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53A42F0-A750-422B-9716-DDB2FB0FC31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762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344E236-80B5-4DAD-B96A-79D6D50208A4}" type="datetime1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2E60346-F0C0-4E9D-A339-9EEE2FD8241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481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0E0DA29-1DC4-4385-8A99-4F45290ACCCC}" type="datetime1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44FA86D-9419-442E-956B-46EF807636B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673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4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05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30133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6"/>
            <a:ext cx="2057400" cy="365125"/>
          </a:xfrm>
          <a:prstGeom prst="rect">
            <a:avLst/>
          </a:prstGeom>
        </p:spPr>
        <p:txBody>
          <a:bodyPr/>
          <a:lstStyle/>
          <a:p>
            <a:fld id="{9C64F3F4-CE19-49F8-9EF4-FF4EE52031C2}" type="datetimeFigureOut">
              <a:rPr lang="en-GB" smtClean="0"/>
              <a:t>12/09/2023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6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6"/>
            <a:ext cx="2057400" cy="365125"/>
          </a:xfrm>
          <a:prstGeom prst="rect">
            <a:avLst/>
          </a:prstGeom>
        </p:spPr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6022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253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013"/>
            </a:lvl1pPr>
            <a:lvl2pPr marL="192881" indent="0" algn="ctr">
              <a:buNone/>
              <a:defRPr sz="844"/>
            </a:lvl2pPr>
            <a:lvl3pPr marL="385763" indent="0" algn="ctr">
              <a:buNone/>
              <a:defRPr sz="760"/>
            </a:lvl3pPr>
            <a:lvl4pPr marL="578644" indent="0" algn="ctr">
              <a:buNone/>
              <a:defRPr sz="675"/>
            </a:lvl4pPr>
            <a:lvl5pPr marL="771525" indent="0" algn="ctr">
              <a:buNone/>
              <a:defRPr sz="675"/>
            </a:lvl5pPr>
            <a:lvl6pPr marL="964406" indent="0" algn="ctr">
              <a:buNone/>
              <a:defRPr sz="675"/>
            </a:lvl6pPr>
            <a:lvl7pPr marL="1157288" indent="0" algn="ctr">
              <a:buNone/>
              <a:defRPr sz="675"/>
            </a:lvl7pPr>
            <a:lvl8pPr marL="1350169" indent="0" algn="ctr">
              <a:buNone/>
              <a:defRPr sz="675"/>
            </a:lvl8pPr>
            <a:lvl9pPr marL="1543050" indent="0" algn="ctr">
              <a:buNone/>
              <a:defRPr sz="675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12/09/2023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018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A5AF0-D1D2-4129-BD44-FFA7B70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BF29-FBC8-4E88-A092-25BFADD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CFAF-F1D8-4AF8-A191-E938EE22C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2D109-2283-42BE-A563-0ED1A6174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12/09/2023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D865B-3B67-4C35-A127-69903EF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A2BBD-E859-4409-B8E3-A37B98935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2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9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902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12/09/2023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9845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15" y="103188"/>
            <a:ext cx="8243887" cy="1314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A292F-E59F-4BB5-83B4-13470A14BBC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2369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36B3-0D86-4F0A-B328-91F50749BA1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66332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86003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4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05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0891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10" y="1470582"/>
            <a:ext cx="3910357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57568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10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269586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4290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489" y="1470581"/>
            <a:ext cx="3181546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46649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10" y="1470586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62563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10" y="1470586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61234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10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269586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13426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10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269586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608496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67" y="365129"/>
            <a:ext cx="86113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67" y="1825625"/>
            <a:ext cx="8611385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054678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67" y="365129"/>
            <a:ext cx="86113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67" y="1825625"/>
            <a:ext cx="8611385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41415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245" y="1420930"/>
            <a:ext cx="86962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245" y="2881431"/>
            <a:ext cx="8696227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21699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245" y="1420930"/>
            <a:ext cx="86962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245" y="2881431"/>
            <a:ext cx="8696227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309879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3" y="365129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3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892375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3" y="365129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3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0098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735" y="365129"/>
            <a:ext cx="622169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735" y="1825625"/>
            <a:ext cx="6221691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9833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735" y="365129"/>
            <a:ext cx="622169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735" y="1825625"/>
            <a:ext cx="6221691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742408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555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8812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229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188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4729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2804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5255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12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51909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52587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62742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79161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4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05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1828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7" y="1516014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05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450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280217D-976E-4701-B677-C6175AAE263B}" type="datetime1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48234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3755-8389-4062-B063-7163EBFCD922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27EB3-8499-4678-9C59-5EB364D67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5767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A5AF0-D1D2-4129-BD44-FFA7B70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BF29-FBC8-4E88-A092-25BFADD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CFAF-F1D8-4AF8-A191-E938EE22C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2D109-2283-42BE-A563-0ED1A6174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3755-8389-4062-B063-7163EBFCD922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D865B-3B67-4C35-A127-69903EF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A2BBD-E859-4409-B8E3-A37B98935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27EB3-8499-4678-9C59-5EB364D67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04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1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3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4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25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6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7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8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9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30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31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32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33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34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35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9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44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45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46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theme" Target="../theme/theme24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49.xml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1.jpg"/><Relationship Id="rId4" Type="http://schemas.openxmlformats.org/officeDocument/2006/relationships/theme" Target="../theme/theme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905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247" r:id="rId4"/>
    <p:sldLayoutId id="2147484248" r:id="rId5"/>
    <p:sldLayoutId id="2147484249" r:id="rId6"/>
    <p:sldLayoutId id="2147484250" r:id="rId7"/>
    <p:sldLayoutId id="2147484251" r:id="rId8"/>
    <p:sldLayoutId id="2147484252" r:id="rId9"/>
    <p:sldLayoutId id="2147484253" r:id="rId10"/>
    <p:sldLayoutId id="214748425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63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6" r:id="rId1"/>
  </p:sldLayoutIdLst>
  <p:hf hdr="0" ftr="0" dt="0"/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610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0" r:id="rId1"/>
    <p:sldLayoutId id="2147484261" r:id="rId2"/>
    <p:sldLayoutId id="2147484262" r:id="rId3"/>
    <p:sldLayoutId id="2147484263" r:id="rId4"/>
    <p:sldLayoutId id="2147484264" r:id="rId5"/>
    <p:sldLayoutId id="2147484322" r:id="rId6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13B09A0C-BB2C-4A29-8250-38DFB6C5FE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6" r:id="rId1"/>
    <p:sldLayoutId id="2147484267" r:id="rId2"/>
  </p:sldLayoutIdLst>
  <p:hf hdr="0" ftr="0" dt="0"/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1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25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9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None/>
        <a:defRPr sz="1181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1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51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None/>
        <a:defRPr sz="1181" kern="1200">
          <a:solidFill>
            <a:schemeClr val="bg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64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3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110" y="1470586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32507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5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None/>
        <a:defRPr sz="1181" kern="1200">
          <a:solidFill>
            <a:schemeClr val="bg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110" y="1470586"/>
            <a:ext cx="8102927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317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7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None/>
        <a:defRPr sz="1181" kern="1200">
          <a:solidFill>
            <a:schemeClr val="bg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110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9220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9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None/>
        <a:defRPr sz="1181" kern="1200">
          <a:solidFill>
            <a:schemeClr val="bg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110" y="1470586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1630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1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None/>
        <a:defRPr sz="1181" kern="1200">
          <a:solidFill>
            <a:schemeClr val="bg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67" y="365129"/>
            <a:ext cx="86113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667" y="1825625"/>
            <a:ext cx="8611385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8777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385" y="365129"/>
            <a:ext cx="86679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0385" y="1825625"/>
            <a:ext cx="86679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4199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796" y="1383220"/>
            <a:ext cx="866853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9796" y="2843720"/>
            <a:ext cx="8668535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17638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427"/>
            <a:ext cx="9144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245" y="1420930"/>
            <a:ext cx="86962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6245" y="2881431"/>
            <a:ext cx="8696227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8459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9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3" y="365129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5113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5137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1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3" y="365129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5113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92278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3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735" y="365129"/>
            <a:ext cx="622169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5735" y="1825625"/>
            <a:ext cx="6221691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42331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5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735" y="365129"/>
            <a:ext cx="622169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5735" y="1825625"/>
            <a:ext cx="6221691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4775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2332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5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8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959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0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4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2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13B09A0C-BB2C-4A29-8250-38DFB6C5FE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44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4" r:id="rId1"/>
    <p:sldLayoutId id="2147484315" r:id="rId2"/>
  </p:sldLayoutIdLst>
  <p:hf hdr="0" ftr="0" dt="0"/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204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3073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9" r:id="rId1"/>
    <p:sldLayoutId id="2147484320" r:id="rId2"/>
    <p:sldLayoutId id="2147484321" r:id="rId3"/>
  </p:sldLayoutIdLst>
  <p:hf hdr="0" ft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sos-mori.com/" TargetMode="External"/><Relationship Id="rId2" Type="http://schemas.openxmlformats.org/officeDocument/2006/relationships/hyperlink" Target="http://www.statistics.gov.uk/hub/index.html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iser.essex.ac.uk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51EB77-20F7-46E6-B3C4-8AAFCDB6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75" y="2320053"/>
            <a:ext cx="4098845" cy="239482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1800" dirty="0">
                <a:ea typeface="Calibri" panose="020F0502020204030204" pitchFamily="34" charset="0"/>
              </a:rPr>
              <a:t>CertHE Applied Leadership and Management in the Workplace </a:t>
            </a:r>
            <a:br>
              <a:rPr lang="en-GB" sz="1800" b="1" dirty="0">
                <a:ea typeface="Calibri" panose="020F0502020204030204" pitchFamily="34" charset="0"/>
              </a:rPr>
            </a:br>
            <a:br>
              <a:rPr lang="en-GB" altLang="en-US" sz="1800" dirty="0"/>
            </a:br>
            <a:br>
              <a:rPr lang="en-GB" altLang="en-US" sz="1800" dirty="0"/>
            </a:br>
            <a:r>
              <a:rPr lang="en-GB" altLang="en-US" sz="1800" dirty="0"/>
              <a:t>Module: BMSK4015 </a:t>
            </a:r>
            <a:br>
              <a:rPr lang="en-GB" altLang="en-US" sz="1800" dirty="0"/>
            </a:br>
            <a:r>
              <a:rPr lang="en-GB" sz="1800" dirty="0"/>
              <a:t>Academic and Research Skills</a:t>
            </a:r>
            <a:br>
              <a:rPr lang="en-GB" sz="1800" dirty="0"/>
            </a:br>
            <a:br>
              <a:rPr lang="en-GB" sz="1800" dirty="0"/>
            </a:br>
            <a:br>
              <a:rPr lang="en-GB" sz="1800" b="1" dirty="0"/>
            </a:b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8F35DD7-30F2-4EBF-A015-C0DEF3DDE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904587"/>
            <a:ext cx="6858000" cy="1086844"/>
          </a:xfrm>
        </p:spPr>
        <p:txBody>
          <a:bodyPr/>
          <a:lstStyle/>
          <a:p>
            <a:r>
              <a:rPr lang="en-GB" sz="3300" dirty="0">
                <a:solidFill>
                  <a:srgbClr val="FFFFFF"/>
                </a:solidFill>
                <a:latin typeface="Calibri Light" panose="020F0302020204030204" pitchFamily="34" charset="0"/>
              </a:rPr>
              <a:t>Blended Learning </a:t>
            </a:r>
            <a: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b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</a:br>
            <a:r>
              <a:rPr lang="en-GB" sz="3300" dirty="0">
                <a:solidFill>
                  <a:srgbClr val="FFFFFF"/>
                </a:solidFill>
                <a:latin typeface="Calibri Light" panose="020F0302020204030204" pitchFamily="34" charset="0"/>
              </a:rPr>
              <a:t>Session 7</a:t>
            </a:r>
            <a: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  <a:t> </a:t>
            </a:r>
            <a:endParaRPr lang="en-GB" sz="3300" dirty="0"/>
          </a:p>
        </p:txBody>
      </p:sp>
    </p:spTree>
    <p:extLst>
      <p:ext uri="{BB962C8B-B14F-4D97-AF65-F5344CB8AC3E}">
        <p14:creationId xmlns:p14="http://schemas.microsoft.com/office/powerpoint/2010/main" val="4201398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5DC93-ABC4-9DF9-E31A-095D43428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600" dirty="0">
                <a:latin typeface="Arial Rounded MT Bold" charset="0"/>
                <a:ea typeface="Arial Rounded MT Bold" charset="0"/>
                <a:cs typeface="Arial Rounded MT Bold" charset="0"/>
              </a:rPr>
              <a:t>Today’s Session</a:t>
            </a:r>
            <a:br>
              <a:rPr lang="en-GB" sz="44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CEAB4-0475-EACC-D8F3-3E5299852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825625"/>
            <a:ext cx="9270749" cy="3598631"/>
          </a:xfrm>
        </p:spPr>
        <p:txBody>
          <a:bodyPr/>
          <a:lstStyle/>
          <a:p>
            <a:pPr>
              <a:defRPr/>
            </a:pPr>
            <a:r>
              <a:rPr lang="en-GB" sz="3200" dirty="0">
                <a:latin typeface="Arial Rounded MT Bold" charset="0"/>
                <a:ea typeface="Arial Rounded MT Bold" charset="0"/>
                <a:cs typeface="Arial Rounded MT Bold" charset="0"/>
              </a:rPr>
              <a:t>Research Methods (Data Collection Methods) </a:t>
            </a:r>
          </a:p>
          <a:p>
            <a:pPr>
              <a:defRPr/>
            </a:pPr>
            <a:r>
              <a:rPr lang="en-GB" sz="3200" dirty="0">
                <a:latin typeface="Arial Rounded MT Bold" charset="0"/>
                <a:ea typeface="Arial Rounded MT Bold" charset="0"/>
                <a:cs typeface="Arial Rounded MT Bold" charset="0"/>
              </a:rPr>
              <a:t>Primary Data</a:t>
            </a:r>
          </a:p>
          <a:p>
            <a:pPr>
              <a:defRPr/>
            </a:pPr>
            <a:r>
              <a:rPr lang="en-GB" sz="3200" dirty="0">
                <a:latin typeface="Arial Rounded MT Bold" charset="0"/>
              </a:rPr>
              <a:t>Secondary Data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F7123E-EEA1-04A4-8ECF-2283CE0BD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FFD23-A562-4633-A2B6-B3E5DF7E1AF8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25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368" y="465940"/>
            <a:ext cx="9216735" cy="864096"/>
          </a:xfrm>
        </p:spPr>
        <p:txBody>
          <a:bodyPr>
            <a:no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Why Collect Data?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344" y="2006145"/>
            <a:ext cx="8229600" cy="28457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tx2"/>
                </a:solidFill>
                <a:cs typeface="Calibri" panose="020F0502020204030204" pitchFamily="34" charset="0"/>
              </a:rPr>
              <a:t>Data</a:t>
            </a:r>
            <a:r>
              <a:rPr lang="en-GB" sz="2800" dirty="0">
                <a:cs typeface="Calibri" panose="020F0502020204030204" pitchFamily="34" charset="0"/>
              </a:rPr>
              <a:t> can be collected in several ways using both </a:t>
            </a:r>
            <a:r>
              <a:rPr lang="en-GB" sz="2800" i="1" dirty="0">
                <a:cs typeface="Calibri" panose="020F0502020204030204" pitchFamily="34" charset="0"/>
              </a:rPr>
              <a:t>primary</a:t>
            </a:r>
            <a:r>
              <a:rPr lang="en-GB" sz="2800" dirty="0">
                <a:cs typeface="Calibri" panose="020F0502020204030204" pitchFamily="34" charset="0"/>
              </a:rPr>
              <a:t> and </a:t>
            </a:r>
            <a:r>
              <a:rPr lang="en-GB" sz="2800" i="1" dirty="0">
                <a:cs typeface="Calibri" panose="020F0502020204030204" pitchFamily="34" charset="0"/>
              </a:rPr>
              <a:t>secondary</a:t>
            </a:r>
            <a:r>
              <a:rPr lang="en-GB" sz="2800" dirty="0">
                <a:cs typeface="Calibri" panose="020F0502020204030204" pitchFamily="34" charset="0"/>
              </a:rPr>
              <a:t> sources.</a:t>
            </a:r>
          </a:p>
          <a:p>
            <a:pPr marL="0" indent="0">
              <a:buNone/>
            </a:pPr>
            <a:endParaRPr lang="en-GB" sz="2800" dirty="0"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800" dirty="0">
                <a:cs typeface="Calibri" panose="020F0502020204030204" pitchFamily="34" charset="0"/>
              </a:rPr>
              <a:t>The collected </a:t>
            </a:r>
            <a:r>
              <a:rPr lang="en-GB" sz="2800" dirty="0">
                <a:solidFill>
                  <a:schemeClr val="tx2"/>
                </a:solidFill>
                <a:cs typeface="Calibri" panose="020F0502020204030204" pitchFamily="34" charset="0"/>
              </a:rPr>
              <a:t>Data</a:t>
            </a:r>
            <a:r>
              <a:rPr lang="en-GB" sz="2800" dirty="0">
                <a:cs typeface="Calibri" panose="020F0502020204030204" pitchFamily="34" charset="0"/>
              </a:rPr>
              <a:t> then becomes </a:t>
            </a:r>
            <a:r>
              <a:rPr lang="en-GB" sz="2800" dirty="0">
                <a:solidFill>
                  <a:schemeClr val="tx2"/>
                </a:solidFill>
                <a:cs typeface="Calibri" panose="020F0502020204030204" pitchFamily="34" charset="0"/>
              </a:rPr>
              <a:t>Information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2"/>
                </a:solidFill>
                <a:cs typeface="Calibri" panose="020F0502020204030204" pitchFamily="34" charset="0"/>
              </a:rPr>
              <a:t>Information</a:t>
            </a:r>
            <a:r>
              <a:rPr lang="en-GB" sz="2800" dirty="0">
                <a:cs typeface="Calibri" panose="020F0502020204030204" pitchFamily="34" charset="0"/>
              </a:rPr>
              <a:t> is used at all levels and in all contexts within organisations</a:t>
            </a:r>
          </a:p>
          <a:p>
            <a:pPr marL="0" indent="0">
              <a:buNone/>
            </a:pPr>
            <a:endParaRPr lang="en-GB" sz="2800" dirty="0">
              <a:cs typeface="Calibri" panose="020F0502020204030204" pitchFamily="34" charset="0"/>
            </a:endParaRPr>
          </a:p>
          <a:p>
            <a:endParaRPr lang="en-GB" sz="2800" dirty="0">
              <a:cs typeface="Calibri" panose="020F0502020204030204" pitchFamily="34" charset="0"/>
            </a:endParaRPr>
          </a:p>
          <a:p>
            <a:endParaRPr lang="en-GB" sz="2800" dirty="0"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35279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>
          <a:xfrm>
            <a:off x="166923" y="136520"/>
            <a:ext cx="7886700" cy="995164"/>
          </a:xfrm>
        </p:spPr>
        <p:txBody>
          <a:bodyPr anchor="ctr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There are two kinds of data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>
          <a:xfrm>
            <a:off x="166923" y="1253331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GB" sz="2800" b="1" u="sng" dirty="0">
                <a:solidFill>
                  <a:schemeClr val="tx2"/>
                </a:solidFill>
              </a:rPr>
              <a:t>Qualitative</a:t>
            </a:r>
            <a:r>
              <a:rPr lang="en-GB" sz="2800" dirty="0"/>
              <a:t> data uses words or images to describe something.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dirty="0"/>
              <a:t>Not in numerical form e.g. open-ended questionnaires ‘What did you think of our service?’</a:t>
            </a:r>
            <a:endParaRPr lang="en-GB" sz="2800" dirty="0"/>
          </a:p>
          <a:p>
            <a:pPr eaLnBrk="1" hangingPunct="1">
              <a:lnSpc>
                <a:spcPct val="110000"/>
              </a:lnSpc>
            </a:pPr>
            <a:r>
              <a:rPr lang="en-GB" sz="2800" b="1" u="sng" dirty="0">
                <a:solidFill>
                  <a:schemeClr val="tx2"/>
                </a:solidFill>
              </a:rPr>
              <a:t>Quantitative</a:t>
            </a:r>
            <a:r>
              <a:rPr lang="en-GB" sz="2800" dirty="0"/>
              <a:t> data uses numbers, or categories, that can be labelled with a number.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800" dirty="0"/>
              <a:t>This type of data can be used to construct graphs and tables of raw data.</a:t>
            </a:r>
          </a:p>
          <a:p>
            <a:pPr lvl="4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0048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856" y="152400"/>
            <a:ext cx="8229600" cy="1152128"/>
          </a:xfrm>
        </p:spPr>
        <p:txBody>
          <a:bodyPr>
            <a:norm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What is data used for?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920" y="728463"/>
            <a:ext cx="8868793" cy="5006511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3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Decision-making: </a:t>
            </a:r>
            <a:b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Information used for decision-making is often categorised into three types: </a:t>
            </a:r>
            <a:b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Strategic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- looking at the Big Picture</a:t>
            </a:r>
            <a:b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Tactical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- measuring effective use of company resources</a:t>
            </a:r>
            <a:b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</a:t>
            </a:r>
            <a:r>
              <a:rPr lang="en-US" sz="2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how the day-to-day operations are handled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000" dirty="0">
                <a:solidFill>
                  <a:schemeClr val="tx2"/>
                </a:solidFill>
                <a:cs typeface="Calibri" panose="020F0502020204030204" pitchFamily="34" charset="0"/>
              </a:rPr>
              <a:t>Measurement</a:t>
            </a:r>
            <a:r>
              <a:rPr lang="en-GB" sz="2800" dirty="0">
                <a:solidFill>
                  <a:schemeClr val="tx2"/>
                </a:solidFill>
                <a:cs typeface="Calibri" panose="020F0502020204030204" pitchFamily="34" charset="0"/>
              </a:rPr>
              <a:t>: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br>
              <a:rPr lang="en-GB" sz="2800" dirty="0">
                <a:cs typeface="Calibri" panose="020F0502020204030204" pitchFamily="34" charset="0"/>
              </a:rPr>
            </a:br>
            <a:r>
              <a:rPr lang="en-US" sz="2600" dirty="0" err="1">
                <a:cs typeface="Calibri" panose="020F0502020204030204" pitchFamily="34" charset="0"/>
              </a:rPr>
              <a:t>Organisations</a:t>
            </a:r>
            <a:r>
              <a:rPr lang="en-US" sz="2600" dirty="0">
                <a:cs typeface="Calibri" panose="020F0502020204030204" pitchFamily="34" charset="0"/>
              </a:rPr>
              <a:t> must measure their performance to be successful. </a:t>
            </a:r>
            <a:br>
              <a:rPr lang="en-US" sz="2800" dirty="0">
                <a:cs typeface="Calibri" panose="020F0502020204030204" pitchFamily="34" charset="0"/>
              </a:rPr>
            </a:br>
            <a:r>
              <a:rPr lang="en-US" sz="2600" i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Information is used as the main way of measuring performance. </a:t>
            </a:r>
            <a:br>
              <a:rPr lang="en-US" sz="2600" i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</a:br>
            <a:r>
              <a:rPr lang="en-US" sz="2600" i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This may be done by collecting and analysing information on sales, costs and profits.</a:t>
            </a:r>
            <a:endParaRPr lang="en-GB" sz="2600" i="1" dirty="0">
              <a:solidFill>
                <a:schemeClr val="tx2">
                  <a:lumMod val="60000"/>
                  <a:lumOff val="40000"/>
                </a:schemeClr>
              </a:solidFill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5841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60" y="475432"/>
            <a:ext cx="8855476" cy="501096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n-GB" sz="3300" dirty="0">
              <a:cs typeface="Calibri" panose="020F050202020403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1200" dirty="0">
                <a:solidFill>
                  <a:schemeClr val="tx2"/>
                </a:solidFill>
                <a:cs typeface="Calibri" panose="020F0502020204030204" pitchFamily="34" charset="0"/>
              </a:rPr>
              <a:t>Recording:</a:t>
            </a:r>
            <a:r>
              <a:rPr lang="en-GB" sz="11200" dirty="0">
                <a:cs typeface="Calibri" panose="020F0502020204030204" pitchFamily="34" charset="0"/>
              </a:rPr>
              <a:t> </a:t>
            </a:r>
            <a:br>
              <a:rPr lang="en-GB" sz="9600" dirty="0">
                <a:cs typeface="Calibri" panose="020F0502020204030204" pitchFamily="34" charset="0"/>
              </a:rPr>
            </a:br>
            <a:r>
              <a:rPr lang="en-GB" sz="9600" dirty="0">
                <a:cs typeface="Calibri" panose="020F0502020204030204" pitchFamily="34" charset="0"/>
              </a:rPr>
              <a:t>Organisations collect a wealth of information as part of their normal operations  - they record purchases, sales, returns, deliveries etc.</a:t>
            </a:r>
            <a:br>
              <a:rPr lang="en-GB" sz="9600" dirty="0">
                <a:cs typeface="Calibri" panose="020F0502020204030204" pitchFamily="34" charset="0"/>
              </a:rPr>
            </a:br>
            <a:r>
              <a:rPr lang="en-GB" sz="9600" i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In order to plan, you must have information to base your plans on.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1200" dirty="0">
                <a:solidFill>
                  <a:schemeClr val="tx2"/>
                </a:solidFill>
                <a:cs typeface="Calibri" panose="020F0502020204030204" pitchFamily="34" charset="0"/>
              </a:rPr>
              <a:t>Planning:</a:t>
            </a:r>
            <a:r>
              <a:rPr lang="en-GB" sz="11200" dirty="0">
                <a:cs typeface="Calibri" panose="020F0502020204030204" pitchFamily="34" charset="0"/>
              </a:rPr>
              <a:t> </a:t>
            </a:r>
            <a:br>
              <a:rPr lang="en-GB" sz="9600" dirty="0">
                <a:cs typeface="Calibri" panose="020F0502020204030204" pitchFamily="34" charset="0"/>
              </a:rPr>
            </a:br>
            <a:r>
              <a:rPr lang="en-GB" sz="9600" dirty="0">
                <a:cs typeface="Calibri" panose="020F0502020204030204" pitchFamily="34" charset="0"/>
              </a:rPr>
              <a:t>Making decisions about staff, premises, equipment, customers. </a:t>
            </a:r>
            <a:br>
              <a:rPr lang="en-GB" sz="9600" dirty="0">
                <a:cs typeface="Calibri" panose="020F0502020204030204" pitchFamily="34" charset="0"/>
              </a:rPr>
            </a:br>
            <a:r>
              <a:rPr lang="en-GB" sz="9600" i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Accurate and up to date information is required to enable planning to take place.</a:t>
            </a:r>
          </a:p>
          <a:p>
            <a:pPr marL="0" indent="0">
              <a:lnSpc>
                <a:spcPct val="120000"/>
              </a:lnSpc>
              <a:buNone/>
            </a:pPr>
            <a:br>
              <a:rPr lang="en-GB" sz="9600" i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</a:br>
            <a:br>
              <a:rPr lang="en-GB" sz="9600" dirty="0">
                <a:cs typeface="Calibri" panose="020F0502020204030204" pitchFamily="34" charset="0"/>
              </a:rPr>
            </a:b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822911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585" y="809116"/>
            <a:ext cx="8229600" cy="1400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Primary Source</a:t>
            </a:r>
          </a:p>
          <a:p>
            <a:pPr marL="0" indent="0">
              <a:buNone/>
            </a:pP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Collection Methods</a:t>
            </a:r>
          </a:p>
          <a:p>
            <a:pPr marL="0" indent="0" algn="ctr">
              <a:buNone/>
            </a:pP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0" indent="0" algn="ctr">
              <a:buNone/>
            </a:pP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77AD6-5415-201B-9034-9F0175FE8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3965" y="2384667"/>
            <a:ext cx="3795320" cy="301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311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52128"/>
          </a:xfrm>
        </p:spPr>
        <p:txBody>
          <a:bodyPr>
            <a:normAutofit/>
          </a:bodyPr>
          <a:lstStyle/>
          <a:p>
            <a:b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</a:b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Questionnaires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798" y="1458741"/>
            <a:ext cx="8486848" cy="394051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be delivered in different ways: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Self-completion (e.g. online or postal)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telephone survey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face to face interview</a:t>
            </a:r>
            <a:b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3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3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seek to discover any of the following types of information: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preferences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behavioural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opinion based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attitudes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3800" dirty="0">
                <a:latin typeface="Calibri" panose="020F0502020204030204" pitchFamily="34" charset="0"/>
                <a:cs typeface="Calibri" panose="020F0502020204030204" pitchFamily="34" charset="0"/>
              </a:rPr>
              <a:t>beliefs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760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033" y="195154"/>
            <a:ext cx="8229600" cy="1152128"/>
          </a:xfrm>
        </p:spPr>
        <p:txBody>
          <a:bodyPr>
            <a:norm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Questionnaire Design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033" y="1246448"/>
            <a:ext cx="8381095" cy="4178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Good Design: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Respondent knows exactly what to do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Clear, neat, attractive layout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Polite and professional tone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ask what you need to know – no more, no less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Poor  Design: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Too long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Inappropriate design or language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Poor questions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3309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01840"/>
            <a:ext cx="8229600" cy="982367"/>
          </a:xfrm>
        </p:spPr>
        <p:txBody>
          <a:bodyPr>
            <a:norm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Questionnaire Design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153" y="1284208"/>
            <a:ext cx="7904480" cy="4003660"/>
          </a:xfrm>
        </p:spPr>
        <p:txBody>
          <a:bodyPr>
            <a:normAutofit/>
          </a:bodyPr>
          <a:lstStyle/>
          <a:p>
            <a:pPr marL="400050" lvl="1" indent="0">
              <a:lnSpc>
                <a:spcPct val="90000"/>
              </a:lnSpc>
              <a:buNone/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Poor Question types: 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negatives or double negatives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ambiguous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with the words ‘usually’ or ‘recently’ etc.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leading questions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Inconsistent questions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potentially embarrassing questions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direct classification questions (how old are you)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725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36345"/>
            <a:ext cx="8229600" cy="1152128"/>
          </a:xfrm>
        </p:spPr>
        <p:txBody>
          <a:bodyPr>
            <a:norm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method to use?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502" y="961890"/>
            <a:ext cx="8926498" cy="4190387"/>
          </a:xfrm>
        </p:spPr>
        <p:txBody>
          <a:bodyPr>
            <a:noAutofit/>
          </a:bodyPr>
          <a:lstStyle/>
          <a:p>
            <a:pPr marL="533400" indent="-533400">
              <a:lnSpc>
                <a:spcPct val="100000"/>
              </a:lnSpc>
              <a:buNone/>
            </a:pPr>
            <a:r>
              <a:rPr lang="en-GB" sz="2400" i="1" dirty="0">
                <a:cs typeface="Calibri" panose="020F0502020204030204" pitchFamily="34" charset="0"/>
              </a:rPr>
              <a:t>The need to know how many staff would like training in IT skills development.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sz="2400" dirty="0">
                <a:cs typeface="Calibri" panose="020F0502020204030204" pitchFamily="34" charset="0"/>
              </a:rPr>
              <a:t>This requires a little information, in the same format, from a large</a:t>
            </a:r>
          </a:p>
          <a:p>
            <a:pPr marL="533400" indent="-533400">
              <a:lnSpc>
                <a:spcPct val="100000"/>
              </a:lnSpc>
              <a:buNone/>
            </a:pPr>
            <a:r>
              <a:rPr lang="en-GB" sz="2400" dirty="0">
                <a:cs typeface="Calibri" panose="020F0502020204030204" pitchFamily="34" charset="0"/>
              </a:rPr>
              <a:t>number of staff.</a:t>
            </a:r>
            <a:br>
              <a:rPr lang="en-GB" sz="2400" dirty="0">
                <a:cs typeface="Calibri" panose="020F0502020204030204" pitchFamily="34" charset="0"/>
              </a:rPr>
            </a:br>
            <a:r>
              <a:rPr lang="en-GB" sz="2400" dirty="0">
                <a:cs typeface="Calibri" panose="020F0502020204030204" pitchFamily="34" charset="0"/>
              </a:rPr>
              <a:t>                         </a:t>
            </a:r>
            <a:r>
              <a:rPr lang="en-GB" sz="2400" dirty="0">
                <a:solidFill>
                  <a:schemeClr val="tx2"/>
                </a:solidFill>
                <a:cs typeface="Calibri" panose="020F0502020204030204" pitchFamily="34" charset="0"/>
              </a:rPr>
              <a:t>Use questionnaires</a:t>
            </a:r>
            <a:r>
              <a:rPr lang="en-GB" sz="2400" dirty="0">
                <a:cs typeface="Calibri" panose="020F0502020204030204" pitchFamily="34" charset="0"/>
              </a:rPr>
              <a:t>.</a:t>
            </a:r>
          </a:p>
          <a:p>
            <a:pPr marL="533400" indent="-533400">
              <a:lnSpc>
                <a:spcPct val="150000"/>
              </a:lnSpc>
              <a:buNone/>
            </a:pPr>
            <a:endParaRPr lang="en-GB" sz="2400" dirty="0">
              <a:cs typeface="Calibri" panose="020F0502020204030204" pitchFamily="34" charset="0"/>
            </a:endParaRPr>
          </a:p>
          <a:p>
            <a:pPr marL="533400" indent="-533400">
              <a:lnSpc>
                <a:spcPct val="150000"/>
              </a:lnSpc>
              <a:buNone/>
            </a:pPr>
            <a:r>
              <a:rPr lang="en-GB" sz="2400" i="1" dirty="0">
                <a:cs typeface="Calibri" panose="020F0502020204030204" pitchFamily="34" charset="0"/>
              </a:rPr>
              <a:t>The need to know in detail how people feel about a new product.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sz="2400" dirty="0">
                <a:cs typeface="Calibri" panose="020F0502020204030204" pitchFamily="34" charset="0"/>
              </a:rPr>
              <a:t>This requires detailed information on personal views.  </a:t>
            </a:r>
            <a:br>
              <a:rPr lang="en-GB" sz="2400" dirty="0">
                <a:cs typeface="Calibri" panose="020F0502020204030204" pitchFamily="34" charset="0"/>
              </a:rPr>
            </a:br>
            <a:r>
              <a:rPr lang="en-GB" sz="2400" dirty="0">
                <a:cs typeface="Calibri" panose="020F0502020204030204" pitchFamily="34" charset="0"/>
              </a:rPr>
              <a:t>                        </a:t>
            </a:r>
            <a:r>
              <a:rPr lang="en-GB" sz="2400" dirty="0">
                <a:solidFill>
                  <a:schemeClr val="tx2"/>
                </a:solidFill>
                <a:cs typeface="Calibri" panose="020F0502020204030204" pitchFamily="34" charset="0"/>
              </a:rPr>
              <a:t>Use interviews </a:t>
            </a:r>
            <a:r>
              <a:rPr lang="en-GB" sz="2400" dirty="0">
                <a:cs typeface="Calibri" panose="020F0502020204030204" pitchFamily="34" charset="0"/>
              </a:rPr>
              <a:t>(either individual or group).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19001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919" y="207818"/>
            <a:ext cx="8229600" cy="1152128"/>
          </a:xfrm>
        </p:spPr>
        <p:txBody>
          <a:bodyPr>
            <a:norm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method to use?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18" y="1498081"/>
            <a:ext cx="8919562" cy="3026605"/>
          </a:xfrm>
        </p:spPr>
        <p:txBody>
          <a:bodyPr>
            <a:normAutofit/>
          </a:bodyPr>
          <a:lstStyle/>
          <a:p>
            <a:pPr marL="533400" indent="-533400">
              <a:lnSpc>
                <a:spcPct val="150000"/>
              </a:lnSpc>
              <a:buNone/>
            </a:pPr>
            <a:r>
              <a:rPr lang="en-GB" sz="2400" i="1" dirty="0">
                <a:cs typeface="Calibri" panose="020F0502020204030204" pitchFamily="34" charset="0"/>
              </a:rPr>
              <a:t>The need to know how many shoppers enter the store each day of the week.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sz="2400" dirty="0">
                <a:cs typeface="Calibri" panose="020F0502020204030204" pitchFamily="34" charset="0"/>
              </a:rPr>
              <a:t>	This requires information about consumer behaviour, most easily obtained by counting events. </a:t>
            </a:r>
            <a:br>
              <a:rPr lang="en-GB" sz="2400" dirty="0">
                <a:cs typeface="Calibri" panose="020F0502020204030204" pitchFamily="34" charset="0"/>
              </a:rPr>
            </a:br>
            <a:r>
              <a:rPr lang="en-GB" sz="2400" dirty="0">
                <a:cs typeface="Calibri" panose="020F0502020204030204" pitchFamily="34" charset="0"/>
              </a:rPr>
              <a:t>                           </a:t>
            </a:r>
            <a:r>
              <a:rPr lang="en-GB" sz="2400" dirty="0">
                <a:solidFill>
                  <a:schemeClr val="tx2"/>
                </a:solidFill>
                <a:cs typeface="Calibri" panose="020F0502020204030204" pitchFamily="34" charset="0"/>
              </a:rPr>
              <a:t>Use observation</a:t>
            </a:r>
            <a:r>
              <a:rPr lang="en-GB" sz="2400" dirty="0">
                <a:cs typeface="Calibri" panose="020F0502020204030204" pitchFamily="34" charset="0"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636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917" y="637758"/>
            <a:ext cx="8229600" cy="13416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Secondary Source</a:t>
            </a:r>
          </a:p>
          <a:p>
            <a:pPr marL="0" indent="0">
              <a:buNone/>
            </a:pPr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Collection Methods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344C5E-80B5-8B99-06CE-FD0F26ED5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483" y="2085441"/>
            <a:ext cx="4586205" cy="331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74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227" y="283516"/>
            <a:ext cx="7924800" cy="634082"/>
          </a:xfrm>
        </p:spPr>
        <p:txBody>
          <a:bodyPr>
            <a:normAutofit/>
          </a:bodyPr>
          <a:lstStyle/>
          <a:p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Secondary</a:t>
            </a:r>
            <a:r>
              <a:rPr lang="en-GB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196752"/>
            <a:ext cx="9037468" cy="4279488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Advantages</a:t>
            </a:r>
          </a:p>
          <a:p>
            <a:pPr lvl="1"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Can be a better use of resources</a:t>
            </a:r>
          </a:p>
          <a:p>
            <a:pPr lvl="1"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Many datasets come from large, well-designed surveys that an individual or small company could not have done independently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Disadvantages</a:t>
            </a:r>
          </a:p>
          <a:p>
            <a:pPr lvl="1"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Can be difficult to find appropriate data</a:t>
            </a:r>
          </a:p>
          <a:p>
            <a:pPr lvl="1"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May not have exactly what you want</a:t>
            </a:r>
          </a:p>
          <a:p>
            <a:pPr lvl="1"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You may have to pay for access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42814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0C83F-8CC8-01A5-D8AA-94826D8A0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421" y="362013"/>
            <a:ext cx="7886700" cy="638048"/>
          </a:xfrm>
        </p:spPr>
        <p:txBody>
          <a:bodyPr/>
          <a:lstStyle/>
          <a:p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Secondary Data Sources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239EC-22BC-08C5-70D9-B0A9268C0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21" y="1142045"/>
            <a:ext cx="7886700" cy="4351338"/>
          </a:xfrm>
        </p:spPr>
        <p:txBody>
          <a:bodyPr/>
          <a:lstStyle/>
          <a:p>
            <a:r>
              <a:rPr lang="en-GB" sz="2400" dirty="0"/>
              <a:t>It is important to be discerning and critically examine the data and the sources available.</a:t>
            </a:r>
          </a:p>
          <a:p>
            <a:pPr marL="0" indent="0">
              <a:buNone/>
            </a:pPr>
            <a:r>
              <a:rPr lang="en-GB" sz="2400" dirty="0"/>
              <a:t>Is the data / source: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Current – how old is the data?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Relevant – is the data relevant to your context?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Authority – Who is the author?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Accurate – is the data correct and the source reliable?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Purpose – what is the purpose of this information?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Does it pass the CRAAP test?</a:t>
            </a:r>
          </a:p>
        </p:txBody>
      </p:sp>
    </p:spTree>
    <p:extLst>
      <p:ext uri="{BB962C8B-B14F-4D97-AF65-F5344CB8AC3E}">
        <p14:creationId xmlns:p14="http://schemas.microsoft.com/office/powerpoint/2010/main" val="1067277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0C83F-8CC8-01A5-D8AA-94826D8A0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78" y="114862"/>
            <a:ext cx="7886700" cy="507999"/>
          </a:xfrm>
        </p:spPr>
        <p:txBody>
          <a:bodyPr/>
          <a:lstStyle/>
          <a:p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Secondary Data Sources</a:t>
            </a: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816D31-4899-CF86-1670-C6EBAE85F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0389"/>
            <a:ext cx="9144000" cy="497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559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860" y="274995"/>
            <a:ext cx="7924800" cy="648072"/>
          </a:xfrm>
        </p:spPr>
        <p:txBody>
          <a:bodyPr/>
          <a:lstStyle/>
          <a:p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Other Useful 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27859" y="1305508"/>
            <a:ext cx="8818487" cy="38691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National Statistics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– official source of UK population and economic statistics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Ipsos MORI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– specialises in researching advertising, loyalty, marketing, media and public affairs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ISER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– longitudinal data (over time) on life events, employment conditions, behaviour and values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5035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96944" cy="634082"/>
          </a:xfrm>
        </p:spPr>
        <p:txBody>
          <a:bodyPr/>
          <a:lstStyle/>
          <a:p>
            <a:r>
              <a:rPr lang="en-GB" sz="36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532" y="1685963"/>
            <a:ext cx="8785948" cy="290014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50000"/>
              </a:lnSpc>
            </a:pPr>
            <a:endParaRPr lang="en-GB" sz="7200" dirty="0"/>
          </a:p>
          <a:p>
            <a:pPr>
              <a:lnSpc>
                <a:spcPct val="150000"/>
              </a:lnSpc>
            </a:pPr>
            <a:r>
              <a:rPr lang="en-GB" sz="7200" dirty="0"/>
              <a:t>Maund, et al. (2017) </a:t>
            </a:r>
            <a:r>
              <a:rPr lang="en-GB" sz="7200" i="1" dirty="0"/>
              <a:t>Certificate in Higher Education: Skills for the Workplace Student Yearbook. </a:t>
            </a:r>
            <a:r>
              <a:rPr lang="en-GB" sz="7200" dirty="0"/>
              <a:t>Sage Publications Ltd. </a:t>
            </a:r>
          </a:p>
          <a:p>
            <a:pPr>
              <a:lnSpc>
                <a:spcPct val="150000"/>
              </a:lnSpc>
            </a:pPr>
            <a:r>
              <a:rPr lang="en-GB" sz="7200" dirty="0"/>
              <a:t>Morgan, P. (2017) </a:t>
            </a:r>
            <a:r>
              <a:rPr lang="en-GB" sz="7200" i="1" dirty="0"/>
              <a:t>The Business Student’s Guide to Employability. </a:t>
            </a:r>
            <a:r>
              <a:rPr lang="en-GB" sz="7200" dirty="0"/>
              <a:t>Sage Publications Ltd. </a:t>
            </a:r>
          </a:p>
          <a:p>
            <a:pPr>
              <a:lnSpc>
                <a:spcPct val="150000"/>
              </a:lnSpc>
            </a:pPr>
            <a:r>
              <a:rPr lang="en-GB" sz="7200" dirty="0"/>
              <a:t>Pierce, R. (2018) ‘</a:t>
            </a:r>
            <a:r>
              <a:rPr lang="en-GB" sz="7200" i="1" dirty="0"/>
              <a:t>Maths is Fun/Data</a:t>
            </a:r>
            <a:r>
              <a:rPr lang="en-GB" sz="7200" dirty="0"/>
              <a:t>’ [online] available at https://www.mathsisfun.com/data/index.html accessed Feb 2021.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15090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 Template" id="{28FE3AF7-755B-9B47-84B0-0BA3BC7278CE}" vid="{A74E8C80-3EC1-ED4E-A762-50C940174F41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83AD108B-BD82-4BEC-8384-78803B4C51ED}"/>
    </a:ext>
  </a:extLst>
</a:theme>
</file>

<file path=ppt/theme/theme3.xml><?xml version="1.0" encoding="utf-8"?>
<a:theme xmlns:a="http://schemas.openxmlformats.org/drawingml/2006/main" name="ALAMO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2A1E32B8-695C-459D-B16C-89FE870095C9}"/>
    </a:ext>
  </a:extLst>
</a:theme>
</file>

<file path=ppt/theme/theme4.xml><?xml version="1.0" encoding="utf-8"?>
<a:theme xmlns:a="http://schemas.openxmlformats.org/drawingml/2006/main" name="UWTSD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96A8FE98-FF6C-475E-94CA-3BA9A63EDF5B}"/>
    </a:ext>
  </a:extLst>
</a:theme>
</file>

<file path=ppt/theme/theme5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AD62F7B1-3927-4412-B171-25F0FF9275F7}"/>
    </a:ext>
  </a:extLst>
</a:theme>
</file>

<file path=ppt/theme/theme6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CBC8F18B-41A6-4910-AB76-8675AB6E98C7}"/>
    </a:ext>
  </a:extLst>
</a:theme>
</file>

<file path=ppt/theme/theme7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B9828311-B975-4355-BFCD-B05A6FB29FA0}"/>
    </a:ext>
  </a:extLst>
</a:theme>
</file>

<file path=ppt/theme/theme8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A794EB92-8D0D-43AA-AAAD-249488228168}"/>
    </a:ext>
  </a:extLst>
</a:theme>
</file>

<file path=ppt/theme/theme9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99871499-27EA-4CEF-A02B-FFA2E2B501E8}"/>
    </a:ext>
  </a:extLst>
</a:theme>
</file>

<file path=ppt/theme/theme10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BB9D28B7-04D4-4AF1-9C9D-DD645BC31060}"/>
    </a:ext>
  </a:extLst>
</a:theme>
</file>

<file path=ppt/theme/theme11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B97DA7D5-1B0A-42A3-A57E-E01793A83371}"/>
    </a:ext>
  </a:extLst>
</a:theme>
</file>

<file path=ppt/theme/theme12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D85A30FF-9BC5-4C46-B975-F5B812B4F479}"/>
    </a:ext>
  </a:extLst>
</a:theme>
</file>

<file path=ppt/theme/theme13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2DA8328B-53F9-4D67-8EE1-84C7CEB163A3}"/>
    </a:ext>
  </a:extLst>
</a:theme>
</file>

<file path=ppt/theme/theme14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57563635-AE95-4FA6-9D39-1AB4B21BCA6A}"/>
    </a:ext>
  </a:extLst>
</a:theme>
</file>

<file path=ppt/theme/theme15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72682DBB-B926-4909-8108-4B7AF58A5022}"/>
    </a:ext>
  </a:extLst>
</a:theme>
</file>

<file path=ppt/theme/theme16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0C0F4A4C-FEC9-46BC-88ED-BEBBA97D8E67}"/>
    </a:ext>
  </a:extLst>
</a:theme>
</file>

<file path=ppt/theme/theme17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0FD38BA4-4303-4C66-B01C-18BED6A430D3}"/>
    </a:ext>
  </a:extLst>
</a:theme>
</file>

<file path=ppt/theme/theme18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7BE50AA2-7213-4FA0-8548-A20D28C5D7DC}"/>
    </a:ext>
  </a:extLst>
</a:theme>
</file>

<file path=ppt/theme/theme19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AD841DF2-491F-432F-8337-838DFE1CDB6B}"/>
    </a:ext>
  </a:extLst>
</a:theme>
</file>

<file path=ppt/theme/theme20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B5331DA1-BBB3-495E-A628-A7C5407EC64E}"/>
    </a:ext>
  </a:extLst>
</a:theme>
</file>

<file path=ppt/theme/theme21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DC611292-EA29-4344-9304-36567BB53317}"/>
    </a:ext>
  </a:extLst>
</a:theme>
</file>

<file path=ppt/theme/theme22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353E8B69-C6D9-4514-AD35-6C5F87F5419E}"/>
    </a:ext>
  </a:extLst>
</a:theme>
</file>

<file path=ppt/theme/theme23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5142B873-0B81-4976-9267-3EC02A72AB76}"/>
    </a:ext>
  </a:extLst>
</a:theme>
</file>

<file path=ppt/theme/theme24.xml><?xml version="1.0" encoding="utf-8"?>
<a:theme xmlns:a="http://schemas.openxmlformats.org/drawingml/2006/main" name="1_UWTSD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42AC045E-0E28-43E1-886F-D7F0D5202CC3}"/>
    </a:ext>
  </a:extLst>
</a:theme>
</file>

<file path=ppt/theme/theme25.xml><?xml version="1.0" encoding="utf-8"?>
<a:theme xmlns:a="http://schemas.openxmlformats.org/drawingml/2006/main" name="1_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FC3E67EB-E655-43EF-AF71-6FB3D831B4F7}"/>
    </a:ext>
  </a:extLst>
</a:theme>
</file>

<file path=ppt/theme/theme26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4F1A7B5-F957-4D8C-B4DE-CB241DB4BF60}" vid="{2F5700D4-ADA3-4DE5-B001-E5FF2DF5D9FB}"/>
    </a:ext>
  </a:extLst>
</a:theme>
</file>

<file path=ppt/theme/theme2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204D06-7C22-4E3B-A780-D2484C514C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5184DA-0349-45D2-8DFF-557E329E9070}">
  <ds:schemaRefs>
    <ds:schemaRef ds:uri="http://purl.org/dc/terms/"/>
    <ds:schemaRef ds:uri="a908d394-d138-480e-87a3-ff44c37f991a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f66716c4-314f-46c1-b01e-5a44c61897d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3A411FC-49E2-4F2C-9E58-F1DF5DCE69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Template_new</Template>
  <TotalTime>3762</TotalTime>
  <Words>822</Words>
  <Application>Microsoft Office PowerPoint</Application>
  <PresentationFormat>On-screen Show (4:3)</PresentationFormat>
  <Paragraphs>101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26</vt:i4>
      </vt:variant>
      <vt:variant>
        <vt:lpstr>Slide Titles</vt:lpstr>
      </vt:variant>
      <vt:variant>
        <vt:i4>19</vt:i4>
      </vt:variant>
    </vt:vector>
  </HeadingPairs>
  <TitlesOfParts>
    <vt:vector size="51" baseType="lpstr">
      <vt:lpstr>Arial</vt:lpstr>
      <vt:lpstr>Arial Rounded MT Bold</vt:lpstr>
      <vt:lpstr>Calibri</vt:lpstr>
      <vt:lpstr>Calibri Light</vt:lpstr>
      <vt:lpstr>Trebuchet MS</vt:lpstr>
      <vt:lpstr>Wingdings</vt:lpstr>
      <vt:lpstr>Custom Design</vt:lpstr>
      <vt:lpstr>Title Slide 1</vt:lpstr>
      <vt:lpstr>ALAMO22</vt:lpstr>
      <vt:lpstr>UWTSD22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1_UWTSD22</vt:lpstr>
      <vt:lpstr>1_Title Slide 1</vt:lpstr>
      <vt:lpstr>1_Custom Design</vt:lpstr>
      <vt:lpstr>CertHE Applied Leadership and Management in the Workplace    Module: BMSK4015  Academic and Research Skills   </vt:lpstr>
      <vt:lpstr>PowerPoint Presentation</vt:lpstr>
      <vt:lpstr>Today’s Session </vt:lpstr>
      <vt:lpstr>Why Collect Data?</vt:lpstr>
      <vt:lpstr>There are two kinds of data</vt:lpstr>
      <vt:lpstr>What is data used for?</vt:lpstr>
      <vt:lpstr>PowerPoint Presentation</vt:lpstr>
      <vt:lpstr>PowerPoint Presentation</vt:lpstr>
      <vt:lpstr> Questionnaires</vt:lpstr>
      <vt:lpstr>Questionnaire Design</vt:lpstr>
      <vt:lpstr>Questionnaire Design</vt:lpstr>
      <vt:lpstr>Which method to use?</vt:lpstr>
      <vt:lpstr>Which method to use?</vt:lpstr>
      <vt:lpstr>PowerPoint Presentation</vt:lpstr>
      <vt:lpstr>Secondary Data Sources</vt:lpstr>
      <vt:lpstr>Secondary Data Sources</vt:lpstr>
      <vt:lpstr>Secondary Data Sources</vt:lpstr>
      <vt:lpstr>Other Useful Sources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BMSK4008 Session 4</dc:title>
  <dc:creator>Gavin Hill John;Julia Ault</dc:creator>
  <cp:lastModifiedBy>Michaela Schriek</cp:lastModifiedBy>
  <cp:revision>69</cp:revision>
  <cp:lastPrinted>2021-01-19T13:56:25Z</cp:lastPrinted>
  <dcterms:modified xsi:type="dcterms:W3CDTF">2023-09-12T12:20:43Z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