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7" r:id="rId2"/>
    <p:sldId id="258" r:id="rId3"/>
    <p:sldId id="289" r:id="rId4"/>
    <p:sldId id="259" r:id="rId5"/>
    <p:sldId id="260" r:id="rId6"/>
    <p:sldId id="263" r:id="rId7"/>
    <p:sldId id="261" r:id="rId8"/>
    <p:sldId id="262" r:id="rId9"/>
    <p:sldId id="284" r:id="rId10"/>
    <p:sldId id="285" r:id="rId11"/>
    <p:sldId id="264" r:id="rId12"/>
    <p:sldId id="265" r:id="rId13"/>
    <p:sldId id="266" r:id="rId14"/>
    <p:sldId id="286" r:id="rId15"/>
    <p:sldId id="287" r:id="rId16"/>
    <p:sldId id="288" r:id="rId17"/>
    <p:sldId id="267" r:id="rId18"/>
    <p:sldId id="269" r:id="rId19"/>
    <p:sldId id="275" r:id="rId20"/>
    <p:sldId id="276" r:id="rId21"/>
    <p:sldId id="277" r:id="rId22"/>
    <p:sldId id="278" r:id="rId23"/>
    <p:sldId id="256" r:id="rId24"/>
    <p:sldId id="291" r:id="rId25"/>
    <p:sldId id="292" r:id="rId26"/>
    <p:sldId id="293" r:id="rId27"/>
    <p:sldId id="294" r:id="rId28"/>
    <p:sldId id="295" r:id="rId29"/>
    <p:sldId id="296" r:id="rId30"/>
    <p:sldId id="297" r:id="rId31"/>
    <p:sldId id="298" r:id="rId32"/>
    <p:sldId id="301" r:id="rId33"/>
    <p:sldId id="302" r:id="rId34"/>
    <p:sldId id="303"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94CC2F-B15A-48D1-9C5F-5DC32A16C09A}" v="27" dt="2022-10-09T15:14:49.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892" autoAdjust="0"/>
    <p:restoredTop sz="94660"/>
  </p:normalViewPr>
  <p:slideViewPr>
    <p:cSldViewPr snapToGrid="0">
      <p:cViewPr>
        <p:scale>
          <a:sx n="100" d="100"/>
          <a:sy n="100" d="100"/>
        </p:scale>
        <p:origin x="192"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eacock" userId="f5bf5ff9cac893f2" providerId="LiveId" clId="{CF94CC2F-B15A-48D1-9C5F-5DC32A16C09A}"/>
    <pc:docChg chg="undo custSel addSld delSld modSld sldOrd">
      <pc:chgData name="Felicity Peacock" userId="f5bf5ff9cac893f2" providerId="LiveId" clId="{CF94CC2F-B15A-48D1-9C5F-5DC32A16C09A}" dt="2022-10-09T15:24:28.646" v="286" actId="255"/>
      <pc:docMkLst>
        <pc:docMk/>
      </pc:docMkLst>
      <pc:sldChg chg="modSp mod">
        <pc:chgData name="Felicity Peacock" userId="f5bf5ff9cac893f2" providerId="LiveId" clId="{CF94CC2F-B15A-48D1-9C5F-5DC32A16C09A}" dt="2022-10-09T15:24:28.646" v="286" actId="255"/>
        <pc:sldMkLst>
          <pc:docMk/>
          <pc:sldMk cId="1619145581" sldId="257"/>
        </pc:sldMkLst>
        <pc:spChg chg="mod">
          <ac:chgData name="Felicity Peacock" userId="f5bf5ff9cac893f2" providerId="LiveId" clId="{CF94CC2F-B15A-48D1-9C5F-5DC32A16C09A}" dt="2022-10-09T15:24:21.074" v="285" actId="255"/>
          <ac:spMkLst>
            <pc:docMk/>
            <pc:sldMk cId="1619145581" sldId="257"/>
            <ac:spMk id="4" creationId="{00000000-0000-0000-0000-000000000000}"/>
          </ac:spMkLst>
        </pc:spChg>
        <pc:spChg chg="mod">
          <ac:chgData name="Felicity Peacock" userId="f5bf5ff9cac893f2" providerId="LiveId" clId="{CF94CC2F-B15A-48D1-9C5F-5DC32A16C09A}" dt="2022-10-09T15:24:28.646" v="286" actId="255"/>
          <ac:spMkLst>
            <pc:docMk/>
            <pc:sldMk cId="1619145581" sldId="257"/>
            <ac:spMk id="5" creationId="{00000000-0000-0000-0000-000000000000}"/>
          </ac:spMkLst>
        </pc:spChg>
      </pc:sldChg>
      <pc:sldChg chg="addSp delSp modSp mod setBg">
        <pc:chgData name="Felicity Peacock" userId="f5bf5ff9cac893f2" providerId="LiveId" clId="{CF94CC2F-B15A-48D1-9C5F-5DC32A16C09A}" dt="2022-10-09T15:20:05.319" v="269" actId="255"/>
        <pc:sldMkLst>
          <pc:docMk/>
          <pc:sldMk cId="2998860248" sldId="258"/>
        </pc:sldMkLst>
        <pc:spChg chg="mod">
          <ac:chgData name="Felicity Peacock" userId="f5bf5ff9cac893f2" providerId="LiveId" clId="{CF94CC2F-B15A-48D1-9C5F-5DC32A16C09A}" dt="2022-10-09T15:19:54.127" v="268" actId="26606"/>
          <ac:spMkLst>
            <pc:docMk/>
            <pc:sldMk cId="2998860248" sldId="258"/>
            <ac:spMk id="2" creationId="{00000000-0000-0000-0000-000000000000}"/>
          </ac:spMkLst>
        </pc:spChg>
        <pc:spChg chg="mod">
          <ac:chgData name="Felicity Peacock" userId="f5bf5ff9cac893f2" providerId="LiveId" clId="{CF94CC2F-B15A-48D1-9C5F-5DC32A16C09A}" dt="2022-10-09T15:20:05.319" v="269" actId="255"/>
          <ac:spMkLst>
            <pc:docMk/>
            <pc:sldMk cId="2998860248" sldId="258"/>
            <ac:spMk id="3" creationId="{00000000-0000-0000-0000-000000000000}"/>
          </ac:spMkLst>
        </pc:spChg>
        <pc:spChg chg="del">
          <ac:chgData name="Felicity Peacock" userId="f5bf5ff9cac893f2" providerId="LiveId" clId="{CF94CC2F-B15A-48D1-9C5F-5DC32A16C09A}" dt="2022-10-09T15:19:54.127" v="268" actId="26606"/>
          <ac:spMkLst>
            <pc:docMk/>
            <pc:sldMk cId="2998860248" sldId="258"/>
            <ac:spMk id="8" creationId="{934B872D-6FE9-472A-9E92-342E41DA7C2B}"/>
          </ac:spMkLst>
        </pc:spChg>
        <pc:spChg chg="del">
          <ac:chgData name="Felicity Peacock" userId="f5bf5ff9cac893f2" providerId="LiveId" clId="{CF94CC2F-B15A-48D1-9C5F-5DC32A16C09A}" dt="2022-10-09T15:19:54.127" v="268" actId="26606"/>
          <ac:spMkLst>
            <pc:docMk/>
            <pc:sldMk cId="2998860248" sldId="258"/>
            <ac:spMk id="10" creationId="{488DEBA6-2ED2-4FED-8AAB-2F855348DDCC}"/>
          </ac:spMkLst>
        </pc:spChg>
        <pc:spChg chg="add">
          <ac:chgData name="Felicity Peacock" userId="f5bf5ff9cac893f2" providerId="LiveId" clId="{CF94CC2F-B15A-48D1-9C5F-5DC32A16C09A}" dt="2022-10-09T15:19:54.127" v="268" actId="26606"/>
          <ac:spMkLst>
            <pc:docMk/>
            <pc:sldMk cId="2998860248" sldId="258"/>
            <ac:spMk id="17" creationId="{637BD688-14A6-4B96-B8A2-3CD81C054FCE}"/>
          </ac:spMkLst>
        </pc:spChg>
        <pc:spChg chg="add">
          <ac:chgData name="Felicity Peacock" userId="f5bf5ff9cac893f2" providerId="LiveId" clId="{CF94CC2F-B15A-48D1-9C5F-5DC32A16C09A}" dt="2022-10-09T15:19:54.127" v="268" actId="26606"/>
          <ac:spMkLst>
            <pc:docMk/>
            <pc:sldMk cId="2998860248" sldId="258"/>
            <ac:spMk id="19" creationId="{B7B2544F-CA5E-40F6-9525-716A90C83FC5}"/>
          </ac:spMkLst>
        </pc:spChg>
        <pc:picChg chg="del">
          <ac:chgData name="Felicity Peacock" userId="f5bf5ff9cac893f2" providerId="LiveId" clId="{CF94CC2F-B15A-48D1-9C5F-5DC32A16C09A}" dt="2022-10-09T15:19:54.127" v="268" actId="26606"/>
          <ac:picMkLst>
            <pc:docMk/>
            <pc:sldMk cId="2998860248" sldId="258"/>
            <ac:picMk id="12" creationId="{CABDD070-1412-490C-9218-37051EE8038C}"/>
          </ac:picMkLst>
        </pc:picChg>
        <pc:picChg chg="add">
          <ac:chgData name="Felicity Peacock" userId="f5bf5ff9cac893f2" providerId="LiveId" clId="{CF94CC2F-B15A-48D1-9C5F-5DC32A16C09A}" dt="2022-10-09T15:19:54.127" v="268" actId="26606"/>
          <ac:picMkLst>
            <pc:docMk/>
            <pc:sldMk cId="2998860248" sldId="258"/>
            <ac:picMk id="21" creationId="{91A90930-4117-42E3-B9BA-785001EF267E}"/>
          </ac:picMkLst>
        </pc:picChg>
      </pc:sldChg>
      <pc:sldChg chg="modSp mod">
        <pc:chgData name="Felicity Peacock" userId="f5bf5ff9cac893f2" providerId="LiveId" clId="{CF94CC2F-B15A-48D1-9C5F-5DC32A16C09A}" dt="2022-10-09T15:21:00.830" v="273" actId="313"/>
        <pc:sldMkLst>
          <pc:docMk/>
          <pc:sldMk cId="1850032576" sldId="259"/>
        </pc:sldMkLst>
        <pc:spChg chg="mod">
          <ac:chgData name="Felicity Peacock" userId="f5bf5ff9cac893f2" providerId="LiveId" clId="{CF94CC2F-B15A-48D1-9C5F-5DC32A16C09A}" dt="2022-10-09T15:21:00.830" v="273" actId="313"/>
          <ac:spMkLst>
            <pc:docMk/>
            <pc:sldMk cId="1850032576" sldId="259"/>
            <ac:spMk id="3" creationId="{00000000-0000-0000-0000-000000000000}"/>
          </ac:spMkLst>
        </pc:spChg>
      </pc:sldChg>
      <pc:sldChg chg="addSp delSp modSp mod setBg">
        <pc:chgData name="Felicity Peacock" userId="f5bf5ff9cac893f2" providerId="LiveId" clId="{CF94CC2F-B15A-48D1-9C5F-5DC32A16C09A}" dt="2022-10-09T15:23:10.783" v="284" actId="255"/>
        <pc:sldMkLst>
          <pc:docMk/>
          <pc:sldMk cId="2106020039" sldId="266"/>
        </pc:sldMkLst>
        <pc:spChg chg="mod">
          <ac:chgData name="Felicity Peacock" userId="f5bf5ff9cac893f2" providerId="LiveId" clId="{CF94CC2F-B15A-48D1-9C5F-5DC32A16C09A}" dt="2022-10-09T15:08:04.283" v="0" actId="26606"/>
          <ac:spMkLst>
            <pc:docMk/>
            <pc:sldMk cId="2106020039" sldId="266"/>
            <ac:spMk id="2" creationId="{00000000-0000-0000-0000-000000000000}"/>
          </ac:spMkLst>
        </pc:spChg>
        <pc:spChg chg="mod">
          <ac:chgData name="Felicity Peacock" userId="f5bf5ff9cac893f2" providerId="LiveId" clId="{CF94CC2F-B15A-48D1-9C5F-5DC32A16C09A}" dt="2022-10-09T15:23:10.783" v="284" actId="255"/>
          <ac:spMkLst>
            <pc:docMk/>
            <pc:sldMk cId="2106020039" sldId="266"/>
            <ac:spMk id="3" creationId="{00000000-0000-0000-0000-000000000000}"/>
          </ac:spMkLst>
        </pc:spChg>
        <pc:spChg chg="add del">
          <ac:chgData name="Felicity Peacock" userId="f5bf5ff9cac893f2" providerId="LiveId" clId="{CF94CC2F-B15A-48D1-9C5F-5DC32A16C09A}" dt="2022-10-09T15:08:35.894" v="2" actId="26606"/>
          <ac:spMkLst>
            <pc:docMk/>
            <pc:sldMk cId="2106020039" sldId="266"/>
            <ac:spMk id="8" creationId="{26A3F16E-CC60-4737-8CBB-9568A351D30B}"/>
          </ac:spMkLst>
        </pc:spChg>
        <pc:spChg chg="add del">
          <ac:chgData name="Felicity Peacock" userId="f5bf5ff9cac893f2" providerId="LiveId" clId="{CF94CC2F-B15A-48D1-9C5F-5DC32A16C09A}" dt="2022-10-09T15:08:35.894" v="2" actId="26606"/>
          <ac:spMkLst>
            <pc:docMk/>
            <pc:sldMk cId="2106020039" sldId="266"/>
            <ac:spMk id="10" creationId="{C0DABE73-66EA-42B0-AB0A-9FB1C0AD7AEB}"/>
          </ac:spMkLst>
        </pc:spChg>
        <pc:spChg chg="add">
          <ac:chgData name="Felicity Peacock" userId="f5bf5ff9cac893f2" providerId="LiveId" clId="{CF94CC2F-B15A-48D1-9C5F-5DC32A16C09A}" dt="2022-10-09T15:08:35.894" v="2" actId="26606"/>
          <ac:spMkLst>
            <pc:docMk/>
            <pc:sldMk cId="2106020039" sldId="266"/>
            <ac:spMk id="17" creationId="{26A3F16E-CC60-4737-8CBB-9568A351D30B}"/>
          </ac:spMkLst>
        </pc:spChg>
        <pc:spChg chg="add">
          <ac:chgData name="Felicity Peacock" userId="f5bf5ff9cac893f2" providerId="LiveId" clId="{CF94CC2F-B15A-48D1-9C5F-5DC32A16C09A}" dt="2022-10-09T15:08:35.894" v="2" actId="26606"/>
          <ac:spMkLst>
            <pc:docMk/>
            <pc:sldMk cId="2106020039" sldId="266"/>
            <ac:spMk id="19" creationId="{C0DABE73-66EA-42B0-AB0A-9FB1C0AD7AEB}"/>
          </ac:spMkLst>
        </pc:spChg>
        <pc:picChg chg="add del">
          <ac:chgData name="Felicity Peacock" userId="f5bf5ff9cac893f2" providerId="LiveId" clId="{CF94CC2F-B15A-48D1-9C5F-5DC32A16C09A}" dt="2022-10-09T15:08:35.894" v="2" actId="26606"/>
          <ac:picMkLst>
            <pc:docMk/>
            <pc:sldMk cId="2106020039" sldId="266"/>
            <ac:picMk id="12" creationId="{336C8DBA-D7B5-4A9A-845B-43FBEA62A99F}"/>
          </ac:picMkLst>
        </pc:picChg>
        <pc:picChg chg="add">
          <ac:chgData name="Felicity Peacock" userId="f5bf5ff9cac893f2" providerId="LiveId" clId="{CF94CC2F-B15A-48D1-9C5F-5DC32A16C09A}" dt="2022-10-09T15:08:35.894" v="2" actId="26606"/>
          <ac:picMkLst>
            <pc:docMk/>
            <pc:sldMk cId="2106020039" sldId="266"/>
            <ac:picMk id="21" creationId="{336C8DBA-D7B5-4A9A-845B-43FBEA62A99F}"/>
          </ac:picMkLst>
        </pc:picChg>
      </pc:sldChg>
      <pc:sldChg chg="del">
        <pc:chgData name="Felicity Peacock" userId="f5bf5ff9cac893f2" providerId="LiveId" clId="{CF94CC2F-B15A-48D1-9C5F-5DC32A16C09A}" dt="2022-10-09T15:09:08.758" v="3" actId="47"/>
        <pc:sldMkLst>
          <pc:docMk/>
          <pc:sldMk cId="71136913" sldId="268"/>
        </pc:sldMkLst>
      </pc:sldChg>
      <pc:sldChg chg="add del">
        <pc:chgData name="Felicity Peacock" userId="f5bf5ff9cac893f2" providerId="LiveId" clId="{CF94CC2F-B15A-48D1-9C5F-5DC32A16C09A}" dt="2022-10-09T15:23:08.854" v="282" actId="47"/>
        <pc:sldMkLst>
          <pc:docMk/>
          <pc:sldMk cId="2526597775" sldId="269"/>
        </pc:sldMkLst>
      </pc:sldChg>
      <pc:sldChg chg="del">
        <pc:chgData name="Felicity Peacock" userId="f5bf5ff9cac893f2" providerId="LiveId" clId="{CF94CC2F-B15A-48D1-9C5F-5DC32A16C09A}" dt="2022-10-09T15:09:35.303" v="4" actId="47"/>
        <pc:sldMkLst>
          <pc:docMk/>
          <pc:sldMk cId="186331573" sldId="279"/>
        </pc:sldMkLst>
      </pc:sldChg>
      <pc:sldChg chg="del">
        <pc:chgData name="Felicity Peacock" userId="f5bf5ff9cac893f2" providerId="LiveId" clId="{CF94CC2F-B15A-48D1-9C5F-5DC32A16C09A}" dt="2022-10-09T15:09:38.492" v="5" actId="47"/>
        <pc:sldMkLst>
          <pc:docMk/>
          <pc:sldMk cId="139737505" sldId="280"/>
        </pc:sldMkLst>
      </pc:sldChg>
      <pc:sldChg chg="del">
        <pc:chgData name="Felicity Peacock" userId="f5bf5ff9cac893f2" providerId="LiveId" clId="{CF94CC2F-B15A-48D1-9C5F-5DC32A16C09A}" dt="2022-10-09T15:09:43.714" v="6" actId="47"/>
        <pc:sldMkLst>
          <pc:docMk/>
          <pc:sldMk cId="3308463353" sldId="281"/>
        </pc:sldMkLst>
      </pc:sldChg>
      <pc:sldChg chg="del">
        <pc:chgData name="Felicity Peacock" userId="f5bf5ff9cac893f2" providerId="LiveId" clId="{CF94CC2F-B15A-48D1-9C5F-5DC32A16C09A}" dt="2022-10-09T15:09:46.023" v="7" actId="47"/>
        <pc:sldMkLst>
          <pc:docMk/>
          <pc:sldMk cId="3749828113" sldId="282"/>
        </pc:sldMkLst>
      </pc:sldChg>
      <pc:sldChg chg="del">
        <pc:chgData name="Felicity Peacock" userId="f5bf5ff9cac893f2" providerId="LiveId" clId="{CF94CC2F-B15A-48D1-9C5F-5DC32A16C09A}" dt="2022-10-09T15:09:50.091" v="8" actId="47"/>
        <pc:sldMkLst>
          <pc:docMk/>
          <pc:sldMk cId="3387641339" sldId="283"/>
        </pc:sldMkLst>
      </pc:sldChg>
      <pc:sldChg chg="modSp mod">
        <pc:chgData name="Felicity Peacock" userId="f5bf5ff9cac893f2" providerId="LiveId" clId="{CF94CC2F-B15A-48D1-9C5F-5DC32A16C09A}" dt="2022-10-09T15:22:07.816" v="278" actId="27636"/>
        <pc:sldMkLst>
          <pc:docMk/>
          <pc:sldMk cId="2825193353" sldId="285"/>
        </pc:sldMkLst>
        <pc:spChg chg="mod">
          <ac:chgData name="Felicity Peacock" userId="f5bf5ff9cac893f2" providerId="LiveId" clId="{CF94CC2F-B15A-48D1-9C5F-5DC32A16C09A}" dt="2022-10-09T15:22:07.816" v="278" actId="27636"/>
          <ac:spMkLst>
            <pc:docMk/>
            <pc:sldMk cId="2825193353" sldId="285"/>
            <ac:spMk id="3" creationId="{00000000-0000-0000-0000-000000000000}"/>
          </ac:spMkLst>
        </pc:spChg>
      </pc:sldChg>
      <pc:sldChg chg="modSp mod">
        <pc:chgData name="Felicity Peacock" userId="f5bf5ff9cac893f2" providerId="LiveId" clId="{CF94CC2F-B15A-48D1-9C5F-5DC32A16C09A}" dt="2022-10-09T15:20:33.403" v="272" actId="27636"/>
        <pc:sldMkLst>
          <pc:docMk/>
          <pc:sldMk cId="355072555" sldId="289"/>
        </pc:sldMkLst>
        <pc:spChg chg="mod">
          <ac:chgData name="Felicity Peacock" userId="f5bf5ff9cac893f2" providerId="LiveId" clId="{CF94CC2F-B15A-48D1-9C5F-5DC32A16C09A}" dt="2022-10-09T15:20:33.403" v="272" actId="27636"/>
          <ac:spMkLst>
            <pc:docMk/>
            <pc:sldMk cId="355072555" sldId="289"/>
            <ac:spMk id="3" creationId="{3D6DD7C3-8F7A-7211-8DED-E3888B9653EF}"/>
          </ac:spMkLst>
        </pc:spChg>
      </pc:sldChg>
      <pc:sldChg chg="del">
        <pc:chgData name="Felicity Peacock" userId="f5bf5ff9cac893f2" providerId="LiveId" clId="{CF94CC2F-B15A-48D1-9C5F-5DC32A16C09A}" dt="2022-10-09T15:09:52.899" v="9" actId="47"/>
        <pc:sldMkLst>
          <pc:docMk/>
          <pc:sldMk cId="3541822521" sldId="290"/>
        </pc:sldMkLst>
      </pc:sldChg>
      <pc:sldChg chg="del">
        <pc:chgData name="Felicity Peacock" userId="f5bf5ff9cac893f2" providerId="LiveId" clId="{CF94CC2F-B15A-48D1-9C5F-5DC32A16C09A}" dt="2022-10-09T15:21:41.424" v="274" actId="47"/>
        <pc:sldMkLst>
          <pc:docMk/>
          <pc:sldMk cId="3560448555" sldId="299"/>
        </pc:sldMkLst>
      </pc:sldChg>
      <pc:sldChg chg="new del ord">
        <pc:chgData name="Felicity Peacock" userId="f5bf5ff9cac893f2" providerId="LiveId" clId="{CF94CC2F-B15A-48D1-9C5F-5DC32A16C09A}" dt="2022-10-09T15:12:18.212" v="14" actId="47"/>
        <pc:sldMkLst>
          <pc:docMk/>
          <pc:sldMk cId="3448282687" sldId="300"/>
        </pc:sldMkLst>
      </pc:sldChg>
      <pc:sldChg chg="add">
        <pc:chgData name="Felicity Peacock" userId="f5bf5ff9cac893f2" providerId="LiveId" clId="{CF94CC2F-B15A-48D1-9C5F-5DC32A16C09A}" dt="2022-10-09T15:12:12.038" v="13"/>
        <pc:sldMkLst>
          <pc:docMk/>
          <pc:sldMk cId="3834765506" sldId="301"/>
        </pc:sldMkLst>
      </pc:sldChg>
      <pc:sldChg chg="addSp delSp modSp add mod">
        <pc:chgData name="Felicity Peacock" userId="f5bf5ff9cac893f2" providerId="LiveId" clId="{CF94CC2F-B15A-48D1-9C5F-5DC32A16C09A}" dt="2022-10-09T15:19:01.899" v="262" actId="1076"/>
        <pc:sldMkLst>
          <pc:docMk/>
          <pc:sldMk cId="1941213253" sldId="302"/>
        </pc:sldMkLst>
        <pc:spChg chg="mod">
          <ac:chgData name="Felicity Peacock" userId="f5bf5ff9cac893f2" providerId="LiveId" clId="{CF94CC2F-B15A-48D1-9C5F-5DC32A16C09A}" dt="2022-10-09T15:19:01.899" v="262" actId="1076"/>
          <ac:spMkLst>
            <pc:docMk/>
            <pc:sldMk cId="1941213253" sldId="302"/>
            <ac:spMk id="3" creationId="{00000000-0000-0000-0000-000000000000}"/>
          </ac:spMkLst>
        </pc:spChg>
        <pc:spChg chg="mod">
          <ac:chgData name="Felicity Peacock" userId="f5bf5ff9cac893f2" providerId="LiveId" clId="{CF94CC2F-B15A-48D1-9C5F-5DC32A16C09A}" dt="2022-10-09T15:14:49.491" v="50" actId="20577"/>
          <ac:spMkLst>
            <pc:docMk/>
            <pc:sldMk cId="1941213253" sldId="302"/>
            <ac:spMk id="4" creationId="{00000000-0000-0000-0000-000000000000}"/>
          </ac:spMkLst>
        </pc:spChg>
        <pc:spChg chg="mod">
          <ac:chgData name="Felicity Peacock" userId="f5bf5ff9cac893f2" providerId="LiveId" clId="{CF94CC2F-B15A-48D1-9C5F-5DC32A16C09A}" dt="2022-10-09T15:14:05.902" v="26" actId="6549"/>
          <ac:spMkLst>
            <pc:docMk/>
            <pc:sldMk cId="1941213253" sldId="302"/>
            <ac:spMk id="9" creationId="{00000000-0000-0000-0000-000000000000}"/>
          </ac:spMkLst>
        </pc:spChg>
        <pc:spChg chg="mod">
          <ac:chgData name="Felicity Peacock" userId="f5bf5ff9cac893f2" providerId="LiveId" clId="{CF94CC2F-B15A-48D1-9C5F-5DC32A16C09A}" dt="2022-10-09T15:14:00.997" v="25" actId="6549"/>
          <ac:spMkLst>
            <pc:docMk/>
            <pc:sldMk cId="1941213253" sldId="302"/>
            <ac:spMk id="10" creationId="{00000000-0000-0000-0000-000000000000}"/>
          </ac:spMkLst>
        </pc:spChg>
        <pc:spChg chg="mod">
          <ac:chgData name="Felicity Peacock" userId="f5bf5ff9cac893f2" providerId="LiveId" clId="{CF94CC2F-B15A-48D1-9C5F-5DC32A16C09A}" dt="2022-10-09T15:14:22.751" v="29" actId="6549"/>
          <ac:spMkLst>
            <pc:docMk/>
            <pc:sldMk cId="1941213253" sldId="302"/>
            <ac:spMk id="11" creationId="{00000000-0000-0000-0000-000000000000}"/>
          </ac:spMkLst>
        </pc:spChg>
        <pc:picChg chg="del">
          <ac:chgData name="Felicity Peacock" userId="f5bf5ff9cac893f2" providerId="LiveId" clId="{CF94CC2F-B15A-48D1-9C5F-5DC32A16C09A}" dt="2022-10-09T15:14:18.283" v="28" actId="478"/>
          <ac:picMkLst>
            <pc:docMk/>
            <pc:sldMk cId="1941213253" sldId="302"/>
            <ac:picMk id="12" creationId="{00000000-0000-0000-0000-000000000000}"/>
          </ac:picMkLst>
        </pc:picChg>
        <pc:picChg chg="del mod">
          <ac:chgData name="Felicity Peacock" userId="f5bf5ff9cac893f2" providerId="LiveId" clId="{CF94CC2F-B15A-48D1-9C5F-5DC32A16C09A}" dt="2022-10-09T15:13:56.306" v="24" actId="478"/>
          <ac:picMkLst>
            <pc:docMk/>
            <pc:sldMk cId="1941213253" sldId="302"/>
            <ac:picMk id="14" creationId="{00000000-0000-0000-0000-000000000000}"/>
          </ac:picMkLst>
        </pc:picChg>
        <pc:picChg chg="add del">
          <ac:chgData name="Felicity Peacock" userId="f5bf5ff9cac893f2" providerId="LiveId" clId="{CF94CC2F-B15A-48D1-9C5F-5DC32A16C09A}" dt="2022-10-09T15:13:32.732" v="21" actId="478"/>
          <ac:picMkLst>
            <pc:docMk/>
            <pc:sldMk cId="1941213253" sldId="302"/>
            <ac:picMk id="9222" creationId="{00000000-0000-0000-0000-000000000000}"/>
          </ac:picMkLst>
        </pc:picChg>
      </pc:sldChg>
      <pc:sldChg chg="addSp delSp modSp new mod setBg modClrScheme chgLayout">
        <pc:chgData name="Felicity Peacock" userId="f5bf5ff9cac893f2" providerId="LiveId" clId="{CF94CC2F-B15A-48D1-9C5F-5DC32A16C09A}" dt="2022-10-09T15:18:48.943" v="260" actId="26606"/>
        <pc:sldMkLst>
          <pc:docMk/>
          <pc:sldMk cId="1172988359" sldId="303"/>
        </pc:sldMkLst>
        <pc:spChg chg="mod ord">
          <ac:chgData name="Felicity Peacock" userId="f5bf5ff9cac893f2" providerId="LiveId" clId="{CF94CC2F-B15A-48D1-9C5F-5DC32A16C09A}" dt="2022-10-09T15:18:48.943" v="260" actId="26606"/>
          <ac:spMkLst>
            <pc:docMk/>
            <pc:sldMk cId="1172988359" sldId="303"/>
            <ac:spMk id="2" creationId="{9C70463E-DE63-D762-A593-0E30B8B8E08B}"/>
          </ac:spMkLst>
        </pc:spChg>
        <pc:spChg chg="add del mod ord">
          <ac:chgData name="Felicity Peacock" userId="f5bf5ff9cac893f2" providerId="LiveId" clId="{CF94CC2F-B15A-48D1-9C5F-5DC32A16C09A}" dt="2022-10-09T15:18:48.943" v="260" actId="26606"/>
          <ac:spMkLst>
            <pc:docMk/>
            <pc:sldMk cId="1172988359" sldId="303"/>
            <ac:spMk id="3" creationId="{5363102F-C32C-1FC7-A3B3-5C165E3542EB}"/>
          </ac:spMkLst>
        </pc:spChg>
        <pc:spChg chg="add">
          <ac:chgData name="Felicity Peacock" userId="f5bf5ff9cac893f2" providerId="LiveId" clId="{CF94CC2F-B15A-48D1-9C5F-5DC32A16C09A}" dt="2022-10-09T15:18:48.943" v="260" actId="26606"/>
          <ac:spMkLst>
            <pc:docMk/>
            <pc:sldMk cId="1172988359" sldId="303"/>
            <ac:spMk id="9" creationId="{12CC1C37-8BC7-4374-8300-E73C369150D7}"/>
          </ac:spMkLst>
        </pc:spChg>
        <pc:spChg chg="add">
          <ac:chgData name="Felicity Peacock" userId="f5bf5ff9cac893f2" providerId="LiveId" clId="{CF94CC2F-B15A-48D1-9C5F-5DC32A16C09A}" dt="2022-10-09T15:18:48.943" v="260" actId="26606"/>
          <ac:spMkLst>
            <pc:docMk/>
            <pc:sldMk cId="1172988359" sldId="303"/>
            <ac:spMk id="11" creationId="{8CC82757-F96F-41CB-B2B8-49689F4362A3}"/>
          </ac:spMkLst>
        </pc:spChg>
        <pc:graphicFrameChg chg="add">
          <ac:chgData name="Felicity Peacock" userId="f5bf5ff9cac893f2" providerId="LiveId" clId="{CF94CC2F-B15A-48D1-9C5F-5DC32A16C09A}" dt="2022-10-09T15:18:48.943" v="260" actId="26606"/>
          <ac:graphicFrameMkLst>
            <pc:docMk/>
            <pc:sldMk cId="1172988359" sldId="303"/>
            <ac:graphicFrameMk id="5" creationId="{1A24692B-0D5F-BDA4-9023-DB32FA62D32E}"/>
          </ac:graphicFrameMkLst>
        </pc:graphicFrameChg>
        <pc:picChg chg="add">
          <ac:chgData name="Felicity Peacock" userId="f5bf5ff9cac893f2" providerId="LiveId" clId="{CF94CC2F-B15A-48D1-9C5F-5DC32A16C09A}" dt="2022-10-09T15:18:48.943" v="260" actId="26606"/>
          <ac:picMkLst>
            <pc:docMk/>
            <pc:sldMk cId="1172988359" sldId="303"/>
            <ac:picMk id="13" creationId="{FA37F53D-999D-4551-B3F8-064DBF315562}"/>
          </ac:picMkLst>
        </pc:picChg>
        <pc:picChg chg="add">
          <ac:chgData name="Felicity Peacock" userId="f5bf5ff9cac893f2" providerId="LiveId" clId="{CF94CC2F-B15A-48D1-9C5F-5DC32A16C09A}" dt="2022-10-09T15:18:48.943" v="260" actId="26606"/>
          <ac:picMkLst>
            <pc:docMk/>
            <pc:sldMk cId="1172988359" sldId="303"/>
            <ac:picMk id="15" creationId="{A9C99389-A1E4-4A6F-BF8E-9013FF04914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512721-317C-41EA-8D56-221BFD370C1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03800B-6426-4AFF-83B1-E2CF3B426A7E}">
      <dgm:prSet/>
      <dgm:spPr/>
      <dgm:t>
        <a:bodyPr/>
        <a:lstStyle/>
        <a:p>
          <a:r>
            <a:rPr lang="en-GB"/>
            <a:t>Discuss in groups what could Bob do to improve his health and well-being?</a:t>
          </a:r>
          <a:endParaRPr lang="en-US"/>
        </a:p>
      </dgm:t>
    </dgm:pt>
    <dgm:pt modelId="{4A6AEE0B-5664-4B9F-9507-FEBE1F7E653B}" type="parTrans" cxnId="{68BA7C85-C3E6-4FCB-BEAC-A68044526CC4}">
      <dgm:prSet/>
      <dgm:spPr/>
      <dgm:t>
        <a:bodyPr/>
        <a:lstStyle/>
        <a:p>
          <a:endParaRPr lang="en-US"/>
        </a:p>
      </dgm:t>
    </dgm:pt>
    <dgm:pt modelId="{C648F2F0-D718-499D-93F0-05A437DDA65A}" type="sibTrans" cxnId="{68BA7C85-C3E6-4FCB-BEAC-A68044526CC4}">
      <dgm:prSet/>
      <dgm:spPr/>
      <dgm:t>
        <a:bodyPr/>
        <a:lstStyle/>
        <a:p>
          <a:endParaRPr lang="en-US"/>
        </a:p>
      </dgm:t>
    </dgm:pt>
    <dgm:pt modelId="{BAE24093-4E91-4FB0-8679-8E5E9AA36445}">
      <dgm:prSet/>
      <dgm:spPr/>
      <dgm:t>
        <a:bodyPr/>
        <a:lstStyle/>
        <a:p>
          <a:r>
            <a:rPr lang="en-GB"/>
            <a:t>How could Bob work towards self-actulization?</a:t>
          </a:r>
          <a:endParaRPr lang="en-US"/>
        </a:p>
      </dgm:t>
    </dgm:pt>
    <dgm:pt modelId="{D78333E7-351A-43BE-A90F-095941BA192D}" type="parTrans" cxnId="{602738C0-8D09-459C-A97C-1BF2618B6D00}">
      <dgm:prSet/>
      <dgm:spPr/>
      <dgm:t>
        <a:bodyPr/>
        <a:lstStyle/>
        <a:p>
          <a:endParaRPr lang="en-US"/>
        </a:p>
      </dgm:t>
    </dgm:pt>
    <dgm:pt modelId="{DE6C5868-BC22-4EB2-A3E1-A17C26E0ECA5}" type="sibTrans" cxnId="{602738C0-8D09-459C-A97C-1BF2618B6D00}">
      <dgm:prSet/>
      <dgm:spPr/>
      <dgm:t>
        <a:bodyPr/>
        <a:lstStyle/>
        <a:p>
          <a:endParaRPr lang="en-US"/>
        </a:p>
      </dgm:t>
    </dgm:pt>
    <dgm:pt modelId="{9D08DEE5-C660-4C1D-A1CB-0F0D7F97AF1C}" type="pres">
      <dgm:prSet presAssocID="{6B512721-317C-41EA-8D56-221BFD370C1D}" presName="root" presStyleCnt="0">
        <dgm:presLayoutVars>
          <dgm:dir/>
          <dgm:resizeHandles val="exact"/>
        </dgm:presLayoutVars>
      </dgm:prSet>
      <dgm:spPr/>
    </dgm:pt>
    <dgm:pt modelId="{6FE2D143-31F1-4B40-ADA9-34861D2CE068}" type="pres">
      <dgm:prSet presAssocID="{9903800B-6426-4AFF-83B1-E2CF3B426A7E}" presName="compNode" presStyleCnt="0"/>
      <dgm:spPr/>
    </dgm:pt>
    <dgm:pt modelId="{4BE6448E-4897-42CA-8524-F6CBA51A6462}" type="pres">
      <dgm:prSet presAssocID="{9903800B-6426-4AFF-83B1-E2CF3B426A7E}" presName="bgRect" presStyleLbl="bgShp" presStyleIdx="0" presStyleCnt="2"/>
      <dgm:spPr/>
    </dgm:pt>
    <dgm:pt modelId="{2C6822E7-CA38-408E-B2C9-5B06203D3EED}" type="pres">
      <dgm:prSet presAssocID="{9903800B-6426-4AFF-83B1-E2CF3B426A7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8DDE7048-CA57-4222-87E5-E6CCE0871977}" type="pres">
      <dgm:prSet presAssocID="{9903800B-6426-4AFF-83B1-E2CF3B426A7E}" presName="spaceRect" presStyleCnt="0"/>
      <dgm:spPr/>
    </dgm:pt>
    <dgm:pt modelId="{1E8D3D97-24A1-4594-B15F-8B6E69D6F397}" type="pres">
      <dgm:prSet presAssocID="{9903800B-6426-4AFF-83B1-E2CF3B426A7E}" presName="parTx" presStyleLbl="revTx" presStyleIdx="0" presStyleCnt="2">
        <dgm:presLayoutVars>
          <dgm:chMax val="0"/>
          <dgm:chPref val="0"/>
        </dgm:presLayoutVars>
      </dgm:prSet>
      <dgm:spPr/>
    </dgm:pt>
    <dgm:pt modelId="{623BBD7B-AFD9-418B-BEEA-CDE3B6F1F333}" type="pres">
      <dgm:prSet presAssocID="{C648F2F0-D718-499D-93F0-05A437DDA65A}" presName="sibTrans" presStyleCnt="0"/>
      <dgm:spPr/>
    </dgm:pt>
    <dgm:pt modelId="{7A95731B-B564-4055-82E0-65BF7B33DF63}" type="pres">
      <dgm:prSet presAssocID="{BAE24093-4E91-4FB0-8679-8E5E9AA36445}" presName="compNode" presStyleCnt="0"/>
      <dgm:spPr/>
    </dgm:pt>
    <dgm:pt modelId="{9A67F195-0064-4A19-97FD-21577E764C8A}" type="pres">
      <dgm:prSet presAssocID="{BAE24093-4E91-4FB0-8679-8E5E9AA36445}" presName="bgRect" presStyleLbl="bgShp" presStyleIdx="1" presStyleCnt="2"/>
      <dgm:spPr/>
    </dgm:pt>
    <dgm:pt modelId="{E9B845A6-D6E5-4670-B59E-556CF59CCB27}" type="pres">
      <dgm:prSet presAssocID="{BAE24093-4E91-4FB0-8679-8E5E9AA3644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8BEB801F-DAA7-4A4D-95F0-27C9A06BFAC6}" type="pres">
      <dgm:prSet presAssocID="{BAE24093-4E91-4FB0-8679-8E5E9AA36445}" presName="spaceRect" presStyleCnt="0"/>
      <dgm:spPr/>
    </dgm:pt>
    <dgm:pt modelId="{F6F5EAF4-F125-4367-9736-EC20C640EF03}" type="pres">
      <dgm:prSet presAssocID="{BAE24093-4E91-4FB0-8679-8E5E9AA36445}" presName="parTx" presStyleLbl="revTx" presStyleIdx="1" presStyleCnt="2">
        <dgm:presLayoutVars>
          <dgm:chMax val="0"/>
          <dgm:chPref val="0"/>
        </dgm:presLayoutVars>
      </dgm:prSet>
      <dgm:spPr/>
    </dgm:pt>
  </dgm:ptLst>
  <dgm:cxnLst>
    <dgm:cxn modelId="{46935061-8800-4450-9326-22E7A44FFE47}" type="presOf" srcId="{9903800B-6426-4AFF-83B1-E2CF3B426A7E}" destId="{1E8D3D97-24A1-4594-B15F-8B6E69D6F397}" srcOrd="0" destOrd="0" presId="urn:microsoft.com/office/officeart/2018/2/layout/IconVerticalSolidList"/>
    <dgm:cxn modelId="{68BA7C85-C3E6-4FCB-BEAC-A68044526CC4}" srcId="{6B512721-317C-41EA-8D56-221BFD370C1D}" destId="{9903800B-6426-4AFF-83B1-E2CF3B426A7E}" srcOrd="0" destOrd="0" parTransId="{4A6AEE0B-5664-4B9F-9507-FEBE1F7E653B}" sibTransId="{C648F2F0-D718-499D-93F0-05A437DDA65A}"/>
    <dgm:cxn modelId="{29C6F79E-A17F-455E-8591-02EE45DCC7A9}" type="presOf" srcId="{6B512721-317C-41EA-8D56-221BFD370C1D}" destId="{9D08DEE5-C660-4C1D-A1CB-0F0D7F97AF1C}" srcOrd="0" destOrd="0" presId="urn:microsoft.com/office/officeart/2018/2/layout/IconVerticalSolidList"/>
    <dgm:cxn modelId="{602738C0-8D09-459C-A97C-1BF2618B6D00}" srcId="{6B512721-317C-41EA-8D56-221BFD370C1D}" destId="{BAE24093-4E91-4FB0-8679-8E5E9AA36445}" srcOrd="1" destOrd="0" parTransId="{D78333E7-351A-43BE-A90F-095941BA192D}" sibTransId="{DE6C5868-BC22-4EB2-A3E1-A17C26E0ECA5}"/>
    <dgm:cxn modelId="{445C82CC-85EF-4689-8517-3DBE660F89DE}" type="presOf" srcId="{BAE24093-4E91-4FB0-8679-8E5E9AA36445}" destId="{F6F5EAF4-F125-4367-9736-EC20C640EF03}" srcOrd="0" destOrd="0" presId="urn:microsoft.com/office/officeart/2018/2/layout/IconVerticalSolidList"/>
    <dgm:cxn modelId="{8F460E65-0737-4B96-8FA8-D6C7E8B862A5}" type="presParOf" srcId="{9D08DEE5-C660-4C1D-A1CB-0F0D7F97AF1C}" destId="{6FE2D143-31F1-4B40-ADA9-34861D2CE068}" srcOrd="0" destOrd="0" presId="urn:microsoft.com/office/officeart/2018/2/layout/IconVerticalSolidList"/>
    <dgm:cxn modelId="{BA01CE83-309F-43AB-B696-383D7129E992}" type="presParOf" srcId="{6FE2D143-31F1-4B40-ADA9-34861D2CE068}" destId="{4BE6448E-4897-42CA-8524-F6CBA51A6462}" srcOrd="0" destOrd="0" presId="urn:microsoft.com/office/officeart/2018/2/layout/IconVerticalSolidList"/>
    <dgm:cxn modelId="{BB71B0D7-3D67-4746-B2FD-E293288488E8}" type="presParOf" srcId="{6FE2D143-31F1-4B40-ADA9-34861D2CE068}" destId="{2C6822E7-CA38-408E-B2C9-5B06203D3EED}" srcOrd="1" destOrd="0" presId="urn:microsoft.com/office/officeart/2018/2/layout/IconVerticalSolidList"/>
    <dgm:cxn modelId="{E0D280DF-F5F9-44CE-B68E-914BD501AE3A}" type="presParOf" srcId="{6FE2D143-31F1-4B40-ADA9-34861D2CE068}" destId="{8DDE7048-CA57-4222-87E5-E6CCE0871977}" srcOrd="2" destOrd="0" presId="urn:microsoft.com/office/officeart/2018/2/layout/IconVerticalSolidList"/>
    <dgm:cxn modelId="{9447F35A-77F8-4669-96B7-F9E3540AAC4B}" type="presParOf" srcId="{6FE2D143-31F1-4B40-ADA9-34861D2CE068}" destId="{1E8D3D97-24A1-4594-B15F-8B6E69D6F397}" srcOrd="3" destOrd="0" presId="urn:microsoft.com/office/officeart/2018/2/layout/IconVerticalSolidList"/>
    <dgm:cxn modelId="{E171A579-0BA7-43BE-85A6-F496CB44B118}" type="presParOf" srcId="{9D08DEE5-C660-4C1D-A1CB-0F0D7F97AF1C}" destId="{623BBD7B-AFD9-418B-BEEA-CDE3B6F1F333}" srcOrd="1" destOrd="0" presId="urn:microsoft.com/office/officeart/2018/2/layout/IconVerticalSolidList"/>
    <dgm:cxn modelId="{460C0E45-0835-4293-9F20-67A843622315}" type="presParOf" srcId="{9D08DEE5-C660-4C1D-A1CB-0F0D7F97AF1C}" destId="{7A95731B-B564-4055-82E0-65BF7B33DF63}" srcOrd="2" destOrd="0" presId="urn:microsoft.com/office/officeart/2018/2/layout/IconVerticalSolidList"/>
    <dgm:cxn modelId="{83699897-1038-4A8B-B204-4B0455B881B0}" type="presParOf" srcId="{7A95731B-B564-4055-82E0-65BF7B33DF63}" destId="{9A67F195-0064-4A19-97FD-21577E764C8A}" srcOrd="0" destOrd="0" presId="urn:microsoft.com/office/officeart/2018/2/layout/IconVerticalSolidList"/>
    <dgm:cxn modelId="{B2E1370D-8F5B-4A45-A6AC-DAFF47A45EF9}" type="presParOf" srcId="{7A95731B-B564-4055-82E0-65BF7B33DF63}" destId="{E9B845A6-D6E5-4670-B59E-556CF59CCB27}" srcOrd="1" destOrd="0" presId="urn:microsoft.com/office/officeart/2018/2/layout/IconVerticalSolidList"/>
    <dgm:cxn modelId="{D065158B-48B6-4B2D-98A3-C257DD309B31}" type="presParOf" srcId="{7A95731B-B564-4055-82E0-65BF7B33DF63}" destId="{8BEB801F-DAA7-4A4D-95F0-27C9A06BFAC6}" srcOrd="2" destOrd="0" presId="urn:microsoft.com/office/officeart/2018/2/layout/IconVerticalSolidList"/>
    <dgm:cxn modelId="{49A6D5CC-88D0-486B-AE2D-618F6B0B9B25}" type="presParOf" srcId="{7A95731B-B564-4055-82E0-65BF7B33DF63}" destId="{F6F5EAF4-F125-4367-9736-EC20C640EF0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6448E-4897-42CA-8524-F6CBA51A6462}">
      <dsp:nvSpPr>
        <dsp:cNvPr id="0" name=""/>
        <dsp:cNvSpPr/>
      </dsp:nvSpPr>
      <dsp:spPr>
        <a:xfrm>
          <a:off x="0" y="885258"/>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6822E7-CA38-408E-B2C9-5B06203D3EED}">
      <dsp:nvSpPr>
        <dsp:cNvPr id="0" name=""/>
        <dsp:cNvSpPr/>
      </dsp:nvSpPr>
      <dsp:spPr>
        <a:xfrm>
          <a:off x="494382" y="1252981"/>
          <a:ext cx="898877" cy="898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8D3D97-24A1-4594-B15F-8B6E69D6F397}">
      <dsp:nvSpPr>
        <dsp:cNvPr id="0" name=""/>
        <dsp:cNvSpPr/>
      </dsp:nvSpPr>
      <dsp:spPr>
        <a:xfrm>
          <a:off x="1887643" y="885258"/>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GB" sz="2500" kern="1200"/>
            <a:t>Discuss in groups what could Bob do to improve his health and well-being?</a:t>
          </a:r>
          <a:endParaRPr lang="en-US" sz="2500" kern="1200"/>
        </a:p>
      </dsp:txBody>
      <dsp:txXfrm>
        <a:off x="1887643" y="885258"/>
        <a:ext cx="4402582" cy="1634323"/>
      </dsp:txXfrm>
    </dsp:sp>
    <dsp:sp modelId="{9A67F195-0064-4A19-97FD-21577E764C8A}">
      <dsp:nvSpPr>
        <dsp:cNvPr id="0" name=""/>
        <dsp:cNvSpPr/>
      </dsp:nvSpPr>
      <dsp:spPr>
        <a:xfrm>
          <a:off x="0" y="2928162"/>
          <a:ext cx="6290226" cy="16343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845A6-D6E5-4670-B59E-556CF59CCB27}">
      <dsp:nvSpPr>
        <dsp:cNvPr id="0" name=""/>
        <dsp:cNvSpPr/>
      </dsp:nvSpPr>
      <dsp:spPr>
        <a:xfrm>
          <a:off x="494382" y="3295885"/>
          <a:ext cx="898877" cy="898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F5EAF4-F125-4367-9736-EC20C640EF03}">
      <dsp:nvSpPr>
        <dsp:cNvPr id="0" name=""/>
        <dsp:cNvSpPr/>
      </dsp:nvSpPr>
      <dsp:spPr>
        <a:xfrm>
          <a:off x="1887643" y="2928162"/>
          <a:ext cx="4402582" cy="16343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66" tIns="172966" rIns="172966" bIns="172966" numCol="1" spcCol="1270" anchor="ctr" anchorCtr="0">
          <a:noAutofit/>
        </a:bodyPr>
        <a:lstStyle/>
        <a:p>
          <a:pPr marL="0" lvl="0" indent="0" algn="l" defTabSz="1111250">
            <a:lnSpc>
              <a:spcPct val="90000"/>
            </a:lnSpc>
            <a:spcBef>
              <a:spcPct val="0"/>
            </a:spcBef>
            <a:spcAft>
              <a:spcPct val="35000"/>
            </a:spcAft>
            <a:buNone/>
          </a:pPr>
          <a:r>
            <a:rPr lang="en-GB" sz="2500" kern="1200"/>
            <a:t>How could Bob work towards self-actulization?</a:t>
          </a:r>
          <a:endParaRPr lang="en-US" sz="2500" kern="1200"/>
        </a:p>
      </dsp:txBody>
      <dsp:txXfrm>
        <a:off x="1887643" y="2928162"/>
        <a:ext cx="4402582" cy="16343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F1B3C64-67EC-4B6C-9468-904E519A0845}" type="datetimeFigureOut">
              <a:rPr lang="en-US" smtClean="0"/>
              <a:t>10/9/2022</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1398290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1B3C64-67EC-4B6C-9468-904E519A0845}" type="datetimeFigureOut">
              <a:rPr lang="en-US" smtClean="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430198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F1B3C64-67EC-4B6C-9468-904E519A0845}" type="datetimeFigureOut">
              <a:rPr lang="en-US" smtClean="0"/>
              <a:t>10/9/2022</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756246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1271166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1B3C64-67EC-4B6C-9468-904E519A0845}" type="datetimeFigureOut">
              <a:rPr lang="en-US" smtClean="0"/>
              <a:t>10/9/2022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931310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1B3C64-67EC-4B6C-9468-904E519A0845}" type="datetimeFigureOut">
              <a:rPr lang="en-US" smtClean="0"/>
              <a:t>10/9/2022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1842207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1B3C64-67EC-4B6C-9468-904E519A0845}" type="datetimeFigureOut">
              <a:rPr lang="en-US" smtClean="0"/>
              <a:t>10/9/2022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1968602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308422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3135627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724721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941258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115A7A07-FA89-4E95-8529-9DA16CC9695B}"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87206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F1B3C64-67EC-4B6C-9468-904E519A0845}" type="datetimeFigureOut">
              <a:rPr lang="en-US" smtClean="0"/>
              <a:t>10/9/2022</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4282718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1B3C64-67EC-4B6C-9468-904E519A0845}" type="datetimeFigureOut">
              <a:rPr lang="en-US" smtClean="0"/>
              <a:t>10/9/2022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561074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1B3C64-67EC-4B6C-9468-904E519A0845}" type="datetimeFigureOut">
              <a:rPr lang="en-US" smtClean="0"/>
              <a:t>10/9/2022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1353592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1B3C64-67EC-4B6C-9468-904E519A0845}" type="datetimeFigureOut">
              <a:rPr lang="en-US" smtClean="0"/>
              <a:t>10/9/2022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564490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F1B3C64-67EC-4B6C-9468-904E519A0845}" type="datetimeFigureOut">
              <a:rPr lang="en-US" smtClean="0"/>
              <a:t>10/9/2022</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115A7A07-FA89-4E95-8529-9DA16CC9695B}" type="slidenum">
              <a:rPr lang="en-US" smtClean="0"/>
              <a:t>‹#›</a:t>
            </a:fld>
            <a:endParaRPr lang="en-US"/>
          </a:p>
        </p:txBody>
      </p:sp>
    </p:spTree>
    <p:extLst>
      <p:ext uri="{BB962C8B-B14F-4D97-AF65-F5344CB8AC3E}">
        <p14:creationId xmlns:p14="http://schemas.microsoft.com/office/powerpoint/2010/main" val="2516844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F1B3C64-67EC-4B6C-9468-904E519A0845}" type="datetimeFigureOut">
              <a:rPr lang="en-US" smtClean="0"/>
              <a:t>10/9/2022</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15A7A07-FA89-4E95-8529-9DA16CC9695B}" type="slidenum">
              <a:rPr lang="en-US" smtClean="0"/>
              <a:t>‹#›</a:t>
            </a:fld>
            <a:endParaRPr lang="en-US"/>
          </a:p>
        </p:txBody>
      </p:sp>
    </p:spTree>
    <p:extLst>
      <p:ext uri="{BB962C8B-B14F-4D97-AF65-F5344CB8AC3E}">
        <p14:creationId xmlns:p14="http://schemas.microsoft.com/office/powerpoint/2010/main" val="283423084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 id="214748382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jpeg"/><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3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 objectives</a:t>
            </a:r>
          </a:p>
        </p:txBody>
      </p:sp>
      <p:sp>
        <p:nvSpPr>
          <p:cNvPr id="4" name="Content Placeholder 3"/>
          <p:cNvSpPr>
            <a:spLocks noGrp="1"/>
          </p:cNvSpPr>
          <p:nvPr>
            <p:ph sz="half" idx="1"/>
          </p:nvPr>
        </p:nvSpPr>
        <p:spPr/>
        <p:txBody>
          <a:bodyPr>
            <a:normAutofit/>
          </a:bodyPr>
          <a:lstStyle/>
          <a:p>
            <a:r>
              <a:rPr lang="en-US" sz="2400" dirty="0"/>
              <a:t>Explain health and wellness</a:t>
            </a:r>
          </a:p>
          <a:p>
            <a:r>
              <a:rPr lang="en-US" sz="2400" dirty="0"/>
              <a:t>Explain the importance of holistic care</a:t>
            </a:r>
          </a:p>
          <a:p>
            <a:r>
              <a:rPr lang="en-US" sz="2400" dirty="0"/>
              <a:t>Identify basic human needs and discuss Maslow’s “Hierarchy of Needs”</a:t>
            </a:r>
          </a:p>
          <a:p>
            <a:r>
              <a:rPr lang="en-US" sz="2400" dirty="0"/>
              <a:t>Identify ways to accommodate cultural differences</a:t>
            </a:r>
          </a:p>
          <a:p>
            <a:r>
              <a:rPr lang="en-US" sz="2400" dirty="0"/>
              <a:t>Discuss the role of the family in health care</a:t>
            </a:r>
          </a:p>
        </p:txBody>
      </p:sp>
      <p:sp>
        <p:nvSpPr>
          <p:cNvPr id="5" name="Content Placeholder 4"/>
          <p:cNvSpPr>
            <a:spLocks noGrp="1"/>
          </p:cNvSpPr>
          <p:nvPr>
            <p:ph sz="half" idx="2"/>
          </p:nvPr>
        </p:nvSpPr>
        <p:spPr/>
        <p:txBody>
          <a:bodyPr>
            <a:normAutofit/>
          </a:bodyPr>
          <a:lstStyle/>
          <a:p>
            <a:r>
              <a:rPr lang="en-US" sz="2400" dirty="0"/>
              <a:t>Explain how to meet emotional needs of patients and their families</a:t>
            </a:r>
          </a:p>
          <a:p>
            <a:r>
              <a:rPr lang="en-US" sz="2400" dirty="0"/>
              <a:t>Explain ways to help patients with their spiritual needs</a:t>
            </a:r>
          </a:p>
          <a:p>
            <a:r>
              <a:rPr lang="en-US" sz="2400" dirty="0"/>
              <a:t>Discuss stereotypes of the elderly</a:t>
            </a:r>
          </a:p>
        </p:txBody>
      </p:sp>
    </p:spTree>
    <p:extLst>
      <p:ext uri="{BB962C8B-B14F-4D97-AF65-F5344CB8AC3E}">
        <p14:creationId xmlns:p14="http://schemas.microsoft.com/office/powerpoint/2010/main" val="1619145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9" name="Rectangle 18">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91A90930-4117-42E3-B9BA-785001EF26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
        <p:nvSpPr>
          <p:cNvPr id="2" name="Title 1"/>
          <p:cNvSpPr>
            <a:spLocks noGrp="1"/>
          </p:cNvSpPr>
          <p:nvPr>
            <p:ph type="title"/>
          </p:nvPr>
        </p:nvSpPr>
        <p:spPr>
          <a:xfrm>
            <a:off x="665922" y="987287"/>
            <a:ext cx="3548269" cy="4697896"/>
          </a:xfrm>
        </p:spPr>
        <p:txBody>
          <a:bodyPr>
            <a:normAutofit/>
          </a:bodyPr>
          <a:lstStyle/>
          <a:p>
            <a:r>
              <a:rPr lang="en-US" sz="3600"/>
              <a:t>Health and wellness</a:t>
            </a:r>
          </a:p>
        </p:txBody>
      </p:sp>
      <p:sp>
        <p:nvSpPr>
          <p:cNvPr id="3" name="Content Placeholder 2"/>
          <p:cNvSpPr>
            <a:spLocks noGrp="1"/>
          </p:cNvSpPr>
          <p:nvPr>
            <p:ph idx="1"/>
          </p:nvPr>
        </p:nvSpPr>
        <p:spPr>
          <a:xfrm>
            <a:off x="5057825" y="987287"/>
            <a:ext cx="5755949" cy="4697895"/>
          </a:xfrm>
        </p:spPr>
        <p:txBody>
          <a:bodyPr anchor="ctr">
            <a:normAutofit/>
          </a:bodyPr>
          <a:lstStyle/>
          <a:p>
            <a:r>
              <a:rPr lang="en-US" sz="2400" dirty="0"/>
              <a:t>Health is a “state of complete physical, mental, and social well-being, and not merely the absence of disease or infirmity.”</a:t>
            </a:r>
          </a:p>
          <a:p>
            <a:pPr lvl="1"/>
            <a:r>
              <a:rPr lang="en-US" sz="2400" dirty="0"/>
              <a:t>This view of health looks at the whole person.</a:t>
            </a:r>
          </a:p>
          <a:p>
            <a:pPr lvl="1"/>
            <a:r>
              <a:rPr lang="en-US" sz="2400" dirty="0"/>
              <a:t>It also takes the focus off disease and redirects it to healthy attitudes and lifestyles</a:t>
            </a:r>
            <a:r>
              <a:rPr lang="en-US" sz="1800" dirty="0"/>
              <a:t>.</a:t>
            </a:r>
          </a:p>
        </p:txBody>
      </p:sp>
    </p:spTree>
    <p:extLst>
      <p:ext uri="{BB962C8B-B14F-4D97-AF65-F5344CB8AC3E}">
        <p14:creationId xmlns:p14="http://schemas.microsoft.com/office/powerpoint/2010/main" val="2998860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AC3D9-8C5A-DC2D-6D6D-E95E7AC058C6}"/>
              </a:ext>
            </a:extLst>
          </p:cNvPr>
          <p:cNvSpPr>
            <a:spLocks noGrp="1"/>
          </p:cNvSpPr>
          <p:nvPr>
            <p:ph type="title"/>
          </p:nvPr>
        </p:nvSpPr>
        <p:spPr/>
        <p:txBody>
          <a:bodyPr/>
          <a:lstStyle/>
          <a:p>
            <a:pPr algn="l"/>
            <a:r>
              <a:rPr lang="en-US"/>
              <a:t>Health and wellness</a:t>
            </a:r>
            <a:endParaRPr lang="en-GB" dirty="0"/>
          </a:p>
        </p:txBody>
      </p:sp>
      <p:sp>
        <p:nvSpPr>
          <p:cNvPr id="3" name="Content Placeholder 2">
            <a:extLst>
              <a:ext uri="{FF2B5EF4-FFF2-40B4-BE49-F238E27FC236}">
                <a16:creationId xmlns:a16="http://schemas.microsoft.com/office/drawing/2014/main" id="{3D6DD7C3-8F7A-7211-8DED-E3888B9653EF}"/>
              </a:ext>
            </a:extLst>
          </p:cNvPr>
          <p:cNvSpPr>
            <a:spLocks noGrp="1"/>
          </p:cNvSpPr>
          <p:nvPr>
            <p:ph idx="1"/>
          </p:nvPr>
        </p:nvSpPr>
        <p:spPr/>
        <p:txBody>
          <a:bodyPr>
            <a:normAutofit lnSpcReduction="10000"/>
          </a:bodyPr>
          <a:lstStyle/>
          <a:p>
            <a:r>
              <a:rPr lang="en-US" sz="2400" dirty="0"/>
              <a:t>Wellness has to do with successfully balancing things that happen in our everyday lives. There are five types of wellness: physical, social, emotional, intellectual, and spiritual.</a:t>
            </a:r>
          </a:p>
          <a:p>
            <a:pPr lvl="1"/>
            <a:r>
              <a:rPr lang="en-US" sz="2400" dirty="0"/>
              <a:t>Physical Wellness- includes things like being able to complete everyday tasks.</a:t>
            </a:r>
          </a:p>
          <a:p>
            <a:pPr lvl="1"/>
            <a:r>
              <a:rPr lang="en-US" sz="2400" dirty="0"/>
              <a:t>Social Wellness- has to do with relating to other people.</a:t>
            </a:r>
          </a:p>
          <a:p>
            <a:pPr lvl="1"/>
            <a:r>
              <a:rPr lang="en-US" sz="2400" dirty="0"/>
              <a:t>Emotional Wellness- covers managing stress and expressing feelings.</a:t>
            </a:r>
          </a:p>
          <a:p>
            <a:pPr lvl="1"/>
            <a:r>
              <a:rPr lang="en-US" sz="2400" dirty="0"/>
              <a:t>Intellectual Wellness- deals with growing and learning throughout the life span. </a:t>
            </a:r>
          </a:p>
          <a:p>
            <a:pPr lvl="1"/>
            <a:r>
              <a:rPr lang="en-US" sz="2400" dirty="0"/>
              <a:t>Spiritual Wellness- includes religious beliefs, ethics, values, and more.</a:t>
            </a:r>
          </a:p>
          <a:p>
            <a:endParaRPr lang="en-GB" dirty="0"/>
          </a:p>
        </p:txBody>
      </p:sp>
    </p:spTree>
    <p:extLst>
      <p:ext uri="{BB962C8B-B14F-4D97-AF65-F5344CB8AC3E}">
        <p14:creationId xmlns:p14="http://schemas.microsoft.com/office/powerpoint/2010/main" val="355072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holistic care</a:t>
            </a:r>
          </a:p>
        </p:txBody>
      </p:sp>
      <p:sp>
        <p:nvSpPr>
          <p:cNvPr id="3" name="Content Placeholder 2"/>
          <p:cNvSpPr>
            <a:spLocks noGrp="1"/>
          </p:cNvSpPr>
          <p:nvPr>
            <p:ph idx="1"/>
          </p:nvPr>
        </p:nvSpPr>
        <p:spPr>
          <a:xfrm>
            <a:off x="373487" y="2057401"/>
            <a:ext cx="11372045" cy="4510824"/>
          </a:xfrm>
        </p:spPr>
        <p:txBody>
          <a:bodyPr>
            <a:normAutofit/>
          </a:bodyPr>
          <a:lstStyle/>
          <a:p>
            <a:r>
              <a:rPr lang="en-US" dirty="0"/>
              <a:t>Holistic care involves considering the whole person, which includes his/her physical and psychosocial needs.</a:t>
            </a:r>
          </a:p>
          <a:p>
            <a:pPr lvl="1"/>
            <a:r>
              <a:rPr lang="en-US" dirty="0"/>
              <a:t>Psychosocial needs include social contact, emotions, thought, and spirituality</a:t>
            </a:r>
          </a:p>
          <a:p>
            <a:r>
              <a:rPr lang="en-US" dirty="0"/>
              <a:t>A simple example of holistic care is taking time to talk with the patient while helping them bathe.</a:t>
            </a:r>
          </a:p>
          <a:p>
            <a:pPr lvl="1"/>
            <a:r>
              <a:rPr lang="en-US" dirty="0"/>
              <a:t>You are meeting the physical need with the bath</a:t>
            </a:r>
          </a:p>
          <a:p>
            <a:pPr lvl="1"/>
            <a:r>
              <a:rPr lang="en-US" dirty="0"/>
              <a:t>You are meeting the psychosocial need for interaction with others at the same time</a:t>
            </a:r>
          </a:p>
          <a:p>
            <a:r>
              <a:rPr lang="en-US" dirty="0"/>
              <a:t>Health care is formed around the thought that harmony or balance in one’s life promotes good health.</a:t>
            </a:r>
          </a:p>
          <a:p>
            <a:pPr lvl="1"/>
            <a:r>
              <a:rPr lang="en-US" dirty="0"/>
              <a:t>If the balance is disturbed, illness can result. </a:t>
            </a:r>
          </a:p>
          <a:p>
            <a:r>
              <a:rPr lang="en-US" dirty="0"/>
              <a:t>Holistic care supports the harmony, which can improve individual's chances  of living a better life.</a:t>
            </a:r>
          </a:p>
        </p:txBody>
      </p:sp>
    </p:spTree>
    <p:extLst>
      <p:ext uri="{BB962C8B-B14F-4D97-AF65-F5344CB8AC3E}">
        <p14:creationId xmlns:p14="http://schemas.microsoft.com/office/powerpoint/2010/main" val="18500325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Basic human needs</a:t>
            </a:r>
          </a:p>
        </p:txBody>
      </p:sp>
      <p:sp>
        <p:nvSpPr>
          <p:cNvPr id="3" name="Content Placeholder 2"/>
          <p:cNvSpPr>
            <a:spLocks noGrp="1"/>
          </p:cNvSpPr>
          <p:nvPr>
            <p:ph idx="1"/>
          </p:nvPr>
        </p:nvSpPr>
        <p:spPr>
          <a:xfrm>
            <a:off x="685800" y="2194560"/>
            <a:ext cx="10820400" cy="471367"/>
          </a:xfrm>
        </p:spPr>
        <p:txBody>
          <a:bodyPr>
            <a:noAutofit/>
          </a:bodyPr>
          <a:lstStyle/>
          <a:p>
            <a:r>
              <a:rPr lang="en-US" sz="2800" dirty="0"/>
              <a:t>A need is something necessary for a person in order to survive and grow.</a:t>
            </a:r>
          </a:p>
        </p:txBody>
      </p:sp>
      <p:sp>
        <p:nvSpPr>
          <p:cNvPr id="4" name="TextBox 3"/>
          <p:cNvSpPr txBox="1"/>
          <p:nvPr/>
        </p:nvSpPr>
        <p:spPr>
          <a:xfrm>
            <a:off x="685801" y="3271891"/>
            <a:ext cx="5534696" cy="3416320"/>
          </a:xfrm>
          <a:prstGeom prst="rect">
            <a:avLst/>
          </a:prstGeom>
          <a:noFill/>
        </p:spPr>
        <p:txBody>
          <a:bodyPr wrap="square" rtlCol="0">
            <a:spAutoFit/>
          </a:bodyPr>
          <a:lstStyle/>
          <a:p>
            <a:pPr marL="285750" indent="-285750">
              <a:buFont typeface="Arial" panose="020B0604020202020204" pitchFamily="34" charset="0"/>
              <a:buChar char="•"/>
            </a:pPr>
            <a:r>
              <a:rPr lang="en-US" sz="2400" dirty="0"/>
              <a:t>Physical needs include:</a:t>
            </a:r>
          </a:p>
          <a:p>
            <a:pPr marL="742950" lvl="1" indent="-285750">
              <a:buFont typeface="Arial" panose="020B0604020202020204" pitchFamily="34" charset="0"/>
              <a:buChar char="•"/>
            </a:pPr>
            <a:r>
              <a:rPr lang="en-US" sz="2400" dirty="0"/>
              <a:t>Food and water</a:t>
            </a:r>
          </a:p>
          <a:p>
            <a:pPr marL="742950" lvl="1" indent="-285750">
              <a:buFont typeface="Arial" panose="020B0604020202020204" pitchFamily="34" charset="0"/>
              <a:buChar char="•"/>
            </a:pPr>
            <a:r>
              <a:rPr lang="en-US" sz="2400" dirty="0"/>
              <a:t>Protection and shelter</a:t>
            </a:r>
          </a:p>
          <a:p>
            <a:pPr marL="742950" lvl="1" indent="-285750">
              <a:buFont typeface="Arial" panose="020B0604020202020204" pitchFamily="34" charset="0"/>
              <a:buChar char="•"/>
            </a:pPr>
            <a:r>
              <a:rPr lang="en-US" sz="2400" dirty="0"/>
              <a:t>Activity</a:t>
            </a:r>
          </a:p>
          <a:p>
            <a:pPr marL="742950" lvl="1" indent="-285750">
              <a:buFont typeface="Arial" panose="020B0604020202020204" pitchFamily="34" charset="0"/>
              <a:buChar char="•"/>
            </a:pPr>
            <a:r>
              <a:rPr lang="en-US" sz="2400" dirty="0"/>
              <a:t>Sleep and rest</a:t>
            </a:r>
          </a:p>
          <a:p>
            <a:pPr marL="742950" lvl="1" indent="-285750">
              <a:buFont typeface="Arial" panose="020B0604020202020204" pitchFamily="34" charset="0"/>
              <a:buChar char="•"/>
            </a:pPr>
            <a:r>
              <a:rPr lang="en-US" sz="2400" dirty="0"/>
              <a:t>Safety</a:t>
            </a:r>
          </a:p>
          <a:p>
            <a:pPr marL="742950" lvl="1" indent="-285750">
              <a:buFont typeface="Arial" panose="020B0604020202020204" pitchFamily="34" charset="0"/>
              <a:buChar char="•"/>
            </a:pPr>
            <a:r>
              <a:rPr lang="en-US" sz="2400" dirty="0"/>
              <a:t>Comfort, especially freedom from pain</a:t>
            </a:r>
          </a:p>
          <a:p>
            <a:pPr marL="742950" lvl="1" indent="-285750">
              <a:buFont typeface="Arial" panose="020B0604020202020204" pitchFamily="34" charset="0"/>
              <a:buChar char="•"/>
            </a:pPr>
            <a:r>
              <a:rPr lang="en-US" sz="2400" dirty="0"/>
              <a:t>Success and self-esteem</a:t>
            </a:r>
          </a:p>
        </p:txBody>
      </p:sp>
      <p:sp>
        <p:nvSpPr>
          <p:cNvPr id="5" name="TextBox 4"/>
          <p:cNvSpPr txBox="1"/>
          <p:nvPr/>
        </p:nvSpPr>
        <p:spPr>
          <a:xfrm>
            <a:off x="6490952" y="3271891"/>
            <a:ext cx="5208431" cy="2677656"/>
          </a:xfrm>
          <a:prstGeom prst="rect">
            <a:avLst/>
          </a:prstGeom>
          <a:noFill/>
        </p:spPr>
        <p:txBody>
          <a:bodyPr wrap="square" rtlCol="0">
            <a:spAutoFit/>
          </a:bodyPr>
          <a:lstStyle/>
          <a:p>
            <a:pPr marL="342900" indent="-342900">
              <a:buFont typeface="Arial" panose="020B0604020202020204" pitchFamily="34" charset="0"/>
              <a:buChar char="•"/>
            </a:pPr>
            <a:r>
              <a:rPr lang="en-US" sz="2400" dirty="0"/>
              <a:t>Psychological needs include:</a:t>
            </a:r>
          </a:p>
          <a:p>
            <a:pPr marL="800100" lvl="1" indent="-342900">
              <a:buFont typeface="Arial" panose="020B0604020202020204" pitchFamily="34" charset="0"/>
              <a:buChar char="•"/>
            </a:pPr>
            <a:r>
              <a:rPr lang="en-US" sz="2400" dirty="0"/>
              <a:t>Love and affection</a:t>
            </a:r>
          </a:p>
          <a:p>
            <a:pPr marL="800100" lvl="1" indent="-342900">
              <a:buFont typeface="Arial" panose="020B0604020202020204" pitchFamily="34" charset="0"/>
              <a:buChar char="•"/>
            </a:pPr>
            <a:r>
              <a:rPr lang="en-US" sz="2400" dirty="0"/>
              <a:t>Acceptance by others</a:t>
            </a:r>
          </a:p>
          <a:p>
            <a:pPr marL="800100" lvl="1" indent="-342900">
              <a:buFont typeface="Arial" panose="020B0604020202020204" pitchFamily="34" charset="0"/>
              <a:buChar char="•"/>
            </a:pPr>
            <a:r>
              <a:rPr lang="en-US" sz="2400" dirty="0"/>
              <a:t>Security</a:t>
            </a:r>
          </a:p>
          <a:p>
            <a:pPr marL="800100" lvl="1" indent="-342900">
              <a:buFont typeface="Arial" panose="020B0604020202020204" pitchFamily="34" charset="0"/>
              <a:buChar char="•"/>
            </a:pPr>
            <a:r>
              <a:rPr lang="en-US" sz="2400" dirty="0"/>
              <a:t>Self-reliance and independence in daily living</a:t>
            </a:r>
          </a:p>
          <a:p>
            <a:pPr marL="800100" lvl="1" indent="-342900">
              <a:buFont typeface="Arial" panose="020B0604020202020204" pitchFamily="34" charset="0"/>
              <a:buChar char="•"/>
            </a:pPr>
            <a:r>
              <a:rPr lang="en-US" sz="2400" dirty="0"/>
              <a:t>Contact with others</a:t>
            </a:r>
          </a:p>
        </p:txBody>
      </p:sp>
    </p:spTree>
    <p:extLst>
      <p:ext uri="{BB962C8B-B14F-4D97-AF65-F5344CB8AC3E}">
        <p14:creationId xmlns:p14="http://schemas.microsoft.com/office/powerpoint/2010/main" val="2757488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Maslow’s “Hierarchy of needs”</a:t>
            </a:r>
          </a:p>
        </p:txBody>
      </p:sp>
      <p:pic>
        <p:nvPicPr>
          <p:cNvPr id="1026" name="Picture 2" descr="http://timvandevall.com/wp-content/uploads/2013/11/Maslows-Hierarchy-of-Need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8899" y="1534529"/>
            <a:ext cx="6423661" cy="4963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0376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Maslow’s “Hierarchy of needs”</a:t>
            </a:r>
          </a:p>
        </p:txBody>
      </p:sp>
      <p:sp>
        <p:nvSpPr>
          <p:cNvPr id="3" name="Content Placeholder 2"/>
          <p:cNvSpPr>
            <a:spLocks noGrp="1"/>
          </p:cNvSpPr>
          <p:nvPr>
            <p:ph idx="1"/>
          </p:nvPr>
        </p:nvSpPr>
        <p:spPr/>
        <p:txBody>
          <a:bodyPr/>
          <a:lstStyle/>
          <a:p>
            <a:r>
              <a:rPr lang="en-US" dirty="0"/>
              <a:t>Abraham Maslow developed a model to show how physical and psychosocial needs are arranged in order of importance.</a:t>
            </a:r>
          </a:p>
          <a:p>
            <a:pPr lvl="1"/>
            <a:r>
              <a:rPr lang="en-US" dirty="0"/>
              <a:t>He believed that physical needs must be met before psychosocial needs can be met.</a:t>
            </a:r>
          </a:p>
          <a:p>
            <a:r>
              <a:rPr lang="en-US" dirty="0"/>
              <a:t>The needs at the bottom of the pyramid are physical needs.</a:t>
            </a:r>
          </a:p>
          <a:p>
            <a:pPr lvl="1"/>
            <a:r>
              <a:rPr lang="en-US" dirty="0"/>
              <a:t>These are the ones that must be met to survive.</a:t>
            </a:r>
          </a:p>
          <a:p>
            <a:pPr lvl="1"/>
            <a:r>
              <a:rPr lang="en-US" dirty="0"/>
              <a:t>Ex: a person can live only a few days without water.</a:t>
            </a:r>
          </a:p>
          <a:p>
            <a:r>
              <a:rPr lang="en-US" dirty="0"/>
              <a:t>The second level is safety and security needs.</a:t>
            </a:r>
          </a:p>
          <a:p>
            <a:pPr lvl="1"/>
            <a:r>
              <a:rPr lang="en-US" dirty="0"/>
              <a:t>These include shelter, clothing, protection from harm, and stability.</a:t>
            </a:r>
          </a:p>
          <a:p>
            <a:pPr lvl="1"/>
            <a:r>
              <a:rPr lang="en-US" dirty="0"/>
              <a:t>Ex: moving a person from her home into a facility can cause anxiety. Because it is not yet a stable environment.</a:t>
            </a:r>
          </a:p>
        </p:txBody>
      </p:sp>
    </p:spTree>
    <p:extLst>
      <p:ext uri="{BB962C8B-B14F-4D97-AF65-F5344CB8AC3E}">
        <p14:creationId xmlns:p14="http://schemas.microsoft.com/office/powerpoint/2010/main" val="1854480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Maslow’s “Hierarchy of needs”</a:t>
            </a:r>
          </a:p>
        </p:txBody>
      </p:sp>
      <p:sp>
        <p:nvSpPr>
          <p:cNvPr id="3" name="Content Placeholder 2"/>
          <p:cNvSpPr>
            <a:spLocks noGrp="1"/>
          </p:cNvSpPr>
          <p:nvPr>
            <p:ph idx="1"/>
          </p:nvPr>
        </p:nvSpPr>
        <p:spPr/>
        <p:txBody>
          <a:bodyPr/>
          <a:lstStyle/>
          <a:p>
            <a:r>
              <a:rPr lang="en-US" dirty="0"/>
              <a:t>The third level is love, acceptance, and belonging.</a:t>
            </a:r>
          </a:p>
          <a:p>
            <a:pPr lvl="1"/>
            <a:r>
              <a:rPr lang="en-US" dirty="0"/>
              <a:t>Ex: when residents move into a facility, they may be separated from their loved ones. Living in a new place with strangers can be very lonely, especially true if the loved ones do not visit often. Residents need to feel as if they belong.</a:t>
            </a:r>
          </a:p>
          <a:p>
            <a:r>
              <a:rPr lang="en-US" dirty="0"/>
              <a:t>The fourth level is the need for self-esteem.</a:t>
            </a:r>
          </a:p>
          <a:p>
            <a:pPr lvl="1"/>
            <a:r>
              <a:rPr lang="en-US" dirty="0"/>
              <a:t>Ex: Patients may feel less of a sense of self-worth as they become dependent on others.</a:t>
            </a:r>
          </a:p>
          <a:p>
            <a:r>
              <a:rPr lang="en-US" dirty="0"/>
              <a:t>The highest level is self-actualization.</a:t>
            </a:r>
          </a:p>
          <a:p>
            <a:pPr lvl="1"/>
            <a:r>
              <a:rPr lang="en-US" dirty="0"/>
              <a:t>A person must reach his or her highest potential to be self-actualization.</a:t>
            </a:r>
          </a:p>
          <a:p>
            <a:pPr lvl="1"/>
            <a:r>
              <a:rPr lang="en-US" dirty="0"/>
              <a:t>Ex: Some residents will be content with the level they have reached in life. Other residents will still be striving to do more.</a:t>
            </a:r>
          </a:p>
        </p:txBody>
      </p:sp>
    </p:spTree>
    <p:extLst>
      <p:ext uri="{BB962C8B-B14F-4D97-AF65-F5344CB8AC3E}">
        <p14:creationId xmlns:p14="http://schemas.microsoft.com/office/powerpoint/2010/main" val="3545758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Role of Family in Healthcare</a:t>
            </a:r>
          </a:p>
        </p:txBody>
      </p:sp>
      <p:sp>
        <p:nvSpPr>
          <p:cNvPr id="3" name="Content Placeholder 2"/>
          <p:cNvSpPr>
            <a:spLocks noGrp="1"/>
          </p:cNvSpPr>
          <p:nvPr>
            <p:ph idx="1"/>
          </p:nvPr>
        </p:nvSpPr>
        <p:spPr/>
        <p:txBody>
          <a:bodyPr/>
          <a:lstStyle/>
          <a:p>
            <a:r>
              <a:rPr lang="en-US" dirty="0"/>
              <a:t>Families play an important part in most people’s lives. The concept of “family” is always changing.</a:t>
            </a:r>
          </a:p>
          <a:p>
            <a:r>
              <a:rPr lang="en-US" dirty="0"/>
              <a:t>Families can have many different make ups, including two parent, single parent, unmarried couples, extended family, and blended.</a:t>
            </a:r>
          </a:p>
          <a:p>
            <a:r>
              <a:rPr lang="en-US" dirty="0"/>
              <a:t>Treat all kinds of families with respect. Do not judge families, even if they are different from your own idea of what a family is.</a:t>
            </a:r>
          </a:p>
          <a:p>
            <a:endParaRPr lang="en-US" dirty="0"/>
          </a:p>
          <a:p>
            <a:r>
              <a:rPr lang="en-US" dirty="0"/>
              <a:t>Families have an important role in patient care. They may help in making decisions, read mail, shop for personal items, assist with ADLs, and much more.</a:t>
            </a:r>
          </a:p>
        </p:txBody>
      </p:sp>
    </p:spTree>
    <p:extLst>
      <p:ext uri="{BB962C8B-B14F-4D97-AF65-F5344CB8AC3E}">
        <p14:creationId xmlns:p14="http://schemas.microsoft.com/office/powerpoint/2010/main" val="1394492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Emotional Needs of Families</a:t>
            </a:r>
          </a:p>
        </p:txBody>
      </p:sp>
      <p:sp>
        <p:nvSpPr>
          <p:cNvPr id="3" name="Content Placeholder 2"/>
          <p:cNvSpPr>
            <a:spLocks noGrp="1"/>
          </p:cNvSpPr>
          <p:nvPr>
            <p:ph idx="1"/>
          </p:nvPr>
        </p:nvSpPr>
        <p:spPr>
          <a:xfrm>
            <a:off x="218941" y="1764406"/>
            <a:ext cx="11681138" cy="4855335"/>
          </a:xfrm>
        </p:spPr>
        <p:txBody>
          <a:bodyPr>
            <a:normAutofit lnSpcReduction="10000"/>
          </a:bodyPr>
          <a:lstStyle/>
          <a:p>
            <a:r>
              <a:rPr lang="en-US" sz="2800" dirty="0"/>
              <a:t>It is important to maintain professional boundaries with patients and their families.</a:t>
            </a:r>
          </a:p>
          <a:p>
            <a:r>
              <a:rPr lang="en-US" sz="2800" dirty="0"/>
              <a:t>Nursing Assistants provide the primary care for residents. Because of this, residents and their families may come to CNAs with problems, needs, or in an emotional crisis.</a:t>
            </a:r>
          </a:p>
          <a:p>
            <a:pPr lvl="1"/>
            <a:r>
              <a:rPr lang="en-US" sz="2800" dirty="0"/>
              <a:t>Do not interrupt them with they are talking.</a:t>
            </a:r>
          </a:p>
          <a:p>
            <a:pPr lvl="1"/>
            <a:r>
              <a:rPr lang="en-US" sz="2800" dirty="0"/>
              <a:t>Do not respond with clichés, such as “Everything will be alright.”</a:t>
            </a:r>
          </a:p>
          <a:p>
            <a:pPr lvl="1"/>
            <a:r>
              <a:rPr lang="en-US" sz="2800" dirty="0"/>
              <a:t>Offer support and encouragement</a:t>
            </a:r>
          </a:p>
          <a:p>
            <a:r>
              <a:rPr lang="en-US" sz="2800" dirty="0"/>
              <a:t>Nursing assistants may be the person that families and residents turn to when they feel fear, anger, or stress. </a:t>
            </a:r>
          </a:p>
          <a:p>
            <a:pPr marL="457200" lvl="1" indent="0">
              <a:buNone/>
            </a:pPr>
            <a:r>
              <a:rPr lang="en-US" dirty="0"/>
              <a:t> </a:t>
            </a:r>
          </a:p>
        </p:txBody>
      </p:sp>
    </p:spTree>
    <p:extLst>
      <p:ext uri="{BB962C8B-B14F-4D97-AF65-F5344CB8AC3E}">
        <p14:creationId xmlns:p14="http://schemas.microsoft.com/office/powerpoint/2010/main" val="2825193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90507" y="764372"/>
            <a:ext cx="7434070" cy="1432289"/>
          </a:xfrm>
        </p:spPr>
        <p:txBody>
          <a:bodyPr>
            <a:normAutofit/>
          </a:bodyPr>
          <a:lstStyle/>
          <a:p>
            <a:r>
              <a:rPr lang="en-US" dirty="0"/>
              <a:t>Accommodate cultural differences</a:t>
            </a:r>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36C8DBA-D7B5-4A9A-845B-43FBEA62A9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p:cNvSpPr>
            <a:spLocks noGrp="1"/>
          </p:cNvSpPr>
          <p:nvPr>
            <p:ph idx="1"/>
          </p:nvPr>
        </p:nvSpPr>
        <p:spPr>
          <a:xfrm>
            <a:off x="4090507" y="2628900"/>
            <a:ext cx="7454077" cy="3589785"/>
          </a:xfrm>
        </p:spPr>
        <p:txBody>
          <a:bodyPr>
            <a:normAutofit/>
          </a:bodyPr>
          <a:lstStyle/>
          <a:p>
            <a:r>
              <a:rPr lang="en-US" sz="2000"/>
              <a:t>Cultural diversity has to do with the wide variety of people throughout the world. Each culture may have similar lifestyles, religions, traditions, customs, and behaviors.</a:t>
            </a:r>
          </a:p>
          <a:p>
            <a:pPr lvl="1"/>
            <a:r>
              <a:rPr lang="en-US" dirty="0"/>
              <a:t>Understanding other cultures will help you provide better care.</a:t>
            </a:r>
          </a:p>
          <a:p>
            <a:pPr lvl="1"/>
            <a:r>
              <a:rPr lang="en-US" dirty="0"/>
              <a:t>Be sensitive to and respect people who are different from you.</a:t>
            </a:r>
          </a:p>
          <a:p>
            <a:pPr lvl="1"/>
            <a:r>
              <a:rPr lang="en-US" dirty="0"/>
              <a:t>Handle religious or cultural items carefully.</a:t>
            </a:r>
          </a:p>
        </p:txBody>
      </p:sp>
    </p:spTree>
    <p:extLst>
      <p:ext uri="{BB962C8B-B14F-4D97-AF65-F5344CB8AC3E}">
        <p14:creationId xmlns:p14="http://schemas.microsoft.com/office/powerpoint/2010/main" val="2124239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Spiritual Needs</a:t>
            </a:r>
          </a:p>
        </p:txBody>
      </p:sp>
      <p:sp>
        <p:nvSpPr>
          <p:cNvPr id="3" name="Content Placeholder 2"/>
          <p:cNvSpPr>
            <a:spLocks noGrp="1"/>
          </p:cNvSpPr>
          <p:nvPr>
            <p:ph idx="1"/>
          </p:nvPr>
        </p:nvSpPr>
        <p:spPr/>
        <p:txBody>
          <a:bodyPr/>
          <a:lstStyle/>
          <a:p>
            <a:r>
              <a:rPr lang="en-US" dirty="0"/>
              <a:t>People have different spiritual needs. </a:t>
            </a:r>
          </a:p>
          <a:p>
            <a:r>
              <a:rPr lang="en-US" dirty="0"/>
              <a:t>Patients may have varying beliefs in God from very strong to no belief.</a:t>
            </a:r>
          </a:p>
          <a:p>
            <a:pPr lvl="1"/>
            <a:r>
              <a:rPr lang="en-US" dirty="0"/>
              <a:t>It is important to remember to respect all patient’s beliefs, whatever they are.</a:t>
            </a:r>
          </a:p>
          <a:p>
            <a:pPr lvl="1"/>
            <a:r>
              <a:rPr lang="en-US" dirty="0"/>
              <a:t>Do not make judgments about patients’ spiritual beliefs or try to push your own beliefs on patients.</a:t>
            </a:r>
          </a:p>
          <a:p>
            <a:r>
              <a:rPr lang="en-US" dirty="0"/>
              <a:t>Common types of religions include:</a:t>
            </a:r>
          </a:p>
          <a:p>
            <a:pPr lvl="1"/>
            <a:r>
              <a:rPr lang="en-US" dirty="0"/>
              <a:t>Buddhism</a:t>
            </a:r>
          </a:p>
          <a:p>
            <a:pPr lvl="1"/>
            <a:r>
              <a:rPr lang="en-US" dirty="0"/>
              <a:t>Christianity</a:t>
            </a:r>
          </a:p>
          <a:p>
            <a:pPr lvl="1"/>
            <a:r>
              <a:rPr lang="en-US" dirty="0"/>
              <a:t>Hinduism</a:t>
            </a:r>
          </a:p>
          <a:p>
            <a:pPr lvl="1"/>
            <a:r>
              <a:rPr lang="en-US" dirty="0"/>
              <a:t>Islam</a:t>
            </a:r>
          </a:p>
          <a:p>
            <a:pPr lvl="1"/>
            <a:r>
              <a:rPr lang="en-US" dirty="0"/>
              <a:t>Judaism</a:t>
            </a:r>
          </a:p>
        </p:txBody>
      </p:sp>
    </p:spTree>
    <p:extLst>
      <p:ext uri="{BB962C8B-B14F-4D97-AF65-F5344CB8AC3E}">
        <p14:creationId xmlns:p14="http://schemas.microsoft.com/office/powerpoint/2010/main" val="1822458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90507" y="764372"/>
            <a:ext cx="7434070" cy="1432289"/>
          </a:xfrm>
        </p:spPr>
        <p:txBody>
          <a:bodyPr>
            <a:normAutofit/>
          </a:bodyPr>
          <a:lstStyle/>
          <a:p>
            <a:r>
              <a:rPr lang="en-US" dirty="0"/>
              <a:t>Spiritual Needs</a:t>
            </a:r>
          </a:p>
        </p:txBody>
      </p:sp>
      <p:sp>
        <p:nvSpPr>
          <p:cNvPr id="19" name="Rectangle 18">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336C8DBA-D7B5-4A9A-845B-43FBEA62A9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43730"/>
          <a:stretch/>
        </p:blipFill>
        <p:spPr>
          <a:xfrm rot="16200000">
            <a:off x="-1266906" y="2188762"/>
            <a:ext cx="6860373" cy="2482850"/>
          </a:xfrm>
          <a:prstGeom prst="rect">
            <a:avLst/>
          </a:prstGeom>
        </p:spPr>
      </p:pic>
      <p:sp>
        <p:nvSpPr>
          <p:cNvPr id="3" name="Content Placeholder 2"/>
          <p:cNvSpPr>
            <a:spLocks noGrp="1"/>
          </p:cNvSpPr>
          <p:nvPr>
            <p:ph idx="1"/>
          </p:nvPr>
        </p:nvSpPr>
        <p:spPr>
          <a:xfrm>
            <a:off x="4090507" y="2628900"/>
            <a:ext cx="7454077" cy="3589785"/>
          </a:xfrm>
        </p:spPr>
        <p:txBody>
          <a:bodyPr>
            <a:normAutofit/>
          </a:bodyPr>
          <a:lstStyle/>
          <a:p>
            <a:r>
              <a:rPr lang="en-US" sz="1600" dirty="0"/>
              <a:t>Spirituality refers to concerns of the spirit, the sacred or the soul.</a:t>
            </a:r>
          </a:p>
          <a:p>
            <a:pPr lvl="1"/>
            <a:r>
              <a:rPr lang="en-US" sz="1600" dirty="0"/>
              <a:t>Some patients may consider themselves to be spiritual, but not religious</a:t>
            </a:r>
          </a:p>
          <a:p>
            <a:pPr lvl="1"/>
            <a:r>
              <a:rPr lang="en-US" sz="1600" dirty="0"/>
              <a:t>Others believe that their spiritual self is the same as their religious self.</a:t>
            </a:r>
          </a:p>
          <a:p>
            <a:r>
              <a:rPr lang="en-US" sz="1600" dirty="0"/>
              <a:t>Spirituality centers around thoughts of a spiritual aspect of life and nature beyond worldly things. It may be associated with inner peace and well-being. </a:t>
            </a:r>
          </a:p>
          <a:p>
            <a:pPr lvl="1"/>
            <a:r>
              <a:rPr lang="en-US" sz="1600" dirty="0"/>
              <a:t>It may refer to a person’s beliefs about the overall meaning or purpose in life.</a:t>
            </a:r>
          </a:p>
          <a:p>
            <a:r>
              <a:rPr lang="en-US" sz="1600" dirty="0"/>
              <a:t>Some people may not believe in God or a higher power at all.</a:t>
            </a:r>
          </a:p>
          <a:p>
            <a:pPr lvl="1"/>
            <a:r>
              <a:rPr lang="en-US" sz="1600" dirty="0"/>
              <a:t>Agnostics</a:t>
            </a:r>
          </a:p>
          <a:p>
            <a:pPr lvl="1"/>
            <a:r>
              <a:rPr lang="en-US" sz="1600" dirty="0"/>
              <a:t>Atheists</a:t>
            </a:r>
          </a:p>
        </p:txBody>
      </p:sp>
    </p:spTree>
    <p:extLst>
      <p:ext uri="{BB962C8B-B14F-4D97-AF65-F5344CB8AC3E}">
        <p14:creationId xmlns:p14="http://schemas.microsoft.com/office/powerpoint/2010/main" val="2106020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Spiritual Needs</a:t>
            </a:r>
          </a:p>
        </p:txBody>
      </p:sp>
      <p:sp>
        <p:nvSpPr>
          <p:cNvPr id="5" name="Content Placeholder 4"/>
          <p:cNvSpPr>
            <a:spLocks noGrp="1"/>
          </p:cNvSpPr>
          <p:nvPr>
            <p:ph sz="half" idx="1"/>
          </p:nvPr>
        </p:nvSpPr>
        <p:spPr/>
        <p:txBody>
          <a:bodyPr>
            <a:normAutofit lnSpcReduction="10000"/>
          </a:bodyPr>
          <a:lstStyle/>
          <a:p>
            <a:r>
              <a:rPr lang="en-US" dirty="0"/>
              <a:t>Islam</a:t>
            </a:r>
          </a:p>
          <a:p>
            <a:pPr lvl="1"/>
            <a:r>
              <a:rPr lang="en-US" dirty="0"/>
              <a:t>The five pillars of this religion include ritual prayer five times daily and donations to the poor and needy.</a:t>
            </a:r>
          </a:p>
          <a:p>
            <a:pPr lvl="1"/>
            <a:r>
              <a:rPr lang="en-US" dirty="0"/>
              <a:t>Muslims are followers of the prophet Muhammad (Mohammad).</a:t>
            </a:r>
          </a:p>
          <a:p>
            <a:pPr lvl="1"/>
            <a:r>
              <a:rPr lang="en-US" dirty="0"/>
              <a:t>They worship God; the Arabic term for God is “Allah.” Qur’an (Koran) is the religious text.</a:t>
            </a:r>
          </a:p>
          <a:p>
            <a:pPr lvl="1"/>
            <a:r>
              <a:rPr lang="en-US" dirty="0"/>
              <a:t>Fast during the month of “Ramadan.”</a:t>
            </a:r>
          </a:p>
          <a:p>
            <a:pPr lvl="1"/>
            <a:r>
              <a:rPr lang="en-US" dirty="0"/>
              <a:t>Mecca is the holy city.</a:t>
            </a:r>
          </a:p>
          <a:p>
            <a:pPr lvl="1"/>
            <a:r>
              <a:rPr lang="en-US" dirty="0"/>
              <a:t>Most Muslims do not eat pork or drink alcohol.</a:t>
            </a:r>
          </a:p>
        </p:txBody>
      </p:sp>
      <p:sp>
        <p:nvSpPr>
          <p:cNvPr id="6" name="Content Placeholder 5"/>
          <p:cNvSpPr>
            <a:spLocks noGrp="1"/>
          </p:cNvSpPr>
          <p:nvPr>
            <p:ph sz="half" idx="2"/>
          </p:nvPr>
        </p:nvSpPr>
        <p:spPr/>
        <p:txBody>
          <a:bodyPr>
            <a:normAutofit lnSpcReduction="10000"/>
          </a:bodyPr>
          <a:lstStyle/>
          <a:p>
            <a:r>
              <a:rPr lang="en-US" dirty="0"/>
              <a:t>Buddhism</a:t>
            </a:r>
          </a:p>
          <a:p>
            <a:pPr lvl="1"/>
            <a:r>
              <a:rPr lang="en-US" dirty="0"/>
              <a:t>Evolved from Siddhartha Gautama, who reach enlightenment and took the title of “Buddha”.</a:t>
            </a:r>
          </a:p>
          <a:p>
            <a:pPr lvl="1"/>
            <a:r>
              <a:rPr lang="en-US" dirty="0"/>
              <a:t>Believe that morality, meditation, and wisdom are the path to enlightenment.</a:t>
            </a:r>
          </a:p>
          <a:p>
            <a:pPr lvl="1"/>
            <a:r>
              <a:rPr lang="en-US" dirty="0"/>
              <a:t>They believe in reincarnation, and that people must ravel through birth, life, and death. </a:t>
            </a:r>
          </a:p>
          <a:p>
            <a:pPr lvl="1"/>
            <a:r>
              <a:rPr lang="en-US" dirty="0"/>
              <a:t>After these travels, a person can reach Nirvana, a state of peace and happiness and freedom from worry or pain.</a:t>
            </a:r>
          </a:p>
        </p:txBody>
      </p:sp>
    </p:spTree>
    <p:extLst>
      <p:ext uri="{BB962C8B-B14F-4D97-AF65-F5344CB8AC3E}">
        <p14:creationId xmlns:p14="http://schemas.microsoft.com/office/powerpoint/2010/main" val="29518742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Spiritual Needs</a:t>
            </a:r>
          </a:p>
        </p:txBody>
      </p:sp>
      <p:sp>
        <p:nvSpPr>
          <p:cNvPr id="3" name="Content Placeholder 2"/>
          <p:cNvSpPr>
            <a:spLocks noGrp="1"/>
          </p:cNvSpPr>
          <p:nvPr>
            <p:ph sz="half" idx="1"/>
          </p:nvPr>
        </p:nvSpPr>
        <p:spPr/>
        <p:txBody>
          <a:bodyPr>
            <a:normAutofit lnSpcReduction="10000"/>
          </a:bodyPr>
          <a:lstStyle/>
          <a:p>
            <a:r>
              <a:rPr lang="en-US" dirty="0"/>
              <a:t>Hinduism</a:t>
            </a:r>
          </a:p>
          <a:p>
            <a:pPr lvl="1"/>
            <a:r>
              <a:rPr lang="en-US" dirty="0"/>
              <a:t>Hindus believe in the unity of everything, called “Brahman.”</a:t>
            </a:r>
          </a:p>
          <a:p>
            <a:pPr lvl="1"/>
            <a:r>
              <a:rPr lang="en-US" dirty="0"/>
              <a:t>The purpose of life is to realize that all are part of God.</a:t>
            </a:r>
          </a:p>
          <a:p>
            <a:pPr lvl="1"/>
            <a:r>
              <a:rPr lang="en-US" dirty="0"/>
              <a:t>People move through birth, life, death, and rebirth.</a:t>
            </a:r>
          </a:p>
          <a:p>
            <a:pPr lvl="1"/>
            <a:r>
              <a:rPr lang="en-US" dirty="0"/>
              <a:t>How a person moves towards enlightenment is determine by karma.</a:t>
            </a:r>
          </a:p>
          <a:p>
            <a:pPr lvl="2"/>
            <a:r>
              <a:rPr lang="en-US" dirty="0"/>
              <a:t>Karma is the result of actions in past lives, and actions in this life can determine one’s destiny in future lives.</a:t>
            </a:r>
          </a:p>
        </p:txBody>
      </p:sp>
      <p:sp>
        <p:nvSpPr>
          <p:cNvPr id="4" name="Content Placeholder 3"/>
          <p:cNvSpPr>
            <a:spLocks noGrp="1"/>
          </p:cNvSpPr>
          <p:nvPr>
            <p:ph sz="half" idx="2"/>
          </p:nvPr>
        </p:nvSpPr>
        <p:spPr/>
        <p:txBody>
          <a:bodyPr>
            <a:normAutofit lnSpcReduction="10000"/>
          </a:bodyPr>
          <a:lstStyle/>
          <a:p>
            <a:r>
              <a:rPr lang="en-US" dirty="0"/>
              <a:t>Judaism</a:t>
            </a:r>
          </a:p>
          <a:p>
            <a:pPr lvl="1"/>
            <a:r>
              <a:rPr lang="en-US" dirty="0"/>
              <a:t>Religion of the Jews</a:t>
            </a:r>
          </a:p>
          <a:p>
            <a:pPr lvl="1"/>
            <a:r>
              <a:rPr lang="en-US" dirty="0"/>
              <a:t>Divided into Reform, Conservative, and Orthodox.</a:t>
            </a:r>
          </a:p>
          <a:p>
            <a:pPr lvl="1"/>
            <a:r>
              <a:rPr lang="en-US" dirty="0"/>
              <a:t>Jewish people believe in one God, and that God is merciful. </a:t>
            </a:r>
          </a:p>
          <a:p>
            <a:pPr lvl="1"/>
            <a:r>
              <a:rPr lang="en-US" dirty="0"/>
              <a:t>Believe God gave them laws and commandments through Moses in the form of the Torah.</a:t>
            </a:r>
          </a:p>
          <a:p>
            <a:pPr lvl="1"/>
            <a:r>
              <a:rPr lang="en-US" dirty="0"/>
              <a:t>Jewish services are usually on Friday evenings and sometimes on Saturdays in synagogues or temples.</a:t>
            </a:r>
          </a:p>
        </p:txBody>
      </p:sp>
    </p:spTree>
    <p:extLst>
      <p:ext uri="{BB962C8B-B14F-4D97-AF65-F5344CB8AC3E}">
        <p14:creationId xmlns:p14="http://schemas.microsoft.com/office/powerpoint/2010/main" val="12788130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Spiritual Needs</a:t>
            </a:r>
          </a:p>
        </p:txBody>
      </p:sp>
      <p:sp>
        <p:nvSpPr>
          <p:cNvPr id="3" name="Content Placeholder 2"/>
          <p:cNvSpPr>
            <a:spLocks noGrp="1"/>
          </p:cNvSpPr>
          <p:nvPr>
            <p:ph sz="half" idx="1"/>
          </p:nvPr>
        </p:nvSpPr>
        <p:spPr/>
        <p:txBody>
          <a:bodyPr>
            <a:normAutofit fontScale="92500"/>
          </a:bodyPr>
          <a:lstStyle/>
          <a:p>
            <a:r>
              <a:rPr lang="en-US" dirty="0"/>
              <a:t>Christianity</a:t>
            </a:r>
          </a:p>
          <a:p>
            <a:pPr lvl="1"/>
            <a:r>
              <a:rPr lang="en-US" dirty="0"/>
              <a:t>Believe that Jesus Christ was the son of God and that he died so that their sins would be forgiven.</a:t>
            </a:r>
          </a:p>
          <a:p>
            <a:pPr lvl="1"/>
            <a:r>
              <a:rPr lang="en-US" dirty="0"/>
              <a:t>Christians believe in heaven, and that those that repent their sins before God will be able to go to heaven.</a:t>
            </a:r>
          </a:p>
          <a:p>
            <a:pPr lvl="1"/>
            <a:r>
              <a:rPr lang="en-US" dirty="0"/>
              <a:t>Christians may Protestant or Catholic.</a:t>
            </a:r>
          </a:p>
          <a:p>
            <a:pPr lvl="2"/>
            <a:r>
              <a:rPr lang="en-US" dirty="0"/>
              <a:t>Protestant includes groups such as Baptist, Lutheran, Methodist, etc.</a:t>
            </a:r>
          </a:p>
          <a:p>
            <a:pPr lvl="1"/>
            <a:r>
              <a:rPr lang="en-US" dirty="0"/>
              <a:t>They may be baptized and take communion as a symbol of Christ’s sacrifice.</a:t>
            </a:r>
          </a:p>
        </p:txBody>
      </p:sp>
      <p:sp>
        <p:nvSpPr>
          <p:cNvPr id="4" name="Content Placeholder 3"/>
          <p:cNvSpPr>
            <a:spLocks noGrp="1"/>
          </p:cNvSpPr>
          <p:nvPr>
            <p:ph sz="half" idx="2"/>
          </p:nvPr>
        </p:nvSpPr>
        <p:spPr/>
        <p:txBody>
          <a:bodyPr>
            <a:normAutofit fontScale="92500"/>
          </a:bodyPr>
          <a:lstStyle/>
          <a:p>
            <a:r>
              <a:rPr lang="en-US" dirty="0"/>
              <a:t>Atheists</a:t>
            </a:r>
          </a:p>
          <a:p>
            <a:pPr lvl="1"/>
            <a:r>
              <a:rPr lang="en-US" dirty="0"/>
              <a:t>People who claim that there is no God. </a:t>
            </a:r>
          </a:p>
          <a:p>
            <a:r>
              <a:rPr lang="en-US" dirty="0"/>
              <a:t>Agnostic</a:t>
            </a:r>
          </a:p>
          <a:p>
            <a:pPr lvl="1"/>
            <a:r>
              <a:rPr lang="en-US" dirty="0"/>
              <a:t>Claim that they do not know or cannot know if God exists. </a:t>
            </a:r>
          </a:p>
          <a:p>
            <a:pPr lvl="1"/>
            <a:r>
              <a:rPr lang="en-US" dirty="0"/>
              <a:t>They do not deny that God my exist, but they feel that there is no true knowledge of God’s existence.</a:t>
            </a:r>
          </a:p>
        </p:txBody>
      </p:sp>
    </p:spTree>
    <p:extLst>
      <p:ext uri="{BB962C8B-B14F-4D97-AF65-F5344CB8AC3E}">
        <p14:creationId xmlns:p14="http://schemas.microsoft.com/office/powerpoint/2010/main" val="3650923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Accommodate Spiritual Needs</a:t>
            </a:r>
          </a:p>
        </p:txBody>
      </p:sp>
      <p:sp>
        <p:nvSpPr>
          <p:cNvPr id="4" name="Content Placeholder 3"/>
          <p:cNvSpPr>
            <a:spLocks noGrp="1"/>
          </p:cNvSpPr>
          <p:nvPr>
            <p:ph sz="half" idx="1"/>
          </p:nvPr>
        </p:nvSpPr>
        <p:spPr/>
        <p:txBody>
          <a:bodyPr>
            <a:normAutofit fontScale="92500" lnSpcReduction="10000"/>
          </a:bodyPr>
          <a:lstStyle/>
          <a:p>
            <a:r>
              <a:rPr lang="en-US" dirty="0"/>
              <a:t>Honor dietary restrictions. Dietary restrictions are rules about what and when followers can eat.</a:t>
            </a:r>
          </a:p>
          <a:p>
            <a:pPr lvl="1"/>
            <a:r>
              <a:rPr lang="en-US" dirty="0"/>
              <a:t>Muslims may not eat shellfish</a:t>
            </a:r>
          </a:p>
          <a:p>
            <a:pPr lvl="1"/>
            <a:r>
              <a:rPr lang="en-US" dirty="0"/>
              <a:t>Catholics don’t eat meat on Fridays during Lent.</a:t>
            </a:r>
          </a:p>
          <a:p>
            <a:pPr lvl="1"/>
            <a:r>
              <a:rPr lang="en-US" dirty="0"/>
              <a:t>Orthodox and Jews may only eat koshers foods and no pork.</a:t>
            </a:r>
          </a:p>
          <a:p>
            <a:r>
              <a:rPr lang="en-US" dirty="0"/>
              <a:t>Report any fasting requests to the nurse.</a:t>
            </a:r>
          </a:p>
          <a:p>
            <a:r>
              <a:rPr lang="en-US" dirty="0"/>
              <a:t>Report requests to see clergy to the nurse promptly. Give privacy for clergy visits.</a:t>
            </a:r>
          </a:p>
          <a:p>
            <a:r>
              <a:rPr lang="en-US" dirty="0"/>
              <a:t>Help patients to the chapel when asked.</a:t>
            </a:r>
          </a:p>
        </p:txBody>
      </p:sp>
      <p:sp>
        <p:nvSpPr>
          <p:cNvPr id="5" name="Content Placeholder 4"/>
          <p:cNvSpPr>
            <a:spLocks noGrp="1"/>
          </p:cNvSpPr>
          <p:nvPr>
            <p:ph sz="half" idx="2"/>
          </p:nvPr>
        </p:nvSpPr>
        <p:spPr/>
        <p:txBody>
          <a:bodyPr>
            <a:normAutofit fontScale="92500" lnSpcReduction="10000"/>
          </a:bodyPr>
          <a:lstStyle/>
          <a:p>
            <a:r>
              <a:rPr lang="en-US" dirty="0"/>
              <a:t>Respect all religious items. Handle religious items carefully. When asked, help patients apply religious articles of clothing.</a:t>
            </a:r>
          </a:p>
          <a:p>
            <a:r>
              <a:rPr lang="en-US" dirty="0"/>
              <a:t>Allow time and privacy for prayer. If you are asked to do so, read religious materials aloud.</a:t>
            </a:r>
          </a:p>
          <a:p>
            <a:r>
              <a:rPr lang="en-US" dirty="0"/>
              <a:t>Residents have the right to attend religious services if they choose to do so.</a:t>
            </a:r>
          </a:p>
          <a:p>
            <a:r>
              <a:rPr lang="en-US" dirty="0"/>
              <a:t>Report to the nurse or social worker if a patient needs help finding spiritual resources.</a:t>
            </a:r>
          </a:p>
        </p:txBody>
      </p:sp>
    </p:spTree>
    <p:extLst>
      <p:ext uri="{BB962C8B-B14F-4D97-AF65-F5344CB8AC3E}">
        <p14:creationId xmlns:p14="http://schemas.microsoft.com/office/powerpoint/2010/main" val="38616647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Human Growth and Development</a:t>
            </a:r>
          </a:p>
        </p:txBody>
      </p:sp>
      <p:sp>
        <p:nvSpPr>
          <p:cNvPr id="3" name="Content Placeholder 2"/>
          <p:cNvSpPr>
            <a:spLocks noGrp="1"/>
          </p:cNvSpPr>
          <p:nvPr>
            <p:ph idx="1"/>
          </p:nvPr>
        </p:nvSpPr>
        <p:spPr/>
        <p:txBody>
          <a:bodyPr/>
          <a:lstStyle/>
          <a:p>
            <a:r>
              <a:rPr lang="en-US" dirty="0"/>
              <a:t>Growth refers to the physical changes that can be measured. </a:t>
            </a:r>
          </a:p>
          <a:p>
            <a:r>
              <a:rPr lang="en-US" dirty="0"/>
              <a:t>Development means the emotional, social and physical changes that occur.</a:t>
            </a:r>
          </a:p>
          <a:p>
            <a:r>
              <a:rPr lang="en-US" dirty="0"/>
              <a:t>Many things affect growth and development; including the parent’s involvement, the child’s surroundings, nutrition, exercise, medical care and overall lifestyle.</a:t>
            </a:r>
          </a:p>
          <a:p>
            <a:r>
              <a:rPr lang="en-US" dirty="0"/>
              <a:t>There are different types of development, such as cognitive, language, moral, motor, physical, and social.</a:t>
            </a:r>
          </a:p>
        </p:txBody>
      </p:sp>
    </p:spTree>
    <p:extLst>
      <p:ext uri="{BB962C8B-B14F-4D97-AF65-F5344CB8AC3E}">
        <p14:creationId xmlns:p14="http://schemas.microsoft.com/office/powerpoint/2010/main" val="2526597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9104" y="764373"/>
            <a:ext cx="9497096" cy="1293028"/>
          </a:xfrm>
        </p:spPr>
        <p:txBody>
          <a:bodyPr/>
          <a:lstStyle/>
          <a:p>
            <a:r>
              <a:rPr lang="en-US" dirty="0"/>
              <a:t>Young adulthood (Ages 18 to 40)</a:t>
            </a:r>
          </a:p>
        </p:txBody>
      </p:sp>
      <p:sp>
        <p:nvSpPr>
          <p:cNvPr id="3" name="Content Placeholder 2"/>
          <p:cNvSpPr>
            <a:spLocks noGrp="1"/>
          </p:cNvSpPr>
          <p:nvPr>
            <p:ph idx="1"/>
          </p:nvPr>
        </p:nvSpPr>
        <p:spPr/>
        <p:txBody>
          <a:bodyPr/>
          <a:lstStyle/>
          <a:p>
            <a:r>
              <a:rPr lang="en-US" dirty="0"/>
              <a:t>Growth has usually been completed by this time.</a:t>
            </a:r>
          </a:p>
          <a:p>
            <a:pPr lvl="1"/>
            <a:r>
              <a:rPr lang="en-US" dirty="0"/>
              <a:t>Boys can continue to grow up to the age of 25</a:t>
            </a:r>
          </a:p>
          <a:p>
            <a:r>
              <a:rPr lang="en-US" dirty="0"/>
              <a:t>During this stage, people make decisions on whether to continue their education or join the work force.</a:t>
            </a:r>
          </a:p>
          <a:p>
            <a:r>
              <a:rPr lang="en-US" dirty="0"/>
              <a:t>Many young adults meet a life partner.</a:t>
            </a:r>
          </a:p>
          <a:p>
            <a:r>
              <a:rPr lang="en-US" dirty="0"/>
              <a:t>Some people decide to have children during this time.</a:t>
            </a:r>
          </a:p>
        </p:txBody>
      </p:sp>
    </p:spTree>
    <p:extLst>
      <p:ext uri="{BB962C8B-B14F-4D97-AF65-F5344CB8AC3E}">
        <p14:creationId xmlns:p14="http://schemas.microsoft.com/office/powerpoint/2010/main" val="547730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0620" y="764373"/>
            <a:ext cx="9445580" cy="1293028"/>
          </a:xfrm>
        </p:spPr>
        <p:txBody>
          <a:bodyPr/>
          <a:lstStyle/>
          <a:p>
            <a:r>
              <a:rPr lang="en-US" dirty="0"/>
              <a:t>Middle Adulthood (Ages 40 to 65)</a:t>
            </a:r>
          </a:p>
        </p:txBody>
      </p:sp>
      <p:sp>
        <p:nvSpPr>
          <p:cNvPr id="3" name="Content Placeholder 2"/>
          <p:cNvSpPr>
            <a:spLocks noGrp="1"/>
          </p:cNvSpPr>
          <p:nvPr>
            <p:ph idx="1"/>
          </p:nvPr>
        </p:nvSpPr>
        <p:spPr/>
        <p:txBody>
          <a:bodyPr/>
          <a:lstStyle/>
          <a:p>
            <a:r>
              <a:rPr lang="en-US" dirty="0"/>
              <a:t>During middle adulthood, people usually become more comfortable and stable. </a:t>
            </a:r>
          </a:p>
          <a:p>
            <a:r>
              <a:rPr lang="en-US" dirty="0"/>
              <a:t>Their children may have left home to go to college or to live on their own.</a:t>
            </a:r>
          </a:p>
          <a:p>
            <a:r>
              <a:rPr lang="en-US" dirty="0"/>
              <a:t>This can be a very happy time for people, because they find there is more time and money to spend on themselves.</a:t>
            </a:r>
          </a:p>
          <a:p>
            <a:pPr lvl="1"/>
            <a:r>
              <a:rPr lang="en-US" dirty="0"/>
              <a:t>Couples may take trips and spend more time together.</a:t>
            </a:r>
          </a:p>
          <a:p>
            <a:pPr lvl="1"/>
            <a:r>
              <a:rPr lang="en-US" dirty="0"/>
              <a:t>A person may decide to start on a second career.</a:t>
            </a:r>
          </a:p>
          <a:p>
            <a:r>
              <a:rPr lang="en-US" dirty="0"/>
              <a:t>Some people may find themselves in a “mid-life crisis” during this stage. </a:t>
            </a:r>
          </a:p>
          <a:p>
            <a:pPr lvl="1"/>
            <a:r>
              <a:rPr lang="en-US" dirty="0"/>
              <a:t>This is a period of unrest due to a desire for change and fulfillment of unmet goals.</a:t>
            </a:r>
          </a:p>
          <a:p>
            <a:pPr lvl="1"/>
            <a:r>
              <a:rPr lang="en-US" dirty="0"/>
              <a:t>People can change the way they dress, act or behave during this time.</a:t>
            </a:r>
          </a:p>
        </p:txBody>
      </p:sp>
    </p:spTree>
    <p:extLst>
      <p:ext uri="{BB962C8B-B14F-4D97-AF65-F5344CB8AC3E}">
        <p14:creationId xmlns:p14="http://schemas.microsoft.com/office/powerpoint/2010/main" val="2961600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1" y="764373"/>
            <a:ext cx="10820400" cy="1293028"/>
          </a:xfrm>
        </p:spPr>
        <p:txBody>
          <a:bodyPr/>
          <a:lstStyle/>
          <a:p>
            <a:r>
              <a:rPr lang="en-US" dirty="0"/>
              <a:t>Late adulthood (Ages 65+)</a:t>
            </a:r>
          </a:p>
        </p:txBody>
      </p:sp>
      <p:sp>
        <p:nvSpPr>
          <p:cNvPr id="3" name="Content Placeholder 2"/>
          <p:cNvSpPr>
            <a:spLocks noGrp="1"/>
          </p:cNvSpPr>
          <p:nvPr>
            <p:ph idx="1"/>
          </p:nvPr>
        </p:nvSpPr>
        <p:spPr/>
        <p:txBody>
          <a:bodyPr/>
          <a:lstStyle/>
          <a:p>
            <a:r>
              <a:rPr lang="en-US" dirty="0"/>
              <a:t>People in adulthood can see may changes such as retiring from jobs, traveling more, and seeing children, friends, and family.</a:t>
            </a:r>
          </a:p>
          <a:p>
            <a:r>
              <a:rPr lang="en-US" dirty="0"/>
              <a:t>Medical care may be needed for problems that develop during this time.</a:t>
            </a:r>
          </a:p>
          <a:p>
            <a:pPr lvl="1"/>
            <a:r>
              <a:rPr lang="en-US" dirty="0"/>
              <a:t>Mobility can become limited due to these health problems.</a:t>
            </a:r>
          </a:p>
          <a:p>
            <a:r>
              <a:rPr lang="en-US" dirty="0"/>
              <a:t>People may have to cope with a loved one’s illness or death.</a:t>
            </a:r>
          </a:p>
          <a:p>
            <a:r>
              <a:rPr lang="en-US" dirty="0"/>
              <a:t>Staying connected to others is vital to staying healthy and mentally alert.</a:t>
            </a:r>
          </a:p>
          <a:p>
            <a:pPr lvl="1"/>
            <a:r>
              <a:rPr lang="en-US" dirty="0"/>
              <a:t>Hobbies and volunteering can help the person stay connected.</a:t>
            </a:r>
          </a:p>
          <a:p>
            <a:r>
              <a:rPr lang="en-US" dirty="0"/>
              <a:t>It is important to encourage people in this stage to stay as active and involved as  possible.</a:t>
            </a:r>
          </a:p>
        </p:txBody>
      </p:sp>
    </p:spTree>
    <p:extLst>
      <p:ext uri="{BB962C8B-B14F-4D97-AF65-F5344CB8AC3E}">
        <p14:creationId xmlns:p14="http://schemas.microsoft.com/office/powerpoint/2010/main" val="3262863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Stereotypes of the elderly</a:t>
            </a:r>
          </a:p>
        </p:txBody>
      </p:sp>
      <p:sp>
        <p:nvSpPr>
          <p:cNvPr id="3" name="Content Placeholder 2"/>
          <p:cNvSpPr>
            <a:spLocks noGrp="1"/>
          </p:cNvSpPr>
          <p:nvPr>
            <p:ph idx="1"/>
          </p:nvPr>
        </p:nvSpPr>
        <p:spPr>
          <a:xfrm>
            <a:off x="685800" y="2194560"/>
            <a:ext cx="10820400" cy="1360009"/>
          </a:xfrm>
        </p:spPr>
        <p:txBody>
          <a:bodyPr>
            <a:normAutofit/>
          </a:bodyPr>
          <a:lstStyle/>
          <a:p>
            <a:r>
              <a:rPr lang="en-US" dirty="0"/>
              <a:t>It is common for people to have false beliefs about the elderly. </a:t>
            </a:r>
          </a:p>
          <a:p>
            <a:pPr lvl="1"/>
            <a:r>
              <a:rPr lang="en-US" dirty="0"/>
              <a:t>Stereotype- a biased generalization about a group.</a:t>
            </a:r>
          </a:p>
          <a:p>
            <a:pPr lvl="1"/>
            <a:r>
              <a:rPr lang="en-US" dirty="0"/>
              <a:t>Stereotyping of, prejudice toward, and/or discrimination against the elderly is called ageism.</a:t>
            </a:r>
          </a:p>
        </p:txBody>
      </p:sp>
      <p:sp>
        <p:nvSpPr>
          <p:cNvPr id="4" name="TextBox 3"/>
          <p:cNvSpPr txBox="1"/>
          <p:nvPr/>
        </p:nvSpPr>
        <p:spPr>
          <a:xfrm>
            <a:off x="685800" y="3554569"/>
            <a:ext cx="4314423" cy="2862322"/>
          </a:xfrm>
          <a:prstGeom prst="rect">
            <a:avLst/>
          </a:prstGeom>
          <a:noFill/>
        </p:spPr>
        <p:txBody>
          <a:bodyPr wrap="square" rtlCol="0">
            <a:spAutoFit/>
          </a:bodyPr>
          <a:lstStyle/>
          <a:p>
            <a:pPr marL="285750" indent="-285750">
              <a:buFont typeface="Arial" panose="020B0604020202020204" pitchFamily="34" charset="0"/>
              <a:buChar char="•"/>
            </a:pPr>
            <a:r>
              <a:rPr lang="en-US" dirty="0"/>
              <a:t>Common stereotypes of the elderly include:</a:t>
            </a:r>
          </a:p>
          <a:p>
            <a:pPr marL="742950" lvl="1" indent="-285750">
              <a:buFont typeface="Arial" panose="020B0604020202020204" pitchFamily="34" charset="0"/>
              <a:buChar char="•"/>
            </a:pPr>
            <a:r>
              <a:rPr lang="en-US" dirty="0"/>
              <a:t>Faulty memory</a:t>
            </a:r>
          </a:p>
          <a:p>
            <a:pPr marL="742950" lvl="1" indent="-285750">
              <a:buFont typeface="Arial" panose="020B0604020202020204" pitchFamily="34" charset="0"/>
              <a:buChar char="•"/>
            </a:pPr>
            <a:r>
              <a:rPr lang="en-US" dirty="0"/>
              <a:t>Totally Dependent</a:t>
            </a:r>
          </a:p>
          <a:p>
            <a:pPr marL="742950" lvl="1" indent="-285750">
              <a:buFont typeface="Arial" panose="020B0604020202020204" pitchFamily="34" charset="0"/>
              <a:buChar char="•"/>
            </a:pPr>
            <a:r>
              <a:rPr lang="en-US" dirty="0"/>
              <a:t>No active sex life</a:t>
            </a:r>
          </a:p>
          <a:p>
            <a:pPr marL="742950" lvl="1" indent="-285750">
              <a:buFont typeface="Arial" panose="020B0604020202020204" pitchFamily="34" charset="0"/>
              <a:buChar char="•"/>
            </a:pPr>
            <a:r>
              <a:rPr lang="en-US" dirty="0"/>
              <a:t>Do not like to leave home</a:t>
            </a:r>
          </a:p>
          <a:p>
            <a:pPr marL="742950" lvl="1" indent="-285750">
              <a:buFont typeface="Arial" panose="020B0604020202020204" pitchFamily="34" charset="0"/>
              <a:buChar char="•"/>
            </a:pPr>
            <a:r>
              <a:rPr lang="en-US" dirty="0"/>
              <a:t>Grumpy or grouchy</a:t>
            </a:r>
          </a:p>
          <a:p>
            <a:pPr marL="742950" lvl="1" indent="-285750">
              <a:buFont typeface="Arial" panose="020B0604020202020204" pitchFamily="34" charset="0"/>
              <a:buChar char="•"/>
            </a:pPr>
            <a:r>
              <a:rPr lang="en-US" dirty="0"/>
              <a:t>Financially irresponsible</a:t>
            </a:r>
          </a:p>
          <a:p>
            <a:pPr marL="742950" lvl="1" indent="-285750">
              <a:buFont typeface="Arial" panose="020B0604020202020204" pitchFamily="34" charset="0"/>
              <a:buChar char="•"/>
            </a:pPr>
            <a:r>
              <a:rPr lang="en-US" dirty="0"/>
              <a:t>No friends</a:t>
            </a:r>
          </a:p>
          <a:p>
            <a:pPr marL="742950" lvl="1" indent="-285750">
              <a:buFont typeface="Arial" panose="020B0604020202020204" pitchFamily="34" charset="0"/>
              <a:buChar char="•"/>
            </a:pPr>
            <a:r>
              <a:rPr lang="en-US" dirty="0"/>
              <a:t>No interests</a:t>
            </a:r>
          </a:p>
        </p:txBody>
      </p:sp>
      <p:sp>
        <p:nvSpPr>
          <p:cNvPr id="5" name="TextBox 4"/>
          <p:cNvSpPr txBox="1"/>
          <p:nvPr/>
        </p:nvSpPr>
        <p:spPr>
          <a:xfrm>
            <a:off x="5615189" y="3554569"/>
            <a:ext cx="5891011" cy="2862322"/>
          </a:xfrm>
          <a:prstGeom prst="rect">
            <a:avLst/>
          </a:prstGeom>
          <a:noFill/>
        </p:spPr>
        <p:txBody>
          <a:bodyPr wrap="square" rtlCol="0">
            <a:spAutoFit/>
          </a:bodyPr>
          <a:lstStyle/>
          <a:p>
            <a:pPr marL="285750" indent="-285750">
              <a:buFont typeface="Arial" panose="020B0604020202020204" pitchFamily="34" charset="0"/>
              <a:buChar char="•"/>
            </a:pPr>
            <a:r>
              <a:rPr lang="en-US" dirty="0"/>
              <a:t>Stereotypes are not true of most elderly people</a:t>
            </a:r>
          </a:p>
          <a:p>
            <a:pPr marL="285750" indent="-285750">
              <a:buFont typeface="Arial" panose="020B0604020202020204" pitchFamily="34" charset="0"/>
              <a:buChar char="•"/>
            </a:pPr>
            <a:r>
              <a:rPr lang="en-US" dirty="0"/>
              <a:t>Research has shown that most older people are active and have many interests.</a:t>
            </a:r>
          </a:p>
          <a:p>
            <a:pPr marL="742950" lvl="1" indent="-285750">
              <a:buFont typeface="Arial" panose="020B0604020202020204" pitchFamily="34" charset="0"/>
              <a:buChar char="•"/>
            </a:pPr>
            <a:r>
              <a:rPr lang="en-US" dirty="0"/>
              <a:t>Elderly people exercise, continue to learn, work, manage their finances, and have intimate relationships.</a:t>
            </a:r>
          </a:p>
          <a:p>
            <a:pPr marL="285750" indent="-285750">
              <a:buFont typeface="Arial" panose="020B0604020202020204" pitchFamily="34" charset="0"/>
              <a:buChar char="•"/>
            </a:pPr>
            <a:r>
              <a:rPr lang="en-US" dirty="0"/>
              <a:t>Elderly people are relatively independent.</a:t>
            </a:r>
          </a:p>
          <a:p>
            <a:pPr marL="285750" indent="-285750">
              <a:buFont typeface="Arial" panose="020B0604020202020204" pitchFamily="34" charset="0"/>
              <a:buChar char="•"/>
            </a:pPr>
            <a:r>
              <a:rPr lang="en-US" dirty="0"/>
              <a:t>Aging is a normal process; normal changes of aging do not mean that people will always become ill or dependent.</a:t>
            </a:r>
          </a:p>
        </p:txBody>
      </p:sp>
    </p:spTree>
    <p:extLst>
      <p:ext uri="{BB962C8B-B14F-4D97-AF65-F5344CB8AC3E}">
        <p14:creationId xmlns:p14="http://schemas.microsoft.com/office/powerpoint/2010/main" val="6752167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C9D016A-C1B9-417F-9E7D-78110AD83AA6}"/>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sp>
        <p:nvSpPr>
          <p:cNvPr id="2" name="Title 1">
            <a:extLst>
              <a:ext uri="{FF2B5EF4-FFF2-40B4-BE49-F238E27FC236}">
                <a16:creationId xmlns:a16="http://schemas.microsoft.com/office/drawing/2014/main" id="{FB8B75FE-1B42-4B1D-8F89-6F97756151BA}"/>
              </a:ext>
            </a:extLst>
          </p:cNvPr>
          <p:cNvSpPr>
            <a:spLocks noGrp="1"/>
          </p:cNvSpPr>
          <p:nvPr>
            <p:ph type="ctrTitle"/>
          </p:nvPr>
        </p:nvSpPr>
        <p:spPr>
          <a:xfrm>
            <a:off x="3319590" y="567087"/>
            <a:ext cx="5619458" cy="3185106"/>
          </a:xfrm>
        </p:spPr>
        <p:txBody>
          <a:bodyPr>
            <a:normAutofit fontScale="90000"/>
          </a:bodyPr>
          <a:lstStyle/>
          <a:p>
            <a:r>
              <a:rPr lang="en-GB" sz="16700" b="1" dirty="0">
                <a:solidFill>
                  <a:schemeClr val="accent5">
                    <a:lumMod val="75000"/>
                  </a:schemeClr>
                </a:solidFill>
                <a:effectLst>
                  <a:outerShdw blurRad="38100" dist="38100" dir="2700000" algn="tl">
                    <a:srgbClr val="000000">
                      <a:alpha val="43137"/>
                    </a:srgbClr>
                  </a:outerShdw>
                </a:effectLst>
                <a:latin typeface="Century Gothic" panose="020B0502020202020204" pitchFamily="34" charset="0"/>
              </a:rPr>
              <a:t>PIES</a:t>
            </a:r>
            <a:br>
              <a:rPr lang="en-GB" sz="8000" b="1" dirty="0">
                <a:solidFill>
                  <a:schemeClr val="accent5">
                    <a:lumMod val="75000"/>
                  </a:schemeClr>
                </a:solidFill>
                <a:effectLst>
                  <a:outerShdw blurRad="38100" dist="38100" dir="2700000" algn="tl">
                    <a:srgbClr val="000000">
                      <a:alpha val="43137"/>
                    </a:srgbClr>
                  </a:outerShdw>
                </a:effectLst>
                <a:latin typeface="Century Gothic" panose="020B0502020202020204" pitchFamily="34" charset="0"/>
              </a:rPr>
            </a:br>
            <a:r>
              <a:rPr lang="en-GB" sz="8000" b="1" dirty="0">
                <a:solidFill>
                  <a:schemeClr val="accent5">
                    <a:lumMod val="75000"/>
                  </a:schemeClr>
                </a:solidFill>
                <a:effectLst>
                  <a:outerShdw blurRad="38100" dist="38100" dir="2700000" algn="tl">
                    <a:srgbClr val="000000">
                      <a:alpha val="43137"/>
                    </a:srgbClr>
                  </a:outerShdw>
                </a:effectLst>
                <a:latin typeface="Century Gothic" panose="020B0502020202020204" pitchFamily="34" charset="0"/>
              </a:rPr>
              <a:t>Interlinked</a:t>
            </a:r>
          </a:p>
        </p:txBody>
      </p:sp>
      <p:grpSp>
        <p:nvGrpSpPr>
          <p:cNvPr id="8" name="Group 7">
            <a:extLst>
              <a:ext uri="{FF2B5EF4-FFF2-40B4-BE49-F238E27FC236}">
                <a16:creationId xmlns:a16="http://schemas.microsoft.com/office/drawing/2014/main" id="{24485A57-6818-49B6-A9C8-1EC259FADEF1}"/>
              </a:ext>
            </a:extLst>
          </p:cNvPr>
          <p:cNvGrpSpPr/>
          <p:nvPr/>
        </p:nvGrpSpPr>
        <p:grpSpPr>
          <a:xfrm>
            <a:off x="340753" y="265353"/>
            <a:ext cx="2984500" cy="2993390"/>
            <a:chOff x="0" y="0"/>
            <a:chExt cx="2984500" cy="2993528"/>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effectLst>
            <a:outerShdw blurRad="50800" dist="38100" dir="2700000" algn="tl" rotWithShape="0">
              <a:prstClr val="black">
                <a:alpha val="40000"/>
              </a:prstClr>
            </a:outerShdw>
          </a:effectLst>
        </p:grpSpPr>
        <p:grpSp>
          <p:nvGrpSpPr>
            <p:cNvPr id="9" name="Group 8">
              <a:extLst>
                <a:ext uri="{FF2B5EF4-FFF2-40B4-BE49-F238E27FC236}">
                  <a16:creationId xmlns:a16="http://schemas.microsoft.com/office/drawing/2014/main" id="{A2373400-A27D-4E1F-9E7F-5507C314417E}"/>
                </a:ext>
              </a:extLst>
            </p:cNvPr>
            <p:cNvGrpSpPr/>
            <p:nvPr/>
          </p:nvGrpSpPr>
          <p:grpSpPr>
            <a:xfrm>
              <a:off x="0" y="0"/>
              <a:ext cx="2984500" cy="2993528"/>
              <a:chOff x="0" y="0"/>
              <a:chExt cx="2984499" cy="2993528"/>
            </a:xfrm>
            <a:grpFill/>
          </p:grpSpPr>
          <p:grpSp>
            <p:nvGrpSpPr>
              <p:cNvPr id="11" name="Group 10">
                <a:extLst>
                  <a:ext uri="{FF2B5EF4-FFF2-40B4-BE49-F238E27FC236}">
                    <a16:creationId xmlns:a16="http://schemas.microsoft.com/office/drawing/2014/main" id="{3AC57C9E-FB8A-4B85-9A53-30E275085926}"/>
                  </a:ext>
                </a:extLst>
              </p:cNvPr>
              <p:cNvGrpSpPr/>
              <p:nvPr/>
            </p:nvGrpSpPr>
            <p:grpSpPr>
              <a:xfrm>
                <a:off x="0" y="0"/>
                <a:ext cx="2984499" cy="2467155"/>
                <a:chOff x="0" y="-1"/>
                <a:chExt cx="2985184" cy="2467387"/>
              </a:xfrm>
              <a:grpFill/>
            </p:grpSpPr>
            <p:sp>
              <p:nvSpPr>
                <p:cNvPr id="13" name="Rectangle 12">
                  <a:extLst>
                    <a:ext uri="{FF2B5EF4-FFF2-40B4-BE49-F238E27FC236}">
                      <a16:creationId xmlns:a16="http://schemas.microsoft.com/office/drawing/2014/main" id="{119BDED6-6D9A-4705-BF9F-4D4B8DE06350}"/>
                    </a:ext>
                  </a:extLst>
                </p:cNvPr>
                <p:cNvSpPr/>
                <p:nvPr/>
              </p:nvSpPr>
              <p:spPr>
                <a:xfrm>
                  <a:off x="0" y="-1"/>
                  <a:ext cx="2458087" cy="2467387"/>
                </a:xfrm>
                <a:prstGeom prst="rect">
                  <a:avLst/>
                </a:prstGeom>
                <a:grp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Flowchart: Connector 13">
                  <a:extLst>
                    <a:ext uri="{FF2B5EF4-FFF2-40B4-BE49-F238E27FC236}">
                      <a16:creationId xmlns:a16="http://schemas.microsoft.com/office/drawing/2014/main" id="{A580AA03-5A1C-42D4-900D-3E2D9030A60D}"/>
                    </a:ext>
                  </a:extLst>
                </p:cNvPr>
                <p:cNvSpPr/>
                <p:nvPr/>
              </p:nvSpPr>
              <p:spPr>
                <a:xfrm>
                  <a:off x="2363638" y="923039"/>
                  <a:ext cx="621546" cy="577970"/>
                </a:xfrm>
                <a:prstGeom prst="flowChartConnector">
                  <a:avLst/>
                </a:prstGeom>
                <a:grp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Rectangle 14">
                  <a:extLst>
                    <a:ext uri="{FF2B5EF4-FFF2-40B4-BE49-F238E27FC236}">
                      <a16:creationId xmlns:a16="http://schemas.microsoft.com/office/drawing/2014/main" id="{9B0A9600-1DB1-48C7-B252-FE1277D6774A}"/>
                    </a:ext>
                  </a:extLst>
                </p:cNvPr>
                <p:cNvSpPr/>
                <p:nvPr/>
              </p:nvSpPr>
              <p:spPr>
                <a:xfrm>
                  <a:off x="2363638" y="1000676"/>
                  <a:ext cx="94447" cy="42269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2" name="Flowchart: Connector 11">
                <a:extLst>
                  <a:ext uri="{FF2B5EF4-FFF2-40B4-BE49-F238E27FC236}">
                    <a16:creationId xmlns:a16="http://schemas.microsoft.com/office/drawing/2014/main" id="{FF3F3ACF-ED8B-4710-A0E4-3C6A0760F3A5}"/>
                  </a:ext>
                </a:extLst>
              </p:cNvPr>
              <p:cNvSpPr/>
              <p:nvPr/>
            </p:nvSpPr>
            <p:spPr>
              <a:xfrm>
                <a:off x="941696" y="2415654"/>
                <a:ext cx="621404" cy="577874"/>
              </a:xfrm>
              <a:prstGeom prst="flowChartConnector">
                <a:avLst/>
              </a:prstGeom>
              <a:grp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0" name="Rectangle 9">
              <a:extLst>
                <a:ext uri="{FF2B5EF4-FFF2-40B4-BE49-F238E27FC236}">
                  <a16:creationId xmlns:a16="http://schemas.microsoft.com/office/drawing/2014/main" id="{FF4315B5-3B19-4FC6-BCA0-CBDD6549786E}"/>
                </a:ext>
              </a:extLst>
            </p:cNvPr>
            <p:cNvSpPr/>
            <p:nvPr/>
          </p:nvSpPr>
          <p:spPr>
            <a:xfrm>
              <a:off x="941695" y="2306472"/>
              <a:ext cx="661973" cy="1501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6" name="Text Box 69">
            <a:extLst>
              <a:ext uri="{FF2B5EF4-FFF2-40B4-BE49-F238E27FC236}">
                <a16:creationId xmlns:a16="http://schemas.microsoft.com/office/drawing/2014/main" id="{6A916D76-1DCD-48C5-BD5B-DDCE0FCC17A4}"/>
              </a:ext>
            </a:extLst>
          </p:cNvPr>
          <p:cNvSpPr txBox="1"/>
          <p:nvPr/>
        </p:nvSpPr>
        <p:spPr>
          <a:xfrm rot="19315928">
            <a:off x="625297" y="1120835"/>
            <a:ext cx="1991995"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400" b="1" dirty="0">
                <a:solidFill>
                  <a:srgbClr val="1F4E79"/>
                </a:solidFill>
                <a:effectLst/>
                <a:latin typeface="Century Gothic" panose="020B0502020202020204" pitchFamily="34" charset="0"/>
                <a:ea typeface="Calibri" panose="020F0502020204030204" pitchFamily="34" charset="0"/>
                <a:cs typeface="Times New Roman" panose="02020603050405020304" pitchFamily="18" charset="0"/>
              </a:rPr>
              <a:t>Physical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4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18" name="Group 17">
            <a:extLst>
              <a:ext uri="{FF2B5EF4-FFF2-40B4-BE49-F238E27FC236}">
                <a16:creationId xmlns:a16="http://schemas.microsoft.com/office/drawing/2014/main" id="{7CDD79F8-53A8-4F57-A646-E54471EE3E42}"/>
              </a:ext>
            </a:extLst>
          </p:cNvPr>
          <p:cNvGrpSpPr/>
          <p:nvPr/>
        </p:nvGrpSpPr>
        <p:grpSpPr>
          <a:xfrm rot="16200000">
            <a:off x="371641" y="3559175"/>
            <a:ext cx="2984500" cy="2993390"/>
            <a:chOff x="0" y="0"/>
            <a:chExt cx="2984500" cy="2993528"/>
          </a:xfrm>
          <a:gradFill flip="none" rotWithShape="1">
            <a:gsLst>
              <a:gs pos="0">
                <a:schemeClr val="bg1"/>
              </a:gs>
              <a:gs pos="65000">
                <a:srgbClr val="FFCCCC"/>
              </a:gs>
              <a:gs pos="100000">
                <a:srgbClr val="FFCCCC"/>
              </a:gs>
            </a:gsLst>
            <a:path path="circle">
              <a:fillToRect l="100000" t="100000"/>
            </a:path>
            <a:tileRect r="-100000" b="-100000"/>
          </a:gradFill>
          <a:effectLst>
            <a:outerShdw blurRad="50800" dist="38100" algn="l" rotWithShape="0">
              <a:prstClr val="black">
                <a:alpha val="40000"/>
              </a:prstClr>
            </a:outerShdw>
          </a:effectLst>
        </p:grpSpPr>
        <p:grpSp>
          <p:nvGrpSpPr>
            <p:cNvPr id="19" name="Group 18">
              <a:extLst>
                <a:ext uri="{FF2B5EF4-FFF2-40B4-BE49-F238E27FC236}">
                  <a16:creationId xmlns:a16="http://schemas.microsoft.com/office/drawing/2014/main" id="{F8C42E1D-1AB5-41A4-9D3A-022D6541DEDB}"/>
                </a:ext>
              </a:extLst>
            </p:cNvPr>
            <p:cNvGrpSpPr/>
            <p:nvPr/>
          </p:nvGrpSpPr>
          <p:grpSpPr>
            <a:xfrm>
              <a:off x="0" y="0"/>
              <a:ext cx="2984500" cy="2993528"/>
              <a:chOff x="0" y="0"/>
              <a:chExt cx="2984499" cy="2993528"/>
            </a:xfrm>
            <a:grpFill/>
          </p:grpSpPr>
          <p:grpSp>
            <p:nvGrpSpPr>
              <p:cNvPr id="21" name="Group 20">
                <a:extLst>
                  <a:ext uri="{FF2B5EF4-FFF2-40B4-BE49-F238E27FC236}">
                    <a16:creationId xmlns:a16="http://schemas.microsoft.com/office/drawing/2014/main" id="{487C3987-B91D-4898-B826-A2A051DD7A5F}"/>
                  </a:ext>
                </a:extLst>
              </p:cNvPr>
              <p:cNvGrpSpPr/>
              <p:nvPr/>
            </p:nvGrpSpPr>
            <p:grpSpPr>
              <a:xfrm>
                <a:off x="0" y="0"/>
                <a:ext cx="2984499" cy="2467155"/>
                <a:chOff x="0" y="-1"/>
                <a:chExt cx="2985184" cy="2467387"/>
              </a:xfrm>
              <a:grpFill/>
            </p:grpSpPr>
            <p:sp>
              <p:nvSpPr>
                <p:cNvPr id="23" name="Rectangle 22">
                  <a:extLst>
                    <a:ext uri="{FF2B5EF4-FFF2-40B4-BE49-F238E27FC236}">
                      <a16:creationId xmlns:a16="http://schemas.microsoft.com/office/drawing/2014/main" id="{D6EBC7B8-109A-485F-A528-C0F1896052B9}"/>
                    </a:ext>
                  </a:extLst>
                </p:cNvPr>
                <p:cNvSpPr/>
                <p:nvPr/>
              </p:nvSpPr>
              <p:spPr>
                <a:xfrm>
                  <a:off x="0" y="-1"/>
                  <a:ext cx="2458087" cy="2467387"/>
                </a:xfrm>
                <a:prstGeom prst="rect">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4" name="Flowchart: Connector 23">
                  <a:extLst>
                    <a:ext uri="{FF2B5EF4-FFF2-40B4-BE49-F238E27FC236}">
                      <a16:creationId xmlns:a16="http://schemas.microsoft.com/office/drawing/2014/main" id="{F11994BB-E8BB-432E-83E3-89585B7B0279}"/>
                    </a:ext>
                  </a:extLst>
                </p:cNvPr>
                <p:cNvSpPr/>
                <p:nvPr/>
              </p:nvSpPr>
              <p:spPr>
                <a:xfrm>
                  <a:off x="2363638" y="923039"/>
                  <a:ext cx="621546" cy="577970"/>
                </a:xfrm>
                <a:prstGeom prst="flowChartConnector">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Rectangle 24">
                  <a:extLst>
                    <a:ext uri="{FF2B5EF4-FFF2-40B4-BE49-F238E27FC236}">
                      <a16:creationId xmlns:a16="http://schemas.microsoft.com/office/drawing/2014/main" id="{B9158335-C6B3-4552-BEB4-85306E7EC55D}"/>
                    </a:ext>
                  </a:extLst>
                </p:cNvPr>
                <p:cNvSpPr/>
                <p:nvPr/>
              </p:nvSpPr>
              <p:spPr>
                <a:xfrm>
                  <a:off x="2220600" y="1000676"/>
                  <a:ext cx="237485" cy="42269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22" name="Flowchart: Connector 21">
                <a:extLst>
                  <a:ext uri="{FF2B5EF4-FFF2-40B4-BE49-F238E27FC236}">
                    <a16:creationId xmlns:a16="http://schemas.microsoft.com/office/drawing/2014/main" id="{F4F2E89A-E93F-4FAB-A021-098DF9DF6DF3}"/>
                  </a:ext>
                </a:extLst>
              </p:cNvPr>
              <p:cNvSpPr/>
              <p:nvPr/>
            </p:nvSpPr>
            <p:spPr>
              <a:xfrm>
                <a:off x="941696" y="2415654"/>
                <a:ext cx="621404" cy="577874"/>
              </a:xfrm>
              <a:prstGeom prst="flowChartConnector">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20" name="Rectangle 19">
              <a:extLst>
                <a:ext uri="{FF2B5EF4-FFF2-40B4-BE49-F238E27FC236}">
                  <a16:creationId xmlns:a16="http://schemas.microsoft.com/office/drawing/2014/main" id="{46A85212-3A3D-40B8-A100-3F91CE62973D}"/>
                </a:ext>
              </a:extLst>
            </p:cNvPr>
            <p:cNvSpPr/>
            <p:nvPr/>
          </p:nvSpPr>
          <p:spPr>
            <a:xfrm>
              <a:off x="941695" y="2306472"/>
              <a:ext cx="661973" cy="1501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26" name="Text Box 75">
            <a:extLst>
              <a:ext uri="{FF2B5EF4-FFF2-40B4-BE49-F238E27FC236}">
                <a16:creationId xmlns:a16="http://schemas.microsoft.com/office/drawing/2014/main" id="{FDAE2DFC-9DBE-41B7-9615-847FDD6428F9}"/>
              </a:ext>
            </a:extLst>
          </p:cNvPr>
          <p:cNvSpPr txBox="1"/>
          <p:nvPr/>
        </p:nvSpPr>
        <p:spPr>
          <a:xfrm rot="19169989">
            <a:off x="522516" y="4974445"/>
            <a:ext cx="1991995"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400" b="1" dirty="0">
                <a:solidFill>
                  <a:srgbClr val="7030A0"/>
                </a:solidFill>
                <a:effectLst/>
                <a:latin typeface="Century Gothic" panose="020B0502020202020204" pitchFamily="34" charset="0"/>
                <a:ea typeface="Calibri" panose="020F0502020204030204" pitchFamily="34" charset="0"/>
                <a:cs typeface="Times New Roman" panose="02020603050405020304" pitchFamily="18" charset="0"/>
              </a:rPr>
              <a:t>Social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400" dirty="0">
                <a:solidFill>
                  <a:srgbClr val="EE42D5"/>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27" name="Group 26">
            <a:extLst>
              <a:ext uri="{FF2B5EF4-FFF2-40B4-BE49-F238E27FC236}">
                <a16:creationId xmlns:a16="http://schemas.microsoft.com/office/drawing/2014/main" id="{146B42C0-AFDC-43BC-A375-8A60FCA80346}"/>
              </a:ext>
            </a:extLst>
          </p:cNvPr>
          <p:cNvGrpSpPr/>
          <p:nvPr/>
        </p:nvGrpSpPr>
        <p:grpSpPr>
          <a:xfrm rot="10800000">
            <a:off x="8816173" y="4085869"/>
            <a:ext cx="2984500" cy="2466975"/>
            <a:chOff x="0" y="-1"/>
            <a:chExt cx="2985184" cy="2467387"/>
          </a:xfrm>
          <a:gradFill flip="none" rotWithShape="1">
            <a:gsLst>
              <a:gs pos="0">
                <a:schemeClr val="accent6">
                  <a:lumMod val="40000"/>
                  <a:lumOff val="60000"/>
                  <a:tint val="66000"/>
                  <a:satMod val="160000"/>
                </a:schemeClr>
              </a:gs>
              <a:gs pos="50000">
                <a:schemeClr val="accent6">
                  <a:lumMod val="40000"/>
                  <a:lumOff val="60000"/>
                </a:schemeClr>
              </a:gs>
              <a:gs pos="100000">
                <a:schemeClr val="accent6">
                  <a:lumMod val="40000"/>
                  <a:lumOff val="60000"/>
                </a:schemeClr>
              </a:gs>
            </a:gsLst>
            <a:lin ang="10800000" scaled="1"/>
            <a:tileRect/>
          </a:gradFill>
          <a:effectLst>
            <a:outerShdw blurRad="50800" dist="38100" dir="5400000" algn="t" rotWithShape="0">
              <a:prstClr val="black">
                <a:alpha val="40000"/>
              </a:prstClr>
            </a:outerShdw>
          </a:effectLst>
        </p:grpSpPr>
        <p:sp>
          <p:nvSpPr>
            <p:cNvPr id="28" name="Rectangle 27">
              <a:extLst>
                <a:ext uri="{FF2B5EF4-FFF2-40B4-BE49-F238E27FC236}">
                  <a16:creationId xmlns:a16="http://schemas.microsoft.com/office/drawing/2014/main" id="{638B649E-2A9B-4340-80E6-B920C09BA7D5}"/>
                </a:ext>
              </a:extLst>
            </p:cNvPr>
            <p:cNvSpPr/>
            <p:nvPr/>
          </p:nvSpPr>
          <p:spPr>
            <a:xfrm>
              <a:off x="0" y="-1"/>
              <a:ext cx="2458087" cy="2467387"/>
            </a:xfrm>
            <a:prstGeom prst="rect">
              <a:avLst/>
            </a:prstGeom>
            <a:grp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9" name="Flowchart: Connector 28">
              <a:extLst>
                <a:ext uri="{FF2B5EF4-FFF2-40B4-BE49-F238E27FC236}">
                  <a16:creationId xmlns:a16="http://schemas.microsoft.com/office/drawing/2014/main" id="{0CF63EB9-DDF1-4D8E-9E89-1C278C14126D}"/>
                </a:ext>
              </a:extLst>
            </p:cNvPr>
            <p:cNvSpPr/>
            <p:nvPr/>
          </p:nvSpPr>
          <p:spPr>
            <a:xfrm>
              <a:off x="2363638" y="923039"/>
              <a:ext cx="621546" cy="577970"/>
            </a:xfrm>
            <a:prstGeom prst="flowChartConnector">
              <a:avLst/>
            </a:prstGeom>
            <a:grp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30" name="Rectangle 29">
              <a:extLst>
                <a:ext uri="{FF2B5EF4-FFF2-40B4-BE49-F238E27FC236}">
                  <a16:creationId xmlns:a16="http://schemas.microsoft.com/office/drawing/2014/main" id="{8DBB7F68-44E3-4F7A-959E-9AB3129378D7}"/>
                </a:ext>
              </a:extLst>
            </p:cNvPr>
            <p:cNvSpPr/>
            <p:nvPr/>
          </p:nvSpPr>
          <p:spPr>
            <a:xfrm>
              <a:off x="2261688" y="1000753"/>
              <a:ext cx="196398" cy="42269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32" name="Flowchart: Connector 31">
            <a:extLst>
              <a:ext uri="{FF2B5EF4-FFF2-40B4-BE49-F238E27FC236}">
                <a16:creationId xmlns:a16="http://schemas.microsoft.com/office/drawing/2014/main" id="{E71740B8-00A5-429B-9F0E-DB48829DA64B}"/>
              </a:ext>
            </a:extLst>
          </p:cNvPr>
          <p:cNvSpPr/>
          <p:nvPr/>
        </p:nvSpPr>
        <p:spPr>
          <a:xfrm rot="10800000">
            <a:off x="10261209" y="3563619"/>
            <a:ext cx="621404" cy="577873"/>
          </a:xfrm>
          <a:prstGeom prst="flowChartConnector">
            <a:avLst/>
          </a:prstGeom>
          <a:gradFill flip="none" rotWithShape="1">
            <a:gsLst>
              <a:gs pos="0">
                <a:schemeClr val="accent6">
                  <a:lumMod val="40000"/>
                  <a:lumOff val="60000"/>
                  <a:tint val="66000"/>
                  <a:satMod val="160000"/>
                </a:schemeClr>
              </a:gs>
              <a:gs pos="50000">
                <a:schemeClr val="accent6">
                  <a:lumMod val="40000"/>
                  <a:lumOff val="60000"/>
                </a:schemeClr>
              </a:gs>
              <a:gs pos="100000">
                <a:schemeClr val="accent6">
                  <a:lumMod val="40000"/>
                  <a:lumOff val="60000"/>
                </a:schemeClr>
              </a:gs>
            </a:gsLst>
            <a:lin ang="10800000" scaled="1"/>
            <a:tileRect/>
          </a:gra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sp>
        <p:nvSpPr>
          <p:cNvPr id="33" name="Rectangle 32">
            <a:extLst>
              <a:ext uri="{FF2B5EF4-FFF2-40B4-BE49-F238E27FC236}">
                <a16:creationId xmlns:a16="http://schemas.microsoft.com/office/drawing/2014/main" id="{E9E2F442-F822-4E56-B44E-4DD1B5508883}"/>
              </a:ext>
            </a:extLst>
          </p:cNvPr>
          <p:cNvSpPr/>
          <p:nvPr/>
        </p:nvSpPr>
        <p:spPr>
          <a:xfrm>
            <a:off x="10308762" y="4085869"/>
            <a:ext cx="593131" cy="242160"/>
          </a:xfrm>
          <a:prstGeom prst="rect">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 Box 69">
            <a:extLst>
              <a:ext uri="{FF2B5EF4-FFF2-40B4-BE49-F238E27FC236}">
                <a16:creationId xmlns:a16="http://schemas.microsoft.com/office/drawing/2014/main" id="{D2DF854C-BA33-44D9-A36E-1A30C430F558}"/>
              </a:ext>
            </a:extLst>
          </p:cNvPr>
          <p:cNvSpPr txBox="1"/>
          <p:nvPr/>
        </p:nvSpPr>
        <p:spPr>
          <a:xfrm rot="2461501">
            <a:off x="9486083" y="4957310"/>
            <a:ext cx="2282597"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400" b="1" dirty="0">
                <a:solidFill>
                  <a:schemeClr val="accent6">
                    <a:lumMod val="50000"/>
                  </a:schemeClr>
                </a:solidFill>
                <a:latin typeface="Century Gothic" panose="020B0502020202020204" pitchFamily="34" charset="0"/>
                <a:ea typeface="Calibri" panose="020F0502020204030204" pitchFamily="34" charset="0"/>
                <a:cs typeface="Times New Roman" panose="02020603050405020304" pitchFamily="18" charset="0"/>
              </a:rPr>
              <a:t>Emotiona</a:t>
            </a:r>
            <a:r>
              <a:rPr lang="en-GB" sz="3400" b="1" dirty="0">
                <a:solidFill>
                  <a:schemeClr val="accent6">
                    <a:lumMod val="50000"/>
                  </a:schemeClr>
                </a:solidFill>
                <a:effectLst/>
                <a:latin typeface="Century Gothic" panose="020B0502020202020204" pitchFamily="34" charset="0"/>
                <a:ea typeface="Calibri" panose="020F0502020204030204" pitchFamily="34" charset="0"/>
                <a:cs typeface="Times New Roman" panose="02020603050405020304" pitchFamily="18" charset="0"/>
              </a:rPr>
              <a:t>l</a:t>
            </a:r>
            <a:endParaRPr lang="en-GB" sz="1100"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400"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solidFill>
                <a:schemeClr val="accent6">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5" name="Picture 34">
            <a:extLst>
              <a:ext uri="{FF2B5EF4-FFF2-40B4-BE49-F238E27FC236}">
                <a16:creationId xmlns:a16="http://schemas.microsoft.com/office/drawing/2014/main" id="{5E4F8B12-EC6C-470F-902A-B0BDE9D6E396}"/>
              </a:ext>
            </a:extLst>
          </p:cNvPr>
          <p:cNvPicPr>
            <a:picLocks noChangeAspect="1"/>
          </p:cNvPicPr>
          <p:nvPr/>
        </p:nvPicPr>
        <p:blipFill>
          <a:blip r:embed="rId2"/>
          <a:stretch>
            <a:fillRect/>
          </a:stretch>
        </p:blipFill>
        <p:spPr>
          <a:xfrm>
            <a:off x="5078837" y="4007314"/>
            <a:ext cx="2484872" cy="2478767"/>
          </a:xfrm>
          <a:prstGeom prst="rect">
            <a:avLst/>
          </a:prstGeom>
        </p:spPr>
      </p:pic>
      <p:grpSp>
        <p:nvGrpSpPr>
          <p:cNvPr id="44" name="Group 43">
            <a:extLst>
              <a:ext uri="{FF2B5EF4-FFF2-40B4-BE49-F238E27FC236}">
                <a16:creationId xmlns:a16="http://schemas.microsoft.com/office/drawing/2014/main" id="{20E5C20A-EA96-4298-A0D1-D8185C96E0E2}"/>
              </a:ext>
            </a:extLst>
          </p:cNvPr>
          <p:cNvGrpSpPr/>
          <p:nvPr/>
        </p:nvGrpSpPr>
        <p:grpSpPr>
          <a:xfrm>
            <a:off x="8812382" y="309882"/>
            <a:ext cx="2988291" cy="2984500"/>
            <a:chOff x="8812382" y="309882"/>
            <a:chExt cx="2988291" cy="2984500"/>
          </a:xfrm>
        </p:grpSpPr>
        <p:grpSp>
          <p:nvGrpSpPr>
            <p:cNvPr id="36" name="Group 35">
              <a:extLst>
                <a:ext uri="{FF2B5EF4-FFF2-40B4-BE49-F238E27FC236}">
                  <a16:creationId xmlns:a16="http://schemas.microsoft.com/office/drawing/2014/main" id="{CBB1A224-549B-4141-9067-547E88983FAE}"/>
                </a:ext>
              </a:extLst>
            </p:cNvPr>
            <p:cNvGrpSpPr/>
            <p:nvPr/>
          </p:nvGrpSpPr>
          <p:grpSpPr>
            <a:xfrm rot="5400000">
              <a:off x="9074936" y="568644"/>
              <a:ext cx="2984500" cy="2466975"/>
              <a:chOff x="-1" y="-2"/>
              <a:chExt cx="2985185" cy="2467387"/>
            </a:xfrm>
            <a:gradFill>
              <a:gsLst>
                <a:gs pos="0">
                  <a:schemeClr val="accent4">
                    <a:lumMod val="0"/>
                    <a:lumOff val="100000"/>
                  </a:schemeClr>
                </a:gs>
                <a:gs pos="35000">
                  <a:schemeClr val="accent4">
                    <a:lumMod val="0"/>
                    <a:lumOff val="100000"/>
                  </a:schemeClr>
                </a:gs>
                <a:gs pos="100000">
                  <a:schemeClr val="accent4">
                    <a:lumMod val="40000"/>
                    <a:lumOff val="60000"/>
                  </a:schemeClr>
                </a:gs>
              </a:gsLst>
              <a:path path="circle">
                <a:fillToRect l="50000" t="-80000" r="50000" b="180000"/>
              </a:path>
            </a:gradFill>
          </p:grpSpPr>
          <p:sp>
            <p:nvSpPr>
              <p:cNvPr id="37" name="Rectangle 36">
                <a:extLst>
                  <a:ext uri="{FF2B5EF4-FFF2-40B4-BE49-F238E27FC236}">
                    <a16:creationId xmlns:a16="http://schemas.microsoft.com/office/drawing/2014/main" id="{67313B9D-4A83-4107-8D43-BD1D73EE03C2}"/>
                  </a:ext>
                </a:extLst>
              </p:cNvPr>
              <p:cNvSpPr/>
              <p:nvPr/>
            </p:nvSpPr>
            <p:spPr>
              <a:xfrm>
                <a:off x="-1" y="-2"/>
                <a:ext cx="2458086" cy="2467387"/>
              </a:xfrm>
              <a:prstGeom prst="rect">
                <a:avLst/>
              </a:prstGeom>
              <a:grp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8" name="Flowchart: Connector 37">
                <a:extLst>
                  <a:ext uri="{FF2B5EF4-FFF2-40B4-BE49-F238E27FC236}">
                    <a16:creationId xmlns:a16="http://schemas.microsoft.com/office/drawing/2014/main" id="{48523D18-5FB7-4855-B771-A0FF062302AB}"/>
                  </a:ext>
                </a:extLst>
              </p:cNvPr>
              <p:cNvSpPr/>
              <p:nvPr/>
            </p:nvSpPr>
            <p:spPr>
              <a:xfrm>
                <a:off x="2363638" y="923039"/>
                <a:ext cx="621546" cy="577970"/>
              </a:xfrm>
              <a:prstGeom prst="flowChartConnector">
                <a:avLst/>
              </a:prstGeom>
              <a:grp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39" name="Rectangle 38">
                <a:extLst>
                  <a:ext uri="{FF2B5EF4-FFF2-40B4-BE49-F238E27FC236}">
                    <a16:creationId xmlns:a16="http://schemas.microsoft.com/office/drawing/2014/main" id="{C3CBF94D-63A2-4848-9BD4-8FC0767BCD1A}"/>
                  </a:ext>
                </a:extLst>
              </p:cNvPr>
              <p:cNvSpPr/>
              <p:nvPr/>
            </p:nvSpPr>
            <p:spPr>
              <a:xfrm>
                <a:off x="2363638" y="1000676"/>
                <a:ext cx="94447" cy="42269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41" name="Flowchart: Connector 40">
              <a:extLst>
                <a:ext uri="{FF2B5EF4-FFF2-40B4-BE49-F238E27FC236}">
                  <a16:creationId xmlns:a16="http://schemas.microsoft.com/office/drawing/2014/main" id="{6040D669-67A5-499D-A881-659E1B963710}"/>
                </a:ext>
              </a:extLst>
            </p:cNvPr>
            <p:cNvSpPr/>
            <p:nvPr/>
          </p:nvSpPr>
          <p:spPr>
            <a:xfrm rot="5400000">
              <a:off x="8790617" y="1249389"/>
              <a:ext cx="621403" cy="577873"/>
            </a:xfrm>
            <a:prstGeom prst="flowChartConnector">
              <a:avLst/>
            </a:prstGeom>
            <a:gradFill>
              <a:gsLst>
                <a:gs pos="0">
                  <a:schemeClr val="accent4">
                    <a:lumMod val="0"/>
                    <a:lumOff val="100000"/>
                  </a:schemeClr>
                </a:gs>
                <a:gs pos="35000">
                  <a:schemeClr val="accent4">
                    <a:lumMod val="0"/>
                    <a:lumOff val="100000"/>
                  </a:schemeClr>
                </a:gs>
                <a:gs pos="100000">
                  <a:schemeClr val="accent4">
                    <a:lumMod val="40000"/>
                    <a:lumOff val="60000"/>
                  </a:schemeClr>
                </a:gs>
              </a:gsLst>
              <a:path path="circle">
                <a:fillToRect l="50000" t="-80000" r="50000" b="180000"/>
              </a:path>
            </a:gradFill>
            <a:ln>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42" name="Rectangle 41">
            <a:extLst>
              <a:ext uri="{FF2B5EF4-FFF2-40B4-BE49-F238E27FC236}">
                <a16:creationId xmlns:a16="http://schemas.microsoft.com/office/drawing/2014/main" id="{9779F0CD-BCA2-4560-A745-EA94487CFE42}"/>
              </a:ext>
            </a:extLst>
          </p:cNvPr>
          <p:cNvSpPr/>
          <p:nvPr/>
        </p:nvSpPr>
        <p:spPr>
          <a:xfrm>
            <a:off x="9343149" y="1227624"/>
            <a:ext cx="145002" cy="538529"/>
          </a:xfrm>
          <a:prstGeom prst="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 Box 71">
            <a:extLst>
              <a:ext uri="{FF2B5EF4-FFF2-40B4-BE49-F238E27FC236}">
                <a16:creationId xmlns:a16="http://schemas.microsoft.com/office/drawing/2014/main" id="{07E0787A-98E0-4E50-8EC8-8E67ECD867EA}"/>
              </a:ext>
            </a:extLst>
          </p:cNvPr>
          <p:cNvSpPr txBox="1"/>
          <p:nvPr/>
        </p:nvSpPr>
        <p:spPr>
          <a:xfrm rot="2635378">
            <a:off x="9349296" y="1148770"/>
            <a:ext cx="2512060"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400" b="1" dirty="0">
                <a:solidFill>
                  <a:srgbClr val="7F6000"/>
                </a:solidFill>
                <a:effectLst/>
                <a:latin typeface="Century Gothic" panose="020B0502020202020204" pitchFamily="34" charset="0"/>
                <a:ea typeface="Calibri" panose="020F0502020204030204" pitchFamily="34" charset="0"/>
                <a:cs typeface="Times New Roman" panose="02020603050405020304" pitchFamily="18" charset="0"/>
              </a:rPr>
              <a:t>Intellectual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43823078-D836-4002-8A79-6A547ACB5555}"/>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4129878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2" name="Picture 1" descr="A screenshot of a cell phone&#10;&#10;Description automatically generated">
            <a:extLst>
              <a:ext uri="{FF2B5EF4-FFF2-40B4-BE49-F238E27FC236}">
                <a16:creationId xmlns:a16="http://schemas.microsoft.com/office/drawing/2014/main" id="{61CEA1A9-EBC9-4855-A99A-58A9A1A00DC3}"/>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9800521" y="4541519"/>
            <a:ext cx="1936426" cy="194119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6" name="Group 5">
            <a:extLst>
              <a:ext uri="{FF2B5EF4-FFF2-40B4-BE49-F238E27FC236}">
                <a16:creationId xmlns:a16="http://schemas.microsoft.com/office/drawing/2014/main" id="{CF6CCE73-8B5B-41A2-8D54-661E6914B127}"/>
              </a:ext>
            </a:extLst>
          </p:cNvPr>
          <p:cNvGrpSpPr/>
          <p:nvPr/>
        </p:nvGrpSpPr>
        <p:grpSpPr>
          <a:xfrm rot="16200000">
            <a:off x="521133" y="3450892"/>
            <a:ext cx="2960042" cy="3092189"/>
            <a:chOff x="0" y="0"/>
            <a:chExt cx="2960042" cy="3092331"/>
          </a:xfr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effectLst>
            <a:outerShdw blurRad="50800" dist="38100" dir="2700000" algn="tl" rotWithShape="0">
              <a:prstClr val="black">
                <a:alpha val="40000"/>
              </a:prstClr>
            </a:outerShdw>
          </a:effectLst>
        </p:grpSpPr>
        <p:grpSp>
          <p:nvGrpSpPr>
            <p:cNvPr id="7" name="Group 6">
              <a:extLst>
                <a:ext uri="{FF2B5EF4-FFF2-40B4-BE49-F238E27FC236}">
                  <a16:creationId xmlns:a16="http://schemas.microsoft.com/office/drawing/2014/main" id="{235EEC94-8022-40C9-8C1B-673F95B411FF}"/>
                </a:ext>
              </a:extLst>
            </p:cNvPr>
            <p:cNvGrpSpPr/>
            <p:nvPr/>
          </p:nvGrpSpPr>
          <p:grpSpPr>
            <a:xfrm>
              <a:off x="0" y="0"/>
              <a:ext cx="2960042" cy="3092331"/>
              <a:chOff x="0" y="0"/>
              <a:chExt cx="2960041" cy="3092331"/>
            </a:xfrm>
            <a:grpFill/>
          </p:grpSpPr>
          <p:grpSp>
            <p:nvGrpSpPr>
              <p:cNvPr id="9" name="Group 8">
                <a:extLst>
                  <a:ext uri="{FF2B5EF4-FFF2-40B4-BE49-F238E27FC236}">
                    <a16:creationId xmlns:a16="http://schemas.microsoft.com/office/drawing/2014/main" id="{091D20DE-2E14-493C-A2DE-3A7CAB7A0FAE}"/>
                  </a:ext>
                </a:extLst>
              </p:cNvPr>
              <p:cNvGrpSpPr/>
              <p:nvPr/>
            </p:nvGrpSpPr>
            <p:grpSpPr>
              <a:xfrm>
                <a:off x="0" y="0"/>
                <a:ext cx="2960041" cy="2467155"/>
                <a:chOff x="0" y="-1"/>
                <a:chExt cx="2960721" cy="2467387"/>
              </a:xfrm>
              <a:grpFill/>
            </p:grpSpPr>
            <p:sp>
              <p:nvSpPr>
                <p:cNvPr id="11" name="Rectangle 10">
                  <a:extLst>
                    <a:ext uri="{FF2B5EF4-FFF2-40B4-BE49-F238E27FC236}">
                      <a16:creationId xmlns:a16="http://schemas.microsoft.com/office/drawing/2014/main" id="{97BDBD12-17E4-4552-B253-444E24A5366F}"/>
                    </a:ext>
                  </a:extLst>
                </p:cNvPr>
                <p:cNvSpPr/>
                <p:nvPr/>
              </p:nvSpPr>
              <p:spPr>
                <a:xfrm>
                  <a:off x="0" y="-1"/>
                  <a:ext cx="2458087" cy="2467387"/>
                </a:xfrm>
                <a:prstGeom prst="rect">
                  <a:avLst/>
                </a:prstGeom>
                <a:grp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Flowchart: Connector 11">
                  <a:extLst>
                    <a:ext uri="{FF2B5EF4-FFF2-40B4-BE49-F238E27FC236}">
                      <a16:creationId xmlns:a16="http://schemas.microsoft.com/office/drawing/2014/main" id="{AF90392C-345C-4E50-94B2-C99D475C3783}"/>
                    </a:ext>
                  </a:extLst>
                </p:cNvPr>
                <p:cNvSpPr/>
                <p:nvPr/>
              </p:nvSpPr>
              <p:spPr>
                <a:xfrm rot="1729662">
                  <a:off x="2317790" y="893806"/>
                  <a:ext cx="642931" cy="679770"/>
                </a:xfrm>
                <a:prstGeom prst="flowChartConnector">
                  <a:avLst/>
                </a:prstGeom>
                <a:grpFill/>
                <a:ln w="57150"/>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07F1937A-A0B0-4882-8A6E-CBDE38B2F1CC}"/>
                    </a:ext>
                  </a:extLst>
                </p:cNvPr>
                <p:cNvSpPr/>
                <p:nvPr/>
              </p:nvSpPr>
              <p:spPr>
                <a:xfrm>
                  <a:off x="2247352" y="1022345"/>
                  <a:ext cx="210734" cy="422694"/>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0" name="Flowchart: Connector 9">
                <a:extLst>
                  <a:ext uri="{FF2B5EF4-FFF2-40B4-BE49-F238E27FC236}">
                    <a16:creationId xmlns:a16="http://schemas.microsoft.com/office/drawing/2014/main" id="{51432F3D-471A-4C6A-BFF0-4E1340970828}"/>
                  </a:ext>
                </a:extLst>
              </p:cNvPr>
              <p:cNvSpPr/>
              <p:nvPr/>
            </p:nvSpPr>
            <p:spPr>
              <a:xfrm>
                <a:off x="985172" y="2333432"/>
                <a:ext cx="621404" cy="758899"/>
              </a:xfrm>
              <a:prstGeom prst="flowChartConnector">
                <a:avLst/>
              </a:prstGeom>
              <a:grpFill/>
              <a:ln w="57150"/>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dirty="0"/>
              </a:p>
            </p:txBody>
          </p:sp>
        </p:grpSp>
        <p:sp>
          <p:nvSpPr>
            <p:cNvPr id="8" name="Rectangle 7">
              <a:extLst>
                <a:ext uri="{FF2B5EF4-FFF2-40B4-BE49-F238E27FC236}">
                  <a16:creationId xmlns:a16="http://schemas.microsoft.com/office/drawing/2014/main" id="{87B91DEC-1974-4995-BF48-359C33B87066}"/>
                </a:ext>
              </a:extLst>
            </p:cNvPr>
            <p:cNvSpPr/>
            <p:nvPr/>
          </p:nvSpPr>
          <p:spPr>
            <a:xfrm>
              <a:off x="964887" y="2299120"/>
              <a:ext cx="661973" cy="150126"/>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4" name="Text Box 69">
            <a:extLst>
              <a:ext uri="{FF2B5EF4-FFF2-40B4-BE49-F238E27FC236}">
                <a16:creationId xmlns:a16="http://schemas.microsoft.com/office/drawing/2014/main" id="{01A21DEE-70D8-4AAA-84A4-264762DB0E6C}"/>
              </a:ext>
            </a:extLst>
          </p:cNvPr>
          <p:cNvSpPr txBox="1"/>
          <p:nvPr/>
        </p:nvSpPr>
        <p:spPr>
          <a:xfrm rot="19502433">
            <a:off x="338296" y="4954564"/>
            <a:ext cx="2490087"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4200" b="1">
                <a:solidFill>
                  <a:srgbClr val="1F4E79"/>
                </a:solidFill>
                <a:effectLst/>
                <a:latin typeface="Century Gothic" panose="020B0502020202020204" pitchFamily="34" charset="0"/>
                <a:ea typeface="Calibri" panose="020F0502020204030204" pitchFamily="34" charset="0"/>
                <a:cs typeface="Times New Roman" panose="02020603050405020304" pitchFamily="18" charset="0"/>
              </a:rPr>
              <a:t>Physical</a:t>
            </a:r>
            <a:endParaRPr lang="en-GB" sz="42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420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15" name="TextBox 14">
            <a:extLst>
              <a:ext uri="{FF2B5EF4-FFF2-40B4-BE49-F238E27FC236}">
                <a16:creationId xmlns:a16="http://schemas.microsoft.com/office/drawing/2014/main" id="{644B3745-D866-47D3-A4E2-2D4511E79E8E}"/>
              </a:ext>
            </a:extLst>
          </p:cNvPr>
          <p:cNvSpPr txBox="1"/>
          <p:nvPr/>
        </p:nvSpPr>
        <p:spPr>
          <a:xfrm>
            <a:off x="3783724" y="566766"/>
            <a:ext cx="7934635" cy="784830"/>
          </a:xfrm>
          <a:prstGeom prst="rect">
            <a:avLst/>
          </a:prstGeom>
          <a:solidFill>
            <a:schemeClr val="accent5">
              <a:lumMod val="20000"/>
              <a:lumOff val="80000"/>
            </a:schemeClr>
          </a:solidFill>
          <a:ln w="28575">
            <a:solidFill>
              <a:srgbClr val="0070C0"/>
            </a:solidFill>
          </a:ln>
          <a:effectLst>
            <a:outerShdw blurRad="50800" dist="38100" dir="2700000" algn="tl" rotWithShape="0">
              <a:prstClr val="black">
                <a:alpha val="40000"/>
              </a:prstClr>
            </a:outerShdw>
          </a:effectLst>
        </p:spPr>
        <p:txBody>
          <a:bodyPr wrap="square" rtlCol="0">
            <a:spAutoFit/>
          </a:bodyPr>
          <a:lstStyle/>
          <a:p>
            <a:r>
              <a:rPr lang="en-GB" sz="4500" b="1" dirty="0">
                <a:solidFill>
                  <a:schemeClr val="accent5">
                    <a:lumMod val="75000"/>
                  </a:schemeClr>
                </a:solidFill>
                <a:latin typeface="Century Gothic" panose="020B0502020202020204" pitchFamily="34" charset="0"/>
              </a:rPr>
              <a:t>Physical Health &amp; Wellbeing</a:t>
            </a:r>
          </a:p>
        </p:txBody>
      </p:sp>
      <p:sp>
        <p:nvSpPr>
          <p:cNvPr id="17" name="TextBox 16">
            <a:extLst>
              <a:ext uri="{FF2B5EF4-FFF2-40B4-BE49-F238E27FC236}">
                <a16:creationId xmlns:a16="http://schemas.microsoft.com/office/drawing/2014/main" id="{E82F62C9-DD1E-4E14-8697-5012BB2207EC}"/>
              </a:ext>
            </a:extLst>
          </p:cNvPr>
          <p:cNvSpPr txBox="1"/>
          <p:nvPr/>
        </p:nvSpPr>
        <p:spPr>
          <a:xfrm>
            <a:off x="2976847" y="1655379"/>
            <a:ext cx="8610808" cy="2646878"/>
          </a:xfrm>
          <a:prstGeom prst="rect">
            <a:avLst/>
          </a:prstGeom>
          <a:noFill/>
        </p:spPr>
        <p:txBody>
          <a:bodyPr wrap="square" rtlCol="0">
            <a:spAutoFit/>
          </a:bodyPr>
          <a:lstStyle/>
          <a:p>
            <a:r>
              <a:rPr lang="en-GB" sz="3800" b="1" dirty="0">
                <a:solidFill>
                  <a:schemeClr val="accent5">
                    <a:lumMod val="75000"/>
                  </a:schemeClr>
                </a:solidFill>
                <a:latin typeface="Century Gothic" panose="020B0502020202020204" pitchFamily="34" charset="0"/>
              </a:rPr>
              <a:t>Physical</a:t>
            </a:r>
            <a:r>
              <a:rPr lang="en-GB" sz="3200" b="1" dirty="0">
                <a:solidFill>
                  <a:schemeClr val="accent5">
                    <a:lumMod val="75000"/>
                  </a:schemeClr>
                </a:solidFill>
                <a:latin typeface="Century Gothic" panose="020B0502020202020204" pitchFamily="34" charset="0"/>
              </a:rPr>
              <a:t> refers to the development of growth, such as height and weight. Another aspect is the use of muscle actions, like gross motor skills, running or fine finger movements.</a:t>
            </a:r>
          </a:p>
        </p:txBody>
      </p:sp>
      <p:sp>
        <p:nvSpPr>
          <p:cNvPr id="18" name="TextBox 17">
            <a:extLst>
              <a:ext uri="{FF2B5EF4-FFF2-40B4-BE49-F238E27FC236}">
                <a16:creationId xmlns:a16="http://schemas.microsoft.com/office/drawing/2014/main" id="{73F0D7F4-BADE-4659-AC22-01B304F10889}"/>
              </a:ext>
            </a:extLst>
          </p:cNvPr>
          <p:cNvSpPr txBox="1"/>
          <p:nvPr/>
        </p:nvSpPr>
        <p:spPr>
          <a:xfrm>
            <a:off x="3850329" y="4541519"/>
            <a:ext cx="5391650" cy="1569660"/>
          </a:xfrm>
          <a:prstGeom prst="rect">
            <a:avLst/>
          </a:prstGeom>
          <a:solidFill>
            <a:schemeClr val="accent5">
              <a:lumMod val="20000"/>
              <a:lumOff val="80000"/>
            </a:schemeClr>
          </a:solidFill>
          <a:ln w="38100">
            <a:solidFill>
              <a:srgbClr val="0070C0"/>
            </a:solidFill>
          </a:ln>
          <a:effectLst>
            <a:outerShdw blurRad="50800" dist="38100" algn="l" rotWithShape="0">
              <a:prstClr val="black">
                <a:alpha val="40000"/>
              </a:prstClr>
            </a:outerShdw>
          </a:effectLst>
        </p:spPr>
        <p:txBody>
          <a:bodyPr wrap="square" rtlCol="0">
            <a:spAutoFit/>
          </a:bodyPr>
          <a:lstStyle/>
          <a:p>
            <a:r>
              <a:rPr lang="en-GB" sz="3200" b="1" i="1" dirty="0">
                <a:solidFill>
                  <a:schemeClr val="accent5">
                    <a:lumMod val="75000"/>
                  </a:schemeClr>
                </a:solidFill>
                <a:latin typeface="Century Gothic" panose="020B0502020202020204" pitchFamily="34" charset="0"/>
              </a:rPr>
              <a:t>Examples would be sport, such as netball or leisure activity like dancing</a:t>
            </a:r>
          </a:p>
        </p:txBody>
      </p:sp>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829600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2" name="Picture 1" descr="A screenshot of a cell phone&#10;&#10;Description automatically generated">
            <a:extLst>
              <a:ext uri="{FF2B5EF4-FFF2-40B4-BE49-F238E27FC236}">
                <a16:creationId xmlns:a16="http://schemas.microsoft.com/office/drawing/2014/main" id="{61CEA1A9-EBC9-4855-A99A-58A9A1A00DC3}"/>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9800521" y="4541519"/>
            <a:ext cx="1936426" cy="194119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sp>
        <p:nvSpPr>
          <p:cNvPr id="15" name="TextBox 14">
            <a:extLst>
              <a:ext uri="{FF2B5EF4-FFF2-40B4-BE49-F238E27FC236}">
                <a16:creationId xmlns:a16="http://schemas.microsoft.com/office/drawing/2014/main" id="{644B3745-D866-47D3-A4E2-2D4511E79E8E}"/>
              </a:ext>
            </a:extLst>
          </p:cNvPr>
          <p:cNvSpPr txBox="1"/>
          <p:nvPr/>
        </p:nvSpPr>
        <p:spPr>
          <a:xfrm>
            <a:off x="3783724" y="566766"/>
            <a:ext cx="7934635" cy="784830"/>
          </a:xfrm>
          <a:prstGeom prst="rect">
            <a:avLst/>
          </a:prstGeom>
          <a:solidFill>
            <a:schemeClr val="accent5">
              <a:lumMod val="20000"/>
              <a:lumOff val="80000"/>
            </a:schemeClr>
          </a:solidFill>
          <a:ln w="28575">
            <a:solidFill>
              <a:srgbClr val="0070C0"/>
            </a:solidFill>
          </a:ln>
          <a:effectLst>
            <a:outerShdw blurRad="50800" dist="38100" dir="2700000" algn="tl" rotWithShape="0">
              <a:prstClr val="black">
                <a:alpha val="40000"/>
              </a:prstClr>
            </a:outerShdw>
          </a:effectLst>
        </p:spPr>
        <p:txBody>
          <a:bodyPr wrap="square" rtlCol="0">
            <a:spAutoFit/>
          </a:bodyPr>
          <a:lstStyle/>
          <a:p>
            <a:r>
              <a:rPr lang="en-GB" sz="4500" b="1" dirty="0">
                <a:solidFill>
                  <a:schemeClr val="accent5">
                    <a:lumMod val="75000"/>
                  </a:schemeClr>
                </a:solidFill>
                <a:latin typeface="Century Gothic" panose="020B0502020202020204" pitchFamily="34" charset="0"/>
              </a:rPr>
              <a:t>Physical Health &amp; Wellbeing</a:t>
            </a:r>
          </a:p>
        </p:txBody>
      </p:sp>
      <p:sp>
        <p:nvSpPr>
          <p:cNvPr id="16" name="TextBox 15">
            <a:extLst>
              <a:ext uri="{FF2B5EF4-FFF2-40B4-BE49-F238E27FC236}">
                <a16:creationId xmlns:a16="http://schemas.microsoft.com/office/drawing/2014/main" id="{DAA8DD31-C6D0-44D8-BFBF-B485463D18DE}"/>
              </a:ext>
            </a:extLst>
          </p:cNvPr>
          <p:cNvSpPr txBox="1"/>
          <p:nvPr/>
        </p:nvSpPr>
        <p:spPr>
          <a:xfrm>
            <a:off x="914400" y="2316481"/>
            <a:ext cx="9743090" cy="4124206"/>
          </a:xfrm>
          <a:prstGeom prst="rect">
            <a:avLst/>
          </a:prstGeom>
          <a:noFill/>
        </p:spPr>
        <p:txBody>
          <a:bodyPr wrap="square" rtlCol="0">
            <a:spAutoFit/>
          </a:bodyPr>
          <a:lstStyle/>
          <a:p>
            <a:pPr marL="571500" indent="-571500">
              <a:buFont typeface="Wingdings" panose="05000000000000000000" pitchFamily="2" charset="2"/>
              <a:buChar char="ü"/>
            </a:pPr>
            <a:r>
              <a:rPr lang="en-GB" sz="3800" b="1" dirty="0">
                <a:solidFill>
                  <a:schemeClr val="accent5">
                    <a:lumMod val="75000"/>
                  </a:schemeClr>
                </a:solidFill>
                <a:latin typeface="Century Gothic" panose="020B0502020202020204" pitchFamily="34" charset="0"/>
              </a:rPr>
              <a:t>Physical</a:t>
            </a:r>
            <a:r>
              <a:rPr lang="en-GB" sz="3200" b="1" dirty="0">
                <a:solidFill>
                  <a:schemeClr val="accent5">
                    <a:lumMod val="75000"/>
                  </a:schemeClr>
                </a:solidFill>
                <a:latin typeface="Century Gothic" panose="020B0502020202020204" pitchFamily="34" charset="0"/>
              </a:rPr>
              <a:t> exercise release endorphins which are happy chemicals which lift our mood.</a:t>
            </a:r>
          </a:p>
          <a:p>
            <a:pPr marL="457200" indent="-457200">
              <a:buFont typeface="Wingdings" panose="05000000000000000000" pitchFamily="2" charset="2"/>
              <a:buChar char="ü"/>
            </a:pPr>
            <a:r>
              <a:rPr lang="en-GB" sz="3200" b="1" i="1" dirty="0">
                <a:solidFill>
                  <a:schemeClr val="accent5">
                    <a:lumMod val="75000"/>
                  </a:schemeClr>
                </a:solidFill>
                <a:latin typeface="Century Gothic" panose="020B0502020202020204" pitchFamily="34" charset="0"/>
              </a:rPr>
              <a:t>Sport or dancing requires us to use our brains to use our learned skills so we get it right!</a:t>
            </a:r>
          </a:p>
          <a:p>
            <a:pPr marL="457200" indent="-457200">
              <a:buFont typeface="Wingdings" panose="05000000000000000000" pitchFamily="2" charset="2"/>
              <a:buChar char="ü"/>
            </a:pPr>
            <a:r>
              <a:rPr lang="en-GB" sz="3200" b="1" dirty="0">
                <a:solidFill>
                  <a:schemeClr val="accent5">
                    <a:lumMod val="75000"/>
                  </a:schemeClr>
                </a:solidFill>
                <a:latin typeface="Century Gothic" panose="020B0502020202020204" pitchFamily="34" charset="0"/>
              </a:rPr>
              <a:t>Both activities involve other people mixing with friends and meeting new people</a:t>
            </a:r>
          </a:p>
          <a:p>
            <a:pPr marL="457200" indent="-457200">
              <a:buFont typeface="Wingdings" panose="05000000000000000000" pitchFamily="2" charset="2"/>
              <a:buChar char="ü"/>
            </a:pPr>
            <a:r>
              <a:rPr lang="en-GB" sz="3200" b="1" i="1" dirty="0">
                <a:solidFill>
                  <a:schemeClr val="accent5">
                    <a:lumMod val="75000"/>
                  </a:schemeClr>
                </a:solidFill>
                <a:latin typeface="Century Gothic" panose="020B0502020202020204" pitchFamily="34" charset="0"/>
              </a:rPr>
              <a:t>The government recommend 30 minutes exercise a day to keep us healthy</a:t>
            </a:r>
          </a:p>
        </p:txBody>
      </p:sp>
      <p:pic>
        <p:nvPicPr>
          <p:cNvPr id="17" name="Picture 16">
            <a:extLst>
              <a:ext uri="{FF2B5EF4-FFF2-40B4-BE49-F238E27FC236}">
                <a16:creationId xmlns:a16="http://schemas.microsoft.com/office/drawing/2014/main" id="{6D26816B-71B7-4964-924E-02E1915073AC}"/>
              </a:ext>
            </a:extLst>
          </p:cNvPr>
          <p:cNvPicPr>
            <a:picLocks noChangeAspect="1"/>
          </p:cNvPicPr>
          <p:nvPr/>
        </p:nvPicPr>
        <p:blipFill>
          <a:blip r:embed="rId3"/>
          <a:stretch>
            <a:fillRect/>
          </a:stretch>
        </p:blipFill>
        <p:spPr>
          <a:xfrm>
            <a:off x="5333910" y="1495319"/>
            <a:ext cx="4466611" cy="903551"/>
          </a:xfrm>
          <a:prstGeom prst="rect">
            <a:avLst/>
          </a:prstGeom>
          <a:effectLst>
            <a:outerShdw blurRad="50800" dist="38100" dir="2700000" algn="tl" rotWithShape="0">
              <a:prstClr val="black">
                <a:alpha val="40000"/>
              </a:prstClr>
            </a:outerShdw>
          </a:effectLst>
        </p:spPr>
      </p:pic>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3746105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2" name="Picture 1" descr="A screenshot of a cell phone&#10;&#10;Description automatically generated">
            <a:extLst>
              <a:ext uri="{FF2B5EF4-FFF2-40B4-BE49-F238E27FC236}">
                <a16:creationId xmlns:a16="http://schemas.microsoft.com/office/drawing/2014/main" id="{61CEA1A9-EBC9-4855-A99A-58A9A1A00DC3}"/>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9800521" y="4541519"/>
            <a:ext cx="1936426" cy="194119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7" name="Group 6">
            <a:extLst>
              <a:ext uri="{FF2B5EF4-FFF2-40B4-BE49-F238E27FC236}">
                <a16:creationId xmlns:a16="http://schemas.microsoft.com/office/drawing/2014/main" id="{754C7BB8-BE43-455F-A540-C39F6012C4E7}"/>
              </a:ext>
            </a:extLst>
          </p:cNvPr>
          <p:cNvGrpSpPr/>
          <p:nvPr/>
        </p:nvGrpSpPr>
        <p:grpSpPr>
          <a:xfrm rot="10800000">
            <a:off x="455052" y="3429000"/>
            <a:ext cx="3059533" cy="3048001"/>
            <a:chOff x="8741141" y="309882"/>
            <a:chExt cx="3059533" cy="3048001"/>
          </a:xfrm>
          <a:effectLst>
            <a:outerShdw blurRad="50800" dist="38100" dir="2700000" algn="tl" rotWithShape="0">
              <a:prstClr val="black">
                <a:alpha val="40000"/>
              </a:prstClr>
            </a:outerShdw>
          </a:effectLst>
        </p:grpSpPr>
        <p:grpSp>
          <p:nvGrpSpPr>
            <p:cNvPr id="8" name="Group 7">
              <a:extLst>
                <a:ext uri="{FF2B5EF4-FFF2-40B4-BE49-F238E27FC236}">
                  <a16:creationId xmlns:a16="http://schemas.microsoft.com/office/drawing/2014/main" id="{D62E234B-EECE-480E-A2B7-09760EF874A9}"/>
                </a:ext>
              </a:extLst>
            </p:cNvPr>
            <p:cNvGrpSpPr/>
            <p:nvPr/>
          </p:nvGrpSpPr>
          <p:grpSpPr>
            <a:xfrm rot="5400000">
              <a:off x="9043186" y="600395"/>
              <a:ext cx="3048001" cy="2466975"/>
              <a:chOff x="-1" y="-2"/>
              <a:chExt cx="3048701" cy="2467387"/>
            </a:xfrm>
            <a:gradFill>
              <a:gsLst>
                <a:gs pos="0">
                  <a:schemeClr val="accent4">
                    <a:lumMod val="0"/>
                    <a:lumOff val="100000"/>
                  </a:schemeClr>
                </a:gs>
                <a:gs pos="35000">
                  <a:schemeClr val="accent4">
                    <a:lumMod val="0"/>
                    <a:lumOff val="100000"/>
                  </a:schemeClr>
                </a:gs>
                <a:gs pos="100000">
                  <a:schemeClr val="accent4">
                    <a:lumMod val="40000"/>
                    <a:lumOff val="60000"/>
                  </a:schemeClr>
                </a:gs>
              </a:gsLst>
              <a:path path="circle">
                <a:fillToRect l="50000" t="-80000" r="50000" b="180000"/>
              </a:path>
            </a:gradFill>
          </p:grpSpPr>
          <p:sp>
            <p:nvSpPr>
              <p:cNvPr id="10" name="Rectangle 9">
                <a:extLst>
                  <a:ext uri="{FF2B5EF4-FFF2-40B4-BE49-F238E27FC236}">
                    <a16:creationId xmlns:a16="http://schemas.microsoft.com/office/drawing/2014/main" id="{A240C5AC-6686-49C9-A5D6-882114565653}"/>
                  </a:ext>
                </a:extLst>
              </p:cNvPr>
              <p:cNvSpPr/>
              <p:nvPr/>
            </p:nvSpPr>
            <p:spPr>
              <a:xfrm>
                <a:off x="-1" y="-2"/>
                <a:ext cx="2458086" cy="2467387"/>
              </a:xfrm>
              <a:prstGeom prst="rect">
                <a:avLst/>
              </a:prstGeom>
              <a:grp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Flowchart: Connector 10">
                <a:extLst>
                  <a:ext uri="{FF2B5EF4-FFF2-40B4-BE49-F238E27FC236}">
                    <a16:creationId xmlns:a16="http://schemas.microsoft.com/office/drawing/2014/main" id="{C3978377-712E-4054-9998-3968BF328C75}"/>
                  </a:ext>
                </a:extLst>
              </p:cNvPr>
              <p:cNvSpPr/>
              <p:nvPr/>
            </p:nvSpPr>
            <p:spPr>
              <a:xfrm>
                <a:off x="2363639" y="923039"/>
                <a:ext cx="685061" cy="577970"/>
              </a:xfrm>
              <a:prstGeom prst="flowChartConnector">
                <a:avLst/>
              </a:prstGeom>
              <a:grp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Rectangle 11">
                <a:extLst>
                  <a:ext uri="{FF2B5EF4-FFF2-40B4-BE49-F238E27FC236}">
                    <a16:creationId xmlns:a16="http://schemas.microsoft.com/office/drawing/2014/main" id="{CFE2662E-DD68-4F5B-B107-56B8A7613DFE}"/>
                  </a:ext>
                </a:extLst>
              </p:cNvPr>
              <p:cNvSpPr/>
              <p:nvPr/>
            </p:nvSpPr>
            <p:spPr>
              <a:xfrm>
                <a:off x="2236188" y="1000678"/>
                <a:ext cx="221899" cy="422694"/>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9" name="Flowchart: Connector 8">
              <a:extLst>
                <a:ext uri="{FF2B5EF4-FFF2-40B4-BE49-F238E27FC236}">
                  <a16:creationId xmlns:a16="http://schemas.microsoft.com/office/drawing/2014/main" id="{D36531D7-EC72-46FF-8BB0-BF42FFF6BEFE}"/>
                </a:ext>
              </a:extLst>
            </p:cNvPr>
            <p:cNvSpPr/>
            <p:nvPr/>
          </p:nvSpPr>
          <p:spPr>
            <a:xfrm rot="5400000">
              <a:off x="8773164" y="1240720"/>
              <a:ext cx="621403" cy="685449"/>
            </a:xfrm>
            <a:prstGeom prst="flowChartConnector">
              <a:avLst/>
            </a:prstGeom>
            <a:gradFill>
              <a:gsLst>
                <a:gs pos="0">
                  <a:schemeClr val="accent4">
                    <a:lumMod val="0"/>
                    <a:lumOff val="100000"/>
                  </a:schemeClr>
                </a:gs>
                <a:gs pos="35000">
                  <a:schemeClr val="accent4">
                    <a:lumMod val="0"/>
                    <a:lumOff val="100000"/>
                  </a:schemeClr>
                </a:gs>
                <a:gs pos="100000">
                  <a:schemeClr val="accent4">
                    <a:lumMod val="40000"/>
                    <a:lumOff val="60000"/>
                  </a:schemeClr>
                </a:gs>
              </a:gsLst>
              <a:path path="circle">
                <a:fillToRect l="50000" t="-80000" r="50000" b="180000"/>
              </a:path>
            </a:grad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3" name="Text Box 71">
            <a:extLst>
              <a:ext uri="{FF2B5EF4-FFF2-40B4-BE49-F238E27FC236}">
                <a16:creationId xmlns:a16="http://schemas.microsoft.com/office/drawing/2014/main" id="{4FF70733-E014-4DB1-8BA3-3EA5A3E34796}"/>
              </a:ext>
            </a:extLst>
          </p:cNvPr>
          <p:cNvSpPr txBox="1"/>
          <p:nvPr/>
        </p:nvSpPr>
        <p:spPr>
          <a:xfrm rot="18639580">
            <a:off x="296546" y="4960672"/>
            <a:ext cx="2512060"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400" b="1" dirty="0">
                <a:solidFill>
                  <a:srgbClr val="7F6000"/>
                </a:solidFill>
                <a:effectLst/>
                <a:latin typeface="Century Gothic" panose="020B0502020202020204" pitchFamily="34" charset="0"/>
                <a:ea typeface="Calibri" panose="020F0502020204030204" pitchFamily="34" charset="0"/>
                <a:cs typeface="Times New Roman" panose="02020603050405020304" pitchFamily="18" charset="0"/>
              </a:rPr>
              <a:t>Intellectual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5240D70A-004F-4D52-985F-9B5658CB7DF4}"/>
              </a:ext>
            </a:extLst>
          </p:cNvPr>
          <p:cNvSpPr/>
          <p:nvPr/>
        </p:nvSpPr>
        <p:spPr>
          <a:xfrm>
            <a:off x="2759396" y="4833327"/>
            <a:ext cx="136163" cy="621403"/>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Box 14">
            <a:extLst>
              <a:ext uri="{FF2B5EF4-FFF2-40B4-BE49-F238E27FC236}">
                <a16:creationId xmlns:a16="http://schemas.microsoft.com/office/drawing/2014/main" id="{3B275207-001A-4AAD-8CE6-A4119E3F07E2}"/>
              </a:ext>
            </a:extLst>
          </p:cNvPr>
          <p:cNvSpPr txBox="1"/>
          <p:nvPr/>
        </p:nvSpPr>
        <p:spPr>
          <a:xfrm>
            <a:off x="3032760" y="566766"/>
            <a:ext cx="8685599" cy="784830"/>
          </a:xfrm>
          <a:prstGeom prst="rect">
            <a:avLst/>
          </a:prstGeom>
          <a:solidFill>
            <a:schemeClr val="accent4">
              <a:lumMod val="40000"/>
              <a:lumOff val="60000"/>
            </a:schemeClr>
          </a:solidFill>
          <a:ln w="28575">
            <a:solidFill>
              <a:schemeClr val="accent2">
                <a:lumMod val="75000"/>
              </a:schemeClr>
            </a:solidFill>
          </a:ln>
          <a:effectLst>
            <a:outerShdw blurRad="50800" dist="38100" dir="2700000" algn="tl" rotWithShape="0">
              <a:prstClr val="black">
                <a:alpha val="40000"/>
              </a:prstClr>
            </a:outerShdw>
          </a:effectLst>
        </p:spPr>
        <p:txBody>
          <a:bodyPr wrap="square" rtlCol="0">
            <a:spAutoFit/>
          </a:bodyPr>
          <a:lstStyle/>
          <a:p>
            <a:r>
              <a:rPr lang="en-GB" sz="4500" b="1" dirty="0">
                <a:solidFill>
                  <a:schemeClr val="accent4">
                    <a:lumMod val="50000"/>
                  </a:schemeClr>
                </a:solidFill>
                <a:latin typeface="Century Gothic" panose="020B0502020202020204" pitchFamily="34" charset="0"/>
              </a:rPr>
              <a:t>Intellectual Health &amp; Wellbeing</a:t>
            </a:r>
          </a:p>
        </p:txBody>
      </p:sp>
      <p:sp>
        <p:nvSpPr>
          <p:cNvPr id="16" name="TextBox 15">
            <a:extLst>
              <a:ext uri="{FF2B5EF4-FFF2-40B4-BE49-F238E27FC236}">
                <a16:creationId xmlns:a16="http://schemas.microsoft.com/office/drawing/2014/main" id="{B357E1A8-66CB-42A4-9834-692976C01C87}"/>
              </a:ext>
            </a:extLst>
          </p:cNvPr>
          <p:cNvSpPr txBox="1"/>
          <p:nvPr/>
        </p:nvSpPr>
        <p:spPr>
          <a:xfrm>
            <a:off x="3095141" y="1655379"/>
            <a:ext cx="8492514" cy="2646878"/>
          </a:xfrm>
          <a:prstGeom prst="rect">
            <a:avLst/>
          </a:prstGeom>
          <a:noFill/>
          <a:ln>
            <a:noFill/>
          </a:ln>
        </p:spPr>
        <p:txBody>
          <a:bodyPr wrap="square" rtlCol="0">
            <a:spAutoFit/>
          </a:bodyPr>
          <a:lstStyle/>
          <a:p>
            <a:r>
              <a:rPr lang="en-GB" sz="3800" b="1" dirty="0">
                <a:solidFill>
                  <a:schemeClr val="accent4">
                    <a:lumMod val="50000"/>
                  </a:schemeClr>
                </a:solidFill>
                <a:latin typeface="Century Gothic" panose="020B0502020202020204" pitchFamily="34" charset="0"/>
              </a:rPr>
              <a:t>Intellectual</a:t>
            </a:r>
            <a:r>
              <a:rPr lang="en-GB" sz="3200" b="1" dirty="0">
                <a:solidFill>
                  <a:schemeClr val="accent4">
                    <a:lumMod val="50000"/>
                  </a:schemeClr>
                </a:solidFill>
                <a:latin typeface="Century Gothic" panose="020B0502020202020204" pitchFamily="34" charset="0"/>
              </a:rPr>
              <a:t> refers to brain stimulation such as language use, accessing memories and acquiring new skills and developing abilities. The more we practice, the better we get (</a:t>
            </a:r>
            <a:r>
              <a:rPr lang="en-GB" sz="3200" b="1" dirty="0" err="1">
                <a:solidFill>
                  <a:schemeClr val="accent4">
                    <a:lumMod val="50000"/>
                  </a:schemeClr>
                </a:solidFill>
                <a:latin typeface="Century Gothic" panose="020B0502020202020204" pitchFamily="34" charset="0"/>
              </a:rPr>
              <a:t>eg.</a:t>
            </a:r>
            <a:r>
              <a:rPr lang="en-GB" sz="3200" b="1" dirty="0">
                <a:solidFill>
                  <a:schemeClr val="accent4">
                    <a:lumMod val="50000"/>
                  </a:schemeClr>
                </a:solidFill>
                <a:latin typeface="Century Gothic" panose="020B0502020202020204" pitchFamily="34" charset="0"/>
              </a:rPr>
              <a:t> exams!)</a:t>
            </a:r>
          </a:p>
        </p:txBody>
      </p:sp>
      <p:sp>
        <p:nvSpPr>
          <p:cNvPr id="17" name="TextBox 16">
            <a:extLst>
              <a:ext uri="{FF2B5EF4-FFF2-40B4-BE49-F238E27FC236}">
                <a16:creationId xmlns:a16="http://schemas.microsoft.com/office/drawing/2014/main" id="{3715F622-6554-4BA2-8140-4BADAB471F91}"/>
              </a:ext>
            </a:extLst>
          </p:cNvPr>
          <p:cNvSpPr txBox="1"/>
          <p:nvPr/>
        </p:nvSpPr>
        <p:spPr>
          <a:xfrm>
            <a:off x="3850329" y="4617719"/>
            <a:ext cx="5391650" cy="1569660"/>
          </a:xfrm>
          <a:prstGeom prst="rect">
            <a:avLst/>
          </a:prstGeom>
          <a:solidFill>
            <a:srgbClr val="FFFFCC"/>
          </a:solidFill>
          <a:ln w="38100">
            <a:solidFill>
              <a:schemeClr val="accent2">
                <a:lumMod val="75000"/>
              </a:schemeClr>
            </a:solidFill>
          </a:ln>
          <a:effectLst>
            <a:outerShdw blurRad="50800" dist="38100" algn="l" rotWithShape="0">
              <a:prstClr val="black">
                <a:alpha val="40000"/>
              </a:prstClr>
            </a:outerShdw>
          </a:effectLst>
        </p:spPr>
        <p:txBody>
          <a:bodyPr wrap="square" rtlCol="0">
            <a:spAutoFit/>
          </a:bodyPr>
          <a:lstStyle/>
          <a:p>
            <a:r>
              <a:rPr lang="en-GB" sz="3200" b="1" i="1" dirty="0">
                <a:solidFill>
                  <a:schemeClr val="accent4">
                    <a:lumMod val="50000"/>
                  </a:schemeClr>
                </a:solidFill>
                <a:latin typeface="Century Gothic" panose="020B0502020202020204" pitchFamily="34" charset="0"/>
              </a:rPr>
              <a:t>Examples would be reading, chatting, puzzles and recalling past events</a:t>
            </a:r>
          </a:p>
        </p:txBody>
      </p:sp>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a:effectLst>
            <a:outerShdw blurRad="50800" dist="38100" dir="2700000" algn="tl" rotWithShape="0">
              <a:prstClr val="black">
                <a:alpha val="40000"/>
              </a:prstClr>
            </a:outerShdw>
          </a:effectLst>
        </p:spPr>
        <p:txBody>
          <a:bodyPr wrap="square" rtlCol="0">
            <a:spAutoFit/>
          </a:bodyPr>
          <a:lstStyle/>
          <a:p>
            <a:endParaRPr lang="en-GB" dirty="0"/>
          </a:p>
        </p:txBody>
      </p:sp>
    </p:spTree>
    <p:extLst>
      <p:ext uri="{BB962C8B-B14F-4D97-AF65-F5344CB8AC3E}">
        <p14:creationId xmlns:p14="http://schemas.microsoft.com/office/powerpoint/2010/main" val="26920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7" name="Group 6">
            <a:extLst>
              <a:ext uri="{FF2B5EF4-FFF2-40B4-BE49-F238E27FC236}">
                <a16:creationId xmlns:a16="http://schemas.microsoft.com/office/drawing/2014/main" id="{754C7BB8-BE43-455F-A540-C39F6012C4E7}"/>
              </a:ext>
            </a:extLst>
          </p:cNvPr>
          <p:cNvGrpSpPr/>
          <p:nvPr/>
        </p:nvGrpSpPr>
        <p:grpSpPr>
          <a:xfrm rot="10800000">
            <a:off x="455052" y="3429000"/>
            <a:ext cx="3059533" cy="3048001"/>
            <a:chOff x="8741141" y="309882"/>
            <a:chExt cx="3059533" cy="3048001"/>
          </a:xfrm>
          <a:effectLst>
            <a:outerShdw blurRad="50800" dist="38100" dir="2700000" algn="tl" rotWithShape="0">
              <a:prstClr val="black">
                <a:alpha val="40000"/>
              </a:prstClr>
            </a:outerShdw>
          </a:effectLst>
        </p:grpSpPr>
        <p:grpSp>
          <p:nvGrpSpPr>
            <p:cNvPr id="8" name="Group 7">
              <a:extLst>
                <a:ext uri="{FF2B5EF4-FFF2-40B4-BE49-F238E27FC236}">
                  <a16:creationId xmlns:a16="http://schemas.microsoft.com/office/drawing/2014/main" id="{D62E234B-EECE-480E-A2B7-09760EF874A9}"/>
                </a:ext>
              </a:extLst>
            </p:cNvPr>
            <p:cNvGrpSpPr/>
            <p:nvPr/>
          </p:nvGrpSpPr>
          <p:grpSpPr>
            <a:xfrm rot="5400000">
              <a:off x="9043186" y="600395"/>
              <a:ext cx="3048001" cy="2466975"/>
              <a:chOff x="-1" y="-2"/>
              <a:chExt cx="3048701" cy="2467387"/>
            </a:xfrm>
            <a:gradFill>
              <a:gsLst>
                <a:gs pos="0">
                  <a:schemeClr val="accent4">
                    <a:lumMod val="0"/>
                    <a:lumOff val="100000"/>
                  </a:schemeClr>
                </a:gs>
                <a:gs pos="35000">
                  <a:schemeClr val="accent4">
                    <a:lumMod val="0"/>
                    <a:lumOff val="100000"/>
                  </a:schemeClr>
                </a:gs>
                <a:gs pos="100000">
                  <a:schemeClr val="accent4">
                    <a:lumMod val="40000"/>
                    <a:lumOff val="60000"/>
                  </a:schemeClr>
                </a:gs>
              </a:gsLst>
              <a:path path="circle">
                <a:fillToRect l="50000" t="-80000" r="50000" b="180000"/>
              </a:path>
            </a:gradFill>
          </p:grpSpPr>
          <p:sp>
            <p:nvSpPr>
              <p:cNvPr id="10" name="Rectangle 9">
                <a:extLst>
                  <a:ext uri="{FF2B5EF4-FFF2-40B4-BE49-F238E27FC236}">
                    <a16:creationId xmlns:a16="http://schemas.microsoft.com/office/drawing/2014/main" id="{A240C5AC-6686-49C9-A5D6-882114565653}"/>
                  </a:ext>
                </a:extLst>
              </p:cNvPr>
              <p:cNvSpPr/>
              <p:nvPr/>
            </p:nvSpPr>
            <p:spPr>
              <a:xfrm>
                <a:off x="-1" y="-2"/>
                <a:ext cx="2458086" cy="2467387"/>
              </a:xfrm>
              <a:prstGeom prst="rect">
                <a:avLst/>
              </a:prstGeom>
              <a:grp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1" name="Flowchart: Connector 10">
                <a:extLst>
                  <a:ext uri="{FF2B5EF4-FFF2-40B4-BE49-F238E27FC236}">
                    <a16:creationId xmlns:a16="http://schemas.microsoft.com/office/drawing/2014/main" id="{C3978377-712E-4054-9998-3968BF328C75}"/>
                  </a:ext>
                </a:extLst>
              </p:cNvPr>
              <p:cNvSpPr/>
              <p:nvPr/>
            </p:nvSpPr>
            <p:spPr>
              <a:xfrm>
                <a:off x="2363639" y="923039"/>
                <a:ext cx="685061" cy="577970"/>
              </a:xfrm>
              <a:prstGeom prst="flowChartConnector">
                <a:avLst/>
              </a:prstGeom>
              <a:grp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Rectangle 11">
                <a:extLst>
                  <a:ext uri="{FF2B5EF4-FFF2-40B4-BE49-F238E27FC236}">
                    <a16:creationId xmlns:a16="http://schemas.microsoft.com/office/drawing/2014/main" id="{CFE2662E-DD68-4F5B-B107-56B8A7613DFE}"/>
                  </a:ext>
                </a:extLst>
              </p:cNvPr>
              <p:cNvSpPr/>
              <p:nvPr/>
            </p:nvSpPr>
            <p:spPr>
              <a:xfrm>
                <a:off x="2236188" y="1000678"/>
                <a:ext cx="221899" cy="422694"/>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9" name="Flowchart: Connector 8">
              <a:extLst>
                <a:ext uri="{FF2B5EF4-FFF2-40B4-BE49-F238E27FC236}">
                  <a16:creationId xmlns:a16="http://schemas.microsoft.com/office/drawing/2014/main" id="{D36531D7-EC72-46FF-8BB0-BF42FFF6BEFE}"/>
                </a:ext>
              </a:extLst>
            </p:cNvPr>
            <p:cNvSpPr/>
            <p:nvPr/>
          </p:nvSpPr>
          <p:spPr>
            <a:xfrm rot="5400000">
              <a:off x="8773164" y="1240720"/>
              <a:ext cx="621403" cy="685449"/>
            </a:xfrm>
            <a:prstGeom prst="flowChartConnector">
              <a:avLst/>
            </a:prstGeom>
            <a:gradFill>
              <a:gsLst>
                <a:gs pos="0">
                  <a:schemeClr val="accent4">
                    <a:lumMod val="0"/>
                    <a:lumOff val="100000"/>
                  </a:schemeClr>
                </a:gs>
                <a:gs pos="35000">
                  <a:schemeClr val="accent4">
                    <a:lumMod val="0"/>
                    <a:lumOff val="100000"/>
                  </a:schemeClr>
                </a:gs>
                <a:gs pos="100000">
                  <a:schemeClr val="accent4">
                    <a:lumMod val="40000"/>
                    <a:lumOff val="60000"/>
                  </a:schemeClr>
                </a:gs>
              </a:gsLst>
              <a:path path="circle">
                <a:fillToRect l="50000" t="-80000" r="50000" b="180000"/>
              </a:path>
            </a:gradFill>
            <a:ln w="571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3" name="Text Box 71">
            <a:extLst>
              <a:ext uri="{FF2B5EF4-FFF2-40B4-BE49-F238E27FC236}">
                <a16:creationId xmlns:a16="http://schemas.microsoft.com/office/drawing/2014/main" id="{4FF70733-E014-4DB1-8BA3-3EA5A3E34796}"/>
              </a:ext>
            </a:extLst>
          </p:cNvPr>
          <p:cNvSpPr txBox="1"/>
          <p:nvPr/>
        </p:nvSpPr>
        <p:spPr>
          <a:xfrm rot="18639580">
            <a:off x="296546" y="4960672"/>
            <a:ext cx="2512060"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400" b="1" dirty="0">
                <a:solidFill>
                  <a:srgbClr val="7F6000"/>
                </a:solidFill>
                <a:effectLst/>
                <a:latin typeface="Century Gothic" panose="020B0502020202020204" pitchFamily="34" charset="0"/>
                <a:ea typeface="Calibri" panose="020F0502020204030204" pitchFamily="34" charset="0"/>
                <a:cs typeface="Times New Roman" panose="02020603050405020304" pitchFamily="18" charset="0"/>
              </a:rPr>
              <a:t>Intellectual</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a:extLst>
              <a:ext uri="{FF2B5EF4-FFF2-40B4-BE49-F238E27FC236}">
                <a16:creationId xmlns:a16="http://schemas.microsoft.com/office/drawing/2014/main" id="{5240D70A-004F-4D52-985F-9B5658CB7DF4}"/>
              </a:ext>
            </a:extLst>
          </p:cNvPr>
          <p:cNvSpPr/>
          <p:nvPr/>
        </p:nvSpPr>
        <p:spPr>
          <a:xfrm>
            <a:off x="2759396" y="4833327"/>
            <a:ext cx="136163" cy="621403"/>
          </a:xfrm>
          <a:prstGeom prst="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5" name="TextBox 14">
            <a:extLst>
              <a:ext uri="{FF2B5EF4-FFF2-40B4-BE49-F238E27FC236}">
                <a16:creationId xmlns:a16="http://schemas.microsoft.com/office/drawing/2014/main" id="{3B275207-001A-4AAD-8CE6-A4119E3F07E2}"/>
              </a:ext>
            </a:extLst>
          </p:cNvPr>
          <p:cNvSpPr txBox="1"/>
          <p:nvPr/>
        </p:nvSpPr>
        <p:spPr>
          <a:xfrm>
            <a:off x="3032760" y="566766"/>
            <a:ext cx="8685599" cy="784830"/>
          </a:xfrm>
          <a:prstGeom prst="rect">
            <a:avLst/>
          </a:prstGeom>
          <a:solidFill>
            <a:schemeClr val="accent4">
              <a:lumMod val="40000"/>
              <a:lumOff val="60000"/>
            </a:schemeClr>
          </a:solidFill>
          <a:ln w="28575">
            <a:solidFill>
              <a:schemeClr val="accent2">
                <a:lumMod val="75000"/>
              </a:schemeClr>
            </a:solidFill>
          </a:ln>
          <a:effectLst>
            <a:outerShdw blurRad="50800" dist="38100" dir="2700000" algn="tl" rotWithShape="0">
              <a:prstClr val="black">
                <a:alpha val="40000"/>
              </a:prstClr>
            </a:outerShdw>
          </a:effectLst>
        </p:spPr>
        <p:txBody>
          <a:bodyPr wrap="square" rtlCol="0">
            <a:spAutoFit/>
          </a:bodyPr>
          <a:lstStyle/>
          <a:p>
            <a:r>
              <a:rPr lang="en-GB" sz="4500" b="1" dirty="0">
                <a:solidFill>
                  <a:schemeClr val="accent4">
                    <a:lumMod val="50000"/>
                  </a:schemeClr>
                </a:solidFill>
                <a:latin typeface="Century Gothic" panose="020B0502020202020204" pitchFamily="34" charset="0"/>
              </a:rPr>
              <a:t>Intellectual Health &amp; Wellbeing</a:t>
            </a:r>
          </a:p>
        </p:txBody>
      </p:sp>
      <p:sp>
        <p:nvSpPr>
          <p:cNvPr id="16" name="TextBox 15">
            <a:extLst>
              <a:ext uri="{FF2B5EF4-FFF2-40B4-BE49-F238E27FC236}">
                <a16:creationId xmlns:a16="http://schemas.microsoft.com/office/drawing/2014/main" id="{B357E1A8-66CB-42A4-9834-692976C01C87}"/>
              </a:ext>
            </a:extLst>
          </p:cNvPr>
          <p:cNvSpPr txBox="1"/>
          <p:nvPr/>
        </p:nvSpPr>
        <p:spPr>
          <a:xfrm>
            <a:off x="3584325" y="1998487"/>
            <a:ext cx="7792111" cy="4216539"/>
          </a:xfrm>
          <a:prstGeom prst="rect">
            <a:avLst/>
          </a:prstGeom>
          <a:noFill/>
          <a:ln>
            <a:noFill/>
          </a:ln>
        </p:spPr>
        <p:txBody>
          <a:bodyPr wrap="square" rtlCol="0">
            <a:spAutoFit/>
          </a:bodyPr>
          <a:lstStyle/>
          <a:p>
            <a:pPr marL="571500" indent="-571500">
              <a:buFont typeface="Wingdings" panose="05000000000000000000" pitchFamily="2" charset="2"/>
              <a:buChar char="ü"/>
            </a:pPr>
            <a:r>
              <a:rPr lang="en-GB" sz="3800" b="1" dirty="0">
                <a:solidFill>
                  <a:schemeClr val="accent4">
                    <a:lumMod val="50000"/>
                  </a:schemeClr>
                </a:solidFill>
                <a:latin typeface="Century Gothic" panose="020B0502020202020204" pitchFamily="34" charset="0"/>
              </a:rPr>
              <a:t>Intellectual </a:t>
            </a:r>
            <a:r>
              <a:rPr lang="en-GB" sz="3200" b="1" dirty="0">
                <a:solidFill>
                  <a:schemeClr val="accent4">
                    <a:lumMod val="50000"/>
                  </a:schemeClr>
                </a:solidFill>
                <a:latin typeface="Century Gothic" panose="020B0502020202020204" pitchFamily="34" charset="0"/>
              </a:rPr>
              <a:t>is adding up, checking colours rules, playing Uno</a:t>
            </a:r>
            <a:r>
              <a:rPr lang="en-GB" sz="3800" b="1" dirty="0">
                <a:solidFill>
                  <a:schemeClr val="accent4">
                    <a:lumMod val="50000"/>
                  </a:schemeClr>
                </a:solidFill>
                <a:latin typeface="Century Gothic" panose="020B0502020202020204" pitchFamily="34" charset="0"/>
              </a:rPr>
              <a:t> </a:t>
            </a:r>
            <a:r>
              <a:rPr lang="en-GB" sz="3200" b="1" dirty="0">
                <a:solidFill>
                  <a:schemeClr val="accent4">
                    <a:lumMod val="50000"/>
                  </a:schemeClr>
                </a:solidFill>
                <a:latin typeface="Century Gothic" panose="020B0502020202020204" pitchFamily="34" charset="0"/>
              </a:rPr>
              <a:t>with family</a:t>
            </a:r>
          </a:p>
          <a:p>
            <a:pPr marL="571500" indent="-571500">
              <a:buFont typeface="Wingdings" panose="05000000000000000000" pitchFamily="2" charset="2"/>
              <a:buChar char="ü"/>
            </a:pPr>
            <a:r>
              <a:rPr lang="en-GB" sz="3200" b="1" dirty="0">
                <a:solidFill>
                  <a:schemeClr val="accent4">
                    <a:lumMod val="50000"/>
                  </a:schemeClr>
                </a:solidFill>
                <a:latin typeface="Century Gothic" panose="020B0502020202020204" pitchFamily="34" charset="0"/>
              </a:rPr>
              <a:t>Fine motor skills and dexterity to manipulate cards in your hand</a:t>
            </a:r>
          </a:p>
          <a:p>
            <a:pPr marL="571500" indent="-571500">
              <a:buFont typeface="Wingdings" panose="05000000000000000000" pitchFamily="2" charset="2"/>
              <a:buChar char="ü"/>
            </a:pPr>
            <a:r>
              <a:rPr lang="en-GB" sz="3200" b="1" dirty="0">
                <a:solidFill>
                  <a:schemeClr val="accent4">
                    <a:lumMod val="50000"/>
                  </a:schemeClr>
                </a:solidFill>
                <a:latin typeface="Century Gothic" panose="020B0502020202020204" pitchFamily="34" charset="0"/>
              </a:rPr>
              <a:t>A clever move, makes us happy!</a:t>
            </a:r>
          </a:p>
          <a:p>
            <a:pPr marL="571500" indent="-571500">
              <a:buFont typeface="Wingdings" panose="05000000000000000000" pitchFamily="2" charset="2"/>
              <a:buChar char="ü"/>
            </a:pPr>
            <a:r>
              <a:rPr lang="en-GB" sz="3200" b="1" dirty="0">
                <a:solidFill>
                  <a:schemeClr val="accent4">
                    <a:lumMod val="50000"/>
                  </a:schemeClr>
                </a:solidFill>
                <a:latin typeface="Century Gothic" panose="020B0502020202020204" pitchFamily="34" charset="0"/>
              </a:rPr>
              <a:t>Socialising with our own siblings, parents or grandparents and carers</a:t>
            </a:r>
          </a:p>
        </p:txBody>
      </p:sp>
      <p:pic>
        <p:nvPicPr>
          <p:cNvPr id="6" name="Picture 5">
            <a:extLst>
              <a:ext uri="{FF2B5EF4-FFF2-40B4-BE49-F238E27FC236}">
                <a16:creationId xmlns:a16="http://schemas.microsoft.com/office/drawing/2014/main" id="{66515209-07C1-40E5-8E2E-24209059944C}"/>
              </a:ext>
            </a:extLst>
          </p:cNvPr>
          <p:cNvPicPr>
            <a:picLocks noChangeAspect="1"/>
          </p:cNvPicPr>
          <p:nvPr/>
        </p:nvPicPr>
        <p:blipFill>
          <a:blip r:embed="rId3"/>
          <a:stretch>
            <a:fillRect/>
          </a:stretch>
        </p:blipFill>
        <p:spPr>
          <a:xfrm>
            <a:off x="9944100" y="1460888"/>
            <a:ext cx="1336479" cy="1191210"/>
          </a:xfrm>
          <a:prstGeom prst="rect">
            <a:avLst/>
          </a:prstGeom>
          <a:effectLst>
            <a:outerShdw blurRad="50800" dist="38100" dir="2700000" algn="tl" rotWithShape="0">
              <a:prstClr val="black">
                <a:alpha val="40000"/>
              </a:prstClr>
            </a:outerShdw>
          </a:effectLst>
        </p:spPr>
      </p:pic>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2565534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animEffect transition="in" filter="fade">
                                      <p:cBhvr>
                                        <p:cTn id="11" dur="1000"/>
                                        <p:tgtEl>
                                          <p:spTgt spid="16">
                                            <p:txEl>
                                              <p:pRg st="0" end="0"/>
                                            </p:txEl>
                                          </p:spTgt>
                                        </p:tgtEl>
                                      </p:cBhvr>
                                    </p:animEffect>
                                    <p:anim calcmode="lin" valueType="num">
                                      <p:cBhvr>
                                        <p:cTn id="12"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1000"/>
                                        <p:tgtEl>
                                          <p:spTgt spid="16">
                                            <p:txEl>
                                              <p:pRg st="1" end="1"/>
                                            </p:txEl>
                                          </p:spTgt>
                                        </p:tgtEl>
                                      </p:cBhvr>
                                    </p:animEffect>
                                    <p:anim calcmode="lin" valueType="num">
                                      <p:cBhvr>
                                        <p:cTn id="19"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16">
                                            <p:txEl>
                                              <p:pRg st="2" end="2"/>
                                            </p:txEl>
                                          </p:spTgt>
                                        </p:tgtEl>
                                        <p:attrNameLst>
                                          <p:attrName>style.visibility</p:attrName>
                                        </p:attrNameLst>
                                      </p:cBhvr>
                                      <p:to>
                                        <p:strVal val="visible"/>
                                      </p:to>
                                    </p:set>
                                    <p:animEffect transition="in" filter="fade">
                                      <p:cBhvr>
                                        <p:cTn id="25" dur="1000"/>
                                        <p:tgtEl>
                                          <p:spTgt spid="16">
                                            <p:txEl>
                                              <p:pRg st="2" end="2"/>
                                            </p:txEl>
                                          </p:spTgt>
                                        </p:tgtEl>
                                      </p:cBhvr>
                                    </p:animEffect>
                                    <p:anim calcmode="lin" valueType="num">
                                      <p:cBhvr>
                                        <p:cTn id="26"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6">
                                            <p:txEl>
                                              <p:pRg st="3" end="3"/>
                                            </p:txEl>
                                          </p:spTgt>
                                        </p:tgtEl>
                                        <p:attrNameLst>
                                          <p:attrName>style.visibility</p:attrName>
                                        </p:attrNameLst>
                                      </p:cBhvr>
                                      <p:to>
                                        <p:strVal val="visible"/>
                                      </p:to>
                                    </p:set>
                                    <p:animEffect transition="in" filter="fade">
                                      <p:cBhvr>
                                        <p:cTn id="32" dur="1000"/>
                                        <p:tgtEl>
                                          <p:spTgt spid="16">
                                            <p:txEl>
                                              <p:pRg st="3" end="3"/>
                                            </p:txEl>
                                          </p:spTgt>
                                        </p:tgtEl>
                                      </p:cBhvr>
                                    </p:animEffect>
                                    <p:anim calcmode="lin" valueType="num">
                                      <p:cBhvr>
                                        <p:cTn id="33"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2" name="Picture 1" descr="A screenshot of a cell phone&#10;&#10;Description automatically generated">
            <a:extLst>
              <a:ext uri="{FF2B5EF4-FFF2-40B4-BE49-F238E27FC236}">
                <a16:creationId xmlns:a16="http://schemas.microsoft.com/office/drawing/2014/main" id="{61CEA1A9-EBC9-4855-A99A-58A9A1A00DC3}"/>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9800521" y="4541519"/>
            <a:ext cx="1936426" cy="194119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6" name="Group 5">
            <a:extLst>
              <a:ext uri="{FF2B5EF4-FFF2-40B4-BE49-F238E27FC236}">
                <a16:creationId xmlns:a16="http://schemas.microsoft.com/office/drawing/2014/main" id="{D476FB5B-7C65-4DF9-9004-26D4D0A15599}"/>
              </a:ext>
            </a:extLst>
          </p:cNvPr>
          <p:cNvGrpSpPr/>
          <p:nvPr/>
        </p:nvGrpSpPr>
        <p:grpSpPr>
          <a:xfrm rot="16200000">
            <a:off x="510282" y="3510178"/>
            <a:ext cx="2960861" cy="2972785"/>
            <a:chOff x="23638" y="20606"/>
            <a:chExt cx="2960861" cy="2972922"/>
          </a:xfrm>
          <a:gradFill flip="none" rotWithShape="1">
            <a:gsLst>
              <a:gs pos="0">
                <a:schemeClr val="accent6">
                  <a:lumMod val="40000"/>
                  <a:lumOff val="60000"/>
                </a:schemeClr>
              </a:gs>
              <a:gs pos="50000">
                <a:schemeClr val="accent6">
                  <a:lumMod val="40000"/>
                  <a:lumOff val="60000"/>
                </a:schemeClr>
              </a:gs>
              <a:gs pos="100000">
                <a:schemeClr val="accent6">
                  <a:lumMod val="20000"/>
                  <a:lumOff val="80000"/>
                </a:schemeClr>
              </a:gs>
            </a:gsLst>
            <a:lin ang="16200000" scaled="1"/>
            <a:tileRect/>
          </a:gradFill>
          <a:effectLst>
            <a:outerShdw blurRad="50800" dist="38100" dir="2700000" algn="tl" rotWithShape="0">
              <a:prstClr val="black">
                <a:alpha val="40000"/>
              </a:prstClr>
            </a:outerShdw>
          </a:effectLst>
        </p:grpSpPr>
        <p:grpSp>
          <p:nvGrpSpPr>
            <p:cNvPr id="7" name="Group 6">
              <a:extLst>
                <a:ext uri="{FF2B5EF4-FFF2-40B4-BE49-F238E27FC236}">
                  <a16:creationId xmlns:a16="http://schemas.microsoft.com/office/drawing/2014/main" id="{7B186672-107B-4905-929F-84312DBAA909}"/>
                </a:ext>
              </a:extLst>
            </p:cNvPr>
            <p:cNvGrpSpPr/>
            <p:nvPr/>
          </p:nvGrpSpPr>
          <p:grpSpPr>
            <a:xfrm>
              <a:off x="23638" y="20606"/>
              <a:ext cx="2960861" cy="2972922"/>
              <a:chOff x="23638" y="20606"/>
              <a:chExt cx="2960860" cy="2972922"/>
            </a:xfrm>
            <a:grpFill/>
          </p:grpSpPr>
          <p:grpSp>
            <p:nvGrpSpPr>
              <p:cNvPr id="9" name="Group 8">
                <a:extLst>
                  <a:ext uri="{FF2B5EF4-FFF2-40B4-BE49-F238E27FC236}">
                    <a16:creationId xmlns:a16="http://schemas.microsoft.com/office/drawing/2014/main" id="{128E0623-B384-4E43-9F46-1563C7611DBE}"/>
                  </a:ext>
                </a:extLst>
              </p:cNvPr>
              <p:cNvGrpSpPr/>
              <p:nvPr/>
            </p:nvGrpSpPr>
            <p:grpSpPr>
              <a:xfrm>
                <a:off x="23638" y="20606"/>
                <a:ext cx="2960860" cy="2467155"/>
                <a:chOff x="23643" y="20607"/>
                <a:chExt cx="2961540" cy="2467387"/>
              </a:xfrm>
              <a:grpFill/>
            </p:grpSpPr>
            <p:sp>
              <p:nvSpPr>
                <p:cNvPr id="11" name="Rectangle 10">
                  <a:extLst>
                    <a:ext uri="{FF2B5EF4-FFF2-40B4-BE49-F238E27FC236}">
                      <a16:creationId xmlns:a16="http://schemas.microsoft.com/office/drawing/2014/main" id="{38CF07E0-4E53-401C-99D7-B3370771A00A}"/>
                    </a:ext>
                  </a:extLst>
                </p:cNvPr>
                <p:cNvSpPr/>
                <p:nvPr/>
              </p:nvSpPr>
              <p:spPr>
                <a:xfrm>
                  <a:off x="23643" y="20607"/>
                  <a:ext cx="2458087" cy="2467387"/>
                </a:xfrm>
                <a:prstGeom prst="rect">
                  <a:avLst/>
                </a:prstGeom>
                <a:grp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Flowchart: Connector 11">
                  <a:extLst>
                    <a:ext uri="{FF2B5EF4-FFF2-40B4-BE49-F238E27FC236}">
                      <a16:creationId xmlns:a16="http://schemas.microsoft.com/office/drawing/2014/main" id="{FB0CF40C-BA04-4DCA-AE2F-E3D7F54B50CC}"/>
                    </a:ext>
                  </a:extLst>
                </p:cNvPr>
                <p:cNvSpPr/>
                <p:nvPr/>
              </p:nvSpPr>
              <p:spPr>
                <a:xfrm>
                  <a:off x="2363637" y="923039"/>
                  <a:ext cx="621546" cy="577970"/>
                </a:xfrm>
                <a:prstGeom prst="flowChartConnector">
                  <a:avLst/>
                </a:prstGeom>
                <a:grp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E94B1D4C-6F17-4053-A518-C2AE4A2FD2AF}"/>
                    </a:ext>
                  </a:extLst>
                </p:cNvPr>
                <p:cNvSpPr/>
                <p:nvPr/>
              </p:nvSpPr>
              <p:spPr>
                <a:xfrm>
                  <a:off x="2214063" y="1000676"/>
                  <a:ext cx="244024" cy="500333"/>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0" name="Flowchart: Connector 9">
                <a:extLst>
                  <a:ext uri="{FF2B5EF4-FFF2-40B4-BE49-F238E27FC236}">
                    <a16:creationId xmlns:a16="http://schemas.microsoft.com/office/drawing/2014/main" id="{A153DA99-0AA0-4F0A-B7C3-01F067A4E4B2}"/>
                  </a:ext>
                </a:extLst>
              </p:cNvPr>
              <p:cNvSpPr/>
              <p:nvPr/>
            </p:nvSpPr>
            <p:spPr>
              <a:xfrm>
                <a:off x="941696" y="2415654"/>
                <a:ext cx="621404" cy="577874"/>
              </a:xfrm>
              <a:prstGeom prst="flowChartConnector">
                <a:avLst/>
              </a:prstGeom>
              <a:grp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8" name="Rectangle 7">
              <a:extLst>
                <a:ext uri="{FF2B5EF4-FFF2-40B4-BE49-F238E27FC236}">
                  <a16:creationId xmlns:a16="http://schemas.microsoft.com/office/drawing/2014/main" id="{F6A4304D-DB05-4381-8DEB-942A3E80EE8E}"/>
                </a:ext>
              </a:extLst>
            </p:cNvPr>
            <p:cNvSpPr/>
            <p:nvPr/>
          </p:nvSpPr>
          <p:spPr>
            <a:xfrm>
              <a:off x="941695" y="2306472"/>
              <a:ext cx="661973" cy="150126"/>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5" name="Text Box 76">
            <a:extLst>
              <a:ext uri="{FF2B5EF4-FFF2-40B4-BE49-F238E27FC236}">
                <a16:creationId xmlns:a16="http://schemas.microsoft.com/office/drawing/2014/main" id="{864B7D6B-B650-440A-B3EE-E7C77E75A1AC}"/>
              </a:ext>
            </a:extLst>
          </p:cNvPr>
          <p:cNvSpPr txBox="1"/>
          <p:nvPr/>
        </p:nvSpPr>
        <p:spPr>
          <a:xfrm rot="18820149">
            <a:off x="331803" y="4964394"/>
            <a:ext cx="2589807"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900" b="1" dirty="0">
                <a:solidFill>
                  <a:srgbClr val="385723"/>
                </a:solidFill>
                <a:effectLst/>
                <a:latin typeface="Century Gothic" panose="020B0502020202020204" pitchFamily="34" charset="0"/>
                <a:ea typeface="Calibri" panose="020F0502020204030204" pitchFamily="34" charset="0"/>
                <a:cs typeface="Times New Roman" panose="02020603050405020304" pitchFamily="18" charset="0"/>
              </a:rPr>
              <a:t>Emotional</a:t>
            </a:r>
            <a:endParaRPr lang="en-GB" sz="39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900" dirty="0">
                <a:solidFill>
                  <a:srgbClr val="385723"/>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555176CA-01D0-4C1D-8690-1EA8FF094B55}"/>
              </a:ext>
            </a:extLst>
          </p:cNvPr>
          <p:cNvSpPr txBox="1"/>
          <p:nvPr/>
        </p:nvSpPr>
        <p:spPr>
          <a:xfrm>
            <a:off x="3032760" y="566766"/>
            <a:ext cx="8685599" cy="784830"/>
          </a:xfrm>
          <a:prstGeom prst="rect">
            <a:avLst/>
          </a:prstGeom>
          <a:solidFill>
            <a:schemeClr val="accent6">
              <a:lumMod val="40000"/>
              <a:lumOff val="60000"/>
            </a:schemeClr>
          </a:solidFill>
          <a:ln w="28575">
            <a:solidFill>
              <a:schemeClr val="accent6">
                <a:lumMod val="50000"/>
              </a:schemeClr>
            </a:solidFill>
          </a:ln>
          <a:effectLst>
            <a:outerShdw blurRad="50800" dist="38100" dir="2700000" algn="tl" rotWithShape="0">
              <a:prstClr val="black">
                <a:alpha val="40000"/>
              </a:prstClr>
            </a:outerShdw>
          </a:effectLst>
        </p:spPr>
        <p:txBody>
          <a:bodyPr wrap="square" rtlCol="0">
            <a:spAutoFit/>
          </a:bodyPr>
          <a:lstStyle/>
          <a:p>
            <a:r>
              <a:rPr lang="en-GB" sz="4500" b="1" dirty="0">
                <a:solidFill>
                  <a:schemeClr val="accent6">
                    <a:lumMod val="50000"/>
                  </a:schemeClr>
                </a:solidFill>
                <a:latin typeface="Century Gothic" panose="020B0502020202020204" pitchFamily="34" charset="0"/>
              </a:rPr>
              <a:t>Emotional Health &amp; Wellbeing</a:t>
            </a:r>
          </a:p>
        </p:txBody>
      </p:sp>
      <p:sp>
        <p:nvSpPr>
          <p:cNvPr id="17" name="TextBox 16">
            <a:extLst>
              <a:ext uri="{FF2B5EF4-FFF2-40B4-BE49-F238E27FC236}">
                <a16:creationId xmlns:a16="http://schemas.microsoft.com/office/drawing/2014/main" id="{67734F88-DEAB-4A3B-BEFF-8678BCCE07B6}"/>
              </a:ext>
            </a:extLst>
          </p:cNvPr>
          <p:cNvSpPr txBox="1"/>
          <p:nvPr/>
        </p:nvSpPr>
        <p:spPr>
          <a:xfrm>
            <a:off x="3065626" y="1560021"/>
            <a:ext cx="8522029" cy="3139321"/>
          </a:xfrm>
          <a:prstGeom prst="rect">
            <a:avLst/>
          </a:prstGeom>
          <a:noFill/>
        </p:spPr>
        <p:txBody>
          <a:bodyPr wrap="square" rtlCol="0">
            <a:spAutoFit/>
          </a:bodyPr>
          <a:lstStyle/>
          <a:p>
            <a:r>
              <a:rPr lang="en-GB" sz="3800" b="1" dirty="0">
                <a:solidFill>
                  <a:schemeClr val="accent6">
                    <a:lumMod val="50000"/>
                  </a:schemeClr>
                </a:solidFill>
                <a:latin typeface="Century Gothic" panose="020B0502020202020204" pitchFamily="34" charset="0"/>
              </a:rPr>
              <a:t>Emotional </a:t>
            </a:r>
            <a:r>
              <a:rPr lang="en-GB" sz="3200" b="1" dirty="0">
                <a:solidFill>
                  <a:schemeClr val="accent6">
                    <a:lumMod val="50000"/>
                  </a:schemeClr>
                </a:solidFill>
                <a:latin typeface="Century Gothic" panose="020B0502020202020204" pitchFamily="34" charset="0"/>
              </a:rPr>
              <a:t>refers to our state of mind such as thoughts and feelings. It’s how we cope and manage our feelings which means our resilience when events happen. This is also about our own identity and how we value are self</a:t>
            </a:r>
          </a:p>
        </p:txBody>
      </p:sp>
      <p:sp>
        <p:nvSpPr>
          <p:cNvPr id="18" name="TextBox 17">
            <a:extLst>
              <a:ext uri="{FF2B5EF4-FFF2-40B4-BE49-F238E27FC236}">
                <a16:creationId xmlns:a16="http://schemas.microsoft.com/office/drawing/2014/main" id="{155781CF-594C-452F-B491-F17FB4B96864}"/>
              </a:ext>
            </a:extLst>
          </p:cNvPr>
          <p:cNvSpPr txBox="1"/>
          <p:nvPr/>
        </p:nvSpPr>
        <p:spPr>
          <a:xfrm>
            <a:off x="3826427" y="4774113"/>
            <a:ext cx="5391650" cy="1569660"/>
          </a:xfrm>
          <a:prstGeom prst="rect">
            <a:avLst/>
          </a:prstGeom>
          <a:solidFill>
            <a:schemeClr val="accent6">
              <a:lumMod val="40000"/>
              <a:lumOff val="60000"/>
            </a:schemeClr>
          </a:solidFill>
          <a:ln w="38100">
            <a:solidFill>
              <a:schemeClr val="accent6">
                <a:lumMod val="50000"/>
              </a:schemeClr>
            </a:solidFill>
          </a:ln>
          <a:effectLst>
            <a:outerShdw blurRad="50800" dist="38100" algn="l" rotWithShape="0">
              <a:prstClr val="black">
                <a:alpha val="40000"/>
              </a:prstClr>
            </a:outerShdw>
          </a:effectLst>
        </p:spPr>
        <p:txBody>
          <a:bodyPr wrap="square" rtlCol="0">
            <a:spAutoFit/>
          </a:bodyPr>
          <a:lstStyle/>
          <a:p>
            <a:r>
              <a:rPr lang="en-GB" sz="3200" b="1" i="1" dirty="0">
                <a:solidFill>
                  <a:schemeClr val="accent6">
                    <a:lumMod val="50000"/>
                  </a:schemeClr>
                </a:solidFill>
                <a:latin typeface="Century Gothic" panose="020B0502020202020204" pitchFamily="34" charset="0"/>
              </a:rPr>
              <a:t>Examples would be managing stress well and worries we all experience</a:t>
            </a:r>
          </a:p>
        </p:txBody>
      </p:sp>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3320455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6" name="Group 5">
            <a:extLst>
              <a:ext uri="{FF2B5EF4-FFF2-40B4-BE49-F238E27FC236}">
                <a16:creationId xmlns:a16="http://schemas.microsoft.com/office/drawing/2014/main" id="{D476FB5B-7C65-4DF9-9004-26D4D0A15599}"/>
              </a:ext>
            </a:extLst>
          </p:cNvPr>
          <p:cNvGrpSpPr/>
          <p:nvPr/>
        </p:nvGrpSpPr>
        <p:grpSpPr>
          <a:xfrm rot="16200000">
            <a:off x="510282" y="3510178"/>
            <a:ext cx="2960861" cy="2972785"/>
            <a:chOff x="23638" y="20606"/>
            <a:chExt cx="2960861" cy="2972922"/>
          </a:xfrm>
          <a:gradFill flip="none" rotWithShape="1">
            <a:gsLst>
              <a:gs pos="0">
                <a:schemeClr val="accent6">
                  <a:lumMod val="40000"/>
                  <a:lumOff val="60000"/>
                </a:schemeClr>
              </a:gs>
              <a:gs pos="50000">
                <a:schemeClr val="accent6">
                  <a:lumMod val="40000"/>
                  <a:lumOff val="60000"/>
                </a:schemeClr>
              </a:gs>
              <a:gs pos="100000">
                <a:schemeClr val="accent6">
                  <a:lumMod val="20000"/>
                  <a:lumOff val="80000"/>
                </a:schemeClr>
              </a:gs>
            </a:gsLst>
            <a:lin ang="16200000" scaled="1"/>
            <a:tileRect/>
          </a:gradFill>
          <a:effectLst>
            <a:outerShdw blurRad="50800" dist="38100" dir="2700000" algn="tl" rotWithShape="0">
              <a:prstClr val="black">
                <a:alpha val="40000"/>
              </a:prstClr>
            </a:outerShdw>
          </a:effectLst>
        </p:grpSpPr>
        <p:grpSp>
          <p:nvGrpSpPr>
            <p:cNvPr id="7" name="Group 6">
              <a:extLst>
                <a:ext uri="{FF2B5EF4-FFF2-40B4-BE49-F238E27FC236}">
                  <a16:creationId xmlns:a16="http://schemas.microsoft.com/office/drawing/2014/main" id="{7B186672-107B-4905-929F-84312DBAA909}"/>
                </a:ext>
              </a:extLst>
            </p:cNvPr>
            <p:cNvGrpSpPr/>
            <p:nvPr/>
          </p:nvGrpSpPr>
          <p:grpSpPr>
            <a:xfrm>
              <a:off x="23638" y="20606"/>
              <a:ext cx="2960861" cy="2972922"/>
              <a:chOff x="23638" y="20606"/>
              <a:chExt cx="2960860" cy="2972922"/>
            </a:xfrm>
            <a:grpFill/>
          </p:grpSpPr>
          <p:grpSp>
            <p:nvGrpSpPr>
              <p:cNvPr id="9" name="Group 8">
                <a:extLst>
                  <a:ext uri="{FF2B5EF4-FFF2-40B4-BE49-F238E27FC236}">
                    <a16:creationId xmlns:a16="http://schemas.microsoft.com/office/drawing/2014/main" id="{128E0623-B384-4E43-9F46-1563C7611DBE}"/>
                  </a:ext>
                </a:extLst>
              </p:cNvPr>
              <p:cNvGrpSpPr/>
              <p:nvPr/>
            </p:nvGrpSpPr>
            <p:grpSpPr>
              <a:xfrm>
                <a:off x="23638" y="20606"/>
                <a:ext cx="2960860" cy="2467155"/>
                <a:chOff x="23643" y="20607"/>
                <a:chExt cx="2961540" cy="2467387"/>
              </a:xfrm>
              <a:grpFill/>
            </p:grpSpPr>
            <p:sp>
              <p:nvSpPr>
                <p:cNvPr id="11" name="Rectangle 10">
                  <a:extLst>
                    <a:ext uri="{FF2B5EF4-FFF2-40B4-BE49-F238E27FC236}">
                      <a16:creationId xmlns:a16="http://schemas.microsoft.com/office/drawing/2014/main" id="{38CF07E0-4E53-401C-99D7-B3370771A00A}"/>
                    </a:ext>
                  </a:extLst>
                </p:cNvPr>
                <p:cNvSpPr/>
                <p:nvPr/>
              </p:nvSpPr>
              <p:spPr>
                <a:xfrm>
                  <a:off x="23643" y="20607"/>
                  <a:ext cx="2458087" cy="2467387"/>
                </a:xfrm>
                <a:prstGeom prst="rect">
                  <a:avLst/>
                </a:prstGeom>
                <a:grp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Flowchart: Connector 11">
                  <a:extLst>
                    <a:ext uri="{FF2B5EF4-FFF2-40B4-BE49-F238E27FC236}">
                      <a16:creationId xmlns:a16="http://schemas.microsoft.com/office/drawing/2014/main" id="{FB0CF40C-BA04-4DCA-AE2F-E3D7F54B50CC}"/>
                    </a:ext>
                  </a:extLst>
                </p:cNvPr>
                <p:cNvSpPr/>
                <p:nvPr/>
              </p:nvSpPr>
              <p:spPr>
                <a:xfrm>
                  <a:off x="2363637" y="923039"/>
                  <a:ext cx="621546" cy="577970"/>
                </a:xfrm>
                <a:prstGeom prst="flowChartConnector">
                  <a:avLst/>
                </a:prstGeom>
                <a:grp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E94B1D4C-6F17-4053-A518-C2AE4A2FD2AF}"/>
                    </a:ext>
                  </a:extLst>
                </p:cNvPr>
                <p:cNvSpPr/>
                <p:nvPr/>
              </p:nvSpPr>
              <p:spPr>
                <a:xfrm>
                  <a:off x="2214063" y="1000676"/>
                  <a:ext cx="244024" cy="500333"/>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0" name="Flowchart: Connector 9">
                <a:extLst>
                  <a:ext uri="{FF2B5EF4-FFF2-40B4-BE49-F238E27FC236}">
                    <a16:creationId xmlns:a16="http://schemas.microsoft.com/office/drawing/2014/main" id="{A153DA99-0AA0-4F0A-B7C3-01F067A4E4B2}"/>
                  </a:ext>
                </a:extLst>
              </p:cNvPr>
              <p:cNvSpPr/>
              <p:nvPr/>
            </p:nvSpPr>
            <p:spPr>
              <a:xfrm>
                <a:off x="941696" y="2415654"/>
                <a:ext cx="621404" cy="577874"/>
              </a:xfrm>
              <a:prstGeom prst="flowChartConnector">
                <a:avLst/>
              </a:prstGeom>
              <a:grpFill/>
              <a:ln w="5715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8" name="Rectangle 7">
              <a:extLst>
                <a:ext uri="{FF2B5EF4-FFF2-40B4-BE49-F238E27FC236}">
                  <a16:creationId xmlns:a16="http://schemas.microsoft.com/office/drawing/2014/main" id="{F6A4304D-DB05-4381-8DEB-942A3E80EE8E}"/>
                </a:ext>
              </a:extLst>
            </p:cNvPr>
            <p:cNvSpPr/>
            <p:nvPr/>
          </p:nvSpPr>
          <p:spPr>
            <a:xfrm>
              <a:off x="941695" y="2306472"/>
              <a:ext cx="661973" cy="150126"/>
            </a:xfrm>
            <a:prstGeom prst="rect">
              <a:avLst/>
            </a:prstGeom>
            <a:grp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5" name="Text Box 76">
            <a:extLst>
              <a:ext uri="{FF2B5EF4-FFF2-40B4-BE49-F238E27FC236}">
                <a16:creationId xmlns:a16="http://schemas.microsoft.com/office/drawing/2014/main" id="{864B7D6B-B650-440A-B3EE-E7C77E75A1AC}"/>
              </a:ext>
            </a:extLst>
          </p:cNvPr>
          <p:cNvSpPr txBox="1"/>
          <p:nvPr/>
        </p:nvSpPr>
        <p:spPr>
          <a:xfrm rot="18820149">
            <a:off x="331803" y="4964394"/>
            <a:ext cx="2589807" cy="5676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3900" b="1" dirty="0">
                <a:solidFill>
                  <a:srgbClr val="385723"/>
                </a:solidFill>
                <a:effectLst/>
                <a:latin typeface="Century Gothic" panose="020B0502020202020204" pitchFamily="34" charset="0"/>
                <a:ea typeface="Calibri" panose="020F0502020204030204" pitchFamily="34" charset="0"/>
                <a:cs typeface="Times New Roman" panose="02020603050405020304" pitchFamily="18" charset="0"/>
              </a:rPr>
              <a:t>Emotional</a:t>
            </a:r>
            <a:endParaRPr lang="en-GB" sz="39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3900" dirty="0">
                <a:solidFill>
                  <a:srgbClr val="385723"/>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555176CA-01D0-4C1D-8690-1EA8FF094B55}"/>
              </a:ext>
            </a:extLst>
          </p:cNvPr>
          <p:cNvSpPr txBox="1"/>
          <p:nvPr/>
        </p:nvSpPr>
        <p:spPr>
          <a:xfrm>
            <a:off x="3032760" y="566766"/>
            <a:ext cx="8685599" cy="784830"/>
          </a:xfrm>
          <a:prstGeom prst="rect">
            <a:avLst/>
          </a:prstGeom>
          <a:solidFill>
            <a:schemeClr val="accent6">
              <a:lumMod val="40000"/>
              <a:lumOff val="60000"/>
            </a:schemeClr>
          </a:solidFill>
          <a:ln w="28575">
            <a:solidFill>
              <a:schemeClr val="accent6">
                <a:lumMod val="50000"/>
              </a:schemeClr>
            </a:solidFill>
          </a:ln>
          <a:effectLst>
            <a:outerShdw blurRad="50800" dist="38100" dir="2700000" algn="tl" rotWithShape="0">
              <a:prstClr val="black">
                <a:alpha val="40000"/>
              </a:prstClr>
            </a:outerShdw>
          </a:effectLst>
        </p:spPr>
        <p:txBody>
          <a:bodyPr wrap="square" rtlCol="0">
            <a:spAutoFit/>
          </a:bodyPr>
          <a:lstStyle/>
          <a:p>
            <a:r>
              <a:rPr lang="en-GB" sz="4500" b="1" dirty="0">
                <a:solidFill>
                  <a:schemeClr val="accent6">
                    <a:lumMod val="50000"/>
                  </a:schemeClr>
                </a:solidFill>
                <a:latin typeface="Century Gothic" panose="020B0502020202020204" pitchFamily="34" charset="0"/>
              </a:rPr>
              <a:t>Emotional Health &amp; Wellbeing</a:t>
            </a:r>
          </a:p>
        </p:txBody>
      </p:sp>
      <p:sp>
        <p:nvSpPr>
          <p:cNvPr id="17" name="TextBox 16">
            <a:extLst>
              <a:ext uri="{FF2B5EF4-FFF2-40B4-BE49-F238E27FC236}">
                <a16:creationId xmlns:a16="http://schemas.microsoft.com/office/drawing/2014/main" id="{67734F88-DEAB-4A3B-BEFF-8678BCCE07B6}"/>
              </a:ext>
            </a:extLst>
          </p:cNvPr>
          <p:cNvSpPr txBox="1"/>
          <p:nvPr/>
        </p:nvSpPr>
        <p:spPr>
          <a:xfrm>
            <a:off x="3491179" y="1655379"/>
            <a:ext cx="7805471" cy="4616648"/>
          </a:xfrm>
          <a:prstGeom prst="rect">
            <a:avLst/>
          </a:prstGeom>
          <a:noFill/>
        </p:spPr>
        <p:txBody>
          <a:bodyPr wrap="square" rtlCol="0">
            <a:spAutoFit/>
          </a:bodyPr>
          <a:lstStyle/>
          <a:p>
            <a:pPr marL="571500" indent="-571500">
              <a:buFont typeface="Wingdings" panose="05000000000000000000" pitchFamily="2" charset="2"/>
              <a:buChar char="ü"/>
            </a:pPr>
            <a:r>
              <a:rPr lang="en-GB" sz="3800" b="1" dirty="0">
                <a:solidFill>
                  <a:schemeClr val="accent6">
                    <a:lumMod val="50000"/>
                  </a:schemeClr>
                </a:solidFill>
                <a:latin typeface="Century Gothic" panose="020B0502020202020204" pitchFamily="34" charset="0"/>
              </a:rPr>
              <a:t>Emotional </a:t>
            </a:r>
            <a:r>
              <a:rPr lang="en-GB" sz="3200" b="1" dirty="0">
                <a:solidFill>
                  <a:schemeClr val="accent6">
                    <a:lumMod val="50000"/>
                  </a:schemeClr>
                </a:solidFill>
                <a:latin typeface="Century Gothic" panose="020B0502020202020204" pitchFamily="34" charset="0"/>
              </a:rPr>
              <a:t>resilience is coping with exam stress well or ..not so well </a:t>
            </a:r>
          </a:p>
          <a:p>
            <a:pPr marL="457200" indent="-457200">
              <a:buFont typeface="Wingdings" panose="05000000000000000000" pitchFamily="2" charset="2"/>
              <a:buChar char="ü"/>
            </a:pPr>
            <a:r>
              <a:rPr lang="en-GB" sz="3200" b="1" dirty="0">
                <a:solidFill>
                  <a:schemeClr val="accent6">
                    <a:lumMod val="50000"/>
                  </a:schemeClr>
                </a:solidFill>
                <a:latin typeface="Century Gothic" panose="020B0502020202020204" pitchFamily="34" charset="0"/>
              </a:rPr>
              <a:t>When we are stressed we breath faster and can actually have a panic attack</a:t>
            </a:r>
          </a:p>
          <a:p>
            <a:pPr marL="457200" indent="-457200">
              <a:buFont typeface="Wingdings" panose="05000000000000000000" pitchFamily="2" charset="2"/>
              <a:buChar char="ü"/>
            </a:pPr>
            <a:r>
              <a:rPr lang="en-GB" sz="3200" b="1" dirty="0">
                <a:solidFill>
                  <a:schemeClr val="accent6">
                    <a:lumMod val="50000"/>
                  </a:schemeClr>
                </a:solidFill>
                <a:latin typeface="Century Gothic" panose="020B0502020202020204" pitchFamily="34" charset="0"/>
              </a:rPr>
              <a:t>Coping means we’re able to work with a study buddy on revision</a:t>
            </a:r>
          </a:p>
          <a:p>
            <a:pPr marL="457200" indent="-457200">
              <a:buFont typeface="Wingdings" panose="05000000000000000000" pitchFamily="2" charset="2"/>
              <a:buChar char="ü"/>
            </a:pPr>
            <a:r>
              <a:rPr lang="en-GB" sz="3200" b="1" dirty="0">
                <a:solidFill>
                  <a:schemeClr val="accent6">
                    <a:lumMod val="50000"/>
                  </a:schemeClr>
                </a:solidFill>
                <a:latin typeface="Century Gothic" panose="020B0502020202020204" pitchFamily="34" charset="0"/>
              </a:rPr>
              <a:t>And exams certainly stimulate our brain cells… or should do!</a:t>
            </a:r>
          </a:p>
        </p:txBody>
      </p:sp>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2687803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fade">
                                      <p:cBhvr>
                                        <p:cTn id="7" dur="1000"/>
                                        <p:tgtEl>
                                          <p:spTgt spid="17">
                                            <p:txEl>
                                              <p:pRg st="0" end="0"/>
                                            </p:txEl>
                                          </p:spTgt>
                                        </p:tgtEl>
                                      </p:cBhvr>
                                    </p:animEffect>
                                    <p:anim calcmode="lin" valueType="num">
                                      <p:cBhvr>
                                        <p:cTn id="8"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
                                            <p:txEl>
                                              <p:pRg st="1" end="1"/>
                                            </p:txEl>
                                          </p:spTgt>
                                        </p:tgtEl>
                                        <p:attrNameLst>
                                          <p:attrName>style.visibility</p:attrName>
                                        </p:attrNameLst>
                                      </p:cBhvr>
                                      <p:to>
                                        <p:strVal val="visible"/>
                                      </p:to>
                                    </p:set>
                                    <p:animEffect transition="in" filter="fade">
                                      <p:cBhvr>
                                        <p:cTn id="14" dur="1000"/>
                                        <p:tgtEl>
                                          <p:spTgt spid="17">
                                            <p:txEl>
                                              <p:pRg st="1" end="1"/>
                                            </p:txEl>
                                          </p:spTgt>
                                        </p:tgtEl>
                                      </p:cBhvr>
                                    </p:animEffect>
                                    <p:anim calcmode="lin" valueType="num">
                                      <p:cBhvr>
                                        <p:cTn id="15" dur="1000" fill="hold"/>
                                        <p:tgtEl>
                                          <p:spTgt spid="1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7">
                                            <p:txEl>
                                              <p:pRg st="2" end="2"/>
                                            </p:txEl>
                                          </p:spTgt>
                                        </p:tgtEl>
                                        <p:attrNameLst>
                                          <p:attrName>style.visibility</p:attrName>
                                        </p:attrNameLst>
                                      </p:cBhvr>
                                      <p:to>
                                        <p:strVal val="visible"/>
                                      </p:to>
                                    </p:set>
                                    <p:animEffect transition="in" filter="fade">
                                      <p:cBhvr>
                                        <p:cTn id="21" dur="1000"/>
                                        <p:tgtEl>
                                          <p:spTgt spid="17">
                                            <p:txEl>
                                              <p:pRg st="2" end="2"/>
                                            </p:txEl>
                                          </p:spTgt>
                                        </p:tgtEl>
                                      </p:cBhvr>
                                    </p:animEffect>
                                    <p:anim calcmode="lin" valueType="num">
                                      <p:cBhvr>
                                        <p:cTn id="22" dur="1000" fill="hold"/>
                                        <p:tgtEl>
                                          <p:spTgt spid="1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7">
                                            <p:txEl>
                                              <p:pRg st="3" end="3"/>
                                            </p:txEl>
                                          </p:spTgt>
                                        </p:tgtEl>
                                        <p:attrNameLst>
                                          <p:attrName>style.visibility</p:attrName>
                                        </p:attrNameLst>
                                      </p:cBhvr>
                                      <p:to>
                                        <p:strVal val="visible"/>
                                      </p:to>
                                    </p:set>
                                    <p:animEffect transition="in" filter="fade">
                                      <p:cBhvr>
                                        <p:cTn id="28" dur="1000"/>
                                        <p:tgtEl>
                                          <p:spTgt spid="17">
                                            <p:txEl>
                                              <p:pRg st="3" end="3"/>
                                            </p:txEl>
                                          </p:spTgt>
                                        </p:tgtEl>
                                      </p:cBhvr>
                                    </p:animEffect>
                                    <p:anim calcmode="lin" valueType="num">
                                      <p:cBhvr>
                                        <p:cTn id="29" dur="1000" fill="hold"/>
                                        <p:tgtEl>
                                          <p:spTgt spid="1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2" name="Picture 1" descr="A screenshot of a cell phone&#10;&#10;Description automatically generated">
            <a:extLst>
              <a:ext uri="{FF2B5EF4-FFF2-40B4-BE49-F238E27FC236}">
                <a16:creationId xmlns:a16="http://schemas.microsoft.com/office/drawing/2014/main" id="{61CEA1A9-EBC9-4855-A99A-58A9A1A00DC3}"/>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9800521" y="4541519"/>
            <a:ext cx="1936426" cy="1941195"/>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6" name="Group 5">
            <a:extLst>
              <a:ext uri="{FF2B5EF4-FFF2-40B4-BE49-F238E27FC236}">
                <a16:creationId xmlns:a16="http://schemas.microsoft.com/office/drawing/2014/main" id="{8198C533-B3F5-4E3F-BBCC-B123BCDFD33F}"/>
              </a:ext>
            </a:extLst>
          </p:cNvPr>
          <p:cNvGrpSpPr/>
          <p:nvPr/>
        </p:nvGrpSpPr>
        <p:grpSpPr>
          <a:xfrm rot="16200000">
            <a:off x="478086" y="3488056"/>
            <a:ext cx="2984500" cy="2993390"/>
            <a:chOff x="0" y="0"/>
            <a:chExt cx="2984500" cy="2993528"/>
          </a:xfrm>
          <a:gradFill flip="none" rotWithShape="1">
            <a:gsLst>
              <a:gs pos="0">
                <a:srgbClr val="FFCCCC"/>
              </a:gs>
              <a:gs pos="50000">
                <a:srgbClr val="FFCCCC"/>
              </a:gs>
              <a:gs pos="100000">
                <a:srgbClr val="FFFFCC"/>
              </a:gs>
            </a:gsLst>
            <a:lin ang="18900000" scaled="1"/>
            <a:tileRect/>
          </a:gradFill>
        </p:grpSpPr>
        <p:grpSp>
          <p:nvGrpSpPr>
            <p:cNvPr id="7" name="Group 6">
              <a:extLst>
                <a:ext uri="{FF2B5EF4-FFF2-40B4-BE49-F238E27FC236}">
                  <a16:creationId xmlns:a16="http://schemas.microsoft.com/office/drawing/2014/main" id="{77604A37-914C-4A60-8363-F7AE11B2E896}"/>
                </a:ext>
              </a:extLst>
            </p:cNvPr>
            <p:cNvGrpSpPr/>
            <p:nvPr/>
          </p:nvGrpSpPr>
          <p:grpSpPr>
            <a:xfrm>
              <a:off x="0" y="0"/>
              <a:ext cx="2984500" cy="2993528"/>
              <a:chOff x="0" y="0"/>
              <a:chExt cx="2984499" cy="2993528"/>
            </a:xfrm>
            <a:grpFill/>
          </p:grpSpPr>
          <p:grpSp>
            <p:nvGrpSpPr>
              <p:cNvPr id="9" name="Group 8">
                <a:extLst>
                  <a:ext uri="{FF2B5EF4-FFF2-40B4-BE49-F238E27FC236}">
                    <a16:creationId xmlns:a16="http://schemas.microsoft.com/office/drawing/2014/main" id="{8DE73A0C-7923-41A8-A27B-9AAB38A99906}"/>
                  </a:ext>
                </a:extLst>
              </p:cNvPr>
              <p:cNvGrpSpPr/>
              <p:nvPr/>
            </p:nvGrpSpPr>
            <p:grpSpPr>
              <a:xfrm>
                <a:off x="0" y="0"/>
                <a:ext cx="2984499" cy="2467155"/>
                <a:chOff x="0" y="-1"/>
                <a:chExt cx="2985184" cy="2467387"/>
              </a:xfrm>
              <a:grpFill/>
            </p:grpSpPr>
            <p:sp>
              <p:nvSpPr>
                <p:cNvPr id="11" name="Rectangle 10">
                  <a:extLst>
                    <a:ext uri="{FF2B5EF4-FFF2-40B4-BE49-F238E27FC236}">
                      <a16:creationId xmlns:a16="http://schemas.microsoft.com/office/drawing/2014/main" id="{7FA2C648-8A0C-4A5F-9374-1C818C36E39E}"/>
                    </a:ext>
                  </a:extLst>
                </p:cNvPr>
                <p:cNvSpPr/>
                <p:nvPr/>
              </p:nvSpPr>
              <p:spPr>
                <a:xfrm>
                  <a:off x="0" y="-1"/>
                  <a:ext cx="2458087" cy="2467387"/>
                </a:xfrm>
                <a:prstGeom prst="rect">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Flowchart: Connector 11">
                  <a:extLst>
                    <a:ext uri="{FF2B5EF4-FFF2-40B4-BE49-F238E27FC236}">
                      <a16:creationId xmlns:a16="http://schemas.microsoft.com/office/drawing/2014/main" id="{6A03BEC7-DF2D-4E87-B195-987BD26B932F}"/>
                    </a:ext>
                  </a:extLst>
                </p:cNvPr>
                <p:cNvSpPr/>
                <p:nvPr/>
              </p:nvSpPr>
              <p:spPr>
                <a:xfrm>
                  <a:off x="2363638" y="923039"/>
                  <a:ext cx="621546" cy="577970"/>
                </a:xfrm>
                <a:prstGeom prst="flowChartConnector">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E16270B2-5529-4E39-95A5-E831AB7F9703}"/>
                    </a:ext>
                  </a:extLst>
                </p:cNvPr>
                <p:cNvSpPr/>
                <p:nvPr/>
              </p:nvSpPr>
              <p:spPr>
                <a:xfrm>
                  <a:off x="2214062" y="1000676"/>
                  <a:ext cx="244024" cy="50033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0" name="Flowchart: Connector 9">
                <a:extLst>
                  <a:ext uri="{FF2B5EF4-FFF2-40B4-BE49-F238E27FC236}">
                    <a16:creationId xmlns:a16="http://schemas.microsoft.com/office/drawing/2014/main" id="{6CC8BC06-04AB-4550-ADCA-746B12481E80}"/>
                  </a:ext>
                </a:extLst>
              </p:cNvPr>
              <p:cNvSpPr/>
              <p:nvPr/>
            </p:nvSpPr>
            <p:spPr>
              <a:xfrm>
                <a:off x="941696" y="2415654"/>
                <a:ext cx="621404" cy="577874"/>
              </a:xfrm>
              <a:prstGeom prst="flowChartConnector">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8" name="Rectangle 7">
              <a:extLst>
                <a:ext uri="{FF2B5EF4-FFF2-40B4-BE49-F238E27FC236}">
                  <a16:creationId xmlns:a16="http://schemas.microsoft.com/office/drawing/2014/main" id="{5FCC5594-34F1-4324-AFD1-48868D84D5D3}"/>
                </a:ext>
              </a:extLst>
            </p:cNvPr>
            <p:cNvSpPr/>
            <p:nvPr/>
          </p:nvSpPr>
          <p:spPr>
            <a:xfrm>
              <a:off x="941695" y="2306472"/>
              <a:ext cx="661973" cy="1501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4" name="Text Box 75">
            <a:extLst>
              <a:ext uri="{FF2B5EF4-FFF2-40B4-BE49-F238E27FC236}">
                <a16:creationId xmlns:a16="http://schemas.microsoft.com/office/drawing/2014/main" id="{B6E3362D-0568-49CB-9418-268F9775C94E}"/>
              </a:ext>
            </a:extLst>
          </p:cNvPr>
          <p:cNvSpPr txBox="1"/>
          <p:nvPr/>
        </p:nvSpPr>
        <p:spPr>
          <a:xfrm rot="19502433">
            <a:off x="698004" y="4999657"/>
            <a:ext cx="1991995" cy="802166"/>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4500" b="1">
                <a:solidFill>
                  <a:srgbClr val="7030A0"/>
                </a:solidFill>
                <a:effectLst/>
                <a:latin typeface="Century Gothic" panose="020B0502020202020204" pitchFamily="34" charset="0"/>
                <a:ea typeface="Calibri" panose="020F0502020204030204" pitchFamily="34" charset="0"/>
                <a:cs typeface="Times New Roman" panose="02020603050405020304" pitchFamily="18" charset="0"/>
              </a:rPr>
              <a:t>Social</a:t>
            </a:r>
            <a:endParaRPr lang="en-GB" sz="45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4500">
                <a:solidFill>
                  <a:srgbClr val="EE42D5"/>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45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0A584B73-F91E-4CD4-A654-F47CC27D0210}"/>
              </a:ext>
            </a:extLst>
          </p:cNvPr>
          <p:cNvSpPr txBox="1"/>
          <p:nvPr/>
        </p:nvSpPr>
        <p:spPr>
          <a:xfrm>
            <a:off x="4076700" y="566766"/>
            <a:ext cx="7641659" cy="784830"/>
          </a:xfrm>
          <a:prstGeom prst="rect">
            <a:avLst/>
          </a:prstGeom>
          <a:solidFill>
            <a:srgbClr val="FFCCFF"/>
          </a:solidFill>
          <a:ln w="28575">
            <a:solidFill>
              <a:srgbClr val="CC0099"/>
            </a:solidFill>
          </a:ln>
          <a:effectLst>
            <a:outerShdw blurRad="50800" dist="38100" dir="2700000" algn="tl" rotWithShape="0">
              <a:prstClr val="black">
                <a:alpha val="40000"/>
              </a:prstClr>
            </a:outerShdw>
          </a:effectLst>
        </p:spPr>
        <p:txBody>
          <a:bodyPr wrap="square" rtlCol="0">
            <a:spAutoFit/>
          </a:bodyPr>
          <a:lstStyle/>
          <a:p>
            <a:r>
              <a:rPr lang="en-GB" sz="4500" b="1" dirty="0">
                <a:solidFill>
                  <a:srgbClr val="7030A0"/>
                </a:solidFill>
                <a:latin typeface="Century Gothic" panose="020B0502020202020204" pitchFamily="34" charset="0"/>
              </a:rPr>
              <a:t>Social Health &amp; Wellbeing</a:t>
            </a:r>
          </a:p>
        </p:txBody>
      </p:sp>
      <p:sp>
        <p:nvSpPr>
          <p:cNvPr id="16" name="TextBox 15">
            <a:extLst>
              <a:ext uri="{FF2B5EF4-FFF2-40B4-BE49-F238E27FC236}">
                <a16:creationId xmlns:a16="http://schemas.microsoft.com/office/drawing/2014/main" id="{486ED95B-4E7A-40FA-BE6A-8A4840BCCB3E}"/>
              </a:ext>
            </a:extLst>
          </p:cNvPr>
          <p:cNvSpPr txBox="1"/>
          <p:nvPr/>
        </p:nvSpPr>
        <p:spPr>
          <a:xfrm>
            <a:off x="3045481" y="1501138"/>
            <a:ext cx="8522029" cy="3139321"/>
          </a:xfrm>
          <a:prstGeom prst="rect">
            <a:avLst/>
          </a:prstGeom>
          <a:noFill/>
        </p:spPr>
        <p:txBody>
          <a:bodyPr wrap="square" rtlCol="0">
            <a:spAutoFit/>
          </a:bodyPr>
          <a:lstStyle/>
          <a:p>
            <a:r>
              <a:rPr lang="en-GB" sz="3800" b="1" dirty="0">
                <a:solidFill>
                  <a:srgbClr val="7030A0"/>
                </a:solidFill>
                <a:latin typeface="Century Gothic" panose="020B0502020202020204" pitchFamily="34" charset="0"/>
              </a:rPr>
              <a:t>Social </a:t>
            </a:r>
            <a:r>
              <a:rPr lang="en-GB" sz="3200" b="1" dirty="0">
                <a:solidFill>
                  <a:srgbClr val="7030A0"/>
                </a:solidFill>
                <a:latin typeface="Century Gothic" panose="020B0502020202020204" pitchFamily="34" charset="0"/>
              </a:rPr>
              <a:t>refers to are ability to make appropriate friendship and find a sense of belonging to our family and our peers. We build up confidence along the way and as we mature, we are able to make decisions and act independently</a:t>
            </a:r>
          </a:p>
        </p:txBody>
      </p:sp>
      <p:sp>
        <p:nvSpPr>
          <p:cNvPr id="17" name="TextBox 16">
            <a:extLst>
              <a:ext uri="{FF2B5EF4-FFF2-40B4-BE49-F238E27FC236}">
                <a16:creationId xmlns:a16="http://schemas.microsoft.com/office/drawing/2014/main" id="{C3DED094-21A7-499A-BA84-2235469354EF}"/>
              </a:ext>
            </a:extLst>
          </p:cNvPr>
          <p:cNvSpPr txBox="1"/>
          <p:nvPr/>
        </p:nvSpPr>
        <p:spPr>
          <a:xfrm>
            <a:off x="3826427" y="4774113"/>
            <a:ext cx="5391650" cy="1569660"/>
          </a:xfrm>
          <a:prstGeom prst="rect">
            <a:avLst/>
          </a:prstGeom>
          <a:solidFill>
            <a:srgbClr val="FFCCFF"/>
          </a:solidFill>
          <a:ln w="38100">
            <a:solidFill>
              <a:srgbClr val="CC0099"/>
            </a:solidFill>
          </a:ln>
          <a:effectLst>
            <a:outerShdw blurRad="50800" dist="38100" algn="l" rotWithShape="0">
              <a:prstClr val="black">
                <a:alpha val="40000"/>
              </a:prstClr>
            </a:outerShdw>
          </a:effectLst>
        </p:spPr>
        <p:txBody>
          <a:bodyPr wrap="square" rtlCol="0">
            <a:spAutoFit/>
          </a:bodyPr>
          <a:lstStyle/>
          <a:p>
            <a:r>
              <a:rPr lang="en-GB" sz="3200" b="1" i="1" dirty="0">
                <a:solidFill>
                  <a:srgbClr val="7030A0"/>
                </a:solidFill>
                <a:latin typeface="Century Gothic" panose="020B0502020202020204" pitchFamily="34" charset="0"/>
              </a:rPr>
              <a:t>Examples would be best friends and actually enjoying having siblings!</a:t>
            </a:r>
          </a:p>
        </p:txBody>
      </p:sp>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106977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925651-DA11-4EA4-BCDD-38873FBB6AC5}"/>
              </a:ext>
            </a:extLst>
          </p:cNvPr>
          <p:cNvSpPr txBox="1"/>
          <p:nvPr/>
        </p:nvSpPr>
        <p:spPr>
          <a:xfrm>
            <a:off x="325513" y="256222"/>
            <a:ext cx="11525734" cy="6345555"/>
          </a:xfrm>
          <a:prstGeom prst="rect">
            <a:avLst/>
          </a:prstGeom>
          <a:noFill/>
          <a:ln w="57150">
            <a:solidFill>
              <a:srgbClr val="CC0099"/>
            </a:solidFill>
          </a:ln>
        </p:spPr>
        <p:txBody>
          <a:bodyPr wrap="square" rtlCol="0">
            <a:spAutoFit/>
          </a:bodyPr>
          <a:lstStyle/>
          <a:p>
            <a:endParaRPr lang="en-GB" dirty="0"/>
          </a:p>
        </p:txBody>
      </p:sp>
      <p:pic>
        <p:nvPicPr>
          <p:cNvPr id="5" name="Picture 4" descr="A screenshot of a cell phone&#10;&#10;Description automatically generated">
            <a:extLst>
              <a:ext uri="{FF2B5EF4-FFF2-40B4-BE49-F238E27FC236}">
                <a16:creationId xmlns:a16="http://schemas.microsoft.com/office/drawing/2014/main" id="{6D5D910F-BF54-4B41-A2F7-A3E1B10798A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473641" y="380999"/>
            <a:ext cx="1936426" cy="1941195"/>
          </a:xfrm>
          <a:prstGeom prst="rect">
            <a:avLst/>
          </a:prstGeom>
        </p:spPr>
      </p:pic>
      <p:grpSp>
        <p:nvGrpSpPr>
          <p:cNvPr id="6" name="Group 5">
            <a:extLst>
              <a:ext uri="{FF2B5EF4-FFF2-40B4-BE49-F238E27FC236}">
                <a16:creationId xmlns:a16="http://schemas.microsoft.com/office/drawing/2014/main" id="{8198C533-B3F5-4E3F-BBCC-B123BCDFD33F}"/>
              </a:ext>
            </a:extLst>
          </p:cNvPr>
          <p:cNvGrpSpPr/>
          <p:nvPr/>
        </p:nvGrpSpPr>
        <p:grpSpPr>
          <a:xfrm rot="16200000">
            <a:off x="478086" y="3488056"/>
            <a:ext cx="2984500" cy="2993390"/>
            <a:chOff x="0" y="0"/>
            <a:chExt cx="2984500" cy="2993528"/>
          </a:xfrm>
          <a:gradFill flip="none" rotWithShape="1">
            <a:gsLst>
              <a:gs pos="0">
                <a:srgbClr val="FFCCCC"/>
              </a:gs>
              <a:gs pos="50000">
                <a:srgbClr val="FFCCCC"/>
              </a:gs>
              <a:gs pos="100000">
                <a:srgbClr val="FFFFCC"/>
              </a:gs>
            </a:gsLst>
            <a:lin ang="18900000" scaled="1"/>
            <a:tileRect/>
          </a:gradFill>
        </p:grpSpPr>
        <p:grpSp>
          <p:nvGrpSpPr>
            <p:cNvPr id="7" name="Group 6">
              <a:extLst>
                <a:ext uri="{FF2B5EF4-FFF2-40B4-BE49-F238E27FC236}">
                  <a16:creationId xmlns:a16="http://schemas.microsoft.com/office/drawing/2014/main" id="{77604A37-914C-4A60-8363-F7AE11B2E896}"/>
                </a:ext>
              </a:extLst>
            </p:cNvPr>
            <p:cNvGrpSpPr/>
            <p:nvPr/>
          </p:nvGrpSpPr>
          <p:grpSpPr>
            <a:xfrm>
              <a:off x="0" y="0"/>
              <a:ext cx="2984500" cy="2993528"/>
              <a:chOff x="0" y="0"/>
              <a:chExt cx="2984499" cy="2993528"/>
            </a:xfrm>
            <a:grpFill/>
          </p:grpSpPr>
          <p:grpSp>
            <p:nvGrpSpPr>
              <p:cNvPr id="9" name="Group 8">
                <a:extLst>
                  <a:ext uri="{FF2B5EF4-FFF2-40B4-BE49-F238E27FC236}">
                    <a16:creationId xmlns:a16="http://schemas.microsoft.com/office/drawing/2014/main" id="{8DE73A0C-7923-41A8-A27B-9AAB38A99906}"/>
                  </a:ext>
                </a:extLst>
              </p:cNvPr>
              <p:cNvGrpSpPr/>
              <p:nvPr/>
            </p:nvGrpSpPr>
            <p:grpSpPr>
              <a:xfrm>
                <a:off x="0" y="0"/>
                <a:ext cx="2984499" cy="2467155"/>
                <a:chOff x="0" y="-1"/>
                <a:chExt cx="2985184" cy="2467387"/>
              </a:xfrm>
              <a:grpFill/>
            </p:grpSpPr>
            <p:sp>
              <p:nvSpPr>
                <p:cNvPr id="11" name="Rectangle 10">
                  <a:extLst>
                    <a:ext uri="{FF2B5EF4-FFF2-40B4-BE49-F238E27FC236}">
                      <a16:creationId xmlns:a16="http://schemas.microsoft.com/office/drawing/2014/main" id="{7FA2C648-8A0C-4A5F-9374-1C818C36E39E}"/>
                    </a:ext>
                  </a:extLst>
                </p:cNvPr>
                <p:cNvSpPr/>
                <p:nvPr/>
              </p:nvSpPr>
              <p:spPr>
                <a:xfrm>
                  <a:off x="0" y="-1"/>
                  <a:ext cx="2458087" cy="2467387"/>
                </a:xfrm>
                <a:prstGeom prst="rect">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2" name="Flowchart: Connector 11">
                  <a:extLst>
                    <a:ext uri="{FF2B5EF4-FFF2-40B4-BE49-F238E27FC236}">
                      <a16:creationId xmlns:a16="http://schemas.microsoft.com/office/drawing/2014/main" id="{6A03BEC7-DF2D-4E87-B195-987BD26B932F}"/>
                    </a:ext>
                  </a:extLst>
                </p:cNvPr>
                <p:cNvSpPr/>
                <p:nvPr/>
              </p:nvSpPr>
              <p:spPr>
                <a:xfrm>
                  <a:off x="2363638" y="923039"/>
                  <a:ext cx="621546" cy="577970"/>
                </a:xfrm>
                <a:prstGeom prst="flowChartConnector">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3" name="Rectangle 12">
                  <a:extLst>
                    <a:ext uri="{FF2B5EF4-FFF2-40B4-BE49-F238E27FC236}">
                      <a16:creationId xmlns:a16="http://schemas.microsoft.com/office/drawing/2014/main" id="{E16270B2-5529-4E39-95A5-E831AB7F9703}"/>
                    </a:ext>
                  </a:extLst>
                </p:cNvPr>
                <p:cNvSpPr/>
                <p:nvPr/>
              </p:nvSpPr>
              <p:spPr>
                <a:xfrm>
                  <a:off x="2214062" y="1000676"/>
                  <a:ext cx="244024" cy="50033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0" name="Flowchart: Connector 9">
                <a:extLst>
                  <a:ext uri="{FF2B5EF4-FFF2-40B4-BE49-F238E27FC236}">
                    <a16:creationId xmlns:a16="http://schemas.microsoft.com/office/drawing/2014/main" id="{6CC8BC06-04AB-4550-ADCA-746B12481E80}"/>
                  </a:ext>
                </a:extLst>
              </p:cNvPr>
              <p:cNvSpPr/>
              <p:nvPr/>
            </p:nvSpPr>
            <p:spPr>
              <a:xfrm>
                <a:off x="941696" y="2415654"/>
                <a:ext cx="621404" cy="577874"/>
              </a:xfrm>
              <a:prstGeom prst="flowChartConnector">
                <a:avLst/>
              </a:prstGeom>
              <a:grpFill/>
              <a:ln>
                <a:solidFill>
                  <a:srgbClr val="CC0099"/>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8" name="Rectangle 7">
              <a:extLst>
                <a:ext uri="{FF2B5EF4-FFF2-40B4-BE49-F238E27FC236}">
                  <a16:creationId xmlns:a16="http://schemas.microsoft.com/office/drawing/2014/main" id="{5FCC5594-34F1-4324-AFD1-48868D84D5D3}"/>
                </a:ext>
              </a:extLst>
            </p:cNvPr>
            <p:cNvSpPr/>
            <p:nvPr/>
          </p:nvSpPr>
          <p:spPr>
            <a:xfrm>
              <a:off x="941695" y="2306472"/>
              <a:ext cx="661973" cy="15012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grpSp>
      <p:sp>
        <p:nvSpPr>
          <p:cNvPr id="14" name="Text Box 75">
            <a:extLst>
              <a:ext uri="{FF2B5EF4-FFF2-40B4-BE49-F238E27FC236}">
                <a16:creationId xmlns:a16="http://schemas.microsoft.com/office/drawing/2014/main" id="{B6E3362D-0568-49CB-9418-268F9775C94E}"/>
              </a:ext>
            </a:extLst>
          </p:cNvPr>
          <p:cNvSpPr txBox="1"/>
          <p:nvPr/>
        </p:nvSpPr>
        <p:spPr>
          <a:xfrm rot="19502433">
            <a:off x="698004" y="4999657"/>
            <a:ext cx="1991995" cy="802166"/>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07000"/>
              </a:lnSpc>
              <a:spcAft>
                <a:spcPts val="800"/>
              </a:spcAft>
            </a:pPr>
            <a:r>
              <a:rPr lang="en-GB" sz="4500" b="1">
                <a:solidFill>
                  <a:srgbClr val="7030A0"/>
                </a:solidFill>
                <a:effectLst/>
                <a:latin typeface="Century Gothic" panose="020B0502020202020204" pitchFamily="34" charset="0"/>
                <a:ea typeface="Calibri" panose="020F0502020204030204" pitchFamily="34" charset="0"/>
                <a:cs typeface="Times New Roman" panose="02020603050405020304" pitchFamily="18" charset="0"/>
              </a:rPr>
              <a:t>Social</a:t>
            </a:r>
            <a:endParaRPr lang="en-GB" sz="450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4500">
                <a:solidFill>
                  <a:srgbClr val="EE42D5"/>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45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0A584B73-F91E-4CD4-A654-F47CC27D0210}"/>
              </a:ext>
            </a:extLst>
          </p:cNvPr>
          <p:cNvSpPr txBox="1"/>
          <p:nvPr/>
        </p:nvSpPr>
        <p:spPr>
          <a:xfrm>
            <a:off x="4076700" y="566766"/>
            <a:ext cx="7641659" cy="784830"/>
          </a:xfrm>
          <a:prstGeom prst="rect">
            <a:avLst/>
          </a:prstGeom>
          <a:solidFill>
            <a:srgbClr val="FFCCFF"/>
          </a:solidFill>
          <a:ln w="28575">
            <a:solidFill>
              <a:srgbClr val="CC0099"/>
            </a:solidFill>
          </a:ln>
          <a:effectLst>
            <a:outerShdw blurRad="50800" dist="38100" dir="2700000" algn="tl" rotWithShape="0">
              <a:prstClr val="black">
                <a:alpha val="40000"/>
              </a:prstClr>
            </a:outerShdw>
          </a:effectLst>
        </p:spPr>
        <p:txBody>
          <a:bodyPr wrap="square" rtlCol="0">
            <a:spAutoFit/>
          </a:bodyPr>
          <a:lstStyle/>
          <a:p>
            <a:r>
              <a:rPr lang="en-GB" sz="4500" b="1" dirty="0">
                <a:solidFill>
                  <a:srgbClr val="7030A0"/>
                </a:solidFill>
                <a:latin typeface="Century Gothic" panose="020B0502020202020204" pitchFamily="34" charset="0"/>
              </a:rPr>
              <a:t>Social Health &amp; Wellbeing</a:t>
            </a:r>
          </a:p>
        </p:txBody>
      </p:sp>
      <p:sp>
        <p:nvSpPr>
          <p:cNvPr id="16" name="TextBox 15">
            <a:extLst>
              <a:ext uri="{FF2B5EF4-FFF2-40B4-BE49-F238E27FC236}">
                <a16:creationId xmlns:a16="http://schemas.microsoft.com/office/drawing/2014/main" id="{486ED95B-4E7A-40FA-BE6A-8A4840BCCB3E}"/>
              </a:ext>
            </a:extLst>
          </p:cNvPr>
          <p:cNvSpPr txBox="1"/>
          <p:nvPr/>
        </p:nvSpPr>
        <p:spPr>
          <a:xfrm>
            <a:off x="3481105" y="1501138"/>
            <a:ext cx="8237253" cy="5109091"/>
          </a:xfrm>
          <a:prstGeom prst="rect">
            <a:avLst/>
          </a:prstGeom>
          <a:noFill/>
        </p:spPr>
        <p:txBody>
          <a:bodyPr wrap="square" rtlCol="0">
            <a:spAutoFit/>
          </a:bodyPr>
          <a:lstStyle/>
          <a:p>
            <a:pPr marL="457200" indent="-457200">
              <a:buFont typeface="Wingdings" panose="05000000000000000000" pitchFamily="2" charset="2"/>
              <a:buChar char="ü"/>
            </a:pPr>
            <a:r>
              <a:rPr lang="en-GB" sz="3800" b="1" dirty="0">
                <a:solidFill>
                  <a:srgbClr val="7030A0"/>
                </a:solidFill>
                <a:latin typeface="Century Gothic" panose="020B0502020202020204" pitchFamily="34" charset="0"/>
              </a:rPr>
              <a:t>Socialising </a:t>
            </a:r>
            <a:r>
              <a:rPr lang="en-GB" sz="3200" b="1" dirty="0">
                <a:solidFill>
                  <a:srgbClr val="7030A0"/>
                </a:solidFill>
                <a:latin typeface="Century Gothic" panose="020B0502020202020204" pitchFamily="34" charset="0"/>
              </a:rPr>
              <a:t>with friends, arranging a shopping trip into the local town</a:t>
            </a:r>
          </a:p>
          <a:p>
            <a:pPr marL="457200" indent="-457200">
              <a:buFont typeface="Wingdings" panose="05000000000000000000" pitchFamily="2" charset="2"/>
              <a:buChar char="ü"/>
            </a:pPr>
            <a:r>
              <a:rPr lang="en-GB" sz="3200" b="1" dirty="0">
                <a:solidFill>
                  <a:srgbClr val="7030A0"/>
                </a:solidFill>
                <a:latin typeface="Century Gothic" panose="020B0502020202020204" pitchFamily="34" charset="0"/>
              </a:rPr>
              <a:t>Budgeting what money you have to buy clothes, trainers or make-up</a:t>
            </a:r>
          </a:p>
          <a:p>
            <a:pPr marL="457200" indent="-457200">
              <a:buFont typeface="Wingdings" panose="05000000000000000000" pitchFamily="2" charset="2"/>
              <a:buChar char="ü"/>
            </a:pPr>
            <a:r>
              <a:rPr lang="en-GB" sz="3200" b="1" dirty="0">
                <a:solidFill>
                  <a:srgbClr val="7030A0"/>
                </a:solidFill>
                <a:latin typeface="Century Gothic" panose="020B0502020202020204" pitchFamily="34" charset="0"/>
              </a:rPr>
              <a:t>Wandering in and out shops uses gross motor skills and paying needs dexterity</a:t>
            </a:r>
          </a:p>
          <a:p>
            <a:pPr marL="457200" indent="-457200">
              <a:buFont typeface="Wingdings" panose="05000000000000000000" pitchFamily="2" charset="2"/>
              <a:buChar char="ü"/>
            </a:pPr>
            <a:r>
              <a:rPr lang="en-GB" sz="3200" b="1" dirty="0">
                <a:solidFill>
                  <a:srgbClr val="7030A0"/>
                </a:solidFill>
                <a:latin typeface="Century Gothic" panose="020B0502020202020204" pitchFamily="34" charset="0"/>
              </a:rPr>
              <a:t>Retail therapy always brings a smile to your face.. Unless you hate shopping!</a:t>
            </a:r>
          </a:p>
          <a:p>
            <a:r>
              <a:rPr lang="en-GB" sz="3200" b="1" dirty="0">
                <a:solidFill>
                  <a:srgbClr val="7030A0"/>
                </a:solidFill>
                <a:latin typeface="Century Gothic" panose="020B0502020202020204" pitchFamily="34" charset="0"/>
              </a:rPr>
              <a:t> </a:t>
            </a:r>
          </a:p>
        </p:txBody>
      </p:sp>
      <p:sp>
        <p:nvSpPr>
          <p:cNvPr id="3" name="TextBox 2">
            <a:extLst>
              <a:ext uri="{FF2B5EF4-FFF2-40B4-BE49-F238E27FC236}">
                <a16:creationId xmlns:a16="http://schemas.microsoft.com/office/drawing/2014/main" id="{9E6BE79A-FDE2-4C93-A33F-D69D65B6B1E8}"/>
              </a:ext>
            </a:extLst>
          </p:cNvPr>
          <p:cNvSpPr txBox="1"/>
          <p:nvPr/>
        </p:nvSpPr>
        <p:spPr>
          <a:xfrm>
            <a:off x="152400" y="106680"/>
            <a:ext cx="11871960" cy="6614160"/>
          </a:xfrm>
          <a:prstGeom prst="rect">
            <a:avLst/>
          </a:prstGeom>
          <a:noFill/>
          <a:ln w="76200">
            <a:solidFill>
              <a:srgbClr val="7030A0"/>
            </a:solidFill>
          </a:ln>
        </p:spPr>
        <p:txBody>
          <a:bodyPr wrap="square" rtlCol="0">
            <a:spAutoFit/>
          </a:bodyPr>
          <a:lstStyle/>
          <a:p>
            <a:endParaRPr lang="en-GB" dirty="0"/>
          </a:p>
        </p:txBody>
      </p:sp>
    </p:spTree>
    <p:extLst>
      <p:ext uri="{BB962C8B-B14F-4D97-AF65-F5344CB8AC3E}">
        <p14:creationId xmlns:p14="http://schemas.microsoft.com/office/powerpoint/2010/main" val="7246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animEffect transition="in" filter="fade">
                                      <p:cBhvr>
                                        <p:cTn id="7" dur="1000"/>
                                        <p:tgtEl>
                                          <p:spTgt spid="16">
                                            <p:txEl>
                                              <p:pRg st="0" end="0"/>
                                            </p:txEl>
                                          </p:spTgt>
                                        </p:tgtEl>
                                      </p:cBhvr>
                                    </p:animEffect>
                                    <p:anim calcmode="lin" valueType="num">
                                      <p:cBhvr>
                                        <p:cTn id="8" dur="1000" fill="hold"/>
                                        <p:tgtEl>
                                          <p:spTgt spid="1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6">
                                            <p:txEl>
                                              <p:pRg st="1" end="1"/>
                                            </p:txEl>
                                          </p:spTgt>
                                        </p:tgtEl>
                                        <p:attrNameLst>
                                          <p:attrName>style.visibility</p:attrName>
                                        </p:attrNameLst>
                                      </p:cBhvr>
                                      <p:to>
                                        <p:strVal val="visible"/>
                                      </p:to>
                                    </p:set>
                                    <p:animEffect transition="in" filter="fade">
                                      <p:cBhvr>
                                        <p:cTn id="14" dur="1000"/>
                                        <p:tgtEl>
                                          <p:spTgt spid="16">
                                            <p:txEl>
                                              <p:pRg st="1" end="1"/>
                                            </p:txEl>
                                          </p:spTgt>
                                        </p:tgtEl>
                                      </p:cBhvr>
                                    </p:animEffect>
                                    <p:anim calcmode="lin" valueType="num">
                                      <p:cBhvr>
                                        <p:cTn id="15" dur="1000" fill="hold"/>
                                        <p:tgtEl>
                                          <p:spTgt spid="1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6">
                                            <p:txEl>
                                              <p:pRg st="2" end="2"/>
                                            </p:txEl>
                                          </p:spTgt>
                                        </p:tgtEl>
                                        <p:attrNameLst>
                                          <p:attrName>style.visibility</p:attrName>
                                        </p:attrNameLst>
                                      </p:cBhvr>
                                      <p:to>
                                        <p:strVal val="visible"/>
                                      </p:to>
                                    </p:set>
                                    <p:animEffect transition="in" filter="fade">
                                      <p:cBhvr>
                                        <p:cTn id="21" dur="1000"/>
                                        <p:tgtEl>
                                          <p:spTgt spid="16">
                                            <p:txEl>
                                              <p:pRg st="2" end="2"/>
                                            </p:txEl>
                                          </p:spTgt>
                                        </p:tgtEl>
                                      </p:cBhvr>
                                    </p:animEffect>
                                    <p:anim calcmode="lin" valueType="num">
                                      <p:cBhvr>
                                        <p:cTn id="22" dur="1000" fill="hold"/>
                                        <p:tgtEl>
                                          <p:spTgt spid="1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6">
                                            <p:txEl>
                                              <p:pRg st="3" end="3"/>
                                            </p:txEl>
                                          </p:spTgt>
                                        </p:tgtEl>
                                        <p:attrNameLst>
                                          <p:attrName>style.visibility</p:attrName>
                                        </p:attrNameLst>
                                      </p:cBhvr>
                                      <p:to>
                                        <p:strVal val="visible"/>
                                      </p:to>
                                    </p:set>
                                    <p:animEffect transition="in" filter="fade">
                                      <p:cBhvr>
                                        <p:cTn id="28" dur="1000"/>
                                        <p:tgtEl>
                                          <p:spTgt spid="16">
                                            <p:txEl>
                                              <p:pRg st="3" end="3"/>
                                            </p:txEl>
                                          </p:spTgt>
                                        </p:tgtEl>
                                      </p:cBhvr>
                                    </p:animEffect>
                                    <p:anim calcmode="lin" valueType="num">
                                      <p:cBhvr>
                                        <p:cTn id="29" dur="1000" fill="hold"/>
                                        <p:tgtEl>
                                          <p:spTgt spid="1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4" descr="Image result for pies"/>
          <p:cNvPicPr>
            <a:picLocks noChangeAspect="1" noChangeArrowheads="1"/>
          </p:cNvPicPr>
          <p:nvPr/>
        </p:nvPicPr>
        <p:blipFill>
          <a:blip r:embed="rId2" cstate="print"/>
          <a:srcRect/>
          <a:stretch>
            <a:fillRect/>
          </a:stretch>
        </p:blipFill>
        <p:spPr bwMode="auto">
          <a:xfrm>
            <a:off x="4320122" y="45165"/>
            <a:ext cx="1975902" cy="888239"/>
          </a:xfrm>
          <a:prstGeom prst="rect">
            <a:avLst/>
          </a:prstGeom>
          <a:noFill/>
          <a:ln w="9525">
            <a:noFill/>
            <a:miter lim="800000"/>
            <a:headEnd/>
            <a:tailEnd/>
          </a:ln>
        </p:spPr>
      </p:pic>
      <p:sp>
        <p:nvSpPr>
          <p:cNvPr id="4" name="Title 1"/>
          <p:cNvSpPr txBox="1">
            <a:spLocks/>
          </p:cNvSpPr>
          <p:nvPr/>
        </p:nvSpPr>
        <p:spPr>
          <a:xfrm>
            <a:off x="524905" y="284374"/>
            <a:ext cx="11233149" cy="64903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Century Gothic" panose="020B0502020202020204" pitchFamily="34" charset="0"/>
                <a:ea typeface="+mj-ea"/>
                <a:cs typeface="+mj-cs"/>
              </a:defRPr>
            </a:lvl1pPr>
          </a:lstStyle>
          <a:p>
            <a:pPr algn="l">
              <a:defRPr/>
            </a:pPr>
            <a:br>
              <a:rPr lang="en-GB" sz="1400" dirty="0"/>
            </a:br>
            <a:br>
              <a:rPr lang="en-GB" sz="1400" dirty="0"/>
            </a:br>
            <a:r>
              <a:rPr lang="en-GB" sz="2800" b="1" dirty="0"/>
              <a:t>PIES</a:t>
            </a:r>
            <a:r>
              <a:rPr lang="en-GB" sz="2800" dirty="0"/>
              <a:t> development</a:t>
            </a:r>
            <a:endParaRPr lang="en-GB" sz="1800" i="1" dirty="0">
              <a:solidFill>
                <a:schemeClr val="accent6">
                  <a:lumMod val="75000"/>
                </a:schemeClr>
              </a:solidFill>
            </a:endParaRPr>
          </a:p>
        </p:txBody>
      </p:sp>
      <p:sp>
        <p:nvSpPr>
          <p:cNvPr id="5" name="Title 1"/>
          <p:cNvSpPr txBox="1">
            <a:spLocks/>
          </p:cNvSpPr>
          <p:nvPr/>
        </p:nvSpPr>
        <p:spPr>
          <a:xfrm>
            <a:off x="679451" y="2485270"/>
            <a:ext cx="11233149" cy="63940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Century Gothic" panose="020B0502020202020204" pitchFamily="34" charset="0"/>
                <a:ea typeface="+mj-ea"/>
                <a:cs typeface="+mj-cs"/>
              </a:defRPr>
            </a:lvl1pPr>
          </a:lstStyle>
          <a:p>
            <a:pPr algn="l">
              <a:defRPr/>
            </a:pPr>
            <a:endParaRPr lang="en-GB" sz="1800" i="1" dirty="0">
              <a:solidFill>
                <a:schemeClr val="accent6">
                  <a:lumMod val="75000"/>
                </a:schemeClr>
              </a:solidFill>
            </a:endParaRPr>
          </a:p>
        </p:txBody>
      </p:sp>
      <p:sp>
        <p:nvSpPr>
          <p:cNvPr id="7" name="Title 1"/>
          <p:cNvSpPr txBox="1">
            <a:spLocks/>
          </p:cNvSpPr>
          <p:nvPr/>
        </p:nvSpPr>
        <p:spPr>
          <a:xfrm>
            <a:off x="679450" y="3538201"/>
            <a:ext cx="11233149" cy="681894"/>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Century Gothic" panose="020B0502020202020204" pitchFamily="34" charset="0"/>
                <a:ea typeface="+mj-ea"/>
                <a:cs typeface="+mj-cs"/>
              </a:defRPr>
            </a:lvl1pPr>
          </a:lstStyle>
          <a:p>
            <a:pPr algn="l">
              <a:defRPr/>
            </a:pPr>
            <a:endParaRPr lang="en-GB" sz="1800" i="1" dirty="0">
              <a:solidFill>
                <a:schemeClr val="accent6">
                  <a:lumMod val="75000"/>
                </a:schemeClr>
              </a:solidFill>
            </a:endParaRPr>
          </a:p>
        </p:txBody>
      </p:sp>
      <p:sp>
        <p:nvSpPr>
          <p:cNvPr id="3" name="Rectangle 2"/>
          <p:cNvSpPr/>
          <p:nvPr/>
        </p:nvSpPr>
        <p:spPr>
          <a:xfrm>
            <a:off x="290455" y="1030507"/>
            <a:ext cx="5421855" cy="2772000"/>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dirty="0"/>
            </a:br>
            <a:r>
              <a:rPr lang="en-GB" sz="2000" b="1" u="sng" dirty="0">
                <a:solidFill>
                  <a:srgbClr val="0070C0"/>
                </a:solidFill>
              </a:rPr>
              <a:t>Physical growth and development </a:t>
            </a:r>
            <a:endParaRPr lang="en-GB" i="1" dirty="0">
              <a:solidFill>
                <a:srgbClr val="0070C0"/>
              </a:solidFill>
            </a:endParaRPr>
          </a:p>
          <a:p>
            <a:pPr algn="ctr"/>
            <a:r>
              <a:rPr lang="en-GB" sz="1400" i="1" dirty="0">
                <a:solidFill>
                  <a:srgbClr val="0070C0"/>
                </a:solidFill>
              </a:rPr>
              <a:t>Growth patterns</a:t>
            </a:r>
          </a:p>
          <a:p>
            <a:pPr algn="ctr"/>
            <a:r>
              <a:rPr lang="en-GB" sz="1400" i="1" dirty="0">
                <a:solidFill>
                  <a:srgbClr val="0070C0"/>
                </a:solidFill>
              </a:rPr>
              <a:t>Puberty</a:t>
            </a:r>
          </a:p>
          <a:p>
            <a:pPr algn="ctr"/>
            <a:r>
              <a:rPr lang="en-GB" sz="1400" i="1" dirty="0">
                <a:solidFill>
                  <a:srgbClr val="0070C0"/>
                </a:solidFill>
              </a:rPr>
              <a:t>Aging &amp; Menopause</a:t>
            </a:r>
          </a:p>
          <a:p>
            <a:pPr algn="ctr"/>
            <a:r>
              <a:rPr lang="en-GB" sz="1400" i="1" dirty="0">
                <a:solidFill>
                  <a:srgbClr val="0070C0"/>
                </a:solidFill>
              </a:rPr>
              <a:t>Mobility and movement</a:t>
            </a:r>
          </a:p>
          <a:p>
            <a:pPr algn="ctr"/>
            <a:r>
              <a:rPr lang="en-GB" sz="1400" i="1" dirty="0">
                <a:solidFill>
                  <a:srgbClr val="0070C0"/>
                </a:solidFill>
              </a:rPr>
              <a:t>Lifestyle and fitness </a:t>
            </a:r>
          </a:p>
          <a:p>
            <a:pPr algn="ctr"/>
            <a:r>
              <a:rPr lang="en-GB" sz="1400" i="1" dirty="0">
                <a:solidFill>
                  <a:srgbClr val="0070C0"/>
                </a:solidFill>
              </a:rPr>
              <a:t>muscle tone/strength </a:t>
            </a:r>
          </a:p>
          <a:p>
            <a:pPr algn="ctr"/>
            <a:r>
              <a:rPr lang="en-GB" sz="1400" i="1" dirty="0">
                <a:solidFill>
                  <a:srgbClr val="0070C0"/>
                </a:solidFill>
              </a:rPr>
              <a:t> Skin elasticity</a:t>
            </a:r>
          </a:p>
          <a:p>
            <a:pPr algn="ctr"/>
            <a:endParaRPr lang="en-GB" sz="1400" i="1" dirty="0">
              <a:solidFill>
                <a:srgbClr val="0070C0"/>
              </a:solidFill>
            </a:endParaRPr>
          </a:p>
          <a:p>
            <a:pPr algn="ctr"/>
            <a:r>
              <a:rPr lang="en-GB" sz="1400" i="1" dirty="0">
                <a:solidFill>
                  <a:srgbClr val="0070C0"/>
                </a:solidFill>
              </a:rPr>
              <a:t>Gross = large (arms, legs)</a:t>
            </a:r>
          </a:p>
          <a:p>
            <a:pPr algn="ctr"/>
            <a:r>
              <a:rPr lang="en-GB" sz="1400" i="1" dirty="0">
                <a:solidFill>
                  <a:srgbClr val="0070C0"/>
                </a:solidFill>
              </a:rPr>
              <a:t>Fine = small (hands &amp; finger)</a:t>
            </a:r>
            <a:endParaRPr lang="en-GB" sz="1400" i="1" dirty="0">
              <a:solidFill>
                <a:schemeClr val="accent6">
                  <a:lumMod val="75000"/>
                </a:schemeClr>
              </a:solidFill>
            </a:endParaRPr>
          </a:p>
          <a:p>
            <a:pPr algn="ctr"/>
            <a:endParaRPr lang="en-GB" sz="1400" dirty="0"/>
          </a:p>
        </p:txBody>
      </p:sp>
      <p:sp>
        <p:nvSpPr>
          <p:cNvPr id="9" name="Rectangle 8"/>
          <p:cNvSpPr/>
          <p:nvPr/>
        </p:nvSpPr>
        <p:spPr>
          <a:xfrm>
            <a:off x="294315" y="3912176"/>
            <a:ext cx="5421855" cy="2087571"/>
          </a:xfrm>
          <a:prstGeom prst="rect">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sz="2000" dirty="0"/>
              <a:t>o </a:t>
            </a:r>
            <a:r>
              <a:rPr lang="en-GB" sz="2000" b="1" u="sng" dirty="0">
                <a:solidFill>
                  <a:srgbClr val="FF0000"/>
                </a:solidFill>
              </a:rPr>
              <a:t>Intellectual development </a:t>
            </a:r>
            <a:br>
              <a:rPr lang="en-GB" sz="2000" dirty="0">
                <a:solidFill>
                  <a:srgbClr val="FF0000"/>
                </a:solidFill>
              </a:rPr>
            </a:br>
            <a:r>
              <a:rPr lang="en-GB" sz="1400" i="1" dirty="0">
                <a:solidFill>
                  <a:srgbClr val="FF0000"/>
                </a:solidFill>
              </a:rPr>
              <a:t>Thinking</a:t>
            </a:r>
          </a:p>
          <a:p>
            <a:pPr algn="ctr">
              <a:defRPr/>
            </a:pPr>
            <a:r>
              <a:rPr lang="en-GB" sz="1400" i="1" dirty="0">
                <a:solidFill>
                  <a:srgbClr val="FF0000"/>
                </a:solidFill>
              </a:rPr>
              <a:t>Memory</a:t>
            </a:r>
          </a:p>
          <a:p>
            <a:pPr algn="ctr">
              <a:defRPr/>
            </a:pPr>
            <a:r>
              <a:rPr lang="en-GB" sz="1400" i="1" dirty="0">
                <a:solidFill>
                  <a:srgbClr val="FF0000"/>
                </a:solidFill>
              </a:rPr>
              <a:t>Learning</a:t>
            </a:r>
          </a:p>
          <a:p>
            <a:pPr algn="ctr">
              <a:defRPr/>
            </a:pPr>
            <a:r>
              <a:rPr lang="en-GB" sz="1400" i="1" dirty="0">
                <a:solidFill>
                  <a:srgbClr val="FF0000"/>
                </a:solidFill>
              </a:rPr>
              <a:t>Language and communication</a:t>
            </a:r>
          </a:p>
          <a:p>
            <a:pPr algn="ctr">
              <a:defRPr/>
            </a:pPr>
            <a:r>
              <a:rPr lang="en-GB" sz="1400" i="1" dirty="0">
                <a:solidFill>
                  <a:srgbClr val="FF0000"/>
                </a:solidFill>
              </a:rPr>
              <a:t>Creativity</a:t>
            </a:r>
          </a:p>
          <a:p>
            <a:pPr algn="ctr">
              <a:defRPr/>
            </a:pPr>
            <a:r>
              <a:rPr lang="en-GB" sz="1400" i="1" dirty="0">
                <a:solidFill>
                  <a:srgbClr val="FF0000"/>
                </a:solidFill>
              </a:rPr>
              <a:t>Problem solving and logic</a:t>
            </a:r>
          </a:p>
          <a:p>
            <a:pPr algn="ctr">
              <a:defRPr/>
            </a:pPr>
            <a:r>
              <a:rPr lang="en-GB" sz="1400" i="1" dirty="0">
                <a:solidFill>
                  <a:srgbClr val="FF0000"/>
                </a:solidFill>
              </a:rPr>
              <a:t>Expression</a:t>
            </a:r>
          </a:p>
        </p:txBody>
      </p:sp>
      <p:sp>
        <p:nvSpPr>
          <p:cNvPr id="10" name="Rectangle 9"/>
          <p:cNvSpPr/>
          <p:nvPr/>
        </p:nvSpPr>
        <p:spPr>
          <a:xfrm>
            <a:off x="5823472" y="1055346"/>
            <a:ext cx="5421855" cy="2772000"/>
          </a:xfrm>
          <a:prstGeom prst="rect">
            <a:avLst/>
          </a:prstGeom>
          <a:solidFill>
            <a:schemeClr val="bg1"/>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o </a:t>
            </a:r>
            <a:r>
              <a:rPr lang="en-GB" sz="2000" b="1" u="sng" dirty="0">
                <a:solidFill>
                  <a:srgbClr val="00B050"/>
                </a:solidFill>
              </a:rPr>
              <a:t>Emotional development </a:t>
            </a:r>
            <a:br>
              <a:rPr lang="en-GB" sz="2000" dirty="0">
                <a:solidFill>
                  <a:srgbClr val="00B050"/>
                </a:solidFill>
              </a:rPr>
            </a:br>
            <a:r>
              <a:rPr lang="en-GB" sz="1400" i="1" dirty="0">
                <a:solidFill>
                  <a:srgbClr val="00B050"/>
                </a:solidFill>
              </a:rPr>
              <a:t>Feelings</a:t>
            </a:r>
          </a:p>
          <a:p>
            <a:pPr algn="ctr"/>
            <a:r>
              <a:rPr lang="en-GB" sz="1400" i="1" dirty="0">
                <a:solidFill>
                  <a:srgbClr val="00B050"/>
                </a:solidFill>
              </a:rPr>
              <a:t>Identity</a:t>
            </a:r>
          </a:p>
          <a:p>
            <a:pPr algn="ctr"/>
            <a:r>
              <a:rPr lang="en-GB" sz="1400" i="1" dirty="0">
                <a:solidFill>
                  <a:srgbClr val="00B050"/>
                </a:solidFill>
              </a:rPr>
              <a:t>Confidence</a:t>
            </a:r>
          </a:p>
          <a:p>
            <a:pPr algn="ctr"/>
            <a:r>
              <a:rPr lang="en-GB" sz="1400" i="1" dirty="0">
                <a:solidFill>
                  <a:srgbClr val="00B050"/>
                </a:solidFill>
              </a:rPr>
              <a:t>Self esteem and self image</a:t>
            </a:r>
          </a:p>
          <a:p>
            <a:pPr algn="ctr"/>
            <a:r>
              <a:rPr lang="en-GB" sz="1400" i="1" dirty="0">
                <a:solidFill>
                  <a:srgbClr val="00B050"/>
                </a:solidFill>
              </a:rPr>
              <a:t>Adapting to trauma</a:t>
            </a:r>
          </a:p>
          <a:p>
            <a:pPr algn="ctr"/>
            <a:r>
              <a:rPr lang="en-GB" sz="1400" i="1" dirty="0">
                <a:solidFill>
                  <a:srgbClr val="00B050"/>
                </a:solidFill>
              </a:rPr>
              <a:t>Bonding and attachment</a:t>
            </a:r>
          </a:p>
          <a:p>
            <a:pPr algn="ctr"/>
            <a:r>
              <a:rPr lang="en-GB" sz="1400" i="1" dirty="0">
                <a:solidFill>
                  <a:srgbClr val="00B050"/>
                </a:solidFill>
              </a:rPr>
              <a:t>Independence</a:t>
            </a:r>
          </a:p>
          <a:p>
            <a:pPr algn="ctr"/>
            <a:r>
              <a:rPr lang="en-GB" sz="1400" i="1" dirty="0">
                <a:solidFill>
                  <a:srgbClr val="00B050"/>
                </a:solidFill>
              </a:rPr>
              <a:t>Security</a:t>
            </a:r>
          </a:p>
          <a:p>
            <a:pPr algn="ctr"/>
            <a:r>
              <a:rPr lang="en-GB" sz="1400" i="1" dirty="0">
                <a:solidFill>
                  <a:srgbClr val="00B050"/>
                </a:solidFill>
              </a:rPr>
              <a:t>Contentment</a:t>
            </a:r>
          </a:p>
          <a:p>
            <a:pPr algn="ctr"/>
            <a:r>
              <a:rPr lang="en-GB" sz="1400" i="1" dirty="0">
                <a:solidFill>
                  <a:srgbClr val="00B050"/>
                </a:solidFill>
              </a:rPr>
              <a:t>Decisions and control</a:t>
            </a:r>
            <a:endParaRPr lang="en-GB" sz="1400" i="1" dirty="0">
              <a:solidFill>
                <a:schemeClr val="accent6">
                  <a:lumMod val="75000"/>
                </a:schemeClr>
              </a:solidFill>
            </a:endParaRPr>
          </a:p>
          <a:p>
            <a:pPr algn="ctr"/>
            <a:endParaRPr lang="en-GB" dirty="0"/>
          </a:p>
        </p:txBody>
      </p:sp>
      <p:sp>
        <p:nvSpPr>
          <p:cNvPr id="11" name="Rectangle 10"/>
          <p:cNvSpPr/>
          <p:nvPr/>
        </p:nvSpPr>
        <p:spPr>
          <a:xfrm>
            <a:off x="5823472" y="3912176"/>
            <a:ext cx="5421855" cy="2087572"/>
          </a:xfrm>
          <a:prstGeom prst="rect">
            <a:avLst/>
          </a:prstGeom>
          <a:solidFill>
            <a:schemeClr val="bg1"/>
          </a:solid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accent2">
                    <a:lumMod val="75000"/>
                  </a:schemeClr>
                </a:solidFill>
              </a:rPr>
              <a:t>Social development </a:t>
            </a:r>
            <a:br>
              <a:rPr lang="en-GB" dirty="0">
                <a:solidFill>
                  <a:schemeClr val="accent2">
                    <a:lumMod val="75000"/>
                  </a:schemeClr>
                </a:solidFill>
              </a:rPr>
            </a:br>
            <a:r>
              <a:rPr lang="en-GB" sz="1400" dirty="0">
                <a:solidFill>
                  <a:schemeClr val="accent2">
                    <a:lumMod val="75000"/>
                  </a:schemeClr>
                </a:solidFill>
              </a:rPr>
              <a:t>R</a:t>
            </a:r>
            <a:r>
              <a:rPr lang="en-GB" sz="1400" i="1" dirty="0">
                <a:solidFill>
                  <a:schemeClr val="accent2">
                    <a:lumMod val="75000"/>
                  </a:schemeClr>
                </a:solidFill>
              </a:rPr>
              <a:t>elationships </a:t>
            </a:r>
          </a:p>
          <a:p>
            <a:pPr algn="ctr"/>
            <a:r>
              <a:rPr lang="en-GB" sz="1400" i="1" dirty="0">
                <a:solidFill>
                  <a:schemeClr val="accent2">
                    <a:lumMod val="75000"/>
                  </a:schemeClr>
                </a:solidFill>
              </a:rPr>
              <a:t>Friends</a:t>
            </a:r>
          </a:p>
          <a:p>
            <a:pPr algn="ctr"/>
            <a:r>
              <a:rPr lang="en-GB" sz="1400" i="1" dirty="0">
                <a:solidFill>
                  <a:schemeClr val="accent2">
                    <a:lumMod val="75000"/>
                  </a:schemeClr>
                </a:solidFill>
              </a:rPr>
              <a:t>Socialisation </a:t>
            </a:r>
          </a:p>
          <a:p>
            <a:pPr algn="ctr"/>
            <a:r>
              <a:rPr lang="en-GB" sz="1400" i="1" dirty="0">
                <a:solidFill>
                  <a:schemeClr val="accent2">
                    <a:lumMod val="75000"/>
                  </a:schemeClr>
                </a:solidFill>
              </a:rPr>
              <a:t>Interaction</a:t>
            </a:r>
          </a:p>
          <a:p>
            <a:pPr algn="ctr"/>
            <a:r>
              <a:rPr lang="en-GB" sz="1400" i="1" dirty="0">
                <a:solidFill>
                  <a:schemeClr val="accent2">
                    <a:lumMod val="75000"/>
                  </a:schemeClr>
                </a:solidFill>
              </a:rPr>
              <a:t>Communication</a:t>
            </a:r>
          </a:p>
          <a:p>
            <a:pPr algn="ctr"/>
            <a:endParaRPr lang="en-GB" sz="1400" dirty="0"/>
          </a:p>
        </p:txBody>
      </p:sp>
      <p:pic>
        <p:nvPicPr>
          <p:cNvPr id="12" name="Picture 11"/>
          <p:cNvPicPr>
            <a:picLocks noChangeAspect="1"/>
          </p:cNvPicPr>
          <p:nvPr/>
        </p:nvPicPr>
        <p:blipFill>
          <a:blip r:embed="rId3"/>
          <a:stretch>
            <a:fillRect/>
          </a:stretch>
        </p:blipFill>
        <p:spPr>
          <a:xfrm>
            <a:off x="9745352" y="1857083"/>
            <a:ext cx="1222408" cy="895008"/>
          </a:xfrm>
          <a:prstGeom prst="rect">
            <a:avLst/>
          </a:prstGeom>
        </p:spPr>
      </p:pic>
      <p:pic>
        <p:nvPicPr>
          <p:cNvPr id="14" name="Picture 13"/>
          <p:cNvPicPr>
            <a:picLocks noChangeAspect="1"/>
          </p:cNvPicPr>
          <p:nvPr/>
        </p:nvPicPr>
        <p:blipFill>
          <a:blip r:embed="rId4"/>
          <a:stretch>
            <a:fillRect/>
          </a:stretch>
        </p:blipFill>
        <p:spPr>
          <a:xfrm>
            <a:off x="4005808" y="2014192"/>
            <a:ext cx="1428934" cy="825766"/>
          </a:xfrm>
          <a:prstGeom prst="rect">
            <a:avLst/>
          </a:prstGeom>
        </p:spPr>
      </p:pic>
      <p:pic>
        <p:nvPicPr>
          <p:cNvPr id="16" name="Picture 15"/>
          <p:cNvPicPr>
            <a:picLocks noChangeAspect="1"/>
          </p:cNvPicPr>
          <p:nvPr/>
        </p:nvPicPr>
        <p:blipFill rotWithShape="1">
          <a:blip r:embed="rId5"/>
          <a:srcRect r="54613"/>
          <a:stretch/>
        </p:blipFill>
        <p:spPr>
          <a:xfrm>
            <a:off x="4428503" y="4315742"/>
            <a:ext cx="1081622" cy="1322615"/>
          </a:xfrm>
          <a:prstGeom prst="rect">
            <a:avLst/>
          </a:prstGeom>
        </p:spPr>
      </p:pic>
      <p:pic>
        <p:nvPicPr>
          <p:cNvPr id="1032" name="Picture 8" descr="Image result for social development"/>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741977" y="4441351"/>
            <a:ext cx="998342" cy="876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4765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2" name="Picture 4" descr="Image result for pies"/>
          <p:cNvPicPr>
            <a:picLocks noChangeAspect="1" noChangeArrowheads="1"/>
          </p:cNvPicPr>
          <p:nvPr/>
        </p:nvPicPr>
        <p:blipFill>
          <a:blip r:embed="rId2" cstate="print"/>
          <a:srcRect/>
          <a:stretch>
            <a:fillRect/>
          </a:stretch>
        </p:blipFill>
        <p:spPr bwMode="auto">
          <a:xfrm>
            <a:off x="4320122" y="45165"/>
            <a:ext cx="1975902" cy="888239"/>
          </a:xfrm>
          <a:prstGeom prst="rect">
            <a:avLst/>
          </a:prstGeom>
          <a:noFill/>
          <a:ln w="9525">
            <a:noFill/>
            <a:miter lim="800000"/>
            <a:headEnd/>
            <a:tailEnd/>
          </a:ln>
        </p:spPr>
      </p:pic>
      <p:sp>
        <p:nvSpPr>
          <p:cNvPr id="4" name="Title 1"/>
          <p:cNvSpPr txBox="1">
            <a:spLocks/>
          </p:cNvSpPr>
          <p:nvPr/>
        </p:nvSpPr>
        <p:spPr>
          <a:xfrm>
            <a:off x="524905" y="284374"/>
            <a:ext cx="11233149" cy="64903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Century Gothic" panose="020B0502020202020204" pitchFamily="34" charset="0"/>
                <a:ea typeface="+mj-ea"/>
                <a:cs typeface="+mj-cs"/>
              </a:defRPr>
            </a:lvl1pPr>
          </a:lstStyle>
          <a:p>
            <a:pPr algn="l">
              <a:defRPr/>
            </a:pPr>
            <a:br>
              <a:rPr lang="en-GB" sz="1400" dirty="0"/>
            </a:br>
            <a:br>
              <a:rPr lang="en-GB" sz="1400" dirty="0"/>
            </a:br>
            <a:r>
              <a:rPr lang="en-GB" sz="2800" b="1" dirty="0"/>
              <a:t>PIES Case Study Bob</a:t>
            </a:r>
            <a:endParaRPr lang="en-GB" sz="1800" i="1" dirty="0">
              <a:solidFill>
                <a:schemeClr val="accent6">
                  <a:lumMod val="75000"/>
                </a:schemeClr>
              </a:solidFill>
            </a:endParaRPr>
          </a:p>
        </p:txBody>
      </p:sp>
      <p:sp>
        <p:nvSpPr>
          <p:cNvPr id="5" name="Title 1"/>
          <p:cNvSpPr txBox="1">
            <a:spLocks/>
          </p:cNvSpPr>
          <p:nvPr/>
        </p:nvSpPr>
        <p:spPr>
          <a:xfrm>
            <a:off x="679451" y="2485270"/>
            <a:ext cx="11233149" cy="639408"/>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Century Gothic" panose="020B0502020202020204" pitchFamily="34" charset="0"/>
                <a:ea typeface="+mj-ea"/>
                <a:cs typeface="+mj-cs"/>
              </a:defRPr>
            </a:lvl1pPr>
          </a:lstStyle>
          <a:p>
            <a:pPr algn="l">
              <a:defRPr/>
            </a:pPr>
            <a:endParaRPr lang="en-GB" sz="1800" i="1" dirty="0">
              <a:solidFill>
                <a:schemeClr val="accent6">
                  <a:lumMod val="75000"/>
                </a:schemeClr>
              </a:solidFill>
            </a:endParaRPr>
          </a:p>
        </p:txBody>
      </p:sp>
      <p:sp>
        <p:nvSpPr>
          <p:cNvPr id="7" name="Title 1"/>
          <p:cNvSpPr txBox="1">
            <a:spLocks/>
          </p:cNvSpPr>
          <p:nvPr/>
        </p:nvSpPr>
        <p:spPr>
          <a:xfrm>
            <a:off x="679450" y="3538201"/>
            <a:ext cx="11233149" cy="681894"/>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Century Gothic" panose="020B0502020202020204" pitchFamily="34" charset="0"/>
                <a:ea typeface="+mj-ea"/>
                <a:cs typeface="+mj-cs"/>
              </a:defRPr>
            </a:lvl1pPr>
          </a:lstStyle>
          <a:p>
            <a:pPr algn="l">
              <a:defRPr/>
            </a:pPr>
            <a:endParaRPr lang="en-GB" sz="1800" i="1" dirty="0">
              <a:solidFill>
                <a:schemeClr val="accent6">
                  <a:lumMod val="75000"/>
                </a:schemeClr>
              </a:solidFill>
            </a:endParaRPr>
          </a:p>
        </p:txBody>
      </p:sp>
      <p:sp>
        <p:nvSpPr>
          <p:cNvPr id="3" name="Rectangle 2"/>
          <p:cNvSpPr/>
          <p:nvPr/>
        </p:nvSpPr>
        <p:spPr>
          <a:xfrm>
            <a:off x="88270" y="875499"/>
            <a:ext cx="5421855" cy="2772000"/>
          </a:xfrm>
          <a:prstGeom prst="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br>
              <a:rPr lang="en-GB" sz="1600" dirty="0"/>
            </a:br>
            <a:r>
              <a:rPr lang="en-GB" sz="2000" b="1" u="sng" dirty="0">
                <a:solidFill>
                  <a:srgbClr val="0070C0"/>
                </a:solidFill>
              </a:rPr>
              <a:t>Physical growth and development </a:t>
            </a:r>
            <a:endParaRPr lang="en-GB" i="1" dirty="0">
              <a:solidFill>
                <a:srgbClr val="0070C0"/>
              </a:solidFill>
            </a:endParaRPr>
          </a:p>
          <a:p>
            <a:pPr algn="ctr"/>
            <a:endParaRPr lang="en-GB" sz="1400" dirty="0"/>
          </a:p>
        </p:txBody>
      </p:sp>
      <p:sp>
        <p:nvSpPr>
          <p:cNvPr id="9" name="Rectangle 8"/>
          <p:cNvSpPr/>
          <p:nvPr/>
        </p:nvSpPr>
        <p:spPr>
          <a:xfrm>
            <a:off x="294315" y="3912176"/>
            <a:ext cx="5421855" cy="2087571"/>
          </a:xfrm>
          <a:prstGeom prst="rect">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sz="2000" dirty="0"/>
              <a:t>o </a:t>
            </a:r>
            <a:r>
              <a:rPr lang="en-GB" sz="2000" b="1" u="sng" dirty="0">
                <a:solidFill>
                  <a:srgbClr val="FF0000"/>
                </a:solidFill>
              </a:rPr>
              <a:t>Intellectual development </a:t>
            </a:r>
            <a:br>
              <a:rPr lang="en-GB" sz="2000" dirty="0">
                <a:solidFill>
                  <a:srgbClr val="FF0000"/>
                </a:solidFill>
              </a:rPr>
            </a:br>
            <a:endParaRPr lang="en-GB" sz="1400" i="1" dirty="0">
              <a:solidFill>
                <a:srgbClr val="FF0000"/>
              </a:solidFill>
            </a:endParaRPr>
          </a:p>
        </p:txBody>
      </p:sp>
      <p:sp>
        <p:nvSpPr>
          <p:cNvPr id="10" name="Rectangle 9"/>
          <p:cNvSpPr/>
          <p:nvPr/>
        </p:nvSpPr>
        <p:spPr>
          <a:xfrm>
            <a:off x="5823472" y="1055346"/>
            <a:ext cx="5421855" cy="2772000"/>
          </a:xfrm>
          <a:prstGeom prst="rect">
            <a:avLst/>
          </a:prstGeom>
          <a:solidFill>
            <a:schemeClr val="bg1"/>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o </a:t>
            </a:r>
            <a:r>
              <a:rPr lang="en-GB" sz="2000" b="1" u="sng" dirty="0">
                <a:solidFill>
                  <a:srgbClr val="00B050"/>
                </a:solidFill>
              </a:rPr>
              <a:t>Emotional development </a:t>
            </a:r>
            <a:br>
              <a:rPr lang="en-GB" sz="2000" dirty="0">
                <a:solidFill>
                  <a:srgbClr val="00B050"/>
                </a:solidFill>
              </a:rPr>
            </a:br>
            <a:endParaRPr lang="en-GB" dirty="0"/>
          </a:p>
        </p:txBody>
      </p:sp>
      <p:sp>
        <p:nvSpPr>
          <p:cNvPr id="11" name="Rectangle 10"/>
          <p:cNvSpPr/>
          <p:nvPr/>
        </p:nvSpPr>
        <p:spPr>
          <a:xfrm>
            <a:off x="5823472" y="3912176"/>
            <a:ext cx="5421855" cy="2087572"/>
          </a:xfrm>
          <a:prstGeom prst="rect">
            <a:avLst/>
          </a:prstGeom>
          <a:solidFill>
            <a:schemeClr val="bg1"/>
          </a:solidFill>
          <a:ln w="381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accent2">
                    <a:lumMod val="75000"/>
                  </a:schemeClr>
                </a:solidFill>
              </a:rPr>
              <a:t>Social development </a:t>
            </a:r>
            <a:br>
              <a:rPr lang="en-GB" dirty="0">
                <a:solidFill>
                  <a:schemeClr val="accent2">
                    <a:lumMod val="75000"/>
                  </a:schemeClr>
                </a:solidFill>
              </a:rPr>
            </a:br>
            <a:endParaRPr lang="en-GB" sz="1400" i="1" dirty="0">
              <a:solidFill>
                <a:schemeClr val="accent2">
                  <a:lumMod val="75000"/>
                </a:schemeClr>
              </a:solidFill>
            </a:endParaRPr>
          </a:p>
          <a:p>
            <a:pPr algn="ctr"/>
            <a:endParaRPr lang="en-GB" sz="1400" dirty="0"/>
          </a:p>
        </p:txBody>
      </p:sp>
      <p:pic>
        <p:nvPicPr>
          <p:cNvPr id="16" name="Picture 15"/>
          <p:cNvPicPr>
            <a:picLocks noChangeAspect="1"/>
          </p:cNvPicPr>
          <p:nvPr/>
        </p:nvPicPr>
        <p:blipFill rotWithShape="1">
          <a:blip r:embed="rId3"/>
          <a:srcRect r="54613"/>
          <a:stretch/>
        </p:blipFill>
        <p:spPr>
          <a:xfrm>
            <a:off x="4428503" y="4315742"/>
            <a:ext cx="1081622" cy="1322615"/>
          </a:xfrm>
          <a:prstGeom prst="rect">
            <a:avLst/>
          </a:prstGeom>
        </p:spPr>
      </p:pic>
      <p:pic>
        <p:nvPicPr>
          <p:cNvPr id="1032" name="Picture 8" descr="Image result for social development"/>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41977" y="4441351"/>
            <a:ext cx="998342" cy="876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213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nodePh="1">
                                  <p:stCondLst>
                                    <p:cond delay="0"/>
                                  </p:stCondLst>
                                  <p:endCondLst>
                                    <p:cond evt="begin" delay="0">
                                      <p:tn val="13"/>
                                    </p:cond>
                                  </p:end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C70463E-DE63-D762-A593-0E30B8B8E08B}"/>
              </a:ext>
            </a:extLst>
          </p:cNvPr>
          <p:cNvSpPr>
            <a:spLocks noGrp="1"/>
          </p:cNvSpPr>
          <p:nvPr>
            <p:ph type="title"/>
          </p:nvPr>
        </p:nvSpPr>
        <p:spPr>
          <a:xfrm>
            <a:off x="685800" y="1066163"/>
            <a:ext cx="3306744" cy="5148371"/>
          </a:xfrm>
        </p:spPr>
        <p:txBody>
          <a:bodyPr>
            <a:normAutofit/>
          </a:bodyPr>
          <a:lstStyle/>
          <a:p>
            <a:r>
              <a:rPr lang="en-GB">
                <a:solidFill>
                  <a:schemeClr val="bg1"/>
                </a:solidFill>
              </a:rPr>
              <a:t>Group Task</a:t>
            </a:r>
          </a:p>
        </p:txBody>
      </p:sp>
      <p:graphicFrame>
        <p:nvGraphicFramePr>
          <p:cNvPr id="5" name="Content Placeholder 2">
            <a:extLst>
              <a:ext uri="{FF2B5EF4-FFF2-40B4-BE49-F238E27FC236}">
                <a16:creationId xmlns:a16="http://schemas.microsoft.com/office/drawing/2014/main" id="{1A24692B-0D5F-BDA4-9023-DB32FA62D32E}"/>
              </a:ext>
            </a:extLst>
          </p:cNvPr>
          <p:cNvGraphicFramePr>
            <a:graphicFrameLocks noGrp="1"/>
          </p:cNvGraphicFramePr>
          <p:nvPr>
            <p:ph idx="1"/>
            <p:extLst>
              <p:ext uri="{D42A27DB-BD31-4B8C-83A1-F6EECF244321}">
                <p14:modId xmlns:p14="http://schemas.microsoft.com/office/powerpoint/2010/main" val="324251397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729883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853</TotalTime>
  <Words>2772</Words>
  <Application>Microsoft Office PowerPoint</Application>
  <PresentationFormat>Widescreen</PresentationFormat>
  <Paragraphs>293</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Century Gothic</vt:lpstr>
      <vt:lpstr>Wingdings</vt:lpstr>
      <vt:lpstr>Vapor Trail</vt:lpstr>
      <vt:lpstr> objectives</vt:lpstr>
      <vt:lpstr>Health and wellness</vt:lpstr>
      <vt:lpstr>Health and wellness</vt:lpstr>
      <vt:lpstr>Importance of holistic care</vt:lpstr>
      <vt:lpstr>Basic human needs</vt:lpstr>
      <vt:lpstr>Maslow’s “Hierarchy of needs”</vt:lpstr>
      <vt:lpstr>Maslow’s “Hierarchy of needs”</vt:lpstr>
      <vt:lpstr>Maslow’s “Hierarchy of needs”</vt:lpstr>
      <vt:lpstr>Role of Family in Healthcare</vt:lpstr>
      <vt:lpstr>Emotional Needs of Families</vt:lpstr>
      <vt:lpstr>Accommodate cultural differences</vt:lpstr>
      <vt:lpstr>Spiritual Needs</vt:lpstr>
      <vt:lpstr>Spiritual Needs</vt:lpstr>
      <vt:lpstr>Spiritual Needs</vt:lpstr>
      <vt:lpstr>Spiritual Needs</vt:lpstr>
      <vt:lpstr>Spiritual Needs</vt:lpstr>
      <vt:lpstr>Accommodate Spiritual Needs</vt:lpstr>
      <vt:lpstr>Human Growth and Development</vt:lpstr>
      <vt:lpstr>Young adulthood (Ages 18 to 40)</vt:lpstr>
      <vt:lpstr>Middle Adulthood (Ages 40 to 65)</vt:lpstr>
      <vt:lpstr>Late adulthood (Ages 65+)</vt:lpstr>
      <vt:lpstr>Stereotypes of the elderly</vt:lpstr>
      <vt:lpstr>PIES Interlinked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vector>
  </TitlesOfParts>
  <Company>North East ISD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Stroh, Shannon</dc:creator>
  <cp:lastModifiedBy>Felicity Peacock</cp:lastModifiedBy>
  <cp:revision>40</cp:revision>
  <dcterms:created xsi:type="dcterms:W3CDTF">2014-09-07T21:12:32Z</dcterms:created>
  <dcterms:modified xsi:type="dcterms:W3CDTF">2022-10-09T15:24:29Z</dcterms:modified>
</cp:coreProperties>
</file>