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74" r:id="rId2"/>
  </p:sldMasterIdLst>
  <p:sldIdLst>
    <p:sldId id="256" r:id="rId3"/>
    <p:sldId id="273" r:id="rId4"/>
    <p:sldId id="266" r:id="rId5"/>
    <p:sldId id="258" r:id="rId6"/>
    <p:sldId id="267" r:id="rId7"/>
    <p:sldId id="268" r:id="rId8"/>
    <p:sldId id="269" r:id="rId9"/>
    <p:sldId id="264" r:id="rId10"/>
    <p:sldId id="265" r:id="rId11"/>
    <p:sldId id="262" r:id="rId12"/>
    <p:sldId id="270" r:id="rId13"/>
    <p:sldId id="271" r:id="rId14"/>
    <p:sldId id="263" r:id="rId15"/>
    <p:sldId id="272" r:id="rId16"/>
    <p:sldId id="274" r:id="rId17"/>
    <p:sldId id="257" r:id="rId18"/>
    <p:sldId id="260" r:id="rId19"/>
    <p:sldId id="275" r:id="rId20"/>
    <p:sldId id="259" r:id="rId21"/>
    <p:sldId id="261" r:id="rId22"/>
    <p:sldId id="276" r:id="rId23"/>
    <p:sldId id="277" r:id="rId24"/>
    <p:sldId id="278" r:id="rId25"/>
    <p:sldId id="279" r:id="rId26"/>
    <p:sldId id="280" r:id="rId27"/>
    <p:sldId id="281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442" autoAdjust="0"/>
    <p:restoredTop sz="94660"/>
  </p:normalViewPr>
  <p:slideViewPr>
    <p:cSldViewPr snapToGrid="0">
      <p:cViewPr varScale="1">
        <p:scale>
          <a:sx n="67" d="100"/>
          <a:sy n="67" d="100"/>
        </p:scale>
        <p:origin x="7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AD0D5D-B8F6-4A80-8B01-E5552044FAB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BA5A26-6B28-410D-8BAF-EF9A416591C9}">
      <dgm:prSet/>
      <dgm:spPr/>
      <dgm:t>
        <a:bodyPr/>
        <a:lstStyle/>
        <a:p>
          <a:r>
            <a:rPr lang="en-GB"/>
            <a:t>Practitioners encourage learners understanding of language. </a:t>
          </a:r>
          <a:endParaRPr lang="en-US"/>
        </a:p>
      </dgm:t>
    </dgm:pt>
    <dgm:pt modelId="{17CC4A0A-E59D-4C64-B507-8802C8BD9823}" type="parTrans" cxnId="{BF3A6C26-C3AB-4B49-A979-8F11D1A43407}">
      <dgm:prSet/>
      <dgm:spPr/>
      <dgm:t>
        <a:bodyPr/>
        <a:lstStyle/>
        <a:p>
          <a:endParaRPr lang="en-US"/>
        </a:p>
      </dgm:t>
    </dgm:pt>
    <dgm:pt modelId="{F444E8F9-35AD-4A89-AD74-436F84EA4877}" type="sibTrans" cxnId="{BF3A6C26-C3AB-4B49-A979-8F11D1A43407}">
      <dgm:prSet/>
      <dgm:spPr/>
      <dgm:t>
        <a:bodyPr/>
        <a:lstStyle/>
        <a:p>
          <a:endParaRPr lang="en-US"/>
        </a:p>
      </dgm:t>
    </dgm:pt>
    <dgm:pt modelId="{62E37A79-8E1A-4CAD-85AF-CFD3E3C60C4D}">
      <dgm:prSet/>
      <dgm:spPr/>
      <dgm:t>
        <a:bodyPr/>
        <a:lstStyle/>
        <a:p>
          <a:r>
            <a:rPr lang="en-GB" dirty="0"/>
            <a:t>Extra-curricular opportunities are offered to enable students to develop their language skills. </a:t>
          </a:r>
          <a:endParaRPr lang="en-US" dirty="0"/>
        </a:p>
      </dgm:t>
    </dgm:pt>
    <dgm:pt modelId="{DAE47E7C-F330-4192-85FA-C5512CDFCF27}" type="parTrans" cxnId="{5DE67EDF-48E6-42BE-B33B-C0D4B2CF5983}">
      <dgm:prSet/>
      <dgm:spPr/>
      <dgm:t>
        <a:bodyPr/>
        <a:lstStyle/>
        <a:p>
          <a:endParaRPr lang="en-US"/>
        </a:p>
      </dgm:t>
    </dgm:pt>
    <dgm:pt modelId="{69ADCE9F-7E68-4893-8A6F-3EAED8C91467}" type="sibTrans" cxnId="{5DE67EDF-48E6-42BE-B33B-C0D4B2CF5983}">
      <dgm:prSet/>
      <dgm:spPr/>
      <dgm:t>
        <a:bodyPr/>
        <a:lstStyle/>
        <a:p>
          <a:endParaRPr lang="en-US"/>
        </a:p>
      </dgm:t>
    </dgm:pt>
    <dgm:pt modelId="{7B2824F9-C097-4753-8EB5-D6D502D18B67}">
      <dgm:prSet/>
      <dgm:spPr/>
      <dgm:t>
        <a:bodyPr/>
        <a:lstStyle/>
        <a:p>
          <a:r>
            <a:rPr lang="en-GB"/>
            <a:t>The Urdd enables students to further their knowledge and understanding of the Welsh language. </a:t>
          </a:r>
          <a:endParaRPr lang="en-US"/>
        </a:p>
      </dgm:t>
    </dgm:pt>
    <dgm:pt modelId="{1847D6E2-BD04-4C15-8D21-E72EFEFE5986}" type="parTrans" cxnId="{DCBA7C9A-1C6E-4897-AAF6-DFBBD911147D}">
      <dgm:prSet/>
      <dgm:spPr/>
      <dgm:t>
        <a:bodyPr/>
        <a:lstStyle/>
        <a:p>
          <a:endParaRPr lang="en-US"/>
        </a:p>
      </dgm:t>
    </dgm:pt>
    <dgm:pt modelId="{1FF6C7C9-FDD7-4F91-A18F-19A3D5B6CA3A}" type="sibTrans" cxnId="{DCBA7C9A-1C6E-4897-AAF6-DFBBD911147D}">
      <dgm:prSet/>
      <dgm:spPr/>
      <dgm:t>
        <a:bodyPr/>
        <a:lstStyle/>
        <a:p>
          <a:endParaRPr lang="en-US"/>
        </a:p>
      </dgm:t>
    </dgm:pt>
    <dgm:pt modelId="{7E909FA1-1CB1-4D53-9EE2-8CCD69951986}">
      <dgm:prSet/>
      <dgm:spPr/>
      <dgm:t>
        <a:bodyPr/>
        <a:lstStyle/>
        <a:p>
          <a:r>
            <a:rPr lang="en-GB" dirty="0"/>
            <a:t>Children of the same age uphold different ability levels within the welsh language. </a:t>
          </a:r>
        </a:p>
        <a:p>
          <a:r>
            <a:rPr lang="en-GB" dirty="0"/>
            <a:t>(Publication Section, 2021).</a:t>
          </a:r>
          <a:endParaRPr lang="en-US" dirty="0"/>
        </a:p>
      </dgm:t>
    </dgm:pt>
    <dgm:pt modelId="{C1162599-4046-48B2-9FAC-765404C98D52}" type="parTrans" cxnId="{C6D27D2E-148B-4C43-8EC3-E3ABF38176BE}">
      <dgm:prSet/>
      <dgm:spPr/>
      <dgm:t>
        <a:bodyPr/>
        <a:lstStyle/>
        <a:p>
          <a:endParaRPr lang="en-US"/>
        </a:p>
      </dgm:t>
    </dgm:pt>
    <dgm:pt modelId="{58C15EC4-965B-4665-9F2C-410CDEEB4A43}" type="sibTrans" cxnId="{C6D27D2E-148B-4C43-8EC3-E3ABF38176BE}">
      <dgm:prSet/>
      <dgm:spPr/>
      <dgm:t>
        <a:bodyPr/>
        <a:lstStyle/>
        <a:p>
          <a:endParaRPr lang="en-US"/>
        </a:p>
      </dgm:t>
    </dgm:pt>
    <dgm:pt modelId="{04CE84F6-464C-42E8-8CDD-36BD23D51741}" type="pres">
      <dgm:prSet presAssocID="{64AD0D5D-B8F6-4A80-8B01-E5552044FAB4}" presName="vert0" presStyleCnt="0">
        <dgm:presLayoutVars>
          <dgm:dir/>
          <dgm:animOne val="branch"/>
          <dgm:animLvl val="lvl"/>
        </dgm:presLayoutVars>
      </dgm:prSet>
      <dgm:spPr/>
    </dgm:pt>
    <dgm:pt modelId="{1446AB0A-B393-49C6-AC3D-CCF0463433B6}" type="pres">
      <dgm:prSet presAssocID="{F2BA5A26-6B28-410D-8BAF-EF9A416591C9}" presName="thickLine" presStyleLbl="alignNode1" presStyleIdx="0" presStyleCnt="4"/>
      <dgm:spPr/>
    </dgm:pt>
    <dgm:pt modelId="{387D1302-0C46-446B-A796-1C4CB12CC83B}" type="pres">
      <dgm:prSet presAssocID="{F2BA5A26-6B28-410D-8BAF-EF9A416591C9}" presName="horz1" presStyleCnt="0"/>
      <dgm:spPr/>
    </dgm:pt>
    <dgm:pt modelId="{82F68F0B-7C3B-48BC-BE69-452833A3ACF3}" type="pres">
      <dgm:prSet presAssocID="{F2BA5A26-6B28-410D-8BAF-EF9A416591C9}" presName="tx1" presStyleLbl="revTx" presStyleIdx="0" presStyleCnt="4"/>
      <dgm:spPr/>
    </dgm:pt>
    <dgm:pt modelId="{65EF25F5-7E1C-42D5-AFAE-C7E5EBCEC086}" type="pres">
      <dgm:prSet presAssocID="{F2BA5A26-6B28-410D-8BAF-EF9A416591C9}" presName="vert1" presStyleCnt="0"/>
      <dgm:spPr/>
    </dgm:pt>
    <dgm:pt modelId="{19E7C11C-1E7B-4592-B91D-200191C292D6}" type="pres">
      <dgm:prSet presAssocID="{62E37A79-8E1A-4CAD-85AF-CFD3E3C60C4D}" presName="thickLine" presStyleLbl="alignNode1" presStyleIdx="1" presStyleCnt="4"/>
      <dgm:spPr/>
    </dgm:pt>
    <dgm:pt modelId="{65D915D7-6761-4B07-B096-694FDF7204D3}" type="pres">
      <dgm:prSet presAssocID="{62E37A79-8E1A-4CAD-85AF-CFD3E3C60C4D}" presName="horz1" presStyleCnt="0"/>
      <dgm:spPr/>
    </dgm:pt>
    <dgm:pt modelId="{684F4444-8BBD-4203-AFC4-551E22117EC4}" type="pres">
      <dgm:prSet presAssocID="{62E37A79-8E1A-4CAD-85AF-CFD3E3C60C4D}" presName="tx1" presStyleLbl="revTx" presStyleIdx="1" presStyleCnt="4"/>
      <dgm:spPr/>
    </dgm:pt>
    <dgm:pt modelId="{7CEA504F-FF75-4C2A-8016-6393B77739C4}" type="pres">
      <dgm:prSet presAssocID="{62E37A79-8E1A-4CAD-85AF-CFD3E3C60C4D}" presName="vert1" presStyleCnt="0"/>
      <dgm:spPr/>
    </dgm:pt>
    <dgm:pt modelId="{36360B4E-6868-467C-BEB2-AC133D546010}" type="pres">
      <dgm:prSet presAssocID="{7B2824F9-C097-4753-8EB5-D6D502D18B67}" presName="thickLine" presStyleLbl="alignNode1" presStyleIdx="2" presStyleCnt="4"/>
      <dgm:spPr/>
    </dgm:pt>
    <dgm:pt modelId="{ED77825A-D6C0-4F6D-95CB-CDCDB7BACCF9}" type="pres">
      <dgm:prSet presAssocID="{7B2824F9-C097-4753-8EB5-D6D502D18B67}" presName="horz1" presStyleCnt="0"/>
      <dgm:spPr/>
    </dgm:pt>
    <dgm:pt modelId="{EA6CD455-8D61-4379-9137-31F731323FCD}" type="pres">
      <dgm:prSet presAssocID="{7B2824F9-C097-4753-8EB5-D6D502D18B67}" presName="tx1" presStyleLbl="revTx" presStyleIdx="2" presStyleCnt="4"/>
      <dgm:spPr/>
    </dgm:pt>
    <dgm:pt modelId="{F62ABE82-61CD-409A-AC6D-6102B8FDD5EA}" type="pres">
      <dgm:prSet presAssocID="{7B2824F9-C097-4753-8EB5-D6D502D18B67}" presName="vert1" presStyleCnt="0"/>
      <dgm:spPr/>
    </dgm:pt>
    <dgm:pt modelId="{2D16EFF4-151C-4D66-9DAD-DC8EBBF53683}" type="pres">
      <dgm:prSet presAssocID="{7E909FA1-1CB1-4D53-9EE2-8CCD69951986}" presName="thickLine" presStyleLbl="alignNode1" presStyleIdx="3" presStyleCnt="4"/>
      <dgm:spPr/>
    </dgm:pt>
    <dgm:pt modelId="{289D4EDA-3D23-4C30-9F0C-C5E133FFE991}" type="pres">
      <dgm:prSet presAssocID="{7E909FA1-1CB1-4D53-9EE2-8CCD69951986}" presName="horz1" presStyleCnt="0"/>
      <dgm:spPr/>
    </dgm:pt>
    <dgm:pt modelId="{C25E236D-FD02-48A7-8949-4BABFF22F1A6}" type="pres">
      <dgm:prSet presAssocID="{7E909FA1-1CB1-4D53-9EE2-8CCD69951986}" presName="tx1" presStyleLbl="revTx" presStyleIdx="3" presStyleCnt="4"/>
      <dgm:spPr/>
    </dgm:pt>
    <dgm:pt modelId="{72420775-8F94-4D38-A20C-0A26DDFC67B7}" type="pres">
      <dgm:prSet presAssocID="{7E909FA1-1CB1-4D53-9EE2-8CCD69951986}" presName="vert1" presStyleCnt="0"/>
      <dgm:spPr/>
    </dgm:pt>
  </dgm:ptLst>
  <dgm:cxnLst>
    <dgm:cxn modelId="{BF3A6C26-C3AB-4B49-A979-8F11D1A43407}" srcId="{64AD0D5D-B8F6-4A80-8B01-E5552044FAB4}" destId="{F2BA5A26-6B28-410D-8BAF-EF9A416591C9}" srcOrd="0" destOrd="0" parTransId="{17CC4A0A-E59D-4C64-B507-8802C8BD9823}" sibTransId="{F444E8F9-35AD-4A89-AD74-436F84EA4877}"/>
    <dgm:cxn modelId="{C6D27D2E-148B-4C43-8EC3-E3ABF38176BE}" srcId="{64AD0D5D-B8F6-4A80-8B01-E5552044FAB4}" destId="{7E909FA1-1CB1-4D53-9EE2-8CCD69951986}" srcOrd="3" destOrd="0" parTransId="{C1162599-4046-48B2-9FAC-765404C98D52}" sibTransId="{58C15EC4-965B-4665-9F2C-410CDEEB4A43}"/>
    <dgm:cxn modelId="{3A46AD4C-3331-4A74-824C-B879C9FCDE91}" type="presOf" srcId="{F2BA5A26-6B28-410D-8BAF-EF9A416591C9}" destId="{82F68F0B-7C3B-48BC-BE69-452833A3ACF3}" srcOrd="0" destOrd="0" presId="urn:microsoft.com/office/officeart/2008/layout/LinedList"/>
    <dgm:cxn modelId="{6ECE2C82-0C33-4A63-B9C3-57E7A6054626}" type="presOf" srcId="{7B2824F9-C097-4753-8EB5-D6D502D18B67}" destId="{EA6CD455-8D61-4379-9137-31F731323FCD}" srcOrd="0" destOrd="0" presId="urn:microsoft.com/office/officeart/2008/layout/LinedList"/>
    <dgm:cxn modelId="{17E75B90-FA0C-465B-81C7-D6DD52D54F43}" type="presOf" srcId="{7E909FA1-1CB1-4D53-9EE2-8CCD69951986}" destId="{C25E236D-FD02-48A7-8949-4BABFF22F1A6}" srcOrd="0" destOrd="0" presId="urn:microsoft.com/office/officeart/2008/layout/LinedList"/>
    <dgm:cxn modelId="{DCBA7C9A-1C6E-4897-AAF6-DFBBD911147D}" srcId="{64AD0D5D-B8F6-4A80-8B01-E5552044FAB4}" destId="{7B2824F9-C097-4753-8EB5-D6D502D18B67}" srcOrd="2" destOrd="0" parTransId="{1847D6E2-BD04-4C15-8D21-E72EFEFE5986}" sibTransId="{1FF6C7C9-FDD7-4F91-A18F-19A3D5B6CA3A}"/>
    <dgm:cxn modelId="{0CB2C0A2-9E2B-43CC-9C9C-B28F3AF235B1}" type="presOf" srcId="{62E37A79-8E1A-4CAD-85AF-CFD3E3C60C4D}" destId="{684F4444-8BBD-4203-AFC4-551E22117EC4}" srcOrd="0" destOrd="0" presId="urn:microsoft.com/office/officeart/2008/layout/LinedList"/>
    <dgm:cxn modelId="{7ADA60D7-CA6A-406B-A137-EAC163FF3381}" type="presOf" srcId="{64AD0D5D-B8F6-4A80-8B01-E5552044FAB4}" destId="{04CE84F6-464C-42E8-8CDD-36BD23D51741}" srcOrd="0" destOrd="0" presId="urn:microsoft.com/office/officeart/2008/layout/LinedList"/>
    <dgm:cxn modelId="{5DE67EDF-48E6-42BE-B33B-C0D4B2CF5983}" srcId="{64AD0D5D-B8F6-4A80-8B01-E5552044FAB4}" destId="{62E37A79-8E1A-4CAD-85AF-CFD3E3C60C4D}" srcOrd="1" destOrd="0" parTransId="{DAE47E7C-F330-4192-85FA-C5512CDFCF27}" sibTransId="{69ADCE9F-7E68-4893-8A6F-3EAED8C91467}"/>
    <dgm:cxn modelId="{B194ED9C-A371-4F67-99BE-4F84FAB51DFC}" type="presParOf" srcId="{04CE84F6-464C-42E8-8CDD-36BD23D51741}" destId="{1446AB0A-B393-49C6-AC3D-CCF0463433B6}" srcOrd="0" destOrd="0" presId="urn:microsoft.com/office/officeart/2008/layout/LinedList"/>
    <dgm:cxn modelId="{D6C0AD93-83F6-4191-A910-5A92B59F691C}" type="presParOf" srcId="{04CE84F6-464C-42E8-8CDD-36BD23D51741}" destId="{387D1302-0C46-446B-A796-1C4CB12CC83B}" srcOrd="1" destOrd="0" presId="urn:microsoft.com/office/officeart/2008/layout/LinedList"/>
    <dgm:cxn modelId="{D3CEE57F-31E1-4D6C-A6B6-B3FE7CDBD6D9}" type="presParOf" srcId="{387D1302-0C46-446B-A796-1C4CB12CC83B}" destId="{82F68F0B-7C3B-48BC-BE69-452833A3ACF3}" srcOrd="0" destOrd="0" presId="urn:microsoft.com/office/officeart/2008/layout/LinedList"/>
    <dgm:cxn modelId="{23582CD4-1EE6-467C-A7C7-180741954092}" type="presParOf" srcId="{387D1302-0C46-446B-A796-1C4CB12CC83B}" destId="{65EF25F5-7E1C-42D5-AFAE-C7E5EBCEC086}" srcOrd="1" destOrd="0" presId="urn:microsoft.com/office/officeart/2008/layout/LinedList"/>
    <dgm:cxn modelId="{7C73CDC9-4C51-451D-818A-42FD521E3B73}" type="presParOf" srcId="{04CE84F6-464C-42E8-8CDD-36BD23D51741}" destId="{19E7C11C-1E7B-4592-B91D-200191C292D6}" srcOrd="2" destOrd="0" presId="urn:microsoft.com/office/officeart/2008/layout/LinedList"/>
    <dgm:cxn modelId="{E9C22D35-E6F3-4754-AF0D-E455D58FEE83}" type="presParOf" srcId="{04CE84F6-464C-42E8-8CDD-36BD23D51741}" destId="{65D915D7-6761-4B07-B096-694FDF7204D3}" srcOrd="3" destOrd="0" presId="urn:microsoft.com/office/officeart/2008/layout/LinedList"/>
    <dgm:cxn modelId="{7903AF80-5CC4-4C33-A3CB-1A771129D805}" type="presParOf" srcId="{65D915D7-6761-4B07-B096-694FDF7204D3}" destId="{684F4444-8BBD-4203-AFC4-551E22117EC4}" srcOrd="0" destOrd="0" presId="urn:microsoft.com/office/officeart/2008/layout/LinedList"/>
    <dgm:cxn modelId="{E7C34C76-F8E9-4F92-80BA-D15387A42BB2}" type="presParOf" srcId="{65D915D7-6761-4B07-B096-694FDF7204D3}" destId="{7CEA504F-FF75-4C2A-8016-6393B77739C4}" srcOrd="1" destOrd="0" presId="urn:microsoft.com/office/officeart/2008/layout/LinedList"/>
    <dgm:cxn modelId="{A700CBA1-DAF3-4A65-B255-155A5F21DBA4}" type="presParOf" srcId="{04CE84F6-464C-42E8-8CDD-36BD23D51741}" destId="{36360B4E-6868-467C-BEB2-AC133D546010}" srcOrd="4" destOrd="0" presId="urn:microsoft.com/office/officeart/2008/layout/LinedList"/>
    <dgm:cxn modelId="{B88555D8-5C8F-442D-BA8B-91688F1E1280}" type="presParOf" srcId="{04CE84F6-464C-42E8-8CDD-36BD23D51741}" destId="{ED77825A-D6C0-4F6D-95CB-CDCDB7BACCF9}" srcOrd="5" destOrd="0" presId="urn:microsoft.com/office/officeart/2008/layout/LinedList"/>
    <dgm:cxn modelId="{5D0A631C-5604-42D3-BF71-51856CE0A776}" type="presParOf" srcId="{ED77825A-D6C0-4F6D-95CB-CDCDB7BACCF9}" destId="{EA6CD455-8D61-4379-9137-31F731323FCD}" srcOrd="0" destOrd="0" presId="urn:microsoft.com/office/officeart/2008/layout/LinedList"/>
    <dgm:cxn modelId="{55564F43-2AFF-492A-B171-ACA6CC1EE450}" type="presParOf" srcId="{ED77825A-D6C0-4F6D-95CB-CDCDB7BACCF9}" destId="{F62ABE82-61CD-409A-AC6D-6102B8FDD5EA}" srcOrd="1" destOrd="0" presId="urn:microsoft.com/office/officeart/2008/layout/LinedList"/>
    <dgm:cxn modelId="{25E75380-E0E3-464E-8156-9232118C13B4}" type="presParOf" srcId="{04CE84F6-464C-42E8-8CDD-36BD23D51741}" destId="{2D16EFF4-151C-4D66-9DAD-DC8EBBF53683}" srcOrd="6" destOrd="0" presId="urn:microsoft.com/office/officeart/2008/layout/LinedList"/>
    <dgm:cxn modelId="{B62485B7-CA46-489E-A394-F847A2CE8AAB}" type="presParOf" srcId="{04CE84F6-464C-42E8-8CDD-36BD23D51741}" destId="{289D4EDA-3D23-4C30-9F0C-C5E133FFE991}" srcOrd="7" destOrd="0" presId="urn:microsoft.com/office/officeart/2008/layout/LinedList"/>
    <dgm:cxn modelId="{1DA41E68-1FBF-4408-B16F-5E7190839828}" type="presParOf" srcId="{289D4EDA-3D23-4C30-9F0C-C5E133FFE991}" destId="{C25E236D-FD02-48A7-8949-4BABFF22F1A6}" srcOrd="0" destOrd="0" presId="urn:microsoft.com/office/officeart/2008/layout/LinedList"/>
    <dgm:cxn modelId="{14DEE377-C62D-4017-9251-D832D6A9B09F}" type="presParOf" srcId="{289D4EDA-3D23-4C30-9F0C-C5E133FFE991}" destId="{72420775-8F94-4D38-A20C-0A26DDFC67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5F9202-550D-4CA8-AE2C-6FC62B70898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367253-3CFA-411A-B0EF-1B34F578B94E}">
      <dgm:prSet/>
      <dgm:spPr/>
      <dgm:t>
        <a:bodyPr/>
        <a:lstStyle/>
        <a:p>
          <a:r>
            <a:rPr lang="en-GB"/>
            <a:t>The curriculum being implemented in 2021 is purpose driven. </a:t>
          </a:r>
          <a:endParaRPr lang="en-US"/>
        </a:p>
      </dgm:t>
    </dgm:pt>
    <dgm:pt modelId="{8A315638-B648-48C1-8083-8964FCC50F6D}" type="parTrans" cxnId="{C24D6813-5557-4856-9B3C-7426097A8090}">
      <dgm:prSet/>
      <dgm:spPr/>
      <dgm:t>
        <a:bodyPr/>
        <a:lstStyle/>
        <a:p>
          <a:endParaRPr lang="en-US"/>
        </a:p>
      </dgm:t>
    </dgm:pt>
    <dgm:pt modelId="{42B436D3-1089-4DCD-A70F-6A850A2FDB6D}" type="sibTrans" cxnId="{C24D6813-5557-4856-9B3C-7426097A8090}">
      <dgm:prSet/>
      <dgm:spPr/>
      <dgm:t>
        <a:bodyPr/>
        <a:lstStyle/>
        <a:p>
          <a:endParaRPr lang="en-US"/>
        </a:p>
      </dgm:t>
    </dgm:pt>
    <dgm:pt modelId="{992C27DC-2DA4-4F38-9D16-538FF0BD43A4}">
      <dgm:prSet/>
      <dgm:spPr/>
      <dgm:t>
        <a:bodyPr/>
        <a:lstStyle/>
        <a:p>
          <a:r>
            <a:rPr lang="en-GB"/>
            <a:t>The new curriculum addresses progression.  This progression is assessed through key stages. </a:t>
          </a:r>
          <a:endParaRPr lang="en-US"/>
        </a:p>
      </dgm:t>
    </dgm:pt>
    <dgm:pt modelId="{6248F61E-3F59-4B0F-9129-000E8D53C316}" type="parTrans" cxnId="{6B7BCD58-F180-43D3-B8EE-7ED48FF41976}">
      <dgm:prSet/>
      <dgm:spPr/>
      <dgm:t>
        <a:bodyPr/>
        <a:lstStyle/>
        <a:p>
          <a:endParaRPr lang="en-US"/>
        </a:p>
      </dgm:t>
    </dgm:pt>
    <dgm:pt modelId="{7BCDDF9E-79BA-4340-ADED-AE2A374B1232}" type="sibTrans" cxnId="{6B7BCD58-F180-43D3-B8EE-7ED48FF41976}">
      <dgm:prSet/>
      <dgm:spPr/>
      <dgm:t>
        <a:bodyPr/>
        <a:lstStyle/>
        <a:p>
          <a:endParaRPr lang="en-US"/>
        </a:p>
      </dgm:t>
    </dgm:pt>
    <dgm:pt modelId="{470658CD-37E9-484D-9C49-B55E5EB6F620}">
      <dgm:prSet/>
      <dgm:spPr/>
      <dgm:t>
        <a:bodyPr/>
        <a:lstStyle/>
        <a:p>
          <a:r>
            <a:rPr lang="en-GB"/>
            <a:t>The new curriculum provides an opportunity for a much richer sense of learning. </a:t>
          </a:r>
          <a:endParaRPr lang="en-US"/>
        </a:p>
      </dgm:t>
    </dgm:pt>
    <dgm:pt modelId="{922AE98B-B86B-47AF-A1A2-7CE0A6859335}" type="parTrans" cxnId="{2CFBE23D-B5A3-4529-9FDA-9CD61855DF7A}">
      <dgm:prSet/>
      <dgm:spPr/>
      <dgm:t>
        <a:bodyPr/>
        <a:lstStyle/>
        <a:p>
          <a:endParaRPr lang="en-US"/>
        </a:p>
      </dgm:t>
    </dgm:pt>
    <dgm:pt modelId="{661E10C8-EDFD-43D8-86EC-EC5F0D2C6B7C}" type="sibTrans" cxnId="{2CFBE23D-B5A3-4529-9FDA-9CD61855DF7A}">
      <dgm:prSet/>
      <dgm:spPr/>
      <dgm:t>
        <a:bodyPr/>
        <a:lstStyle/>
        <a:p>
          <a:endParaRPr lang="en-US"/>
        </a:p>
      </dgm:t>
    </dgm:pt>
    <dgm:pt modelId="{490BF8DB-C28D-417D-98A2-24A842ACC3CA}">
      <dgm:prSet/>
      <dgm:spPr/>
      <dgm:t>
        <a:bodyPr/>
        <a:lstStyle/>
        <a:p>
          <a:r>
            <a:rPr lang="en-GB" dirty="0"/>
            <a:t>Lastly, the new curriculum changes how Wales views assessments. </a:t>
          </a:r>
        </a:p>
        <a:p>
          <a:r>
            <a:rPr lang="en-GB" dirty="0"/>
            <a:t>(Education Wales, 2019). </a:t>
          </a:r>
          <a:endParaRPr lang="en-US" dirty="0"/>
        </a:p>
      </dgm:t>
    </dgm:pt>
    <dgm:pt modelId="{0063183A-A794-4085-9A8C-3E90316873D6}" type="parTrans" cxnId="{7A4BBA41-9C38-445F-85CF-DD19B1F96DAF}">
      <dgm:prSet/>
      <dgm:spPr/>
      <dgm:t>
        <a:bodyPr/>
        <a:lstStyle/>
        <a:p>
          <a:endParaRPr lang="en-US"/>
        </a:p>
      </dgm:t>
    </dgm:pt>
    <dgm:pt modelId="{B4BD2CBD-A342-4F5E-B7E0-97F013C7152F}" type="sibTrans" cxnId="{7A4BBA41-9C38-445F-85CF-DD19B1F96DAF}">
      <dgm:prSet/>
      <dgm:spPr/>
      <dgm:t>
        <a:bodyPr/>
        <a:lstStyle/>
        <a:p>
          <a:endParaRPr lang="en-US"/>
        </a:p>
      </dgm:t>
    </dgm:pt>
    <dgm:pt modelId="{494D55A5-BBBD-4013-B3C0-935E5BC426F8}" type="pres">
      <dgm:prSet presAssocID="{EC5F9202-550D-4CA8-AE2C-6FC62B708986}" presName="vert0" presStyleCnt="0">
        <dgm:presLayoutVars>
          <dgm:dir/>
          <dgm:animOne val="branch"/>
          <dgm:animLvl val="lvl"/>
        </dgm:presLayoutVars>
      </dgm:prSet>
      <dgm:spPr/>
    </dgm:pt>
    <dgm:pt modelId="{BE5CBF08-FD0A-482C-B97F-D0999DC6C2A2}" type="pres">
      <dgm:prSet presAssocID="{3D367253-3CFA-411A-B0EF-1B34F578B94E}" presName="thickLine" presStyleLbl="alignNode1" presStyleIdx="0" presStyleCnt="4"/>
      <dgm:spPr/>
    </dgm:pt>
    <dgm:pt modelId="{BA5B2ACC-1C28-44CC-8E10-09558603A5BC}" type="pres">
      <dgm:prSet presAssocID="{3D367253-3CFA-411A-B0EF-1B34F578B94E}" presName="horz1" presStyleCnt="0"/>
      <dgm:spPr/>
    </dgm:pt>
    <dgm:pt modelId="{BD80E48B-4DB2-4B8E-B533-7168C459A8FE}" type="pres">
      <dgm:prSet presAssocID="{3D367253-3CFA-411A-B0EF-1B34F578B94E}" presName="tx1" presStyleLbl="revTx" presStyleIdx="0" presStyleCnt="4"/>
      <dgm:spPr/>
    </dgm:pt>
    <dgm:pt modelId="{4655FE97-6413-439A-A3F1-5AC35D01A9F3}" type="pres">
      <dgm:prSet presAssocID="{3D367253-3CFA-411A-B0EF-1B34F578B94E}" presName="vert1" presStyleCnt="0"/>
      <dgm:spPr/>
    </dgm:pt>
    <dgm:pt modelId="{C1892ADD-A205-44BD-9450-F151DD000A54}" type="pres">
      <dgm:prSet presAssocID="{992C27DC-2DA4-4F38-9D16-538FF0BD43A4}" presName="thickLine" presStyleLbl="alignNode1" presStyleIdx="1" presStyleCnt="4"/>
      <dgm:spPr/>
    </dgm:pt>
    <dgm:pt modelId="{8EF58493-3D49-47CF-B9AD-D6B3A440590B}" type="pres">
      <dgm:prSet presAssocID="{992C27DC-2DA4-4F38-9D16-538FF0BD43A4}" presName="horz1" presStyleCnt="0"/>
      <dgm:spPr/>
    </dgm:pt>
    <dgm:pt modelId="{C8C80B4A-41D5-4021-B8BD-D66B2E64EC36}" type="pres">
      <dgm:prSet presAssocID="{992C27DC-2DA4-4F38-9D16-538FF0BD43A4}" presName="tx1" presStyleLbl="revTx" presStyleIdx="1" presStyleCnt="4"/>
      <dgm:spPr/>
    </dgm:pt>
    <dgm:pt modelId="{5F8D9A22-677D-401E-A04C-C4D585739A35}" type="pres">
      <dgm:prSet presAssocID="{992C27DC-2DA4-4F38-9D16-538FF0BD43A4}" presName="vert1" presStyleCnt="0"/>
      <dgm:spPr/>
    </dgm:pt>
    <dgm:pt modelId="{83AFE030-D292-4B20-B2F4-9C4D55B70A9F}" type="pres">
      <dgm:prSet presAssocID="{470658CD-37E9-484D-9C49-B55E5EB6F620}" presName="thickLine" presStyleLbl="alignNode1" presStyleIdx="2" presStyleCnt="4"/>
      <dgm:spPr/>
    </dgm:pt>
    <dgm:pt modelId="{225D9563-759D-4779-B2F0-52EE8C058E77}" type="pres">
      <dgm:prSet presAssocID="{470658CD-37E9-484D-9C49-B55E5EB6F620}" presName="horz1" presStyleCnt="0"/>
      <dgm:spPr/>
    </dgm:pt>
    <dgm:pt modelId="{F5E0D631-EA15-4B35-AD49-48CDA544D60D}" type="pres">
      <dgm:prSet presAssocID="{470658CD-37E9-484D-9C49-B55E5EB6F620}" presName="tx1" presStyleLbl="revTx" presStyleIdx="2" presStyleCnt="4"/>
      <dgm:spPr/>
    </dgm:pt>
    <dgm:pt modelId="{FD990CF9-E161-4181-AF81-895FFE08F204}" type="pres">
      <dgm:prSet presAssocID="{470658CD-37E9-484D-9C49-B55E5EB6F620}" presName="vert1" presStyleCnt="0"/>
      <dgm:spPr/>
    </dgm:pt>
    <dgm:pt modelId="{A0832E16-40BA-4E92-B028-FFD902102B06}" type="pres">
      <dgm:prSet presAssocID="{490BF8DB-C28D-417D-98A2-24A842ACC3CA}" presName="thickLine" presStyleLbl="alignNode1" presStyleIdx="3" presStyleCnt="4"/>
      <dgm:spPr/>
    </dgm:pt>
    <dgm:pt modelId="{3892B70B-249C-4A70-B018-30C55E7688A3}" type="pres">
      <dgm:prSet presAssocID="{490BF8DB-C28D-417D-98A2-24A842ACC3CA}" presName="horz1" presStyleCnt="0"/>
      <dgm:spPr/>
    </dgm:pt>
    <dgm:pt modelId="{F70C39C0-C0CF-4FE7-9832-0ADBB8FC6FE1}" type="pres">
      <dgm:prSet presAssocID="{490BF8DB-C28D-417D-98A2-24A842ACC3CA}" presName="tx1" presStyleLbl="revTx" presStyleIdx="3" presStyleCnt="4"/>
      <dgm:spPr/>
    </dgm:pt>
    <dgm:pt modelId="{96EEDED6-F4BF-43FD-9BD3-092155CA8DAC}" type="pres">
      <dgm:prSet presAssocID="{490BF8DB-C28D-417D-98A2-24A842ACC3CA}" presName="vert1" presStyleCnt="0"/>
      <dgm:spPr/>
    </dgm:pt>
  </dgm:ptLst>
  <dgm:cxnLst>
    <dgm:cxn modelId="{BFE9D80B-E3D3-4623-A6BC-FAA3A6F0BCC2}" type="presOf" srcId="{3D367253-3CFA-411A-B0EF-1B34F578B94E}" destId="{BD80E48B-4DB2-4B8E-B533-7168C459A8FE}" srcOrd="0" destOrd="0" presId="urn:microsoft.com/office/officeart/2008/layout/LinedList"/>
    <dgm:cxn modelId="{C24D6813-5557-4856-9B3C-7426097A8090}" srcId="{EC5F9202-550D-4CA8-AE2C-6FC62B708986}" destId="{3D367253-3CFA-411A-B0EF-1B34F578B94E}" srcOrd="0" destOrd="0" parTransId="{8A315638-B648-48C1-8083-8964FCC50F6D}" sibTransId="{42B436D3-1089-4DCD-A70F-6A850A2FDB6D}"/>
    <dgm:cxn modelId="{2CFBE23D-B5A3-4529-9FDA-9CD61855DF7A}" srcId="{EC5F9202-550D-4CA8-AE2C-6FC62B708986}" destId="{470658CD-37E9-484D-9C49-B55E5EB6F620}" srcOrd="2" destOrd="0" parTransId="{922AE98B-B86B-47AF-A1A2-7CE0A6859335}" sibTransId="{661E10C8-EDFD-43D8-86EC-EC5F0D2C6B7C}"/>
    <dgm:cxn modelId="{7A4BBA41-9C38-445F-85CF-DD19B1F96DAF}" srcId="{EC5F9202-550D-4CA8-AE2C-6FC62B708986}" destId="{490BF8DB-C28D-417D-98A2-24A842ACC3CA}" srcOrd="3" destOrd="0" parTransId="{0063183A-A794-4085-9A8C-3E90316873D6}" sibTransId="{B4BD2CBD-A342-4F5E-B7E0-97F013C7152F}"/>
    <dgm:cxn modelId="{6B7BCD58-F180-43D3-B8EE-7ED48FF41976}" srcId="{EC5F9202-550D-4CA8-AE2C-6FC62B708986}" destId="{992C27DC-2DA4-4F38-9D16-538FF0BD43A4}" srcOrd="1" destOrd="0" parTransId="{6248F61E-3F59-4B0F-9129-000E8D53C316}" sibTransId="{7BCDDF9E-79BA-4340-ADED-AE2A374B1232}"/>
    <dgm:cxn modelId="{CC74AF81-721A-4BA8-9183-AE1CC3994420}" type="presOf" srcId="{490BF8DB-C28D-417D-98A2-24A842ACC3CA}" destId="{F70C39C0-C0CF-4FE7-9832-0ADBB8FC6FE1}" srcOrd="0" destOrd="0" presId="urn:microsoft.com/office/officeart/2008/layout/LinedList"/>
    <dgm:cxn modelId="{178A6EC9-5A3C-47E2-8C4C-083925D1E39F}" type="presOf" srcId="{992C27DC-2DA4-4F38-9D16-538FF0BD43A4}" destId="{C8C80B4A-41D5-4021-B8BD-D66B2E64EC36}" srcOrd="0" destOrd="0" presId="urn:microsoft.com/office/officeart/2008/layout/LinedList"/>
    <dgm:cxn modelId="{238758E5-CFDE-4024-A28A-85EEA0FC1B86}" type="presOf" srcId="{470658CD-37E9-484D-9C49-B55E5EB6F620}" destId="{F5E0D631-EA15-4B35-AD49-48CDA544D60D}" srcOrd="0" destOrd="0" presId="urn:microsoft.com/office/officeart/2008/layout/LinedList"/>
    <dgm:cxn modelId="{CD24FDEF-15C9-46BD-A842-3EF360FBC856}" type="presOf" srcId="{EC5F9202-550D-4CA8-AE2C-6FC62B708986}" destId="{494D55A5-BBBD-4013-B3C0-935E5BC426F8}" srcOrd="0" destOrd="0" presId="urn:microsoft.com/office/officeart/2008/layout/LinedList"/>
    <dgm:cxn modelId="{AF8F331A-7AD0-4894-BC8A-0643953818E1}" type="presParOf" srcId="{494D55A5-BBBD-4013-B3C0-935E5BC426F8}" destId="{BE5CBF08-FD0A-482C-B97F-D0999DC6C2A2}" srcOrd="0" destOrd="0" presId="urn:microsoft.com/office/officeart/2008/layout/LinedList"/>
    <dgm:cxn modelId="{120531B4-0869-4B31-8805-A492D1B640ED}" type="presParOf" srcId="{494D55A5-BBBD-4013-B3C0-935E5BC426F8}" destId="{BA5B2ACC-1C28-44CC-8E10-09558603A5BC}" srcOrd="1" destOrd="0" presId="urn:microsoft.com/office/officeart/2008/layout/LinedList"/>
    <dgm:cxn modelId="{B698A8B7-1B59-4C2A-840A-89424BD5126C}" type="presParOf" srcId="{BA5B2ACC-1C28-44CC-8E10-09558603A5BC}" destId="{BD80E48B-4DB2-4B8E-B533-7168C459A8FE}" srcOrd="0" destOrd="0" presId="urn:microsoft.com/office/officeart/2008/layout/LinedList"/>
    <dgm:cxn modelId="{6591DE5A-D4B8-47D1-BB84-92C84232C444}" type="presParOf" srcId="{BA5B2ACC-1C28-44CC-8E10-09558603A5BC}" destId="{4655FE97-6413-439A-A3F1-5AC35D01A9F3}" srcOrd="1" destOrd="0" presId="urn:microsoft.com/office/officeart/2008/layout/LinedList"/>
    <dgm:cxn modelId="{F7DE270F-B2C7-4879-AC0B-999B4E6899EC}" type="presParOf" srcId="{494D55A5-BBBD-4013-B3C0-935E5BC426F8}" destId="{C1892ADD-A205-44BD-9450-F151DD000A54}" srcOrd="2" destOrd="0" presId="urn:microsoft.com/office/officeart/2008/layout/LinedList"/>
    <dgm:cxn modelId="{C3DE5326-662F-439C-B6FC-24278EA6D6FA}" type="presParOf" srcId="{494D55A5-BBBD-4013-B3C0-935E5BC426F8}" destId="{8EF58493-3D49-47CF-B9AD-D6B3A440590B}" srcOrd="3" destOrd="0" presId="urn:microsoft.com/office/officeart/2008/layout/LinedList"/>
    <dgm:cxn modelId="{CF28789C-C706-4CCE-AFC5-7DC9B954D704}" type="presParOf" srcId="{8EF58493-3D49-47CF-B9AD-D6B3A440590B}" destId="{C8C80B4A-41D5-4021-B8BD-D66B2E64EC36}" srcOrd="0" destOrd="0" presId="urn:microsoft.com/office/officeart/2008/layout/LinedList"/>
    <dgm:cxn modelId="{81D8B438-317E-486C-805E-35E45656CD36}" type="presParOf" srcId="{8EF58493-3D49-47CF-B9AD-D6B3A440590B}" destId="{5F8D9A22-677D-401E-A04C-C4D585739A35}" srcOrd="1" destOrd="0" presId="urn:microsoft.com/office/officeart/2008/layout/LinedList"/>
    <dgm:cxn modelId="{EC292D3B-A6FC-4043-83F4-59C84478A176}" type="presParOf" srcId="{494D55A5-BBBD-4013-B3C0-935E5BC426F8}" destId="{83AFE030-D292-4B20-B2F4-9C4D55B70A9F}" srcOrd="4" destOrd="0" presId="urn:microsoft.com/office/officeart/2008/layout/LinedList"/>
    <dgm:cxn modelId="{79742AE2-F3BD-4F6D-A347-9D1FDD4367D8}" type="presParOf" srcId="{494D55A5-BBBD-4013-B3C0-935E5BC426F8}" destId="{225D9563-759D-4779-B2F0-52EE8C058E77}" srcOrd="5" destOrd="0" presId="urn:microsoft.com/office/officeart/2008/layout/LinedList"/>
    <dgm:cxn modelId="{404FBE34-DACA-43EB-BB75-BEBF6DBC5256}" type="presParOf" srcId="{225D9563-759D-4779-B2F0-52EE8C058E77}" destId="{F5E0D631-EA15-4B35-AD49-48CDA544D60D}" srcOrd="0" destOrd="0" presId="urn:microsoft.com/office/officeart/2008/layout/LinedList"/>
    <dgm:cxn modelId="{8C17F116-BD7C-4275-B439-378FFCF7ADC3}" type="presParOf" srcId="{225D9563-759D-4779-B2F0-52EE8C058E77}" destId="{FD990CF9-E161-4181-AF81-895FFE08F204}" srcOrd="1" destOrd="0" presId="urn:microsoft.com/office/officeart/2008/layout/LinedList"/>
    <dgm:cxn modelId="{1AD0A4D5-2AFC-4591-A7C3-AEF2E394183E}" type="presParOf" srcId="{494D55A5-BBBD-4013-B3C0-935E5BC426F8}" destId="{A0832E16-40BA-4E92-B028-FFD902102B06}" srcOrd="6" destOrd="0" presId="urn:microsoft.com/office/officeart/2008/layout/LinedList"/>
    <dgm:cxn modelId="{7D2F77F1-7F51-43F4-8EB2-1A6CD8247062}" type="presParOf" srcId="{494D55A5-BBBD-4013-B3C0-935E5BC426F8}" destId="{3892B70B-249C-4A70-B018-30C55E7688A3}" srcOrd="7" destOrd="0" presId="urn:microsoft.com/office/officeart/2008/layout/LinedList"/>
    <dgm:cxn modelId="{71CF13C5-6AC4-4887-A357-CDB8B68589C5}" type="presParOf" srcId="{3892B70B-249C-4A70-B018-30C55E7688A3}" destId="{F70C39C0-C0CF-4FE7-9832-0ADBB8FC6FE1}" srcOrd="0" destOrd="0" presId="urn:microsoft.com/office/officeart/2008/layout/LinedList"/>
    <dgm:cxn modelId="{08626090-131C-407D-854C-426106D9F646}" type="presParOf" srcId="{3892B70B-249C-4A70-B018-30C55E7688A3}" destId="{96EEDED6-F4BF-43FD-9BD3-092155CA8D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6AB0A-B393-49C6-AC3D-CCF0463433B6}">
      <dsp:nvSpPr>
        <dsp:cNvPr id="0" name=""/>
        <dsp:cNvSpPr/>
      </dsp:nvSpPr>
      <dsp:spPr>
        <a:xfrm>
          <a:off x="0" y="0"/>
          <a:ext cx="50003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F68F0B-7C3B-48BC-BE69-452833A3ACF3}">
      <dsp:nvSpPr>
        <dsp:cNvPr id="0" name=""/>
        <dsp:cNvSpPr/>
      </dsp:nvSpPr>
      <dsp:spPr>
        <a:xfrm>
          <a:off x="0" y="0"/>
          <a:ext cx="5000322" cy="1276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Practitioners encourage learners understanding of language. </a:t>
          </a:r>
          <a:endParaRPr lang="en-US" sz="2100" kern="1200"/>
        </a:p>
      </dsp:txBody>
      <dsp:txXfrm>
        <a:off x="0" y="0"/>
        <a:ext cx="5000322" cy="1276550"/>
      </dsp:txXfrm>
    </dsp:sp>
    <dsp:sp modelId="{19E7C11C-1E7B-4592-B91D-200191C292D6}">
      <dsp:nvSpPr>
        <dsp:cNvPr id="0" name=""/>
        <dsp:cNvSpPr/>
      </dsp:nvSpPr>
      <dsp:spPr>
        <a:xfrm>
          <a:off x="0" y="1276550"/>
          <a:ext cx="50003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F4444-8BBD-4203-AFC4-551E22117EC4}">
      <dsp:nvSpPr>
        <dsp:cNvPr id="0" name=""/>
        <dsp:cNvSpPr/>
      </dsp:nvSpPr>
      <dsp:spPr>
        <a:xfrm>
          <a:off x="0" y="1276550"/>
          <a:ext cx="5000322" cy="1276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Extra-curricular opportunities are offered to enable students to develop their language skills. </a:t>
          </a:r>
          <a:endParaRPr lang="en-US" sz="2100" kern="1200" dirty="0"/>
        </a:p>
      </dsp:txBody>
      <dsp:txXfrm>
        <a:off x="0" y="1276550"/>
        <a:ext cx="5000322" cy="1276550"/>
      </dsp:txXfrm>
    </dsp:sp>
    <dsp:sp modelId="{36360B4E-6868-467C-BEB2-AC133D546010}">
      <dsp:nvSpPr>
        <dsp:cNvPr id="0" name=""/>
        <dsp:cNvSpPr/>
      </dsp:nvSpPr>
      <dsp:spPr>
        <a:xfrm>
          <a:off x="0" y="2553101"/>
          <a:ext cx="50003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CD455-8D61-4379-9137-31F731323FCD}">
      <dsp:nvSpPr>
        <dsp:cNvPr id="0" name=""/>
        <dsp:cNvSpPr/>
      </dsp:nvSpPr>
      <dsp:spPr>
        <a:xfrm>
          <a:off x="0" y="2553101"/>
          <a:ext cx="5000322" cy="1276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Urdd enables students to further their knowledge and understanding of the Welsh language. </a:t>
          </a:r>
          <a:endParaRPr lang="en-US" sz="2100" kern="1200"/>
        </a:p>
      </dsp:txBody>
      <dsp:txXfrm>
        <a:off x="0" y="2553101"/>
        <a:ext cx="5000322" cy="1276550"/>
      </dsp:txXfrm>
    </dsp:sp>
    <dsp:sp modelId="{2D16EFF4-151C-4D66-9DAD-DC8EBBF53683}">
      <dsp:nvSpPr>
        <dsp:cNvPr id="0" name=""/>
        <dsp:cNvSpPr/>
      </dsp:nvSpPr>
      <dsp:spPr>
        <a:xfrm>
          <a:off x="0" y="3829651"/>
          <a:ext cx="500032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E236D-FD02-48A7-8949-4BABFF22F1A6}">
      <dsp:nvSpPr>
        <dsp:cNvPr id="0" name=""/>
        <dsp:cNvSpPr/>
      </dsp:nvSpPr>
      <dsp:spPr>
        <a:xfrm>
          <a:off x="0" y="3829651"/>
          <a:ext cx="5000322" cy="1276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Children of the same age uphold different ability levels within the welsh language. 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(Publication Section, 2021).</a:t>
          </a:r>
          <a:endParaRPr lang="en-US" sz="2100" kern="1200" dirty="0"/>
        </a:p>
      </dsp:txBody>
      <dsp:txXfrm>
        <a:off x="0" y="3829651"/>
        <a:ext cx="5000322" cy="12765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5CBF08-FD0A-482C-B97F-D0999DC6C2A2}">
      <dsp:nvSpPr>
        <dsp:cNvPr id="0" name=""/>
        <dsp:cNvSpPr/>
      </dsp:nvSpPr>
      <dsp:spPr>
        <a:xfrm>
          <a:off x="0" y="0"/>
          <a:ext cx="50965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0E48B-4DB2-4B8E-B533-7168C459A8FE}">
      <dsp:nvSpPr>
        <dsp:cNvPr id="0" name=""/>
        <dsp:cNvSpPr/>
      </dsp:nvSpPr>
      <dsp:spPr>
        <a:xfrm>
          <a:off x="0" y="0"/>
          <a:ext cx="5096577" cy="1225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curriculum being implemented in 2021 is purpose driven. </a:t>
          </a:r>
          <a:endParaRPr lang="en-US" sz="2300" kern="1200"/>
        </a:p>
      </dsp:txBody>
      <dsp:txXfrm>
        <a:off x="0" y="0"/>
        <a:ext cx="5096577" cy="1225246"/>
      </dsp:txXfrm>
    </dsp:sp>
    <dsp:sp modelId="{C1892ADD-A205-44BD-9450-F151DD000A54}">
      <dsp:nvSpPr>
        <dsp:cNvPr id="0" name=""/>
        <dsp:cNvSpPr/>
      </dsp:nvSpPr>
      <dsp:spPr>
        <a:xfrm>
          <a:off x="0" y="1225245"/>
          <a:ext cx="50965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80B4A-41D5-4021-B8BD-D66B2E64EC36}">
      <dsp:nvSpPr>
        <dsp:cNvPr id="0" name=""/>
        <dsp:cNvSpPr/>
      </dsp:nvSpPr>
      <dsp:spPr>
        <a:xfrm>
          <a:off x="0" y="1225246"/>
          <a:ext cx="5096577" cy="1225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new curriculum addresses progression.  This progression is assessed through key stages. </a:t>
          </a:r>
          <a:endParaRPr lang="en-US" sz="2300" kern="1200"/>
        </a:p>
      </dsp:txBody>
      <dsp:txXfrm>
        <a:off x="0" y="1225246"/>
        <a:ext cx="5096577" cy="1225246"/>
      </dsp:txXfrm>
    </dsp:sp>
    <dsp:sp modelId="{83AFE030-D292-4B20-B2F4-9C4D55B70A9F}">
      <dsp:nvSpPr>
        <dsp:cNvPr id="0" name=""/>
        <dsp:cNvSpPr/>
      </dsp:nvSpPr>
      <dsp:spPr>
        <a:xfrm>
          <a:off x="0" y="2450491"/>
          <a:ext cx="50965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0D631-EA15-4B35-AD49-48CDA544D60D}">
      <dsp:nvSpPr>
        <dsp:cNvPr id="0" name=""/>
        <dsp:cNvSpPr/>
      </dsp:nvSpPr>
      <dsp:spPr>
        <a:xfrm>
          <a:off x="0" y="2450492"/>
          <a:ext cx="5096577" cy="1225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new curriculum provides an opportunity for a much richer sense of learning. </a:t>
          </a:r>
          <a:endParaRPr lang="en-US" sz="2300" kern="1200"/>
        </a:p>
      </dsp:txBody>
      <dsp:txXfrm>
        <a:off x="0" y="2450492"/>
        <a:ext cx="5096577" cy="1225246"/>
      </dsp:txXfrm>
    </dsp:sp>
    <dsp:sp modelId="{A0832E16-40BA-4E92-B028-FFD902102B06}">
      <dsp:nvSpPr>
        <dsp:cNvPr id="0" name=""/>
        <dsp:cNvSpPr/>
      </dsp:nvSpPr>
      <dsp:spPr>
        <a:xfrm>
          <a:off x="0" y="3675738"/>
          <a:ext cx="509657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C39C0-C0CF-4FE7-9832-0ADBB8FC6FE1}">
      <dsp:nvSpPr>
        <dsp:cNvPr id="0" name=""/>
        <dsp:cNvSpPr/>
      </dsp:nvSpPr>
      <dsp:spPr>
        <a:xfrm>
          <a:off x="0" y="3675738"/>
          <a:ext cx="5096577" cy="1225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Lastly, the new curriculum changes how Wales views assessments.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(Education Wales, 2019). </a:t>
          </a:r>
          <a:endParaRPr lang="en-US" sz="2300" kern="1200" dirty="0"/>
        </a:p>
      </dsp:txBody>
      <dsp:txXfrm>
        <a:off x="0" y="3675738"/>
        <a:ext cx="5096577" cy="1225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769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8312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358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800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40967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470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209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0813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5286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360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135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87743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8926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605583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78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338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1465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3350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314173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055452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8049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111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5/17/2021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550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84836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1-03/Estyn%20Welsh%20language%20acquisition%20E%2810%29.pdf" TargetMode="External"/><Relationship Id="rId7" Type="http://schemas.openxmlformats.org/officeDocument/2006/relationships/hyperlink" Target="https://www.urdd.cymru/en/support-us/donate/" TargetMode="External"/><Relationship Id="rId2" Type="http://schemas.openxmlformats.org/officeDocument/2006/relationships/hyperlink" Target="https://www.youtube.com/watch?v=SZ3bVjsbAkY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esl.fis.edu/teachers/support/cummin.htm" TargetMode="External"/><Relationship Id="rId5" Type="http://schemas.openxmlformats.org/officeDocument/2006/relationships/hyperlink" Target="https://www-proquest-com.ezproxy.uwtsd.ac.uk/docview/2260499604?accountid=130472&amp;pq-origsite=primo" TargetMode="External"/><Relationship Id="rId4" Type="http://schemas.openxmlformats.org/officeDocument/2006/relationships/hyperlink" Target="https://hwb.gov.wales/curriculum-for-wales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12/cymraeg-2050-welsh-language-strategy.pdf" TargetMode="External"/><Relationship Id="rId2" Type="http://schemas.openxmlformats.org/officeDocument/2006/relationships/hyperlink" Target="https://dictionary.cambridge.org/dictionary/english/bilingualism?q=bilingualism+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futuregenerations.wales/about-us/future-generations-act/" TargetMode="External"/><Relationship Id="rId4" Type="http://schemas.openxmlformats.org/officeDocument/2006/relationships/hyperlink" Target="https://onlinelibrary.wiley.com/doi/full/10.1111/j.1467-7687.2012.1184.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/>
          <a:p>
            <a:r>
              <a:rPr lang="en-GB" dirty="0"/>
              <a:t>BORE DA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F598A-B92C-4AD0-A1A6-FC709DC53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 anchor="t"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Blwyddyn</a:t>
            </a:r>
            <a:r>
              <a:rPr lang="en-GB" dirty="0">
                <a:solidFill>
                  <a:schemeClr val="tx1"/>
                </a:solidFill>
              </a:rPr>
              <a:t> 2. </a:t>
            </a:r>
          </a:p>
        </p:txBody>
      </p:sp>
    </p:spTree>
    <p:extLst>
      <p:ext uri="{BB962C8B-B14F-4D97-AF65-F5344CB8AC3E}">
        <p14:creationId xmlns:p14="http://schemas.microsoft.com/office/powerpoint/2010/main" val="62012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-1514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4420" y="263652"/>
            <a:ext cx="10268712" cy="1508760"/>
          </a:xfrm>
        </p:spPr>
        <p:txBody>
          <a:bodyPr anchor="b">
            <a:normAutofit/>
          </a:bodyPr>
          <a:lstStyle/>
          <a:p>
            <a:r>
              <a:rPr lang="en-GB" sz="5900" u="sng" dirty="0"/>
              <a:t>Unfamiliar words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F598A-B92C-4AD0-A1A6-FC709DC53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2036054"/>
            <a:ext cx="10268712" cy="399898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Numbers – </a:t>
            </a:r>
            <a:r>
              <a:rPr lang="en-GB" dirty="0" err="1">
                <a:solidFill>
                  <a:schemeClr val="tx1"/>
                </a:solidFill>
              </a:rPr>
              <a:t>Rhifiau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Activity – </a:t>
            </a:r>
            <a:r>
              <a:rPr lang="en-GB" dirty="0" err="1">
                <a:solidFill>
                  <a:schemeClr val="tx1"/>
                </a:solidFill>
              </a:rPr>
              <a:t>Gweithgaredd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Addition – </a:t>
            </a:r>
            <a:r>
              <a:rPr lang="en-GB" dirty="0" err="1">
                <a:solidFill>
                  <a:schemeClr val="tx1"/>
                </a:solidFill>
              </a:rPr>
              <a:t>Ychwanegu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Subtract – </a:t>
            </a:r>
            <a:r>
              <a:rPr lang="en-GB" dirty="0" err="1">
                <a:solidFill>
                  <a:schemeClr val="tx1"/>
                </a:solidFill>
              </a:rPr>
              <a:t>Tynnu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Number Bond – </a:t>
            </a:r>
            <a:r>
              <a:rPr lang="en-GB" dirty="0" err="1">
                <a:solidFill>
                  <a:schemeClr val="tx1"/>
                </a:solidFill>
              </a:rPr>
              <a:t>Bondiau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rhif</a:t>
            </a:r>
            <a:r>
              <a:rPr lang="en-GB" dirty="0">
                <a:solidFill>
                  <a:schemeClr val="tx1"/>
                </a:solidFill>
              </a:rPr>
              <a:t>. 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471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1720" y="0"/>
            <a:ext cx="10268712" cy="1536192"/>
          </a:xfrm>
        </p:spPr>
        <p:txBody>
          <a:bodyPr anchor="b">
            <a:normAutofit/>
          </a:bodyPr>
          <a:lstStyle/>
          <a:p>
            <a:r>
              <a:rPr lang="en-GB" sz="5900" u="sng" dirty="0"/>
              <a:t>SUT WYT TI </a:t>
            </a:r>
            <a:r>
              <a:rPr lang="en-GB" sz="5900" u="sng" dirty="0" err="1"/>
              <a:t>heddiw</a:t>
            </a:r>
            <a:r>
              <a:rPr lang="en-GB" sz="5900" u="sng" dirty="0"/>
              <a:t>?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6AAA877A-71BE-4005-9D79-9E1B6AE26F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546" y="1731639"/>
            <a:ext cx="1463040" cy="14630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D469D7C-DE27-40EB-B73E-BEBF7F23BC6A}"/>
              </a:ext>
            </a:extLst>
          </p:cNvPr>
          <p:cNvSpPr txBox="1"/>
          <p:nvPr/>
        </p:nvSpPr>
        <p:spPr>
          <a:xfrm>
            <a:off x="754813" y="3376461"/>
            <a:ext cx="193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hapus</a:t>
            </a:r>
            <a:r>
              <a:rPr lang="en-GB" dirty="0"/>
              <a:t>. </a:t>
            </a:r>
          </a:p>
        </p:txBody>
      </p:sp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3C16B226-AD41-4CB2-8A52-2085BB2859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1485" y="1708779"/>
            <a:ext cx="1485900" cy="14859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D1B9212-6B45-4747-B01B-2046CD4A1F0E}"/>
              </a:ext>
            </a:extLst>
          </p:cNvPr>
          <p:cNvSpPr txBox="1"/>
          <p:nvPr/>
        </p:nvSpPr>
        <p:spPr>
          <a:xfrm>
            <a:off x="5370406" y="3354362"/>
            <a:ext cx="2152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grac</a:t>
            </a:r>
            <a:r>
              <a:rPr lang="en-GB" dirty="0"/>
              <a:t>.</a:t>
            </a:r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20C9468F-A01E-4DBC-885E-CA5C605FFA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1601" y="1768794"/>
            <a:ext cx="1392834" cy="139283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7D45A24-A2DE-400C-950F-927D442BDBFF}"/>
              </a:ext>
            </a:extLst>
          </p:cNvPr>
          <p:cNvSpPr txBox="1"/>
          <p:nvPr/>
        </p:nvSpPr>
        <p:spPr>
          <a:xfrm>
            <a:off x="9445392" y="3433097"/>
            <a:ext cx="3448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drist</a:t>
            </a:r>
            <a:r>
              <a:rPr lang="en-GB" dirty="0"/>
              <a:t>. </a:t>
            </a:r>
          </a:p>
        </p:txBody>
      </p:sp>
      <p:pic>
        <p:nvPicPr>
          <p:cNvPr id="17" name="Picture 16" descr="Icon&#10;&#10;Description automatically generated">
            <a:extLst>
              <a:ext uri="{FF2B5EF4-FFF2-40B4-BE49-F238E27FC236}">
                <a16:creationId xmlns:a16="http://schemas.microsoft.com/office/drawing/2014/main" id="{13C2D6E3-D57E-4F6E-898E-9DA016C0FC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1802" y="4443231"/>
            <a:ext cx="1495142" cy="14390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D4D4BDC-CF7D-453B-9FBA-1A02D668EB0C}"/>
              </a:ext>
            </a:extLst>
          </p:cNvPr>
          <p:cNvSpPr txBox="1"/>
          <p:nvPr/>
        </p:nvSpPr>
        <p:spPr>
          <a:xfrm>
            <a:off x="5488692" y="6220799"/>
            <a:ext cx="1448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sal</a:t>
            </a:r>
            <a:r>
              <a:rPr lang="en-GB" dirty="0"/>
              <a:t>.</a:t>
            </a:r>
          </a:p>
        </p:txBody>
      </p:sp>
      <p:pic>
        <p:nvPicPr>
          <p:cNvPr id="24" name="Picture 23" descr="Icon&#10;&#10;Description automatically generated">
            <a:extLst>
              <a:ext uri="{FF2B5EF4-FFF2-40B4-BE49-F238E27FC236}">
                <a16:creationId xmlns:a16="http://schemas.microsoft.com/office/drawing/2014/main" id="{AC4C1065-1818-4FFF-AB48-9678C873B3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205" y="4262151"/>
            <a:ext cx="1485497" cy="1439075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6EA375F-BA32-489E-9365-63CD77EB273F}"/>
              </a:ext>
            </a:extLst>
          </p:cNvPr>
          <p:cNvSpPr txBox="1"/>
          <p:nvPr/>
        </p:nvSpPr>
        <p:spPr>
          <a:xfrm>
            <a:off x="638175" y="6094942"/>
            <a:ext cx="2857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blino</a:t>
            </a:r>
            <a:r>
              <a:rPr lang="en-GB" dirty="0"/>
              <a:t>. </a:t>
            </a:r>
          </a:p>
        </p:txBody>
      </p:sp>
      <p:pic>
        <p:nvPicPr>
          <p:cNvPr id="30" name="Picture 29" descr="Logo&#10;&#10;Description automatically generated">
            <a:extLst>
              <a:ext uri="{FF2B5EF4-FFF2-40B4-BE49-F238E27FC236}">
                <a16:creationId xmlns:a16="http://schemas.microsoft.com/office/drawing/2014/main" id="{F9B4CD7A-02EE-419E-B371-720514D3BEE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1601" y="4443231"/>
            <a:ext cx="1485802" cy="1485802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C77980F8-7F99-4A4C-AA10-EF7B3C525ABB}"/>
              </a:ext>
            </a:extLst>
          </p:cNvPr>
          <p:cNvSpPr txBox="1"/>
          <p:nvPr/>
        </p:nvSpPr>
        <p:spPr>
          <a:xfrm>
            <a:off x="9285845" y="6268279"/>
            <a:ext cx="2991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fendigedig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10655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36" b="1"/>
          <a:stretch/>
        </p:blipFill>
        <p:spPr>
          <a:xfrm>
            <a:off x="3048" y="0"/>
            <a:ext cx="1218895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365A786E-9028-443F-8713-B9552D9A2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779221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7000" y="863632"/>
            <a:ext cx="6858000" cy="3657600"/>
          </a:xfrm>
        </p:spPr>
        <p:txBody>
          <a:bodyPr anchor="ctr">
            <a:normAutofit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Numbers - </a:t>
            </a:r>
            <a:r>
              <a:rPr lang="en-GB" u="sng" dirty="0" err="1">
                <a:solidFill>
                  <a:schemeClr val="bg1"/>
                </a:solidFill>
              </a:rPr>
              <a:t>Rhifiau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F598A-B92C-4AD0-A1A6-FC709DC53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7000" y="4744794"/>
            <a:ext cx="6858000" cy="1097280"/>
          </a:xfrm>
        </p:spPr>
        <p:txBody>
          <a:bodyPr>
            <a:normAutofit/>
          </a:bodyPr>
          <a:lstStyle/>
          <a:p>
            <a:pPr>
              <a:lnSpc>
                <a:spcPct val="91000"/>
              </a:lnSpc>
            </a:pPr>
            <a:r>
              <a:rPr lang="en-GB" sz="2800" dirty="0">
                <a:solidFill>
                  <a:srgbClr val="FFFFFF"/>
                </a:solidFill>
              </a:rPr>
              <a:t>Today we are going to learn about numbers up to 100 in Welsh. </a:t>
            </a:r>
          </a:p>
        </p:txBody>
      </p:sp>
    </p:spTree>
    <p:extLst>
      <p:ext uri="{BB962C8B-B14F-4D97-AF65-F5344CB8AC3E}">
        <p14:creationId xmlns:p14="http://schemas.microsoft.com/office/powerpoint/2010/main" val="1124427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1720" y="0"/>
            <a:ext cx="10268712" cy="1536192"/>
          </a:xfrm>
        </p:spPr>
        <p:txBody>
          <a:bodyPr anchor="b">
            <a:normAutofit/>
          </a:bodyPr>
          <a:lstStyle/>
          <a:p>
            <a:r>
              <a:rPr lang="en-GB" sz="5900" u="sng" dirty="0"/>
              <a:t>Numbers: RHIFIAU (1-10)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A28B7AE-166A-4744-AF12-1EDB51554DA3}"/>
              </a:ext>
            </a:extLst>
          </p:cNvPr>
          <p:cNvSpPr/>
          <p:nvPr/>
        </p:nvSpPr>
        <p:spPr>
          <a:xfrm>
            <a:off x="426098" y="1536192"/>
            <a:ext cx="19672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1 - UN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3572DE-109A-4805-ABB0-57A1B01C8F1B}"/>
              </a:ext>
            </a:extLst>
          </p:cNvPr>
          <p:cNvSpPr/>
          <p:nvPr/>
        </p:nvSpPr>
        <p:spPr>
          <a:xfrm>
            <a:off x="186340" y="3460838"/>
            <a:ext cx="27705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 – DAU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387C78-8E3A-47C3-8B01-0BCD7B8381E1}"/>
              </a:ext>
            </a:extLst>
          </p:cNvPr>
          <p:cNvSpPr/>
          <p:nvPr/>
        </p:nvSpPr>
        <p:spPr>
          <a:xfrm>
            <a:off x="243376" y="5473000"/>
            <a:ext cx="26564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 – TRI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87F412-36DC-45F6-9341-9EDCC5121EC7}"/>
              </a:ext>
            </a:extLst>
          </p:cNvPr>
          <p:cNvSpPr/>
          <p:nvPr/>
        </p:nvSpPr>
        <p:spPr>
          <a:xfrm>
            <a:off x="4196217" y="1536192"/>
            <a:ext cx="37995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4 - PEDWAR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6FC0B-EE6C-4380-B7E4-7A2D2854B720}"/>
              </a:ext>
            </a:extLst>
          </p:cNvPr>
          <p:cNvSpPr/>
          <p:nvPr/>
        </p:nvSpPr>
        <p:spPr>
          <a:xfrm>
            <a:off x="4540348" y="3428995"/>
            <a:ext cx="29017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5 - PUMP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C09948-DCF9-4F57-BE2F-1256EB0CC069}"/>
              </a:ext>
            </a:extLst>
          </p:cNvPr>
          <p:cNvSpPr/>
          <p:nvPr/>
        </p:nvSpPr>
        <p:spPr>
          <a:xfrm>
            <a:off x="3895139" y="5473000"/>
            <a:ext cx="41921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6 – CHWECH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87F18C-5771-41DB-AFC5-789579D14CDA}"/>
              </a:ext>
            </a:extLst>
          </p:cNvPr>
          <p:cNvSpPr/>
          <p:nvPr/>
        </p:nvSpPr>
        <p:spPr>
          <a:xfrm>
            <a:off x="8773717" y="1575185"/>
            <a:ext cx="28798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7 - SAITH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97BFCD9-F821-48A8-B42A-9E5C2577A767}"/>
              </a:ext>
            </a:extLst>
          </p:cNvPr>
          <p:cNvSpPr/>
          <p:nvPr/>
        </p:nvSpPr>
        <p:spPr>
          <a:xfrm>
            <a:off x="8773717" y="2967330"/>
            <a:ext cx="29033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8 - WYTH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EAA5C0-23A0-4AC0-BBD9-B921F03A668B}"/>
              </a:ext>
            </a:extLst>
          </p:cNvPr>
          <p:cNvSpPr/>
          <p:nvPr/>
        </p:nvSpPr>
        <p:spPr>
          <a:xfrm>
            <a:off x="8899640" y="4293052"/>
            <a:ext cx="25609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9 - NAW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D647D98-665E-4F02-9166-8F777D4C3D90}"/>
              </a:ext>
            </a:extLst>
          </p:cNvPr>
          <p:cNvSpPr/>
          <p:nvPr/>
        </p:nvSpPr>
        <p:spPr>
          <a:xfrm>
            <a:off x="8751446" y="5461817"/>
            <a:ext cx="27764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10 - DEG</a:t>
            </a:r>
          </a:p>
        </p:txBody>
      </p:sp>
    </p:spTree>
    <p:extLst>
      <p:ext uri="{BB962C8B-B14F-4D97-AF65-F5344CB8AC3E}">
        <p14:creationId xmlns:p14="http://schemas.microsoft.com/office/powerpoint/2010/main" val="3732897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245" y="0"/>
            <a:ext cx="10268712" cy="2005194"/>
          </a:xfrm>
        </p:spPr>
        <p:txBody>
          <a:bodyPr anchor="b">
            <a:normAutofit/>
          </a:bodyPr>
          <a:lstStyle/>
          <a:p>
            <a:r>
              <a:rPr lang="en-GB" sz="5900" u="sng" dirty="0"/>
              <a:t>ACTIVITY -GWEITHGAREDD </a:t>
            </a:r>
            <a:br>
              <a:rPr lang="en-GB" sz="5900" u="sng" dirty="0"/>
            </a:br>
            <a:r>
              <a:rPr lang="en-GB" sz="5900" u="sng" dirty="0"/>
              <a:t>(Addition – YCHWANEGU)</a:t>
            </a:r>
          </a:p>
        </p:txBody>
      </p:sp>
      <p:pic>
        <p:nvPicPr>
          <p:cNvPr id="6" name="Picture 5" descr="A picture containing indoor, white&#10;&#10;Description automatically generated">
            <a:extLst>
              <a:ext uri="{FF2B5EF4-FFF2-40B4-BE49-F238E27FC236}">
                <a16:creationId xmlns:a16="http://schemas.microsoft.com/office/drawing/2014/main" id="{384180D0-DBB0-4DD8-A727-5167A7489C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37" t="33803" r="37333" b="30246"/>
          <a:stretch/>
        </p:blipFill>
        <p:spPr>
          <a:xfrm rot="5400000">
            <a:off x="1100516" y="2131376"/>
            <a:ext cx="1670762" cy="1757680"/>
          </a:xfrm>
          <a:prstGeom prst="rect">
            <a:avLst/>
          </a:prstGeom>
        </p:spPr>
      </p:pic>
      <p:pic>
        <p:nvPicPr>
          <p:cNvPr id="8" name="Picture 7" descr="A white outlet on a wall&#10;&#10;Description automatically generated with medium confidence">
            <a:extLst>
              <a:ext uri="{FF2B5EF4-FFF2-40B4-BE49-F238E27FC236}">
                <a16:creationId xmlns:a16="http://schemas.microsoft.com/office/drawing/2014/main" id="{1C0CE1F3-2D84-4D2D-9F4D-CA30E2F4BCF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52" t="33012" r="37482" b="32815"/>
          <a:stretch/>
        </p:blipFill>
        <p:spPr>
          <a:xfrm rot="5400000">
            <a:off x="4732204" y="2120414"/>
            <a:ext cx="1586684" cy="1696979"/>
          </a:xfrm>
          <a:prstGeom prst="rect">
            <a:avLst/>
          </a:prstGeom>
        </p:spPr>
      </p:pic>
      <p:sp>
        <p:nvSpPr>
          <p:cNvPr id="9" name="Plus Sign 8">
            <a:extLst>
              <a:ext uri="{FF2B5EF4-FFF2-40B4-BE49-F238E27FC236}">
                <a16:creationId xmlns:a16="http://schemas.microsoft.com/office/drawing/2014/main" id="{A20F9E7D-0526-4981-B1E2-BECBEB6A77DF}"/>
              </a:ext>
            </a:extLst>
          </p:cNvPr>
          <p:cNvSpPr/>
          <p:nvPr/>
        </p:nvSpPr>
        <p:spPr>
          <a:xfrm>
            <a:off x="2985279" y="2380789"/>
            <a:ext cx="1371600" cy="134302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Equals 9">
            <a:extLst>
              <a:ext uri="{FF2B5EF4-FFF2-40B4-BE49-F238E27FC236}">
                <a16:creationId xmlns:a16="http://schemas.microsoft.com/office/drawing/2014/main" id="{EAF66604-9BB7-4EB1-B018-FFFBFB314123}"/>
              </a:ext>
            </a:extLst>
          </p:cNvPr>
          <p:cNvSpPr/>
          <p:nvPr/>
        </p:nvSpPr>
        <p:spPr>
          <a:xfrm>
            <a:off x="6517918" y="2526633"/>
            <a:ext cx="1511701" cy="96716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A1BA488-6CBE-404E-8678-D6D5AA6706B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89" t="37407" r="40555" b="28420"/>
          <a:stretch/>
        </p:blipFill>
        <p:spPr>
          <a:xfrm rot="5400000">
            <a:off x="1166908" y="4527847"/>
            <a:ext cx="1643440" cy="175768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C299B44-DB13-4BB4-8E94-4AC9ABAB9A0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51" t="38387" r="39584" b="26057"/>
          <a:stretch/>
        </p:blipFill>
        <p:spPr>
          <a:xfrm rot="5400000">
            <a:off x="4814550" y="4606714"/>
            <a:ext cx="1586682" cy="1681373"/>
          </a:xfrm>
          <a:prstGeom prst="rect">
            <a:avLst/>
          </a:prstGeom>
        </p:spPr>
      </p:pic>
      <p:sp>
        <p:nvSpPr>
          <p:cNvPr id="17" name="Plus Sign 16">
            <a:extLst>
              <a:ext uri="{FF2B5EF4-FFF2-40B4-BE49-F238E27FC236}">
                <a16:creationId xmlns:a16="http://schemas.microsoft.com/office/drawing/2014/main" id="{7D638785-ED2F-491D-B46B-18F69DFAA2B6}"/>
              </a:ext>
            </a:extLst>
          </p:cNvPr>
          <p:cNvSpPr/>
          <p:nvPr/>
        </p:nvSpPr>
        <p:spPr>
          <a:xfrm>
            <a:off x="2985279" y="4849294"/>
            <a:ext cx="1371600" cy="1343025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DDB85794-44BB-464E-930C-4C9B40C13B35}"/>
              </a:ext>
            </a:extLst>
          </p:cNvPr>
          <p:cNvSpPr/>
          <p:nvPr/>
        </p:nvSpPr>
        <p:spPr>
          <a:xfrm>
            <a:off x="6586193" y="4980173"/>
            <a:ext cx="1511701" cy="96716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AF430D-483C-4895-8A7A-6CA4F6254D34}"/>
              </a:ext>
            </a:extLst>
          </p:cNvPr>
          <p:cNvSpPr txBox="1"/>
          <p:nvPr/>
        </p:nvSpPr>
        <p:spPr>
          <a:xfrm>
            <a:off x="8173501" y="2574375"/>
            <a:ext cx="2931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CHWECH.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D52D609-1C3F-4409-97FB-B6F20F9A5A7D}"/>
              </a:ext>
            </a:extLst>
          </p:cNvPr>
          <p:cNvSpPr txBox="1"/>
          <p:nvPr/>
        </p:nvSpPr>
        <p:spPr>
          <a:xfrm>
            <a:off x="8208304" y="5021967"/>
            <a:ext cx="36558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NAW</a:t>
            </a:r>
            <a:r>
              <a:rPr lang="en-GB" dirty="0"/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16C286D-5E14-4A58-ACD0-09D98AAE783E}"/>
              </a:ext>
            </a:extLst>
          </p:cNvPr>
          <p:cNvSpPr/>
          <p:nvPr/>
        </p:nvSpPr>
        <p:spPr>
          <a:xfrm>
            <a:off x="68315" y="2629367"/>
            <a:ext cx="7744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A0E659E-FD1B-4C79-B462-F151E5A1D644}"/>
              </a:ext>
            </a:extLst>
          </p:cNvPr>
          <p:cNvSpPr/>
          <p:nvPr/>
        </p:nvSpPr>
        <p:spPr>
          <a:xfrm>
            <a:off x="146084" y="4938770"/>
            <a:ext cx="7585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2.</a:t>
            </a:r>
          </a:p>
        </p:txBody>
      </p:sp>
    </p:spTree>
    <p:extLst>
      <p:ext uri="{BB962C8B-B14F-4D97-AF65-F5344CB8AC3E}">
        <p14:creationId xmlns:p14="http://schemas.microsoft.com/office/powerpoint/2010/main" val="2112063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7500" y="-234889"/>
            <a:ext cx="4743450" cy="2096648"/>
          </a:xfrm>
        </p:spPr>
        <p:txBody>
          <a:bodyPr anchor="b"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DF2994D-CEFD-4452-9D32-304599035AC3}"/>
              </a:ext>
            </a:extLst>
          </p:cNvPr>
          <p:cNvSpPr txBox="1"/>
          <p:nvPr/>
        </p:nvSpPr>
        <p:spPr>
          <a:xfrm>
            <a:off x="2200667" y="-106249"/>
            <a:ext cx="74357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/>
              <a:t>ACTIVITY – GWEITHGAREDD  </a:t>
            </a:r>
          </a:p>
          <a:p>
            <a:pPr algn="ctr"/>
            <a:r>
              <a:rPr lang="en-GB" sz="4800" u="sng" dirty="0"/>
              <a:t>(ADDITION - YCHWANEGU) </a:t>
            </a:r>
          </a:p>
        </p:txBody>
      </p:sp>
      <p:pic>
        <p:nvPicPr>
          <p:cNvPr id="11" name="Picture 10" descr="A pair of dice&#10;&#10;Description automatically generated with low confidence">
            <a:extLst>
              <a:ext uri="{FF2B5EF4-FFF2-40B4-BE49-F238E27FC236}">
                <a16:creationId xmlns:a16="http://schemas.microsoft.com/office/drawing/2014/main" id="{2A28C136-9BC2-47E3-BEF3-17A7B0BA79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7" t="20741" r="50000" b="18395"/>
          <a:stretch/>
        </p:blipFill>
        <p:spPr>
          <a:xfrm rot="5400000">
            <a:off x="2171368" y="1413657"/>
            <a:ext cx="1567241" cy="31305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CC7A3C3-596A-435C-AF9E-E1C5B25E0F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02" t="39136" r="41778" b="28074"/>
          <a:stretch/>
        </p:blipFill>
        <p:spPr>
          <a:xfrm rot="5400000">
            <a:off x="8007095" y="2214160"/>
            <a:ext cx="1562218" cy="155829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4200BEFF-BCC0-46BB-B54A-29840C1BEA8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02" t="39136" r="41778" b="28074"/>
          <a:stretch/>
        </p:blipFill>
        <p:spPr>
          <a:xfrm rot="5400000">
            <a:off x="5451414" y="2188179"/>
            <a:ext cx="1567244" cy="1558293"/>
          </a:xfrm>
          <a:prstGeom prst="rect">
            <a:avLst/>
          </a:prstGeom>
        </p:spPr>
      </p:pic>
      <p:pic>
        <p:nvPicPr>
          <p:cNvPr id="15" name="Picture 14" descr="A white outlet on a wall&#10;&#10;Description automatically generated with medium confidence">
            <a:extLst>
              <a:ext uri="{FF2B5EF4-FFF2-40B4-BE49-F238E27FC236}">
                <a16:creationId xmlns:a16="http://schemas.microsoft.com/office/drawing/2014/main" id="{0D5C916F-AD90-40F6-AE23-2A104794A08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31" t="33222" r="37653" b="33259"/>
          <a:stretch/>
        </p:blipFill>
        <p:spPr>
          <a:xfrm rot="5400000">
            <a:off x="8018023" y="4803485"/>
            <a:ext cx="1562219" cy="1558293"/>
          </a:xfrm>
          <a:prstGeom prst="rect">
            <a:avLst/>
          </a:prstGeom>
        </p:spPr>
      </p:pic>
      <p:pic>
        <p:nvPicPr>
          <p:cNvPr id="25" name="Picture 24" descr="A pair of dice&#10;&#10;Description automatically generated with low confidence">
            <a:extLst>
              <a:ext uri="{FF2B5EF4-FFF2-40B4-BE49-F238E27FC236}">
                <a16:creationId xmlns:a16="http://schemas.microsoft.com/office/drawing/2014/main" id="{8359F165-AAE9-4C90-BAEE-384D443D89E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33" t="20741" r="51111" b="19815"/>
          <a:stretch/>
        </p:blipFill>
        <p:spPr>
          <a:xfrm rot="5400000">
            <a:off x="2202167" y="3947422"/>
            <a:ext cx="1562220" cy="3130551"/>
          </a:xfrm>
          <a:prstGeom prst="rect">
            <a:avLst/>
          </a:prstGeom>
        </p:spPr>
      </p:pic>
      <p:pic>
        <p:nvPicPr>
          <p:cNvPr id="27" name="Picture 26" descr="A white dice on a brown surface&#10;&#10;Description automatically generated with medium confidence">
            <a:extLst>
              <a:ext uri="{FF2B5EF4-FFF2-40B4-BE49-F238E27FC236}">
                <a16:creationId xmlns:a16="http://schemas.microsoft.com/office/drawing/2014/main" id="{1D2D6434-99AF-4264-9678-708F57CD328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39" t="39630" r="39167" b="26852"/>
          <a:stretch/>
        </p:blipFill>
        <p:spPr>
          <a:xfrm rot="5400000">
            <a:off x="5416246" y="4797863"/>
            <a:ext cx="1582993" cy="1548763"/>
          </a:xfrm>
          <a:prstGeom prst="rect">
            <a:avLst/>
          </a:prstGeom>
        </p:spPr>
      </p:pic>
      <p:sp>
        <p:nvSpPr>
          <p:cNvPr id="28" name="Plus Sign 27">
            <a:extLst>
              <a:ext uri="{FF2B5EF4-FFF2-40B4-BE49-F238E27FC236}">
                <a16:creationId xmlns:a16="http://schemas.microsoft.com/office/drawing/2014/main" id="{86AC56F9-7B09-434F-8F70-5203BF64DBD7}"/>
              </a:ext>
            </a:extLst>
          </p:cNvPr>
          <p:cNvSpPr/>
          <p:nvPr/>
        </p:nvSpPr>
        <p:spPr>
          <a:xfrm>
            <a:off x="4510885" y="2563658"/>
            <a:ext cx="824835" cy="89535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Plus Sign 29">
            <a:extLst>
              <a:ext uri="{FF2B5EF4-FFF2-40B4-BE49-F238E27FC236}">
                <a16:creationId xmlns:a16="http://schemas.microsoft.com/office/drawing/2014/main" id="{DB53DD54-4E33-4322-B5F2-8B255BC79FA9}"/>
              </a:ext>
            </a:extLst>
          </p:cNvPr>
          <p:cNvSpPr/>
          <p:nvPr/>
        </p:nvSpPr>
        <p:spPr>
          <a:xfrm>
            <a:off x="7115175" y="2569845"/>
            <a:ext cx="824835" cy="89535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Plus Sign 30">
            <a:extLst>
              <a:ext uri="{FF2B5EF4-FFF2-40B4-BE49-F238E27FC236}">
                <a16:creationId xmlns:a16="http://schemas.microsoft.com/office/drawing/2014/main" id="{E91F8C76-F77F-498F-992C-9C7823CFF928}"/>
              </a:ext>
            </a:extLst>
          </p:cNvPr>
          <p:cNvSpPr/>
          <p:nvPr/>
        </p:nvSpPr>
        <p:spPr>
          <a:xfrm>
            <a:off x="4548562" y="5134956"/>
            <a:ext cx="824835" cy="89535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Plus Sign 31">
            <a:extLst>
              <a:ext uri="{FF2B5EF4-FFF2-40B4-BE49-F238E27FC236}">
                <a16:creationId xmlns:a16="http://schemas.microsoft.com/office/drawing/2014/main" id="{B16CE4BB-E126-43ED-A345-004254159AD9}"/>
              </a:ext>
            </a:extLst>
          </p:cNvPr>
          <p:cNvSpPr/>
          <p:nvPr/>
        </p:nvSpPr>
        <p:spPr>
          <a:xfrm>
            <a:off x="7047123" y="5134956"/>
            <a:ext cx="824835" cy="89535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Equals 32">
            <a:extLst>
              <a:ext uri="{FF2B5EF4-FFF2-40B4-BE49-F238E27FC236}">
                <a16:creationId xmlns:a16="http://schemas.microsoft.com/office/drawing/2014/main" id="{F258E688-5392-4ED7-B0DF-6D1D066D1641}"/>
              </a:ext>
            </a:extLst>
          </p:cNvPr>
          <p:cNvSpPr/>
          <p:nvPr/>
        </p:nvSpPr>
        <p:spPr>
          <a:xfrm>
            <a:off x="9578289" y="2552997"/>
            <a:ext cx="1200150" cy="82867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Equals 33">
            <a:extLst>
              <a:ext uri="{FF2B5EF4-FFF2-40B4-BE49-F238E27FC236}">
                <a16:creationId xmlns:a16="http://schemas.microsoft.com/office/drawing/2014/main" id="{C68A857E-1B5B-422A-A042-84CB07117276}"/>
              </a:ext>
            </a:extLst>
          </p:cNvPr>
          <p:cNvSpPr/>
          <p:nvPr/>
        </p:nvSpPr>
        <p:spPr>
          <a:xfrm>
            <a:off x="9578289" y="5168295"/>
            <a:ext cx="1200150" cy="82867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6E2650A-DA18-4F10-AAFB-E4D89682690C}"/>
              </a:ext>
            </a:extLst>
          </p:cNvPr>
          <p:cNvSpPr txBox="1"/>
          <p:nvPr/>
        </p:nvSpPr>
        <p:spPr>
          <a:xfrm>
            <a:off x="10699182" y="2515028"/>
            <a:ext cx="18674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NAW.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90EFCC8-9AF3-4724-A7CE-50B521C98932}"/>
              </a:ext>
            </a:extLst>
          </p:cNvPr>
          <p:cNvSpPr txBox="1"/>
          <p:nvPr/>
        </p:nvSpPr>
        <p:spPr>
          <a:xfrm>
            <a:off x="10699181" y="5168295"/>
            <a:ext cx="18674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NAW.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A00DFC-67BD-47D3-A899-C95684E2EE8E}"/>
              </a:ext>
            </a:extLst>
          </p:cNvPr>
          <p:cNvSpPr/>
          <p:nvPr/>
        </p:nvSpPr>
        <p:spPr>
          <a:xfrm>
            <a:off x="321233" y="2498725"/>
            <a:ext cx="7585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DF83C8E-4795-47A1-B200-EEF432788F8E}"/>
              </a:ext>
            </a:extLst>
          </p:cNvPr>
          <p:cNvSpPr/>
          <p:nvPr/>
        </p:nvSpPr>
        <p:spPr>
          <a:xfrm>
            <a:off x="297099" y="5051032"/>
            <a:ext cx="7585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1639536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7500" y="-234889"/>
            <a:ext cx="4743450" cy="2096648"/>
          </a:xfrm>
        </p:spPr>
        <p:txBody>
          <a:bodyPr anchor="b">
            <a:norm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6" name="Picture 5" descr="A white outlet on a brown surface&#10;&#10;Description automatically generated with low confidence">
            <a:extLst>
              <a:ext uri="{FF2B5EF4-FFF2-40B4-BE49-F238E27FC236}">
                <a16:creationId xmlns:a16="http://schemas.microsoft.com/office/drawing/2014/main" id="{829CCBC7-4637-4B21-A05E-A76D31ACAA1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3" t="40321" r="42370" b="29061"/>
          <a:stretch/>
        </p:blipFill>
        <p:spPr>
          <a:xfrm rot="5400000">
            <a:off x="5419503" y="2295524"/>
            <a:ext cx="1625958" cy="159508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CC35788-A15F-4101-A7FD-8A2F9977C9F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67" t="38543" r="39407" b="26494"/>
          <a:stretch/>
        </p:blipFill>
        <p:spPr>
          <a:xfrm rot="5400000">
            <a:off x="1705976" y="2256893"/>
            <a:ext cx="1625958" cy="1644540"/>
          </a:xfrm>
          <a:prstGeom prst="rect">
            <a:avLst/>
          </a:prstGeom>
        </p:spPr>
      </p:pic>
      <p:sp>
        <p:nvSpPr>
          <p:cNvPr id="9" name="Minus Sign 8">
            <a:extLst>
              <a:ext uri="{FF2B5EF4-FFF2-40B4-BE49-F238E27FC236}">
                <a16:creationId xmlns:a16="http://schemas.microsoft.com/office/drawing/2014/main" id="{B51DEA1E-DAFA-4F6E-851B-EF4CB2CE0176}"/>
              </a:ext>
            </a:extLst>
          </p:cNvPr>
          <p:cNvSpPr/>
          <p:nvPr/>
        </p:nvSpPr>
        <p:spPr>
          <a:xfrm>
            <a:off x="3953502" y="2393358"/>
            <a:ext cx="1171594" cy="111367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Equals 9">
            <a:extLst>
              <a:ext uri="{FF2B5EF4-FFF2-40B4-BE49-F238E27FC236}">
                <a16:creationId xmlns:a16="http://schemas.microsoft.com/office/drawing/2014/main" id="{6FB53238-11F8-4BA0-92EE-323C50C9C93D}"/>
              </a:ext>
            </a:extLst>
          </p:cNvPr>
          <p:cNvSpPr/>
          <p:nvPr/>
        </p:nvSpPr>
        <p:spPr>
          <a:xfrm>
            <a:off x="7339870" y="2658778"/>
            <a:ext cx="1482727" cy="840771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6" name="Picture 15" descr="A picture containing wall, indoor, white, dirty&#10;&#10;Description automatically generated">
            <a:extLst>
              <a:ext uri="{FF2B5EF4-FFF2-40B4-BE49-F238E27FC236}">
                <a16:creationId xmlns:a16="http://schemas.microsoft.com/office/drawing/2014/main" id="{5A721F39-6668-40C1-A245-60306EBD443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70" t="35927" r="40296" b="28251"/>
          <a:stretch/>
        </p:blipFill>
        <p:spPr>
          <a:xfrm rot="5400000">
            <a:off x="1748580" y="4698721"/>
            <a:ext cx="1590202" cy="1595087"/>
          </a:xfrm>
          <a:prstGeom prst="rect">
            <a:avLst/>
          </a:prstGeom>
        </p:spPr>
      </p:pic>
      <p:pic>
        <p:nvPicPr>
          <p:cNvPr id="18" name="Picture 17" descr="A white outlet on a wall&#10;&#10;Description automatically generated with medium confidence">
            <a:extLst>
              <a:ext uri="{FF2B5EF4-FFF2-40B4-BE49-F238E27FC236}">
                <a16:creationId xmlns:a16="http://schemas.microsoft.com/office/drawing/2014/main" id="{5C489995-DE08-4C77-9B5A-21862DE78DD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89" t="32593" r="37361" b="31852"/>
          <a:stretch/>
        </p:blipFill>
        <p:spPr>
          <a:xfrm rot="5400000">
            <a:off x="5437381" y="4698721"/>
            <a:ext cx="1590201" cy="1595086"/>
          </a:xfrm>
          <a:prstGeom prst="rect">
            <a:avLst/>
          </a:prstGeom>
        </p:spPr>
      </p:pic>
      <p:sp>
        <p:nvSpPr>
          <p:cNvPr id="20" name="Minus Sign 19">
            <a:extLst>
              <a:ext uri="{FF2B5EF4-FFF2-40B4-BE49-F238E27FC236}">
                <a16:creationId xmlns:a16="http://schemas.microsoft.com/office/drawing/2014/main" id="{70F62A71-1483-4E70-BEFE-D7CA88BF0D7E}"/>
              </a:ext>
            </a:extLst>
          </p:cNvPr>
          <p:cNvSpPr/>
          <p:nvPr/>
        </p:nvSpPr>
        <p:spPr>
          <a:xfrm>
            <a:off x="3953502" y="4837369"/>
            <a:ext cx="1171594" cy="1113671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Equals 20">
            <a:extLst>
              <a:ext uri="{FF2B5EF4-FFF2-40B4-BE49-F238E27FC236}">
                <a16:creationId xmlns:a16="http://schemas.microsoft.com/office/drawing/2014/main" id="{C328BF78-5953-4B26-A93C-BE9FDE17A32C}"/>
              </a:ext>
            </a:extLst>
          </p:cNvPr>
          <p:cNvSpPr/>
          <p:nvPr/>
        </p:nvSpPr>
        <p:spPr>
          <a:xfrm>
            <a:off x="7516601" y="4986093"/>
            <a:ext cx="1482727" cy="840771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8A4ADCF-31F7-476D-8752-A25EF77164DB}"/>
              </a:ext>
            </a:extLst>
          </p:cNvPr>
          <p:cNvSpPr txBox="1"/>
          <p:nvPr/>
        </p:nvSpPr>
        <p:spPr>
          <a:xfrm>
            <a:off x="8999328" y="2630396"/>
            <a:ext cx="12233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UN</a:t>
            </a:r>
            <a:r>
              <a:rPr lang="en-GB" sz="4400" dirty="0"/>
              <a:t>.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A1A370F-5AFC-4A61-82E6-35B2FE7021DC}"/>
              </a:ext>
            </a:extLst>
          </p:cNvPr>
          <p:cNvSpPr txBox="1"/>
          <p:nvPr/>
        </p:nvSpPr>
        <p:spPr>
          <a:xfrm>
            <a:off x="9041461" y="5021759"/>
            <a:ext cx="45339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PUMP.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DF2994D-CEFD-4452-9D32-304599035AC3}"/>
              </a:ext>
            </a:extLst>
          </p:cNvPr>
          <p:cNvSpPr txBox="1"/>
          <p:nvPr/>
        </p:nvSpPr>
        <p:spPr>
          <a:xfrm>
            <a:off x="1892244" y="96493"/>
            <a:ext cx="84075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u="sng" dirty="0"/>
              <a:t>ACTIVITY - GWEITHGAREDD </a:t>
            </a:r>
          </a:p>
          <a:p>
            <a:pPr algn="ctr"/>
            <a:r>
              <a:rPr lang="en-GB" sz="5400" u="sng" dirty="0"/>
              <a:t>(SUBTRACT – TYNNU)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5422AD6-3B8C-48EC-82A4-48B5337F9743}"/>
              </a:ext>
            </a:extLst>
          </p:cNvPr>
          <p:cNvSpPr/>
          <p:nvPr/>
        </p:nvSpPr>
        <p:spPr>
          <a:xfrm>
            <a:off x="494965" y="2630396"/>
            <a:ext cx="7585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77BF17-62AA-4682-9E2C-0FA58D27D5BA}"/>
              </a:ext>
            </a:extLst>
          </p:cNvPr>
          <p:cNvSpPr/>
          <p:nvPr/>
        </p:nvSpPr>
        <p:spPr>
          <a:xfrm>
            <a:off x="494965" y="4944813"/>
            <a:ext cx="7585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6.</a:t>
            </a:r>
          </a:p>
        </p:txBody>
      </p:sp>
    </p:spTree>
    <p:extLst>
      <p:ext uri="{BB962C8B-B14F-4D97-AF65-F5344CB8AC3E}">
        <p14:creationId xmlns:p14="http://schemas.microsoft.com/office/powerpoint/2010/main" val="5447888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234" y="-131822"/>
            <a:ext cx="10268712" cy="1934723"/>
          </a:xfrm>
        </p:spPr>
        <p:txBody>
          <a:bodyPr anchor="b">
            <a:noAutofit/>
          </a:bodyPr>
          <a:lstStyle/>
          <a:p>
            <a:r>
              <a:rPr lang="en-GB" sz="6000" u="sng" dirty="0"/>
              <a:t>ACTIVITY - GWEITHGAREDD</a:t>
            </a:r>
            <a:br>
              <a:rPr lang="en-GB" sz="6000" u="sng" dirty="0"/>
            </a:br>
            <a:r>
              <a:rPr lang="en-GB" sz="6000" u="sng" dirty="0"/>
              <a:t>(SUBTRACT – TYNNU)</a:t>
            </a:r>
          </a:p>
        </p:txBody>
      </p:sp>
      <p:pic>
        <p:nvPicPr>
          <p:cNvPr id="6" name="Picture 5" descr="A group of dice&#10;&#10;Description automatically generated with low confidence">
            <a:extLst>
              <a:ext uri="{FF2B5EF4-FFF2-40B4-BE49-F238E27FC236}">
                <a16:creationId xmlns:a16="http://schemas.microsoft.com/office/drawing/2014/main" id="{7436BC9C-EE94-4492-A0C8-5462DC62D4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51" t="20000" r="51475" b="17037"/>
          <a:stretch/>
        </p:blipFill>
        <p:spPr>
          <a:xfrm rot="5400000">
            <a:off x="2041466" y="1459841"/>
            <a:ext cx="1602133" cy="2743676"/>
          </a:xfrm>
          <a:prstGeom prst="rect">
            <a:avLst/>
          </a:prstGeom>
        </p:spPr>
      </p:pic>
      <p:pic>
        <p:nvPicPr>
          <p:cNvPr id="7" name="Picture 6" descr="A pair of dice&#10;&#10;Description automatically generated with low confidence">
            <a:extLst>
              <a:ext uri="{FF2B5EF4-FFF2-40B4-BE49-F238E27FC236}">
                <a16:creationId xmlns:a16="http://schemas.microsoft.com/office/drawing/2014/main" id="{10F72454-3CED-4C66-B7EB-3DFF923E04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98" t="21667" r="50000" b="19629"/>
          <a:stretch/>
        </p:blipFill>
        <p:spPr>
          <a:xfrm rot="5400000">
            <a:off x="6243669" y="1390982"/>
            <a:ext cx="1602135" cy="27436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7D5E69-EF79-4FEB-A6DF-BB380C8F5E3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11" t="23531" r="55971" b="15933"/>
          <a:stretch/>
        </p:blipFill>
        <p:spPr>
          <a:xfrm rot="5400000">
            <a:off x="2128166" y="4060848"/>
            <a:ext cx="1602132" cy="2743677"/>
          </a:xfrm>
          <a:prstGeom prst="rect">
            <a:avLst/>
          </a:prstGeom>
        </p:spPr>
      </p:pic>
      <p:pic>
        <p:nvPicPr>
          <p:cNvPr id="12" name="Picture 11" descr="A picture containing wall, white, remote control&#10;&#10;Description automatically generated">
            <a:extLst>
              <a:ext uri="{FF2B5EF4-FFF2-40B4-BE49-F238E27FC236}">
                <a16:creationId xmlns:a16="http://schemas.microsoft.com/office/drawing/2014/main" id="{F9E43F96-9D37-47F0-AD51-EA24CC04EF6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39" t="17826" r="52444" b="21638"/>
          <a:stretch/>
        </p:blipFill>
        <p:spPr>
          <a:xfrm rot="5400000">
            <a:off x="6452562" y="4032488"/>
            <a:ext cx="1602132" cy="2728076"/>
          </a:xfrm>
          <a:prstGeom prst="rect">
            <a:avLst/>
          </a:prstGeom>
        </p:spPr>
      </p:pic>
      <p:sp>
        <p:nvSpPr>
          <p:cNvPr id="13" name="Minus Sign 12">
            <a:extLst>
              <a:ext uri="{FF2B5EF4-FFF2-40B4-BE49-F238E27FC236}">
                <a16:creationId xmlns:a16="http://schemas.microsoft.com/office/drawing/2014/main" id="{B471F292-3904-4DFF-B08D-3FAA5A8E8019}"/>
              </a:ext>
            </a:extLst>
          </p:cNvPr>
          <p:cNvSpPr/>
          <p:nvPr/>
        </p:nvSpPr>
        <p:spPr>
          <a:xfrm>
            <a:off x="4249679" y="2033408"/>
            <a:ext cx="1336520" cy="13208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Minus Sign 14">
            <a:extLst>
              <a:ext uri="{FF2B5EF4-FFF2-40B4-BE49-F238E27FC236}">
                <a16:creationId xmlns:a16="http://schemas.microsoft.com/office/drawing/2014/main" id="{5A384C79-3495-4A08-8803-5D99D02286E5}"/>
              </a:ext>
            </a:extLst>
          </p:cNvPr>
          <p:cNvSpPr/>
          <p:nvPr/>
        </p:nvSpPr>
        <p:spPr>
          <a:xfrm>
            <a:off x="4336378" y="4736126"/>
            <a:ext cx="1336520" cy="13208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Equals 15">
            <a:extLst>
              <a:ext uri="{FF2B5EF4-FFF2-40B4-BE49-F238E27FC236}">
                <a16:creationId xmlns:a16="http://schemas.microsoft.com/office/drawing/2014/main" id="{1D0D5440-817E-42C2-AEE8-DEDDB7AC0FE9}"/>
              </a:ext>
            </a:extLst>
          </p:cNvPr>
          <p:cNvSpPr/>
          <p:nvPr/>
        </p:nvSpPr>
        <p:spPr>
          <a:xfrm>
            <a:off x="8712824" y="5085263"/>
            <a:ext cx="1383158" cy="86677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DA99B1AE-557E-4438-B528-59B852630140}"/>
              </a:ext>
            </a:extLst>
          </p:cNvPr>
          <p:cNvSpPr/>
          <p:nvPr/>
        </p:nvSpPr>
        <p:spPr>
          <a:xfrm>
            <a:off x="8503274" y="2194546"/>
            <a:ext cx="1383158" cy="866775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D4D10BA-F8DA-4237-86FF-51D7E26211DA}"/>
              </a:ext>
            </a:extLst>
          </p:cNvPr>
          <p:cNvSpPr txBox="1"/>
          <p:nvPr/>
        </p:nvSpPr>
        <p:spPr>
          <a:xfrm>
            <a:off x="9886452" y="2243214"/>
            <a:ext cx="282892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PUMP.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768A650-36C2-4B74-AAA3-6E193E43A669}"/>
              </a:ext>
            </a:extLst>
          </p:cNvPr>
          <p:cNvSpPr txBox="1"/>
          <p:nvPr/>
        </p:nvSpPr>
        <p:spPr>
          <a:xfrm>
            <a:off x="10096002" y="5085263"/>
            <a:ext cx="2619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DAU</a:t>
            </a:r>
            <a:r>
              <a:rPr lang="en-GB" sz="4800" dirty="0"/>
              <a:t>.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FF314C-6824-482B-9E02-3D711882399D}"/>
              </a:ext>
            </a:extLst>
          </p:cNvPr>
          <p:cNvSpPr/>
          <p:nvPr/>
        </p:nvSpPr>
        <p:spPr>
          <a:xfrm>
            <a:off x="474274" y="2301155"/>
            <a:ext cx="699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7.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F54BCFF-20FE-4CD6-A658-96F4EBC3D13F}"/>
              </a:ext>
            </a:extLst>
          </p:cNvPr>
          <p:cNvSpPr/>
          <p:nvPr/>
        </p:nvSpPr>
        <p:spPr>
          <a:xfrm>
            <a:off x="474274" y="4992930"/>
            <a:ext cx="7585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8.</a:t>
            </a:r>
          </a:p>
        </p:txBody>
      </p:sp>
    </p:spTree>
    <p:extLst>
      <p:ext uri="{BB962C8B-B14F-4D97-AF65-F5344CB8AC3E}">
        <p14:creationId xmlns:p14="http://schemas.microsoft.com/office/powerpoint/2010/main" val="3113833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Star: 5 Points 6">
            <a:extLst>
              <a:ext uri="{FF2B5EF4-FFF2-40B4-BE49-F238E27FC236}">
                <a16:creationId xmlns:a16="http://schemas.microsoft.com/office/drawing/2014/main" id="{CF2BA35D-AC96-446C-B335-BF6744BF383A}"/>
              </a:ext>
            </a:extLst>
          </p:cNvPr>
          <p:cNvSpPr/>
          <p:nvPr/>
        </p:nvSpPr>
        <p:spPr>
          <a:xfrm>
            <a:off x="9263646" y="243780"/>
            <a:ext cx="2785481" cy="268756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A007CF-DC78-4C10-BCB9-D959C6C8628B}"/>
              </a:ext>
            </a:extLst>
          </p:cNvPr>
          <p:cNvSpPr txBox="1"/>
          <p:nvPr/>
        </p:nvSpPr>
        <p:spPr>
          <a:xfrm>
            <a:off x="10169081" y="1475279"/>
            <a:ext cx="1141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PEDWAR</a:t>
            </a: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2A047565-1760-4EA9-A92F-ABD8F0763F86}"/>
              </a:ext>
            </a:extLst>
          </p:cNvPr>
          <p:cNvSpPr/>
          <p:nvPr/>
        </p:nvSpPr>
        <p:spPr>
          <a:xfrm>
            <a:off x="561974" y="4419039"/>
            <a:ext cx="2743200" cy="19240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C9EDA8F-77E1-40A4-AE48-4DAE6D65DB08}"/>
              </a:ext>
            </a:extLst>
          </p:cNvPr>
          <p:cNvSpPr txBox="1"/>
          <p:nvPr/>
        </p:nvSpPr>
        <p:spPr>
          <a:xfrm>
            <a:off x="1352549" y="5139219"/>
            <a:ext cx="13430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CHWECH </a:t>
            </a: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4049704D-FAC3-48C2-8E3B-2A1E7EDE612D}"/>
              </a:ext>
            </a:extLst>
          </p:cNvPr>
          <p:cNvSpPr/>
          <p:nvPr/>
        </p:nvSpPr>
        <p:spPr>
          <a:xfrm>
            <a:off x="4910127" y="131495"/>
            <a:ext cx="2114550" cy="268756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5C106C6-D0C2-4ED7-A558-92C4EF26033C}"/>
              </a:ext>
            </a:extLst>
          </p:cNvPr>
          <p:cNvSpPr txBox="1"/>
          <p:nvPr/>
        </p:nvSpPr>
        <p:spPr>
          <a:xfrm>
            <a:off x="5567352" y="1604305"/>
            <a:ext cx="1619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DAU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AE396F7-C4D9-4DC6-9464-0FEA19366148}"/>
              </a:ext>
            </a:extLst>
          </p:cNvPr>
          <p:cNvSpPr/>
          <p:nvPr/>
        </p:nvSpPr>
        <p:spPr>
          <a:xfrm>
            <a:off x="4543404" y="4377250"/>
            <a:ext cx="2924175" cy="19240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C715AA-7EA9-481A-AD44-CE085E5FEF14}"/>
              </a:ext>
            </a:extLst>
          </p:cNvPr>
          <p:cNvSpPr txBox="1"/>
          <p:nvPr/>
        </p:nvSpPr>
        <p:spPr>
          <a:xfrm>
            <a:off x="5714990" y="5016728"/>
            <a:ext cx="26193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UN</a:t>
            </a:r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18ACBB01-9F80-4035-87C5-EA58D9805741}"/>
              </a:ext>
            </a:extLst>
          </p:cNvPr>
          <p:cNvSpPr/>
          <p:nvPr/>
        </p:nvSpPr>
        <p:spPr>
          <a:xfrm>
            <a:off x="881062" y="243780"/>
            <a:ext cx="2286000" cy="263640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A004326-8FF1-471A-AFA1-B483D5F694D4}"/>
              </a:ext>
            </a:extLst>
          </p:cNvPr>
          <p:cNvSpPr txBox="1"/>
          <p:nvPr/>
        </p:nvSpPr>
        <p:spPr>
          <a:xfrm>
            <a:off x="1252533" y="2023646"/>
            <a:ext cx="909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DEG</a:t>
            </a:r>
          </a:p>
        </p:txBody>
      </p:sp>
      <p:sp>
        <p:nvSpPr>
          <p:cNvPr id="20" name="Sun 19">
            <a:extLst>
              <a:ext uri="{FF2B5EF4-FFF2-40B4-BE49-F238E27FC236}">
                <a16:creationId xmlns:a16="http://schemas.microsoft.com/office/drawing/2014/main" id="{01BFB05F-2911-4CD7-841B-1538FB8BD93F}"/>
              </a:ext>
            </a:extLst>
          </p:cNvPr>
          <p:cNvSpPr/>
          <p:nvPr/>
        </p:nvSpPr>
        <p:spPr>
          <a:xfrm>
            <a:off x="8886827" y="3689211"/>
            <a:ext cx="3162300" cy="302133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6BC1FA9-CBC4-4533-8E9C-CF7D1D0C76F1}"/>
              </a:ext>
            </a:extLst>
          </p:cNvPr>
          <p:cNvSpPr txBox="1"/>
          <p:nvPr/>
        </p:nvSpPr>
        <p:spPr>
          <a:xfrm>
            <a:off x="10069553" y="5011732"/>
            <a:ext cx="1573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SAITH</a:t>
            </a:r>
          </a:p>
        </p:txBody>
      </p:sp>
    </p:spTree>
    <p:extLst>
      <p:ext uri="{BB962C8B-B14F-4D97-AF65-F5344CB8AC3E}">
        <p14:creationId xmlns:p14="http://schemas.microsoft.com/office/powerpoint/2010/main" val="1571937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-2991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3470" y="533400"/>
            <a:ext cx="10268712" cy="800862"/>
          </a:xfrm>
        </p:spPr>
        <p:txBody>
          <a:bodyPr anchor="b">
            <a:normAutofit fontScale="90000"/>
          </a:bodyPr>
          <a:lstStyle/>
          <a:p>
            <a:r>
              <a:rPr lang="en-GB" sz="6600" u="sng" dirty="0"/>
              <a:t>RHIFIAU (BEYOND 10)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F8E5FC4-B338-4E90-87F8-CD3E887171CD}"/>
              </a:ext>
            </a:extLst>
          </p:cNvPr>
          <p:cNvSpPr/>
          <p:nvPr/>
        </p:nvSpPr>
        <p:spPr>
          <a:xfrm>
            <a:off x="3011" y="1557635"/>
            <a:ext cx="609298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11 – UN DEG UN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8B4467B-6E5D-4FAF-A3E7-E43000D36EDB}"/>
              </a:ext>
            </a:extLst>
          </p:cNvPr>
          <p:cNvSpPr/>
          <p:nvPr/>
        </p:nvSpPr>
        <p:spPr>
          <a:xfrm>
            <a:off x="533557" y="2505670"/>
            <a:ext cx="49025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20 – DAU DDEG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5F0D33-F8B3-4CB1-956F-B7F90EA1CF85}"/>
              </a:ext>
            </a:extLst>
          </p:cNvPr>
          <p:cNvSpPr/>
          <p:nvPr/>
        </p:nvSpPr>
        <p:spPr>
          <a:xfrm>
            <a:off x="533557" y="3474317"/>
            <a:ext cx="41617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30 – TRI DEG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F44BC4-9B47-42E2-AB1F-B7BEFFF5C8F5}"/>
              </a:ext>
            </a:extLst>
          </p:cNvPr>
          <p:cNvSpPr/>
          <p:nvPr/>
        </p:nvSpPr>
        <p:spPr>
          <a:xfrm>
            <a:off x="511523" y="4498259"/>
            <a:ext cx="58914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40 – PEDWAR 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14955BA-C6DD-45A2-8394-C02EA9EF4A7D}"/>
              </a:ext>
            </a:extLst>
          </p:cNvPr>
          <p:cNvSpPr/>
          <p:nvPr/>
        </p:nvSpPr>
        <p:spPr>
          <a:xfrm>
            <a:off x="525661" y="5585280"/>
            <a:ext cx="45784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50 – PUM DEG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7E03E1-C51D-4333-9362-FFF61F9062E8}"/>
              </a:ext>
            </a:extLst>
          </p:cNvPr>
          <p:cNvSpPr/>
          <p:nvPr/>
        </p:nvSpPr>
        <p:spPr>
          <a:xfrm>
            <a:off x="6498138" y="1506078"/>
            <a:ext cx="50257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60 – CHWE DEG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EED547B-7D0A-4A11-B4BD-2559808B5FB1}"/>
              </a:ext>
            </a:extLst>
          </p:cNvPr>
          <p:cNvSpPr/>
          <p:nvPr/>
        </p:nvSpPr>
        <p:spPr>
          <a:xfrm>
            <a:off x="6525132" y="2505665"/>
            <a:ext cx="49717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70 – SAITH DEG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15DA5B-F20E-43DC-9925-AAF157C032E9}"/>
              </a:ext>
            </a:extLst>
          </p:cNvPr>
          <p:cNvSpPr/>
          <p:nvPr/>
        </p:nvSpPr>
        <p:spPr>
          <a:xfrm>
            <a:off x="6528596" y="3526452"/>
            <a:ext cx="49952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80 – WYTH DEG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DD2F96-8A6E-4201-82A6-C6D3B82AFD86}"/>
              </a:ext>
            </a:extLst>
          </p:cNvPr>
          <p:cNvSpPr/>
          <p:nvPr/>
        </p:nvSpPr>
        <p:spPr>
          <a:xfrm>
            <a:off x="6608368" y="4573121"/>
            <a:ext cx="4652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90 – NAW DEG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DC0184C-65FE-48BE-A97D-83E0BC083E8A}"/>
              </a:ext>
            </a:extLst>
          </p:cNvPr>
          <p:cNvSpPr/>
          <p:nvPr/>
        </p:nvSpPr>
        <p:spPr>
          <a:xfrm>
            <a:off x="6608368" y="5585280"/>
            <a:ext cx="38889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100 – CANT.</a:t>
            </a:r>
          </a:p>
        </p:txBody>
      </p:sp>
    </p:spTree>
    <p:extLst>
      <p:ext uri="{BB962C8B-B14F-4D97-AF65-F5344CB8AC3E}">
        <p14:creationId xmlns:p14="http://schemas.microsoft.com/office/powerpoint/2010/main" val="4111283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-16902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3469" y="31202"/>
            <a:ext cx="10268712" cy="1589739"/>
          </a:xfrm>
        </p:spPr>
        <p:txBody>
          <a:bodyPr anchor="b">
            <a:normAutofit fontScale="90000"/>
          </a:bodyPr>
          <a:lstStyle/>
          <a:p>
            <a:r>
              <a:rPr lang="en-GB" sz="6600" u="sng" dirty="0"/>
              <a:t>Number bonds </a:t>
            </a:r>
            <a:br>
              <a:rPr lang="en-GB" sz="6600" u="sng" dirty="0"/>
            </a:br>
            <a:r>
              <a:rPr lang="en-GB" sz="6600" u="sng" dirty="0"/>
              <a:t>(</a:t>
            </a:r>
            <a:r>
              <a:rPr lang="en-GB" sz="6600" u="sng" dirty="0" err="1"/>
              <a:t>Bondiau</a:t>
            </a:r>
            <a:r>
              <a:rPr lang="en-GB" sz="6600" u="sng" dirty="0"/>
              <a:t> </a:t>
            </a:r>
            <a:r>
              <a:rPr lang="en-GB" sz="6600" u="sng" dirty="0" err="1"/>
              <a:t>Rhif</a:t>
            </a:r>
            <a:r>
              <a:rPr lang="en-GB" sz="6600" u="sng" dirty="0"/>
              <a:t>)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1348886-7065-4493-81C5-67E016E64DF0}"/>
              </a:ext>
            </a:extLst>
          </p:cNvPr>
          <p:cNvSpPr txBox="1"/>
          <p:nvPr/>
        </p:nvSpPr>
        <p:spPr>
          <a:xfrm>
            <a:off x="5640404" y="297420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3" name="Picture 2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894FF29-3A50-45A3-9722-97FC5B0D6B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3017540" y="1707396"/>
            <a:ext cx="1259851" cy="1566038"/>
          </a:xfrm>
          <a:prstGeom prst="rect">
            <a:avLst/>
          </a:prstGeom>
        </p:spPr>
      </p:pic>
      <p:pic>
        <p:nvPicPr>
          <p:cNvPr id="27" name="Picture 26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FF4AC661-7B67-4BB0-8495-9BC4E39520C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7" t="48109" r="77029" b="5771"/>
          <a:stretch/>
        </p:blipFill>
        <p:spPr>
          <a:xfrm>
            <a:off x="407674" y="1736701"/>
            <a:ext cx="1271150" cy="1580083"/>
          </a:xfrm>
          <a:prstGeom prst="rect">
            <a:avLst/>
          </a:prstGeom>
        </p:spPr>
      </p:pic>
      <p:pic>
        <p:nvPicPr>
          <p:cNvPr id="30" name="Picture 2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3DD39A8-DA35-4FA4-A5F3-ABFC07AE3F2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4" t="10618" r="43780" b="2816"/>
          <a:stretch/>
        </p:blipFill>
        <p:spPr>
          <a:xfrm>
            <a:off x="8318881" y="1620941"/>
            <a:ext cx="1259851" cy="1580083"/>
          </a:xfrm>
          <a:prstGeom prst="rect">
            <a:avLst/>
          </a:prstGeom>
        </p:spPr>
      </p:pic>
      <p:pic>
        <p:nvPicPr>
          <p:cNvPr id="33" name="Picture 3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5951DAD-101F-46BE-A1D9-8648EAAC351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16" t="33560" r="57505" b="37052"/>
          <a:stretch/>
        </p:blipFill>
        <p:spPr>
          <a:xfrm>
            <a:off x="10545363" y="1679393"/>
            <a:ext cx="1259850" cy="1566038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343C405B-AF49-4E71-9F42-73D425A83E3E}"/>
              </a:ext>
            </a:extLst>
          </p:cNvPr>
          <p:cNvSpPr/>
          <p:nvPr/>
        </p:nvSpPr>
        <p:spPr>
          <a:xfrm>
            <a:off x="5493960" y="2944459"/>
            <a:ext cx="1170257" cy="110799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10</a:t>
            </a:r>
          </a:p>
        </p:txBody>
      </p:sp>
      <p:pic>
        <p:nvPicPr>
          <p:cNvPr id="38" name="Picture 3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99B8D9A-BAA6-44BD-9E4E-E04B0EA86E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1755224" y="4957846"/>
            <a:ext cx="1245553" cy="1554985"/>
          </a:xfrm>
          <a:prstGeom prst="rect">
            <a:avLst/>
          </a:prstGeom>
        </p:spPr>
      </p:pic>
      <p:pic>
        <p:nvPicPr>
          <p:cNvPr id="39" name="Picture 3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F3431D2-9748-40AF-B144-09E3C47DEA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16" t="33560" r="57505" b="37052"/>
          <a:stretch/>
        </p:blipFill>
        <p:spPr>
          <a:xfrm>
            <a:off x="7784979" y="4975859"/>
            <a:ext cx="1259850" cy="1550734"/>
          </a:xfrm>
          <a:prstGeom prst="rect">
            <a:avLst/>
          </a:prstGeom>
        </p:spPr>
      </p:pic>
      <p:pic>
        <p:nvPicPr>
          <p:cNvPr id="41" name="Picture 40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16CE8EF-EA25-4365-B2B1-22301EF864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281986" y="4957847"/>
            <a:ext cx="1245553" cy="1554985"/>
          </a:xfrm>
          <a:prstGeom prst="rect">
            <a:avLst/>
          </a:prstGeom>
        </p:spPr>
      </p:pic>
      <p:pic>
        <p:nvPicPr>
          <p:cNvPr id="42" name="Picture 41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BBEA1908-6F05-4418-88A2-9DF563390D2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3200670" y="4957846"/>
            <a:ext cx="1245553" cy="1554985"/>
          </a:xfrm>
          <a:prstGeom prst="rect">
            <a:avLst/>
          </a:prstGeom>
        </p:spPr>
      </p:pic>
      <p:pic>
        <p:nvPicPr>
          <p:cNvPr id="43" name="Picture 4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5B04AD3-78D1-4EF9-98EA-9396B0E6331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16" t="33560" r="57505" b="37052"/>
          <a:stretch/>
        </p:blipFill>
        <p:spPr>
          <a:xfrm>
            <a:off x="9244722" y="4975859"/>
            <a:ext cx="1259850" cy="1550734"/>
          </a:xfrm>
          <a:prstGeom prst="rect">
            <a:avLst/>
          </a:prstGeom>
        </p:spPr>
      </p:pic>
      <p:pic>
        <p:nvPicPr>
          <p:cNvPr id="44" name="Picture 4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AB72C2A-60FD-40FD-A4E1-8045D316DC7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16" t="33560" r="57505" b="37052"/>
          <a:stretch/>
        </p:blipFill>
        <p:spPr>
          <a:xfrm>
            <a:off x="10732257" y="4975859"/>
            <a:ext cx="1259850" cy="1550734"/>
          </a:xfrm>
          <a:prstGeom prst="rect">
            <a:avLst/>
          </a:prstGeom>
        </p:spPr>
      </p:pic>
      <p:sp>
        <p:nvSpPr>
          <p:cNvPr id="34" name="Plus Sign 33">
            <a:extLst>
              <a:ext uri="{FF2B5EF4-FFF2-40B4-BE49-F238E27FC236}">
                <a16:creationId xmlns:a16="http://schemas.microsoft.com/office/drawing/2014/main" id="{45518134-0BF4-4015-838E-1F4B63155F70}"/>
              </a:ext>
            </a:extLst>
          </p:cNvPr>
          <p:cNvSpPr/>
          <p:nvPr/>
        </p:nvSpPr>
        <p:spPr>
          <a:xfrm>
            <a:off x="2085974" y="2028825"/>
            <a:ext cx="638175" cy="59055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Plus Sign 45">
            <a:extLst>
              <a:ext uri="{FF2B5EF4-FFF2-40B4-BE49-F238E27FC236}">
                <a16:creationId xmlns:a16="http://schemas.microsoft.com/office/drawing/2014/main" id="{1AEABADD-025B-4029-9873-5397CF8EDE93}"/>
              </a:ext>
            </a:extLst>
          </p:cNvPr>
          <p:cNvSpPr/>
          <p:nvPr/>
        </p:nvSpPr>
        <p:spPr>
          <a:xfrm>
            <a:off x="9786938" y="2028825"/>
            <a:ext cx="638175" cy="590550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F9BDEB6-BC39-4F37-A6EE-CFBED8671039}"/>
              </a:ext>
            </a:extLst>
          </p:cNvPr>
          <p:cNvSpPr/>
          <p:nvPr/>
        </p:nvSpPr>
        <p:spPr>
          <a:xfrm>
            <a:off x="725993" y="2364907"/>
            <a:ext cx="54265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4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4240064-3A6B-4EEC-8754-70FD62A28B79}"/>
              </a:ext>
            </a:extLst>
          </p:cNvPr>
          <p:cNvSpPr/>
          <p:nvPr/>
        </p:nvSpPr>
        <p:spPr>
          <a:xfrm>
            <a:off x="608847" y="5565961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7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CC1CB6B-D732-4140-A734-6C62164622D2}"/>
              </a:ext>
            </a:extLst>
          </p:cNvPr>
          <p:cNvSpPr/>
          <p:nvPr/>
        </p:nvSpPr>
        <p:spPr>
          <a:xfrm>
            <a:off x="3527531" y="5563555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6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2649EEE-4C58-47F2-86FF-4F5EED7D580E}"/>
              </a:ext>
            </a:extLst>
          </p:cNvPr>
          <p:cNvSpPr/>
          <p:nvPr/>
        </p:nvSpPr>
        <p:spPr>
          <a:xfrm>
            <a:off x="2074666" y="5589501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8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FD6D95A-3F44-4399-9A37-0689FD4107A3}"/>
              </a:ext>
            </a:extLst>
          </p:cNvPr>
          <p:cNvSpPr/>
          <p:nvPr/>
        </p:nvSpPr>
        <p:spPr>
          <a:xfrm>
            <a:off x="8652893" y="2383752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DDE6B4F-4E6D-40D6-AFA2-7215B82EB33A}"/>
              </a:ext>
            </a:extLst>
          </p:cNvPr>
          <p:cNvSpPr/>
          <p:nvPr/>
        </p:nvSpPr>
        <p:spPr>
          <a:xfrm>
            <a:off x="9578732" y="5575637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8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2CF42F5-7D89-43DC-A70A-F67AB8272AE9}"/>
              </a:ext>
            </a:extLst>
          </p:cNvPr>
          <p:cNvSpPr/>
          <p:nvPr/>
        </p:nvSpPr>
        <p:spPr>
          <a:xfrm>
            <a:off x="8118989" y="5569194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7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87B983C-A298-4465-BF96-A5EDA52E92D4}"/>
              </a:ext>
            </a:extLst>
          </p:cNvPr>
          <p:cNvSpPr/>
          <p:nvPr/>
        </p:nvSpPr>
        <p:spPr>
          <a:xfrm>
            <a:off x="11066267" y="5575637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9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95C0EB1-4584-46FA-AD60-7EB02F80A8E4}"/>
              </a:ext>
            </a:extLst>
          </p:cNvPr>
          <p:cNvSpPr/>
          <p:nvPr/>
        </p:nvSpPr>
        <p:spPr>
          <a:xfrm>
            <a:off x="3366281" y="2335914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6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8134E1B-7179-4DA0-B6B8-3BCE0D7F3B6A}"/>
              </a:ext>
            </a:extLst>
          </p:cNvPr>
          <p:cNvSpPr/>
          <p:nvPr/>
        </p:nvSpPr>
        <p:spPr>
          <a:xfrm>
            <a:off x="10879373" y="2335914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380256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6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-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245" y="-1391798"/>
            <a:ext cx="10268712" cy="3227832"/>
          </a:xfrm>
        </p:spPr>
        <p:txBody>
          <a:bodyPr anchor="b">
            <a:normAutofit/>
          </a:bodyPr>
          <a:lstStyle/>
          <a:p>
            <a:r>
              <a:rPr lang="en-GB" sz="5900" u="sng" dirty="0"/>
              <a:t>NUMBER BONDS</a:t>
            </a:r>
            <a:br>
              <a:rPr lang="en-GB" sz="5900" u="sng" dirty="0"/>
            </a:br>
            <a:r>
              <a:rPr lang="en-GB" sz="5900" u="sng" dirty="0"/>
              <a:t>(</a:t>
            </a:r>
            <a:r>
              <a:rPr lang="en-GB" sz="5900" u="sng" dirty="0" err="1"/>
              <a:t>Bondiau</a:t>
            </a:r>
            <a:r>
              <a:rPr lang="en-GB" sz="5900" u="sng" dirty="0"/>
              <a:t> </a:t>
            </a:r>
            <a:r>
              <a:rPr lang="en-GB" sz="5900" u="sng" dirty="0" err="1"/>
              <a:t>rhif</a:t>
            </a:r>
            <a:r>
              <a:rPr lang="en-GB" sz="5900" u="sng" dirty="0"/>
              <a:t>)</a:t>
            </a:r>
          </a:p>
        </p:txBody>
      </p:sp>
      <p:pic>
        <p:nvPicPr>
          <p:cNvPr id="9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6279848-BE0A-4C25-9480-F1872B8BB0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10640258" y="2038861"/>
            <a:ext cx="1245553" cy="1554985"/>
          </a:xfrm>
          <a:prstGeom prst="rect">
            <a:avLst/>
          </a:prstGeom>
        </p:spPr>
      </p:pic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EB59F6C-986B-4B4B-96EC-CD72522E2A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4" t="10618" r="43780" b="2816"/>
          <a:stretch/>
        </p:blipFill>
        <p:spPr>
          <a:xfrm>
            <a:off x="415899" y="2066924"/>
            <a:ext cx="1259851" cy="1580083"/>
          </a:xfrm>
          <a:prstGeom prst="rect">
            <a:avLst/>
          </a:prstGeom>
        </p:spPr>
      </p:pic>
      <p:pic>
        <p:nvPicPr>
          <p:cNvPr id="11" name="Picture 1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33035B8-34F0-44BB-8549-7FC7D4D0FC9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16" t="33560" r="57505" b="37052"/>
          <a:stretch/>
        </p:blipFill>
        <p:spPr>
          <a:xfrm>
            <a:off x="8109940" y="2033334"/>
            <a:ext cx="1259850" cy="1566038"/>
          </a:xfrm>
          <a:prstGeom prst="rect">
            <a:avLst/>
          </a:prstGeom>
        </p:spPr>
      </p:pic>
      <p:pic>
        <p:nvPicPr>
          <p:cNvPr id="12" name="Picture 11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5581F17-0608-4A26-B8F1-0B7E50F25D8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7" t="48109" r="77029" b="5771"/>
          <a:stretch/>
        </p:blipFill>
        <p:spPr>
          <a:xfrm>
            <a:off x="3373268" y="2066924"/>
            <a:ext cx="1271150" cy="1580083"/>
          </a:xfrm>
          <a:prstGeom prst="rect">
            <a:avLst/>
          </a:prstGeom>
        </p:spPr>
      </p:pic>
      <p:sp>
        <p:nvSpPr>
          <p:cNvPr id="4" name="Plus Sign 3">
            <a:extLst>
              <a:ext uri="{FF2B5EF4-FFF2-40B4-BE49-F238E27FC236}">
                <a16:creationId xmlns:a16="http://schemas.microsoft.com/office/drawing/2014/main" id="{564E63B7-6317-4BCB-A3C4-06D93D67BF26}"/>
              </a:ext>
            </a:extLst>
          </p:cNvPr>
          <p:cNvSpPr/>
          <p:nvPr/>
        </p:nvSpPr>
        <p:spPr>
          <a:xfrm>
            <a:off x="2057679" y="2412592"/>
            <a:ext cx="933660" cy="888746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Plus Sign 13">
            <a:extLst>
              <a:ext uri="{FF2B5EF4-FFF2-40B4-BE49-F238E27FC236}">
                <a16:creationId xmlns:a16="http://schemas.microsoft.com/office/drawing/2014/main" id="{6CDEF1F2-3FFE-4EEA-8C07-8ED1782C5D5B}"/>
              </a:ext>
            </a:extLst>
          </p:cNvPr>
          <p:cNvSpPr/>
          <p:nvPr/>
        </p:nvSpPr>
        <p:spPr>
          <a:xfrm>
            <a:off x="9588604" y="2404618"/>
            <a:ext cx="933660" cy="888746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CF4518-F879-45D1-BAB6-E16B34F1A070}"/>
              </a:ext>
            </a:extLst>
          </p:cNvPr>
          <p:cNvSpPr/>
          <p:nvPr/>
        </p:nvSpPr>
        <p:spPr>
          <a:xfrm>
            <a:off x="5726913" y="3468579"/>
            <a:ext cx="1112559" cy="92333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50</a:t>
            </a:r>
          </a:p>
        </p:txBody>
      </p:sp>
      <p:pic>
        <p:nvPicPr>
          <p:cNvPr id="20" name="Picture 19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70296DF-FE34-4D24-BAC8-A34B1464093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7" t="48109" r="77029" b="5771"/>
          <a:stretch/>
        </p:blipFill>
        <p:spPr>
          <a:xfrm>
            <a:off x="182181" y="5067659"/>
            <a:ext cx="1271150" cy="1580083"/>
          </a:xfrm>
          <a:prstGeom prst="rect">
            <a:avLst/>
          </a:prstGeom>
        </p:spPr>
      </p:pic>
      <p:pic>
        <p:nvPicPr>
          <p:cNvPr id="21" name="Picture 20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31872E2-36D4-4E91-A805-6EB78395C2C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7" t="48109" r="77029" b="5771"/>
          <a:stretch/>
        </p:blipFill>
        <p:spPr>
          <a:xfrm>
            <a:off x="1675750" y="5049666"/>
            <a:ext cx="1271150" cy="1580083"/>
          </a:xfrm>
          <a:prstGeom prst="rect">
            <a:avLst/>
          </a:prstGeom>
        </p:spPr>
      </p:pic>
      <p:pic>
        <p:nvPicPr>
          <p:cNvPr id="22" name="Picture 21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7AF699A-6384-4FFB-8753-AB7D1FEA3A3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7" t="48109" r="77029" b="5771"/>
          <a:stretch/>
        </p:blipFill>
        <p:spPr>
          <a:xfrm>
            <a:off x="3217382" y="5038805"/>
            <a:ext cx="1271150" cy="1580083"/>
          </a:xfrm>
          <a:prstGeom prst="rect">
            <a:avLst/>
          </a:prstGeom>
        </p:spPr>
      </p:pic>
      <p:pic>
        <p:nvPicPr>
          <p:cNvPr id="23" name="Picture 2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379DE55-F4F0-475D-B63D-90C9321B32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9270697" y="5049666"/>
            <a:ext cx="1245553" cy="1554985"/>
          </a:xfrm>
          <a:prstGeom prst="rect">
            <a:avLst/>
          </a:prstGeom>
        </p:spPr>
      </p:pic>
      <p:pic>
        <p:nvPicPr>
          <p:cNvPr id="24" name="Picture 2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2C7982E-A866-4055-9336-E9E7C016D6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7765189" y="5048685"/>
            <a:ext cx="1245553" cy="1554985"/>
          </a:xfrm>
          <a:prstGeom prst="rect">
            <a:avLst/>
          </a:prstGeom>
        </p:spPr>
      </p:pic>
      <p:pic>
        <p:nvPicPr>
          <p:cNvPr id="25" name="Picture 2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928ABAE-0A4C-4EAB-BF3E-072257C0F1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6" t="38215" r="45313" b="14501"/>
          <a:stretch/>
        </p:blipFill>
        <p:spPr>
          <a:xfrm>
            <a:off x="10762362" y="5038805"/>
            <a:ext cx="1245553" cy="155498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BA62C50-3EAE-4042-A0CB-D102494D24AB}"/>
              </a:ext>
            </a:extLst>
          </p:cNvPr>
          <p:cNvSpPr/>
          <p:nvPr/>
        </p:nvSpPr>
        <p:spPr>
          <a:xfrm>
            <a:off x="555714" y="2781606"/>
            <a:ext cx="9955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14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9996871-2479-473A-B345-7D8574472171}"/>
              </a:ext>
            </a:extLst>
          </p:cNvPr>
          <p:cNvSpPr/>
          <p:nvPr/>
        </p:nvSpPr>
        <p:spPr>
          <a:xfrm>
            <a:off x="1811829" y="5713548"/>
            <a:ext cx="99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36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4054F1C-972B-4BF8-83C2-289AA62A18B0}"/>
              </a:ext>
            </a:extLst>
          </p:cNvPr>
          <p:cNvSpPr/>
          <p:nvPr/>
        </p:nvSpPr>
        <p:spPr>
          <a:xfrm>
            <a:off x="336454" y="5684581"/>
            <a:ext cx="9796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37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A0777CA-D7F3-4623-9770-90A287A15CBC}"/>
              </a:ext>
            </a:extLst>
          </p:cNvPr>
          <p:cNvSpPr/>
          <p:nvPr/>
        </p:nvSpPr>
        <p:spPr>
          <a:xfrm>
            <a:off x="3397682" y="5697934"/>
            <a:ext cx="99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CED0942-0E8E-4AF7-93AD-849A3DBC6EED}"/>
              </a:ext>
            </a:extLst>
          </p:cNvPr>
          <p:cNvSpPr/>
          <p:nvPr/>
        </p:nvSpPr>
        <p:spPr>
          <a:xfrm>
            <a:off x="3509347" y="2718106"/>
            <a:ext cx="99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36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B0FB5A-ABB9-433D-A3B7-94A18DA0AD49}"/>
              </a:ext>
            </a:extLst>
          </p:cNvPr>
          <p:cNvSpPr/>
          <p:nvPr/>
        </p:nvSpPr>
        <p:spPr>
          <a:xfrm>
            <a:off x="8302038" y="2633985"/>
            <a:ext cx="9803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27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860965D-4C73-49C1-9B06-AE64999360C1}"/>
              </a:ext>
            </a:extLst>
          </p:cNvPr>
          <p:cNvSpPr/>
          <p:nvPr/>
        </p:nvSpPr>
        <p:spPr>
          <a:xfrm>
            <a:off x="10790567" y="2701817"/>
            <a:ext cx="99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BD38966-9374-4948-9AE0-4920713AF735}"/>
              </a:ext>
            </a:extLst>
          </p:cNvPr>
          <p:cNvSpPr/>
          <p:nvPr/>
        </p:nvSpPr>
        <p:spPr>
          <a:xfrm>
            <a:off x="7840760" y="5684581"/>
            <a:ext cx="99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</a:t>
            </a:r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3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5429B75-A813-4EF4-9D8E-BAC464AAEDE0}"/>
              </a:ext>
            </a:extLst>
          </p:cNvPr>
          <p:cNvSpPr/>
          <p:nvPr/>
        </p:nvSpPr>
        <p:spPr>
          <a:xfrm>
            <a:off x="9401927" y="5684581"/>
            <a:ext cx="9830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21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D2E9F81-D00E-4954-8B14-CA2791C54C5B}"/>
              </a:ext>
            </a:extLst>
          </p:cNvPr>
          <p:cNvSpPr/>
          <p:nvPr/>
        </p:nvSpPr>
        <p:spPr>
          <a:xfrm>
            <a:off x="10895283" y="5727605"/>
            <a:ext cx="99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22</a:t>
            </a:r>
          </a:p>
        </p:txBody>
      </p:sp>
    </p:spTree>
    <p:extLst>
      <p:ext uri="{BB962C8B-B14F-4D97-AF65-F5344CB8AC3E}">
        <p14:creationId xmlns:p14="http://schemas.microsoft.com/office/powerpoint/2010/main" val="13073581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4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A695B-7B04-41EE-BE0E-2FE1CF7D4A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311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05EB1C-FDBC-45FF-A8B1-AA80F0B34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/>
          <a:p>
            <a:r>
              <a:rPr lang="en-GB" dirty="0"/>
              <a:t>DIOLCH YN FAWR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F598A-B92C-4AD0-A1A6-FC709DC535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 anchor="t"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Blwyddyn</a:t>
            </a:r>
            <a:r>
              <a:rPr lang="en-GB" dirty="0">
                <a:solidFill>
                  <a:schemeClr val="tx1"/>
                </a:solidFill>
              </a:rPr>
              <a:t> 2. </a:t>
            </a:r>
          </a:p>
        </p:txBody>
      </p:sp>
    </p:spTree>
    <p:extLst>
      <p:ext uri="{BB962C8B-B14F-4D97-AF65-F5344CB8AC3E}">
        <p14:creationId xmlns:p14="http://schemas.microsoft.com/office/powerpoint/2010/main" val="26550778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9A0C1C-8ABC-401B-8FE9-AC9327C4C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30201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AF912-1071-4FCF-9501-B86BF19ADB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4186" y="634028"/>
            <a:ext cx="3355942" cy="3732835"/>
          </a:xfrm>
        </p:spPr>
        <p:txBody>
          <a:bodyPr>
            <a:normAutofit/>
          </a:bodyPr>
          <a:lstStyle/>
          <a:p>
            <a:r>
              <a:rPr lang="en-GB" sz="5100"/>
              <a:t>Theory and pedagogy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66416-A1B3-455E-BF58-F20B8A5F6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54186" y="4436462"/>
            <a:ext cx="3355942" cy="179465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Sophie Hughes </a:t>
            </a:r>
            <a:endParaRPr lang="en-GB"/>
          </a:p>
          <a:p>
            <a:pPr>
              <a:spcAft>
                <a:spcPts val="600"/>
              </a:spcAft>
            </a:pPr>
            <a:r>
              <a:rPr lang="en-GB" dirty="0"/>
              <a:t>1900883</a:t>
            </a:r>
            <a:endParaRPr lang="en-GB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BA5783C3-2F96-40A7-A24F-30CB07AA3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A9D08DBA-0326-4C4E-ACFB-576F3ABD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34ABE47C-8392-429D-9B94-266E9DECE8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395" t="55256" r="23263" b="4901"/>
          <a:stretch/>
        </p:blipFill>
        <p:spPr>
          <a:xfrm>
            <a:off x="1379023" y="1595159"/>
            <a:ext cx="5659222" cy="38668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0DF00E-98ED-457D-AAF6-8D6CB95A00A5}"/>
              </a:ext>
            </a:extLst>
          </p:cNvPr>
          <p:cNvSpPr txBox="1"/>
          <p:nvPr/>
        </p:nvSpPr>
        <p:spPr>
          <a:xfrm>
            <a:off x="3352701" y="5590492"/>
            <a:ext cx="4119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(Estyn, 2021).</a:t>
            </a:r>
          </a:p>
        </p:txBody>
      </p:sp>
    </p:spTree>
    <p:extLst>
      <p:ext uri="{BB962C8B-B14F-4D97-AF65-F5344CB8AC3E}">
        <p14:creationId xmlns:p14="http://schemas.microsoft.com/office/powerpoint/2010/main" val="1962142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967FA-B945-4758-BCAF-CF6E174C8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71913"/>
            <a:ext cx="9601200" cy="1485900"/>
          </a:xfrm>
        </p:spPr>
        <p:txBody>
          <a:bodyPr/>
          <a:lstStyle/>
          <a:p>
            <a:pPr algn="ctr"/>
            <a:r>
              <a:rPr lang="en-GB" u="sng" dirty="0"/>
              <a:t>Best Practise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D3B2C01-1865-4D27-B2B7-B28CB2BA66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48603" y="1294598"/>
          <a:ext cx="5000323" cy="5106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E36CA966-2CD6-4C89-90D0-4ADBBEBF758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7738" t="28939" r="15762" b="23573"/>
          <a:stretch/>
        </p:blipFill>
        <p:spPr>
          <a:xfrm>
            <a:off x="6869794" y="2741394"/>
            <a:ext cx="4879444" cy="26758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119E06-F326-486B-B6EF-7858552F1F05}"/>
              </a:ext>
            </a:extLst>
          </p:cNvPr>
          <p:cNvSpPr txBox="1"/>
          <p:nvPr/>
        </p:nvSpPr>
        <p:spPr>
          <a:xfrm>
            <a:off x="8643487" y="5632020"/>
            <a:ext cx="1838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(Estyn, 2021).</a:t>
            </a:r>
          </a:p>
        </p:txBody>
      </p:sp>
    </p:spTree>
    <p:extLst>
      <p:ext uri="{BB962C8B-B14F-4D97-AF65-F5344CB8AC3E}">
        <p14:creationId xmlns:p14="http://schemas.microsoft.com/office/powerpoint/2010/main" val="23537976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25E602A-53EB-4CB1-9633-3EC058740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30201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42DFB2-1C71-4D1D-B20E-AB0F49A1F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GB" u="sng" dirty="0"/>
              <a:t>The Urdd</a:t>
            </a:r>
            <a:endParaRPr lang="en-GB" u="sng"/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610528C-8482-443E-A2DF-C61DC8E74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0" t="19077" r="46237" b="15045"/>
          <a:stretch/>
        </p:blipFill>
        <p:spPr>
          <a:xfrm>
            <a:off x="321733" y="715007"/>
            <a:ext cx="3730079" cy="2562019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7" name="Picture 6" descr="A picture containing text, screenshot, person, picture frame&#10;&#10;Description automatically generated">
            <a:extLst>
              <a:ext uri="{FF2B5EF4-FFF2-40B4-BE49-F238E27FC236}">
                <a16:creationId xmlns:a16="http://schemas.microsoft.com/office/drawing/2014/main" id="{53B80492-1469-4CD8-A483-579B9DCC34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42" t="14090" r="43816" b="10195"/>
          <a:stretch/>
        </p:blipFill>
        <p:spPr>
          <a:xfrm>
            <a:off x="364109" y="3509434"/>
            <a:ext cx="3645326" cy="27051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832F3F2-2294-4A8D-ABDC-234B853C7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47D7C-A41D-49B0-9937-DAF315F90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900"/>
              <a:t> </a:t>
            </a:r>
            <a:r>
              <a:rPr lang="en-GB" sz="1900">
                <a:effectLst/>
                <a:ea typeface="Calibri" panose="020F0502020204030204" pitchFamily="34" charset="0"/>
              </a:rPr>
              <a:t>Events such as the Urdd were created to promote the Welsh language.</a:t>
            </a:r>
          </a:p>
          <a:p>
            <a:pPr marL="0" indent="0">
              <a:buNone/>
            </a:pPr>
            <a:endParaRPr lang="en-GB" sz="1900">
              <a:effectLst/>
              <a:ea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900">
                <a:effectLst/>
                <a:ea typeface="Calibri" panose="020F0502020204030204" pitchFamily="34" charset="0"/>
              </a:rPr>
              <a:t> Since the Urdd was established in 1922 it has played a significant role in encouraging the Welsh language.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900"/>
          </a:p>
          <a:p>
            <a:pPr>
              <a:buFont typeface="Wingdings" panose="05000000000000000000" pitchFamily="2" charset="2"/>
              <a:buChar char="q"/>
            </a:pPr>
            <a:r>
              <a:rPr lang="en-GB" sz="1900"/>
              <a:t> The Urdd provides opportunities to expand upon social and personal skills. </a:t>
            </a:r>
          </a:p>
          <a:p>
            <a:pPr marL="0" indent="0">
              <a:buNone/>
            </a:pPr>
            <a:r>
              <a:rPr lang="en-GB" sz="19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(Urdd </a:t>
            </a:r>
            <a:r>
              <a:rPr lang="en-GB" sz="190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Gobaith</a:t>
            </a:r>
            <a:r>
              <a:rPr lang="en-GB" sz="19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Cymru, 2021). </a:t>
            </a:r>
            <a:endParaRPr lang="en-GB" sz="1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780292-1FF3-4F9E-9008-79F4CE8F381C}"/>
              </a:ext>
            </a:extLst>
          </p:cNvPr>
          <p:cNvSpPr txBox="1"/>
          <p:nvPr/>
        </p:nvSpPr>
        <p:spPr>
          <a:xfrm>
            <a:off x="770020" y="6304190"/>
            <a:ext cx="2979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(Urdd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Gobaith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 Cymru, 2021).</a:t>
            </a:r>
          </a:p>
        </p:txBody>
      </p:sp>
    </p:spTree>
    <p:extLst>
      <p:ext uri="{BB962C8B-B14F-4D97-AF65-F5344CB8AC3E}">
        <p14:creationId xmlns:p14="http://schemas.microsoft.com/office/powerpoint/2010/main" val="6314522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D084E-9EF4-4FB6-B57F-81DDEB106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The New Curriculum (2021)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C80A13E-E64E-4840-9D70-E4B6090161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87103" y="1634570"/>
          <a:ext cx="5096577" cy="4900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06EF550C-0838-47F9-8B69-7EE55AC1D26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8053" t="36437" r="15842" b="20632"/>
          <a:stretch/>
        </p:blipFill>
        <p:spPr>
          <a:xfrm>
            <a:off x="6570847" y="2288546"/>
            <a:ext cx="5621153" cy="28105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E3263A-8C07-40CF-9A62-9EEA42E004F2}"/>
              </a:ext>
            </a:extLst>
          </p:cNvPr>
          <p:cNvSpPr txBox="1"/>
          <p:nvPr/>
        </p:nvSpPr>
        <p:spPr>
          <a:xfrm>
            <a:off x="8702843" y="5263340"/>
            <a:ext cx="3368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(Estyn, 2021). </a:t>
            </a:r>
          </a:p>
        </p:txBody>
      </p:sp>
    </p:spTree>
    <p:extLst>
      <p:ext uri="{BB962C8B-B14F-4D97-AF65-F5344CB8AC3E}">
        <p14:creationId xmlns:p14="http://schemas.microsoft.com/office/powerpoint/2010/main" val="4278506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30201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0F13D-9A8D-468C-8949-F63B7848E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GB" u="sng" dirty="0"/>
              <a:t>BICS and CALP</a:t>
            </a:r>
            <a:endParaRPr lang="en-GB" u="sng"/>
          </a:p>
        </p:txBody>
      </p:sp>
      <p:pic>
        <p:nvPicPr>
          <p:cNvPr id="5" name="Picture 4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A9FF571B-F286-4C68-8CFF-53F863B7C1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84" t="34822" r="23440" b="14444"/>
          <a:stretch/>
        </p:blipFill>
        <p:spPr>
          <a:xfrm>
            <a:off x="221381" y="1428750"/>
            <a:ext cx="3965043" cy="347932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02D39-B7F8-4D7D-917D-E4434E0C7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Cummings explores the difference between two language proficiencies.</a:t>
            </a:r>
          </a:p>
          <a:p>
            <a:endParaRPr lang="en-GB" sz="140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acronym BICS is defined as ‘Basic Interpersonal Communication Skills’.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40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400">
                <a:latin typeface="Arial" panose="020B0604020202020204" pitchFamily="34" charset="0"/>
              </a:rPr>
              <a:t> </a:t>
            </a: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CALP known as ‘Cognitive Academic Language Proficiency’  is the child’s capability to handle the academic demands placed upon them.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40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Cummings states </a:t>
            </a:r>
            <a:r>
              <a:rPr lang="en-GB" sz="1400">
                <a:latin typeface="Arial" panose="020B0604020202020204" pitchFamily="34" charset="0"/>
                <a:ea typeface="Calibri" panose="020F0502020204030204" pitchFamily="34" charset="0"/>
              </a:rPr>
              <a:t>i</a:t>
            </a: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 takes five to seven years for a child to have a high level of accuracy within their second language.  </a:t>
            </a:r>
          </a:p>
          <a:p>
            <a:pPr marL="0" indent="0">
              <a:buNone/>
            </a:pP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(Second language acquisition – essential information, no date). </a:t>
            </a:r>
            <a:endParaRPr lang="en-GB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F7ED8F-AE89-41CF-90D3-2D6CC653DDC0}"/>
              </a:ext>
            </a:extLst>
          </p:cNvPr>
          <p:cNvSpPr txBox="1"/>
          <p:nvPr/>
        </p:nvSpPr>
        <p:spPr>
          <a:xfrm>
            <a:off x="1362546" y="5059918"/>
            <a:ext cx="2640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(Estyn, 2021).  </a:t>
            </a:r>
          </a:p>
        </p:txBody>
      </p:sp>
    </p:spTree>
    <p:extLst>
      <p:ext uri="{BB962C8B-B14F-4D97-AF65-F5344CB8AC3E}">
        <p14:creationId xmlns:p14="http://schemas.microsoft.com/office/powerpoint/2010/main" val="20597416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B8E60-C3F6-453F-B95E-0FAC45DD1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GB" u="sng"/>
              <a:t>Cummings and Ashford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A99D2355-5766-4E7B-9C16-734A44B5EC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789" t="29675" r="23264" b="38716"/>
          <a:stretch/>
        </p:blipFill>
        <p:spPr>
          <a:xfrm>
            <a:off x="1023561" y="1480052"/>
            <a:ext cx="6517065" cy="35778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66ADB-E4B6-40CC-AD6F-9085C9991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6000"/>
            <a:ext cx="3656419" cy="35814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Cummings and Ashford have stated second language writers are passive recipients instead of proactive agents.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600" dirty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Furthermore, the notion of second language writers being ‘passive’ in comparison to first language Welsh speakers being ‘proactive’ insinuates that no matter the effort placed upon learning an additional language . </a:t>
            </a:r>
          </a:p>
          <a:p>
            <a:pPr marL="0"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Mostfa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2020,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pg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485). </a:t>
            </a:r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30F26F-2166-4944-BF87-AE8F5CC53886}"/>
              </a:ext>
            </a:extLst>
          </p:cNvPr>
          <p:cNvSpPr txBox="1"/>
          <p:nvPr/>
        </p:nvSpPr>
        <p:spPr>
          <a:xfrm>
            <a:off x="3551723" y="5261009"/>
            <a:ext cx="390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(Estyn, 2021).</a:t>
            </a:r>
          </a:p>
        </p:txBody>
      </p:sp>
    </p:spTree>
    <p:extLst>
      <p:ext uri="{BB962C8B-B14F-4D97-AF65-F5344CB8AC3E}">
        <p14:creationId xmlns:p14="http://schemas.microsoft.com/office/powerpoint/2010/main" val="33750763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21EF8-EC7B-4F88-995A-B28EA8B0A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GB" u="sng" dirty="0"/>
              <a:t>Conclusion</a:t>
            </a:r>
            <a:endParaRPr lang="en-GB" u="sng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54DD3E32-31D3-47A3-8224-6FFBA07A5E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552" t="47905" r="23454" b="9606"/>
          <a:stretch/>
        </p:blipFill>
        <p:spPr>
          <a:xfrm>
            <a:off x="1023561" y="867939"/>
            <a:ext cx="6517065" cy="480208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1EB62-51A0-4EB0-AF18-5EC713CF5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6000"/>
            <a:ext cx="3656419" cy="35814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700"/>
              <a:t> </a:t>
            </a:r>
            <a:r>
              <a:rPr lang="en-GB" sz="1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conclude, I have established that language is learned more effectively at a young age.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70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7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addition, promoting the history of Wales and the Welsh language enables individuals to learn the language more efficiently, as they value the importance of the language.  </a:t>
            </a:r>
            <a:endParaRPr lang="en-GB" sz="17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7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F12375-6877-4DF5-96EE-8A0B84672B05}"/>
              </a:ext>
            </a:extLst>
          </p:cNvPr>
          <p:cNvSpPr txBox="1"/>
          <p:nvPr/>
        </p:nvSpPr>
        <p:spPr>
          <a:xfrm>
            <a:off x="3304674" y="5964757"/>
            <a:ext cx="2791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(Estyn, 2021).</a:t>
            </a:r>
          </a:p>
        </p:txBody>
      </p:sp>
    </p:spTree>
    <p:extLst>
      <p:ext uri="{BB962C8B-B14F-4D97-AF65-F5344CB8AC3E}">
        <p14:creationId xmlns:p14="http://schemas.microsoft.com/office/powerpoint/2010/main" val="31181647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6CB25-2AB0-44D5-AD97-288EED9C2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E485E-52EF-4B0D-A974-327D18883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8602" y="1833613"/>
            <a:ext cx="9601200" cy="445168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Education Wales (2019) </a:t>
            </a:r>
            <a:r>
              <a:rPr lang="en-GB" sz="1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New Welsh curriculum – what makes it so different?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[video]. Available at: </a:t>
            </a:r>
            <a:r>
              <a:rPr lang="en-GB" sz="17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https://www.youtube.com/watch?v=SZ3bVjsbAkY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15/05/21).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Estyn Government Wales (2021) Available </a:t>
            </a:r>
            <a:r>
              <a:rPr lang="en-GB" sz="17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at:</a:t>
            </a:r>
            <a:r>
              <a:rPr lang="en-GB" sz="1700" dirty="0" err="1">
                <a:hlinkClick r:id="rId3"/>
              </a:rPr>
              <a:t>https</a:t>
            </a:r>
            <a:r>
              <a:rPr lang="en-GB" sz="1700" dirty="0">
                <a:hlinkClick r:id="rId3"/>
              </a:rPr>
              <a:t>://www.estyn.gov.wales/system/files/2021-03/Estyn%20Welsh%20language%20acquisition%20E%2810%29.pdf</a:t>
            </a:r>
            <a:r>
              <a:rPr lang="en-GB" sz="1700" dirty="0"/>
              <a:t>  (Accessed: 16/05/21).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Hwb (2021) </a:t>
            </a:r>
            <a:r>
              <a:rPr lang="en-GB" sz="1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Curriculum for Wales. 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Education Wales. Available at: </a:t>
            </a:r>
            <a:r>
              <a:rPr lang="en-GB" sz="17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https://hwb.gov.wales/curriculum-for-wales/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15/05/21).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Papi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Mostafa (2020) ‘ProQuest’. </a:t>
            </a:r>
            <a:r>
              <a:rPr lang="en-GB" sz="1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Feedback- seeking behaviour in second language writing: motivational mechanisms.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Volume 33, Issue 2. Page 485. Range of article: 485-505. Available at: </a:t>
            </a:r>
            <a:r>
              <a:rPr lang="en-GB" sz="17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https://www-proquest-com.ezproxy.uwtsd.ac.uk/docview/2260499604?accountid=130472&amp;pq-origsite=primo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15/05/21).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Publication section (2021) </a:t>
            </a:r>
            <a:r>
              <a:rPr lang="en-GB" sz="1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Welsh language acquisition. 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Cardiff: Estyn. Available at: </a:t>
            </a:r>
            <a:r>
              <a:rPr lang="en-GB" sz="17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https://www.estyn.gov.wales/system/files/2021-03/Estyn%20Welsh%20language%20acquisition%20E%2810%29.pdf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15/05/21.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Second language acquisition – second language (no date). </a:t>
            </a:r>
            <a:r>
              <a:rPr lang="en-GB" sz="1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BICS/CALP. 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7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http://esl.fis.edu/teachers/support/cummin.htm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15/05/21).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Urdd </a:t>
            </a:r>
            <a:r>
              <a:rPr lang="en-GB" sz="1700" dirty="0" err="1"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17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obaith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Cymru (2021)  Urdd. Available at: </a:t>
            </a:r>
            <a:r>
              <a:rPr lang="en-GB" sz="17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https://www.urdd.cymru/en/support-us/donate/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16/05/21).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Urdd (2021) </a:t>
            </a:r>
            <a:r>
              <a:rPr lang="en-GB" sz="1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Urdd </a:t>
            </a:r>
            <a:r>
              <a:rPr lang="en-GB" sz="17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Gobaith</a:t>
            </a:r>
            <a:r>
              <a:rPr lang="en-GB" sz="17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Cymru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7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https://www.urdd.cymru/en/support-us/donate/</a:t>
            </a:r>
            <a:r>
              <a:rPr lang="en-GB" sz="17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15/05/21).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8901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19385-3CAB-488D-A18F-B182AF5176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169454"/>
            <a:ext cx="8361229" cy="209822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Academic 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B99BC5-A39E-4EC3-A8CD-6E73EF506BD0}"/>
              </a:ext>
            </a:extLst>
          </p:cNvPr>
          <p:cNvSpPr txBox="1"/>
          <p:nvPr/>
        </p:nvSpPr>
        <p:spPr>
          <a:xfrm>
            <a:off x="3276600" y="4533900"/>
            <a:ext cx="59817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Sophie Hughes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1900883</a:t>
            </a:r>
          </a:p>
        </p:txBody>
      </p:sp>
    </p:spTree>
    <p:extLst>
      <p:ext uri="{BB962C8B-B14F-4D97-AF65-F5344CB8AC3E}">
        <p14:creationId xmlns:p14="http://schemas.microsoft.com/office/powerpoint/2010/main" val="3621056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D411D-B641-4F1F-9080-80369FF5E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1D053-7F86-4242-BB9C-F383C83D3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1951 census showed the decline of the Welsh language.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million Welsh speakers by 2050.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Wellbeing of Future Generations Act 2015.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Welsh in Education Action Plan 2017 – 2021.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(Welsh Language Division, 2017).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2777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F9A0C1C-8ABC-401B-8FE9-AC9327C4C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30201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ECB317-5296-4E13-960A-94E5600D5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86" y="634028"/>
            <a:ext cx="3355942" cy="37328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u="sng" cap="all"/>
              <a:t>A million Welsh speakers by 2050</a:t>
            </a: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BA5783C3-2F96-40A7-A24F-30CB07AA3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A9D08DBA-0326-4C4E-ACFB-576F3ABD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94670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9C050D6-AAFB-4445-B36D-5B4F60C411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831" t="36700" r="19017" b="22654"/>
          <a:stretch/>
        </p:blipFill>
        <p:spPr>
          <a:xfrm>
            <a:off x="1379023" y="1818617"/>
            <a:ext cx="5659222" cy="34199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F88A7C-3E6F-499C-B9F4-2103ED0A41E6}"/>
              </a:ext>
            </a:extLst>
          </p:cNvPr>
          <p:cNvSpPr txBox="1"/>
          <p:nvPr/>
        </p:nvSpPr>
        <p:spPr>
          <a:xfrm>
            <a:off x="2946857" y="5467526"/>
            <a:ext cx="3095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(Welsh Government, 2017).</a:t>
            </a:r>
          </a:p>
        </p:txBody>
      </p:sp>
    </p:spTree>
    <p:extLst>
      <p:ext uri="{BB962C8B-B14F-4D97-AF65-F5344CB8AC3E}">
        <p14:creationId xmlns:p14="http://schemas.microsoft.com/office/powerpoint/2010/main" val="20877662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A204626-2220-4678-A939-FD94EA7B5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30201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D85A5-A3A8-4EA8-BA3C-60A69BEFA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r>
              <a:rPr lang="en-GB" sz="3400" u="sng">
                <a:latin typeface="Arial" panose="020B0604020202020204" pitchFamily="34" charset="0"/>
                <a:cs typeface="Arial" panose="020B0604020202020204" pitchFamily="34" charset="0"/>
              </a:rPr>
              <a:t>The Historical Development of the Welsh Language.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B5DA7-804C-42D9-8BAA-F9641DB84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958837" cy="35814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Attempts were made to restore the Welsh language following the declining of the language conveyed in the 1951 census.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The decline of the Welsh Language led to the policy of a million Welsh speakers by 2050.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It is important to have some knowledge and understanding of the language. </a:t>
            </a:r>
          </a:p>
          <a:p>
            <a:pPr marL="0" indent="0">
              <a:buNone/>
            </a:pPr>
            <a:r>
              <a:rPr lang="en-GB" sz="17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(Stevens, 2009, page 33</a:t>
            </a:r>
            <a:r>
              <a:rPr lang="en-GB" sz="17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97D8A6-1C5A-42B6-AE78-F3D0F9BDF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2CCE4905-16CA-4FDB-BF2A-6A89A96540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99" t="18968" r="28708" b="27675"/>
          <a:stretch/>
        </p:blipFill>
        <p:spPr>
          <a:xfrm>
            <a:off x="8252340" y="1108468"/>
            <a:ext cx="3299579" cy="46403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A4AABC-4138-4F03-BB27-A61030B2A99A}"/>
              </a:ext>
            </a:extLst>
          </p:cNvPr>
          <p:cNvSpPr txBox="1"/>
          <p:nvPr/>
        </p:nvSpPr>
        <p:spPr>
          <a:xfrm>
            <a:off x="8759575" y="5909331"/>
            <a:ext cx="2630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(Welsh Government, 2017).</a:t>
            </a:r>
          </a:p>
        </p:txBody>
      </p:sp>
    </p:spTree>
    <p:extLst>
      <p:ext uri="{BB962C8B-B14F-4D97-AF65-F5344CB8AC3E}">
        <p14:creationId xmlns:p14="http://schemas.microsoft.com/office/powerpoint/2010/main" val="27209936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71EA2-BA11-4198-930C-D2F291F1D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9914" y="685800"/>
            <a:ext cx="5127172" cy="1485900"/>
          </a:xfrm>
        </p:spPr>
        <p:txBody>
          <a:bodyPr>
            <a:normAutofit/>
          </a:bodyPr>
          <a:lstStyle/>
          <a:p>
            <a:r>
              <a:rPr lang="en-GB" sz="3400" u="sng">
                <a:latin typeface="Arial" panose="020B0604020202020204" pitchFamily="34" charset="0"/>
                <a:cs typeface="Arial" panose="020B0604020202020204" pitchFamily="34" charset="0"/>
              </a:rPr>
              <a:t>The advantages and disadvantages of bilingualism.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7E2D8A-19BE-48A0-889C-CCAC02348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E190445-E8E6-4AD5-884B-D3B8623A63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050" t="29481" r="13961" b="15815"/>
          <a:stretch/>
        </p:blipFill>
        <p:spPr>
          <a:xfrm>
            <a:off x="1023562" y="1574099"/>
            <a:ext cx="5071256" cy="33897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625E1-3D35-4156-8F45-4C1B77F60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9914" y="2286000"/>
            <a:ext cx="5127172" cy="35814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700"/>
              <a:t> Bilingualism is defined as “the fact of being able to use two languages equally well”. Cambridge University Press (2021).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700"/>
              <a:t>There are a variety of advantages to bilingualism.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1700"/>
          </a:p>
          <a:p>
            <a:pPr>
              <a:buFont typeface="Wingdings" panose="05000000000000000000" pitchFamily="2" charset="2"/>
              <a:buChar char="q"/>
            </a:pPr>
            <a:r>
              <a:rPr lang="en-GB" sz="1700"/>
              <a:t> When a child learns a language in infancy their cognitive control is vastly improved. </a:t>
            </a:r>
          </a:p>
          <a:p>
            <a:pPr marL="0" indent="0">
              <a:buNone/>
            </a:pPr>
            <a:endParaRPr lang="en-GB" sz="1700"/>
          </a:p>
          <a:p>
            <a:pPr>
              <a:buFont typeface="Wingdings" panose="05000000000000000000" pitchFamily="2" charset="2"/>
              <a:buChar char="q"/>
            </a:pPr>
            <a:r>
              <a:rPr lang="en-GB" sz="1700"/>
              <a:t> A child who is bilingual has two active languages; which are used interchangeably. </a:t>
            </a:r>
            <a:r>
              <a:rPr lang="en-GB" sz="17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(Brito and Barr, 2012). </a:t>
            </a:r>
            <a:endParaRPr lang="en-GB" sz="17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0B3869-B333-4D2B-9E4B-4A4E65976240}"/>
              </a:ext>
            </a:extLst>
          </p:cNvPr>
          <p:cNvSpPr txBox="1"/>
          <p:nvPr/>
        </p:nvSpPr>
        <p:spPr>
          <a:xfrm>
            <a:off x="2305121" y="5423738"/>
            <a:ext cx="3937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3020102020204"/>
                <a:ea typeface="+mn-ea"/>
                <a:cs typeface="+mn-cs"/>
              </a:rPr>
              <a:t>(Welsh Government, 2017).</a:t>
            </a:r>
          </a:p>
        </p:txBody>
      </p:sp>
    </p:spTree>
    <p:extLst>
      <p:ext uri="{BB962C8B-B14F-4D97-AF65-F5344CB8AC3E}">
        <p14:creationId xmlns:p14="http://schemas.microsoft.com/office/powerpoint/2010/main" val="25084375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E3149-03DF-4B6E-B893-98E252286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Policy relating to bilingualism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84E07-9913-4CD5-9CF2-A19F74C0D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152901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</a:t>
            </a:r>
            <a:r>
              <a:rPr lang="en-GB" sz="4300" dirty="0"/>
              <a:t>‘Taking Wales Forward 2016 – 2021’ this strategy has enabled the Government to make a difference.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3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300" dirty="0"/>
              <a:t> Wales in the 21</a:t>
            </a:r>
            <a:r>
              <a:rPr lang="en-GB" sz="4300" baseline="30000" dirty="0"/>
              <a:t>st</a:t>
            </a:r>
            <a:r>
              <a:rPr lang="en-GB" sz="4300" dirty="0"/>
              <a:t> century is diverse and intricate, this supports individuals when they need it most.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3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300" dirty="0"/>
              <a:t> The wellbeing of Future Generations Act involves public bodies in Wales, to reflect upon the long-term consequences of their decisions.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3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300" dirty="0"/>
              <a:t> Poverty, health inequalities and climate change can be improved vastly through the Wellbeing of Future Generations Act.</a:t>
            </a:r>
          </a:p>
          <a:p>
            <a:pPr marL="0" indent="0">
              <a:buNone/>
            </a:pPr>
            <a:r>
              <a:rPr lang="en-GB" sz="4300" dirty="0"/>
              <a:t> </a:t>
            </a:r>
          </a:p>
          <a:p>
            <a:pPr marL="0" indent="0">
              <a:buNone/>
            </a:pPr>
            <a:r>
              <a:rPr lang="en-GB" sz="4300" dirty="0"/>
              <a:t>(Future Generations Commissioner for Wales, 2015).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110199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AE4FD-BB84-498B-8644-0A3274EDE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0EFC8-1DFD-4D82-B8E6-A36C67C062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Cambridge University Press (2021)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Bilingualism.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BILINGUALISM | meaning in the Cambridge English Dictionary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2021).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Catrin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Stevens, (2009)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Telling the story of Welsh.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Gomer: Llandysul.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Language Division (2017)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Cymraeg 2050 A million Welsh speakers.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Cathays Park, Cardiff.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Cymraeg 2050: A million Welsh speakers (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gov.wales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)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12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May 2021).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Natalie Brito and Rachel Barr (2012) ‘Developmental  Science’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Influence of bilingualism on memory generalization during infancy.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Volume 15, Issue 6. Page number 812, range of article: 812- 816.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Influence of bilingualism on memory generalization during infancy - Brito - 2012 - Developmental Science - Wiley Online Library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13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2021).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Future Generation Commissioner for Wales (2015)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Well-being of Future Generations (Wales) Act 2015.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https://www.futuregenerations.wales/about-us/future-generations-act/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2021).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(2017)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Cymraeg 2050 A million Welsh speakers. Cathays Park, Cardiff: Welsh Government. Page 22. Graph. </a:t>
            </a:r>
            <a:endParaRPr lang="en-GB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023916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ppt/theme/theme2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8430</TotalTime>
  <Words>1541</Words>
  <Application>Microsoft Office PowerPoint</Application>
  <PresentationFormat>Widescreen</PresentationFormat>
  <Paragraphs>201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Arial</vt:lpstr>
      <vt:lpstr>Calibri</vt:lpstr>
      <vt:lpstr>Franklin Gothic Book</vt:lpstr>
      <vt:lpstr>Franklin Gothic Demi Cond</vt:lpstr>
      <vt:lpstr>Franklin Gothic Medium</vt:lpstr>
      <vt:lpstr>Wingdings</vt:lpstr>
      <vt:lpstr>JuxtaposeVTI</vt:lpstr>
      <vt:lpstr>Crop</vt:lpstr>
      <vt:lpstr>BORE DA </vt:lpstr>
      <vt:lpstr>Unfamiliar words</vt:lpstr>
      <vt:lpstr>SUT WYT TI heddiw? </vt:lpstr>
      <vt:lpstr>Numbers - Rhifiau </vt:lpstr>
      <vt:lpstr>Numbers: RHIFIAU (1-10) </vt:lpstr>
      <vt:lpstr>ACTIVITY -GWEITHGAREDD  (Addition – YCHWANEGU)</vt:lpstr>
      <vt:lpstr> </vt:lpstr>
      <vt:lpstr> </vt:lpstr>
      <vt:lpstr>ACTIVITY - GWEITHGAREDD (SUBTRACT – TYNNU)</vt:lpstr>
      <vt:lpstr>PowerPoint Presentation</vt:lpstr>
      <vt:lpstr>RHIFIAU (BEYOND 10)</vt:lpstr>
      <vt:lpstr>Number bonds  (Bondiau Rhif)  </vt:lpstr>
      <vt:lpstr>NUMBER BONDS (Bondiau rhif)</vt:lpstr>
      <vt:lpstr>DIOLCH YN FAWR </vt:lpstr>
      <vt:lpstr>Theory and pedagogy </vt:lpstr>
      <vt:lpstr>Best Practise </vt:lpstr>
      <vt:lpstr>The Urdd</vt:lpstr>
      <vt:lpstr>The New Curriculum (2021) </vt:lpstr>
      <vt:lpstr>BICS and CALP</vt:lpstr>
      <vt:lpstr>Cummings and Ashford</vt:lpstr>
      <vt:lpstr>Conclusion</vt:lpstr>
      <vt:lpstr>References </vt:lpstr>
      <vt:lpstr>Academic Presentation</vt:lpstr>
      <vt:lpstr>Introduction</vt:lpstr>
      <vt:lpstr>A million Welsh speakers by 2050</vt:lpstr>
      <vt:lpstr>The Historical Development of the Welsh Language. </vt:lpstr>
      <vt:lpstr>The advantages and disadvantages of bilingualism. </vt:lpstr>
      <vt:lpstr>Policy relating to bilingualism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Shw mae</dc:title>
  <dc:creator>Sophie Lily Hughes (1900883)</dc:creator>
  <cp:lastModifiedBy>Sophie Lily Hughes (1900883)</cp:lastModifiedBy>
  <cp:revision>39</cp:revision>
  <dcterms:created xsi:type="dcterms:W3CDTF">2021-05-05T16:44:38Z</dcterms:created>
  <dcterms:modified xsi:type="dcterms:W3CDTF">2021-05-17T14:49:07Z</dcterms:modified>
</cp:coreProperties>
</file>