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2"/>
  </p:notesMasterIdLst>
  <p:sldIdLst>
    <p:sldId id="268" r:id="rId2"/>
    <p:sldId id="257" r:id="rId3"/>
    <p:sldId id="258" r:id="rId4"/>
    <p:sldId id="270" r:id="rId5"/>
    <p:sldId id="271" r:id="rId6"/>
    <p:sldId id="269" r:id="rId7"/>
    <p:sldId id="259" r:id="rId8"/>
    <p:sldId id="267" r:id="rId9"/>
    <p:sldId id="260"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3"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864" autoAdjust="0"/>
    <p:restoredTop sz="93805" autoAdjust="0"/>
  </p:normalViewPr>
  <p:slideViewPr>
    <p:cSldViewPr>
      <p:cViewPr varScale="1">
        <p:scale>
          <a:sx n="80" d="100"/>
          <a:sy n="80" d="100"/>
        </p:scale>
        <p:origin x="53" y="53"/>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onica Daniela Floria" userId="07d5d502890dae1c" providerId="LiveId" clId="{F5F11D8A-FDC2-4E24-BBF1-2D3E412B9738}"/>
    <pc:docChg chg="undo custSel addSld delSld modSld sldOrd modMainMaster modNotesMaster">
      <pc:chgData name="Veronica Daniela Floria" userId="07d5d502890dae1c" providerId="LiveId" clId="{F5F11D8A-FDC2-4E24-BBF1-2D3E412B9738}" dt="2022-11-23T21:17:30.524" v="891" actId="1076"/>
      <pc:docMkLst>
        <pc:docMk/>
      </pc:docMkLst>
      <pc:sldChg chg="modSp mod modNotes">
        <pc:chgData name="Veronica Daniela Floria" userId="07d5d502890dae1c" providerId="LiveId" clId="{F5F11D8A-FDC2-4E24-BBF1-2D3E412B9738}" dt="2022-11-23T21:09:23.926" v="860" actId="12"/>
        <pc:sldMkLst>
          <pc:docMk/>
          <pc:sldMk cId="2313401645" sldId="257"/>
        </pc:sldMkLst>
        <pc:spChg chg="mod">
          <ac:chgData name="Veronica Daniela Floria" userId="07d5d502890dae1c" providerId="LiveId" clId="{F5F11D8A-FDC2-4E24-BBF1-2D3E412B9738}" dt="2022-11-23T20:13:45.958" v="153"/>
          <ac:spMkLst>
            <pc:docMk/>
            <pc:sldMk cId="2313401645" sldId="257"/>
            <ac:spMk id="2" creationId="{00000000-0000-0000-0000-000000000000}"/>
          </ac:spMkLst>
        </pc:spChg>
        <pc:spChg chg="mod">
          <ac:chgData name="Veronica Daniela Floria" userId="07d5d502890dae1c" providerId="LiveId" clId="{F5F11D8A-FDC2-4E24-BBF1-2D3E412B9738}" dt="2022-11-23T21:09:23.926" v="860" actId="12"/>
          <ac:spMkLst>
            <pc:docMk/>
            <pc:sldMk cId="2313401645" sldId="257"/>
            <ac:spMk id="4" creationId="{00000000-0000-0000-0000-000000000000}"/>
          </ac:spMkLst>
        </pc:spChg>
      </pc:sldChg>
      <pc:sldChg chg="modSp mod modNotes">
        <pc:chgData name="Veronica Daniela Floria" userId="07d5d502890dae1c" providerId="LiveId" clId="{F5F11D8A-FDC2-4E24-BBF1-2D3E412B9738}" dt="2022-11-23T20:27:12.968" v="346" actId="1076"/>
        <pc:sldMkLst>
          <pc:docMk/>
          <pc:sldMk cId="924679208" sldId="258"/>
        </pc:sldMkLst>
        <pc:spChg chg="mod">
          <ac:chgData name="Veronica Daniela Floria" userId="07d5d502890dae1c" providerId="LiveId" clId="{F5F11D8A-FDC2-4E24-BBF1-2D3E412B9738}" dt="2022-11-23T20:13:45.958" v="153"/>
          <ac:spMkLst>
            <pc:docMk/>
            <pc:sldMk cId="924679208" sldId="258"/>
            <ac:spMk id="2" creationId="{00000000-0000-0000-0000-000000000000}"/>
          </ac:spMkLst>
        </pc:spChg>
        <pc:spChg chg="mod">
          <ac:chgData name="Veronica Daniela Floria" userId="07d5d502890dae1c" providerId="LiveId" clId="{F5F11D8A-FDC2-4E24-BBF1-2D3E412B9738}" dt="2022-11-23T20:26:31.903" v="338" actId="12"/>
          <ac:spMkLst>
            <pc:docMk/>
            <pc:sldMk cId="924679208" sldId="258"/>
            <ac:spMk id="3" creationId="{00000000-0000-0000-0000-000000000000}"/>
          </ac:spMkLst>
        </pc:spChg>
        <pc:picChg chg="mod">
          <ac:chgData name="Veronica Daniela Floria" userId="07d5d502890dae1c" providerId="LiveId" clId="{F5F11D8A-FDC2-4E24-BBF1-2D3E412B9738}" dt="2022-11-23T20:27:12.968" v="346" actId="1076"/>
          <ac:picMkLst>
            <pc:docMk/>
            <pc:sldMk cId="924679208" sldId="258"/>
            <ac:picMk id="2050" creationId="{00000000-0000-0000-0000-000000000000}"/>
          </ac:picMkLst>
        </pc:picChg>
      </pc:sldChg>
      <pc:sldChg chg="modSp mod modNotes">
        <pc:chgData name="Veronica Daniela Floria" userId="07d5d502890dae1c" providerId="LiveId" clId="{F5F11D8A-FDC2-4E24-BBF1-2D3E412B9738}" dt="2022-11-23T20:46:02.159" v="548" actId="14100"/>
        <pc:sldMkLst>
          <pc:docMk/>
          <pc:sldMk cId="2134483568" sldId="259"/>
        </pc:sldMkLst>
        <pc:spChg chg="mod">
          <ac:chgData name="Veronica Daniela Floria" userId="07d5d502890dae1c" providerId="LiveId" clId="{F5F11D8A-FDC2-4E24-BBF1-2D3E412B9738}" dt="2022-11-23T20:13:45.958" v="153"/>
          <ac:spMkLst>
            <pc:docMk/>
            <pc:sldMk cId="2134483568" sldId="259"/>
            <ac:spMk id="2" creationId="{00000000-0000-0000-0000-000000000000}"/>
          </ac:spMkLst>
        </pc:spChg>
        <pc:spChg chg="mod">
          <ac:chgData name="Veronica Daniela Floria" userId="07d5d502890dae1c" providerId="LiveId" clId="{F5F11D8A-FDC2-4E24-BBF1-2D3E412B9738}" dt="2022-11-23T20:46:02.159" v="548" actId="14100"/>
          <ac:spMkLst>
            <pc:docMk/>
            <pc:sldMk cId="2134483568" sldId="259"/>
            <ac:spMk id="3" creationId="{00000000-0000-0000-0000-000000000000}"/>
          </ac:spMkLst>
        </pc:spChg>
        <pc:picChg chg="mod">
          <ac:chgData name="Veronica Daniela Floria" userId="07d5d502890dae1c" providerId="LiveId" clId="{F5F11D8A-FDC2-4E24-BBF1-2D3E412B9738}" dt="2022-11-23T20:45:44.629" v="545" actId="14100"/>
          <ac:picMkLst>
            <pc:docMk/>
            <pc:sldMk cId="2134483568" sldId="259"/>
            <ac:picMk id="2050" creationId="{00000000-0000-0000-0000-000000000000}"/>
          </ac:picMkLst>
        </pc:picChg>
      </pc:sldChg>
      <pc:sldChg chg="modSp">
        <pc:chgData name="Veronica Daniela Floria" userId="07d5d502890dae1c" providerId="LiveId" clId="{F5F11D8A-FDC2-4E24-BBF1-2D3E412B9738}" dt="2022-11-23T20:14:24.158" v="154"/>
        <pc:sldMkLst>
          <pc:docMk/>
          <pc:sldMk cId="3404210593" sldId="260"/>
        </pc:sldMkLst>
        <pc:spChg chg="mod">
          <ac:chgData name="Veronica Daniela Floria" userId="07d5d502890dae1c" providerId="LiveId" clId="{F5F11D8A-FDC2-4E24-BBF1-2D3E412B9738}" dt="2022-11-23T20:13:45.958" v="153"/>
          <ac:spMkLst>
            <pc:docMk/>
            <pc:sldMk cId="3404210593" sldId="260"/>
            <ac:spMk id="2" creationId="{00000000-0000-0000-0000-000000000000}"/>
          </ac:spMkLst>
        </pc:spChg>
        <pc:spChg chg="mod">
          <ac:chgData name="Veronica Daniela Floria" userId="07d5d502890dae1c" providerId="LiveId" clId="{F5F11D8A-FDC2-4E24-BBF1-2D3E412B9738}" dt="2022-11-23T20:14:24.158" v="154"/>
          <ac:spMkLst>
            <pc:docMk/>
            <pc:sldMk cId="3404210593" sldId="260"/>
            <ac:spMk id="3" creationId="{00000000-0000-0000-0000-000000000000}"/>
          </ac:spMkLst>
        </pc:spChg>
      </pc:sldChg>
      <pc:sldChg chg="del ord">
        <pc:chgData name="Veronica Daniela Floria" userId="07d5d502890dae1c" providerId="LiveId" clId="{F5F11D8A-FDC2-4E24-BBF1-2D3E412B9738}" dt="2022-11-23T20:10:02.334" v="140" actId="2696"/>
        <pc:sldMkLst>
          <pc:docMk/>
          <pc:sldMk cId="2471875714" sldId="261"/>
        </pc:sldMkLst>
      </pc:sldChg>
      <pc:sldChg chg="del ord">
        <pc:chgData name="Veronica Daniela Floria" userId="07d5d502890dae1c" providerId="LiveId" clId="{F5F11D8A-FDC2-4E24-BBF1-2D3E412B9738}" dt="2022-11-23T20:10:05.303" v="141" actId="2696"/>
        <pc:sldMkLst>
          <pc:docMk/>
          <pc:sldMk cId="3640083824" sldId="262"/>
        </pc:sldMkLst>
      </pc:sldChg>
      <pc:sldChg chg="del">
        <pc:chgData name="Veronica Daniela Floria" userId="07d5d502890dae1c" providerId="LiveId" clId="{F5F11D8A-FDC2-4E24-BBF1-2D3E412B9738}" dt="2022-11-23T20:09:56.732" v="139" actId="2696"/>
        <pc:sldMkLst>
          <pc:docMk/>
          <pc:sldMk cId="4045866377" sldId="263"/>
        </pc:sldMkLst>
      </pc:sldChg>
      <pc:sldChg chg="modSp mod">
        <pc:chgData name="Veronica Daniela Floria" userId="07d5d502890dae1c" providerId="LiveId" clId="{F5F11D8A-FDC2-4E24-BBF1-2D3E412B9738}" dt="2022-11-23T20:14:24.437" v="155" actId="27636"/>
        <pc:sldMkLst>
          <pc:docMk/>
          <pc:sldMk cId="3695208864" sldId="266"/>
        </pc:sldMkLst>
        <pc:spChg chg="mod">
          <ac:chgData name="Veronica Daniela Floria" userId="07d5d502890dae1c" providerId="LiveId" clId="{F5F11D8A-FDC2-4E24-BBF1-2D3E412B9738}" dt="2022-11-23T20:13:45.958" v="153"/>
          <ac:spMkLst>
            <pc:docMk/>
            <pc:sldMk cId="3695208864" sldId="266"/>
            <ac:spMk id="2" creationId="{00000000-0000-0000-0000-000000000000}"/>
          </ac:spMkLst>
        </pc:spChg>
        <pc:spChg chg="mod">
          <ac:chgData name="Veronica Daniela Floria" userId="07d5d502890dae1c" providerId="LiveId" clId="{F5F11D8A-FDC2-4E24-BBF1-2D3E412B9738}" dt="2022-11-23T20:14:24.437" v="155" actId="27636"/>
          <ac:spMkLst>
            <pc:docMk/>
            <pc:sldMk cId="3695208864" sldId="266"/>
            <ac:spMk id="3" creationId="{00000000-0000-0000-0000-000000000000}"/>
          </ac:spMkLst>
        </pc:spChg>
      </pc:sldChg>
      <pc:sldChg chg="modSp mod modNotes">
        <pc:chgData name="Veronica Daniela Floria" userId="07d5d502890dae1c" providerId="LiveId" clId="{F5F11D8A-FDC2-4E24-BBF1-2D3E412B9738}" dt="2022-11-23T21:17:30.524" v="891" actId="1076"/>
        <pc:sldMkLst>
          <pc:docMk/>
          <pc:sldMk cId="1723551251" sldId="267"/>
        </pc:sldMkLst>
        <pc:spChg chg="mod">
          <ac:chgData name="Veronica Daniela Floria" userId="07d5d502890dae1c" providerId="LiveId" clId="{F5F11D8A-FDC2-4E24-BBF1-2D3E412B9738}" dt="2022-11-23T21:16:20.470" v="880" actId="1076"/>
          <ac:spMkLst>
            <pc:docMk/>
            <pc:sldMk cId="1723551251" sldId="267"/>
            <ac:spMk id="2" creationId="{00000000-0000-0000-0000-000000000000}"/>
          </ac:spMkLst>
        </pc:spChg>
        <pc:spChg chg="mod">
          <ac:chgData name="Veronica Daniela Floria" userId="07d5d502890dae1c" providerId="LiveId" clId="{F5F11D8A-FDC2-4E24-BBF1-2D3E412B9738}" dt="2022-11-23T21:17:18.704" v="889" actId="27636"/>
          <ac:spMkLst>
            <pc:docMk/>
            <pc:sldMk cId="1723551251" sldId="267"/>
            <ac:spMk id="3" creationId="{00000000-0000-0000-0000-000000000000}"/>
          </ac:spMkLst>
        </pc:spChg>
        <pc:picChg chg="mod">
          <ac:chgData name="Veronica Daniela Floria" userId="07d5d502890dae1c" providerId="LiveId" clId="{F5F11D8A-FDC2-4E24-BBF1-2D3E412B9738}" dt="2022-11-23T21:17:30.524" v="891" actId="1076"/>
          <ac:picMkLst>
            <pc:docMk/>
            <pc:sldMk cId="1723551251" sldId="267"/>
            <ac:picMk id="3074" creationId="{00000000-0000-0000-0000-000000000000}"/>
          </ac:picMkLst>
        </pc:picChg>
      </pc:sldChg>
      <pc:sldChg chg="modSp mod">
        <pc:chgData name="Veronica Daniela Floria" userId="07d5d502890dae1c" providerId="LiveId" clId="{F5F11D8A-FDC2-4E24-BBF1-2D3E412B9738}" dt="2022-11-23T20:14:24.158" v="154"/>
        <pc:sldMkLst>
          <pc:docMk/>
          <pc:sldMk cId="4133202828" sldId="268"/>
        </pc:sldMkLst>
        <pc:spChg chg="mod">
          <ac:chgData name="Veronica Daniela Floria" userId="07d5d502890dae1c" providerId="LiveId" clId="{F5F11D8A-FDC2-4E24-BBF1-2D3E412B9738}" dt="2022-11-23T20:13:45.958" v="153"/>
          <ac:spMkLst>
            <pc:docMk/>
            <pc:sldMk cId="4133202828" sldId="268"/>
            <ac:spMk id="2" creationId="{EF329947-013E-E8FF-F20D-FE4882694E1A}"/>
          </ac:spMkLst>
        </pc:spChg>
        <pc:spChg chg="mod">
          <ac:chgData name="Veronica Daniela Floria" userId="07d5d502890dae1c" providerId="LiveId" clId="{F5F11D8A-FDC2-4E24-BBF1-2D3E412B9738}" dt="2022-11-23T20:14:24.158" v="154"/>
          <ac:spMkLst>
            <pc:docMk/>
            <pc:sldMk cId="4133202828" sldId="268"/>
            <ac:spMk id="3" creationId="{9F3B6E8C-06F1-4D36-8992-D8DAE73E378D}"/>
          </ac:spMkLst>
        </pc:spChg>
      </pc:sldChg>
      <pc:sldChg chg="modSp mod modNotes">
        <pc:chgData name="Veronica Daniela Floria" userId="07d5d502890dae1c" providerId="LiveId" clId="{F5F11D8A-FDC2-4E24-BBF1-2D3E412B9738}" dt="2022-11-23T21:16:21.505" v="883" actId="14100"/>
        <pc:sldMkLst>
          <pc:docMk/>
          <pc:sldMk cId="1084092170" sldId="269"/>
        </pc:sldMkLst>
        <pc:spChg chg="mod">
          <ac:chgData name="Veronica Daniela Floria" userId="07d5d502890dae1c" providerId="LiveId" clId="{F5F11D8A-FDC2-4E24-BBF1-2D3E412B9738}" dt="2022-11-23T20:13:45.958" v="153"/>
          <ac:spMkLst>
            <pc:docMk/>
            <pc:sldMk cId="1084092170" sldId="269"/>
            <ac:spMk id="2" creationId="{00000000-0000-0000-0000-000000000000}"/>
          </ac:spMkLst>
        </pc:spChg>
        <pc:spChg chg="mod">
          <ac:chgData name="Veronica Daniela Floria" userId="07d5d502890dae1c" providerId="LiveId" clId="{F5F11D8A-FDC2-4E24-BBF1-2D3E412B9738}" dt="2022-11-23T21:16:21.505" v="883" actId="14100"/>
          <ac:spMkLst>
            <pc:docMk/>
            <pc:sldMk cId="1084092170" sldId="269"/>
            <ac:spMk id="3" creationId="{00000000-0000-0000-0000-000000000000}"/>
          </ac:spMkLst>
        </pc:spChg>
        <pc:picChg chg="mod">
          <ac:chgData name="Veronica Daniela Floria" userId="07d5d502890dae1c" providerId="LiveId" clId="{F5F11D8A-FDC2-4E24-BBF1-2D3E412B9738}" dt="2022-11-23T21:13:50.895" v="872" actId="1076"/>
          <ac:picMkLst>
            <pc:docMk/>
            <pc:sldMk cId="1084092170" sldId="269"/>
            <ac:picMk id="2050" creationId="{00000000-0000-0000-0000-000000000000}"/>
          </ac:picMkLst>
        </pc:picChg>
      </pc:sldChg>
      <pc:sldChg chg="modSp mod modNotes">
        <pc:chgData name="Veronica Daniela Floria" userId="07d5d502890dae1c" providerId="LiveId" clId="{F5F11D8A-FDC2-4E24-BBF1-2D3E412B9738}" dt="2022-11-23T21:10:54.337" v="861" actId="255"/>
        <pc:sldMkLst>
          <pc:docMk/>
          <pc:sldMk cId="1560192102" sldId="270"/>
        </pc:sldMkLst>
        <pc:spChg chg="mod">
          <ac:chgData name="Veronica Daniela Floria" userId="07d5d502890dae1c" providerId="LiveId" clId="{F5F11D8A-FDC2-4E24-BBF1-2D3E412B9738}" dt="2022-11-23T20:54:55.196" v="807" actId="14100"/>
          <ac:spMkLst>
            <pc:docMk/>
            <pc:sldMk cId="1560192102" sldId="270"/>
            <ac:spMk id="5" creationId="{00000000-0000-0000-0000-000000000000}"/>
          </ac:spMkLst>
        </pc:spChg>
        <pc:graphicFrameChg chg="mod modGraphic">
          <ac:chgData name="Veronica Daniela Floria" userId="07d5d502890dae1c" providerId="LiveId" clId="{F5F11D8A-FDC2-4E24-BBF1-2D3E412B9738}" dt="2022-11-23T21:10:54.337" v="861" actId="255"/>
          <ac:graphicFrameMkLst>
            <pc:docMk/>
            <pc:sldMk cId="1560192102" sldId="270"/>
            <ac:graphicFrameMk id="7" creationId="{00000000-0000-0000-0000-000000000000}"/>
          </ac:graphicFrameMkLst>
        </pc:graphicFrameChg>
      </pc:sldChg>
      <pc:sldChg chg="addSp modSp mod modNotes">
        <pc:chgData name="Veronica Daniela Floria" userId="07d5d502890dae1c" providerId="LiveId" clId="{F5F11D8A-FDC2-4E24-BBF1-2D3E412B9738}" dt="2022-11-23T21:08:03.368" v="856" actId="2711"/>
        <pc:sldMkLst>
          <pc:docMk/>
          <pc:sldMk cId="4093153128" sldId="271"/>
        </pc:sldMkLst>
        <pc:spChg chg="mod">
          <ac:chgData name="Veronica Daniela Floria" userId="07d5d502890dae1c" providerId="LiveId" clId="{F5F11D8A-FDC2-4E24-BBF1-2D3E412B9738}" dt="2022-11-23T20:50:26.561" v="703" actId="2711"/>
          <ac:spMkLst>
            <pc:docMk/>
            <pc:sldMk cId="4093153128" sldId="271"/>
            <ac:spMk id="2" creationId="{00000000-0000-0000-0000-000000000000}"/>
          </ac:spMkLst>
        </pc:spChg>
        <pc:spChg chg="add mod">
          <ac:chgData name="Veronica Daniela Floria" userId="07d5d502890dae1c" providerId="LiveId" clId="{F5F11D8A-FDC2-4E24-BBF1-2D3E412B9738}" dt="2022-11-23T21:01:13.237" v="817" actId="207"/>
          <ac:spMkLst>
            <pc:docMk/>
            <pc:sldMk cId="4093153128" sldId="271"/>
            <ac:spMk id="3" creationId="{429A50B7-9B93-8E46-1129-CD0D49EF5B46}"/>
          </ac:spMkLst>
        </pc:spChg>
        <pc:graphicFrameChg chg="mod modGraphic">
          <ac:chgData name="Veronica Daniela Floria" userId="07d5d502890dae1c" providerId="LiveId" clId="{F5F11D8A-FDC2-4E24-BBF1-2D3E412B9738}" dt="2022-11-23T21:08:03.368" v="856" actId="2711"/>
          <ac:graphicFrameMkLst>
            <pc:docMk/>
            <pc:sldMk cId="4093153128" sldId="271"/>
            <ac:graphicFrameMk id="4" creationId="{00000000-0000-0000-0000-000000000000}"/>
          </ac:graphicFrameMkLst>
        </pc:graphicFrameChg>
      </pc:sldChg>
      <pc:sldChg chg="addSp delSp modSp new del mod">
        <pc:chgData name="Veronica Daniela Floria" userId="07d5d502890dae1c" providerId="LiveId" clId="{F5F11D8A-FDC2-4E24-BBF1-2D3E412B9738}" dt="2022-11-23T20:43:10.943" v="531" actId="2696"/>
        <pc:sldMkLst>
          <pc:docMk/>
          <pc:sldMk cId="2482081741" sldId="272"/>
        </pc:sldMkLst>
        <pc:spChg chg="mod">
          <ac:chgData name="Veronica Daniela Floria" userId="07d5d502890dae1c" providerId="LiveId" clId="{F5F11D8A-FDC2-4E24-BBF1-2D3E412B9738}" dt="2022-11-23T20:30:39.979" v="472"/>
          <ac:spMkLst>
            <pc:docMk/>
            <pc:sldMk cId="2482081741" sldId="272"/>
            <ac:spMk id="2" creationId="{2719BCE9-F72C-D19A-A9E0-252E18A6B248}"/>
          </ac:spMkLst>
        </pc:spChg>
        <pc:spChg chg="del">
          <ac:chgData name="Veronica Daniela Floria" userId="07d5d502890dae1c" providerId="LiveId" clId="{F5F11D8A-FDC2-4E24-BBF1-2D3E412B9738}" dt="2022-11-23T20:31:13.681" v="473" actId="3680"/>
          <ac:spMkLst>
            <pc:docMk/>
            <pc:sldMk cId="2482081741" sldId="272"/>
            <ac:spMk id="3" creationId="{4574976F-C656-3FFE-1AAD-A8B722EF7E5B}"/>
          </ac:spMkLst>
        </pc:spChg>
        <pc:graphicFrameChg chg="add mod ord modGraphic">
          <ac:chgData name="Veronica Daniela Floria" userId="07d5d502890dae1c" providerId="LiveId" clId="{F5F11D8A-FDC2-4E24-BBF1-2D3E412B9738}" dt="2022-11-23T20:42:29.057" v="530" actId="20578"/>
          <ac:graphicFrameMkLst>
            <pc:docMk/>
            <pc:sldMk cId="2482081741" sldId="272"/>
            <ac:graphicFrameMk id="4" creationId="{97F7B916-77EC-88F4-87C5-AEC89D39F5BE}"/>
          </ac:graphicFrameMkLst>
        </pc:graphicFrameChg>
      </pc:sldChg>
      <pc:sldMasterChg chg="modSp modSldLayout">
        <pc:chgData name="Veronica Daniela Floria" userId="07d5d502890dae1c" providerId="LiveId" clId="{F5F11D8A-FDC2-4E24-BBF1-2D3E412B9738}" dt="2022-11-23T20:14:24.158" v="154"/>
        <pc:sldMasterMkLst>
          <pc:docMk/>
          <pc:sldMasterMk cId="0" sldId="2147483708"/>
        </pc:sldMasterMkLst>
        <pc:spChg chg="mod">
          <ac:chgData name="Veronica Daniela Floria" userId="07d5d502890dae1c" providerId="LiveId" clId="{F5F11D8A-FDC2-4E24-BBF1-2D3E412B9738}" dt="2022-11-23T20:14:24.158" v="154"/>
          <ac:spMkLst>
            <pc:docMk/>
            <pc:sldMasterMk cId="0" sldId="2147483708"/>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4"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5"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6"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7"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8"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9" creationId="{00000000-0000-0000-0000-000000000000}"/>
          </ac:spMkLst>
        </pc:spChg>
        <pc:spChg chg="mod">
          <ac:chgData name="Veronica Daniela Floria" userId="07d5d502890dae1c" providerId="LiveId" clId="{F5F11D8A-FDC2-4E24-BBF1-2D3E412B9738}" dt="2022-11-23T20:14:24.158" v="154"/>
          <ac:spMkLst>
            <pc:docMk/>
            <pc:sldMasterMk cId="0" sldId="2147483708"/>
            <ac:spMk id="10" creationId="{00000000-0000-0000-0000-000000000000}"/>
          </ac:spMkLst>
        </pc:spChg>
        <pc:sldLayoutChg chg="modSp">
          <pc:chgData name="Veronica Daniela Floria" userId="07d5d502890dae1c" providerId="LiveId" clId="{F5F11D8A-FDC2-4E24-BBF1-2D3E412B9738}" dt="2022-11-23T20:14:24.158" v="154"/>
          <pc:sldLayoutMkLst>
            <pc:docMk/>
            <pc:sldMasterMk cId="0" sldId="2147483708"/>
            <pc:sldLayoutMk cId="0" sldId="2147483709"/>
          </pc:sldLayoutMkLst>
          <pc:spChg chg="mod">
            <ac:chgData name="Veronica Daniela Floria" userId="07d5d502890dae1c" providerId="LiveId" clId="{F5F11D8A-FDC2-4E24-BBF1-2D3E412B9738}" dt="2022-11-23T20:14:24.158" v="154"/>
            <ac:spMkLst>
              <pc:docMk/>
              <pc:sldMasterMk cId="0" sldId="2147483708"/>
              <pc:sldLayoutMk cId="0" sldId="2147483709"/>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6"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7"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8"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9"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10"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11"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1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1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09"/>
              <ac:spMk id="14" creationId="{00000000-0000-0000-0000-000000000000}"/>
            </ac:spMkLst>
          </pc:spChg>
        </pc:sldLayoutChg>
        <pc:sldLayoutChg chg="modSp">
          <pc:chgData name="Veronica Daniela Floria" userId="07d5d502890dae1c" providerId="LiveId" clId="{F5F11D8A-FDC2-4E24-BBF1-2D3E412B9738}" dt="2022-11-23T20:14:24.158" v="154"/>
          <pc:sldLayoutMkLst>
            <pc:docMk/>
            <pc:sldMasterMk cId="0" sldId="2147483708"/>
            <pc:sldLayoutMk cId="0" sldId="2147483711"/>
          </pc:sldLayoutMkLst>
          <pc:spChg chg="mod">
            <ac:chgData name="Veronica Daniela Floria" userId="07d5d502890dae1c" providerId="LiveId" clId="{F5F11D8A-FDC2-4E24-BBF1-2D3E412B9738}" dt="2022-11-23T20:14:24.158" v="154"/>
            <ac:spMkLst>
              <pc:docMk/>
              <pc:sldMasterMk cId="0" sldId="2147483708"/>
              <pc:sldLayoutMk cId="0" sldId="2147483711"/>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1"/>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1"/>
              <ac:spMk id="7"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1"/>
              <ac:spMk id="8"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1"/>
              <ac:spMk id="1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1"/>
              <ac:spMk id="14"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1"/>
              <ac:spMk id="15"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1"/>
              <ac:spMk id="16" creationId="{00000000-0000-0000-0000-000000000000}"/>
            </ac:spMkLst>
          </pc:spChg>
        </pc:sldLayoutChg>
        <pc:sldLayoutChg chg="modSp">
          <pc:chgData name="Veronica Daniela Floria" userId="07d5d502890dae1c" providerId="LiveId" clId="{F5F11D8A-FDC2-4E24-BBF1-2D3E412B9738}" dt="2022-11-23T20:14:24.158" v="154"/>
          <pc:sldLayoutMkLst>
            <pc:docMk/>
            <pc:sldMasterMk cId="0" sldId="2147483708"/>
            <pc:sldLayoutMk cId="0" sldId="2147483712"/>
          </pc:sldLayoutMkLst>
          <pc:spChg chg="mod">
            <ac:chgData name="Veronica Daniela Floria" userId="07d5d502890dae1c" providerId="LiveId" clId="{F5F11D8A-FDC2-4E24-BBF1-2D3E412B9738}" dt="2022-11-23T20:14:24.158" v="154"/>
            <ac:spMkLst>
              <pc:docMk/>
              <pc:sldMasterMk cId="0" sldId="2147483708"/>
              <pc:sldLayoutMk cId="0" sldId="2147483712"/>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2"/>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2"/>
              <ac:spMk id="4" creationId="{00000000-0000-0000-0000-000000000000}"/>
            </ac:spMkLst>
          </pc:spChg>
        </pc:sldLayoutChg>
        <pc:sldLayoutChg chg="modSp">
          <pc:chgData name="Veronica Daniela Floria" userId="07d5d502890dae1c" providerId="LiveId" clId="{F5F11D8A-FDC2-4E24-BBF1-2D3E412B9738}" dt="2022-11-23T20:14:24.158" v="154"/>
          <pc:sldLayoutMkLst>
            <pc:docMk/>
            <pc:sldMasterMk cId="0" sldId="2147483708"/>
            <pc:sldLayoutMk cId="0" sldId="2147483713"/>
          </pc:sldLayoutMkLst>
          <pc:spChg chg="mod">
            <ac:chgData name="Veronica Daniela Floria" userId="07d5d502890dae1c" providerId="LiveId" clId="{F5F11D8A-FDC2-4E24-BBF1-2D3E412B9738}" dt="2022-11-23T20:14:24.158" v="154"/>
            <ac:spMkLst>
              <pc:docMk/>
              <pc:sldMasterMk cId="0" sldId="2147483708"/>
              <pc:sldLayoutMk cId="0" sldId="2147483713"/>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3"/>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3"/>
              <ac:spMk id="4"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3"/>
              <ac:spMk id="5"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3"/>
              <ac:spMk id="6" creationId="{00000000-0000-0000-0000-000000000000}"/>
            </ac:spMkLst>
          </pc:spChg>
        </pc:sldLayoutChg>
        <pc:sldLayoutChg chg="modSp">
          <pc:chgData name="Veronica Daniela Floria" userId="07d5d502890dae1c" providerId="LiveId" clId="{F5F11D8A-FDC2-4E24-BBF1-2D3E412B9738}" dt="2022-11-23T20:14:24.158" v="154"/>
          <pc:sldLayoutMkLst>
            <pc:docMk/>
            <pc:sldMasterMk cId="0" sldId="2147483708"/>
            <pc:sldLayoutMk cId="0" sldId="2147483715"/>
          </pc:sldLayoutMkLst>
          <pc:spChg chg="mod">
            <ac:chgData name="Veronica Daniela Floria" userId="07d5d502890dae1c" providerId="LiveId" clId="{F5F11D8A-FDC2-4E24-BBF1-2D3E412B9738}" dt="2022-11-23T20:14:24.158" v="154"/>
            <ac:spMkLst>
              <pc:docMk/>
              <pc:sldMasterMk cId="0" sldId="2147483708"/>
              <pc:sldLayoutMk cId="0" sldId="2147483715"/>
              <ac:spMk id="5"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5"/>
              <ac:spMk id="11" creationId="{00000000-0000-0000-0000-000000000000}"/>
            </ac:spMkLst>
          </pc:spChg>
        </pc:sldLayoutChg>
        <pc:sldLayoutChg chg="modSp">
          <pc:chgData name="Veronica Daniela Floria" userId="07d5d502890dae1c" providerId="LiveId" clId="{F5F11D8A-FDC2-4E24-BBF1-2D3E412B9738}" dt="2022-11-23T20:14:24.158" v="154"/>
          <pc:sldLayoutMkLst>
            <pc:docMk/>
            <pc:sldMasterMk cId="0" sldId="2147483708"/>
            <pc:sldLayoutMk cId="0" sldId="2147483716"/>
          </pc:sldLayoutMkLst>
          <pc:spChg chg="mod">
            <ac:chgData name="Veronica Daniela Floria" userId="07d5d502890dae1c" providerId="LiveId" clId="{F5F11D8A-FDC2-4E24-BBF1-2D3E412B9738}" dt="2022-11-23T20:14:24.158" v="154"/>
            <ac:spMkLst>
              <pc:docMk/>
              <pc:sldMasterMk cId="0" sldId="2147483708"/>
              <pc:sldLayoutMk cId="0" sldId="2147483716"/>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6"/>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6"/>
              <ac:spMk id="4"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6"/>
              <ac:spMk id="8"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6"/>
              <ac:spMk id="10"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6"/>
              <ac:spMk id="11"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6"/>
              <ac:spMk id="12" creationId="{00000000-0000-0000-0000-000000000000}"/>
            </ac:spMkLst>
          </pc:spChg>
        </pc:sldLayoutChg>
        <pc:sldLayoutChg chg="modSp">
          <pc:chgData name="Veronica Daniela Floria" userId="07d5d502890dae1c" providerId="LiveId" clId="{F5F11D8A-FDC2-4E24-BBF1-2D3E412B9738}" dt="2022-11-23T20:14:24.158" v="154"/>
          <pc:sldLayoutMkLst>
            <pc:docMk/>
            <pc:sldMasterMk cId="0" sldId="2147483708"/>
            <pc:sldLayoutMk cId="0" sldId="2147483717"/>
          </pc:sldLayoutMkLst>
          <pc:spChg chg="mod">
            <ac:chgData name="Veronica Daniela Floria" userId="07d5d502890dae1c" providerId="LiveId" clId="{F5F11D8A-FDC2-4E24-BBF1-2D3E412B9738}" dt="2022-11-23T20:14:24.158" v="154"/>
            <ac:spMkLst>
              <pc:docMk/>
              <pc:sldMasterMk cId="0" sldId="2147483708"/>
              <pc:sldLayoutMk cId="0" sldId="2147483717"/>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4"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8"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9"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10"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11"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1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7"/>
              <ac:spMk id="13" creationId="{00000000-0000-0000-0000-000000000000}"/>
            </ac:spMkLst>
          </pc:spChg>
        </pc:sldLayoutChg>
        <pc:sldLayoutChg chg="modSp">
          <pc:chgData name="Veronica Daniela Floria" userId="07d5d502890dae1c" providerId="LiveId" clId="{F5F11D8A-FDC2-4E24-BBF1-2D3E412B9738}" dt="2022-11-23T20:14:24.158" v="154"/>
          <pc:sldLayoutMkLst>
            <pc:docMk/>
            <pc:sldMasterMk cId="0" sldId="2147483708"/>
            <pc:sldLayoutMk cId="0" sldId="2147483719"/>
          </pc:sldLayoutMkLst>
          <pc:spChg chg="mod">
            <ac:chgData name="Veronica Daniela Floria" userId="07d5d502890dae1c" providerId="LiveId" clId="{F5F11D8A-FDC2-4E24-BBF1-2D3E412B9738}" dt="2022-11-23T20:14:24.158" v="154"/>
            <ac:spMkLst>
              <pc:docMk/>
              <pc:sldMasterMk cId="0" sldId="2147483708"/>
              <pc:sldLayoutMk cId="0" sldId="2147483719"/>
              <ac:spMk id="2"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9"/>
              <ac:spMk id="3"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9"/>
              <ac:spMk id="7" creationId="{00000000-0000-0000-0000-000000000000}"/>
            </ac:spMkLst>
          </pc:spChg>
          <pc:spChg chg="mod">
            <ac:chgData name="Veronica Daniela Floria" userId="07d5d502890dae1c" providerId="LiveId" clId="{F5F11D8A-FDC2-4E24-BBF1-2D3E412B9738}" dt="2022-11-23T20:14:24.158" v="154"/>
            <ac:spMkLst>
              <pc:docMk/>
              <pc:sldMasterMk cId="0" sldId="2147483708"/>
              <pc:sldLayoutMk cId="0" sldId="2147483719"/>
              <ac:spMk id="8"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5FEE85-0758-4D2C-90E4-5681F38FC17A}" type="datetimeFigureOut">
              <a:rPr lang="en-GB" smtClean="0"/>
              <a:t>25/11/2022</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675E03-20C5-4566-9135-C867A5AAA294}" type="slidenum">
              <a:rPr lang="en-GB" smtClean="0"/>
              <a:t>‹#›</a:t>
            </a:fld>
            <a:endParaRPr lang="en-GB"/>
          </a:p>
        </p:txBody>
      </p:sp>
    </p:spTree>
    <p:extLst>
      <p:ext uri="{BB962C8B-B14F-4D97-AF65-F5344CB8AC3E}">
        <p14:creationId xmlns:p14="http://schemas.microsoft.com/office/powerpoint/2010/main" val="3921562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14300" marR="0" lvl="0" indent="0" algn="l" defTabSz="914400" rtl="0" eaLnBrk="1" fontAlgn="auto" latinLnBrk="0" hangingPunct="1">
              <a:lnSpc>
                <a:spcPct val="100000"/>
              </a:lnSpc>
              <a:spcBef>
                <a:spcPct val="20000"/>
              </a:spcBef>
              <a:spcAft>
                <a:spcPts val="0"/>
              </a:spcAft>
              <a:buClr>
                <a:srgbClr val="F07F09"/>
              </a:buClr>
              <a:buSzTx/>
              <a:buFont typeface="Arial" pitchFamily="34" charset="0"/>
              <a:buNone/>
              <a:tabLst/>
              <a:defRPr/>
            </a:pPr>
            <a:r>
              <a:rPr lang="en-GB" dirty="0"/>
              <a:t>This presentation</a:t>
            </a:r>
            <a:r>
              <a:rPr lang="en-GB" baseline="0" dirty="0"/>
              <a:t> is focused at analysing the business environment within Brazil to enable Gymshark identify the different opportunities and challenges present within the country. Gymshark seek to move its production facilities to Brazil.</a:t>
            </a:r>
            <a:r>
              <a:rPr kumimoji="0" lang="en-GB" sz="1900" b="0" i="0" u="none" strike="noStrike" kern="1200" cap="none" spc="0" normalizeH="0" baseline="0" noProof="0" dirty="0">
                <a:ln>
                  <a:noFill/>
                </a:ln>
                <a:solidFill>
                  <a:srgbClr val="323232"/>
                </a:solidFill>
                <a:effectLst/>
                <a:uLnTx/>
                <a:uFillTx/>
                <a:latin typeface="Arial"/>
                <a:ea typeface="+mn-ea"/>
                <a:cs typeface="+mn-cs"/>
              </a:rPr>
              <a:t> These opportunities are critical in promoting the  business success of </a:t>
            </a:r>
            <a:r>
              <a:rPr kumimoji="0" lang="en-GB" sz="1900" b="0" i="0" u="none" strike="noStrike" kern="1200" cap="none" spc="0" normalizeH="0" baseline="0" noProof="0" dirty="0" err="1">
                <a:ln>
                  <a:noFill/>
                </a:ln>
                <a:solidFill>
                  <a:srgbClr val="323232"/>
                </a:solidFill>
                <a:effectLst/>
                <a:uLnTx/>
                <a:uFillTx/>
                <a:latin typeface="Arial"/>
                <a:ea typeface="+mn-ea"/>
                <a:cs typeface="+mn-cs"/>
              </a:rPr>
              <a:t>Gymshark.Congruently</a:t>
            </a:r>
            <a:r>
              <a:rPr kumimoji="0" lang="en-GB" sz="1900" b="0" i="0" u="none" strike="noStrike" kern="1200" cap="none" spc="0" normalizeH="0" baseline="0" noProof="0" dirty="0">
                <a:ln>
                  <a:noFill/>
                </a:ln>
                <a:solidFill>
                  <a:srgbClr val="323232"/>
                </a:solidFill>
                <a:effectLst/>
                <a:uLnTx/>
                <a:uFillTx/>
                <a:latin typeface="Arial"/>
                <a:ea typeface="+mn-ea"/>
                <a:cs typeface="+mn-cs"/>
              </a:rPr>
              <a:t>,  Gymshark needs to understand imminent challenges since they affect the effectiveness of their business strategies(Lynch,2018).</a:t>
            </a:r>
          </a:p>
          <a:p>
            <a:endParaRPr lang="en-GB" dirty="0"/>
          </a:p>
        </p:txBody>
      </p:sp>
      <p:sp>
        <p:nvSpPr>
          <p:cNvPr id="4" name="Slide Number Placeholder 3"/>
          <p:cNvSpPr>
            <a:spLocks noGrp="1"/>
          </p:cNvSpPr>
          <p:nvPr>
            <p:ph type="sldNum" sz="quarter" idx="10"/>
          </p:nvPr>
        </p:nvSpPr>
        <p:spPr/>
        <p:txBody>
          <a:bodyPr/>
          <a:lstStyle/>
          <a:p>
            <a:fld id="{65675E03-20C5-4566-9135-C867A5AAA294}" type="slidenum">
              <a:rPr lang="en-GB" smtClean="0"/>
              <a:t>2</a:t>
            </a:fld>
            <a:endParaRPr lang="en-GB"/>
          </a:p>
        </p:txBody>
      </p:sp>
    </p:spTree>
    <p:extLst>
      <p:ext uri="{BB962C8B-B14F-4D97-AF65-F5344CB8AC3E}">
        <p14:creationId xmlns:p14="http://schemas.microsoft.com/office/powerpoint/2010/main" val="3785509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According to</a:t>
            </a:r>
            <a:r>
              <a:rPr lang="en-GB" baseline="0" dirty="0"/>
              <a:t> Brazil(2019),the key opportunities that can promote the success of Gymshark within Brazil include; Great political relationship between Brazil and different countries, social diversity of the Brazil population and relatively high technological advancement of the country.</a:t>
            </a:r>
          </a:p>
        </p:txBody>
      </p:sp>
      <p:sp>
        <p:nvSpPr>
          <p:cNvPr id="4" name="Slide Number Placeholder 3"/>
          <p:cNvSpPr>
            <a:spLocks noGrp="1"/>
          </p:cNvSpPr>
          <p:nvPr>
            <p:ph type="sldNum" sz="quarter" idx="10"/>
          </p:nvPr>
        </p:nvSpPr>
        <p:spPr/>
        <p:txBody>
          <a:bodyPr/>
          <a:lstStyle/>
          <a:p>
            <a:fld id="{65675E03-20C5-4566-9135-C867A5AAA294}" type="slidenum">
              <a:rPr lang="en-GB" smtClean="0"/>
              <a:t>3</a:t>
            </a:fld>
            <a:endParaRPr lang="en-GB"/>
          </a:p>
        </p:txBody>
      </p:sp>
    </p:spTree>
    <p:extLst>
      <p:ext uri="{BB962C8B-B14F-4D97-AF65-F5344CB8AC3E}">
        <p14:creationId xmlns:p14="http://schemas.microsoft.com/office/powerpoint/2010/main" val="3139018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Gymshark is an online store that basically sells its products through its website. This has made it to heavily invest in social media marketing and influencer marketing. As a result, the company has very high social media presence thus accessing different market segments. Correspondingly, its aggressive marketing has boosted its brand popularity and awareness. However, the company lacks sportswear diversification for men. The main opportunity Gymshark can use to grow its presence within Brazil is the creation of physical pop stores and use of traditional marketing. This is to allow the organisation to attract the  offline customers. Correspondingly, physical stores allow the company to have a centralised distribution centre as well as increase the confidence of the consumers in the brand. However, Brazil should be ready to face very high levels of competition of already established brands such as Nike and Adidas within Brazil(Warbuton,2020)</a:t>
            </a:r>
          </a:p>
        </p:txBody>
      </p:sp>
      <p:sp>
        <p:nvSpPr>
          <p:cNvPr id="4" name="Slide Number Placeholder 3"/>
          <p:cNvSpPr>
            <a:spLocks noGrp="1"/>
          </p:cNvSpPr>
          <p:nvPr>
            <p:ph type="sldNum" sz="quarter" idx="10"/>
          </p:nvPr>
        </p:nvSpPr>
        <p:spPr/>
        <p:txBody>
          <a:bodyPr/>
          <a:lstStyle/>
          <a:p>
            <a:fld id="{65675E03-20C5-4566-9135-C867A5AAA294}" type="slidenum">
              <a:rPr lang="en-GB" smtClean="0"/>
              <a:t>4</a:t>
            </a:fld>
            <a:endParaRPr lang="en-GB"/>
          </a:p>
        </p:txBody>
      </p:sp>
    </p:spTree>
    <p:extLst>
      <p:ext uri="{BB962C8B-B14F-4D97-AF65-F5344CB8AC3E}">
        <p14:creationId xmlns:p14="http://schemas.microsoft.com/office/powerpoint/2010/main" val="96194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The PESTEL</a:t>
            </a:r>
            <a:r>
              <a:rPr lang="en-GB" baseline="0" dirty="0"/>
              <a:t> </a:t>
            </a:r>
            <a:r>
              <a:rPr lang="en-GB" dirty="0"/>
              <a:t>analysis framework outlines the different</a:t>
            </a:r>
            <a:r>
              <a:rPr lang="en-GB" baseline="0" dirty="0"/>
              <a:t> external business conditions within Brazil. This is to allow Gymshark to be aware of the business environment it will interact with(Warbuton,2020). The external environment presents key challenges, threats and opportunities as discussed in preceding slides.</a:t>
            </a:r>
          </a:p>
          <a:p>
            <a:endParaRPr lang="en-GB" dirty="0"/>
          </a:p>
        </p:txBody>
      </p:sp>
      <p:sp>
        <p:nvSpPr>
          <p:cNvPr id="4" name="Slide Number Placeholder 3"/>
          <p:cNvSpPr>
            <a:spLocks noGrp="1"/>
          </p:cNvSpPr>
          <p:nvPr>
            <p:ph type="sldNum" sz="quarter" idx="10"/>
          </p:nvPr>
        </p:nvSpPr>
        <p:spPr/>
        <p:txBody>
          <a:bodyPr/>
          <a:lstStyle/>
          <a:p>
            <a:fld id="{65675E03-20C5-4566-9135-C867A5AAA294}" type="slidenum">
              <a:rPr lang="en-GB" smtClean="0"/>
              <a:t>5</a:t>
            </a:fld>
            <a:endParaRPr lang="en-GB"/>
          </a:p>
        </p:txBody>
      </p:sp>
    </p:spTree>
    <p:extLst>
      <p:ext uri="{BB962C8B-B14F-4D97-AF65-F5344CB8AC3E}">
        <p14:creationId xmlns:p14="http://schemas.microsoft.com/office/powerpoint/2010/main" val="3735479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Gymshark</a:t>
            </a:r>
            <a:r>
              <a:rPr lang="en-GB" baseline="0" dirty="0"/>
              <a:t> seeks to create different level strategies in order to successfully operate within the Brazilian market. First, the company’s management will ensure that the functional departments within its operations create strategies that guide their operations. The strategies are to be aligned with the corporate and business level strategies of the organisation. Correspondingly, Gymshark seeks to create business level strategies such as brand and digital marketing strategies that elate its business presence within Brazil. The business strategies will be informed by the corporate level strategies which entail its vision and mission as a brand(Warbuton,2020).</a:t>
            </a:r>
            <a:endParaRPr lang="en-GB" dirty="0"/>
          </a:p>
        </p:txBody>
      </p:sp>
      <p:sp>
        <p:nvSpPr>
          <p:cNvPr id="4" name="Slide Number Placeholder 3"/>
          <p:cNvSpPr>
            <a:spLocks noGrp="1"/>
          </p:cNvSpPr>
          <p:nvPr>
            <p:ph type="sldNum" sz="quarter" idx="10"/>
          </p:nvPr>
        </p:nvSpPr>
        <p:spPr/>
        <p:txBody>
          <a:bodyPr/>
          <a:lstStyle/>
          <a:p>
            <a:fld id="{65675E03-20C5-4566-9135-C867A5AAA294}" type="slidenum">
              <a:rPr lang="en-GB" smtClean="0"/>
              <a:t>6</a:t>
            </a:fld>
            <a:endParaRPr lang="en-GB"/>
          </a:p>
        </p:txBody>
      </p:sp>
    </p:spTree>
    <p:extLst>
      <p:ext uri="{BB962C8B-B14F-4D97-AF65-F5344CB8AC3E}">
        <p14:creationId xmlns:p14="http://schemas.microsoft.com/office/powerpoint/2010/main" val="2774240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a:t>
            </a:r>
            <a:r>
              <a:rPr lang="en-GB" baseline="0" dirty="0"/>
              <a:t> main challenges Gymshark should be ready to face when venturing into the Brazilian Market include; </a:t>
            </a:r>
          </a:p>
          <a:p>
            <a:endParaRPr lang="en-GB" baseline="0" dirty="0"/>
          </a:p>
          <a:p>
            <a:r>
              <a:rPr lang="en-GB" b="1" baseline="0" dirty="0"/>
              <a:t>Complicated regulatory framework: </a:t>
            </a:r>
            <a:r>
              <a:rPr lang="en-GB" baseline="0" dirty="0"/>
              <a:t>Brazil has an extensive and complicated legal system(Sottovia,2019). The legal system has different discriminatory regulatory practices and policies that may not be favourable to Gymshark’s operations. For instance, Gymshark may face content restrictions on the different social media and digital marketing campaigns it may launch within the country. Correspondingly, the company will incur high tax costs since the country has a complicated and intensive tax structure.</a:t>
            </a:r>
          </a:p>
          <a:p>
            <a:endParaRPr lang="en-GB" baseline="0" dirty="0"/>
          </a:p>
          <a:p>
            <a:r>
              <a:rPr lang="en-GB" b="1" baseline="0" dirty="0"/>
              <a:t>Economic instability: </a:t>
            </a:r>
            <a:r>
              <a:rPr lang="en-GB" baseline="0" dirty="0"/>
              <a:t>Brazil’s economy is currently instable with high levels of inflation affecting the consumer habits and trends. High inflation levels have shrank the disposable income levels of consumers(Warburton,2020 ). As a result, Gymshark’s products maybe economically appealing to a very minimal market share than expected. Congruently, it may lead to increased supplier prices on different production materials increasing its cost of business. High costs of business decrease the profitability levels of  the organisation(Lynch,2018).</a:t>
            </a:r>
          </a:p>
          <a:p>
            <a:endParaRPr lang="en-GB" baseline="0" dirty="0"/>
          </a:p>
          <a:p>
            <a:r>
              <a:rPr lang="en-GB" b="1" baseline="0" dirty="0"/>
              <a:t>Supply chain challenges: </a:t>
            </a:r>
            <a:r>
              <a:rPr lang="en-GB" baseline="0" dirty="0"/>
              <a:t>As much as Brazil has good political relationships with neighbouring countries, businesses within the country face supply chain challenges. This is due to very high tariff costs imposed on imports and exports(World Bank,2022). Additionally, the country has imposed different restrictions on certain products to be imported or exported within the country. As a result, since Gymshark’s operations involve a lot of exporting and importing, it may be expensive for the company. Also, the company may incur unanticipated supply delays.</a:t>
            </a:r>
          </a:p>
          <a:p>
            <a:endParaRPr lang="en-GB" dirty="0"/>
          </a:p>
        </p:txBody>
      </p:sp>
      <p:sp>
        <p:nvSpPr>
          <p:cNvPr id="4" name="Slide Number Placeholder 3"/>
          <p:cNvSpPr>
            <a:spLocks noGrp="1"/>
          </p:cNvSpPr>
          <p:nvPr>
            <p:ph type="sldNum" sz="quarter" idx="10"/>
          </p:nvPr>
        </p:nvSpPr>
        <p:spPr/>
        <p:txBody>
          <a:bodyPr/>
          <a:lstStyle/>
          <a:p>
            <a:fld id="{65675E03-20C5-4566-9135-C867A5AAA294}" type="slidenum">
              <a:rPr lang="en-GB" smtClean="0"/>
              <a:t>7</a:t>
            </a:fld>
            <a:endParaRPr lang="en-GB"/>
          </a:p>
        </p:txBody>
      </p:sp>
    </p:spTree>
    <p:extLst>
      <p:ext uri="{BB962C8B-B14F-4D97-AF65-F5344CB8AC3E}">
        <p14:creationId xmlns:p14="http://schemas.microsoft.com/office/powerpoint/2010/main" val="2826829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According</a:t>
            </a:r>
            <a:r>
              <a:rPr lang="en-GB" baseline="0" dirty="0"/>
              <a:t> to Warburton (2020) ,in order for Gymshark to salvage the challenges within the Brazilian market it can opt to partner with local Brazilian companies. This is because the  partners have an experience operating within the market. Also, the local partnerships will positively uplift the reputation of the organisation making it to attract local consumers. Additionally, local partnerships will enable the company source more local production materials reducing on its shipment costs thus minimising its overall business costs(Lynch,2018).</a:t>
            </a:r>
          </a:p>
          <a:p>
            <a:r>
              <a:rPr lang="en-GB" baseline="0" dirty="0"/>
              <a:t>Moreover, Gymshark can purchase already existing business entities that have already established supply chain networks and entities. This is to ensure the company maintains high levels of efficiency within its operations. Furthermore, the established networks allow the company to reduce on different supply chain related costs(Warburton,2022). </a:t>
            </a:r>
            <a:endParaRPr lang="en-GB" dirty="0"/>
          </a:p>
        </p:txBody>
      </p:sp>
      <p:sp>
        <p:nvSpPr>
          <p:cNvPr id="4" name="Slide Number Placeholder 3"/>
          <p:cNvSpPr>
            <a:spLocks noGrp="1"/>
          </p:cNvSpPr>
          <p:nvPr>
            <p:ph type="sldNum" sz="quarter" idx="10"/>
          </p:nvPr>
        </p:nvSpPr>
        <p:spPr/>
        <p:txBody>
          <a:bodyPr/>
          <a:lstStyle/>
          <a:p>
            <a:fld id="{65675E03-20C5-4566-9135-C867A5AAA294}" type="slidenum">
              <a:rPr lang="en-GB" smtClean="0"/>
              <a:t>8</a:t>
            </a:fld>
            <a:endParaRPr lang="en-GB"/>
          </a:p>
        </p:txBody>
      </p:sp>
    </p:spTree>
    <p:extLst>
      <p:ext uri="{BB962C8B-B14F-4D97-AF65-F5344CB8AC3E}">
        <p14:creationId xmlns:p14="http://schemas.microsoft.com/office/powerpoint/2010/main" val="12803821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460587" y="2942602"/>
            <a:ext cx="9530575"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p:nvSpPr>
        <p:spPr>
          <a:xfrm>
            <a:off x="10096869" y="2944634"/>
            <a:ext cx="1587131"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Rectangle 12"/>
          <p:cNvSpPr/>
          <p:nvPr/>
        </p:nvSpPr>
        <p:spPr>
          <a:xfrm>
            <a:off x="10283619" y="3136658"/>
            <a:ext cx="1213632"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4" name="Rectangle 13"/>
          <p:cNvSpPr/>
          <p:nvPr/>
        </p:nvSpPr>
        <p:spPr>
          <a:xfrm>
            <a:off x="593978" y="3055622"/>
            <a:ext cx="926379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Slide Number Placeholder 5"/>
          <p:cNvSpPr>
            <a:spLocks noGrp="1"/>
          </p:cNvSpPr>
          <p:nvPr>
            <p:ph type="sldNum" sz="quarter" idx="12"/>
          </p:nvPr>
        </p:nvSpPr>
        <p:spPr>
          <a:xfrm>
            <a:off x="10382435" y="4625268"/>
            <a:ext cx="1016000" cy="457200"/>
          </a:xfrm>
        </p:spPr>
        <p:txBody>
          <a:bodyPr/>
          <a:lstStyle>
            <a:lvl1pPr algn="ctr">
              <a:defRPr sz="2800">
                <a:solidFill>
                  <a:schemeClr val="accent1">
                    <a:lumMod val="50000"/>
                  </a:schemeClr>
                </a:solidFill>
              </a:defRPr>
            </a:lvl1pPr>
          </a:lstStyle>
          <a:p>
            <a:fld id="{B6F15528-21DE-4FAA-801E-634DDDAF4B2B}" type="slidenum">
              <a:rPr lang="en-US" smtClean="0"/>
              <a:pPr/>
              <a:t>‹#›</a:t>
            </a:fld>
            <a:endParaRPr lang="en-US"/>
          </a:p>
        </p:txBody>
      </p:sp>
      <p:sp>
        <p:nvSpPr>
          <p:cNvPr id="11" name="Rectangle 10"/>
          <p:cNvSpPr/>
          <p:nvPr/>
        </p:nvSpPr>
        <p:spPr>
          <a:xfrm>
            <a:off x="722429" y="4559277"/>
            <a:ext cx="9006888"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a:xfrm>
            <a:off x="718628" y="3139440"/>
            <a:ext cx="9014491"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Subtitle 2"/>
          <p:cNvSpPr>
            <a:spLocks noGrp="1"/>
          </p:cNvSpPr>
          <p:nvPr>
            <p:ph type="subTitle" idx="1"/>
          </p:nvPr>
        </p:nvSpPr>
        <p:spPr>
          <a:xfrm>
            <a:off x="857073" y="4648200"/>
            <a:ext cx="87376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06273" y="3227034"/>
            <a:ext cx="8839200" cy="1219201"/>
          </a:xfrm>
        </p:spPr>
        <p:txBody>
          <a:bodyPr anchor="b" anchorCtr="0">
            <a:noAutofit/>
          </a:bodyPr>
          <a:lstStyle>
            <a:lvl1pPr>
              <a:defRPr sz="4000">
                <a:solidFill>
                  <a:schemeClr val="accent1">
                    <a:lumMod val="50000"/>
                  </a:schemeClr>
                </a:solidFill>
              </a:defRPr>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13" name="Rectangle 12"/>
          <p:cNvSpPr/>
          <p:nvPr/>
        </p:nvSpPr>
        <p:spPr>
          <a:xfrm>
            <a:off x="602635" y="2946400"/>
            <a:ext cx="11020213"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Rectangle 15"/>
          <p:cNvSpPr/>
          <p:nvPr/>
        </p:nvSpPr>
        <p:spPr>
          <a:xfrm>
            <a:off x="756875" y="3048000"/>
            <a:ext cx="1071173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981941" y="3200400"/>
            <a:ext cx="102616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a:t>Click to edit Master title style</a:t>
            </a:r>
            <a:endParaRPr lang="en-US" dirty="0"/>
          </a:p>
        </p:txBody>
      </p:sp>
      <p:sp>
        <p:nvSpPr>
          <p:cNvPr id="15" name="Rectangle 14"/>
          <p:cNvSpPr/>
          <p:nvPr/>
        </p:nvSpPr>
        <p:spPr>
          <a:xfrm>
            <a:off x="900661" y="4541521"/>
            <a:ext cx="1042416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Text Placeholder 2"/>
          <p:cNvSpPr>
            <a:spLocks noGrp="1"/>
          </p:cNvSpPr>
          <p:nvPr>
            <p:ph type="body" idx="1"/>
          </p:nvPr>
        </p:nvSpPr>
        <p:spPr>
          <a:xfrm>
            <a:off x="981941" y="4607511"/>
            <a:ext cx="102616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4" name="Rectangle 13"/>
          <p:cNvSpPr/>
          <p:nvPr/>
        </p:nvSpPr>
        <p:spPr>
          <a:xfrm>
            <a:off x="901010" y="3124200"/>
            <a:ext cx="10423465"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p>
            <a:r>
              <a:rPr lang="en-US"/>
              <a:t>Click to edit Master title style</a:t>
            </a:r>
          </a:p>
        </p:txBody>
      </p:sp>
      <p:sp>
        <p:nvSpPr>
          <p:cNvPr id="3" name="Content Placeholder 2"/>
          <p:cNvSpPr>
            <a:spLocks noGrp="1"/>
          </p:cNvSpPr>
          <p:nvPr>
            <p:ph sz="half" idx="1"/>
          </p:nvPr>
        </p:nvSpPr>
        <p:spPr>
          <a:xfrm>
            <a:off x="568171"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68171" y="1722438"/>
            <a:ext cx="5386917"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68171" y="2438400"/>
            <a:ext cx="5386917"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3368" y="1722438"/>
            <a:ext cx="5389033"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438400"/>
            <a:ext cx="5389033"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useBgFill="1">
        <p:nvSpPr>
          <p:cNvPr id="11" name="Rounded Rectangle 10"/>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Date Placeholder 1"/>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useBgFill="1">
        <p:nvSpPr>
          <p:cNvPr id="12" name="Rounded Rectangle 11"/>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Content Placeholder 2"/>
          <p:cNvSpPr>
            <a:spLocks noGrp="1"/>
          </p:cNvSpPr>
          <p:nvPr>
            <p:ph idx="1"/>
          </p:nvPr>
        </p:nvSpPr>
        <p:spPr>
          <a:xfrm>
            <a:off x="5181600" y="685800"/>
            <a:ext cx="6096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46712" y="1505712"/>
            <a:ext cx="3622088"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p:cNvSpPr/>
          <p:nvPr/>
        </p:nvSpPr>
        <p:spPr>
          <a:xfrm>
            <a:off x="902254" y="1642472"/>
            <a:ext cx="3311005"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Text Placeholder 3"/>
          <p:cNvSpPr>
            <a:spLocks noGrp="1"/>
          </p:cNvSpPr>
          <p:nvPr>
            <p:ph type="body" sz="half" idx="2"/>
          </p:nvPr>
        </p:nvSpPr>
        <p:spPr>
          <a:xfrm>
            <a:off x="1025334" y="2971800"/>
            <a:ext cx="3064845"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1025334" y="1734312"/>
            <a:ext cx="3064845" cy="1191620"/>
          </a:xfrm>
        </p:spPr>
        <p:txBody>
          <a:bodyPr anchor="b">
            <a:normAutofit/>
          </a:bodyPr>
          <a:lstStyle>
            <a:lvl1pPr algn="l">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useBgFill="1">
        <p:nvSpPr>
          <p:cNvPr id="9" name="Rounded Rectangle 8"/>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Picture Placeholder 2"/>
          <p:cNvSpPr>
            <a:spLocks noGrp="1"/>
          </p:cNvSpPr>
          <p:nvPr>
            <p:ph type="pic" idx="1"/>
          </p:nvPr>
        </p:nvSpPr>
        <p:spPr>
          <a:xfrm>
            <a:off x="914400" y="621437"/>
            <a:ext cx="103632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a:xfrm>
            <a:off x="914400" y="4953000"/>
            <a:ext cx="103632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p:nvSpPr>
        <p:spPr>
          <a:xfrm>
            <a:off x="1016000" y="5029200"/>
            <a:ext cx="10134353"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219200" y="5638800"/>
            <a:ext cx="9771352"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Rectangle 10"/>
          <p:cNvSpPr/>
          <p:nvPr/>
        </p:nvSpPr>
        <p:spPr>
          <a:xfrm>
            <a:off x="807452" y="5074920"/>
            <a:ext cx="10594848"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Text Placeholder 3"/>
          <p:cNvSpPr>
            <a:spLocks noGrp="1"/>
          </p:cNvSpPr>
          <p:nvPr>
            <p:ph type="body" sz="half" idx="2"/>
          </p:nvPr>
        </p:nvSpPr>
        <p:spPr>
          <a:xfrm>
            <a:off x="1275052" y="5656557"/>
            <a:ext cx="9659648"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1219200" y="5105401"/>
            <a:ext cx="9771352" cy="523043"/>
          </a:xfrm>
        </p:spPr>
        <p:txBody>
          <a:bodyPr anchor="ctr" anchorCtr="0"/>
          <a:lstStyle>
            <a:lvl1pPr algn="ctr">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148936" y="228600"/>
            <a:ext cx="247904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9273634" y="351410"/>
            <a:ext cx="2229647"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Vertical Title 1"/>
          <p:cNvSpPr>
            <a:spLocks noGrp="1"/>
          </p:cNvSpPr>
          <p:nvPr>
            <p:ph type="title" orient="vert"/>
          </p:nvPr>
        </p:nvSpPr>
        <p:spPr>
          <a:xfrm>
            <a:off x="9398103" y="395428"/>
            <a:ext cx="1980708" cy="578898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09600" y="381000"/>
            <a:ext cx="8229600" cy="5791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useBgFill="1">
        <p:nvSpPr>
          <p:cNvPr id="7" name="Rounded Rectangle 6"/>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Text Placeholder 2"/>
          <p:cNvSpPr>
            <a:spLocks noGrp="1"/>
          </p:cNvSpPr>
          <p:nvPr>
            <p:ph type="body" idx="1"/>
          </p:nvPr>
        </p:nvSpPr>
        <p:spPr>
          <a:xfrm>
            <a:off x="609600" y="1752601"/>
            <a:ext cx="10972800" cy="4373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2"/>
                </a:solidFill>
              </a:defRPr>
            </a:lvl1pPr>
          </a:lstStyle>
          <a:p>
            <a:fld id="{1D8BD707-D9CF-40AE-B4C6-C98DA3205C09}" type="datetimeFigureOut">
              <a:rPr lang="en-US" smtClean="0"/>
              <a:pPr/>
              <a:t>11/25/2022</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2"/>
                </a:solidFill>
              </a:defRPr>
            </a:lvl1pPr>
          </a:lstStyle>
          <a:p>
            <a:fld id="{B6F15528-21DE-4FAA-801E-634DDDAF4B2B}" type="slidenum">
              <a:rPr lang="en-US" smtClean="0"/>
              <a:pPr/>
              <a:t>‹#›</a:t>
            </a:fld>
            <a:endParaRPr lang="en-US"/>
          </a:p>
        </p:txBody>
      </p:sp>
      <p:sp>
        <p:nvSpPr>
          <p:cNvPr id="9" name="Rectangle 8"/>
          <p:cNvSpPr/>
          <p:nvPr/>
        </p:nvSpPr>
        <p:spPr>
          <a:xfrm>
            <a:off x="365760" y="278166"/>
            <a:ext cx="1146048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497151" y="372862"/>
            <a:ext cx="11174027"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568171" y="408373"/>
            <a:ext cx="11014229" cy="1039427"/>
          </a:xfrm>
          <a:prstGeom prst="rect">
            <a:avLst/>
          </a:prstGeom>
        </p:spPr>
        <p:txBody>
          <a:bodyPr vert="horz" lIns="91440" tIns="45720" rIns="91440" bIns="45720" rtlCol="0" anchor="ctr">
            <a:normAutofit/>
          </a:bodyPr>
          <a:lstStyle/>
          <a:p>
            <a:r>
              <a:rPr lang="en-US"/>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tmf-group.com/en/news-insights/articles/top-challenges/doing-business-i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29947-013E-E8FF-F20D-FE4882694E1A}"/>
              </a:ext>
            </a:extLst>
          </p:cNvPr>
          <p:cNvSpPr>
            <a:spLocks noGrp="1"/>
          </p:cNvSpPr>
          <p:nvPr>
            <p:ph type="title"/>
          </p:nvPr>
        </p:nvSpPr>
        <p:spPr/>
        <p:txBody>
          <a:bodyPr/>
          <a:lstStyle/>
          <a:p>
            <a:r>
              <a:rPr lang="en-GB" dirty="0">
                <a:solidFill>
                  <a:schemeClr val="tx1"/>
                </a:solidFill>
                <a:latin typeface="Times New Roman" panose="02020603050405020304" pitchFamily="18" charset="0"/>
                <a:cs typeface="Times New Roman" panose="02020603050405020304" pitchFamily="18" charset="0"/>
              </a:rPr>
              <a:t>GLOBAL BUSINESS ENVIROMENT</a:t>
            </a:r>
          </a:p>
        </p:txBody>
      </p:sp>
      <p:sp>
        <p:nvSpPr>
          <p:cNvPr id="3" name="Content Placeholder 2">
            <a:extLst>
              <a:ext uri="{FF2B5EF4-FFF2-40B4-BE49-F238E27FC236}">
                <a16:creationId xmlns:a16="http://schemas.microsoft.com/office/drawing/2014/main" id="{9F3B6E8C-06F1-4D36-8992-D8DAE73E378D}"/>
              </a:ext>
            </a:extLst>
          </p:cNvPr>
          <p:cNvSpPr>
            <a:spLocks noGrp="1"/>
          </p:cNvSpPr>
          <p:nvPr>
            <p:ph idx="1"/>
          </p:nvPr>
        </p:nvSpPr>
        <p:spPr>
          <a:xfrm>
            <a:off x="1981200" y="2819401"/>
            <a:ext cx="8229600" cy="3306763"/>
          </a:xfrm>
        </p:spPr>
        <p:txBody>
          <a:bodyPr/>
          <a:lstStyle/>
          <a:p>
            <a:r>
              <a:rPr lang="en-GB" dirty="0"/>
              <a:t>STUDENT NAME:VERONICA-DANIELA FLORIA</a:t>
            </a:r>
          </a:p>
          <a:p>
            <a:r>
              <a:rPr lang="en-GB" dirty="0"/>
              <a:t>STUDENT ID:2115140</a:t>
            </a:r>
          </a:p>
          <a:p>
            <a:r>
              <a:rPr lang="en-GB" dirty="0"/>
              <a:t>MODULE CODE:LCBB4005</a:t>
            </a:r>
          </a:p>
          <a:p>
            <a:r>
              <a:rPr lang="en-GB" dirty="0"/>
              <a:t>LECTURER NAME:NADEEM MIRZA</a:t>
            </a:r>
          </a:p>
          <a:p>
            <a:pPr marL="114300" indent="0">
              <a:buNone/>
            </a:pPr>
            <a:endParaRPr lang="en-GB" dirty="0"/>
          </a:p>
        </p:txBody>
      </p:sp>
    </p:spTree>
    <p:extLst>
      <p:ext uri="{BB962C8B-B14F-4D97-AF65-F5344CB8AC3E}">
        <p14:creationId xmlns:p14="http://schemas.microsoft.com/office/powerpoint/2010/main" val="4133202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cap="none" dirty="0">
                <a:solidFill>
                  <a:schemeClr val="tx1"/>
                </a:solidFill>
                <a:latin typeface="Times New Roman" panose="02020603050405020304" pitchFamily="18" charset="0"/>
                <a:cs typeface="Times New Roman" panose="02020603050405020304" pitchFamily="18" charset="0"/>
              </a:rPr>
              <a:t>Introduction</a:t>
            </a:r>
          </a:p>
        </p:txBody>
      </p:sp>
      <p:sp>
        <p:nvSpPr>
          <p:cNvPr id="4" name="Content Placeholder 3"/>
          <p:cNvSpPr>
            <a:spLocks noGrp="1"/>
          </p:cNvSpPr>
          <p:nvPr>
            <p:ph sz="half" idx="2"/>
          </p:nvPr>
        </p:nvSpPr>
        <p:spPr>
          <a:xfrm>
            <a:off x="1912028" y="2667000"/>
            <a:ext cx="8527372" cy="3340608"/>
          </a:xfrm>
        </p:spPr>
        <p:txBody>
          <a:bodyPr>
            <a:normAutofit/>
          </a:bodyPr>
          <a:lstStyle/>
          <a:p>
            <a:pPr marL="114300" indent="0">
              <a:buNone/>
            </a:pPr>
            <a:endParaRPr lang="en-GB" sz="2000" dirty="0"/>
          </a:p>
          <a:p>
            <a:pPr>
              <a:buClr>
                <a:schemeClr val="tx1"/>
              </a:buClr>
              <a:buFont typeface="Times New Roman" panose="02020603050405020304" pitchFamily="18" charset="0"/>
              <a:buChar char="•"/>
            </a:pPr>
            <a:r>
              <a:rPr lang="en-GB" sz="2400" dirty="0" err="1">
                <a:solidFill>
                  <a:schemeClr val="tx1"/>
                </a:solidFill>
                <a:latin typeface="Times New Roman" panose="02020603050405020304" pitchFamily="18" charset="0"/>
                <a:cs typeface="Times New Roman" panose="02020603050405020304" pitchFamily="18" charset="0"/>
              </a:rPr>
              <a:t>Gymshark</a:t>
            </a:r>
            <a:r>
              <a:rPr lang="en-GB" sz="2400" dirty="0">
                <a:solidFill>
                  <a:schemeClr val="tx1"/>
                </a:solidFill>
                <a:latin typeface="Times New Roman" panose="02020603050405020304" pitchFamily="18" charset="0"/>
                <a:cs typeface="Times New Roman" panose="02020603050405020304" pitchFamily="18" charset="0"/>
              </a:rPr>
              <a:t> is considering to move its production facilities to Brazil.</a:t>
            </a:r>
          </a:p>
          <a:p>
            <a:pPr>
              <a:buClr>
                <a:schemeClr val="tx1"/>
              </a:buClr>
            </a:pPr>
            <a:r>
              <a:rPr lang="en-GB" sz="2400" dirty="0">
                <a:solidFill>
                  <a:schemeClr val="tx1"/>
                </a:solidFill>
                <a:latin typeface="Times New Roman" panose="02020603050405020304" pitchFamily="18" charset="0"/>
                <a:cs typeface="Times New Roman" panose="02020603050405020304" pitchFamily="18" charset="0"/>
              </a:rPr>
              <a:t>Thus, this presentation is focused at discussing the opportunities and challenges of Gymshark in setting its operations in Brazil.</a:t>
            </a:r>
          </a:p>
          <a:p>
            <a:pPr>
              <a:buClr>
                <a:schemeClr val="tx1"/>
              </a:buClr>
            </a:pPr>
            <a:r>
              <a:rPr lang="en-GB" sz="2400" dirty="0">
                <a:solidFill>
                  <a:schemeClr val="tx1"/>
                </a:solidFill>
                <a:latin typeface="Times New Roman" panose="02020603050405020304" pitchFamily="18" charset="0"/>
                <a:cs typeface="Times New Roman" panose="02020603050405020304" pitchFamily="18" charset="0"/>
              </a:rPr>
              <a:t>Sportwear fitness fashion products</a:t>
            </a:r>
          </a:p>
          <a:p>
            <a:pPr>
              <a:buClr>
                <a:schemeClr val="tx1"/>
              </a:buClr>
            </a:pPr>
            <a:r>
              <a:rPr lang="en-GB" sz="2400" dirty="0">
                <a:solidFill>
                  <a:schemeClr val="tx1"/>
                </a:solidFill>
                <a:latin typeface="Times New Roman" panose="02020603050405020304" pitchFamily="18" charset="0"/>
                <a:cs typeface="Times New Roman" panose="02020603050405020304" pitchFamily="18" charset="0"/>
              </a:rPr>
              <a:t>The company is operating in almost 180 countries via websites in 13 languages</a:t>
            </a:r>
          </a:p>
          <a:p>
            <a:endParaRPr lang="en-GB" sz="2400" dirty="0">
              <a:solidFill>
                <a:schemeClr val="tx1"/>
              </a:solidFill>
              <a:latin typeface="Times New Roman" panose="02020603050405020304" pitchFamily="18" charset="0"/>
              <a:cs typeface="Times New Roman" panose="02020603050405020304" pitchFamily="18" charset="0"/>
            </a:endParaRPr>
          </a:p>
          <a:p>
            <a:pPr marL="114300" indent="0">
              <a:buNone/>
            </a:pPr>
            <a:endParaRPr lang="en-GB" sz="2000" dirty="0"/>
          </a:p>
        </p:txBody>
      </p:sp>
    </p:spTree>
    <p:extLst>
      <p:ext uri="{BB962C8B-B14F-4D97-AF65-F5344CB8AC3E}">
        <p14:creationId xmlns:p14="http://schemas.microsoft.com/office/powerpoint/2010/main" val="2313401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cap="none" dirty="0">
                <a:solidFill>
                  <a:schemeClr val="tx1"/>
                </a:solidFill>
                <a:latin typeface="Times New Roman" panose="02020603050405020304" pitchFamily="18" charset="0"/>
                <a:cs typeface="Times New Roman" panose="02020603050405020304" pitchFamily="18" charset="0"/>
              </a:rPr>
              <a:t>Key opportunities within brazil</a:t>
            </a:r>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GB" dirty="0">
                <a:solidFill>
                  <a:schemeClr val="tx1"/>
                </a:solidFill>
                <a:latin typeface="Times New Roman" panose="02020603050405020304" pitchFamily="18" charset="0"/>
                <a:cs typeface="Times New Roman" panose="02020603050405020304" pitchFamily="18" charset="0"/>
              </a:rPr>
              <a:t>High number of social media and internet users</a:t>
            </a:r>
          </a:p>
          <a:p>
            <a:pPr marL="285750" indent="-285750">
              <a:buFont typeface="Arial" panose="020B0604020202020204" pitchFamily="34" charset="0"/>
              <a:buChar char="•"/>
            </a:pPr>
            <a:r>
              <a:rPr lang="en-GB" sz="2400" dirty="0">
                <a:solidFill>
                  <a:schemeClr val="tx1"/>
                </a:solidFill>
                <a:latin typeface="Times New Roman" panose="02020603050405020304" pitchFamily="18" charset="0"/>
                <a:cs typeface="Times New Roman" panose="02020603050405020304" pitchFamily="18" charset="0"/>
              </a:rPr>
              <a:t>Rapidly growing middle class population</a:t>
            </a:r>
          </a:p>
          <a:p>
            <a:pPr marL="285750" indent="-285750">
              <a:buFont typeface="Arial" panose="020B0604020202020204" pitchFamily="34" charset="0"/>
              <a:buChar char="•"/>
            </a:pPr>
            <a:r>
              <a:rPr lang="en-GB" sz="2400" dirty="0">
                <a:solidFill>
                  <a:schemeClr val="tx1"/>
                </a:solidFill>
                <a:latin typeface="Times New Roman" panose="02020603050405020304" pitchFamily="18" charset="0"/>
                <a:cs typeface="Times New Roman" panose="02020603050405020304" pitchFamily="18" charset="0"/>
              </a:rPr>
              <a:t>Relatively high population engaged in active fitness, sports and athletics</a:t>
            </a:r>
          </a:p>
          <a:p>
            <a:r>
              <a:rPr lang="en-GB" dirty="0">
                <a:solidFill>
                  <a:schemeClr val="tx1"/>
                </a:solidFill>
                <a:latin typeface="Times New Roman" panose="02020603050405020304" pitchFamily="18" charset="0"/>
                <a:cs typeface="Times New Roman" panose="02020603050405020304" pitchFamily="18" charset="0"/>
              </a:rPr>
              <a:t>High internet connectivity and access</a:t>
            </a:r>
          </a:p>
          <a:p>
            <a:pPr marL="114300" indent="0">
              <a:buNone/>
            </a:pPr>
            <a:endParaRPr lang="en-GB" dirty="0">
              <a:solidFill>
                <a:schemeClr val="tx1"/>
              </a:solidFill>
              <a:latin typeface="Times New Roman" panose="02020603050405020304" pitchFamily="18" charset="0"/>
              <a:cs typeface="Times New Roman" panose="02020603050405020304" pitchFamily="18" charset="0"/>
            </a:endParaRPr>
          </a:p>
          <a:p>
            <a:endParaRPr lang="en-GB" dirty="0">
              <a:solidFill>
                <a:schemeClr val="tx1"/>
              </a:solidFill>
              <a:latin typeface="Times New Roman" panose="02020603050405020304" pitchFamily="18" charset="0"/>
              <a:cs typeface="Times New Roman" panose="02020603050405020304" pitchFamily="18" charset="0"/>
            </a:endParaRPr>
          </a:p>
          <a:p>
            <a:endParaRPr lang="en-GB" sz="2000" dirty="0"/>
          </a:p>
          <a:p>
            <a:endParaRPr lang="en-GB" dirty="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7953" b="7953"/>
          <a:stretch/>
        </p:blipFill>
        <p:spPr bwMode="auto">
          <a:xfrm>
            <a:off x="838200" y="3436074"/>
            <a:ext cx="74676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4679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47800" y="408373"/>
            <a:ext cx="7315200" cy="1039427"/>
          </a:xfrm>
        </p:spPr>
        <p:txBody>
          <a:bodyPr/>
          <a:lstStyle/>
          <a:p>
            <a:r>
              <a:rPr lang="en-GB" dirty="0">
                <a:solidFill>
                  <a:schemeClr val="tx1"/>
                </a:solidFill>
              </a:rPr>
              <a:t>SWOT </a:t>
            </a:r>
            <a:r>
              <a:rPr lang="en-GB" cap="none" dirty="0">
                <a:solidFill>
                  <a:schemeClr val="tx1"/>
                </a:solidFill>
              </a:rPr>
              <a:t>analysis of Gymshark</a:t>
            </a:r>
            <a:endParaRPr lang="en-GB" dirty="0">
              <a:solidFill>
                <a:schemeClr val="tx1"/>
              </a:solidFill>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625223419"/>
              </p:ext>
            </p:extLst>
          </p:nvPr>
        </p:nvGraphicFramePr>
        <p:xfrm>
          <a:off x="914400" y="1752599"/>
          <a:ext cx="9296400" cy="4697027"/>
        </p:xfrm>
        <a:graphic>
          <a:graphicData uri="http://schemas.openxmlformats.org/drawingml/2006/table">
            <a:tbl>
              <a:tblPr firstRow="1" bandRow="1">
                <a:tableStyleId>{93296810-A885-4BE3-A3E7-6D5BEEA58F35}</a:tableStyleId>
              </a:tblPr>
              <a:tblGrid>
                <a:gridCol w="4762500">
                  <a:extLst>
                    <a:ext uri="{9D8B030D-6E8A-4147-A177-3AD203B41FA5}">
                      <a16:colId xmlns:a16="http://schemas.microsoft.com/office/drawing/2014/main" val="20000"/>
                    </a:ext>
                  </a:extLst>
                </a:gridCol>
                <a:gridCol w="4533900">
                  <a:extLst>
                    <a:ext uri="{9D8B030D-6E8A-4147-A177-3AD203B41FA5}">
                      <a16:colId xmlns:a16="http://schemas.microsoft.com/office/drawing/2014/main" val="20001"/>
                    </a:ext>
                  </a:extLst>
                </a:gridCol>
              </a:tblGrid>
              <a:tr h="2320338">
                <a:tc>
                  <a:txBody>
                    <a:bodyPr/>
                    <a:lstStyle/>
                    <a:p>
                      <a:r>
                        <a:rPr lang="en-GB" sz="2400" b="1" dirty="0">
                          <a:solidFill>
                            <a:schemeClr val="tx1"/>
                          </a:solidFill>
                          <a:latin typeface="Times New Roman" panose="02020603050405020304" pitchFamily="18" charset="0"/>
                          <a:cs typeface="Times New Roman" panose="02020603050405020304" pitchFamily="18" charset="0"/>
                        </a:rPr>
                        <a:t>Strengths</a:t>
                      </a:r>
                    </a:p>
                    <a:p>
                      <a:pPr marL="285750" indent="-285750">
                        <a:buFont typeface="Arial" panose="020B0604020202020204" pitchFamily="34" charset="0"/>
                        <a:buChar char="•"/>
                      </a:pPr>
                      <a:r>
                        <a:rPr lang="en-GB" sz="2400" b="0" dirty="0">
                          <a:solidFill>
                            <a:schemeClr val="tx1"/>
                          </a:solidFill>
                          <a:latin typeface="Times New Roman" panose="02020603050405020304" pitchFamily="18" charset="0"/>
                          <a:cs typeface="Times New Roman" panose="02020603050405020304" pitchFamily="18" charset="0"/>
                        </a:rPr>
                        <a:t>High social media presence</a:t>
                      </a:r>
                    </a:p>
                    <a:p>
                      <a:pPr marL="285750" indent="-285750">
                        <a:buFont typeface="Arial" panose="020B0604020202020204" pitchFamily="34" charset="0"/>
                        <a:buChar char="•"/>
                      </a:pPr>
                      <a:r>
                        <a:rPr lang="en-GB" sz="2400" b="0" dirty="0">
                          <a:solidFill>
                            <a:schemeClr val="tx1"/>
                          </a:solidFill>
                          <a:latin typeface="Times New Roman" panose="02020603050405020304" pitchFamily="18" charset="0"/>
                          <a:cs typeface="Times New Roman" panose="02020603050405020304" pitchFamily="18" charset="0"/>
                        </a:rPr>
                        <a:t>Strong</a:t>
                      </a:r>
                      <a:r>
                        <a:rPr lang="en-GB" sz="2400" b="0" baseline="0" dirty="0">
                          <a:solidFill>
                            <a:schemeClr val="tx1"/>
                          </a:solidFill>
                          <a:latin typeface="Times New Roman" panose="02020603050405020304" pitchFamily="18" charset="0"/>
                          <a:cs typeface="Times New Roman" panose="02020603050405020304" pitchFamily="18" charset="0"/>
                        </a:rPr>
                        <a:t> brand popularity and awareness</a:t>
                      </a:r>
                      <a:endParaRPr lang="en-GB" sz="2400" b="0" dirty="0">
                        <a:solidFill>
                          <a:schemeClr val="tx1"/>
                        </a:solidFill>
                        <a:latin typeface="Times New Roman" panose="02020603050405020304" pitchFamily="18" charset="0"/>
                        <a:cs typeface="Times New Roman" panose="02020603050405020304" pitchFamily="18" charset="0"/>
                      </a:endParaRPr>
                    </a:p>
                  </a:txBody>
                  <a:tcPr/>
                </a:tc>
                <a:tc>
                  <a:txBody>
                    <a:bodyPr/>
                    <a:lstStyle/>
                    <a:p>
                      <a:pPr marL="0" indent="0">
                        <a:buFont typeface="Arial" panose="020B0604020202020204" pitchFamily="34" charset="0"/>
                        <a:buNone/>
                      </a:pPr>
                      <a:r>
                        <a:rPr lang="en-GB" sz="2400" dirty="0">
                          <a:solidFill>
                            <a:schemeClr val="tx1"/>
                          </a:solidFill>
                          <a:latin typeface="Times New Roman" panose="02020603050405020304" pitchFamily="18" charset="0"/>
                          <a:cs typeface="Times New Roman" panose="02020603050405020304" pitchFamily="18" charset="0"/>
                        </a:rPr>
                        <a:t>Opportunities </a:t>
                      </a:r>
                    </a:p>
                    <a:p>
                      <a:pPr marL="400050" marR="0" lvl="0" indent="-285750" algn="l" defTabSz="914400" rtl="0" eaLnBrk="1" fontAlgn="auto" latinLnBrk="0" hangingPunct="1">
                        <a:lnSpc>
                          <a:spcPct val="100000"/>
                        </a:lnSpc>
                        <a:spcBef>
                          <a:spcPct val="20000"/>
                        </a:spcBef>
                        <a:spcAft>
                          <a:spcPts val="0"/>
                        </a:spcAft>
                        <a:buClr>
                          <a:schemeClr val="tx1"/>
                        </a:buClr>
                        <a:buSzTx/>
                        <a:buFont typeface="Arial" panose="020B0604020202020204" pitchFamily="34" charset="0"/>
                        <a:buChar char="•"/>
                        <a:tabLst/>
                        <a:defRPr/>
                      </a:pPr>
                      <a:r>
                        <a:rPr kumimoji="0" lang="en-GB" sz="2400" b="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Creation of physical pop stores and use of traditional marketing  tactics</a:t>
                      </a:r>
                      <a:endParaRPr kumimoji="0" lang="en-GB" sz="24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10000"/>
                  </a:ext>
                </a:extLst>
              </a:tr>
              <a:tr h="2376689">
                <a:tc>
                  <a:txBody>
                    <a:bodyPr/>
                    <a:lstStyle/>
                    <a:p>
                      <a:r>
                        <a:rPr lang="en-GB" sz="2400" b="1" dirty="0">
                          <a:solidFill>
                            <a:schemeClr val="tx1"/>
                          </a:solidFill>
                          <a:latin typeface="Times New Roman" panose="02020603050405020304" pitchFamily="18" charset="0"/>
                          <a:cs typeface="Times New Roman" panose="02020603050405020304" pitchFamily="18" charset="0"/>
                        </a:rPr>
                        <a:t>Weaknesses</a:t>
                      </a:r>
                    </a:p>
                    <a:p>
                      <a:pPr marL="285750" indent="-285750">
                        <a:buFont typeface="Arial" panose="020B0604020202020204" pitchFamily="34" charset="0"/>
                        <a:buChar char="•"/>
                      </a:pPr>
                      <a:r>
                        <a:rPr lang="en-GB" sz="2400" b="0" dirty="0">
                          <a:solidFill>
                            <a:schemeClr val="tx1"/>
                          </a:solidFill>
                          <a:latin typeface="Times New Roman" panose="02020603050405020304" pitchFamily="18" charset="0"/>
                          <a:cs typeface="Times New Roman" panose="02020603050405020304" pitchFamily="18" charset="0"/>
                        </a:rPr>
                        <a:t>Lack of sportswear diversification for men</a:t>
                      </a:r>
                    </a:p>
                  </a:txBody>
                  <a:tcPr/>
                </a:tc>
                <a:tc>
                  <a:txBody>
                    <a:bodyPr/>
                    <a:lstStyle/>
                    <a:p>
                      <a:pPr marL="0" indent="0">
                        <a:buFont typeface="Arial" panose="020B0604020202020204" pitchFamily="34" charset="0"/>
                        <a:buNone/>
                      </a:pPr>
                      <a:r>
                        <a:rPr lang="en-GB" sz="2400" b="1" dirty="0">
                          <a:solidFill>
                            <a:schemeClr val="tx1"/>
                          </a:solidFill>
                          <a:latin typeface="Times New Roman" panose="02020603050405020304" pitchFamily="18" charset="0"/>
                          <a:cs typeface="Times New Roman" panose="02020603050405020304" pitchFamily="18" charset="0"/>
                        </a:rPr>
                        <a:t>Threats</a:t>
                      </a:r>
                    </a:p>
                    <a:p>
                      <a:pPr marL="285750" indent="-285750">
                        <a:buFont typeface="Arial" panose="020B0604020202020204" pitchFamily="34" charset="0"/>
                        <a:buChar char="•"/>
                      </a:pPr>
                      <a:r>
                        <a:rPr lang="en-GB" sz="2400" dirty="0">
                          <a:solidFill>
                            <a:schemeClr val="tx1"/>
                          </a:solidFill>
                          <a:latin typeface="Times New Roman" panose="02020603050405020304" pitchFamily="18" charset="0"/>
                          <a:cs typeface="Times New Roman" panose="02020603050405020304" pitchFamily="18" charset="0"/>
                        </a:rPr>
                        <a:t> High levels of competition.</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60192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0128" y="408373"/>
            <a:ext cx="8260672" cy="658428"/>
          </a:xfrm>
        </p:spPr>
        <p:txBody>
          <a:bodyPr/>
          <a:lstStyle/>
          <a:p>
            <a:r>
              <a:rPr lang="en-GB" b="1" dirty="0">
                <a:solidFill>
                  <a:schemeClr val="tx1"/>
                </a:solidFill>
                <a:latin typeface="Times New Roman" panose="02020603050405020304" pitchFamily="18" charset="0"/>
                <a:cs typeface="Times New Roman" panose="02020603050405020304" pitchFamily="18" charset="0"/>
              </a:rPr>
              <a:t>PESTEL </a:t>
            </a:r>
            <a:r>
              <a:rPr lang="en-GB" b="1" cap="none" dirty="0">
                <a:solidFill>
                  <a:schemeClr val="tx1"/>
                </a:solidFill>
                <a:latin typeface="Times New Roman" panose="02020603050405020304" pitchFamily="18" charset="0"/>
                <a:cs typeface="Times New Roman" panose="02020603050405020304" pitchFamily="18" charset="0"/>
              </a:rPr>
              <a:t>analysis of Brazil</a:t>
            </a:r>
            <a:endParaRPr lang="en-GB" b="1" dirty="0">
              <a:solidFill>
                <a:schemeClr val="tx1"/>
              </a:solidFill>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53503810"/>
              </p:ext>
            </p:extLst>
          </p:nvPr>
        </p:nvGraphicFramePr>
        <p:xfrm>
          <a:off x="381000" y="1729741"/>
          <a:ext cx="11430000" cy="5090159"/>
        </p:xfrm>
        <a:graphic>
          <a:graphicData uri="http://schemas.openxmlformats.org/drawingml/2006/table">
            <a:tbl>
              <a:tblPr firstRow="1" bandRow="1">
                <a:tableStyleId>{93296810-A885-4BE3-A3E7-6D5BEEA58F35}</a:tableStyleId>
              </a:tblPr>
              <a:tblGrid>
                <a:gridCol w="5029200">
                  <a:extLst>
                    <a:ext uri="{9D8B030D-6E8A-4147-A177-3AD203B41FA5}">
                      <a16:colId xmlns:a16="http://schemas.microsoft.com/office/drawing/2014/main" val="20000"/>
                    </a:ext>
                  </a:extLst>
                </a:gridCol>
                <a:gridCol w="6400800">
                  <a:extLst>
                    <a:ext uri="{9D8B030D-6E8A-4147-A177-3AD203B41FA5}">
                      <a16:colId xmlns:a16="http://schemas.microsoft.com/office/drawing/2014/main" val="20001"/>
                    </a:ext>
                  </a:extLst>
                </a:gridCol>
              </a:tblGrid>
              <a:tr h="889998">
                <a:tc>
                  <a:txBody>
                    <a:bodyPr/>
                    <a:lstStyle/>
                    <a:p>
                      <a:r>
                        <a:rPr lang="en-GB" sz="1800" b="0" i="0" u="sng" dirty="0">
                          <a:solidFill>
                            <a:schemeClr val="tx1"/>
                          </a:solidFill>
                          <a:effectLst/>
                          <a:latin typeface="Times New Roman" panose="02020603050405020304" pitchFamily="18" charset="0"/>
                          <a:cs typeface="Times New Roman" panose="02020603050405020304" pitchFamily="18" charset="0"/>
                        </a:rPr>
                        <a:t>Political factors</a:t>
                      </a:r>
                    </a:p>
                  </a:txBody>
                  <a:tcPr/>
                </a:tc>
                <a:tc>
                  <a:txBody>
                    <a:bodyPr/>
                    <a:lstStyle/>
                    <a:p>
                      <a:pPr marL="400050" marR="0" lvl="0" indent="-285750" algn="l" defTabSz="914400" rtl="0" eaLnBrk="1" fontAlgn="auto" latinLnBrk="0" hangingPunct="1">
                        <a:lnSpc>
                          <a:spcPct val="100000"/>
                        </a:lnSpc>
                        <a:spcBef>
                          <a:spcPct val="20000"/>
                        </a:spcBef>
                        <a:spcAft>
                          <a:spcPts val="0"/>
                        </a:spcAft>
                        <a:buClr>
                          <a:schemeClr val="tx1"/>
                        </a:buClr>
                        <a:buSzTx/>
                        <a:buFont typeface="Arial" panose="020B0604020202020204" pitchFamily="34" charset="0"/>
                        <a:buChar char="•"/>
                        <a:tabLst/>
                        <a:defRPr/>
                      </a:pPr>
                      <a:r>
                        <a:rPr kumimoji="0" lang="en-GB" sz="1800" b="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Great political  relationships with different countries</a:t>
                      </a:r>
                      <a:endParaRPr lang="en-GB" sz="1800" dirty="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GB" sz="1800" dirty="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GB"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787871">
                <a:tc>
                  <a:txBody>
                    <a:bodyPr/>
                    <a:lstStyle/>
                    <a:p>
                      <a:r>
                        <a:rPr lang="en-GB" sz="1800" dirty="0">
                          <a:solidFill>
                            <a:schemeClr val="tx1"/>
                          </a:solidFill>
                          <a:effectLst/>
                          <a:latin typeface="Times New Roman" panose="02020603050405020304" pitchFamily="18" charset="0"/>
                          <a:cs typeface="Times New Roman" panose="02020603050405020304" pitchFamily="18" charset="0"/>
                        </a:rPr>
                        <a:t>Economic factors</a:t>
                      </a:r>
                    </a:p>
                  </a:txBody>
                  <a:tcPr/>
                </a:tc>
                <a:tc>
                  <a:txBody>
                    <a:bodyPr/>
                    <a:lstStyle/>
                    <a:p>
                      <a:pPr marL="285750" indent="-285750">
                        <a:buFont typeface="Arial" panose="020B0604020202020204" pitchFamily="34" charset="0"/>
                        <a:buChar char="•"/>
                      </a:pPr>
                      <a:r>
                        <a:rPr lang="en-GB" sz="1800" dirty="0">
                          <a:solidFill>
                            <a:schemeClr val="tx1"/>
                          </a:solidFill>
                          <a:latin typeface="Times New Roman" panose="02020603050405020304" pitchFamily="18" charset="0"/>
                          <a:cs typeface="Times New Roman" panose="02020603050405020304" pitchFamily="18" charset="0"/>
                        </a:rPr>
                        <a:t>Economic instability</a:t>
                      </a:r>
                    </a:p>
                  </a:txBody>
                  <a:tcPr/>
                </a:tc>
                <a:extLst>
                  <a:ext uri="{0D108BD9-81ED-4DB2-BD59-A6C34878D82A}">
                    <a16:rowId xmlns:a16="http://schemas.microsoft.com/office/drawing/2014/main" val="10002"/>
                  </a:ext>
                </a:extLst>
              </a:tr>
              <a:tr h="219102">
                <a:tc>
                  <a:txBody>
                    <a:bodyPr/>
                    <a:lstStyle/>
                    <a:p>
                      <a:r>
                        <a:rPr lang="en-GB" sz="1800" dirty="0">
                          <a:solidFill>
                            <a:schemeClr val="tx1"/>
                          </a:solidFill>
                          <a:latin typeface="Times New Roman" panose="02020603050405020304" pitchFamily="18" charset="0"/>
                          <a:cs typeface="Times New Roman" panose="02020603050405020304" pitchFamily="18" charset="0"/>
                        </a:rPr>
                        <a:t>Social factors</a:t>
                      </a:r>
                    </a:p>
                  </a:txBody>
                  <a:tcPr/>
                </a:tc>
                <a:tc>
                  <a:txBody>
                    <a:bodyPr/>
                    <a:lstStyle/>
                    <a:p>
                      <a:pPr marL="285750" indent="-285750">
                        <a:buFont typeface="Arial" panose="020B0604020202020204" pitchFamily="34" charset="0"/>
                        <a:buChar char="•"/>
                      </a:pPr>
                      <a:r>
                        <a:rPr lang="en-GB" sz="1800" dirty="0">
                          <a:solidFill>
                            <a:schemeClr val="tx1"/>
                          </a:solidFill>
                          <a:latin typeface="Times New Roman" panose="02020603050405020304" pitchFamily="18" charset="0"/>
                          <a:cs typeface="Times New Roman" panose="02020603050405020304" pitchFamily="18" charset="0"/>
                        </a:rPr>
                        <a:t>Social diversity of the Brazilian population</a:t>
                      </a:r>
                    </a:p>
                    <a:p>
                      <a:pPr marL="0" indent="0">
                        <a:buFont typeface="Arial" panose="020B0604020202020204" pitchFamily="34" charset="0"/>
                        <a:buNone/>
                      </a:pPr>
                      <a:endParaRPr lang="en-GB" sz="1800" dirty="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GB" sz="1800" dirty="0">
                        <a:solidFill>
                          <a:schemeClr val="tx1"/>
                        </a:solidFill>
                        <a:latin typeface="Times New Roman" panose="02020603050405020304" pitchFamily="18" charset="0"/>
                        <a:cs typeface="Times New Roman" panose="02020603050405020304" pitchFamily="18" charset="0"/>
                      </a:endParaRPr>
                    </a:p>
                    <a:p>
                      <a:endParaRPr lang="en-GB"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606965">
                <a:tc>
                  <a:txBody>
                    <a:bodyPr/>
                    <a:lstStyle/>
                    <a:p>
                      <a:r>
                        <a:rPr lang="en-GB" sz="1800" dirty="0">
                          <a:solidFill>
                            <a:schemeClr val="tx1"/>
                          </a:solidFill>
                          <a:latin typeface="Times New Roman" panose="02020603050405020304" pitchFamily="18" charset="0"/>
                          <a:cs typeface="Times New Roman" panose="02020603050405020304" pitchFamily="18" charset="0"/>
                        </a:rPr>
                        <a:t>Technological  factors</a:t>
                      </a:r>
                    </a:p>
                  </a:txBody>
                  <a:tcPr/>
                </a:tc>
                <a:tc>
                  <a:txBody>
                    <a:bodyPr/>
                    <a:lstStyle/>
                    <a:p>
                      <a:pPr marL="285750" indent="-285750">
                        <a:buFont typeface="Arial" panose="020B0604020202020204" pitchFamily="34" charset="0"/>
                        <a:buChar char="•"/>
                      </a:pPr>
                      <a:r>
                        <a:rPr lang="en-GB" sz="1800" dirty="0">
                          <a:solidFill>
                            <a:schemeClr val="tx1"/>
                          </a:solidFill>
                          <a:latin typeface="Times New Roman" panose="02020603050405020304" pitchFamily="18" charset="0"/>
                          <a:cs typeface="Times New Roman" panose="02020603050405020304" pitchFamily="18" charset="0"/>
                        </a:rPr>
                        <a:t>High technological advancement</a:t>
                      </a:r>
                    </a:p>
                    <a:p>
                      <a:pPr marL="0" indent="0">
                        <a:buFont typeface="Arial" panose="020B0604020202020204" pitchFamily="34" charset="0"/>
                        <a:buNone/>
                      </a:pPr>
                      <a:endParaRPr lang="en-GB"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606965">
                <a:tc>
                  <a:txBody>
                    <a:bodyPr/>
                    <a:lstStyle/>
                    <a:p>
                      <a:r>
                        <a:rPr lang="en-GB" sz="1800" dirty="0">
                          <a:solidFill>
                            <a:schemeClr val="tx1"/>
                          </a:solidFill>
                          <a:latin typeface="Times New Roman" panose="02020603050405020304" pitchFamily="18" charset="0"/>
                          <a:cs typeface="Times New Roman" panose="02020603050405020304" pitchFamily="18" charset="0"/>
                        </a:rPr>
                        <a:t>Environmental factors</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Presence</a:t>
                      </a:r>
                      <a:r>
                        <a:rPr lang="en-GB" sz="1800" baseline="0" dirty="0">
                          <a:solidFill>
                            <a:schemeClr val="tx1"/>
                          </a:solidFill>
                          <a:latin typeface="Times New Roman" panose="02020603050405020304" pitchFamily="18" charset="0"/>
                          <a:cs typeface="Times New Roman" panose="02020603050405020304" pitchFamily="18" charset="0"/>
                        </a:rPr>
                        <a:t> of different environmental rules and regulations</a:t>
                      </a:r>
                      <a:endParaRPr lang="en-GB" sz="1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5"/>
                  </a:ext>
                </a:extLst>
              </a:tr>
              <a:tr h="586363">
                <a:tc>
                  <a:txBody>
                    <a:bodyPr/>
                    <a:lstStyle/>
                    <a:p>
                      <a:r>
                        <a:rPr lang="en-GB" sz="1800" dirty="0">
                          <a:solidFill>
                            <a:schemeClr val="tx1"/>
                          </a:solidFill>
                          <a:latin typeface="Times New Roman" panose="02020603050405020304" pitchFamily="18" charset="0"/>
                          <a:cs typeface="Times New Roman" panose="02020603050405020304" pitchFamily="18" charset="0"/>
                        </a:rPr>
                        <a:t>Legal factors</a:t>
                      </a:r>
                    </a:p>
                  </a:txBody>
                  <a:tcPr/>
                </a:tc>
                <a:tc>
                  <a:txBody>
                    <a:bodyPr/>
                    <a:lstStyle/>
                    <a:p>
                      <a:r>
                        <a:rPr lang="en-GB" sz="1800" dirty="0">
                          <a:solidFill>
                            <a:schemeClr val="tx1"/>
                          </a:solidFill>
                          <a:latin typeface="Times New Roman" panose="02020603050405020304" pitchFamily="18" charset="0"/>
                          <a:cs typeface="Times New Roman" panose="02020603050405020304" pitchFamily="18" charset="0"/>
                        </a:rPr>
                        <a:t>Discriminative legal regulations for foreign companies</a:t>
                      </a:r>
                    </a:p>
                  </a:txBody>
                  <a:tcPr/>
                </a:tc>
                <a:extLst>
                  <a:ext uri="{0D108BD9-81ED-4DB2-BD59-A6C34878D82A}">
                    <a16:rowId xmlns:a16="http://schemas.microsoft.com/office/drawing/2014/main" val="10006"/>
                  </a:ext>
                </a:extLst>
              </a:tr>
              <a:tr h="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7"/>
                  </a:ext>
                </a:extLst>
              </a:tr>
            </a:tbl>
          </a:graphicData>
        </a:graphic>
      </p:graphicFrame>
      <p:sp>
        <p:nvSpPr>
          <p:cNvPr id="3" name="TextBox 2">
            <a:extLst>
              <a:ext uri="{FF2B5EF4-FFF2-40B4-BE49-F238E27FC236}">
                <a16:creationId xmlns:a16="http://schemas.microsoft.com/office/drawing/2014/main" id="{429A50B7-9B93-8E46-1129-CD0D49EF5B46}"/>
              </a:ext>
            </a:extLst>
          </p:cNvPr>
          <p:cNvSpPr txBox="1"/>
          <p:nvPr/>
        </p:nvSpPr>
        <p:spPr>
          <a:xfrm>
            <a:off x="6964681" y="1981200"/>
            <a:ext cx="45719" cy="369332"/>
          </a:xfrm>
          <a:prstGeom prst="rect">
            <a:avLst/>
          </a:prstGeom>
          <a:solidFill>
            <a:schemeClr val="accent6">
              <a:lumMod val="60000"/>
              <a:lumOff val="40000"/>
            </a:schemeClr>
          </a:solidFill>
        </p:spPr>
        <p:txBody>
          <a:bodyPr wrap="square" rtlCol="0">
            <a:spAutoFit/>
          </a:bodyPr>
          <a:lstStyle/>
          <a:p>
            <a:endParaRPr lang="en-GB" dirty="0"/>
          </a:p>
        </p:txBody>
      </p:sp>
    </p:spTree>
    <p:extLst>
      <p:ext uri="{BB962C8B-B14F-4D97-AF65-F5344CB8AC3E}">
        <p14:creationId xmlns:p14="http://schemas.microsoft.com/office/powerpoint/2010/main" val="4093153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cap="none" dirty="0">
                <a:solidFill>
                  <a:schemeClr val="tx1"/>
                </a:solidFill>
                <a:latin typeface="Times New Roman" panose="02020603050405020304" pitchFamily="18" charset="0"/>
                <a:cs typeface="Times New Roman" panose="02020603050405020304" pitchFamily="18" charset="0"/>
              </a:rPr>
              <a:t>Gymshark's Organisational Strategy</a:t>
            </a:r>
          </a:p>
        </p:txBody>
      </p:sp>
      <p:sp>
        <p:nvSpPr>
          <p:cNvPr id="3" name="Content Placeholder 2"/>
          <p:cNvSpPr>
            <a:spLocks noGrp="1"/>
          </p:cNvSpPr>
          <p:nvPr>
            <p:ph idx="1"/>
          </p:nvPr>
        </p:nvSpPr>
        <p:spPr>
          <a:xfrm>
            <a:off x="1143000" y="2019300"/>
            <a:ext cx="8229600" cy="1981199"/>
          </a:xfrm>
        </p:spPr>
        <p:txBody>
          <a:bodyPr/>
          <a:lstStyle/>
          <a:p>
            <a:r>
              <a:rPr lang="en-GB" dirty="0">
                <a:solidFill>
                  <a:schemeClr val="tx1"/>
                </a:solidFill>
                <a:latin typeface="Times New Roman" panose="02020603050405020304" pitchFamily="18" charset="0"/>
                <a:cs typeface="Times New Roman" panose="02020603050405020304" pitchFamily="18" charset="0"/>
              </a:rPr>
              <a:t>Corporate level business strategy</a:t>
            </a:r>
          </a:p>
          <a:p>
            <a:r>
              <a:rPr lang="en-GB" dirty="0">
                <a:solidFill>
                  <a:schemeClr val="tx1"/>
                </a:solidFill>
                <a:latin typeface="Times New Roman" panose="02020603050405020304" pitchFamily="18" charset="0"/>
                <a:cs typeface="Times New Roman" panose="02020603050405020304" pitchFamily="18" charset="0"/>
              </a:rPr>
              <a:t>Business level strategy</a:t>
            </a:r>
          </a:p>
          <a:p>
            <a:r>
              <a:rPr lang="en-GB" dirty="0">
                <a:solidFill>
                  <a:schemeClr val="tx1"/>
                </a:solidFill>
                <a:latin typeface="Times New Roman" panose="02020603050405020304" pitchFamily="18" charset="0"/>
                <a:cs typeface="Times New Roman" panose="02020603050405020304" pitchFamily="18" charset="0"/>
              </a:rPr>
              <a:t>Functional level strategy</a:t>
            </a:r>
          </a:p>
          <a:p>
            <a:pPr marL="114300" indent="0">
              <a:buNone/>
            </a:pP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3733800"/>
            <a:ext cx="7010400" cy="2895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4092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cap="none" dirty="0">
                <a:solidFill>
                  <a:schemeClr val="tx1"/>
                </a:solidFill>
                <a:latin typeface="Times New Roman" panose="02020603050405020304" pitchFamily="18" charset="0"/>
                <a:cs typeface="Times New Roman" panose="02020603050405020304" pitchFamily="18" charset="0"/>
              </a:rPr>
              <a:t>Key barriers</a:t>
            </a:r>
            <a:endParaRPr lang="en-GB"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19200" y="1905000"/>
            <a:ext cx="9261629" cy="1461554"/>
          </a:xfrm>
        </p:spPr>
        <p:txBody>
          <a:bodyPr/>
          <a:lstStyle/>
          <a:p>
            <a:r>
              <a:rPr lang="en-GB" dirty="0">
                <a:latin typeface="Times New Roman" panose="02020603050405020304" pitchFamily="18" charset="0"/>
                <a:cs typeface="Times New Roman" panose="02020603050405020304" pitchFamily="18" charset="0"/>
              </a:rPr>
              <a:t>Complicated regulatory framework</a:t>
            </a:r>
          </a:p>
          <a:p>
            <a:r>
              <a:rPr lang="en-GB" dirty="0">
                <a:latin typeface="Times New Roman" panose="02020603050405020304" pitchFamily="18" charset="0"/>
                <a:cs typeface="Times New Roman" panose="02020603050405020304" pitchFamily="18" charset="0"/>
              </a:rPr>
              <a:t>Economic instability</a:t>
            </a:r>
          </a:p>
          <a:p>
            <a:r>
              <a:rPr lang="en-GB" dirty="0">
                <a:latin typeface="Times New Roman" panose="02020603050405020304" pitchFamily="18" charset="0"/>
                <a:cs typeface="Times New Roman" panose="02020603050405020304" pitchFamily="18" charset="0"/>
              </a:rPr>
              <a:t>Supply chain challenges</a:t>
            </a:r>
          </a:p>
          <a:p>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3733800"/>
            <a:ext cx="78486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4483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cap="none" dirty="0">
                <a:solidFill>
                  <a:schemeClr val="tx1"/>
                </a:solidFill>
                <a:latin typeface="Times New Roman" panose="02020603050405020304" pitchFamily="18" charset="0"/>
                <a:cs typeface="Times New Roman" panose="02020603050405020304" pitchFamily="18" charset="0"/>
              </a:rPr>
              <a:t>Business Plan</a:t>
            </a:r>
          </a:p>
        </p:txBody>
      </p:sp>
      <p:sp>
        <p:nvSpPr>
          <p:cNvPr id="3" name="Content Placeholder 2"/>
          <p:cNvSpPr>
            <a:spLocks noGrp="1"/>
          </p:cNvSpPr>
          <p:nvPr>
            <p:ph idx="1"/>
          </p:nvPr>
        </p:nvSpPr>
        <p:spPr>
          <a:xfrm>
            <a:off x="1447800" y="1790700"/>
            <a:ext cx="8229600" cy="2247900"/>
          </a:xfrm>
        </p:spPr>
        <p:txBody>
          <a:bodyPr>
            <a:normAutofit lnSpcReduction="10000"/>
          </a:bodyPr>
          <a:lstStyle/>
          <a:p>
            <a:pPr marL="114300" indent="0">
              <a:buNone/>
            </a:pPr>
            <a:r>
              <a:rPr lang="en-GB" sz="2800" dirty="0">
                <a:solidFill>
                  <a:schemeClr val="tx1"/>
                </a:solidFill>
                <a:latin typeface="Times New Roman" panose="02020603050405020304" pitchFamily="18" charset="0"/>
                <a:ea typeface="+mj-ea"/>
                <a:cs typeface="Times New Roman" panose="02020603050405020304" pitchFamily="18" charset="0"/>
              </a:rPr>
              <a:t>How Gymshark will resolve anticipated challenges</a:t>
            </a:r>
            <a:endParaRPr lang="en-GB" sz="2800" dirty="0">
              <a:solidFill>
                <a:schemeClr val="tx1"/>
              </a:solidFill>
              <a:latin typeface="Times New Roman" panose="02020603050405020304" pitchFamily="18" charset="0"/>
              <a:cs typeface="Times New Roman" panose="02020603050405020304" pitchFamily="18" charset="0"/>
            </a:endParaRPr>
          </a:p>
          <a:p>
            <a:pPr marL="114300" indent="0">
              <a:buNone/>
            </a:pPr>
            <a:endParaRPr lang="en-GB" dirty="0"/>
          </a:p>
          <a:p>
            <a:r>
              <a:rPr lang="en-GB" dirty="0">
                <a:latin typeface="Times New Roman" panose="02020603050405020304" pitchFamily="18" charset="0"/>
                <a:cs typeface="Times New Roman" panose="02020603050405020304" pitchFamily="18" charset="0"/>
              </a:rPr>
              <a:t>Purchasing already existing business entities </a:t>
            </a:r>
          </a:p>
          <a:p>
            <a:r>
              <a:rPr lang="en-GB" dirty="0">
                <a:latin typeface="Times New Roman" panose="02020603050405020304" pitchFamily="18" charset="0"/>
                <a:cs typeface="Times New Roman" panose="02020603050405020304" pitchFamily="18" charset="0"/>
              </a:rPr>
              <a:t>Entering into franchising agreements</a:t>
            </a:r>
          </a:p>
          <a:p>
            <a:r>
              <a:rPr lang="en-GB" dirty="0">
                <a:latin typeface="Times New Roman" panose="02020603050405020304" pitchFamily="18" charset="0"/>
                <a:cs typeface="Times New Roman" panose="02020603050405020304" pitchFamily="18" charset="0"/>
              </a:rPr>
              <a:t>Partnership with Local Brazilian companies</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4163627"/>
            <a:ext cx="7907694"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3551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cap="none" dirty="0">
                <a:solidFill>
                  <a:schemeClr val="tx1"/>
                </a:solidFill>
                <a:latin typeface="Times New Roman" panose="02020603050405020304" pitchFamily="18" charset="0"/>
                <a:cs typeface="Times New Roman" panose="02020603050405020304" pitchFamily="18" charset="0"/>
              </a:rPr>
              <a:t>Conclusion</a:t>
            </a:r>
          </a:p>
        </p:txBody>
      </p:sp>
      <p:sp>
        <p:nvSpPr>
          <p:cNvPr id="3" name="Content Placeholder 2"/>
          <p:cNvSpPr>
            <a:spLocks noGrp="1"/>
          </p:cNvSpPr>
          <p:nvPr>
            <p:ph idx="1"/>
          </p:nvPr>
        </p:nvSpPr>
        <p:spPr>
          <a:xfrm>
            <a:off x="1981200" y="2286001"/>
            <a:ext cx="8229600" cy="3840163"/>
          </a:xfrm>
        </p:spPr>
        <p:txBody>
          <a:bodyPr>
            <a:normAutofit/>
          </a:bodyPr>
          <a:lstStyle/>
          <a:p>
            <a:r>
              <a:rPr lang="en-GB" dirty="0">
                <a:solidFill>
                  <a:schemeClr val="tx1"/>
                </a:solidFill>
                <a:latin typeface="Times New Roman" panose="02020603050405020304" pitchFamily="18" charset="0"/>
                <a:cs typeface="Times New Roman" panose="02020603050405020304" pitchFamily="18" charset="0"/>
              </a:rPr>
              <a:t>The are various opportunities present within the Brazilian market.</a:t>
            </a:r>
          </a:p>
          <a:p>
            <a:r>
              <a:rPr lang="en-GB" dirty="0">
                <a:solidFill>
                  <a:schemeClr val="tx1"/>
                </a:solidFill>
                <a:latin typeface="Times New Roman" panose="02020603050405020304" pitchFamily="18" charset="0"/>
                <a:cs typeface="Times New Roman" panose="02020603050405020304" pitchFamily="18" charset="0"/>
              </a:rPr>
              <a:t>  These opportunities include; great political  relationships with different countries, social diversity of the Brazil population and relatively high technological advancement.</a:t>
            </a:r>
          </a:p>
          <a:p>
            <a:pPr marL="114300" indent="0">
              <a:buNone/>
            </a:pPr>
            <a:endParaRPr lang="en-GB" dirty="0">
              <a:solidFill>
                <a:schemeClr val="tx1"/>
              </a:solidFill>
            </a:endParaRPr>
          </a:p>
          <a:p>
            <a:endParaRPr lang="en-GB" dirty="0"/>
          </a:p>
          <a:p>
            <a:endParaRPr lang="en-GB" dirty="0"/>
          </a:p>
        </p:txBody>
      </p:sp>
    </p:spTree>
    <p:extLst>
      <p:ext uri="{BB962C8B-B14F-4D97-AF65-F5344CB8AC3E}">
        <p14:creationId xmlns:p14="http://schemas.microsoft.com/office/powerpoint/2010/main" val="3404210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cap="none" dirty="0"/>
              <a:t>References</a:t>
            </a:r>
          </a:p>
        </p:txBody>
      </p:sp>
      <p:sp>
        <p:nvSpPr>
          <p:cNvPr id="3" name="Content Placeholder 2"/>
          <p:cNvSpPr>
            <a:spLocks noGrp="1"/>
          </p:cNvSpPr>
          <p:nvPr>
            <p:ph idx="1"/>
          </p:nvPr>
        </p:nvSpPr>
        <p:spPr/>
        <p:txBody>
          <a:bodyPr>
            <a:normAutofit fontScale="92500" lnSpcReduction="10000"/>
          </a:bodyPr>
          <a:lstStyle/>
          <a:p>
            <a:pPr marL="0" algn="just">
              <a:lnSpc>
                <a:spcPct val="150000"/>
              </a:lnSpc>
              <a:spcBef>
                <a:spcPts val="0"/>
              </a:spcBef>
              <a:spcAft>
                <a:spcPts val="1000"/>
              </a:spcAft>
            </a:pPr>
            <a:r>
              <a:rPr lang="en-US" sz="2100" dirty="0">
                <a:latin typeface="Times New Roman"/>
                <a:ea typeface="Calibri"/>
                <a:cs typeface="Times New Roman"/>
              </a:rPr>
              <a:t>Warburton, K. (2020) Doing business in Brazil, World Business Culture. Available at: https://www.worldbusinessculture.com/country-profiles/brazil/ (Accessed: October 25, 2022). </a:t>
            </a:r>
            <a:endParaRPr lang="en-GB" sz="2100" dirty="0">
              <a:latin typeface="Times New Roman"/>
              <a:ea typeface="Calibri"/>
              <a:cs typeface="Times New Roman"/>
            </a:endParaRPr>
          </a:p>
          <a:p>
            <a:pPr marL="0" algn="just">
              <a:lnSpc>
                <a:spcPct val="150000"/>
              </a:lnSpc>
              <a:spcBef>
                <a:spcPts val="0"/>
              </a:spcBef>
              <a:spcAft>
                <a:spcPts val="1000"/>
              </a:spcAft>
            </a:pPr>
            <a:r>
              <a:rPr lang="en-GB" sz="2100" dirty="0">
                <a:latin typeface="Times New Roman"/>
                <a:ea typeface="Calibri"/>
                <a:cs typeface="Times New Roman"/>
              </a:rPr>
              <a:t>Kelly, P. and Ashwin, A. (2013). </a:t>
            </a:r>
            <a:r>
              <a:rPr lang="en-GB" sz="2100" i="1" dirty="0">
                <a:latin typeface="Times New Roman"/>
                <a:ea typeface="Calibri"/>
                <a:cs typeface="Times New Roman"/>
              </a:rPr>
              <a:t>The business environment</a:t>
            </a:r>
            <a:r>
              <a:rPr lang="en-GB" sz="2100" dirty="0">
                <a:latin typeface="Times New Roman"/>
                <a:ea typeface="Calibri"/>
                <a:cs typeface="Times New Roman"/>
              </a:rPr>
              <a:t>. Andover: </a:t>
            </a:r>
            <a:r>
              <a:rPr lang="en-GB" sz="2100" dirty="0" err="1">
                <a:latin typeface="Times New Roman"/>
                <a:ea typeface="Calibri"/>
                <a:cs typeface="Times New Roman"/>
              </a:rPr>
              <a:t>Cengage</a:t>
            </a:r>
            <a:r>
              <a:rPr lang="en-GB" sz="2100" dirty="0">
                <a:latin typeface="Times New Roman"/>
                <a:ea typeface="Calibri"/>
                <a:cs typeface="Times New Roman"/>
              </a:rPr>
              <a:t> Learning</a:t>
            </a:r>
            <a:endParaRPr lang="en-GB" sz="2100" dirty="0">
              <a:latin typeface="Calibri"/>
              <a:ea typeface="Calibri"/>
              <a:cs typeface="Times New Roman"/>
            </a:endParaRPr>
          </a:p>
          <a:p>
            <a:pPr marL="0" algn="just">
              <a:lnSpc>
                <a:spcPct val="150000"/>
              </a:lnSpc>
              <a:spcBef>
                <a:spcPts val="0"/>
              </a:spcBef>
              <a:spcAft>
                <a:spcPts val="1000"/>
              </a:spcAft>
            </a:pPr>
            <a:r>
              <a:rPr lang="en-GB" sz="2100" dirty="0">
                <a:latin typeface="Times New Roman"/>
                <a:ea typeface="Calibri"/>
                <a:cs typeface="Times New Roman"/>
              </a:rPr>
              <a:t>Lynch, R. (2018). </a:t>
            </a:r>
            <a:r>
              <a:rPr lang="en-GB" sz="2100" i="1" dirty="0">
                <a:latin typeface="Times New Roman"/>
                <a:ea typeface="Calibri"/>
                <a:cs typeface="Times New Roman"/>
              </a:rPr>
              <a:t>Strategic Management</a:t>
            </a:r>
            <a:r>
              <a:rPr lang="en-GB" sz="2100" dirty="0">
                <a:latin typeface="Times New Roman"/>
                <a:ea typeface="Calibri"/>
                <a:cs typeface="Times New Roman"/>
              </a:rPr>
              <a:t>. Harlow: Pearson Education Limited.</a:t>
            </a:r>
          </a:p>
          <a:p>
            <a:pPr marL="0" algn="just">
              <a:lnSpc>
                <a:spcPct val="150000"/>
              </a:lnSpc>
              <a:spcBef>
                <a:spcPts val="0"/>
              </a:spcBef>
              <a:spcAft>
                <a:spcPts val="1000"/>
              </a:spcAft>
            </a:pPr>
            <a:r>
              <a:rPr lang="en-US" sz="2100" dirty="0" err="1">
                <a:latin typeface="Times New Roman"/>
                <a:ea typeface="Calibri"/>
                <a:cs typeface="Times New Roman"/>
              </a:rPr>
              <a:t>Sottovia</a:t>
            </a:r>
            <a:r>
              <a:rPr lang="en-US" sz="2100" dirty="0">
                <a:latin typeface="Times New Roman"/>
                <a:ea typeface="Calibri"/>
                <a:cs typeface="Times New Roman"/>
              </a:rPr>
              <a:t>, M. (2019) Top challenges of doing business in Brazil, TMF Group. TMF Group.     Available at: </a:t>
            </a:r>
            <a:r>
              <a:rPr lang="en-US" sz="2100" dirty="0">
                <a:latin typeface="Times New Roman"/>
                <a:ea typeface="Calibri"/>
                <a:cs typeface="Times New Roman"/>
                <a:hlinkClick r:id="rId2"/>
              </a:rPr>
              <a:t>https://www.tmf-group.com/en/news-insights/articles/top-challenges/doing-business-in-</a:t>
            </a:r>
            <a:r>
              <a:rPr lang="en-US" sz="2100" dirty="0">
                <a:latin typeface="Times New Roman"/>
                <a:ea typeface="Calibri"/>
                <a:cs typeface="Times New Roman"/>
              </a:rPr>
              <a:t>  brazil/ (Accessed: October 25, 2022). </a:t>
            </a:r>
            <a:endParaRPr lang="en-GB" sz="2100" dirty="0">
              <a:latin typeface="Times New Roman"/>
              <a:ea typeface="Calibri"/>
              <a:cs typeface="Times New Roman"/>
            </a:endParaRPr>
          </a:p>
          <a:p>
            <a:pPr marL="360045" indent="-360045" algn="just">
              <a:lnSpc>
                <a:spcPct val="150000"/>
              </a:lnSpc>
            </a:pPr>
            <a:r>
              <a:rPr lang="en-GB" sz="2100" dirty="0">
                <a:latin typeface="Times New Roman"/>
                <a:ea typeface="Times New Roman"/>
              </a:rPr>
              <a:t>World Bank, (2022).</a:t>
            </a:r>
            <a:r>
              <a:rPr lang="en-GB" sz="2100" i="1" dirty="0">
                <a:latin typeface="Times New Roman"/>
                <a:ea typeface="Times New Roman"/>
              </a:rPr>
              <a:t>Overview</a:t>
            </a:r>
            <a:r>
              <a:rPr lang="en-GB" sz="2100" dirty="0">
                <a:latin typeface="Times New Roman"/>
                <a:ea typeface="Times New Roman"/>
              </a:rPr>
              <a:t>, </a:t>
            </a:r>
            <a:r>
              <a:rPr lang="en-GB" sz="2100" i="1" dirty="0">
                <a:latin typeface="Times New Roman"/>
                <a:ea typeface="Times New Roman"/>
              </a:rPr>
              <a:t>World Bank</a:t>
            </a:r>
            <a:r>
              <a:rPr lang="en-GB" sz="2100" dirty="0">
                <a:latin typeface="Times New Roman"/>
                <a:ea typeface="Times New Roman"/>
              </a:rPr>
              <a:t>. Available </a:t>
            </a:r>
            <a:r>
              <a:rPr lang="en-GB" sz="2100" dirty="0" err="1">
                <a:latin typeface="Times New Roman"/>
                <a:ea typeface="Times New Roman"/>
              </a:rPr>
              <a:t>at:https</a:t>
            </a:r>
            <a:r>
              <a:rPr lang="en-GB" sz="2100" dirty="0">
                <a:latin typeface="Times New Roman"/>
                <a:ea typeface="Times New Roman"/>
              </a:rPr>
              <a:t>://www.worldbank.org/en/country/brazil/overview (Accessed: October 	23, 2022). </a:t>
            </a:r>
          </a:p>
          <a:p>
            <a:pPr marL="360045" indent="-360045" algn="just">
              <a:lnSpc>
                <a:spcPct val="150000"/>
              </a:lnSpc>
            </a:pPr>
            <a:endParaRPr lang="en-GB" sz="2100" dirty="0">
              <a:latin typeface="Times New Roman"/>
              <a:ea typeface="Times New Roman"/>
            </a:endParaRPr>
          </a:p>
          <a:p>
            <a:pPr marL="0" algn="just">
              <a:lnSpc>
                <a:spcPct val="150000"/>
              </a:lnSpc>
              <a:spcBef>
                <a:spcPts val="0"/>
              </a:spcBef>
              <a:spcAft>
                <a:spcPts val="1000"/>
              </a:spcAft>
            </a:pPr>
            <a:endParaRPr lang="en-GB" sz="2100" dirty="0">
              <a:latin typeface="Calibri"/>
              <a:ea typeface="Calibri"/>
              <a:cs typeface="Times New Roman"/>
            </a:endParaRPr>
          </a:p>
          <a:p>
            <a:endParaRPr lang="en-GB" dirty="0"/>
          </a:p>
        </p:txBody>
      </p:sp>
    </p:spTree>
    <p:extLst>
      <p:ext uri="{BB962C8B-B14F-4D97-AF65-F5344CB8AC3E}">
        <p14:creationId xmlns:p14="http://schemas.microsoft.com/office/powerpoint/2010/main" val="36952088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1359</TotalTime>
  <Words>1300</Words>
  <Application>Microsoft Office PowerPoint</Application>
  <PresentationFormat>Widescreen</PresentationFormat>
  <Paragraphs>88</Paragraphs>
  <Slides>10</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Times New Roman</vt:lpstr>
      <vt:lpstr>Apothecary</vt:lpstr>
      <vt:lpstr>GLOBAL BUSINESS ENVIROMENT</vt:lpstr>
      <vt:lpstr>Introduction</vt:lpstr>
      <vt:lpstr>Key opportunities within brazil</vt:lpstr>
      <vt:lpstr>SWOT analysis of Gymshark</vt:lpstr>
      <vt:lpstr>PESTEL analysis of Brazil</vt:lpstr>
      <vt:lpstr>Gymshark's Organisational Strategy</vt:lpstr>
      <vt:lpstr>Key barriers</vt:lpstr>
      <vt:lpstr>Business Plan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BUSINESS ENVIRONMENT PRESENTATION</dc:title>
  <dc:creator/>
  <cp:lastModifiedBy>Veronica Daniela Floria</cp:lastModifiedBy>
  <cp:revision>32</cp:revision>
  <dcterms:created xsi:type="dcterms:W3CDTF">2006-08-16T00:00:00Z</dcterms:created>
  <dcterms:modified xsi:type="dcterms:W3CDTF">2022-11-25T21:24:15Z</dcterms:modified>
</cp:coreProperties>
</file>