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6" r:id="rId4"/>
    <p:sldMasterId id="2147483804" r:id="rId5"/>
  </p:sldMasterIdLst>
  <p:sldIdLst>
    <p:sldId id="257" r:id="rId6"/>
    <p:sldId id="258" r:id="rId7"/>
    <p:sldId id="259" r:id="rId8"/>
    <p:sldId id="260" r:id="rId9"/>
    <p:sldId id="261" r:id="rId10"/>
    <p:sldId id="267" r:id="rId11"/>
    <p:sldId id="264" r:id="rId12"/>
    <p:sldId id="266" r:id="rId13"/>
    <p:sldId id="270" r:id="rId14"/>
    <p:sldId id="269" r:id="rId15"/>
    <p:sldId id="262" r:id="rId16"/>
    <p:sldId id="271" r:id="rId17"/>
    <p:sldId id="265"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EEBD9E35-ADE0-4C7E-B6AE-B4B883A47563}">
          <p14:sldIdLst>
            <p14:sldId id="257"/>
            <p14:sldId id="258"/>
            <p14:sldId id="259"/>
            <p14:sldId id="260"/>
          </p14:sldIdLst>
        </p14:section>
        <p14:section name="Untitled Section" id="{3942D232-A077-4728-9C5F-684945CF15F6}">
          <p14:sldIdLst>
            <p14:sldId id="261"/>
            <p14:sldId id="267"/>
            <p14:sldId id="264"/>
            <p14:sldId id="266"/>
            <p14:sldId id="270"/>
            <p14:sldId id="269"/>
            <p14:sldId id="262"/>
            <p14:sldId id="271"/>
            <p14:sldId id="265"/>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0A5A35-E520-4067-8D7D-7C9E9525E31F}" v="13" dt="2022-07-13T19:44:04.11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5" Type="http://schemas.openxmlformats.org/officeDocument/2006/relationships/slideMaster" Target="slideMasters/slideMaster2.xml"/><Relationship Id="rId15" Type="http://schemas.openxmlformats.org/officeDocument/2006/relationships/slide" Target="slides/slide10.xml"/><Relationship Id="rId23" Type="http://schemas.microsoft.com/office/2015/10/relationships/revisionInfo" Target="revisionInfo.xml"/><Relationship Id="rId10" Type="http://schemas.openxmlformats.org/officeDocument/2006/relationships/slide" Target="slides/slide5.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tableStyles" Target="tableStyle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B8C170A-4B0C-472B-B6AB-28233965EA1A}"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5E5D8FB8-C5EC-4239-837C-C5F9F5D5E2CF}">
      <dgm:prSet/>
      <dgm:spPr/>
      <dgm:t>
        <a:bodyPr/>
        <a:lstStyle/>
        <a:p>
          <a:r>
            <a:rPr lang="en-US" b="1" dirty="0">
              <a:solidFill>
                <a:schemeClr val="tx1"/>
              </a:solidFill>
              <a:latin typeface="Arial" panose="020B0604020202020204" pitchFamily="34" charset="0"/>
              <a:cs typeface="Arial" panose="020B0604020202020204" pitchFamily="34" charset="0"/>
            </a:rPr>
            <a:t>Economic</a:t>
          </a:r>
          <a:r>
            <a:rPr lang="en-US" dirty="0"/>
            <a:t> - </a:t>
          </a:r>
          <a:r>
            <a:rPr lang="en-GB" dirty="0"/>
            <a:t>economic productivity, underemployment, changes in resource prices, wage and product costs, or consumer spare cash will all be considered when examining the economic environment.</a:t>
          </a:r>
          <a:endParaRPr lang="en-US" dirty="0"/>
        </a:p>
      </dgm:t>
    </dgm:pt>
    <dgm:pt modelId="{EE46E07E-EC07-4FE2-B4DB-B783FA8F5642}" type="parTrans" cxnId="{FA9AE3FC-8C33-4D4E-BE4E-D344E88981AD}">
      <dgm:prSet/>
      <dgm:spPr/>
      <dgm:t>
        <a:bodyPr/>
        <a:lstStyle/>
        <a:p>
          <a:endParaRPr lang="en-US"/>
        </a:p>
      </dgm:t>
    </dgm:pt>
    <dgm:pt modelId="{AC9C8838-BA35-4BCC-94C4-602F2CEE02A7}" type="sibTrans" cxnId="{FA9AE3FC-8C33-4D4E-BE4E-D344E88981AD}">
      <dgm:prSet/>
      <dgm:spPr/>
      <dgm:t>
        <a:bodyPr/>
        <a:lstStyle/>
        <a:p>
          <a:endParaRPr lang="en-US"/>
        </a:p>
      </dgm:t>
    </dgm:pt>
    <dgm:pt modelId="{2E266BE4-DCD9-4D71-93BC-7F8118FB86D2}">
      <dgm:prSet/>
      <dgm:spPr/>
      <dgm:t>
        <a:bodyPr/>
        <a:lstStyle/>
        <a:p>
          <a:r>
            <a:rPr lang="en-US" b="1" dirty="0">
              <a:solidFill>
                <a:schemeClr val="tx1"/>
              </a:solidFill>
              <a:latin typeface="Arial" panose="020B0604020202020204" pitchFamily="34" charset="0"/>
              <a:cs typeface="Arial" panose="020B0604020202020204" pitchFamily="34" charset="0"/>
            </a:rPr>
            <a:t>Social</a:t>
          </a:r>
          <a:r>
            <a:rPr lang="en-US" dirty="0"/>
            <a:t> - </a:t>
          </a:r>
          <a:r>
            <a:rPr lang="en-GB" dirty="0"/>
            <a:t>show how merchants should comprehend their clients' customers and the forces that shape their beliefs and behaviours. Demographic changes, lifestyle and fashion trends, mindsets, customer needs, wealth disparity, and health awareness are a few of the corresponding factors that will be examined.</a:t>
          </a:r>
          <a:endParaRPr lang="en-US" dirty="0"/>
        </a:p>
      </dgm:t>
    </dgm:pt>
    <dgm:pt modelId="{8BF7F8A1-6AE7-4B72-A91B-8BF5A57F680B}" type="parTrans" cxnId="{4EF8D7FD-1AAC-49C7-BE67-E64EE3812121}">
      <dgm:prSet/>
      <dgm:spPr/>
      <dgm:t>
        <a:bodyPr/>
        <a:lstStyle/>
        <a:p>
          <a:endParaRPr lang="en-US"/>
        </a:p>
      </dgm:t>
    </dgm:pt>
    <dgm:pt modelId="{6ADA227D-0127-409D-A3C8-A0A1F21B4978}" type="sibTrans" cxnId="{4EF8D7FD-1AAC-49C7-BE67-E64EE3812121}">
      <dgm:prSet/>
      <dgm:spPr/>
      <dgm:t>
        <a:bodyPr/>
        <a:lstStyle/>
        <a:p>
          <a:endParaRPr lang="en-US"/>
        </a:p>
      </dgm:t>
    </dgm:pt>
    <dgm:pt modelId="{921073D8-DDAC-4F5F-9398-3F2D927281C9}">
      <dgm:prSet/>
      <dgm:spPr/>
      <dgm:t>
        <a:bodyPr/>
        <a:lstStyle/>
        <a:p>
          <a:r>
            <a:rPr lang="en-US" b="1" dirty="0">
              <a:solidFill>
                <a:schemeClr val="tx1"/>
              </a:solidFill>
              <a:latin typeface="Arial" panose="020B0604020202020204" pitchFamily="34" charset="0"/>
              <a:cs typeface="Arial" panose="020B0604020202020204" pitchFamily="34" charset="0"/>
            </a:rPr>
            <a:t>Environment</a:t>
          </a:r>
          <a:r>
            <a:rPr lang="en-US" dirty="0"/>
            <a:t> - </a:t>
          </a:r>
          <a:r>
            <a:rPr lang="en-GB" dirty="0"/>
            <a:t>The factors related to "green" and sustainability issues are all included in the environmental aspect,</a:t>
          </a:r>
          <a:r>
            <a:rPr lang="en-US" dirty="0"/>
            <a:t> such as global warming, air quality, water contamination, waste disposal, and the treatment of finite natural resources such as oil and water</a:t>
          </a:r>
        </a:p>
      </dgm:t>
    </dgm:pt>
    <dgm:pt modelId="{F7992593-83D9-4E48-904F-7C0067A20DAA}" type="parTrans" cxnId="{8BD53E95-D9B3-450A-A744-E3032281FEEF}">
      <dgm:prSet/>
      <dgm:spPr/>
      <dgm:t>
        <a:bodyPr/>
        <a:lstStyle/>
        <a:p>
          <a:endParaRPr lang="en-US"/>
        </a:p>
      </dgm:t>
    </dgm:pt>
    <dgm:pt modelId="{7C1F25FD-A2E7-4336-B5F7-A10136722CA2}" type="sibTrans" cxnId="{8BD53E95-D9B3-450A-A744-E3032281FEEF}">
      <dgm:prSet/>
      <dgm:spPr/>
      <dgm:t>
        <a:bodyPr/>
        <a:lstStyle/>
        <a:p>
          <a:endParaRPr lang="en-US"/>
        </a:p>
      </dgm:t>
    </dgm:pt>
    <dgm:pt modelId="{978E2EA4-8930-47F6-9AED-B0C3CD43147E}">
      <dgm:prSet/>
      <dgm:spPr/>
      <dgm:t>
        <a:bodyPr/>
        <a:lstStyle/>
        <a:p>
          <a:r>
            <a:rPr lang="en-US" b="1" dirty="0">
              <a:solidFill>
                <a:schemeClr val="tx1"/>
              </a:solidFill>
              <a:latin typeface="Arial" panose="020B0604020202020204" pitchFamily="34" charset="0"/>
              <a:cs typeface="Arial" panose="020B0604020202020204" pitchFamily="34" charset="0"/>
            </a:rPr>
            <a:t>Technological</a:t>
          </a:r>
          <a:r>
            <a:rPr lang="en-US" dirty="0"/>
            <a:t> – The development of the internet, social media platforms, or process improvements may also have an impact on the fashion industry's ability to produce, market, distribute, or advertise its goods while also creating new avenues for consumers to buy them.</a:t>
          </a:r>
        </a:p>
      </dgm:t>
    </dgm:pt>
    <dgm:pt modelId="{85859ED7-CC8E-4D00-B586-E04EB293B905}" type="parTrans" cxnId="{63726E27-646F-49BD-AFE5-80E7B89621BE}">
      <dgm:prSet/>
      <dgm:spPr/>
      <dgm:t>
        <a:bodyPr/>
        <a:lstStyle/>
        <a:p>
          <a:endParaRPr lang="en-US"/>
        </a:p>
      </dgm:t>
    </dgm:pt>
    <dgm:pt modelId="{60EB5018-02E6-4975-9DA3-28D1C4ED80DE}" type="sibTrans" cxnId="{63726E27-646F-49BD-AFE5-80E7B89621BE}">
      <dgm:prSet/>
      <dgm:spPr/>
      <dgm:t>
        <a:bodyPr/>
        <a:lstStyle/>
        <a:p>
          <a:endParaRPr lang="en-US"/>
        </a:p>
      </dgm:t>
    </dgm:pt>
    <dgm:pt modelId="{2A3A32C2-F6C0-4309-BC65-1A38D76F3AC3}" type="pres">
      <dgm:prSet presAssocID="{0B8C170A-4B0C-472B-B6AB-28233965EA1A}" presName="linear" presStyleCnt="0">
        <dgm:presLayoutVars>
          <dgm:animLvl val="lvl"/>
          <dgm:resizeHandles val="exact"/>
        </dgm:presLayoutVars>
      </dgm:prSet>
      <dgm:spPr/>
    </dgm:pt>
    <dgm:pt modelId="{A2194E19-FDE8-4469-A748-9DC827BD1A99}" type="pres">
      <dgm:prSet presAssocID="{5E5D8FB8-C5EC-4239-837C-C5F9F5D5E2CF}" presName="parentText" presStyleLbl="node1" presStyleIdx="0" presStyleCnt="4">
        <dgm:presLayoutVars>
          <dgm:chMax val="0"/>
          <dgm:bulletEnabled val="1"/>
        </dgm:presLayoutVars>
      </dgm:prSet>
      <dgm:spPr/>
    </dgm:pt>
    <dgm:pt modelId="{6A435F20-876B-4A60-B678-C16C62A383BF}" type="pres">
      <dgm:prSet presAssocID="{AC9C8838-BA35-4BCC-94C4-602F2CEE02A7}" presName="spacer" presStyleCnt="0"/>
      <dgm:spPr/>
    </dgm:pt>
    <dgm:pt modelId="{95D27DA8-4D16-46D9-BB7F-4FA4097CBBCD}" type="pres">
      <dgm:prSet presAssocID="{2E266BE4-DCD9-4D71-93BC-7F8118FB86D2}" presName="parentText" presStyleLbl="node1" presStyleIdx="1" presStyleCnt="4">
        <dgm:presLayoutVars>
          <dgm:chMax val="0"/>
          <dgm:bulletEnabled val="1"/>
        </dgm:presLayoutVars>
      </dgm:prSet>
      <dgm:spPr/>
    </dgm:pt>
    <dgm:pt modelId="{CAC62C1A-9FCA-4253-8A92-35B8267FAAC0}" type="pres">
      <dgm:prSet presAssocID="{6ADA227D-0127-409D-A3C8-A0A1F21B4978}" presName="spacer" presStyleCnt="0"/>
      <dgm:spPr/>
    </dgm:pt>
    <dgm:pt modelId="{98EA545D-2D5D-4EC4-B9E5-2F65880075AF}" type="pres">
      <dgm:prSet presAssocID="{921073D8-DDAC-4F5F-9398-3F2D927281C9}" presName="parentText" presStyleLbl="node1" presStyleIdx="2" presStyleCnt="4">
        <dgm:presLayoutVars>
          <dgm:chMax val="0"/>
          <dgm:bulletEnabled val="1"/>
        </dgm:presLayoutVars>
      </dgm:prSet>
      <dgm:spPr/>
    </dgm:pt>
    <dgm:pt modelId="{127E94F4-C0FF-4F9F-BFEE-9EFFD29E34A6}" type="pres">
      <dgm:prSet presAssocID="{7C1F25FD-A2E7-4336-B5F7-A10136722CA2}" presName="spacer" presStyleCnt="0"/>
      <dgm:spPr/>
    </dgm:pt>
    <dgm:pt modelId="{9647275B-CEEA-41CE-BB3B-A6878866F4CC}" type="pres">
      <dgm:prSet presAssocID="{978E2EA4-8930-47F6-9AED-B0C3CD43147E}" presName="parentText" presStyleLbl="node1" presStyleIdx="3" presStyleCnt="4">
        <dgm:presLayoutVars>
          <dgm:chMax val="0"/>
          <dgm:bulletEnabled val="1"/>
        </dgm:presLayoutVars>
      </dgm:prSet>
      <dgm:spPr/>
    </dgm:pt>
  </dgm:ptLst>
  <dgm:cxnLst>
    <dgm:cxn modelId="{63726E27-646F-49BD-AFE5-80E7B89621BE}" srcId="{0B8C170A-4B0C-472B-B6AB-28233965EA1A}" destId="{978E2EA4-8930-47F6-9AED-B0C3CD43147E}" srcOrd="3" destOrd="0" parTransId="{85859ED7-CC8E-4D00-B586-E04EB293B905}" sibTransId="{60EB5018-02E6-4975-9DA3-28D1C4ED80DE}"/>
    <dgm:cxn modelId="{90778B61-01DA-4154-A02F-3E30EFE6C288}" type="presOf" srcId="{921073D8-DDAC-4F5F-9398-3F2D927281C9}" destId="{98EA545D-2D5D-4EC4-B9E5-2F65880075AF}" srcOrd="0" destOrd="0" presId="urn:microsoft.com/office/officeart/2005/8/layout/vList2"/>
    <dgm:cxn modelId="{0840694A-34A6-4978-9873-2664D3931F74}" type="presOf" srcId="{2E266BE4-DCD9-4D71-93BC-7F8118FB86D2}" destId="{95D27DA8-4D16-46D9-BB7F-4FA4097CBBCD}" srcOrd="0" destOrd="0" presId="urn:microsoft.com/office/officeart/2005/8/layout/vList2"/>
    <dgm:cxn modelId="{D6C3468C-BBAB-4FBC-9021-C5DF76FCA201}" type="presOf" srcId="{978E2EA4-8930-47F6-9AED-B0C3CD43147E}" destId="{9647275B-CEEA-41CE-BB3B-A6878866F4CC}" srcOrd="0" destOrd="0" presId="urn:microsoft.com/office/officeart/2005/8/layout/vList2"/>
    <dgm:cxn modelId="{8BD53E95-D9B3-450A-A744-E3032281FEEF}" srcId="{0B8C170A-4B0C-472B-B6AB-28233965EA1A}" destId="{921073D8-DDAC-4F5F-9398-3F2D927281C9}" srcOrd="2" destOrd="0" parTransId="{F7992593-83D9-4E48-904F-7C0067A20DAA}" sibTransId="{7C1F25FD-A2E7-4336-B5F7-A10136722CA2}"/>
    <dgm:cxn modelId="{1E1626C6-B5ED-4966-BE7C-643E86FC35C0}" type="presOf" srcId="{5E5D8FB8-C5EC-4239-837C-C5F9F5D5E2CF}" destId="{A2194E19-FDE8-4469-A748-9DC827BD1A99}" srcOrd="0" destOrd="0" presId="urn:microsoft.com/office/officeart/2005/8/layout/vList2"/>
    <dgm:cxn modelId="{CBF2B4EA-B205-4FDC-A788-B49E000861AA}" type="presOf" srcId="{0B8C170A-4B0C-472B-B6AB-28233965EA1A}" destId="{2A3A32C2-F6C0-4309-BC65-1A38D76F3AC3}" srcOrd="0" destOrd="0" presId="urn:microsoft.com/office/officeart/2005/8/layout/vList2"/>
    <dgm:cxn modelId="{FA9AE3FC-8C33-4D4E-BE4E-D344E88981AD}" srcId="{0B8C170A-4B0C-472B-B6AB-28233965EA1A}" destId="{5E5D8FB8-C5EC-4239-837C-C5F9F5D5E2CF}" srcOrd="0" destOrd="0" parTransId="{EE46E07E-EC07-4FE2-B4DB-B783FA8F5642}" sibTransId="{AC9C8838-BA35-4BCC-94C4-602F2CEE02A7}"/>
    <dgm:cxn modelId="{4EF8D7FD-1AAC-49C7-BE67-E64EE3812121}" srcId="{0B8C170A-4B0C-472B-B6AB-28233965EA1A}" destId="{2E266BE4-DCD9-4D71-93BC-7F8118FB86D2}" srcOrd="1" destOrd="0" parTransId="{8BF7F8A1-6AE7-4B72-A91B-8BF5A57F680B}" sibTransId="{6ADA227D-0127-409D-A3C8-A0A1F21B4978}"/>
    <dgm:cxn modelId="{CC99CCAA-A196-4BAC-B677-E6523A292905}" type="presParOf" srcId="{2A3A32C2-F6C0-4309-BC65-1A38D76F3AC3}" destId="{A2194E19-FDE8-4469-A748-9DC827BD1A99}" srcOrd="0" destOrd="0" presId="urn:microsoft.com/office/officeart/2005/8/layout/vList2"/>
    <dgm:cxn modelId="{49C10CA3-4032-4AC9-9783-E4CB64A25517}" type="presParOf" srcId="{2A3A32C2-F6C0-4309-BC65-1A38D76F3AC3}" destId="{6A435F20-876B-4A60-B678-C16C62A383BF}" srcOrd="1" destOrd="0" presId="urn:microsoft.com/office/officeart/2005/8/layout/vList2"/>
    <dgm:cxn modelId="{4D3BE7BA-3459-4272-882F-D0BCA5A9FCD6}" type="presParOf" srcId="{2A3A32C2-F6C0-4309-BC65-1A38D76F3AC3}" destId="{95D27DA8-4D16-46D9-BB7F-4FA4097CBBCD}" srcOrd="2" destOrd="0" presId="urn:microsoft.com/office/officeart/2005/8/layout/vList2"/>
    <dgm:cxn modelId="{423D037A-9416-49C8-80D9-5AC8632F577A}" type="presParOf" srcId="{2A3A32C2-F6C0-4309-BC65-1A38D76F3AC3}" destId="{CAC62C1A-9FCA-4253-8A92-35B8267FAAC0}" srcOrd="3" destOrd="0" presId="urn:microsoft.com/office/officeart/2005/8/layout/vList2"/>
    <dgm:cxn modelId="{D8BA0DBD-C57A-412C-B0CE-7C86C52EF085}" type="presParOf" srcId="{2A3A32C2-F6C0-4309-BC65-1A38D76F3AC3}" destId="{98EA545D-2D5D-4EC4-B9E5-2F65880075AF}" srcOrd="4" destOrd="0" presId="urn:microsoft.com/office/officeart/2005/8/layout/vList2"/>
    <dgm:cxn modelId="{C85B816B-9DDF-4EC1-BCDB-D9DAFF9923B4}" type="presParOf" srcId="{2A3A32C2-F6C0-4309-BC65-1A38D76F3AC3}" destId="{127E94F4-C0FF-4F9F-BFEE-9EFFD29E34A6}" srcOrd="5" destOrd="0" presId="urn:microsoft.com/office/officeart/2005/8/layout/vList2"/>
    <dgm:cxn modelId="{521B3DC6-F1B6-40C6-9FF6-34B10422457A}" type="presParOf" srcId="{2A3A32C2-F6C0-4309-BC65-1A38D76F3AC3}" destId="{9647275B-CEEA-41CE-BB3B-A6878866F4CC}"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194E19-FDE8-4469-A748-9DC827BD1A99}">
      <dsp:nvSpPr>
        <dsp:cNvPr id="0" name=""/>
        <dsp:cNvSpPr/>
      </dsp:nvSpPr>
      <dsp:spPr>
        <a:xfrm>
          <a:off x="0" y="37236"/>
          <a:ext cx="6586489" cy="105683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Economic</a:t>
          </a:r>
          <a:r>
            <a:rPr lang="en-US" sz="1500" kern="1200" dirty="0"/>
            <a:t> - </a:t>
          </a:r>
          <a:r>
            <a:rPr lang="en-GB" sz="1500" kern="1200" dirty="0"/>
            <a:t>economic productivity, underemployment, changes in resource prices, wage and product costs, or consumer spare cash will all be considered when examining the economic environment.</a:t>
          </a:r>
          <a:endParaRPr lang="en-US" sz="1500" kern="1200" dirty="0"/>
        </a:p>
      </dsp:txBody>
      <dsp:txXfrm>
        <a:off x="51591" y="88827"/>
        <a:ext cx="6483307" cy="953657"/>
      </dsp:txXfrm>
    </dsp:sp>
    <dsp:sp modelId="{95D27DA8-4D16-46D9-BB7F-4FA4097CBBCD}">
      <dsp:nvSpPr>
        <dsp:cNvPr id="0" name=""/>
        <dsp:cNvSpPr/>
      </dsp:nvSpPr>
      <dsp:spPr>
        <a:xfrm>
          <a:off x="0" y="1137275"/>
          <a:ext cx="6586489" cy="1056839"/>
        </a:xfrm>
        <a:prstGeom prst="roundRect">
          <a:avLst/>
        </a:prstGeom>
        <a:gradFill rotWithShape="0">
          <a:gsLst>
            <a:gs pos="0">
              <a:schemeClr val="accent5">
                <a:hueOff val="-2252848"/>
                <a:satOff val="-5806"/>
                <a:lumOff val="-3922"/>
                <a:alphaOff val="0"/>
                <a:satMod val="103000"/>
                <a:lumMod val="102000"/>
                <a:tint val="94000"/>
              </a:schemeClr>
            </a:gs>
            <a:gs pos="50000">
              <a:schemeClr val="accent5">
                <a:hueOff val="-2252848"/>
                <a:satOff val="-5806"/>
                <a:lumOff val="-3922"/>
                <a:alphaOff val="0"/>
                <a:satMod val="110000"/>
                <a:lumMod val="100000"/>
                <a:shade val="100000"/>
              </a:schemeClr>
            </a:gs>
            <a:gs pos="100000">
              <a:schemeClr val="accent5">
                <a:hueOff val="-2252848"/>
                <a:satOff val="-5806"/>
                <a:lumOff val="-392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Social</a:t>
          </a:r>
          <a:r>
            <a:rPr lang="en-US" sz="1500" kern="1200" dirty="0"/>
            <a:t> - </a:t>
          </a:r>
          <a:r>
            <a:rPr lang="en-GB" sz="1500" kern="1200" dirty="0"/>
            <a:t>show how merchants should comprehend their clients' customers and the forces that shape their beliefs and behaviours. Demographic changes, lifestyle and fashion trends, mindsets, customer needs, wealth disparity, and health awareness are a few of the corresponding factors that will be examined.</a:t>
          </a:r>
          <a:endParaRPr lang="en-US" sz="1500" kern="1200" dirty="0"/>
        </a:p>
      </dsp:txBody>
      <dsp:txXfrm>
        <a:off x="51591" y="1188866"/>
        <a:ext cx="6483307" cy="953657"/>
      </dsp:txXfrm>
    </dsp:sp>
    <dsp:sp modelId="{98EA545D-2D5D-4EC4-B9E5-2F65880075AF}">
      <dsp:nvSpPr>
        <dsp:cNvPr id="0" name=""/>
        <dsp:cNvSpPr/>
      </dsp:nvSpPr>
      <dsp:spPr>
        <a:xfrm>
          <a:off x="0" y="2237314"/>
          <a:ext cx="6586489" cy="1056839"/>
        </a:xfrm>
        <a:prstGeom prst="roundRect">
          <a:avLst/>
        </a:prstGeom>
        <a:gradFill rotWithShape="0">
          <a:gsLst>
            <a:gs pos="0">
              <a:schemeClr val="accent5">
                <a:hueOff val="-4505695"/>
                <a:satOff val="-11613"/>
                <a:lumOff val="-7843"/>
                <a:alphaOff val="0"/>
                <a:satMod val="103000"/>
                <a:lumMod val="102000"/>
                <a:tint val="94000"/>
              </a:schemeClr>
            </a:gs>
            <a:gs pos="50000">
              <a:schemeClr val="accent5">
                <a:hueOff val="-4505695"/>
                <a:satOff val="-11613"/>
                <a:lumOff val="-7843"/>
                <a:alphaOff val="0"/>
                <a:satMod val="110000"/>
                <a:lumMod val="100000"/>
                <a:shade val="100000"/>
              </a:schemeClr>
            </a:gs>
            <a:gs pos="100000">
              <a:schemeClr val="accent5">
                <a:hueOff val="-4505695"/>
                <a:satOff val="-11613"/>
                <a:lumOff val="-784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Environment</a:t>
          </a:r>
          <a:r>
            <a:rPr lang="en-US" sz="1500" kern="1200" dirty="0"/>
            <a:t> - </a:t>
          </a:r>
          <a:r>
            <a:rPr lang="en-GB" sz="1500" kern="1200" dirty="0"/>
            <a:t>The factors related to "green" and sustainability issues are all included in the environmental aspect,</a:t>
          </a:r>
          <a:r>
            <a:rPr lang="en-US" sz="1500" kern="1200" dirty="0"/>
            <a:t> such as global warming, air quality, water contamination, waste disposal, and the treatment of finite natural resources such as oil and water</a:t>
          </a:r>
        </a:p>
      </dsp:txBody>
      <dsp:txXfrm>
        <a:off x="51591" y="2288905"/>
        <a:ext cx="6483307" cy="953657"/>
      </dsp:txXfrm>
    </dsp:sp>
    <dsp:sp modelId="{9647275B-CEEA-41CE-BB3B-A6878866F4CC}">
      <dsp:nvSpPr>
        <dsp:cNvPr id="0" name=""/>
        <dsp:cNvSpPr/>
      </dsp:nvSpPr>
      <dsp:spPr>
        <a:xfrm>
          <a:off x="0" y="3337353"/>
          <a:ext cx="6586489" cy="1056839"/>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b="1" kern="1200" dirty="0">
              <a:solidFill>
                <a:schemeClr val="tx1"/>
              </a:solidFill>
              <a:latin typeface="Arial" panose="020B0604020202020204" pitchFamily="34" charset="0"/>
              <a:cs typeface="Arial" panose="020B0604020202020204" pitchFamily="34" charset="0"/>
            </a:rPr>
            <a:t>Technological</a:t>
          </a:r>
          <a:r>
            <a:rPr lang="en-US" sz="1500" kern="1200" dirty="0"/>
            <a:t> – The development of the internet, social media platforms, or process improvements may also have an impact on the fashion industry's ability to produce, market, distribute, or advertise its goods while also creating new avenues for consumers to buy them.</a:t>
          </a:r>
        </a:p>
      </dsp:txBody>
      <dsp:txXfrm>
        <a:off x="51591" y="3388944"/>
        <a:ext cx="6483307" cy="953657"/>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774048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8265734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443166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8B98BF5-5451-45C8-BC35-24C3129486E7}"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9827823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8B98BF5-5451-45C8-BC35-24C3129486E7}" type="datetimeFigureOut">
              <a:rPr lang="en-GB" smtClean="0"/>
              <a:t>22/07/2022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5122972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4308307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5417511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6722768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98BF5-5451-45C8-BC35-24C3129486E7}"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8889158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8B98BF5-5451-45C8-BC35-24C3129486E7}" type="datetimeFigureOut">
              <a:rPr lang="en-GB" smtClean="0"/>
              <a:t>22/07/2022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3381553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6663946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6806755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174852796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35085586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5213053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37017538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8B98BF5-5451-45C8-BC35-24C3129486E7}" type="datetimeFigureOut">
              <a:rPr lang="en-GB" smtClean="0"/>
              <a:t>22/07/2022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AA2204C-372D-4C8C-B18C-5D388B78AA79}" type="slidenum">
              <a:rPr lang="en-GB" smtClean="0"/>
              <a:t>‹#›</a:t>
            </a:fld>
            <a:endParaRPr lang="en-GB"/>
          </a:p>
        </p:txBody>
      </p:sp>
    </p:spTree>
    <p:extLst>
      <p:ext uri="{BB962C8B-B14F-4D97-AF65-F5344CB8AC3E}">
        <p14:creationId xmlns:p14="http://schemas.microsoft.com/office/powerpoint/2010/main" val="26584836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1122363"/>
            <a:ext cx="103632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5491268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153821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40"/>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1" y="4589465"/>
            <a:ext cx="105156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C210443A-3219-4564-8152-C6576CB08116}"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91280552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210443A-3219-4564-8152-C6576CB08116}"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21518927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210443A-3219-4564-8152-C6576CB08116}" type="datetimeFigureOut">
              <a:rPr lang="en-US" smtClean="0"/>
              <a:t>7/22/2022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02106843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210443A-3219-4564-8152-C6576CB08116}" type="datetimeFigureOut">
              <a:rPr lang="en-US" smtClean="0"/>
              <a:t>7/22/2022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2184587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10443A-3219-4564-8152-C6576CB08116}" type="datetimeFigureOut">
              <a:rPr lang="en-US" smtClean="0"/>
              <a:t>7/22/2022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487502013"/>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210443A-3219-4564-8152-C6576CB08116}"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6916340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C210443A-3219-4564-8152-C6576CB08116}" type="datetimeFigureOut">
              <a:rPr lang="en-US" smtClean="0"/>
              <a:t>7/22/2022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299524478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331560503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210443A-3219-4564-8152-C6576CB08116}" type="datetimeFigureOut">
              <a:rPr lang="en-US" smtClean="0"/>
              <a:t>7/22/2022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978D53B-C10C-43CF-8B97-D78B5FBACE86}" type="slidenum">
              <a:rPr lang="en-US" smtClean="0"/>
              <a:t>‹#›</a:t>
            </a:fld>
            <a:endParaRPr lang="en-US"/>
          </a:p>
        </p:txBody>
      </p:sp>
    </p:spTree>
    <p:extLst>
      <p:ext uri="{BB962C8B-B14F-4D97-AF65-F5344CB8AC3E}">
        <p14:creationId xmlns:p14="http://schemas.microsoft.com/office/powerpoint/2010/main" val="231979548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Custom Layou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750427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2.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58B98BF5-5451-45C8-BC35-24C3129486E7}" type="datetimeFigureOut">
              <a:rPr lang="en-GB" smtClean="0"/>
              <a:t>22/07/2022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8AA2204C-372D-4C8C-B18C-5D388B78AA79}" type="slidenum">
              <a:rPr lang="en-GB" smtClean="0"/>
              <a:t>‹#›</a:t>
            </a:fld>
            <a:endParaRPr lang="en-GB"/>
          </a:p>
        </p:txBody>
      </p:sp>
    </p:spTree>
    <p:extLst>
      <p:ext uri="{BB962C8B-B14F-4D97-AF65-F5344CB8AC3E}">
        <p14:creationId xmlns:p14="http://schemas.microsoft.com/office/powerpoint/2010/main" val="156825303"/>
      </p:ext>
    </p:extLst>
  </p:cSld>
  <p:clrMap bg1="dk1" tx1="lt1" bg2="dk2" tx2="lt2" accent1="accent1" accent2="accent2" accent3="accent3" accent4="accent4" accent5="accent5" accent6="accent6" hlink="hlink" folHlink="folHlink"/>
  <p:sldLayoutIdLst>
    <p:sldLayoutId id="2147483787" r:id="rId1"/>
    <p:sldLayoutId id="2147483788" r:id="rId2"/>
    <p:sldLayoutId id="2147483789" r:id="rId3"/>
    <p:sldLayoutId id="2147483790" r:id="rId4"/>
    <p:sldLayoutId id="2147483791" r:id="rId5"/>
    <p:sldLayoutId id="2147483792" r:id="rId6"/>
    <p:sldLayoutId id="2147483793" r:id="rId7"/>
    <p:sldLayoutId id="2147483794" r:id="rId8"/>
    <p:sldLayoutId id="2147483795" r:id="rId9"/>
    <p:sldLayoutId id="2147483796" r:id="rId10"/>
    <p:sldLayoutId id="2147483797" r:id="rId11"/>
    <p:sldLayoutId id="2147483798" r:id="rId12"/>
    <p:sldLayoutId id="2147483799" r:id="rId13"/>
    <p:sldLayoutId id="2147483800" r:id="rId14"/>
    <p:sldLayoutId id="2147483801" r:id="rId15"/>
    <p:sldLayoutId id="2147483802" r:id="rId16"/>
    <p:sldLayoutId id="214748380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210443A-3219-4564-8152-C6576CB08116}" type="datetimeFigureOut">
              <a:rPr lang="en-US" smtClean="0"/>
              <a:t>7/22/2022</a:t>
            </a:fld>
            <a:endParaRPr lang="en-US"/>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78D53B-C10C-43CF-8B97-D78B5FBACE86}" type="slidenum">
              <a:rPr lang="en-US" smtClean="0"/>
              <a:t>‹#›</a:t>
            </a:fld>
            <a:endParaRPr lang="en-US"/>
          </a:p>
        </p:txBody>
      </p:sp>
    </p:spTree>
    <p:extLst>
      <p:ext uri="{BB962C8B-B14F-4D97-AF65-F5344CB8AC3E}">
        <p14:creationId xmlns:p14="http://schemas.microsoft.com/office/powerpoint/2010/main" val="4119633998"/>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 id="214748381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2.png"/><Relationship Id="rId7" Type="http://schemas.openxmlformats.org/officeDocument/2006/relationships/image" Target="../media/image7.png"/><Relationship Id="rId2" Type="http://schemas.openxmlformats.org/officeDocument/2006/relationships/image" Target="../media/image1.jpeg"/><Relationship Id="rId1" Type="http://schemas.openxmlformats.org/officeDocument/2006/relationships/slideLayout" Target="../slideLayouts/slideLayout9.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1.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jpg"/><Relationship Id="rId1" Type="http://schemas.openxmlformats.org/officeDocument/2006/relationships/slideLayout" Target="../slideLayouts/slideLayout24.xml"/><Relationship Id="rId6" Type="http://schemas.openxmlformats.org/officeDocument/2006/relationships/image" Target="../media/image16.svg"/><Relationship Id="rId5" Type="http://schemas.openxmlformats.org/officeDocument/2006/relationships/image" Target="../media/image15.png"/><Relationship Id="rId10" Type="http://schemas.openxmlformats.org/officeDocument/2006/relationships/image" Target="../media/image20.svg"/><Relationship Id="rId4" Type="http://schemas.openxmlformats.org/officeDocument/2006/relationships/image" Target="../media/image14.svg"/><Relationship Id="rId9" Type="http://schemas.openxmlformats.org/officeDocument/2006/relationships/image" Target="../media/image19.png"/></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courses.lumenlearning.com/wm-principlesofmanagement/chapter/common-frameworks-for-evaluating-the-business-environment/" TargetMode="External"/><Relationship Id="rId7" Type="http://schemas.openxmlformats.org/officeDocument/2006/relationships/diagramColors" Target="../diagrams/colors1.xml"/><Relationship Id="rId2" Type="http://schemas.openxmlformats.org/officeDocument/2006/relationships/image" Target="../media/image21.png"/><Relationship Id="rId1" Type="http://schemas.openxmlformats.org/officeDocument/2006/relationships/slideLayout" Target="../slideLayouts/slideLayout26.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9.xml"/></Relationships>
</file>

<file path=ppt/slides/_rels/slide10.xml.rels><?xml version="1.0" encoding="UTF-8" standalone="yes"?>
<Relationships xmlns="http://schemas.openxmlformats.org/package/2006/relationships"><Relationship Id="rId8" Type="http://schemas.openxmlformats.org/officeDocument/2006/relationships/image" Target="../media/image26.jpg"/><Relationship Id="rId3" Type="http://schemas.openxmlformats.org/officeDocument/2006/relationships/hyperlink" Target="https://atareao.es/aplicacion/publicar-en-twitter-desde-el-escritorio/" TargetMode="External"/><Relationship Id="rId7" Type="http://schemas.openxmlformats.org/officeDocument/2006/relationships/hyperlink" Target="https://www.raidersonlinestore.com/instagram-shopping-app-testing/" TargetMode="External"/><Relationship Id="rId12" Type="http://schemas.openxmlformats.org/officeDocument/2006/relationships/hyperlink" Target="https://creativecommons.org/licenses/by-nc/3.0/" TargetMode="External"/><Relationship Id="rId2" Type="http://schemas.openxmlformats.org/officeDocument/2006/relationships/image" Target="../media/image23.jpg"/><Relationship Id="rId1" Type="http://schemas.openxmlformats.org/officeDocument/2006/relationships/slideLayout" Target="../slideLayouts/slideLayout19.xml"/><Relationship Id="rId6" Type="http://schemas.openxmlformats.org/officeDocument/2006/relationships/image" Target="../media/image25.jpg"/><Relationship Id="rId11" Type="http://schemas.openxmlformats.org/officeDocument/2006/relationships/hyperlink" Target="https://creativecommons.org/licenses/by/3.0/" TargetMode="External"/><Relationship Id="rId5" Type="http://schemas.openxmlformats.org/officeDocument/2006/relationships/hyperlink" Target="https://www.iphonemod.net/spring-loaded-event-tiktok.html" TargetMode="External"/><Relationship Id="rId10" Type="http://schemas.openxmlformats.org/officeDocument/2006/relationships/hyperlink" Target="https://creativecommons.org/licenses/by-sa/3.0/" TargetMode="External"/><Relationship Id="rId4" Type="http://schemas.openxmlformats.org/officeDocument/2006/relationships/image" Target="../media/image24.jpg"/><Relationship Id="rId9" Type="http://schemas.openxmlformats.org/officeDocument/2006/relationships/hyperlink" Target="http://www.infotecarios.com/10-recomendaciones-para-el-buen-uso-de-bibliotecas-en-facebook/"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freepngimg.com/png/18456-team-work-transparent" TargetMode="External"/><Relationship Id="rId2" Type="http://schemas.openxmlformats.org/officeDocument/2006/relationships/image" Target="../media/image27.png"/><Relationship Id="rId1" Type="http://schemas.openxmlformats.org/officeDocument/2006/relationships/slideLayout" Target="../slideLayouts/slideLayout24.xml"/><Relationship Id="rId4" Type="http://schemas.openxmlformats.org/officeDocument/2006/relationships/hyperlink" Target="https://creativecommons.org/licenses/by-nc/3.0/"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28.emf"/><Relationship Id="rId2" Type="http://schemas.openxmlformats.org/officeDocument/2006/relationships/oleObject" Target="../embeddings/oleObject1.bin"/><Relationship Id="rId1" Type="http://schemas.openxmlformats.org/officeDocument/2006/relationships/slideLayout" Target="../slideLayouts/slideLayout19.xml"/><Relationship Id="rId4" Type="http://schemas.openxmlformats.org/officeDocument/2006/relationships/image" Target="../media/image29.emf"/></Relationships>
</file>

<file path=ppt/slides/_rels/slide13.xml.rels><?xml version="1.0" encoding="UTF-8" standalone="yes"?>
<Relationships xmlns="http://schemas.openxmlformats.org/package/2006/relationships"><Relationship Id="rId2" Type="http://schemas.openxmlformats.org/officeDocument/2006/relationships/hyperlink" Target="https://www.statista.com/outlook/cmo/apparel/children-s-apparel/baby-clothes/worldwide%20accessed%20on%2006.07.202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4">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BFA2D-D21E-A5B1-90D3-5C6213C8BD5E}"/>
              </a:ext>
            </a:extLst>
          </p:cNvPr>
          <p:cNvSpPr>
            <a:spLocks noGrp="1"/>
          </p:cNvSpPr>
          <p:nvPr>
            <p:ph type="title"/>
          </p:nvPr>
        </p:nvSpPr>
        <p:spPr>
          <a:xfrm>
            <a:off x="702640" y="409575"/>
            <a:ext cx="5393360" cy="2757420"/>
          </a:xfrm>
        </p:spPr>
        <p:txBody>
          <a:bodyPr vert="horz" lIns="91440" tIns="45720" rIns="91440" bIns="45720" rtlCol="0" anchor="ctr">
            <a:noAutofit/>
          </a:bodyPr>
          <a:lstStyle/>
          <a:p>
            <a:pPr algn="ctr"/>
            <a:r>
              <a:rPr lang="en-US" dirty="0">
                <a:latin typeface="Arial" panose="020B0604020202020204" pitchFamily="34" charset="0"/>
                <a:cs typeface="Arial" panose="020B0604020202020204" pitchFamily="34" charset="0"/>
              </a:rPr>
              <a:t>Business plan </a:t>
            </a:r>
            <a:br>
              <a:rPr lang="en-US"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dirty="0">
                <a:latin typeface="Arial" panose="020B0604020202020204" pitchFamily="34" charset="0"/>
                <a:cs typeface="Arial" panose="020B0604020202020204" pitchFamily="34" charset="0"/>
              </a:rPr>
              <a:t>Managing Enterprise in the 21st Century (BMSW4006_BIRM)</a:t>
            </a:r>
            <a:br>
              <a:rPr lang="en-US" dirty="0">
                <a:latin typeface="Arial" panose="020B0604020202020204" pitchFamily="34" charset="0"/>
                <a:cs typeface="Arial" panose="020B0604020202020204" pitchFamily="34" charset="0"/>
              </a:rPr>
            </a:br>
            <a:endParaRPr lang="en-US" dirty="0">
              <a:latin typeface="Arial" panose="020B0604020202020204" pitchFamily="34" charset="0"/>
              <a:cs typeface="Arial" panose="020B0604020202020204" pitchFamily="34" charset="0"/>
            </a:endParaRPr>
          </a:p>
        </p:txBody>
      </p:sp>
      <p:pic>
        <p:nvPicPr>
          <p:cNvPr id="5" name="Picture Placeholder 4" descr="Logo, company name&#10;&#10;Description automatically generated">
            <a:extLst>
              <a:ext uri="{FF2B5EF4-FFF2-40B4-BE49-F238E27FC236}">
                <a16:creationId xmlns:a16="http://schemas.microsoft.com/office/drawing/2014/main" id="{238F38FA-075F-A154-1835-A74474DBFB47}"/>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Lst>
          </a:blip>
          <a:srcRect l="28234" r="28234"/>
          <a:stretch/>
        </p:blipFill>
        <p:spPr>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solidFill>
            <a:srgbClr val="0070C0"/>
          </a:solidFill>
        </p:spPr>
      </p:pic>
      <p:graphicFrame>
        <p:nvGraphicFramePr>
          <p:cNvPr id="6" name="Table 6">
            <a:extLst>
              <a:ext uri="{FF2B5EF4-FFF2-40B4-BE49-F238E27FC236}">
                <a16:creationId xmlns:a16="http://schemas.microsoft.com/office/drawing/2014/main" id="{9E83B7BB-9A00-C9D5-EB60-1EDA9291850F}"/>
              </a:ext>
            </a:extLst>
          </p:cNvPr>
          <p:cNvGraphicFramePr>
            <a:graphicFrameLocks noGrp="1"/>
          </p:cNvGraphicFramePr>
          <p:nvPr>
            <p:extLst>
              <p:ext uri="{D42A27DB-BD31-4B8C-83A1-F6EECF244321}">
                <p14:modId xmlns:p14="http://schemas.microsoft.com/office/powerpoint/2010/main" val="85468781"/>
              </p:ext>
            </p:extLst>
          </p:nvPr>
        </p:nvGraphicFramePr>
        <p:xfrm>
          <a:off x="590550" y="3429000"/>
          <a:ext cx="5781675" cy="2246475"/>
        </p:xfrm>
        <a:graphic>
          <a:graphicData uri="http://schemas.openxmlformats.org/drawingml/2006/table">
            <a:tbl>
              <a:tblPr firstRow="1" bandRow="1">
                <a:tableStyleId>{93296810-A885-4BE3-A3E7-6D5BEEA58F35}</a:tableStyleId>
              </a:tblPr>
              <a:tblGrid>
                <a:gridCol w="2783624">
                  <a:extLst>
                    <a:ext uri="{9D8B030D-6E8A-4147-A177-3AD203B41FA5}">
                      <a16:colId xmlns:a16="http://schemas.microsoft.com/office/drawing/2014/main" val="2669717208"/>
                    </a:ext>
                  </a:extLst>
                </a:gridCol>
                <a:gridCol w="2998051">
                  <a:extLst>
                    <a:ext uri="{9D8B030D-6E8A-4147-A177-3AD203B41FA5}">
                      <a16:colId xmlns:a16="http://schemas.microsoft.com/office/drawing/2014/main" val="3657041258"/>
                    </a:ext>
                  </a:extLst>
                </a:gridCol>
              </a:tblGrid>
              <a:tr h="360291">
                <a:tc>
                  <a:txBody>
                    <a:bodyPr/>
                    <a:lstStyle/>
                    <a:p>
                      <a:r>
                        <a:rPr lang="en-CA" dirty="0"/>
                        <a:t>Name</a:t>
                      </a:r>
                      <a:endParaRPr lang="en-GB" dirty="0">
                        <a:latin typeface="Arial" panose="020B0604020202020204" pitchFamily="34" charset="0"/>
                        <a:cs typeface="Arial" panose="020B0604020202020204" pitchFamily="34" charset="0"/>
                      </a:endParaRPr>
                    </a:p>
                  </a:txBody>
                  <a:tcPr/>
                </a:tc>
                <a:tc>
                  <a:txBody>
                    <a:bodyPr/>
                    <a:lstStyle/>
                    <a:p>
                      <a:r>
                        <a:rPr lang="en-CA" dirty="0"/>
                        <a:t>Student number</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498967049"/>
                  </a:ext>
                </a:extLst>
              </a:tr>
              <a:tr h="376143">
                <a:tc>
                  <a:txBody>
                    <a:bodyPr/>
                    <a:lstStyle/>
                    <a:p>
                      <a:r>
                        <a:rPr lang="en-CA" dirty="0">
                          <a:solidFill>
                            <a:srgbClr val="FF0000"/>
                          </a:solidFill>
                        </a:rPr>
                        <a:t>Christopher Munsaka</a:t>
                      </a:r>
                      <a:endParaRPr lang="en-GB" dirty="0">
                        <a:solidFill>
                          <a:srgbClr val="FF0000"/>
                        </a:solidFill>
                        <a:latin typeface="Arial" panose="020B0604020202020204" pitchFamily="34" charset="0"/>
                        <a:cs typeface="Arial" panose="020B0604020202020204" pitchFamily="34" charset="0"/>
                      </a:endParaRPr>
                    </a:p>
                  </a:txBody>
                  <a:tcPr/>
                </a:tc>
                <a:tc>
                  <a:txBody>
                    <a:bodyPr/>
                    <a:lstStyle/>
                    <a:p>
                      <a:r>
                        <a:rPr lang="en-CA" dirty="0">
                          <a:solidFill>
                            <a:srgbClr val="FF0000"/>
                          </a:solidFill>
                        </a:rPr>
                        <a:t>2107537 - Asterix</a:t>
                      </a:r>
                      <a:endParaRPr lang="en-GB"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262071759"/>
                  </a:ext>
                </a:extLst>
              </a:tr>
              <a:tr h="376143">
                <a:tc>
                  <a:txBody>
                    <a:bodyPr/>
                    <a:lstStyle/>
                    <a:p>
                      <a:r>
                        <a:rPr lang="en-CA" dirty="0"/>
                        <a:t>Neli Miteva</a:t>
                      </a:r>
                      <a:endParaRPr lang="en-GB" dirty="0">
                        <a:latin typeface="Arial" panose="020B0604020202020204" pitchFamily="34" charset="0"/>
                        <a:cs typeface="Arial" panose="020B0604020202020204" pitchFamily="34" charset="0"/>
                      </a:endParaRPr>
                    </a:p>
                  </a:txBody>
                  <a:tcPr/>
                </a:tc>
                <a:tc>
                  <a:txBody>
                    <a:bodyPr/>
                    <a:lstStyle/>
                    <a:p>
                      <a:r>
                        <a:rPr lang="en-CA" dirty="0"/>
                        <a:t>2113297</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347487470"/>
                  </a:ext>
                </a:extLst>
              </a:tr>
              <a:tr h="376143">
                <a:tc>
                  <a:txBody>
                    <a:bodyPr/>
                    <a:lstStyle/>
                    <a:p>
                      <a:r>
                        <a:rPr lang="en-CA" dirty="0"/>
                        <a:t>Penka Hristova</a:t>
                      </a:r>
                      <a:endParaRPr lang="en-GB" dirty="0">
                        <a:latin typeface="Arial" panose="020B0604020202020204" pitchFamily="34" charset="0"/>
                        <a:cs typeface="Arial" panose="020B0604020202020204" pitchFamily="34" charset="0"/>
                      </a:endParaRPr>
                    </a:p>
                  </a:txBody>
                  <a:tcPr/>
                </a:tc>
                <a:tc>
                  <a:txBody>
                    <a:bodyPr/>
                    <a:lstStyle/>
                    <a:p>
                      <a:r>
                        <a:rPr lang="en-CA" dirty="0"/>
                        <a:t>2108956</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59917921"/>
                  </a:ext>
                </a:extLst>
              </a:tr>
              <a:tr h="376143">
                <a:tc>
                  <a:txBody>
                    <a:bodyPr/>
                    <a:lstStyle/>
                    <a:p>
                      <a:r>
                        <a:rPr lang="en-CA" dirty="0"/>
                        <a:t>Radostina Rusenova</a:t>
                      </a:r>
                      <a:endParaRPr lang="en-GB" dirty="0">
                        <a:latin typeface="Arial" panose="020B0604020202020204" pitchFamily="34" charset="0"/>
                        <a:cs typeface="Arial" panose="020B0604020202020204" pitchFamily="34" charset="0"/>
                      </a:endParaRPr>
                    </a:p>
                  </a:txBody>
                  <a:tcPr/>
                </a:tc>
                <a:tc>
                  <a:txBody>
                    <a:bodyPr/>
                    <a:lstStyle/>
                    <a:p>
                      <a:r>
                        <a:rPr lang="en-CA" dirty="0"/>
                        <a:t>2015829</a:t>
                      </a:r>
                      <a:endParaRPr lang="en-GB"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367435"/>
                  </a:ext>
                </a:extLst>
              </a:tr>
              <a:tr h="376143">
                <a:tc>
                  <a:txBody>
                    <a:bodyPr/>
                    <a:lstStyle/>
                    <a:p>
                      <a:r>
                        <a:rPr lang="en-CA" dirty="0">
                          <a:solidFill>
                            <a:srgbClr val="FF0000"/>
                          </a:solidFill>
                        </a:rPr>
                        <a:t>Oana Mircea</a:t>
                      </a:r>
                      <a:endParaRPr lang="en-GB" dirty="0">
                        <a:solidFill>
                          <a:srgbClr val="FF0000"/>
                        </a:solidFill>
                        <a:latin typeface="Arial" panose="020B0604020202020204" pitchFamily="34" charset="0"/>
                        <a:cs typeface="Arial" panose="020B0604020202020204" pitchFamily="34" charset="0"/>
                      </a:endParaRPr>
                    </a:p>
                  </a:txBody>
                  <a:tcPr/>
                </a:tc>
                <a:tc>
                  <a:txBody>
                    <a:bodyPr/>
                    <a:lstStyle/>
                    <a:p>
                      <a:r>
                        <a:rPr lang="en-CA" dirty="0">
                          <a:solidFill>
                            <a:srgbClr val="FF0000"/>
                          </a:solidFill>
                        </a:rPr>
                        <a:t>2110747 - Asterix</a:t>
                      </a:r>
                      <a:endParaRPr lang="en-GB" dirty="0">
                        <a:solidFill>
                          <a:srgbClr val="FF0000"/>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807588607"/>
                  </a:ext>
                </a:extLst>
              </a:tr>
            </a:tbl>
          </a:graphicData>
        </a:graphic>
      </p:graphicFrame>
      <p:sp>
        <p:nvSpPr>
          <p:cNvPr id="7" name="TextBox 6">
            <a:extLst>
              <a:ext uri="{FF2B5EF4-FFF2-40B4-BE49-F238E27FC236}">
                <a16:creationId xmlns:a16="http://schemas.microsoft.com/office/drawing/2014/main" id="{03DFB8B3-F2B0-0295-FCAE-1FD42066A092}"/>
              </a:ext>
            </a:extLst>
          </p:cNvPr>
          <p:cNvSpPr txBox="1"/>
          <p:nvPr/>
        </p:nvSpPr>
        <p:spPr>
          <a:xfrm>
            <a:off x="376123" y="6199486"/>
            <a:ext cx="5692836" cy="461665"/>
          </a:xfrm>
          <a:prstGeom prst="rect">
            <a:avLst/>
          </a:prstGeom>
          <a:noFill/>
        </p:spPr>
        <p:txBody>
          <a:bodyPr wrap="square" rtlCol="0">
            <a:spAutoFit/>
          </a:bodyPr>
          <a:lstStyle/>
          <a:p>
            <a:pPr algn="ctr"/>
            <a:r>
              <a:rPr lang="en-CA" sz="2400" dirty="0">
                <a:latin typeface="Arial" panose="020B0604020202020204" pitchFamily="34" charset="0"/>
                <a:cs typeface="Arial" panose="020B0604020202020204" pitchFamily="34" charset="0"/>
              </a:rPr>
              <a:t>Lecture – Light Zaglago </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706766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4" name="Rectangle 23">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6" name="Straight Connector 25">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28" name="Picture 27">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30"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31756462-8883-CC49-B1EB-4F77A65BD3C8}"/>
              </a:ext>
            </a:extLst>
          </p:cNvPr>
          <p:cNvSpPr>
            <a:spLocks noGrp="1"/>
          </p:cNvSpPr>
          <p:nvPr>
            <p:ph type="title"/>
          </p:nvPr>
        </p:nvSpPr>
        <p:spPr>
          <a:xfrm>
            <a:off x="806195" y="804672"/>
            <a:ext cx="3521359" cy="5248656"/>
          </a:xfrm>
        </p:spPr>
        <p:txBody>
          <a:bodyPr anchor="ctr">
            <a:normAutofit/>
          </a:bodyPr>
          <a:lstStyle/>
          <a:p>
            <a:pPr algn="ctr"/>
            <a:r>
              <a:rPr lang="en-GB" u="sng" dirty="0">
                <a:latin typeface="Arial" panose="020B0604020202020204" pitchFamily="34" charset="0"/>
                <a:cs typeface="Arial" panose="020B0604020202020204" pitchFamily="34" charset="0"/>
              </a:rPr>
              <a:t>Summary</a:t>
            </a:r>
            <a:r>
              <a:rPr lang="en-GB" dirty="0"/>
              <a:t> </a:t>
            </a:r>
          </a:p>
        </p:txBody>
      </p:sp>
      <p:sp>
        <p:nvSpPr>
          <p:cNvPr id="17" name="Content Placeholder 2">
            <a:extLst>
              <a:ext uri="{FF2B5EF4-FFF2-40B4-BE49-F238E27FC236}">
                <a16:creationId xmlns:a16="http://schemas.microsoft.com/office/drawing/2014/main" id="{DD8FCA41-43FC-457B-5EC2-44E634726169}"/>
              </a:ext>
            </a:extLst>
          </p:cNvPr>
          <p:cNvSpPr>
            <a:spLocks noGrp="1"/>
          </p:cNvSpPr>
          <p:nvPr>
            <p:ph idx="1"/>
          </p:nvPr>
        </p:nvSpPr>
        <p:spPr>
          <a:xfrm>
            <a:off x="4975861" y="804671"/>
            <a:ext cx="6399930" cy="5248657"/>
          </a:xfrm>
        </p:spPr>
        <p:txBody>
          <a:bodyPr anchor="ctr">
            <a:normAutofit/>
          </a:bodyPr>
          <a:lstStyle/>
          <a:p>
            <a:r>
              <a:rPr lang="en-GB"/>
              <a:t>Company Overview</a:t>
            </a:r>
          </a:p>
          <a:p>
            <a:r>
              <a:rPr lang="en-GB"/>
              <a:t>Products and Services</a:t>
            </a:r>
          </a:p>
          <a:p>
            <a:r>
              <a:rPr lang="en-GB"/>
              <a:t>Market audit:</a:t>
            </a:r>
          </a:p>
          <a:p>
            <a:pPr marL="457200" indent="-457200">
              <a:buFont typeface="+mj-lt"/>
              <a:buAutoNum type="arabicPeriod"/>
            </a:pPr>
            <a:r>
              <a:rPr lang="en-GB"/>
              <a:t>Competitor’s Analysis</a:t>
            </a:r>
          </a:p>
          <a:p>
            <a:pPr marL="457200" indent="-457200">
              <a:buFont typeface="+mj-lt"/>
              <a:buAutoNum type="arabicPeriod"/>
            </a:pPr>
            <a:r>
              <a:rPr lang="en-GB"/>
              <a:t>SWOT Analysis</a:t>
            </a:r>
          </a:p>
          <a:p>
            <a:pPr marL="457200" indent="-457200">
              <a:buFont typeface="+mj-lt"/>
              <a:buAutoNum type="arabicPeriod"/>
            </a:pPr>
            <a:r>
              <a:rPr lang="en-GB"/>
              <a:t>PESTLE Analysis</a:t>
            </a:r>
          </a:p>
          <a:p>
            <a:r>
              <a:rPr lang="en-GB"/>
              <a:t>Target Market</a:t>
            </a:r>
          </a:p>
          <a:p>
            <a:r>
              <a:rPr lang="en-GB"/>
              <a:t>Marketing and Sales Plan</a:t>
            </a:r>
          </a:p>
          <a:p>
            <a:r>
              <a:rPr lang="en-GB"/>
              <a:t>Management Team</a:t>
            </a:r>
          </a:p>
          <a:p>
            <a:r>
              <a:rPr lang="en-GB"/>
              <a:t>Financial Plan</a:t>
            </a:r>
          </a:p>
          <a:p>
            <a:r>
              <a:rPr lang="en-GB"/>
              <a:t>Reference l</a:t>
            </a:r>
            <a:endParaRPr lang="en-GB" dirty="0"/>
          </a:p>
        </p:txBody>
      </p:sp>
    </p:spTree>
    <p:extLst>
      <p:ext uri="{BB962C8B-B14F-4D97-AF65-F5344CB8AC3E}">
        <p14:creationId xmlns:p14="http://schemas.microsoft.com/office/powerpoint/2010/main" val="16773772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0" name="Picture 29">
            <a:extLst>
              <a:ext uri="{FF2B5EF4-FFF2-40B4-BE49-F238E27FC236}">
                <a16:creationId xmlns:a16="http://schemas.microsoft.com/office/drawing/2014/main" id="{412E3267-7ABE-412B-8580-47EC0D1F61F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32" name="Picture 31">
            <a:extLst>
              <a:ext uri="{FF2B5EF4-FFF2-40B4-BE49-F238E27FC236}">
                <a16:creationId xmlns:a16="http://schemas.microsoft.com/office/drawing/2014/main" id="{20B62C5A-2250-4380-AB23-DB87446CCED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34" name="Oval 33">
            <a:extLst>
              <a:ext uri="{FF2B5EF4-FFF2-40B4-BE49-F238E27FC236}">
                <a16:creationId xmlns:a16="http://schemas.microsoft.com/office/drawing/2014/main" id="{D42CF425-7213-4F89-B0FF-4C2BDDD9C6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36" name="Picture 35">
            <a:extLst>
              <a:ext uri="{FF2B5EF4-FFF2-40B4-BE49-F238E27FC236}">
                <a16:creationId xmlns:a16="http://schemas.microsoft.com/office/drawing/2014/main" id="{D35DA97D-88F8-4249-B650-4FC9FD50A38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8" name="Picture 37">
            <a:extLst>
              <a:ext uri="{FF2B5EF4-FFF2-40B4-BE49-F238E27FC236}">
                <a16:creationId xmlns:a16="http://schemas.microsoft.com/office/drawing/2014/main" id="{43F38673-6E30-4BAE-AC67-0B283EBF42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40" name="Rectangle 39">
            <a:extLst>
              <a:ext uri="{FF2B5EF4-FFF2-40B4-BE49-F238E27FC236}">
                <a16:creationId xmlns:a16="http://schemas.microsoft.com/office/drawing/2014/main" id="{202A25CB-1ED1-4C87-AB49-8D3BC684D1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3A4E5050-6ED3-D282-DC1F-4ED2B542B6E5}"/>
              </a:ext>
            </a:extLst>
          </p:cNvPr>
          <p:cNvSpPr>
            <a:spLocks noGrp="1"/>
          </p:cNvSpPr>
          <p:nvPr>
            <p:ph type="title"/>
          </p:nvPr>
        </p:nvSpPr>
        <p:spPr>
          <a:xfrm>
            <a:off x="646112" y="452718"/>
            <a:ext cx="5629222" cy="1400530"/>
          </a:xfrm>
        </p:spPr>
        <p:txBody>
          <a:bodyPr vert="horz" lIns="91440" tIns="45720" rIns="91440" bIns="45720" rtlCol="0" anchor="t">
            <a:normAutofit fontScale="90000"/>
          </a:bodyPr>
          <a:lstStyle/>
          <a:p>
            <a:pPr algn="ctr"/>
            <a:r>
              <a:rPr lang="en-US" b="1" dirty="0"/>
              <a:t>Business/Company overview</a:t>
            </a:r>
            <a:br>
              <a:rPr lang="en-US" b="1" dirty="0"/>
            </a:br>
            <a:br>
              <a:rPr lang="en-US" b="1" dirty="0"/>
            </a:br>
            <a:r>
              <a:rPr lang="en-CA" sz="2200" dirty="0">
                <a:solidFill>
                  <a:srgbClr val="FFFF00"/>
                </a:solidFill>
                <a:effectLst/>
                <a:latin typeface="Arial" panose="020B0604020202020204" pitchFamily="34" charset="0"/>
                <a:ea typeface="Calibri" panose="020F0502020204030204" pitchFamily="34" charset="0"/>
                <a:cs typeface="Times New Roman" panose="02020603050405020304" pitchFamily="18" charset="0"/>
              </a:rPr>
              <a:t>Our slogan is “Give Love, Give Hope, Give your kids the best clothes</a:t>
            </a:r>
            <a:r>
              <a:rPr lang="en-CA" sz="2000" dirty="0">
                <a:solidFill>
                  <a:srgbClr val="FFFF00"/>
                </a:solidFill>
                <a:effectLst/>
                <a:latin typeface="Arial" panose="020B0604020202020204" pitchFamily="34" charset="0"/>
                <a:ea typeface="Calibri" panose="020F0502020204030204" pitchFamily="34" charset="0"/>
                <a:cs typeface="Times New Roman" panose="02020603050405020304" pitchFamily="18" charset="0"/>
              </a:rPr>
              <a:t>!”</a:t>
            </a:r>
            <a:br>
              <a:rPr lang="en-GB" sz="2000" dirty="0">
                <a:solidFill>
                  <a:srgbClr val="FFFF00"/>
                </a:solidFill>
                <a:effectLst/>
                <a:latin typeface="Calibri" panose="020F0502020204030204" pitchFamily="34" charset="0"/>
                <a:ea typeface="Calibri" panose="020F0502020204030204" pitchFamily="34" charset="0"/>
                <a:cs typeface="Times New Roman" panose="02020603050405020304" pitchFamily="18" charset="0"/>
              </a:rPr>
            </a:br>
            <a:endParaRPr lang="en-US" sz="4200" dirty="0"/>
          </a:p>
        </p:txBody>
      </p:sp>
      <p:sp>
        <p:nvSpPr>
          <p:cNvPr id="42" name="Freeform: Shape 41">
            <a:extLst>
              <a:ext uri="{FF2B5EF4-FFF2-40B4-BE49-F238E27FC236}">
                <a16:creationId xmlns:a16="http://schemas.microsoft.com/office/drawing/2014/main" id="{B52D69C2-6C47-427C-AE60-582FE30B22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98731" y="664312"/>
            <a:ext cx="6858001" cy="5529377"/>
          </a:xfrm>
          <a:custGeom>
            <a:avLst/>
            <a:gdLst>
              <a:gd name="connsiteX0" fmla="*/ 6858001 w 6858001"/>
              <a:gd name="connsiteY0" fmla="*/ 1177 h 5529377"/>
              <a:gd name="connsiteX1" fmla="*/ 6858001 w 6858001"/>
              <a:gd name="connsiteY1" fmla="*/ 1344715 h 5529377"/>
              <a:gd name="connsiteX2" fmla="*/ 6858000 w 6858001"/>
              <a:gd name="connsiteY2" fmla="*/ 1344715 h 5529377"/>
              <a:gd name="connsiteX3" fmla="*/ 6858000 w 6858001"/>
              <a:gd name="connsiteY3" fmla="*/ 5529377 h 5529377"/>
              <a:gd name="connsiteX4" fmla="*/ 0 w 6858001"/>
              <a:gd name="connsiteY4" fmla="*/ 5529376 h 5529377"/>
              <a:gd name="connsiteX5" fmla="*/ 0 w 6858001"/>
              <a:gd name="connsiteY5" fmla="*/ 891096 h 5529377"/>
              <a:gd name="connsiteX6" fmla="*/ 1 w 6858001"/>
              <a:gd name="connsiteY6" fmla="*/ 891096 h 5529377"/>
              <a:gd name="connsiteX7" fmla="*/ 1 w 6858001"/>
              <a:gd name="connsiteY7" fmla="*/ 0 h 5529377"/>
              <a:gd name="connsiteX8" fmla="*/ 40463 w 6858001"/>
              <a:gd name="connsiteY8" fmla="*/ 5883 h 5529377"/>
              <a:gd name="connsiteX9" fmla="*/ 159107 w 6858001"/>
              <a:gd name="connsiteY9" fmla="*/ 23196 h 5529377"/>
              <a:gd name="connsiteX10" fmla="*/ 245518 w 6858001"/>
              <a:gd name="connsiteY10" fmla="*/ 35299 h 5529377"/>
              <a:gd name="connsiteX11" fmla="*/ 348388 w 6858001"/>
              <a:gd name="connsiteY11" fmla="*/ 48073 h 5529377"/>
              <a:gd name="connsiteX12" fmla="*/ 470460 w 6858001"/>
              <a:gd name="connsiteY12" fmla="*/ 63369 h 5529377"/>
              <a:gd name="connsiteX13" fmla="*/ 605563 w 6858001"/>
              <a:gd name="connsiteY13" fmla="*/ 79506 h 5529377"/>
              <a:gd name="connsiteX14" fmla="*/ 757810 w 6858001"/>
              <a:gd name="connsiteY14" fmla="*/ 96483 h 5529377"/>
              <a:gd name="connsiteX15" fmla="*/ 923774 w 6858001"/>
              <a:gd name="connsiteY15" fmla="*/ 114469 h 5529377"/>
              <a:gd name="connsiteX16" fmla="*/ 1104139 w 6858001"/>
              <a:gd name="connsiteY16" fmla="*/ 132454 h 5529377"/>
              <a:gd name="connsiteX17" fmla="*/ 1296163 w 6858001"/>
              <a:gd name="connsiteY17" fmla="*/ 150776 h 5529377"/>
              <a:gd name="connsiteX18" fmla="*/ 1503275 w 6858001"/>
              <a:gd name="connsiteY18" fmla="*/ 167753 h 5529377"/>
              <a:gd name="connsiteX19" fmla="*/ 1719988 w 6858001"/>
              <a:gd name="connsiteY19" fmla="*/ 184058 h 5529377"/>
              <a:gd name="connsiteX20" fmla="*/ 1949045 w 6858001"/>
              <a:gd name="connsiteY20" fmla="*/ 198849 h 5529377"/>
              <a:gd name="connsiteX21" fmla="*/ 2187703 w 6858001"/>
              <a:gd name="connsiteY21" fmla="*/ 212969 h 5529377"/>
              <a:gd name="connsiteX22" fmla="*/ 2436649 w 6858001"/>
              <a:gd name="connsiteY22" fmla="*/ 226248 h 5529377"/>
              <a:gd name="connsiteX23" fmla="*/ 2564208 w 6858001"/>
              <a:gd name="connsiteY23" fmla="*/ 230955 h 5529377"/>
              <a:gd name="connsiteX24" fmla="*/ 2694509 w 6858001"/>
              <a:gd name="connsiteY24" fmla="*/ 236165 h 5529377"/>
              <a:gd name="connsiteX25" fmla="*/ 2826868 w 6858001"/>
              <a:gd name="connsiteY25" fmla="*/ 241040 h 5529377"/>
              <a:gd name="connsiteX26" fmla="*/ 2959914 w 6858001"/>
              <a:gd name="connsiteY26" fmla="*/ 244234 h 5529377"/>
              <a:gd name="connsiteX27" fmla="*/ 3095702 w 6858001"/>
              <a:gd name="connsiteY27" fmla="*/ 247091 h 5529377"/>
              <a:gd name="connsiteX28" fmla="*/ 3232862 w 6858001"/>
              <a:gd name="connsiteY28" fmla="*/ 250117 h 5529377"/>
              <a:gd name="connsiteX29" fmla="*/ 3372765 w 6858001"/>
              <a:gd name="connsiteY29" fmla="*/ 252134 h 5529377"/>
              <a:gd name="connsiteX30" fmla="*/ 3514040 w 6858001"/>
              <a:gd name="connsiteY30" fmla="*/ 252134 h 5529377"/>
              <a:gd name="connsiteX31" fmla="*/ 3656686 w 6858001"/>
              <a:gd name="connsiteY31" fmla="*/ 253142 h 5529377"/>
              <a:gd name="connsiteX32" fmla="*/ 3800704 w 6858001"/>
              <a:gd name="connsiteY32" fmla="*/ 252134 h 5529377"/>
              <a:gd name="connsiteX33" fmla="*/ 3946780 w 6858001"/>
              <a:gd name="connsiteY33" fmla="*/ 250117 h 5529377"/>
              <a:gd name="connsiteX34" fmla="*/ 4092855 w 6858001"/>
              <a:gd name="connsiteY34" fmla="*/ 248268 h 5529377"/>
              <a:gd name="connsiteX35" fmla="*/ 4240988 w 6858001"/>
              <a:gd name="connsiteY35" fmla="*/ 244234 h 5529377"/>
              <a:gd name="connsiteX36" fmla="*/ 4390492 w 6858001"/>
              <a:gd name="connsiteY36" fmla="*/ 240032 h 5529377"/>
              <a:gd name="connsiteX37" fmla="*/ 4539997 w 6858001"/>
              <a:gd name="connsiteY37" fmla="*/ 235157 h 5529377"/>
              <a:gd name="connsiteX38" fmla="*/ 4690873 w 6858001"/>
              <a:gd name="connsiteY38" fmla="*/ 228266 h 5529377"/>
              <a:gd name="connsiteX39" fmla="*/ 4843120 w 6858001"/>
              <a:gd name="connsiteY39" fmla="*/ 220029 h 5529377"/>
              <a:gd name="connsiteX40" fmla="*/ 4996054 w 6858001"/>
              <a:gd name="connsiteY40" fmla="*/ 212129 h 5529377"/>
              <a:gd name="connsiteX41" fmla="*/ 5148987 w 6858001"/>
              <a:gd name="connsiteY41" fmla="*/ 202044 h 5529377"/>
              <a:gd name="connsiteX42" fmla="*/ 5303978 w 6858001"/>
              <a:gd name="connsiteY42" fmla="*/ 189941 h 5529377"/>
              <a:gd name="connsiteX43" fmla="*/ 5456911 w 6858001"/>
              <a:gd name="connsiteY43" fmla="*/ 177839 h 5529377"/>
              <a:gd name="connsiteX44" fmla="*/ 5612588 w 6858001"/>
              <a:gd name="connsiteY44" fmla="*/ 163887 h 5529377"/>
              <a:gd name="connsiteX45" fmla="*/ 5768950 w 6858001"/>
              <a:gd name="connsiteY45" fmla="*/ 148591 h 5529377"/>
              <a:gd name="connsiteX46" fmla="*/ 5923255 w 6858001"/>
              <a:gd name="connsiteY46" fmla="*/ 132455 h 5529377"/>
              <a:gd name="connsiteX47" fmla="*/ 6079618 w 6858001"/>
              <a:gd name="connsiteY47" fmla="*/ 113629 h 5529377"/>
              <a:gd name="connsiteX48" fmla="*/ 6235294 w 6858001"/>
              <a:gd name="connsiteY48" fmla="*/ 93458 h 5529377"/>
              <a:gd name="connsiteX49" fmla="*/ 6391657 w 6858001"/>
              <a:gd name="connsiteY49" fmla="*/ 73455 h 5529377"/>
              <a:gd name="connsiteX50" fmla="*/ 6547333 w 6858001"/>
              <a:gd name="connsiteY50" fmla="*/ 50091 h 5529377"/>
              <a:gd name="connsiteX51" fmla="*/ 6702324 w 6858001"/>
              <a:gd name="connsiteY51" fmla="*/ 26222 h 552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29377">
                <a:moveTo>
                  <a:pt x="6858001" y="1177"/>
                </a:moveTo>
                <a:lnTo>
                  <a:pt x="6858001" y="1344715"/>
                </a:lnTo>
                <a:lnTo>
                  <a:pt x="6858000" y="1344715"/>
                </a:lnTo>
                <a:lnTo>
                  <a:pt x="6858000" y="5529377"/>
                </a:lnTo>
                <a:lnTo>
                  <a:pt x="0" y="5529376"/>
                </a:lnTo>
                <a:lnTo>
                  <a:pt x="0" y="891096"/>
                </a:lnTo>
                <a:lnTo>
                  <a:pt x="1" y="891096"/>
                </a:lnTo>
                <a:lnTo>
                  <a:pt x="1" y="0"/>
                </a:lnTo>
                <a:lnTo>
                  <a:pt x="40463" y="5883"/>
                </a:lnTo>
                <a:lnTo>
                  <a:pt x="159107" y="23196"/>
                </a:lnTo>
                <a:lnTo>
                  <a:pt x="245518" y="35299"/>
                </a:lnTo>
                <a:lnTo>
                  <a:pt x="348388" y="48073"/>
                </a:lnTo>
                <a:lnTo>
                  <a:pt x="470460" y="63369"/>
                </a:lnTo>
                <a:lnTo>
                  <a:pt x="605563" y="79506"/>
                </a:lnTo>
                <a:lnTo>
                  <a:pt x="757810" y="96483"/>
                </a:lnTo>
                <a:lnTo>
                  <a:pt x="923774" y="114469"/>
                </a:lnTo>
                <a:lnTo>
                  <a:pt x="1104139" y="132454"/>
                </a:lnTo>
                <a:lnTo>
                  <a:pt x="1296163" y="150776"/>
                </a:lnTo>
                <a:lnTo>
                  <a:pt x="1503275" y="167753"/>
                </a:lnTo>
                <a:lnTo>
                  <a:pt x="1719988" y="184058"/>
                </a:lnTo>
                <a:lnTo>
                  <a:pt x="1949045" y="198849"/>
                </a:lnTo>
                <a:lnTo>
                  <a:pt x="2187703" y="212969"/>
                </a:lnTo>
                <a:lnTo>
                  <a:pt x="2436649" y="226248"/>
                </a:lnTo>
                <a:lnTo>
                  <a:pt x="2564208" y="230955"/>
                </a:lnTo>
                <a:lnTo>
                  <a:pt x="2694509" y="236165"/>
                </a:lnTo>
                <a:lnTo>
                  <a:pt x="2826868" y="241040"/>
                </a:lnTo>
                <a:lnTo>
                  <a:pt x="2959914" y="244234"/>
                </a:lnTo>
                <a:lnTo>
                  <a:pt x="3095702" y="247091"/>
                </a:lnTo>
                <a:lnTo>
                  <a:pt x="3232862" y="250117"/>
                </a:lnTo>
                <a:lnTo>
                  <a:pt x="3372765" y="252134"/>
                </a:lnTo>
                <a:lnTo>
                  <a:pt x="3514040" y="252134"/>
                </a:lnTo>
                <a:lnTo>
                  <a:pt x="3656686" y="253142"/>
                </a:lnTo>
                <a:lnTo>
                  <a:pt x="3800704" y="252134"/>
                </a:lnTo>
                <a:lnTo>
                  <a:pt x="3946780" y="250117"/>
                </a:lnTo>
                <a:lnTo>
                  <a:pt x="4092855" y="248268"/>
                </a:lnTo>
                <a:lnTo>
                  <a:pt x="4240988" y="244234"/>
                </a:lnTo>
                <a:lnTo>
                  <a:pt x="4390492" y="240032"/>
                </a:lnTo>
                <a:lnTo>
                  <a:pt x="4539997" y="235157"/>
                </a:lnTo>
                <a:lnTo>
                  <a:pt x="4690873" y="228266"/>
                </a:lnTo>
                <a:lnTo>
                  <a:pt x="4843120" y="220029"/>
                </a:lnTo>
                <a:lnTo>
                  <a:pt x="4996054" y="212129"/>
                </a:lnTo>
                <a:lnTo>
                  <a:pt x="5148987" y="202044"/>
                </a:lnTo>
                <a:lnTo>
                  <a:pt x="5303978" y="189941"/>
                </a:lnTo>
                <a:lnTo>
                  <a:pt x="5456911" y="177839"/>
                </a:lnTo>
                <a:lnTo>
                  <a:pt x="5612588" y="163887"/>
                </a:lnTo>
                <a:lnTo>
                  <a:pt x="5768950" y="148591"/>
                </a:lnTo>
                <a:lnTo>
                  <a:pt x="5923255" y="132455"/>
                </a:lnTo>
                <a:lnTo>
                  <a:pt x="6079618" y="113629"/>
                </a:lnTo>
                <a:lnTo>
                  <a:pt x="6235294" y="93458"/>
                </a:lnTo>
                <a:lnTo>
                  <a:pt x="6391657" y="73455"/>
                </a:lnTo>
                <a:lnTo>
                  <a:pt x="6547333" y="50091"/>
                </a:lnTo>
                <a:lnTo>
                  <a:pt x="6702324" y="26222"/>
                </a:lnTo>
                <a:close/>
              </a:path>
            </a:pathLst>
          </a:custGeom>
          <a:solidFill>
            <a:srgbClr val="FFFFFF"/>
          </a:solidFill>
          <a:ln>
            <a:noFill/>
          </a:ln>
        </p:spPr>
      </p:sp>
      <p:sp>
        <p:nvSpPr>
          <p:cNvPr id="44" name="Freeform 7">
            <a:extLst>
              <a:ext uri="{FF2B5EF4-FFF2-40B4-BE49-F238E27FC236}">
                <a16:creationId xmlns:a16="http://schemas.microsoft.com/office/drawing/2014/main" id="{E849FE61-12C4-4A06-A722-B545DE0C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descr="Logo, company name&#10;&#10;Description automatically generated">
            <a:extLst>
              <a:ext uri="{FF2B5EF4-FFF2-40B4-BE49-F238E27FC236}">
                <a16:creationId xmlns:a16="http://schemas.microsoft.com/office/drawing/2014/main" id="{AA129119-089A-8A4B-9CD1-61852905FB47}"/>
              </a:ext>
            </a:extLst>
          </p:cNvPr>
          <p:cNvPicPr>
            <a:picLocks noChangeAspect="1"/>
          </p:cNvPicPr>
          <p:nvPr/>
        </p:nvPicPr>
        <p:blipFill rotWithShape="1">
          <a:blip r:embed="rId7">
            <a:extLst>
              <a:ext uri="{28A0092B-C50C-407E-A947-70E740481C1C}">
                <a14:useLocalDpi xmlns:a14="http://schemas.microsoft.com/office/drawing/2010/main" val="0"/>
              </a:ext>
            </a:extLst>
          </a:blip>
          <a:srcRect l="3925" r="5972" b="-1"/>
          <a:stretch/>
        </p:blipFill>
        <p:spPr>
          <a:xfrm>
            <a:off x="7611853" y="647699"/>
            <a:ext cx="3883916" cy="2683330"/>
          </a:xfrm>
          <a:prstGeom prst="rect">
            <a:avLst/>
          </a:prstGeom>
          <a:effectLst/>
        </p:spPr>
      </p:pic>
      <p:sp>
        <p:nvSpPr>
          <p:cNvPr id="46" name="Rectangle 45">
            <a:extLst>
              <a:ext uri="{FF2B5EF4-FFF2-40B4-BE49-F238E27FC236}">
                <a16:creationId xmlns:a16="http://schemas.microsoft.com/office/drawing/2014/main" id="{7FB12D8C-572F-4417-9FE1-D691A132F6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Text Placeholder 3">
            <a:extLst>
              <a:ext uri="{FF2B5EF4-FFF2-40B4-BE49-F238E27FC236}">
                <a16:creationId xmlns:a16="http://schemas.microsoft.com/office/drawing/2014/main" id="{67B315FF-32F4-E013-7396-DED6B4AC4BA2}"/>
              </a:ext>
            </a:extLst>
          </p:cNvPr>
          <p:cNvSpPr>
            <a:spLocks noGrp="1"/>
          </p:cNvSpPr>
          <p:nvPr>
            <p:ph type="body" sz="half" idx="2"/>
          </p:nvPr>
        </p:nvSpPr>
        <p:spPr>
          <a:xfrm>
            <a:off x="669120" y="3041946"/>
            <a:ext cx="5628635" cy="3925613"/>
          </a:xfrm>
        </p:spPr>
        <p:txBody>
          <a:bodyPr vert="horz" lIns="91440" tIns="45720" rIns="91440" bIns="45720" rtlCol="0">
            <a:normAutofit/>
          </a:bodyPr>
          <a:lstStyle/>
          <a:p>
            <a:pPr marL="57150" indent="-285750">
              <a:buFont typeface="Wingdings 3" charset="2"/>
              <a:buChar char=""/>
            </a:pPr>
            <a:r>
              <a:rPr lang="en-US" sz="1600" dirty="0">
                <a:latin typeface="Arial" panose="020B0604020202020204" pitchFamily="34" charset="0"/>
                <a:cs typeface="Arial" panose="020B0604020202020204" pitchFamily="34" charset="0"/>
              </a:rPr>
              <a:t>MiniMe is a new company on the market focused on clothes for kids aged 0-12 </a:t>
            </a:r>
          </a:p>
          <a:p>
            <a:pPr marL="57150" indent="-285750">
              <a:buFont typeface="Wingdings 3" charset="2"/>
              <a:buChar char=""/>
            </a:pPr>
            <a:r>
              <a:rPr lang="en-US" sz="1600" dirty="0">
                <a:latin typeface="Arial" panose="020B0604020202020204" pitchFamily="34" charset="0"/>
                <a:cs typeface="Arial" panose="020B0604020202020204" pitchFamily="34" charset="0"/>
              </a:rPr>
              <a:t>Legal structure – a partnership</a:t>
            </a:r>
          </a:p>
          <a:p>
            <a:pPr marL="57150" indent="-285750">
              <a:buFont typeface="Wingdings 3" charset="2"/>
              <a:buChar char=""/>
            </a:pPr>
            <a:r>
              <a:rPr lang="en-US" sz="1600" dirty="0">
                <a:latin typeface="Arial" panose="020B0604020202020204" pitchFamily="34" charset="0"/>
                <a:cs typeface="Arial" panose="020B0604020202020204" pitchFamily="34" charset="0"/>
              </a:rPr>
              <a:t>Location – Online and Birmingham city</a:t>
            </a:r>
          </a:p>
          <a:p>
            <a:pPr marL="57150" indent="-285750">
              <a:buFont typeface="Wingdings 3" charset="2"/>
              <a:buChar char=""/>
            </a:pPr>
            <a:r>
              <a:rPr lang="en-US" sz="1600" dirty="0">
                <a:latin typeface="Arial" panose="020B0604020202020204" pitchFamily="34" charset="0"/>
                <a:cs typeface="Arial" panose="020B0604020202020204" pitchFamily="34" charset="0"/>
              </a:rPr>
              <a:t>Beginning – May 2022</a:t>
            </a:r>
          </a:p>
          <a:p>
            <a:pPr marL="57150" indent="-285750">
              <a:buFont typeface="Wingdings 3" charset="2"/>
              <a:buChar char=""/>
            </a:pPr>
            <a:r>
              <a:rPr lang="en-US" sz="1600" dirty="0">
                <a:latin typeface="Arial" panose="020B0604020202020204" pitchFamily="34" charset="0"/>
                <a:cs typeface="Arial" panose="020B0604020202020204" pitchFamily="34" charset="0"/>
              </a:rPr>
              <a:t>Mission – to satisfy customers’ needs from children`s clothes of good quality at affordable prices.</a:t>
            </a:r>
          </a:p>
          <a:p>
            <a:pPr marL="57150" indent="-285750">
              <a:buFont typeface="Wingdings 3" charset="2"/>
              <a:buChar char=""/>
            </a:pPr>
            <a:r>
              <a:rPr lang="en-US" sz="1600" dirty="0">
                <a:latin typeface="Arial" panose="020B0604020202020204" pitchFamily="34" charset="0"/>
                <a:cs typeface="Arial" panose="020B0604020202020204" pitchFamily="34" charset="0"/>
              </a:rPr>
              <a:t>Vision – Expand worldwide. Become a number one retailer of kid`s clothes. Create a franchise and open branches in more cities like London and etc.</a:t>
            </a:r>
          </a:p>
          <a:p>
            <a:pPr indent="-228600">
              <a:buFont typeface="Wingdings 3" charset="2"/>
              <a:buChar char=""/>
            </a:pPr>
            <a:endParaRPr lang="en-US" dirty="0"/>
          </a:p>
        </p:txBody>
      </p:sp>
      <p:pic>
        <p:nvPicPr>
          <p:cNvPr id="6" name="Picture Placeholder 5" descr="A picture containing grass, tree, outdoor, person&#10;&#10;Description automatically generated">
            <a:extLst>
              <a:ext uri="{FF2B5EF4-FFF2-40B4-BE49-F238E27FC236}">
                <a16:creationId xmlns:a16="http://schemas.microsoft.com/office/drawing/2014/main" id="{926822A7-1A52-1F5A-CEA5-69814F96DFDA}"/>
              </a:ext>
            </a:extLst>
          </p:cNvPr>
          <p:cNvPicPr>
            <a:picLocks noGrp="1" noChangeAspect="1"/>
          </p:cNvPicPr>
          <p:nvPr>
            <p:ph type="pic" idx="1"/>
          </p:nvPr>
        </p:nvPicPr>
        <p:blipFill rotWithShape="1">
          <a:blip r:embed="rId8">
            <a:extLst>
              <a:ext uri="{28A0092B-C50C-407E-A947-70E740481C1C}">
                <a14:useLocalDpi xmlns:a14="http://schemas.microsoft.com/office/drawing/2010/main" val="0"/>
              </a:ext>
            </a:extLst>
          </a:blip>
          <a:srcRect l="3407" r="2" b="2"/>
          <a:stretch/>
        </p:blipFill>
        <p:spPr>
          <a:xfrm>
            <a:off x="7584742" y="3526971"/>
            <a:ext cx="3938138" cy="2721427"/>
          </a:xfrm>
          <a:prstGeom prst="rect">
            <a:avLst/>
          </a:prstGeom>
          <a:effectLst/>
        </p:spPr>
      </p:pic>
    </p:spTree>
    <p:extLst>
      <p:ext uri="{BB962C8B-B14F-4D97-AF65-F5344CB8AC3E}">
        <p14:creationId xmlns:p14="http://schemas.microsoft.com/office/powerpoint/2010/main" val="37878565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 name="Rectangle 80">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83" name="Rectangle 82">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5"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101E3377-99D8-0447-E050-FF54C4A15004}"/>
              </a:ext>
            </a:extLst>
          </p:cNvPr>
          <p:cNvSpPr>
            <a:spLocks noGrp="1"/>
          </p:cNvSpPr>
          <p:nvPr>
            <p:ph type="title"/>
          </p:nvPr>
        </p:nvSpPr>
        <p:spPr>
          <a:xfrm>
            <a:off x="648930" y="629267"/>
            <a:ext cx="9252154" cy="1016654"/>
          </a:xfrm>
        </p:spPr>
        <p:txBody>
          <a:bodyPr>
            <a:normAutofit/>
          </a:bodyPr>
          <a:lstStyle/>
          <a:p>
            <a:pPr algn="ctr">
              <a:lnSpc>
                <a:spcPct val="90000"/>
              </a:lnSpc>
            </a:pPr>
            <a:r>
              <a:rPr lang="pt-BR" sz="3300" b="1" dirty="0">
                <a:solidFill>
                  <a:srgbClr val="EBEBEB"/>
                </a:solidFill>
                <a:latin typeface="Arial" panose="020B0604020202020204" pitchFamily="34" charset="0"/>
                <a:cs typeface="Arial" panose="020B0604020202020204" pitchFamily="34" charset="0"/>
              </a:rPr>
              <a:t>P R O D U C T S  and</a:t>
            </a:r>
            <a:br>
              <a:rPr lang="pt-BR" sz="3300" b="1" dirty="0">
                <a:solidFill>
                  <a:srgbClr val="EBEBEB"/>
                </a:solidFill>
                <a:latin typeface="Arial" panose="020B0604020202020204" pitchFamily="34" charset="0"/>
                <a:cs typeface="Arial" panose="020B0604020202020204" pitchFamily="34" charset="0"/>
              </a:rPr>
            </a:br>
            <a:r>
              <a:rPr lang="pt-BR" sz="3300" b="1" dirty="0">
                <a:solidFill>
                  <a:srgbClr val="EBEBEB"/>
                </a:solidFill>
                <a:latin typeface="Arial" panose="020B0604020202020204" pitchFamily="34" charset="0"/>
                <a:cs typeface="Arial" panose="020B0604020202020204" pitchFamily="34" charset="0"/>
              </a:rPr>
              <a:t>S E R V I C E S</a:t>
            </a:r>
            <a:endParaRPr lang="en-GB" sz="3300" b="1" dirty="0">
              <a:solidFill>
                <a:srgbClr val="EBEBEB"/>
              </a:solidFill>
              <a:latin typeface="Arial" panose="020B0604020202020204" pitchFamily="34" charset="0"/>
              <a:cs typeface="Arial" panose="020B0604020202020204" pitchFamily="34" charset="0"/>
            </a:endParaRPr>
          </a:p>
        </p:txBody>
      </p:sp>
      <p:sp useBgFill="1">
        <p:nvSpPr>
          <p:cNvPr id="87" name="Freeform: Shape 86">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65" name="Content Placeholder 8">
            <a:extLst>
              <a:ext uri="{FF2B5EF4-FFF2-40B4-BE49-F238E27FC236}">
                <a16:creationId xmlns:a16="http://schemas.microsoft.com/office/drawing/2014/main" id="{9B3A523D-F90E-C378-CE7D-4EF18705897E}"/>
              </a:ext>
            </a:extLst>
          </p:cNvPr>
          <p:cNvSpPr>
            <a:spLocks noGrp="1"/>
          </p:cNvSpPr>
          <p:nvPr>
            <p:ph idx="1"/>
          </p:nvPr>
        </p:nvSpPr>
        <p:spPr>
          <a:xfrm>
            <a:off x="648931" y="2548281"/>
            <a:ext cx="5122606" cy="3658689"/>
          </a:xfrm>
        </p:spPr>
        <p:txBody>
          <a:bodyPr numCol="2">
            <a:normAutofit/>
          </a:bodyPr>
          <a:lstStyle/>
          <a:p>
            <a:pPr>
              <a:buClr>
                <a:srgbClr val="FF562C"/>
              </a:buClr>
            </a:pPr>
            <a:r>
              <a:rPr lang="en-US" dirty="0"/>
              <a:t>Bodysuits</a:t>
            </a:r>
          </a:p>
          <a:p>
            <a:pPr>
              <a:buClr>
                <a:srgbClr val="FF562C"/>
              </a:buClr>
            </a:pPr>
            <a:r>
              <a:rPr lang="en-US" dirty="0"/>
              <a:t>Long and short sleeves tops</a:t>
            </a:r>
          </a:p>
          <a:p>
            <a:pPr>
              <a:buClr>
                <a:srgbClr val="FF562C"/>
              </a:buClr>
            </a:pPr>
            <a:r>
              <a:rPr lang="en-US" dirty="0"/>
              <a:t>Dresses</a:t>
            </a:r>
          </a:p>
          <a:p>
            <a:pPr>
              <a:buClr>
                <a:srgbClr val="FF562C"/>
              </a:buClr>
            </a:pPr>
            <a:r>
              <a:rPr lang="en-US" dirty="0"/>
              <a:t>Bottoms (shorts, pants, etc.)</a:t>
            </a:r>
          </a:p>
          <a:p>
            <a:pPr>
              <a:buClr>
                <a:srgbClr val="FF562C"/>
              </a:buClr>
            </a:pPr>
            <a:r>
              <a:rPr lang="en-US" dirty="0"/>
              <a:t>Sweaters </a:t>
            </a:r>
          </a:p>
          <a:p>
            <a:pPr>
              <a:buClr>
                <a:srgbClr val="FF562C"/>
              </a:buClr>
            </a:pPr>
            <a:r>
              <a:rPr lang="en-US" dirty="0"/>
              <a:t>Coats</a:t>
            </a:r>
          </a:p>
          <a:p>
            <a:pPr>
              <a:buClr>
                <a:srgbClr val="FF562C"/>
              </a:buClr>
            </a:pPr>
            <a:r>
              <a:rPr lang="en-US" dirty="0"/>
              <a:t>Shoes</a:t>
            </a:r>
          </a:p>
          <a:p>
            <a:pPr marL="0" indent="0">
              <a:buClr>
                <a:srgbClr val="FF562C"/>
              </a:buClr>
              <a:buNone/>
            </a:pPr>
            <a:endParaRPr lang="en-US" b="1" dirty="0"/>
          </a:p>
          <a:p>
            <a:pPr>
              <a:buClr>
                <a:srgbClr val="FF562C"/>
              </a:buClr>
            </a:pPr>
            <a:r>
              <a:rPr lang="en-US" dirty="0"/>
              <a:t>Customized designs</a:t>
            </a:r>
          </a:p>
          <a:p>
            <a:pPr>
              <a:buClr>
                <a:srgbClr val="FF562C"/>
              </a:buClr>
            </a:pPr>
            <a:r>
              <a:rPr lang="en-US" dirty="0"/>
              <a:t>Free Gift-wrapped </a:t>
            </a:r>
          </a:p>
          <a:p>
            <a:pPr>
              <a:buClr>
                <a:srgbClr val="FF562C"/>
              </a:buClr>
            </a:pPr>
            <a:endParaRPr lang="en-US" dirty="0"/>
          </a:p>
        </p:txBody>
      </p:sp>
      <p:pic>
        <p:nvPicPr>
          <p:cNvPr id="7" name="Picture 6" descr="A group of clothes on a line&#10;&#10;Description automatically generated with low confidence">
            <a:extLst>
              <a:ext uri="{FF2B5EF4-FFF2-40B4-BE49-F238E27FC236}">
                <a16:creationId xmlns:a16="http://schemas.microsoft.com/office/drawing/2014/main" id="{A3450DE0-6C7B-D39A-877B-C023F1FABC08}"/>
              </a:ext>
            </a:extLst>
          </p:cNvPr>
          <p:cNvPicPr>
            <a:picLocks noChangeAspect="1"/>
          </p:cNvPicPr>
          <p:nvPr/>
        </p:nvPicPr>
        <p:blipFill rotWithShape="1">
          <a:blip r:embed="rId2">
            <a:extLst>
              <a:ext uri="{28A0092B-C50C-407E-A947-70E740481C1C}">
                <a14:useLocalDpi xmlns:a14="http://schemas.microsoft.com/office/drawing/2010/main" val="0"/>
              </a:ext>
            </a:extLst>
          </a:blip>
          <a:srcRect l="3262" r="24296" b="1"/>
          <a:stretch/>
        </p:blipFill>
        <p:spPr>
          <a:xfrm>
            <a:off x="6091916" y="2845984"/>
            <a:ext cx="5451627" cy="3066612"/>
          </a:xfrm>
          <a:prstGeom prst="rect">
            <a:avLst/>
          </a:prstGeom>
          <a:effectLst/>
        </p:spPr>
      </p:pic>
    </p:spTree>
    <p:extLst>
      <p:ext uri="{BB962C8B-B14F-4D97-AF65-F5344CB8AC3E}">
        <p14:creationId xmlns:p14="http://schemas.microsoft.com/office/powerpoint/2010/main" val="218611697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33" name="Picture 4" descr="Water droplet on a petal">
            <a:extLst>
              <a:ext uri="{FF2B5EF4-FFF2-40B4-BE49-F238E27FC236}">
                <a16:creationId xmlns:a16="http://schemas.microsoft.com/office/drawing/2014/main" id="{F4843EFF-64D9-93C7-BFE2-CBF66941BE21}"/>
              </a:ext>
            </a:extLst>
          </p:cNvPr>
          <p:cNvPicPr>
            <a:picLocks noChangeAspect="1"/>
          </p:cNvPicPr>
          <p:nvPr/>
        </p:nvPicPr>
        <p:blipFill rotWithShape="1">
          <a:blip r:embed="rId3"/>
          <a:srcRect/>
          <a:stretch/>
        </p:blipFill>
        <p:spPr>
          <a:xfrm>
            <a:off x="20" y="0"/>
            <a:ext cx="12191980" cy="6857990"/>
          </a:xfrm>
          <a:prstGeom prst="rect">
            <a:avLst/>
          </a:prstGeom>
        </p:spPr>
      </p:pic>
      <p:sp>
        <p:nvSpPr>
          <p:cNvPr id="51" name="Rectangle 50">
            <a:extLst>
              <a:ext uri="{FF2B5EF4-FFF2-40B4-BE49-F238E27FC236}">
                <a16:creationId xmlns:a16="http://schemas.microsoft.com/office/drawing/2014/main" id="{8D489E29-742E-4D34-AB08-CE3217805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6053153" y="1320127"/>
            <a:ext cx="4812846" cy="4195481"/>
          </a:xfrm>
          <a:prstGeom prst="rect">
            <a:avLst/>
          </a:prstGeom>
          <a:solidFill>
            <a:schemeClr val="bg1">
              <a:alpha val="8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F2FD5-6AD2-AC27-8A6E-048B8AC1AEE2}"/>
              </a:ext>
            </a:extLst>
          </p:cNvPr>
          <p:cNvSpPr>
            <a:spLocks noGrp="1"/>
          </p:cNvSpPr>
          <p:nvPr>
            <p:ph type="title"/>
          </p:nvPr>
        </p:nvSpPr>
        <p:spPr>
          <a:xfrm>
            <a:off x="6374887" y="1641860"/>
            <a:ext cx="4204298" cy="1034728"/>
          </a:xfrm>
        </p:spPr>
        <p:txBody>
          <a:bodyPr vert="horz" lIns="91440" tIns="45720" rIns="91440" bIns="45720" rtlCol="0" anchor="t">
            <a:normAutofit/>
          </a:bodyPr>
          <a:lstStyle/>
          <a:p>
            <a:r>
              <a:rPr lang="en-US" sz="2800"/>
              <a:t>M A R K E T  A U D I T</a:t>
            </a:r>
          </a:p>
        </p:txBody>
      </p:sp>
      <p:sp>
        <p:nvSpPr>
          <p:cNvPr id="3" name="TextBox 2">
            <a:extLst>
              <a:ext uri="{FF2B5EF4-FFF2-40B4-BE49-F238E27FC236}">
                <a16:creationId xmlns:a16="http://schemas.microsoft.com/office/drawing/2014/main" id="{1136E115-FC9F-597D-C2FD-0CA44FC404F0}"/>
              </a:ext>
            </a:extLst>
          </p:cNvPr>
          <p:cNvSpPr txBox="1"/>
          <p:nvPr/>
        </p:nvSpPr>
        <p:spPr>
          <a:xfrm>
            <a:off x="6374886" y="2809812"/>
            <a:ext cx="4169380" cy="2384064"/>
          </a:xfrm>
          <a:prstGeom prst="rect">
            <a:avLst/>
          </a:prstGeom>
        </p:spPr>
        <p:txBody>
          <a:bodyPr vert="horz" lIns="91440" tIns="45720" rIns="91440" bIns="45720" rtlCol="0">
            <a:normAutofit/>
          </a:bodyPr>
          <a:lstStyle/>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Competitors Analysis</a:t>
            </a:r>
          </a:p>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SWOT Analysis</a:t>
            </a:r>
          </a:p>
          <a:p>
            <a:pPr marL="342900" indent="-342900">
              <a:spcBef>
                <a:spcPts val="1000"/>
              </a:spcBef>
              <a:buClr>
                <a:schemeClr val="bg2">
                  <a:lumMod val="40000"/>
                  <a:lumOff val="60000"/>
                </a:schemeClr>
              </a:buClr>
              <a:buSzPct val="80000"/>
              <a:buFont typeface="+mj-lt"/>
              <a:buAutoNum type="arabicPeriod"/>
            </a:pPr>
            <a:r>
              <a:rPr lang="en-US" dirty="0">
                <a:latin typeface="+mj-lt"/>
                <a:ea typeface="+mj-ea"/>
                <a:cs typeface="+mj-cs"/>
              </a:rPr>
              <a:t>PESTEL Analysis</a:t>
            </a:r>
          </a:p>
          <a:p>
            <a:pPr>
              <a:spcBef>
                <a:spcPts val="1000"/>
              </a:spcBef>
              <a:buClr>
                <a:schemeClr val="bg2">
                  <a:lumMod val="40000"/>
                  <a:lumOff val="60000"/>
                </a:schemeClr>
              </a:buClr>
              <a:buSzPct val="80000"/>
              <a:buFont typeface="Wingdings 3" charset="2"/>
              <a:buChar char=""/>
            </a:pPr>
            <a:endParaRPr lang="en-US" dirty="0">
              <a:latin typeface="+mj-lt"/>
              <a:ea typeface="+mj-ea"/>
              <a:cs typeface="+mj-cs"/>
            </a:endParaRPr>
          </a:p>
        </p:txBody>
      </p:sp>
    </p:spTree>
    <p:extLst>
      <p:ext uri="{BB962C8B-B14F-4D97-AF65-F5344CB8AC3E}">
        <p14:creationId xmlns:p14="http://schemas.microsoft.com/office/powerpoint/2010/main" val="16512945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accent4">
                <a:lumMod val="20000"/>
                <a:lumOff val="80000"/>
              </a:schemeClr>
            </a:gs>
            <a:gs pos="74000">
              <a:schemeClr val="accent4">
                <a:lumMod val="75000"/>
              </a:schemeClr>
            </a:gs>
            <a:gs pos="83000">
              <a:schemeClr val="accent4">
                <a:lumMod val="75000"/>
              </a:schemeClr>
            </a:gs>
            <a:gs pos="100000">
              <a:schemeClr val="accent4">
                <a:lumMod val="60000"/>
                <a:lumOff val="40000"/>
              </a:schemeClr>
            </a:gs>
          </a:gsLst>
          <a:lin ang="5400000" scaled="1"/>
        </a:gradFill>
        <a:effectLst/>
      </p:bgPr>
    </p:bg>
    <p:spTree>
      <p:nvGrpSpPr>
        <p:cNvPr id="1" name=""/>
        <p:cNvGrpSpPr/>
        <p:nvPr/>
      </p:nvGrpSpPr>
      <p:grpSpPr>
        <a:xfrm>
          <a:off x="0" y="0"/>
          <a:ext cx="0" cy="0"/>
          <a:chOff x="0" y="0"/>
          <a:chExt cx="0" cy="0"/>
        </a:xfrm>
      </p:grpSpPr>
      <p:pic>
        <p:nvPicPr>
          <p:cNvPr id="68" name="Picture 67">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0" name="Picture 69">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72" name="Oval 71">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74" name="Picture 73">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76" name="Picture 75">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78" name="Rectangle 77">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80" name="Rectangle 79">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919C90-DBB4-3D66-0CA6-B6002FCEC098}"/>
              </a:ext>
            </a:extLst>
          </p:cNvPr>
          <p:cNvSpPr>
            <a:spLocks noGrp="1"/>
          </p:cNvSpPr>
          <p:nvPr>
            <p:ph type="title"/>
          </p:nvPr>
        </p:nvSpPr>
        <p:spPr>
          <a:xfrm>
            <a:off x="8917349" y="321963"/>
            <a:ext cx="3081386" cy="2451827"/>
          </a:xfrm>
        </p:spPr>
        <p:txBody>
          <a:bodyPr vert="horz" lIns="91440" tIns="45720" rIns="91440" bIns="45720" rtlCol="0" anchor="b">
            <a:normAutofit/>
          </a:bodyPr>
          <a:lstStyle/>
          <a:p>
            <a:r>
              <a:rPr lang="en-US" sz="3800" b="0" i="0" kern="1200" dirty="0">
                <a:solidFill>
                  <a:srgbClr val="EBEBEB"/>
                </a:solidFill>
                <a:latin typeface="+mj-lt"/>
                <a:ea typeface="+mj-ea"/>
                <a:cs typeface="+mj-cs"/>
              </a:rPr>
              <a:t>Competitors analysis</a:t>
            </a:r>
          </a:p>
        </p:txBody>
      </p:sp>
      <p:sp>
        <p:nvSpPr>
          <p:cNvPr id="82"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84" name="Freeform: Shape 83">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6" name="Rectangle 85">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9799B856-A288-893F-6CEF-E7F56E1E12AB}"/>
              </a:ext>
            </a:extLst>
          </p:cNvPr>
          <p:cNvPicPr>
            <a:picLocks noChangeAspect="1"/>
          </p:cNvPicPr>
          <p:nvPr/>
        </p:nvPicPr>
        <p:blipFill>
          <a:blip r:embed="rId6"/>
          <a:stretch>
            <a:fillRect/>
          </a:stretch>
        </p:blipFill>
        <p:spPr>
          <a:xfrm>
            <a:off x="8741383" y="3694134"/>
            <a:ext cx="3392857" cy="2243522"/>
          </a:xfrm>
          <a:prstGeom prst="rect">
            <a:avLst/>
          </a:prstGeom>
          <a:scene3d>
            <a:camera prst="orthographicFront"/>
            <a:lightRig rig="threePt" dir="t"/>
          </a:scene3d>
          <a:sp3d>
            <a:bevelT/>
            <a:bevelB w="139700" prst="cross"/>
          </a:sp3d>
        </p:spPr>
      </p:pic>
      <p:graphicFrame>
        <p:nvGraphicFramePr>
          <p:cNvPr id="10" name="Table 9">
            <a:extLst>
              <a:ext uri="{FF2B5EF4-FFF2-40B4-BE49-F238E27FC236}">
                <a16:creationId xmlns:a16="http://schemas.microsoft.com/office/drawing/2014/main" id="{F7205078-1962-A1C4-803F-165C70CF1C92}"/>
              </a:ext>
            </a:extLst>
          </p:cNvPr>
          <p:cNvGraphicFramePr>
            <a:graphicFrameLocks noGrp="1"/>
          </p:cNvGraphicFramePr>
          <p:nvPr>
            <p:extLst>
              <p:ext uri="{D42A27DB-BD31-4B8C-83A1-F6EECF244321}">
                <p14:modId xmlns:p14="http://schemas.microsoft.com/office/powerpoint/2010/main" val="1342978943"/>
              </p:ext>
            </p:extLst>
          </p:nvPr>
        </p:nvGraphicFramePr>
        <p:xfrm>
          <a:off x="24150" y="0"/>
          <a:ext cx="8581728" cy="7053587"/>
        </p:xfrm>
        <a:graphic>
          <a:graphicData uri="http://schemas.openxmlformats.org/drawingml/2006/table">
            <a:tbl>
              <a:tblPr firstRow="1" firstCol="1" bandRow="1">
                <a:tableStyleId>{7DF18680-E054-41AD-8BC1-D1AEF772440D}</a:tableStyleId>
              </a:tblPr>
              <a:tblGrid>
                <a:gridCol w="1240239">
                  <a:extLst>
                    <a:ext uri="{9D8B030D-6E8A-4147-A177-3AD203B41FA5}">
                      <a16:colId xmlns:a16="http://schemas.microsoft.com/office/drawing/2014/main" val="1092133426"/>
                    </a:ext>
                  </a:extLst>
                </a:gridCol>
                <a:gridCol w="2191119">
                  <a:extLst>
                    <a:ext uri="{9D8B030D-6E8A-4147-A177-3AD203B41FA5}">
                      <a16:colId xmlns:a16="http://schemas.microsoft.com/office/drawing/2014/main" val="4178410818"/>
                    </a:ext>
                  </a:extLst>
                </a:gridCol>
                <a:gridCol w="1716156">
                  <a:extLst>
                    <a:ext uri="{9D8B030D-6E8A-4147-A177-3AD203B41FA5}">
                      <a16:colId xmlns:a16="http://schemas.microsoft.com/office/drawing/2014/main" val="2907878072"/>
                    </a:ext>
                  </a:extLst>
                </a:gridCol>
                <a:gridCol w="1717107">
                  <a:extLst>
                    <a:ext uri="{9D8B030D-6E8A-4147-A177-3AD203B41FA5}">
                      <a16:colId xmlns:a16="http://schemas.microsoft.com/office/drawing/2014/main" val="1393616373"/>
                    </a:ext>
                  </a:extLst>
                </a:gridCol>
                <a:gridCol w="1717107">
                  <a:extLst>
                    <a:ext uri="{9D8B030D-6E8A-4147-A177-3AD203B41FA5}">
                      <a16:colId xmlns:a16="http://schemas.microsoft.com/office/drawing/2014/main" val="1922568078"/>
                    </a:ext>
                  </a:extLst>
                </a:gridCol>
              </a:tblGrid>
              <a:tr h="109024">
                <a:tc>
                  <a:txBody>
                    <a:bodyPr/>
                    <a:lstStyle/>
                    <a:p>
                      <a:pPr algn="ctr">
                        <a:lnSpc>
                          <a:spcPct val="107000"/>
                        </a:lnSpc>
                        <a:spcAft>
                          <a:spcPts val="800"/>
                        </a:spcAft>
                      </a:pPr>
                      <a:r>
                        <a:rPr lang="en-CA" sz="1050" dirty="0">
                          <a:effectLst/>
                        </a:rPr>
                        <a:t>Factors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gn="ctr">
                        <a:lnSpc>
                          <a:spcPct val="107000"/>
                        </a:lnSpc>
                        <a:spcAft>
                          <a:spcPts val="800"/>
                        </a:spcAft>
                      </a:pPr>
                      <a:r>
                        <a:rPr lang="en-CA" sz="1050">
                          <a:effectLst/>
                        </a:rPr>
                        <a:t>MiniMe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Poney Ltd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gn="ctr">
                        <a:lnSpc>
                          <a:spcPct val="107000"/>
                        </a:lnSpc>
                        <a:spcAft>
                          <a:spcPts val="800"/>
                        </a:spcAft>
                      </a:pPr>
                      <a:r>
                        <a:rPr lang="en-CA" sz="1050">
                          <a:effectLst/>
                        </a:rPr>
                        <a:t>PatPat</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Babyshop</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2532138469"/>
                  </a:ext>
                </a:extLst>
              </a:tr>
              <a:tr h="109098">
                <a:tc>
                  <a:txBody>
                    <a:bodyPr/>
                    <a:lstStyle/>
                    <a:p>
                      <a:pPr>
                        <a:lnSpc>
                          <a:spcPct val="107000"/>
                        </a:lnSpc>
                        <a:spcAft>
                          <a:spcPts val="800"/>
                        </a:spcAft>
                      </a:pPr>
                      <a:r>
                        <a:rPr lang="en-CA" sz="1050" dirty="0">
                          <a:effectLst/>
                        </a:rPr>
                        <a:t>Industry</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Retail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654053787"/>
                  </a:ext>
                </a:extLst>
              </a:tr>
              <a:tr h="922852">
                <a:tc>
                  <a:txBody>
                    <a:bodyPr/>
                    <a:lstStyle/>
                    <a:p>
                      <a:pPr>
                        <a:lnSpc>
                          <a:spcPct val="107000"/>
                        </a:lnSpc>
                        <a:spcAft>
                          <a:spcPts val="800"/>
                        </a:spcAft>
                      </a:pPr>
                      <a:r>
                        <a:rPr lang="en-GB" sz="1050" dirty="0">
                          <a:effectLst/>
                        </a:rPr>
                        <a:t>Products or services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Kids clothing’s </a:t>
                      </a:r>
                      <a:endParaRPr lang="en-GB" sz="1050">
                        <a:effectLst/>
                      </a:endParaRPr>
                    </a:p>
                    <a:p>
                      <a:pPr>
                        <a:lnSpc>
                          <a:spcPct val="107000"/>
                        </a:lnSpc>
                        <a:spcAft>
                          <a:spcPts val="800"/>
                        </a:spcAft>
                      </a:pPr>
                      <a:r>
                        <a:rPr lang="en-CA" sz="1050">
                          <a:effectLst/>
                        </a:rPr>
                        <a:t>0-12 years old, Shoes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Children`s clothing 0-12 years old</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Children clothes </a:t>
                      </a:r>
                      <a:endParaRPr lang="en-GB" sz="1050">
                        <a:effectLst/>
                      </a:endParaRPr>
                    </a:p>
                    <a:p>
                      <a:pPr>
                        <a:lnSpc>
                          <a:spcPct val="107000"/>
                        </a:lnSpc>
                        <a:spcAft>
                          <a:spcPts val="800"/>
                        </a:spcAft>
                      </a:pPr>
                      <a:r>
                        <a:rPr lang="en-CA" sz="1050">
                          <a:effectLst/>
                        </a:rPr>
                        <a:t>Adults’ clothes</a:t>
                      </a:r>
                      <a:endParaRPr lang="en-GB" sz="1050">
                        <a:effectLst/>
                      </a:endParaRPr>
                    </a:p>
                    <a:p>
                      <a:pPr>
                        <a:lnSpc>
                          <a:spcPct val="107000"/>
                        </a:lnSpc>
                        <a:spcAft>
                          <a:spcPts val="800"/>
                        </a:spcAft>
                      </a:pPr>
                      <a:r>
                        <a:rPr lang="en-CA" sz="1050">
                          <a:effectLst/>
                        </a:rPr>
                        <a:t>Shoes and accessories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Children’s clothes 0-10 years old, Shoes and prams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437015462"/>
                  </a:ext>
                </a:extLst>
              </a:tr>
              <a:tr h="688464">
                <a:tc>
                  <a:txBody>
                    <a:bodyPr/>
                    <a:lstStyle/>
                    <a:p>
                      <a:pPr>
                        <a:lnSpc>
                          <a:spcPct val="107000"/>
                        </a:lnSpc>
                        <a:spcAft>
                          <a:spcPts val="800"/>
                        </a:spcAft>
                      </a:pPr>
                      <a:r>
                        <a:rPr lang="en-GB" sz="1050">
                          <a:effectLst/>
                        </a:rPr>
                        <a:t>Key success factors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Big range of good quality clothes and shoes on an affordable price</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quality and offer their own designer clothes</a:t>
                      </a:r>
                      <a:endParaRPr lang="en-GB" sz="1050">
                        <a:effectLst/>
                      </a:endParaRPr>
                    </a:p>
                    <a:p>
                      <a:pPr>
                        <a:lnSpc>
                          <a:spcPct val="107000"/>
                        </a:lnSpc>
                        <a:spcAft>
                          <a:spcPts val="800"/>
                        </a:spcAft>
                      </a:pPr>
                      <a:r>
                        <a:rPr lang="en-CA"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Low price, Offer a matching set for parents and their kids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Big brands like Ralph Lauren,</a:t>
                      </a:r>
                      <a:r>
                        <a:rPr lang="en-GB" sz="1050" dirty="0">
                          <a:effectLst/>
                        </a:rPr>
                        <a:t> little marc Jacobs and united colors of Benetton</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17351175"/>
                  </a:ext>
                </a:extLst>
              </a:tr>
              <a:tr h="224016">
                <a:tc>
                  <a:txBody>
                    <a:bodyPr/>
                    <a:lstStyle/>
                    <a:p>
                      <a:pPr>
                        <a:lnSpc>
                          <a:spcPct val="107000"/>
                        </a:lnSpc>
                        <a:spcAft>
                          <a:spcPts val="800"/>
                        </a:spcAft>
                      </a:pPr>
                      <a:r>
                        <a:rPr lang="en-CA" sz="1050">
                          <a:effectLst/>
                        </a:rPr>
                        <a:t>Market share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0%</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9%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&lt; 5%</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4106470944"/>
                  </a:ext>
                </a:extLst>
              </a:tr>
              <a:tr h="684062">
                <a:tc>
                  <a:txBody>
                    <a:bodyPr/>
                    <a:lstStyle/>
                    <a:p>
                      <a:pPr>
                        <a:lnSpc>
                          <a:spcPct val="107000"/>
                        </a:lnSpc>
                        <a:spcAft>
                          <a:spcPts val="800"/>
                        </a:spcAft>
                      </a:pPr>
                      <a:r>
                        <a:rPr lang="en-GB" sz="1050">
                          <a:effectLst/>
                        </a:rPr>
                        <a:t>Strengths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Designer clothes, High qualities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quality clothes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Big assortments of clothes, shoes and accessories,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Huge variety of products, big brands, good quality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540823014"/>
                  </a:ext>
                </a:extLst>
              </a:tr>
              <a:tr h="339083">
                <a:tc>
                  <a:txBody>
                    <a:bodyPr/>
                    <a:lstStyle/>
                    <a:p>
                      <a:pPr>
                        <a:lnSpc>
                          <a:spcPct val="107000"/>
                        </a:lnSpc>
                        <a:spcAft>
                          <a:spcPts val="800"/>
                        </a:spcAft>
                      </a:pPr>
                      <a:r>
                        <a:rPr lang="en-GB" sz="1050">
                          <a:effectLst/>
                        </a:rPr>
                        <a:t>Weaknesses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New company, small start up capital</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High prices, not big variety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Poor quality, long time for delivery</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Very high prices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32595007"/>
                  </a:ext>
                </a:extLst>
              </a:tr>
              <a:tr h="458404">
                <a:tc>
                  <a:txBody>
                    <a:bodyPr/>
                    <a:lstStyle/>
                    <a:p>
                      <a:pPr>
                        <a:lnSpc>
                          <a:spcPct val="107000"/>
                        </a:lnSpc>
                        <a:spcAft>
                          <a:spcPts val="800"/>
                        </a:spcAft>
                      </a:pPr>
                      <a:r>
                        <a:rPr lang="en-GB" sz="1050">
                          <a:effectLst/>
                        </a:rPr>
                        <a:t>Distribution</a:t>
                      </a:r>
                    </a:p>
                    <a:p>
                      <a:pPr>
                        <a:lnSpc>
                          <a:spcPct val="107000"/>
                        </a:lnSpc>
                        <a:spcAft>
                          <a:spcPts val="800"/>
                        </a:spcAft>
                      </a:pPr>
                      <a:r>
                        <a:rPr lang="en-GB" sz="1050">
                          <a:effectLst/>
                        </a:rPr>
                        <a:t>(Figure 2)</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Direct, Search, Social, Email, Referrals</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Direct, Search, Social, Email, Referrals</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1898837811"/>
                  </a:ext>
                </a:extLst>
              </a:tr>
              <a:tr h="1374018">
                <a:tc>
                  <a:txBody>
                    <a:bodyPr/>
                    <a:lstStyle/>
                    <a:p>
                      <a:pPr>
                        <a:lnSpc>
                          <a:spcPct val="107000"/>
                        </a:lnSpc>
                        <a:spcAft>
                          <a:spcPts val="800"/>
                        </a:spcAft>
                      </a:pPr>
                      <a:r>
                        <a:rPr lang="en-GB" sz="1050">
                          <a:effectLst/>
                        </a:rPr>
                        <a:t>Strategies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Cost savings as we will manufacture in China. This will help us to keep the cost down and to be able to offer a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Because Poney`s prices are a high they are focusing on attracting a middle and high-level class people with designers’ lines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PatPat are focusing on the social media advertising as well as attracting more young parents with their low price.</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Baby shop’s strategies is to keep signing with a big new brand as partners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3283387686"/>
                  </a:ext>
                </a:extLst>
              </a:tr>
              <a:tr h="1948981">
                <a:tc>
                  <a:txBody>
                    <a:bodyPr/>
                    <a:lstStyle/>
                    <a:p>
                      <a:pPr>
                        <a:lnSpc>
                          <a:spcPct val="107000"/>
                        </a:lnSpc>
                        <a:spcAft>
                          <a:spcPts val="800"/>
                        </a:spcAft>
                      </a:pPr>
                      <a:r>
                        <a:rPr lang="en-GB" sz="1050">
                          <a:effectLst/>
                        </a:rPr>
                        <a:t>How big of a threat are competitors to you?</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We do not find Poney Ltd as a huge threat as they offer a small variety of clothes, and their prices are very high.</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a:effectLst/>
                        </a:rPr>
                        <a:t>It seems PatPat is the biggest threat compared to the other competitors as they are on the market for some time and have established their market quite well. Their low prices attract a lot of customers. </a:t>
                      </a:r>
                      <a:endParaRPr lang="en-GB" sz="105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tc>
                  <a:txBody>
                    <a:bodyPr/>
                    <a:lstStyle/>
                    <a:p>
                      <a:pPr>
                        <a:lnSpc>
                          <a:spcPct val="107000"/>
                        </a:lnSpc>
                        <a:spcAft>
                          <a:spcPts val="800"/>
                        </a:spcAft>
                      </a:pPr>
                      <a:r>
                        <a:rPr lang="en-CA" sz="1050" dirty="0">
                          <a:effectLst/>
                        </a:rPr>
                        <a:t>Babyshop is a big threat as they offer many big brands in one place. </a:t>
                      </a:r>
                      <a:endParaRPr lang="en-GB" sz="1050" dirty="0">
                        <a:effectLst/>
                        <a:latin typeface="Calibri" panose="020F0502020204030204" pitchFamily="34" charset="0"/>
                        <a:ea typeface="Calibri" panose="020F0502020204030204" pitchFamily="34" charset="0"/>
                        <a:cs typeface="Times New Roman" panose="02020603050405020304" pitchFamily="18" charset="0"/>
                      </a:endParaRPr>
                    </a:p>
                  </a:txBody>
                  <a:tcPr marL="35894" marR="35894" marT="0" marB="0"/>
                </a:tc>
                <a:extLst>
                  <a:ext uri="{0D108BD9-81ED-4DB2-BD59-A6C34878D82A}">
                    <a16:rowId xmlns:a16="http://schemas.microsoft.com/office/drawing/2014/main" val="2951055795"/>
                  </a:ext>
                </a:extLst>
              </a:tr>
            </a:tbl>
          </a:graphicData>
        </a:graphic>
      </p:graphicFrame>
    </p:spTree>
    <p:extLst>
      <p:ext uri="{BB962C8B-B14F-4D97-AF65-F5344CB8AC3E}">
        <p14:creationId xmlns:p14="http://schemas.microsoft.com/office/powerpoint/2010/main" val="6715567"/>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4000"/>
            <a:grayscl/>
            <a:lum/>
          </a:blip>
          <a:srcRect/>
          <a:stretch>
            <a:fillRect l="-17000" r="-17000"/>
          </a:stretch>
        </a:blipFill>
        <a:effectLst/>
      </p:bgPr>
    </p:bg>
    <p:spTree>
      <p:nvGrpSpPr>
        <p:cNvPr id="1" name=""/>
        <p:cNvGrpSpPr/>
        <p:nvPr/>
      </p:nvGrpSpPr>
      <p:grpSpPr>
        <a:xfrm>
          <a:off x="0" y="0"/>
          <a:ext cx="0" cy="0"/>
          <a:chOff x="0" y="0"/>
          <a:chExt cx="0" cy="0"/>
        </a:xfrm>
      </p:grpSpPr>
      <p:sp>
        <p:nvSpPr>
          <p:cNvPr id="8" name="Rectangle: Top Corners Rounded 7">
            <a:extLst>
              <a:ext uri="{FF2B5EF4-FFF2-40B4-BE49-F238E27FC236}">
                <a16:creationId xmlns:a16="http://schemas.microsoft.com/office/drawing/2014/main" id="{2FAB4DA7-B17E-4592-9008-AF5DEC2BD0C1}"/>
              </a:ext>
            </a:extLst>
          </p:cNvPr>
          <p:cNvSpPr/>
          <p:nvPr/>
        </p:nvSpPr>
        <p:spPr>
          <a:xfrm flipV="1">
            <a:off x="4737718" y="5128287"/>
            <a:ext cx="3733841" cy="694283"/>
          </a:xfrm>
          <a:prstGeom prst="round2SameRect">
            <a:avLst>
              <a:gd name="adj1" fmla="val 43198"/>
              <a:gd name="adj2" fmla="val 0"/>
            </a:avLst>
          </a:prstGeom>
          <a:solidFill>
            <a:srgbClr val="F5AB5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4" name="Rectangle: Top Corners Rounded 23">
            <a:extLst>
              <a:ext uri="{FF2B5EF4-FFF2-40B4-BE49-F238E27FC236}">
                <a16:creationId xmlns:a16="http://schemas.microsoft.com/office/drawing/2014/main" id="{6E8BAC20-524E-41A9-9E2D-3DD1C7BE4CBF}"/>
              </a:ext>
            </a:extLst>
          </p:cNvPr>
          <p:cNvSpPr/>
          <p:nvPr/>
        </p:nvSpPr>
        <p:spPr>
          <a:xfrm flipV="1">
            <a:off x="6736080" y="5290118"/>
            <a:ext cx="1827912" cy="528989"/>
          </a:xfrm>
          <a:prstGeom prst="round2SameRect">
            <a:avLst>
              <a:gd name="adj1" fmla="val 50000"/>
              <a:gd name="adj2" fmla="val 0"/>
            </a:avLst>
          </a:prstGeom>
          <a:gradFill flip="none" rotWithShape="1">
            <a:gsLst>
              <a:gs pos="0">
                <a:schemeClr val="tx2">
                  <a:shade val="30000"/>
                  <a:satMod val="115000"/>
                </a:schemeClr>
              </a:gs>
              <a:gs pos="50000">
                <a:schemeClr val="tx2">
                  <a:shade val="67500"/>
                  <a:satMod val="115000"/>
                </a:schemeClr>
              </a:gs>
              <a:gs pos="100000">
                <a:schemeClr val="tx2">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5" name="Rectangle: Top Corners Rounded 4">
            <a:extLst>
              <a:ext uri="{FF2B5EF4-FFF2-40B4-BE49-F238E27FC236}">
                <a16:creationId xmlns:a16="http://schemas.microsoft.com/office/drawing/2014/main" id="{A4D93C70-4D2D-4395-8B53-A774BAF56238}"/>
              </a:ext>
            </a:extLst>
          </p:cNvPr>
          <p:cNvSpPr/>
          <p:nvPr/>
        </p:nvSpPr>
        <p:spPr>
          <a:xfrm>
            <a:off x="3720441" y="1764317"/>
            <a:ext cx="3724965" cy="694283"/>
          </a:xfrm>
          <a:prstGeom prst="round2SameRect">
            <a:avLst>
              <a:gd name="adj1" fmla="val 43198"/>
              <a:gd name="adj2" fmla="val 0"/>
            </a:avLst>
          </a:prstGeom>
          <a:solidFill>
            <a:srgbClr val="39B2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1" name="Rectangle: Top Corners Rounded 20">
            <a:extLst>
              <a:ext uri="{FF2B5EF4-FFF2-40B4-BE49-F238E27FC236}">
                <a16:creationId xmlns:a16="http://schemas.microsoft.com/office/drawing/2014/main" id="{6F79C79C-A10C-4B2F-B84E-3D7EBB580214}"/>
              </a:ext>
            </a:extLst>
          </p:cNvPr>
          <p:cNvSpPr/>
          <p:nvPr/>
        </p:nvSpPr>
        <p:spPr>
          <a:xfrm>
            <a:off x="3619131" y="1766043"/>
            <a:ext cx="2476870" cy="694283"/>
          </a:xfrm>
          <a:prstGeom prst="round2SameRect">
            <a:avLst>
              <a:gd name="adj1" fmla="val 40282"/>
              <a:gd name="adj2" fmla="val 0"/>
            </a:avLst>
          </a:prstGeom>
          <a:gradFill flip="none" rotWithShape="1">
            <a:gsLst>
              <a:gs pos="0">
                <a:schemeClr val="bg1">
                  <a:lumMod val="85000"/>
                  <a:shade val="30000"/>
                  <a:satMod val="115000"/>
                </a:schemeClr>
              </a:gs>
              <a:gs pos="50000">
                <a:schemeClr val="bg1">
                  <a:lumMod val="85000"/>
                  <a:shade val="67500"/>
                  <a:satMod val="115000"/>
                </a:schemeClr>
              </a:gs>
              <a:gs pos="100000">
                <a:schemeClr val="bg1">
                  <a:lumMod val="85000"/>
                  <a:shade val="100000"/>
                  <a:satMod val="115000"/>
                </a:scheme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2" name="Rectangle 1">
            <a:extLst>
              <a:ext uri="{FF2B5EF4-FFF2-40B4-BE49-F238E27FC236}">
                <a16:creationId xmlns:a16="http://schemas.microsoft.com/office/drawing/2014/main" id="{8A869528-852A-4415-8B14-14252E26C464}"/>
              </a:ext>
            </a:extLst>
          </p:cNvPr>
          <p:cNvSpPr/>
          <p:nvPr/>
        </p:nvSpPr>
        <p:spPr>
          <a:xfrm>
            <a:off x="1239521" y="2139796"/>
            <a:ext cx="7937032" cy="1984502"/>
          </a:xfrm>
          <a:prstGeom prst="rect">
            <a:avLst/>
          </a:prstGeom>
          <a:solidFill>
            <a:schemeClr val="bg1"/>
          </a:solidFill>
          <a:ln>
            <a:noFill/>
          </a:ln>
          <a:effectLst>
            <a:outerShdw blurRad="50800" dist="63500" dir="16200000"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4" name="Rectangle 3">
            <a:extLst>
              <a:ext uri="{FF2B5EF4-FFF2-40B4-BE49-F238E27FC236}">
                <a16:creationId xmlns:a16="http://schemas.microsoft.com/office/drawing/2014/main" id="{97B0F30A-5FE3-430E-AB9D-017F73E32ABF}"/>
              </a:ext>
            </a:extLst>
          </p:cNvPr>
          <p:cNvSpPr/>
          <p:nvPr/>
        </p:nvSpPr>
        <p:spPr>
          <a:xfrm>
            <a:off x="1842395" y="4074608"/>
            <a:ext cx="8201024" cy="2801638"/>
          </a:xfrm>
          <a:prstGeom prst="rect">
            <a:avLst/>
          </a:prstGeom>
          <a:solidFill>
            <a:schemeClr val="bg1"/>
          </a:solidFill>
          <a:ln>
            <a:noFill/>
          </a:ln>
          <a:effectLst>
            <a:outerShdw blurRad="50800" dist="63500" dir="5400000" algn="t"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solidFill>
                <a:prstClr val="white"/>
              </a:solidFill>
              <a:latin typeface="Calibri" panose="020F0502020204030204"/>
            </a:endParaRPr>
          </a:p>
        </p:txBody>
      </p:sp>
      <p:sp>
        <p:nvSpPr>
          <p:cNvPr id="3" name="Isosceles Triangle 2">
            <a:extLst>
              <a:ext uri="{FF2B5EF4-FFF2-40B4-BE49-F238E27FC236}">
                <a16:creationId xmlns:a16="http://schemas.microsoft.com/office/drawing/2014/main" id="{661F12E6-1C4C-4437-9D38-87E35B093F87}"/>
              </a:ext>
            </a:extLst>
          </p:cNvPr>
          <p:cNvSpPr/>
          <p:nvPr/>
        </p:nvSpPr>
        <p:spPr>
          <a:xfrm rot="10800000">
            <a:off x="3889606" y="1514399"/>
            <a:ext cx="3310128" cy="2340287"/>
          </a:xfrm>
          <a:prstGeom prst="triangle">
            <a:avLst/>
          </a:prstGeom>
          <a:gradFill flip="none" rotWithShape="1">
            <a:gsLst>
              <a:gs pos="0">
                <a:srgbClr val="39B2B4"/>
              </a:gs>
              <a:gs pos="20000">
                <a:srgbClr val="36C4C6"/>
              </a:gs>
              <a:gs pos="91000">
                <a:srgbClr val="36C4C6">
                  <a:lumMod val="60000"/>
                  <a:lumOff val="40000"/>
                </a:srgbClr>
              </a:gs>
              <a:gs pos="100000">
                <a:srgbClr val="39B2B4"/>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7" name="Isosceles Triangle 6">
            <a:extLst>
              <a:ext uri="{FF2B5EF4-FFF2-40B4-BE49-F238E27FC236}">
                <a16:creationId xmlns:a16="http://schemas.microsoft.com/office/drawing/2014/main" id="{2D2FB7A1-A81C-47C3-9B37-DD35352C615F}"/>
              </a:ext>
            </a:extLst>
          </p:cNvPr>
          <p:cNvSpPr/>
          <p:nvPr/>
        </p:nvSpPr>
        <p:spPr>
          <a:xfrm rot="10800000" flipV="1">
            <a:off x="4992267" y="3773470"/>
            <a:ext cx="3310128" cy="2297896"/>
          </a:xfrm>
          <a:prstGeom prst="triangle">
            <a:avLst/>
          </a:prstGeom>
          <a:gradFill flip="none" rotWithShape="1">
            <a:gsLst>
              <a:gs pos="0">
                <a:srgbClr val="F5AB55"/>
              </a:gs>
              <a:gs pos="20000">
                <a:srgbClr val="F8C85E"/>
              </a:gs>
              <a:gs pos="91000">
                <a:srgbClr val="F8C85E">
                  <a:lumMod val="76000"/>
                  <a:lumOff val="24000"/>
                </a:srgbClr>
              </a:gs>
              <a:gs pos="100000">
                <a:srgbClr val="F5AB55"/>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20" name="Isosceles Triangle 19">
            <a:extLst>
              <a:ext uri="{FF2B5EF4-FFF2-40B4-BE49-F238E27FC236}">
                <a16:creationId xmlns:a16="http://schemas.microsoft.com/office/drawing/2014/main" id="{9BD2C063-BAA3-401A-B78B-BB423AAA0E63}"/>
              </a:ext>
            </a:extLst>
          </p:cNvPr>
          <p:cNvSpPr/>
          <p:nvPr/>
        </p:nvSpPr>
        <p:spPr>
          <a:xfrm rot="10800000">
            <a:off x="3880728" y="1766657"/>
            <a:ext cx="2011085" cy="1245657"/>
          </a:xfrm>
          <a:prstGeom prst="triangle">
            <a:avLst/>
          </a:prstGeom>
          <a:gradFill flip="none" rotWithShape="1">
            <a:gsLst>
              <a:gs pos="0">
                <a:schemeClr val="bg1">
                  <a:lumMod val="65000"/>
                </a:schemeClr>
              </a:gs>
              <a:gs pos="20000">
                <a:schemeClr val="bg1">
                  <a:lumMod val="75000"/>
                </a:schemeClr>
              </a:gs>
              <a:gs pos="87000">
                <a:srgbClr val="F6F6F6"/>
              </a:gs>
              <a:gs pos="100000">
                <a:schemeClr val="bg1">
                  <a:lumMod val="65000"/>
                </a:schemeClr>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23" name="Isosceles Triangle 22">
            <a:extLst>
              <a:ext uri="{FF2B5EF4-FFF2-40B4-BE49-F238E27FC236}">
                <a16:creationId xmlns:a16="http://schemas.microsoft.com/office/drawing/2014/main" id="{32A142CE-DCAC-4AD1-BA4C-7729A8AC0122}"/>
              </a:ext>
            </a:extLst>
          </p:cNvPr>
          <p:cNvSpPr/>
          <p:nvPr/>
        </p:nvSpPr>
        <p:spPr>
          <a:xfrm rot="10800000" flipV="1">
            <a:off x="6286868" y="4573451"/>
            <a:ext cx="2011085" cy="1245658"/>
          </a:xfrm>
          <a:prstGeom prst="triangle">
            <a:avLst/>
          </a:prstGeom>
          <a:gradFill flip="none" rotWithShape="1">
            <a:gsLst>
              <a:gs pos="0">
                <a:schemeClr val="tx2">
                  <a:lumMod val="75000"/>
                </a:schemeClr>
              </a:gs>
              <a:gs pos="20000">
                <a:schemeClr val="tx2"/>
              </a:gs>
              <a:gs pos="87000">
                <a:schemeClr val="tx2">
                  <a:lumMod val="87000"/>
                  <a:lumOff val="13000"/>
                </a:schemeClr>
              </a:gs>
              <a:gs pos="100000">
                <a:schemeClr val="tx2">
                  <a:lumMod val="75000"/>
                </a:schemeClr>
              </a:gs>
            </a:gsLst>
            <a:lin ang="5400000" scaled="1"/>
            <a:tileRect/>
          </a:gradFill>
          <a:ln>
            <a:noFill/>
          </a:ln>
          <a:effectLst>
            <a:outerShdw blurRad="177800" dist="38100" dir="16200000" sx="98000" sy="98000"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defTabSz="914400"/>
            <a:endParaRPr lang="en-IN">
              <a:solidFill>
                <a:prstClr val="white"/>
              </a:solidFill>
              <a:latin typeface="Calibri" panose="020F0502020204030204"/>
            </a:endParaRPr>
          </a:p>
        </p:txBody>
      </p:sp>
      <p:sp>
        <p:nvSpPr>
          <p:cNvPr id="54" name="TextBox 92">
            <a:extLst>
              <a:ext uri="{FF2B5EF4-FFF2-40B4-BE49-F238E27FC236}">
                <a16:creationId xmlns:a16="http://schemas.microsoft.com/office/drawing/2014/main" id="{50B29DE9-4129-4224-A4A9-E4C18AEFD128}"/>
              </a:ext>
            </a:extLst>
          </p:cNvPr>
          <p:cNvSpPr txBox="1"/>
          <p:nvPr/>
        </p:nvSpPr>
        <p:spPr>
          <a:xfrm>
            <a:off x="2032493" y="553892"/>
            <a:ext cx="7736397" cy="461665"/>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IN" sz="2400" b="1" dirty="0">
                <a:solidFill>
                  <a:prstClr val="black">
                    <a:lumMod val="75000"/>
                    <a:lumOff val="25000"/>
                  </a:prstClr>
                </a:solidFill>
                <a:latin typeface="Arial" panose="020B0604020202020204" pitchFamily="34" charset="0"/>
                <a:cs typeface="Arial" panose="020B0604020202020204" pitchFamily="34" charset="0"/>
              </a:rPr>
              <a:t>SWOT Analysis - MiniMe</a:t>
            </a:r>
          </a:p>
        </p:txBody>
      </p:sp>
      <p:sp>
        <p:nvSpPr>
          <p:cNvPr id="50" name="TextBox 49">
            <a:extLst>
              <a:ext uri="{FF2B5EF4-FFF2-40B4-BE49-F238E27FC236}">
                <a16:creationId xmlns:a16="http://schemas.microsoft.com/office/drawing/2014/main" id="{B8FD62B5-172C-4636-9CA1-7AC4388D299F}"/>
              </a:ext>
            </a:extLst>
          </p:cNvPr>
          <p:cNvSpPr txBox="1"/>
          <p:nvPr/>
        </p:nvSpPr>
        <p:spPr>
          <a:xfrm>
            <a:off x="4645809" y="2000915"/>
            <a:ext cx="458780" cy="584775"/>
          </a:xfrm>
          <a:prstGeom prst="rect">
            <a:avLst/>
          </a:prstGeom>
          <a:noFill/>
        </p:spPr>
        <p:txBody>
          <a:bodyPr wrap="none" rtlCol="0">
            <a:spAutoFit/>
          </a:bodyPr>
          <a:lstStyle/>
          <a:p>
            <a:r>
              <a:rPr lang="en-IN" sz="3200" b="1" dirty="0">
                <a:solidFill>
                  <a:prstClr val="white">
                    <a:lumMod val="50000"/>
                  </a:prstClr>
                </a:solidFill>
                <a:latin typeface="Arial" panose="020B0604020202020204" pitchFamily="34" charset="0"/>
                <a:cs typeface="Arial" panose="020B0604020202020204" pitchFamily="34" charset="0"/>
              </a:rPr>
              <a:t>S</a:t>
            </a:r>
          </a:p>
        </p:txBody>
      </p:sp>
      <p:sp>
        <p:nvSpPr>
          <p:cNvPr id="51" name="TextBox 50">
            <a:extLst>
              <a:ext uri="{FF2B5EF4-FFF2-40B4-BE49-F238E27FC236}">
                <a16:creationId xmlns:a16="http://schemas.microsoft.com/office/drawing/2014/main" id="{9135821F-FE13-4563-90F7-B91285BC81E1}"/>
              </a:ext>
            </a:extLst>
          </p:cNvPr>
          <p:cNvSpPr txBox="1"/>
          <p:nvPr/>
        </p:nvSpPr>
        <p:spPr>
          <a:xfrm>
            <a:off x="5350276" y="2643660"/>
            <a:ext cx="572593" cy="584775"/>
          </a:xfrm>
          <a:prstGeom prst="rect">
            <a:avLst/>
          </a:prstGeom>
          <a:noFill/>
        </p:spPr>
        <p:txBody>
          <a:bodyPr wrap="none" rtlCol="0">
            <a:spAutoFit/>
          </a:bodyPr>
          <a:lstStyle/>
          <a:p>
            <a:r>
              <a:rPr lang="en-IN" sz="3200" b="1" dirty="0">
                <a:solidFill>
                  <a:prstClr val="white"/>
                </a:solidFill>
                <a:latin typeface="Arial" panose="020B0604020202020204" pitchFamily="34" charset="0"/>
                <a:cs typeface="Arial" panose="020B0604020202020204" pitchFamily="34" charset="0"/>
              </a:rPr>
              <a:t>W</a:t>
            </a:r>
          </a:p>
        </p:txBody>
      </p:sp>
      <p:sp>
        <p:nvSpPr>
          <p:cNvPr id="52" name="TextBox 51">
            <a:extLst>
              <a:ext uri="{FF2B5EF4-FFF2-40B4-BE49-F238E27FC236}">
                <a16:creationId xmlns:a16="http://schemas.microsoft.com/office/drawing/2014/main" id="{001ACA72-ACE1-4D65-86B0-87E99EC25FFD}"/>
              </a:ext>
            </a:extLst>
          </p:cNvPr>
          <p:cNvSpPr txBox="1"/>
          <p:nvPr/>
        </p:nvSpPr>
        <p:spPr>
          <a:xfrm>
            <a:off x="6260419" y="4388693"/>
            <a:ext cx="503664" cy="584775"/>
          </a:xfrm>
          <a:prstGeom prst="rect">
            <a:avLst/>
          </a:prstGeom>
          <a:noFill/>
        </p:spPr>
        <p:txBody>
          <a:bodyPr wrap="square" rtlCol="0">
            <a:spAutoFit/>
          </a:bodyPr>
          <a:lstStyle/>
          <a:p>
            <a:r>
              <a:rPr lang="en-IN" sz="3200" b="1" dirty="0">
                <a:solidFill>
                  <a:prstClr val="white">
                    <a:lumMod val="50000"/>
                  </a:prstClr>
                </a:solidFill>
                <a:latin typeface="Arial" panose="020B0604020202020204" pitchFamily="34" charset="0"/>
                <a:cs typeface="Arial" panose="020B0604020202020204" pitchFamily="34" charset="0"/>
              </a:rPr>
              <a:t>O</a:t>
            </a:r>
          </a:p>
        </p:txBody>
      </p:sp>
      <p:sp>
        <p:nvSpPr>
          <p:cNvPr id="55" name="TextBox 54">
            <a:extLst>
              <a:ext uri="{FF2B5EF4-FFF2-40B4-BE49-F238E27FC236}">
                <a16:creationId xmlns:a16="http://schemas.microsoft.com/office/drawing/2014/main" id="{584D7E8C-86C8-4293-A790-86218393E78A}"/>
              </a:ext>
            </a:extLst>
          </p:cNvPr>
          <p:cNvSpPr txBox="1"/>
          <p:nvPr/>
        </p:nvSpPr>
        <p:spPr>
          <a:xfrm>
            <a:off x="7090270" y="5010777"/>
            <a:ext cx="434734" cy="584775"/>
          </a:xfrm>
          <a:prstGeom prst="rect">
            <a:avLst/>
          </a:prstGeom>
          <a:noFill/>
        </p:spPr>
        <p:txBody>
          <a:bodyPr wrap="none" rtlCol="0">
            <a:spAutoFit/>
          </a:bodyPr>
          <a:lstStyle/>
          <a:p>
            <a:r>
              <a:rPr lang="en-IN" sz="3200" b="1" dirty="0">
                <a:solidFill>
                  <a:prstClr val="white"/>
                </a:solidFill>
                <a:latin typeface="Arial" panose="020B0604020202020204" pitchFamily="34" charset="0"/>
                <a:cs typeface="Arial" panose="020B0604020202020204" pitchFamily="34" charset="0"/>
              </a:rPr>
              <a:t>T</a:t>
            </a:r>
          </a:p>
        </p:txBody>
      </p:sp>
      <p:grpSp>
        <p:nvGrpSpPr>
          <p:cNvPr id="56" name="Group 55">
            <a:extLst>
              <a:ext uri="{FF2B5EF4-FFF2-40B4-BE49-F238E27FC236}">
                <a16:creationId xmlns:a16="http://schemas.microsoft.com/office/drawing/2014/main" id="{E7971EA5-6C6D-4A30-B3FB-6ED90E009405}"/>
              </a:ext>
            </a:extLst>
          </p:cNvPr>
          <p:cNvGrpSpPr/>
          <p:nvPr/>
        </p:nvGrpSpPr>
        <p:grpSpPr>
          <a:xfrm>
            <a:off x="1872653" y="2406735"/>
            <a:ext cx="2950449" cy="1698532"/>
            <a:chOff x="3689613" y="3223501"/>
            <a:chExt cx="2449964" cy="851952"/>
          </a:xfrm>
        </p:grpSpPr>
        <p:sp>
          <p:nvSpPr>
            <p:cNvPr id="57" name="TextBox 56">
              <a:extLst>
                <a:ext uri="{FF2B5EF4-FFF2-40B4-BE49-F238E27FC236}">
                  <a16:creationId xmlns:a16="http://schemas.microsoft.com/office/drawing/2014/main" id="{15ECC734-8902-4BDB-9C42-888B9CDA9DAC}"/>
                </a:ext>
              </a:extLst>
            </p:cNvPr>
            <p:cNvSpPr txBox="1"/>
            <p:nvPr/>
          </p:nvSpPr>
          <p:spPr>
            <a:xfrm>
              <a:off x="3689613" y="3223501"/>
              <a:ext cx="2160105" cy="169812"/>
            </a:xfrm>
            <a:prstGeom prst="rect">
              <a:avLst/>
            </a:prstGeom>
            <a:noFill/>
          </p:spPr>
          <p:txBody>
            <a:bodyPr wrap="square" rtlCol="0">
              <a:spAutoFit/>
            </a:bodyPr>
            <a:lstStyle/>
            <a:p>
              <a:pPr algn="r"/>
              <a:r>
                <a:rPr lang="en-US" sz="1600" b="1" dirty="0">
                  <a:solidFill>
                    <a:prstClr val="white">
                      <a:lumMod val="50000"/>
                    </a:prstClr>
                  </a:solidFill>
                  <a:latin typeface="Calibri" panose="020F0502020204030204"/>
                </a:rPr>
                <a:t>Strength</a:t>
              </a:r>
              <a:endParaRPr lang="en-US" sz="1400" b="1" dirty="0">
                <a:solidFill>
                  <a:prstClr val="white">
                    <a:lumMod val="50000"/>
                  </a:prstClr>
                </a:solidFill>
                <a:latin typeface="Calibri" panose="020F0502020204030204"/>
              </a:endParaRPr>
            </a:p>
          </p:txBody>
        </p:sp>
        <p:sp>
          <p:nvSpPr>
            <p:cNvPr id="58" name="TextBox 57">
              <a:extLst>
                <a:ext uri="{FF2B5EF4-FFF2-40B4-BE49-F238E27FC236}">
                  <a16:creationId xmlns:a16="http://schemas.microsoft.com/office/drawing/2014/main" id="{2B3BEAD1-94F5-4DF1-8DFF-DCF7DB6E6CA5}"/>
                </a:ext>
              </a:extLst>
            </p:cNvPr>
            <p:cNvSpPr txBox="1"/>
            <p:nvPr/>
          </p:nvSpPr>
          <p:spPr>
            <a:xfrm>
              <a:off x="3979473" y="3473390"/>
              <a:ext cx="2160104" cy="602063"/>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Wide range of clothes</a:t>
              </a:r>
            </a:p>
            <a:p>
              <a:pPr marL="171450" indent="-171450">
                <a:buFont typeface="Arial" panose="020B0604020202020204" pitchFamily="34" charset="0"/>
                <a:buChar char="•"/>
              </a:pPr>
              <a:r>
                <a:rPr lang="en-US" sz="1200" dirty="0">
                  <a:solidFill>
                    <a:prstClr val="black"/>
                  </a:solidFill>
                  <a:latin typeface="Calibri" panose="020F0502020204030204"/>
                </a:rPr>
                <a:t>Affordable prices</a:t>
              </a:r>
            </a:p>
            <a:p>
              <a:pPr marL="171450" indent="-171450">
                <a:buFont typeface="Arial" panose="020B0604020202020204" pitchFamily="34" charset="0"/>
                <a:buChar char="•"/>
              </a:pPr>
              <a:r>
                <a:rPr lang="en-US" sz="1200" dirty="0">
                  <a:solidFill>
                    <a:prstClr val="black"/>
                  </a:solidFill>
                  <a:latin typeface="Calibri" panose="020F0502020204030204"/>
                </a:rPr>
                <a:t>Good quality</a:t>
              </a:r>
            </a:p>
            <a:p>
              <a:pPr marL="171450" indent="-171450">
                <a:buFont typeface="Arial" panose="020B0604020202020204" pitchFamily="34" charset="0"/>
                <a:buChar char="•"/>
              </a:pPr>
              <a:r>
                <a:rPr lang="en-US" sz="1200" dirty="0">
                  <a:solidFill>
                    <a:prstClr val="black"/>
                  </a:solidFill>
                  <a:latin typeface="Calibri" panose="020F0502020204030204"/>
                </a:rPr>
                <a:t>24/7 access true the website</a:t>
              </a:r>
            </a:p>
            <a:p>
              <a:pPr marL="171450" indent="-171450">
                <a:buFont typeface="Arial" panose="020B0604020202020204" pitchFamily="34" charset="0"/>
                <a:buChar char="•"/>
              </a:pPr>
              <a:r>
                <a:rPr lang="en-US" sz="1200" dirty="0">
                  <a:solidFill>
                    <a:prstClr val="black"/>
                  </a:solidFill>
                  <a:latin typeface="Calibri" panose="020F0502020204030204"/>
                </a:rPr>
                <a:t>Available discount for bundle buying and regular clients</a:t>
              </a:r>
            </a:p>
          </p:txBody>
        </p:sp>
      </p:grpSp>
      <p:grpSp>
        <p:nvGrpSpPr>
          <p:cNvPr id="59" name="Group 58">
            <a:extLst>
              <a:ext uri="{FF2B5EF4-FFF2-40B4-BE49-F238E27FC236}">
                <a16:creationId xmlns:a16="http://schemas.microsoft.com/office/drawing/2014/main" id="{774AC8EC-8BF9-45FC-8037-68A7D8E2B86F}"/>
              </a:ext>
            </a:extLst>
          </p:cNvPr>
          <p:cNvGrpSpPr/>
          <p:nvPr/>
        </p:nvGrpSpPr>
        <p:grpSpPr>
          <a:xfrm>
            <a:off x="6675974" y="2381671"/>
            <a:ext cx="2101868" cy="1634847"/>
            <a:chOff x="3979472" y="3218622"/>
            <a:chExt cx="2160105" cy="958554"/>
          </a:xfrm>
        </p:grpSpPr>
        <p:sp>
          <p:nvSpPr>
            <p:cNvPr id="60" name="TextBox 59">
              <a:extLst>
                <a:ext uri="{FF2B5EF4-FFF2-40B4-BE49-F238E27FC236}">
                  <a16:creationId xmlns:a16="http://schemas.microsoft.com/office/drawing/2014/main" id="{25B5FCE5-01BC-4D5B-B7AF-74B0DC1831A1}"/>
                </a:ext>
              </a:extLst>
            </p:cNvPr>
            <p:cNvSpPr txBox="1"/>
            <p:nvPr/>
          </p:nvSpPr>
          <p:spPr>
            <a:xfrm>
              <a:off x="3979472" y="3218622"/>
              <a:ext cx="2160105" cy="198503"/>
            </a:xfrm>
            <a:prstGeom prst="rect">
              <a:avLst/>
            </a:prstGeom>
            <a:noFill/>
          </p:spPr>
          <p:txBody>
            <a:bodyPr wrap="square" rtlCol="0">
              <a:spAutoFit/>
            </a:bodyPr>
            <a:lstStyle/>
            <a:p>
              <a:r>
                <a:rPr lang="en-US" sz="1600" b="1" dirty="0">
                  <a:solidFill>
                    <a:srgbClr val="39B2B4"/>
                  </a:solidFill>
                  <a:latin typeface="Calibri" panose="020F0502020204030204"/>
                </a:rPr>
                <a:t>Weakness</a:t>
              </a:r>
              <a:endParaRPr lang="en-US" sz="1400" b="1" dirty="0">
                <a:solidFill>
                  <a:srgbClr val="39B2B4"/>
                </a:solidFill>
                <a:latin typeface="Calibri" panose="020F0502020204030204"/>
              </a:endParaRPr>
            </a:p>
          </p:txBody>
        </p:sp>
        <p:sp>
          <p:nvSpPr>
            <p:cNvPr id="61" name="TextBox 60">
              <a:extLst>
                <a:ext uri="{FF2B5EF4-FFF2-40B4-BE49-F238E27FC236}">
                  <a16:creationId xmlns:a16="http://schemas.microsoft.com/office/drawing/2014/main" id="{C72931AC-183E-481C-B935-B7687CA5D555}"/>
                </a:ext>
              </a:extLst>
            </p:cNvPr>
            <p:cNvSpPr txBox="1"/>
            <p:nvPr/>
          </p:nvSpPr>
          <p:spPr>
            <a:xfrm>
              <a:off x="3979473" y="3473391"/>
              <a:ext cx="2160104" cy="703785"/>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New business on the market compared to the rivals</a:t>
              </a:r>
            </a:p>
            <a:p>
              <a:pPr marL="171450" indent="-171450">
                <a:buFont typeface="Arial" panose="020B0604020202020204" pitchFamily="34" charset="0"/>
                <a:buChar char="•"/>
              </a:pPr>
              <a:r>
                <a:rPr lang="en-US" sz="1200" dirty="0">
                  <a:solidFill>
                    <a:prstClr val="black"/>
                  </a:solidFill>
                  <a:latin typeface="Calibri" panose="020F0502020204030204"/>
                </a:rPr>
                <a:t> Small start-up capital</a:t>
              </a:r>
            </a:p>
            <a:p>
              <a:pPr marL="171450" indent="-171450">
                <a:buFont typeface="Arial" panose="020B0604020202020204" pitchFamily="34" charset="0"/>
                <a:buChar char="•"/>
              </a:pPr>
              <a:r>
                <a:rPr lang="en-US" sz="1200" dirty="0">
                  <a:solidFill>
                    <a:prstClr val="black"/>
                  </a:solidFill>
                  <a:latin typeface="Calibri" panose="020F0502020204030204"/>
                </a:rPr>
                <a:t>The risk of importing products from China</a:t>
              </a:r>
            </a:p>
          </p:txBody>
        </p:sp>
      </p:grpSp>
      <p:grpSp>
        <p:nvGrpSpPr>
          <p:cNvPr id="68" name="Group 67">
            <a:extLst>
              <a:ext uri="{FF2B5EF4-FFF2-40B4-BE49-F238E27FC236}">
                <a16:creationId xmlns:a16="http://schemas.microsoft.com/office/drawing/2014/main" id="{FD838709-B0BE-458D-BFDF-97CE22CFC2C1}"/>
              </a:ext>
            </a:extLst>
          </p:cNvPr>
          <p:cNvGrpSpPr/>
          <p:nvPr/>
        </p:nvGrpSpPr>
        <p:grpSpPr>
          <a:xfrm>
            <a:off x="3234536" y="4464492"/>
            <a:ext cx="2776821" cy="1817868"/>
            <a:chOff x="3815254" y="3218622"/>
            <a:chExt cx="2853759" cy="1155588"/>
          </a:xfrm>
        </p:grpSpPr>
        <p:sp>
          <p:nvSpPr>
            <p:cNvPr id="69" name="TextBox 68">
              <a:extLst>
                <a:ext uri="{FF2B5EF4-FFF2-40B4-BE49-F238E27FC236}">
                  <a16:creationId xmlns:a16="http://schemas.microsoft.com/office/drawing/2014/main" id="{C5798ED7-B7E4-4579-89A3-ED26B1F9422A}"/>
                </a:ext>
              </a:extLst>
            </p:cNvPr>
            <p:cNvSpPr txBox="1"/>
            <p:nvPr/>
          </p:nvSpPr>
          <p:spPr>
            <a:xfrm>
              <a:off x="3979472" y="3218622"/>
              <a:ext cx="2160105" cy="215213"/>
            </a:xfrm>
            <a:prstGeom prst="rect">
              <a:avLst/>
            </a:prstGeom>
            <a:noFill/>
          </p:spPr>
          <p:txBody>
            <a:bodyPr wrap="square" rtlCol="0">
              <a:spAutoFit/>
            </a:bodyPr>
            <a:lstStyle/>
            <a:p>
              <a:pPr algn="r"/>
              <a:r>
                <a:rPr lang="en-US" sz="1600" b="1" dirty="0">
                  <a:solidFill>
                    <a:srgbClr val="F5AB55"/>
                  </a:solidFill>
                  <a:latin typeface="Calibri" panose="020F0502020204030204"/>
                </a:rPr>
                <a:t>Opportunity</a:t>
              </a:r>
              <a:endParaRPr lang="en-US" sz="1400" b="1" dirty="0">
                <a:solidFill>
                  <a:srgbClr val="F5AB55"/>
                </a:solidFill>
                <a:latin typeface="Calibri" panose="020F0502020204030204"/>
              </a:endParaRPr>
            </a:p>
          </p:txBody>
        </p:sp>
        <p:sp>
          <p:nvSpPr>
            <p:cNvPr id="70" name="TextBox 69">
              <a:extLst>
                <a:ext uri="{FF2B5EF4-FFF2-40B4-BE49-F238E27FC236}">
                  <a16:creationId xmlns:a16="http://schemas.microsoft.com/office/drawing/2014/main" id="{13B4B4BD-9F42-472D-9AB2-E92A7EFC6B4F}"/>
                </a:ext>
              </a:extLst>
            </p:cNvPr>
            <p:cNvSpPr txBox="1"/>
            <p:nvPr/>
          </p:nvSpPr>
          <p:spPr>
            <a:xfrm>
              <a:off x="3815254" y="3493792"/>
              <a:ext cx="2853759" cy="880418"/>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Fast-growing sector</a:t>
              </a:r>
            </a:p>
            <a:p>
              <a:pPr marL="171450" indent="-171450">
                <a:buFont typeface="Arial" panose="020B0604020202020204" pitchFamily="34" charset="0"/>
                <a:buChar char="•"/>
              </a:pPr>
              <a:r>
                <a:rPr lang="en-US" sz="1200" dirty="0">
                  <a:solidFill>
                    <a:prstClr val="black"/>
                  </a:solidFill>
                  <a:latin typeface="Calibri" panose="020F0502020204030204"/>
                </a:rPr>
                <a:t>Lack of variety on the market</a:t>
              </a:r>
            </a:p>
            <a:p>
              <a:pPr marL="171450" indent="-171450">
                <a:buFont typeface="Arial" panose="020B0604020202020204" pitchFamily="34" charset="0"/>
                <a:buChar char="•"/>
              </a:pPr>
              <a:r>
                <a:rPr lang="en-US" sz="1200" dirty="0">
                  <a:solidFill>
                    <a:prstClr val="black"/>
                  </a:solidFill>
                  <a:latin typeface="Calibri" panose="020F0502020204030204"/>
                </a:rPr>
                <a:t>High demand for kids’ clothes</a:t>
              </a:r>
            </a:p>
            <a:p>
              <a:pPr marL="171450" indent="-171450">
                <a:buFont typeface="Arial" panose="020B0604020202020204" pitchFamily="34" charset="0"/>
                <a:buChar char="•"/>
              </a:pPr>
              <a:r>
                <a:rPr lang="en-US" sz="1200" dirty="0">
                  <a:solidFill>
                    <a:prstClr val="black"/>
                  </a:solidFill>
                  <a:latin typeface="Calibri" panose="020F0502020204030204"/>
                </a:rPr>
                <a:t>Expand online sales</a:t>
              </a:r>
            </a:p>
            <a:p>
              <a:pPr marL="171450" indent="-171450">
                <a:buFont typeface="Arial" panose="020B0604020202020204" pitchFamily="34" charset="0"/>
                <a:buChar char="•"/>
              </a:pPr>
              <a:endParaRPr lang="en-US" sz="1200" dirty="0">
                <a:solidFill>
                  <a:prstClr val="black"/>
                </a:solidFill>
                <a:latin typeface="Calibri" panose="020F0502020204030204"/>
              </a:endParaRPr>
            </a:p>
            <a:p>
              <a:pPr marL="171450" indent="-171450">
                <a:buFont typeface="Arial" panose="020B0604020202020204" pitchFamily="34" charset="0"/>
                <a:buChar char="•"/>
              </a:pPr>
              <a:endParaRPr lang="en-US" sz="1200" dirty="0">
                <a:solidFill>
                  <a:prstClr val="black"/>
                </a:solidFill>
                <a:latin typeface="Calibri" panose="020F0502020204030204"/>
              </a:endParaRPr>
            </a:p>
            <a:p>
              <a:pPr marL="171450" indent="-171450">
                <a:buFont typeface="Arial" panose="020B0604020202020204" pitchFamily="34" charset="0"/>
                <a:buChar char="•"/>
              </a:pPr>
              <a:endParaRPr lang="en-US" sz="1200" dirty="0">
                <a:solidFill>
                  <a:prstClr val="black"/>
                </a:solidFill>
                <a:latin typeface="Calibri" panose="020F0502020204030204"/>
              </a:endParaRPr>
            </a:p>
          </p:txBody>
        </p:sp>
      </p:grpSp>
      <p:grpSp>
        <p:nvGrpSpPr>
          <p:cNvPr id="71" name="Group 70">
            <a:extLst>
              <a:ext uri="{FF2B5EF4-FFF2-40B4-BE49-F238E27FC236}">
                <a16:creationId xmlns:a16="http://schemas.microsoft.com/office/drawing/2014/main" id="{1C15893E-AA47-4FF4-987F-A8943D3B4D1F}"/>
              </a:ext>
            </a:extLst>
          </p:cNvPr>
          <p:cNvGrpSpPr/>
          <p:nvPr/>
        </p:nvGrpSpPr>
        <p:grpSpPr>
          <a:xfrm>
            <a:off x="8217201" y="4440725"/>
            <a:ext cx="2165335" cy="1283013"/>
            <a:chOff x="3914247" y="3218622"/>
            <a:chExt cx="2225330" cy="721892"/>
          </a:xfrm>
        </p:grpSpPr>
        <p:sp>
          <p:nvSpPr>
            <p:cNvPr id="72" name="TextBox 71">
              <a:extLst>
                <a:ext uri="{FF2B5EF4-FFF2-40B4-BE49-F238E27FC236}">
                  <a16:creationId xmlns:a16="http://schemas.microsoft.com/office/drawing/2014/main" id="{E91A4B7E-9F10-41AF-A69E-288C3C16AF10}"/>
                </a:ext>
              </a:extLst>
            </p:cNvPr>
            <p:cNvSpPr txBox="1"/>
            <p:nvPr/>
          </p:nvSpPr>
          <p:spPr>
            <a:xfrm>
              <a:off x="3979472" y="3218622"/>
              <a:ext cx="2160105" cy="190489"/>
            </a:xfrm>
            <a:prstGeom prst="rect">
              <a:avLst/>
            </a:prstGeom>
            <a:noFill/>
          </p:spPr>
          <p:txBody>
            <a:bodyPr wrap="square" rtlCol="0">
              <a:spAutoFit/>
            </a:bodyPr>
            <a:lstStyle/>
            <a:p>
              <a:r>
                <a:rPr lang="en-US" sz="1600" b="1" dirty="0">
                  <a:solidFill>
                    <a:srgbClr val="44546A"/>
                  </a:solidFill>
                  <a:latin typeface="Calibri" panose="020F0502020204030204"/>
                </a:rPr>
                <a:t>Threat</a:t>
              </a:r>
            </a:p>
          </p:txBody>
        </p:sp>
        <p:sp>
          <p:nvSpPr>
            <p:cNvPr id="73" name="TextBox 72">
              <a:extLst>
                <a:ext uri="{FF2B5EF4-FFF2-40B4-BE49-F238E27FC236}">
                  <a16:creationId xmlns:a16="http://schemas.microsoft.com/office/drawing/2014/main" id="{7FB53AE3-6E6E-4556-A3C6-ED20A3B3F65D}"/>
                </a:ext>
              </a:extLst>
            </p:cNvPr>
            <p:cNvSpPr txBox="1"/>
            <p:nvPr/>
          </p:nvSpPr>
          <p:spPr>
            <a:xfrm>
              <a:off x="3914247" y="3472950"/>
              <a:ext cx="2160103" cy="467564"/>
            </a:xfrm>
            <a:prstGeom prst="rect">
              <a:avLst/>
            </a:prstGeom>
            <a:noFill/>
          </p:spPr>
          <p:txBody>
            <a:bodyPr wrap="square" rtlCol="0">
              <a:spAutoFit/>
            </a:bodyPr>
            <a:lstStyle/>
            <a:p>
              <a:pPr marL="171450" indent="-171450">
                <a:buFont typeface="Arial" panose="020B0604020202020204" pitchFamily="34" charset="0"/>
                <a:buChar char="•"/>
              </a:pPr>
              <a:r>
                <a:rPr lang="en-US" sz="1200" dirty="0">
                  <a:solidFill>
                    <a:prstClr val="black"/>
                  </a:solidFill>
                  <a:latin typeface="Calibri" panose="020F0502020204030204"/>
                </a:rPr>
                <a:t>Established competitors </a:t>
              </a:r>
            </a:p>
            <a:p>
              <a:pPr marL="171450" indent="-171450">
                <a:buFont typeface="Arial" panose="020B0604020202020204" pitchFamily="34" charset="0"/>
                <a:buChar char="•"/>
              </a:pPr>
              <a:r>
                <a:rPr lang="en-US" sz="1200" dirty="0">
                  <a:solidFill>
                    <a:prstClr val="black"/>
                  </a:solidFill>
                  <a:latin typeface="Calibri" panose="020F0502020204030204"/>
                </a:rPr>
                <a:t>Raising inflation </a:t>
              </a:r>
            </a:p>
            <a:p>
              <a:pPr marL="171450" indent="-171450">
                <a:buFont typeface="Arial" panose="020B0604020202020204" pitchFamily="34" charset="0"/>
                <a:buChar char="•"/>
              </a:pPr>
              <a:r>
                <a:rPr lang="en-US" sz="1200" dirty="0">
                  <a:solidFill>
                    <a:prstClr val="black"/>
                  </a:solidFill>
                  <a:latin typeface="Calibri" panose="020F0502020204030204"/>
                </a:rPr>
                <a:t>New competitors with lower prices</a:t>
              </a:r>
            </a:p>
          </p:txBody>
        </p:sp>
      </p:grpSp>
      <p:pic>
        <p:nvPicPr>
          <p:cNvPr id="74" name="Graphic 73" descr="Empty battery">
            <a:extLst>
              <a:ext uri="{FF2B5EF4-FFF2-40B4-BE49-F238E27FC236}">
                <a16:creationId xmlns:a16="http://schemas.microsoft.com/office/drawing/2014/main" id="{0AFE9977-09BC-4527-BA6B-012B0D9C1052}"/>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flipH="1">
            <a:off x="7659016" y="2447239"/>
            <a:ext cx="360000" cy="360000"/>
          </a:xfrm>
          <a:prstGeom prst="rect">
            <a:avLst/>
          </a:prstGeom>
        </p:spPr>
      </p:pic>
      <p:pic>
        <p:nvPicPr>
          <p:cNvPr id="75" name="Graphic 74" descr="Full battery">
            <a:extLst>
              <a:ext uri="{FF2B5EF4-FFF2-40B4-BE49-F238E27FC236}">
                <a16:creationId xmlns:a16="http://schemas.microsoft.com/office/drawing/2014/main" id="{1505BD62-77C3-4AFD-AF94-4D19BC9CA6EB}"/>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flipH="1">
            <a:off x="3171864" y="2376050"/>
            <a:ext cx="360000" cy="360000"/>
          </a:xfrm>
          <a:prstGeom prst="rect">
            <a:avLst/>
          </a:prstGeom>
        </p:spPr>
      </p:pic>
      <p:pic>
        <p:nvPicPr>
          <p:cNvPr id="76" name="Graphic 75" descr="Business Growth">
            <a:extLst>
              <a:ext uri="{FF2B5EF4-FFF2-40B4-BE49-F238E27FC236}">
                <a16:creationId xmlns:a16="http://schemas.microsoft.com/office/drawing/2014/main" id="{52546950-84F9-487F-A519-877307429842}"/>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3844225" y="4444759"/>
            <a:ext cx="360000" cy="360000"/>
          </a:xfrm>
          <a:prstGeom prst="rect">
            <a:avLst/>
          </a:prstGeom>
        </p:spPr>
      </p:pic>
      <p:pic>
        <p:nvPicPr>
          <p:cNvPr id="77" name="Graphic 76" descr="Warning">
            <a:extLst>
              <a:ext uri="{FF2B5EF4-FFF2-40B4-BE49-F238E27FC236}">
                <a16:creationId xmlns:a16="http://schemas.microsoft.com/office/drawing/2014/main" id="{263BE441-55AA-4244-9797-AD1C901EA363}"/>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9151601" y="4373095"/>
            <a:ext cx="360000" cy="360000"/>
          </a:xfrm>
          <a:prstGeom prst="rect">
            <a:avLst/>
          </a:prstGeom>
        </p:spPr>
      </p:pic>
      <p:sp>
        <p:nvSpPr>
          <p:cNvPr id="9" name="TextBox 8">
            <a:extLst>
              <a:ext uri="{FF2B5EF4-FFF2-40B4-BE49-F238E27FC236}">
                <a16:creationId xmlns:a16="http://schemas.microsoft.com/office/drawing/2014/main" id="{D689990B-333C-5C24-4FE5-BB6AB57FAEE7}"/>
              </a:ext>
            </a:extLst>
          </p:cNvPr>
          <p:cNvSpPr txBox="1"/>
          <p:nvPr/>
        </p:nvSpPr>
        <p:spPr>
          <a:xfrm>
            <a:off x="9511601" y="1015557"/>
            <a:ext cx="2614016" cy="2340288"/>
          </a:xfrm>
          <a:prstGeom prst="rect">
            <a:avLst/>
          </a:prstGeom>
          <a:noFill/>
        </p:spPr>
        <p:txBody>
          <a:bodyPr wrap="square" rtlCol="0">
            <a:spAutoFit/>
          </a:bodyPr>
          <a:lstStyle/>
          <a:p>
            <a:r>
              <a:rPr lang="en-US" dirty="0"/>
              <a:t>SWOT analysis is frequently laid out as a 2-by-2 table or matrix, with internal performance enhancers labeled as strengths and internal performance inhibitors as weaknesses.</a:t>
            </a:r>
          </a:p>
        </p:txBody>
      </p:sp>
      <p:sp>
        <p:nvSpPr>
          <p:cNvPr id="6" name="TextBox 5">
            <a:extLst>
              <a:ext uri="{FF2B5EF4-FFF2-40B4-BE49-F238E27FC236}">
                <a16:creationId xmlns:a16="http://schemas.microsoft.com/office/drawing/2014/main" id="{5D888FB5-FF45-BEA0-0CC1-9B84BC6235F1}"/>
              </a:ext>
            </a:extLst>
          </p:cNvPr>
          <p:cNvSpPr txBox="1"/>
          <p:nvPr/>
        </p:nvSpPr>
        <p:spPr>
          <a:xfrm>
            <a:off x="10594717" y="6467026"/>
            <a:ext cx="1806549" cy="369332"/>
          </a:xfrm>
          <a:prstGeom prst="rect">
            <a:avLst/>
          </a:prstGeom>
          <a:noFill/>
        </p:spPr>
        <p:txBody>
          <a:bodyPr wrap="square" rtlCol="0">
            <a:spAutoFit/>
          </a:bodyPr>
          <a:lstStyle/>
          <a:p>
            <a:r>
              <a:rPr lang="en-GB" dirty="0"/>
              <a:t>(Leigh, 2009)</a:t>
            </a:r>
          </a:p>
        </p:txBody>
      </p:sp>
    </p:spTree>
    <p:extLst>
      <p:ext uri="{BB962C8B-B14F-4D97-AF65-F5344CB8AC3E}">
        <p14:creationId xmlns:p14="http://schemas.microsoft.com/office/powerpoint/2010/main" val="3168360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2D8CCB-7E28-A43A-8A58-7EB72AF92EEB}"/>
              </a:ext>
            </a:extLst>
          </p:cNvPr>
          <p:cNvSpPr>
            <a:spLocks noGrp="1"/>
          </p:cNvSpPr>
          <p:nvPr>
            <p:ph type="title"/>
          </p:nvPr>
        </p:nvSpPr>
        <p:spPr>
          <a:xfrm>
            <a:off x="4965431" y="86033"/>
            <a:ext cx="6586491" cy="1286160"/>
          </a:xfrm>
        </p:spPr>
        <p:txBody>
          <a:bodyPr vert="horz" lIns="91440" tIns="45720" rIns="91440" bIns="45720" rtlCol="0" anchor="b">
            <a:normAutofit/>
          </a:bodyPr>
          <a:lstStyle/>
          <a:p>
            <a:pPr marL="0" marR="0" lvl="0" indent="-228600" fontAlgn="auto">
              <a:spcAft>
                <a:spcPts val="0"/>
              </a:spcAft>
              <a:tabLst/>
              <a:defRPr/>
            </a:pPr>
            <a: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t>A PESTEL analysis is a multidimensional method for evaluating broad factors in terms of understanding an organization's strategic direction and supporting thoughtful as well as responsible choices regarding organizational operation. </a:t>
            </a:r>
            <a:br>
              <a:rPr kumimoji="0" lang="en-US" sz="1400" b="0" i="0" u="none" strike="noStrike" cap="none" spc="0" normalizeH="0" baseline="0" noProof="0" dirty="0">
                <a:ln>
                  <a:noFill/>
                </a:ln>
                <a:effectLst/>
                <a:uLnTx/>
                <a:uFillTx/>
                <a:latin typeface="Arial" panose="020B0604020202020204" pitchFamily="34" charset="0"/>
                <a:cs typeface="Arial" panose="020B0604020202020204" pitchFamily="34" charset="0"/>
              </a:rPr>
            </a:br>
            <a:endParaRPr lang="en-US" sz="1400" dirty="0">
              <a:latin typeface="Arial" panose="020B0604020202020204" pitchFamily="34" charset="0"/>
              <a:cs typeface="Arial" panose="020B0604020202020204" pitchFamily="34" charset="0"/>
            </a:endParaRPr>
          </a:p>
        </p:txBody>
      </p:sp>
      <p:pic>
        <p:nvPicPr>
          <p:cNvPr id="6" name="Picture Placeholder 5" descr="Graphical user interface, application&#10;&#10;Description automatically generated">
            <a:extLst>
              <a:ext uri="{FF2B5EF4-FFF2-40B4-BE49-F238E27FC236}">
                <a16:creationId xmlns:a16="http://schemas.microsoft.com/office/drawing/2014/main" id="{4688585E-EE28-DDE7-A115-674D9A0A082D}"/>
              </a:ext>
            </a:extLst>
          </p:cNvPr>
          <p:cNvPicPr>
            <a:picLocks noGrp="1" noChangeAspect="1"/>
          </p:cNvPicPr>
          <p:nvPr>
            <p:ph type="pic"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r="1" b="1372"/>
          <a:stretch/>
        </p:blipFill>
        <p:spPr>
          <a:xfrm>
            <a:off x="20" y="10"/>
            <a:ext cx="4635571" cy="6857990"/>
          </a:xfrm>
          <a:prstGeom prst="rect">
            <a:avLst/>
          </a:prstGeom>
          <a:effectLst/>
        </p:spPr>
      </p:pic>
      <p:cxnSp>
        <p:nvCxnSpPr>
          <p:cNvPr id="24" name="Straight Connector 23">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rgbClr val="6C03E9"/>
            </a:solidFill>
          </a:ln>
        </p:spPr>
        <p:style>
          <a:lnRef idx="1">
            <a:schemeClr val="accent1"/>
          </a:lnRef>
          <a:fillRef idx="0">
            <a:schemeClr val="accent1"/>
          </a:fillRef>
          <a:effectRef idx="0">
            <a:schemeClr val="accent1"/>
          </a:effectRef>
          <a:fontRef idx="minor">
            <a:schemeClr val="tx1"/>
          </a:fontRef>
        </p:style>
      </p:cxnSp>
      <p:graphicFrame>
        <p:nvGraphicFramePr>
          <p:cNvPr id="19" name="Text Placeholder 3">
            <a:extLst>
              <a:ext uri="{FF2B5EF4-FFF2-40B4-BE49-F238E27FC236}">
                <a16:creationId xmlns:a16="http://schemas.microsoft.com/office/drawing/2014/main" id="{36076486-3009-E2E2-6E9E-2DBD93BAC9AE}"/>
              </a:ext>
            </a:extLst>
          </p:cNvPr>
          <p:cNvGraphicFramePr/>
          <p:nvPr>
            <p:extLst>
              <p:ext uri="{D42A27DB-BD31-4B8C-83A1-F6EECF244321}">
                <p14:modId xmlns:p14="http://schemas.microsoft.com/office/powerpoint/2010/main" val="3538501435"/>
              </p:ext>
            </p:extLst>
          </p:nvPr>
        </p:nvGraphicFramePr>
        <p:xfrm>
          <a:off x="5080934" y="1762357"/>
          <a:ext cx="6586489" cy="443142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3" name="TextBox 2">
            <a:extLst>
              <a:ext uri="{FF2B5EF4-FFF2-40B4-BE49-F238E27FC236}">
                <a16:creationId xmlns:a16="http://schemas.microsoft.com/office/drawing/2014/main" id="{9D9E32ED-B647-519D-2047-8620FB963A95}"/>
              </a:ext>
            </a:extLst>
          </p:cNvPr>
          <p:cNvSpPr txBox="1"/>
          <p:nvPr/>
        </p:nvSpPr>
        <p:spPr>
          <a:xfrm>
            <a:off x="10668000" y="6399284"/>
            <a:ext cx="2143125" cy="369332"/>
          </a:xfrm>
          <a:prstGeom prst="rect">
            <a:avLst/>
          </a:prstGeom>
          <a:noFill/>
        </p:spPr>
        <p:txBody>
          <a:bodyPr wrap="square" rtlCol="0">
            <a:spAutoFit/>
          </a:bodyPr>
          <a:lstStyle/>
          <a:p>
            <a:r>
              <a:rPr lang="en-GB"/>
              <a:t>(Song, 2017)</a:t>
            </a:r>
            <a:endParaRPr lang="en-GB" dirty="0"/>
          </a:p>
        </p:txBody>
      </p:sp>
    </p:spTree>
    <p:extLst>
      <p:ext uri="{BB962C8B-B14F-4D97-AF65-F5344CB8AC3E}">
        <p14:creationId xmlns:p14="http://schemas.microsoft.com/office/powerpoint/2010/main" val="28146099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47">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7" name="Picture 4" descr="A wall painted with an arrow and a dartboard">
            <a:extLst>
              <a:ext uri="{FF2B5EF4-FFF2-40B4-BE49-F238E27FC236}">
                <a16:creationId xmlns:a16="http://schemas.microsoft.com/office/drawing/2014/main" id="{E753E9F0-1633-75EE-F45D-1A997BFF7CC2}"/>
              </a:ext>
            </a:extLst>
          </p:cNvPr>
          <p:cNvPicPr>
            <a:picLocks noChangeAspect="1"/>
          </p:cNvPicPr>
          <p:nvPr/>
        </p:nvPicPr>
        <p:blipFill rotWithShape="1">
          <a:blip r:embed="rId2"/>
          <a:srcRect b="807"/>
          <a:stretch/>
        </p:blipFill>
        <p:spPr>
          <a:xfrm>
            <a:off x="3916906" y="10"/>
            <a:ext cx="8275091" cy="6857990"/>
          </a:xfrm>
          <a:prstGeom prst="rect">
            <a:avLst/>
          </a:prstGeom>
        </p:spPr>
      </p:pic>
      <p:sp>
        <p:nvSpPr>
          <p:cNvPr id="50" name="Rectangle 49">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1156CE1-B305-B7BE-C44A-2E12FA8DD844}"/>
              </a:ext>
            </a:extLst>
          </p:cNvPr>
          <p:cNvSpPr>
            <a:spLocks noGrp="1"/>
          </p:cNvSpPr>
          <p:nvPr>
            <p:ph type="title"/>
          </p:nvPr>
        </p:nvSpPr>
        <p:spPr>
          <a:xfrm>
            <a:off x="838200" y="95535"/>
            <a:ext cx="3822189" cy="887106"/>
          </a:xfrm>
        </p:spPr>
        <p:txBody>
          <a:bodyPr vert="horz" lIns="91440" tIns="45720" rIns="91440" bIns="45720" rtlCol="0" anchor="ctr">
            <a:normAutofit/>
          </a:bodyPr>
          <a:lstStyle/>
          <a:p>
            <a:r>
              <a:rPr lang="en-US" sz="3600" b="1" dirty="0"/>
              <a:t>Target Market</a:t>
            </a:r>
          </a:p>
        </p:txBody>
      </p:sp>
      <p:sp>
        <p:nvSpPr>
          <p:cNvPr id="4" name="TextBox 3">
            <a:extLst>
              <a:ext uri="{FF2B5EF4-FFF2-40B4-BE49-F238E27FC236}">
                <a16:creationId xmlns:a16="http://schemas.microsoft.com/office/drawing/2014/main" id="{C78820A2-4F3A-52E3-3F5D-BC96C7852022}"/>
              </a:ext>
            </a:extLst>
          </p:cNvPr>
          <p:cNvSpPr txBox="1"/>
          <p:nvPr/>
        </p:nvSpPr>
        <p:spPr>
          <a:xfrm>
            <a:off x="562401" y="982641"/>
            <a:ext cx="8502555" cy="5510236"/>
          </a:xfrm>
          <a:prstGeom prst="rect">
            <a:avLst/>
          </a:prstGeom>
        </p:spPr>
        <p:txBody>
          <a:bodyPr vert="horz" lIns="91440" tIns="45720" rIns="91440" bIns="45720" rtlCol="0">
            <a:noAutofit/>
          </a:bodyPr>
          <a:lstStyle/>
          <a:p>
            <a:pPr marL="342900" marR="0" lvl="0" indent="-342900" algn="l" defTabSz="914400" rtl="0" eaLnBrk="1" fontAlgn="auto" latinLnBrk="0" hangingPunct="1">
              <a:lnSpc>
                <a:spcPct val="90000"/>
              </a:lnSpc>
              <a:spcBef>
                <a:spcPts val="0"/>
              </a:spcBef>
              <a:spcAft>
                <a:spcPts val="600"/>
              </a:spcAft>
              <a:buClrTx/>
              <a:buSzTx/>
              <a:buFont typeface="+mj-lt"/>
              <a:buAutoNum type="arabicPeriod"/>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Segmentation: </a:t>
            </a:r>
          </a:p>
          <a:p>
            <a:pPr marL="0" marR="0" lvl="0" indent="0" algn="l" defTabSz="914400" rtl="0" eaLnBrk="1" fontAlgn="auto" latinLnBrk="0" hangingPunct="1">
              <a:lnSpc>
                <a:spcPct val="170000"/>
              </a:lnSpc>
              <a:spcBef>
                <a:spcPts val="0"/>
              </a:spcBef>
              <a:spcAft>
                <a:spcPts val="600"/>
              </a:spcAft>
              <a:buClrTx/>
              <a:buSzTx/>
              <a:buFontTx/>
              <a:buNone/>
              <a:tabLst/>
              <a:defRPr/>
            </a:pPr>
            <a:r>
              <a:rPr kumimoji="0" lang="en-US" sz="16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It</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is important to identify key characteristics and products that define the target market, such as demographics, psychographics, and preferences. Target market segmentation success depends on the level and extent of market research success (Metaxas, 2005). </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In 2023, the baby clothing market is anticipated to expand in volume by 4.6%</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The aim of M</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iniMe</a:t>
            </a:r>
            <a:r>
              <a:rPr kumimoji="0" lang="bg-BG"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 will be to bring these necessary goods to the target customer group. </a:t>
            </a: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A general market assessment survey may be the best method for businesses without an existing customer base to collect consumer data and identify a target market for new products or services</a:t>
            </a:r>
            <a:endPar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7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2.     Targeting:</a:t>
            </a: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285750" marR="0" lvl="0" indent="-228600" algn="l" defTabSz="914400" rtl="0" eaLnBrk="1" fontAlgn="auto" latinLnBrk="0" hangingPunct="1">
              <a:lnSpc>
                <a:spcPct val="17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Parents of children will make up the target market because they are more able to appreciate the benefit of the company's products than other consumers. Parents could be couped by first-time parents and experienced parents. </a:t>
            </a:r>
          </a:p>
          <a:p>
            <a:pPr marL="285750" marR="0" lvl="0" indent="-228600" algn="l" defTabSz="914400" rtl="0" eaLnBrk="1" fontAlgn="auto" latinLnBrk="0" hangingPunct="1">
              <a:lnSpc>
                <a:spcPct val="170000"/>
              </a:lnSpc>
              <a:spcBef>
                <a:spcPts val="0"/>
              </a:spcBef>
              <a:spcAft>
                <a:spcPts val="600"/>
              </a:spcAft>
              <a:buClrTx/>
              <a:buSzTx/>
              <a:buFont typeface="Arial" panose="020B0604020202020204" pitchFamily="34" charset="0"/>
              <a:buChar char="•"/>
              <a:tabLst/>
              <a:defRPr/>
            </a:pPr>
            <a:r>
              <a:rPr kumimoji="0" 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grandparents, friends, uncles, aunts, and extended family members.</a:t>
            </a:r>
          </a:p>
          <a:p>
            <a:pPr marL="57150" marR="0" lvl="0" indent="0" algn="l" defTabSz="914400" rtl="0" eaLnBrk="1" fontAlgn="auto" latinLnBrk="0" hangingPunct="1">
              <a:lnSpc>
                <a:spcPct val="170000"/>
              </a:lnSpc>
              <a:spcBef>
                <a:spcPts val="0"/>
              </a:spcBef>
              <a:spcAft>
                <a:spcPts val="600"/>
              </a:spcAft>
              <a:buClrTx/>
              <a:buSzTx/>
              <a:buFontTx/>
              <a:buNone/>
              <a:tabLst/>
              <a:defRPr/>
            </a:pPr>
            <a:r>
              <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3.     Positioning:</a:t>
            </a:r>
          </a:p>
          <a:p>
            <a:pPr marL="285750" marR="0" lvl="0" indent="0" algn="l" defTabSz="914400" rtl="0" eaLnBrk="1" fontAlgn="auto" latinLnBrk="0" hangingPunct="1">
              <a:lnSpc>
                <a:spcPct val="170000"/>
              </a:lnSpc>
              <a:spcBef>
                <a:spcPts val="0"/>
              </a:spcBef>
              <a:spcAft>
                <a:spcPts val="600"/>
              </a:spcAft>
              <a:buClrTx/>
              <a:buSzTx/>
              <a:buFontTx/>
              <a:buNone/>
              <a:tabLst/>
              <a:defRPr/>
            </a:pPr>
            <a:r>
              <a:rPr kumimoji="0" lang="en-CA" sz="1200" b="0" i="0" u="none" strike="noStrike" kern="1200" cap="none" spc="0" normalizeH="0" baseline="0" noProof="0" dirty="0">
                <a:ln>
                  <a:noFill/>
                </a:ln>
                <a:solidFill>
                  <a:prstClr val="black"/>
                </a:solidFill>
                <a:effectLst/>
                <a:uLnTx/>
                <a:uFillTx/>
                <a:latin typeface="Arial" panose="020B0604020202020204" pitchFamily="34" charset="0"/>
                <a:ea typeface="Calibri" panose="020F0502020204030204" pitchFamily="34" charset="0"/>
                <a:cs typeface="+mn-cs"/>
              </a:rPr>
              <a:t>The products to be offered to the target population will be available online and in our store in Birmingham city center at an affordable price and with high quality. This will appeal to parents who are looking for good value and high-quality children's apparel. </a:t>
            </a:r>
            <a:endParaRPr kumimoji="0" lang="en-US"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endParaRPr kumimoji="0" lang="en-US" sz="11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292F82D7-B371-6E3B-0263-362DB0859528}"/>
              </a:ext>
            </a:extLst>
          </p:cNvPr>
          <p:cNvSpPr txBox="1"/>
          <p:nvPr/>
        </p:nvSpPr>
        <p:spPr>
          <a:xfrm>
            <a:off x="10217788" y="6400799"/>
            <a:ext cx="2321051" cy="371475"/>
          </a:xfrm>
          <a:prstGeom prst="rect">
            <a:avLst/>
          </a:prstGeom>
          <a:noFill/>
        </p:spPr>
        <p:txBody>
          <a:bodyPr wrap="square" rtlCol="0">
            <a:spAutoFit/>
          </a:bodyPr>
          <a:lstStyle/>
          <a:p>
            <a:r>
              <a:rPr lang="en-GB" dirty="0"/>
              <a:t>(Statista, 2022) </a:t>
            </a:r>
          </a:p>
        </p:txBody>
      </p:sp>
    </p:spTree>
    <p:extLst>
      <p:ext uri="{BB962C8B-B14F-4D97-AF65-F5344CB8AC3E}">
        <p14:creationId xmlns:p14="http://schemas.microsoft.com/office/powerpoint/2010/main" val="27512803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6" name="Rectangle 37">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7" name="Oval 39">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9960" y="3011211"/>
            <a:ext cx="3474943" cy="3474943"/>
          </a:xfrm>
          <a:prstGeom prst="ellipse">
            <a:avLst/>
          </a:prstGeom>
          <a:no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9314C92-EAD7-69B9-F508-83349BCDDFA4}"/>
              </a:ext>
            </a:extLst>
          </p:cNvPr>
          <p:cNvSpPr>
            <a:spLocks noGrp="1"/>
          </p:cNvSpPr>
          <p:nvPr>
            <p:ph type="title"/>
          </p:nvPr>
        </p:nvSpPr>
        <p:spPr>
          <a:xfrm>
            <a:off x="803027" y="3579484"/>
            <a:ext cx="3235637" cy="2431595"/>
          </a:xfrm>
        </p:spPr>
        <p:txBody>
          <a:bodyPr>
            <a:normAutofit/>
          </a:bodyPr>
          <a:lstStyle/>
          <a:p>
            <a:pPr algn="ctr"/>
            <a:r>
              <a:rPr kumimoji="0" lang="en-CA" sz="3600" b="0" i="0" u="none" strike="noStrike" kern="1200" cap="none" spc="0" normalizeH="0" baseline="0" noProof="0" dirty="0">
                <a:ln>
                  <a:noFill/>
                </a:ln>
                <a:solidFill>
                  <a:prstClr val="white"/>
                </a:solidFill>
                <a:effectLst/>
                <a:uLnTx/>
                <a:uFillTx/>
                <a:latin typeface="Calibri Light" panose="020F0302020204030204"/>
                <a:ea typeface="+mj-ea"/>
                <a:cs typeface="+mj-cs"/>
              </a:rPr>
              <a:t>Marketing and sales plan</a:t>
            </a:r>
            <a:endParaRPr lang="en-GB" sz="3600" dirty="0">
              <a:solidFill>
                <a:schemeClr val="bg1"/>
              </a:solidFill>
            </a:endParaRPr>
          </a:p>
        </p:txBody>
      </p:sp>
      <p:pic>
        <p:nvPicPr>
          <p:cNvPr id="9" name="Picture 8" descr="Icon&#10;&#10;Description automatically generated">
            <a:extLst>
              <a:ext uri="{FF2B5EF4-FFF2-40B4-BE49-F238E27FC236}">
                <a16:creationId xmlns:a16="http://schemas.microsoft.com/office/drawing/2014/main" id="{8CF6FA49-6B1B-E61D-E71E-D139B79D34AB}"/>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7476" r="15775" b="2"/>
          <a:stretch/>
        </p:blipFill>
        <p:spPr>
          <a:xfrm>
            <a:off x="1770434" y="321592"/>
            <a:ext cx="1582153" cy="1582153"/>
          </a:xfrm>
          <a:custGeom>
            <a:avLst/>
            <a:gdLst/>
            <a:ahLst/>
            <a:cxnLst/>
            <a:rect l="l" t="t" r="r" b="b"/>
            <a:pathLst>
              <a:path w="2255084" h="2255084">
                <a:moveTo>
                  <a:pt x="1127542" y="0"/>
                </a:moveTo>
                <a:cubicBezTo>
                  <a:pt x="1750266" y="0"/>
                  <a:pt x="2255084" y="504818"/>
                  <a:pt x="2255084" y="1127542"/>
                </a:cubicBezTo>
                <a:cubicBezTo>
                  <a:pt x="2255084" y="1750266"/>
                  <a:pt x="1750266" y="2255084"/>
                  <a:pt x="1127542" y="2255084"/>
                </a:cubicBezTo>
                <a:cubicBezTo>
                  <a:pt x="504818" y="2255084"/>
                  <a:pt x="0" y="1750266"/>
                  <a:pt x="0" y="1127542"/>
                </a:cubicBezTo>
                <a:cubicBezTo>
                  <a:pt x="0" y="504818"/>
                  <a:pt x="504818" y="0"/>
                  <a:pt x="1127542" y="0"/>
                </a:cubicBezTo>
                <a:close/>
              </a:path>
            </a:pathLst>
          </a:custGeom>
        </p:spPr>
      </p:pic>
      <p:pic>
        <p:nvPicPr>
          <p:cNvPr id="15" name="Picture 14" descr="Logo&#10;&#10;Description automatically generated">
            <a:extLst>
              <a:ext uri="{FF2B5EF4-FFF2-40B4-BE49-F238E27FC236}">
                <a16:creationId xmlns:a16="http://schemas.microsoft.com/office/drawing/2014/main" id="{D7F1E518-A5A8-B634-7616-62F475AA9878}"/>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2299" r="21451" b="-1"/>
          <a:stretch/>
        </p:blipFill>
        <p:spPr>
          <a:xfrm>
            <a:off x="76969" y="1081528"/>
            <a:ext cx="1705963" cy="1705963"/>
          </a:xfrm>
          <a:custGeom>
            <a:avLst/>
            <a:gdLst/>
            <a:ahLst/>
            <a:cxnLst/>
            <a:rect l="l" t="t" r="r" b="b"/>
            <a:pathLst>
              <a:path w="2228656" h="2228656">
                <a:moveTo>
                  <a:pt x="1114328" y="0"/>
                </a:moveTo>
                <a:cubicBezTo>
                  <a:pt x="1729754" y="0"/>
                  <a:pt x="2228656" y="498902"/>
                  <a:pt x="2228656" y="1114328"/>
                </a:cubicBezTo>
                <a:cubicBezTo>
                  <a:pt x="2228656" y="1729754"/>
                  <a:pt x="1729754" y="2228656"/>
                  <a:pt x="1114328" y="2228656"/>
                </a:cubicBezTo>
                <a:cubicBezTo>
                  <a:pt x="498902" y="2228656"/>
                  <a:pt x="0" y="1729754"/>
                  <a:pt x="0" y="1114328"/>
                </a:cubicBezTo>
                <a:cubicBezTo>
                  <a:pt x="0" y="498902"/>
                  <a:pt x="498902" y="0"/>
                  <a:pt x="1114328" y="0"/>
                </a:cubicBezTo>
                <a:close/>
              </a:path>
            </a:pathLst>
          </a:custGeom>
        </p:spPr>
      </p:pic>
      <p:grpSp>
        <p:nvGrpSpPr>
          <p:cNvPr id="218"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16976" y="3037805"/>
            <a:ext cx="1291642" cy="429215"/>
            <a:chOff x="2504802" y="1755501"/>
            <a:chExt cx="1598829" cy="531293"/>
          </a:xfrm>
          <a:solidFill>
            <a:schemeClr val="bg1"/>
          </a:solidFill>
        </p:grpSpPr>
        <p:sp>
          <p:nvSpPr>
            <p:cNvPr id="43" name="Freeform: Shape 42">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19" name="Freeform: Shape 43">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pic>
        <p:nvPicPr>
          <p:cNvPr id="23" name="Picture 22" descr="A picture containing logo&#10;&#10;Description automatically generated">
            <a:extLst>
              <a:ext uri="{FF2B5EF4-FFF2-40B4-BE49-F238E27FC236}">
                <a16:creationId xmlns:a16="http://schemas.microsoft.com/office/drawing/2014/main" id="{1042251E-C0A0-3395-CA4C-BBF95F182B58}"/>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6869" r="16378" b="-4"/>
          <a:stretch/>
        </p:blipFill>
        <p:spPr>
          <a:xfrm>
            <a:off x="2721185" y="2292039"/>
            <a:ext cx="1897916" cy="1897916"/>
          </a:xfrm>
          <a:custGeom>
            <a:avLst/>
            <a:gdLst/>
            <a:ahLst/>
            <a:cxnLst/>
            <a:rect l="l" t="t" r="r" b="b"/>
            <a:pathLst>
              <a:path w="2479422" h="2479422">
                <a:moveTo>
                  <a:pt x="1239711" y="0"/>
                </a:moveTo>
                <a:cubicBezTo>
                  <a:pt x="1924384" y="0"/>
                  <a:pt x="2479422" y="555038"/>
                  <a:pt x="2479422" y="1239711"/>
                </a:cubicBezTo>
                <a:cubicBezTo>
                  <a:pt x="2479422" y="1924384"/>
                  <a:pt x="1924384" y="2479422"/>
                  <a:pt x="1239711" y="2479422"/>
                </a:cubicBezTo>
                <a:cubicBezTo>
                  <a:pt x="555038" y="2479422"/>
                  <a:pt x="0" y="1924384"/>
                  <a:pt x="0" y="1239711"/>
                </a:cubicBezTo>
                <a:cubicBezTo>
                  <a:pt x="0" y="555038"/>
                  <a:pt x="555038" y="0"/>
                  <a:pt x="1239711" y="0"/>
                </a:cubicBezTo>
                <a:close/>
              </a:path>
            </a:pathLst>
          </a:custGeom>
        </p:spPr>
      </p:pic>
      <p:grpSp>
        <p:nvGrpSpPr>
          <p:cNvPr id="220"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08153" y="2074611"/>
            <a:ext cx="1330536" cy="1330521"/>
            <a:chOff x="5734037" y="3067039"/>
            <a:chExt cx="724483" cy="724489"/>
          </a:xfrm>
          <a:solidFill>
            <a:schemeClr val="bg1"/>
          </a:solidFill>
        </p:grpSpPr>
        <p:sp>
          <p:nvSpPr>
            <p:cNvPr id="47" name="Freeform: Shape 46">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1" name="Freeform: Shape 47">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2" name="Freeform: Shape 48">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3" name="Freeform: Shape 49">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4" name="Freeform: Shape 51">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25" name="Freeform: Shape 52">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26" name="Freeform: Shape 53">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27" name="Freeform: Shape 54">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8" name="Freeform: Shape 55">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29" name="Freeform: Shape 57">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0" name="Freeform: Shape 58">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31" name="Freeform: Shape 59">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32" name="Freeform: Shape 60">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3" name="Freeform: Shape 61">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4" name="Freeform: Shape 62">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5" name="Freeform: Shape 64">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6" name="Freeform: Shape 65">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37" name="Freeform: Shape 66">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38" name="Freeform: Shape 67">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239" name="Freeform: Shape 68">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0" name="Freeform: Shape 69">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41" name="Freeform: Shape 70">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2" name="Freeform: Shape 76">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3" name="Freeform: Shape 77">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4" name="Freeform: Shape 78">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45" name="Freeform: Shape 79">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4" name="Freeform: Shape 193">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95" name="Freeform: Shape 194">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6" name="Freeform: Shape 195">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97" name="Freeform: Shape 196">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8" name="Freeform: Shape 197">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99" name="Freeform: Shape 198">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0" name="Freeform: Shape 199">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1" name="Freeform: Shape 200">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2" name="Freeform: Shape 201">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3" name="Freeform: Shape 202">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4" name="Freeform: Shape 203">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5" name="Freeform: Shape 204">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6" name="Freeform: Shape 205">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207" name="Freeform: Shape 206">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08" name="Freeform: Shape 207">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209" name="Freeform: Shape 208">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210" name="Freeform: Shape 209">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1" name="Freeform: Shape 210">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2" name="Freeform: Shape 211">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213" name="Freeform: Shape 212">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214" name="Freeform: Shape 213">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215" name="Freeform: Shape 214">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pic>
        <p:nvPicPr>
          <p:cNvPr id="5" name="Picture 4" descr="A picture containing text, clipart, businesscard&#10;&#10;Description automatically generated">
            <a:extLst>
              <a:ext uri="{FF2B5EF4-FFF2-40B4-BE49-F238E27FC236}">
                <a16:creationId xmlns:a16="http://schemas.microsoft.com/office/drawing/2014/main" id="{EC881C4E-6CA8-9AB1-F5B4-F33AAF0A766E}"/>
              </a:ext>
            </a:extLst>
          </p:cNvPr>
          <p:cNvPicPr>
            <a:picLocks noChangeAspect="1"/>
          </p:cNvPicPr>
          <p:nvPr/>
        </p:nvPicPr>
        <p:blipFill rotWithShape="1">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rcRect l="21966" r="21786" b="4"/>
          <a:stretch/>
        </p:blipFill>
        <p:spPr>
          <a:xfrm>
            <a:off x="3291301" y="5006664"/>
            <a:ext cx="1670965" cy="1670965"/>
          </a:xfrm>
          <a:custGeom>
            <a:avLst/>
            <a:gdLst/>
            <a:ahLst/>
            <a:cxnLst/>
            <a:rect l="l" t="t" r="r" b="b"/>
            <a:pathLst>
              <a:path w="2013902" h="2013902">
                <a:moveTo>
                  <a:pt x="1006951" y="0"/>
                </a:moveTo>
                <a:cubicBezTo>
                  <a:pt x="1563075" y="0"/>
                  <a:pt x="2013902" y="450827"/>
                  <a:pt x="2013902" y="1006951"/>
                </a:cubicBezTo>
                <a:cubicBezTo>
                  <a:pt x="2013902" y="1563075"/>
                  <a:pt x="1563075" y="2013902"/>
                  <a:pt x="1006951" y="2013902"/>
                </a:cubicBezTo>
                <a:cubicBezTo>
                  <a:pt x="450827" y="2013902"/>
                  <a:pt x="0" y="1563075"/>
                  <a:pt x="0" y="1006951"/>
                </a:cubicBezTo>
                <a:cubicBezTo>
                  <a:pt x="0" y="450827"/>
                  <a:pt x="450827" y="0"/>
                  <a:pt x="1006951" y="0"/>
                </a:cubicBezTo>
                <a:close/>
              </a:path>
            </a:pathLst>
          </a:custGeom>
        </p:spPr>
      </p:pic>
      <p:sp>
        <p:nvSpPr>
          <p:cNvPr id="3" name="Content Placeholder 2">
            <a:extLst>
              <a:ext uri="{FF2B5EF4-FFF2-40B4-BE49-F238E27FC236}">
                <a16:creationId xmlns:a16="http://schemas.microsoft.com/office/drawing/2014/main" id="{8016C1DF-107D-ECE5-2418-8CB3249A001C}"/>
              </a:ext>
            </a:extLst>
          </p:cNvPr>
          <p:cNvSpPr>
            <a:spLocks noGrp="1"/>
          </p:cNvSpPr>
          <p:nvPr>
            <p:ph idx="1"/>
          </p:nvPr>
        </p:nvSpPr>
        <p:spPr>
          <a:xfrm>
            <a:off x="5227043" y="674088"/>
            <a:ext cx="6189825" cy="5717188"/>
          </a:xfrm>
        </p:spPr>
        <p:txBody>
          <a:bodyPr anchor="ctr">
            <a:normAutofit fontScale="92500" lnSpcReduction="10000"/>
          </a:bodyPr>
          <a:lstStyle/>
          <a:p>
            <a:pPr marL="0" indent="0">
              <a:buNone/>
            </a:pPr>
            <a:r>
              <a:rPr lang="en-US" sz="1400" b="1" dirty="0">
                <a:solidFill>
                  <a:schemeClr val="bg1"/>
                </a:solidFill>
                <a:latin typeface="Arial" panose="020B0604020202020204" pitchFamily="34" charset="0"/>
                <a:cs typeface="Arial" panose="020B0604020202020204" pitchFamily="34" charset="0"/>
              </a:rPr>
              <a:t>	</a:t>
            </a:r>
            <a:r>
              <a:rPr lang="en-US" sz="1400" b="1" dirty="0" err="1">
                <a:solidFill>
                  <a:schemeClr val="bg1"/>
                </a:solidFill>
                <a:latin typeface="Arial" panose="020B0604020202020204" pitchFamily="34" charset="0"/>
                <a:cs typeface="Arial" panose="020B0604020202020204" pitchFamily="34" charset="0"/>
              </a:rPr>
              <a:t>MiniMe</a:t>
            </a:r>
            <a:r>
              <a:rPr lang="en-US" sz="1400" b="1" dirty="0">
                <a:solidFill>
                  <a:schemeClr val="bg1"/>
                </a:solidFill>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will concentrate on developing an online shop and a satisfactory place in Birmingham to shop for baby and children’s clothes. We will cover the needs of parents for children’s clothes not only in Birmingham but everywhere in the United Kingdom. Typically, the marketing plan outlines a business's marketing aims, objectives, strategies, and tactics in order to achieve those goals (Mariotti &amp; Glackin, 2017). The four components of the marketing mix—product, price, place, and promotions </a:t>
            </a:r>
            <a:r>
              <a:rPr lang="en-US" sz="1400" b="1" dirty="0">
                <a:solidFill>
                  <a:schemeClr val="bg1"/>
                </a:solidFill>
                <a:latin typeface="Arial" panose="020B0604020202020204" pitchFamily="34" charset="0"/>
                <a:cs typeface="Arial" panose="020B0604020202020204" pitchFamily="34" charset="0"/>
              </a:rPr>
              <a:t>(the “4 Rs”) </a:t>
            </a:r>
            <a:r>
              <a:rPr lang="en-US" sz="1400" dirty="0">
                <a:solidFill>
                  <a:schemeClr val="bg1"/>
                </a:solidFill>
                <a:latin typeface="Arial" panose="020B0604020202020204" pitchFamily="34" charset="0"/>
                <a:cs typeface="Arial" panose="020B0604020202020204" pitchFamily="34" charset="0"/>
              </a:rPr>
              <a:t>are combined to provide a distinct competitive advantage.</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Product:</a:t>
            </a:r>
            <a:r>
              <a:rPr lang="en-US" sz="1400" dirty="0">
                <a:solidFill>
                  <a:schemeClr val="bg1"/>
                </a:solidFill>
                <a:highlight>
                  <a:srgbClr val="FF0000"/>
                </a:highlight>
                <a:latin typeface="Arial" panose="020B0604020202020204" pitchFamily="34" charset="0"/>
                <a:cs typeface="Arial" panose="020B0604020202020204" pitchFamily="34" charset="0"/>
              </a:rPr>
              <a:t> </a:t>
            </a:r>
            <a:r>
              <a:rPr lang="en-US" sz="1400" dirty="0">
                <a:solidFill>
                  <a:schemeClr val="bg1"/>
                </a:solidFill>
                <a:latin typeface="Arial" panose="020B0604020202020204" pitchFamily="34" charset="0"/>
                <a:cs typeface="Arial" panose="020B0604020202020204" pitchFamily="34" charset="0"/>
              </a:rPr>
              <a:t>MiniMe will introduce a new range of apparel for newborn babies as well as teenagers for both females and males. Our products will be high-quality, at affordable prices, which will ensure us, loyal customers. Their expectations are based on an audit conducted by our survey</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Price: </a:t>
            </a:r>
            <a:r>
              <a:rPr lang="en-US" sz="1400" dirty="0">
                <a:solidFill>
                  <a:schemeClr val="bg1"/>
                </a:solidFill>
                <a:latin typeface="Arial" panose="020B0604020202020204" pitchFamily="34" charset="0"/>
                <a:cs typeface="Arial" panose="020B0604020202020204" pitchFamily="34" charset="0"/>
              </a:rPr>
              <a:t>MiniMe will position children's apparel above cheap items to promote the high value of the goods and will make high-quality clothing affordable and attractive for people who seek it. The apparel for the children would be made available to the customers at comparatively low prices than the competitors initially so that it could conquer the market.</a:t>
            </a:r>
          </a:p>
          <a:p>
            <a:pPr marL="514350" indent="-514350">
              <a:buFont typeface="+mj-lt"/>
              <a:buAutoNum type="arabicPeriod"/>
            </a:pPr>
            <a:r>
              <a:rPr lang="en-US" sz="1400" b="1" dirty="0">
                <a:solidFill>
                  <a:schemeClr val="bg1"/>
                </a:solidFill>
                <a:highlight>
                  <a:srgbClr val="FF0000"/>
                </a:highlight>
                <a:latin typeface="Arial" panose="020B0604020202020204" pitchFamily="34" charset="0"/>
                <a:cs typeface="Arial" panose="020B0604020202020204" pitchFamily="34" charset="0"/>
              </a:rPr>
              <a:t>Promotion: </a:t>
            </a:r>
            <a:r>
              <a:rPr lang="en-US" sz="1400" dirty="0">
                <a:solidFill>
                  <a:schemeClr val="bg1"/>
                </a:solidFill>
                <a:latin typeface="Arial" panose="020B0604020202020204" pitchFamily="34" charset="0"/>
                <a:cs typeface="Arial" panose="020B0604020202020204" pitchFamily="34" charset="0"/>
              </a:rPr>
              <a:t>The products would be marketed using both traditional as well as online marketing practices. Our website will help to reach more people in the target market. Considering the online platform social media would be primarily focused.</a:t>
            </a:r>
          </a:p>
          <a:p>
            <a:r>
              <a:rPr lang="en-US" sz="1400" dirty="0">
                <a:solidFill>
                  <a:schemeClr val="bg1"/>
                </a:solidFill>
                <a:latin typeface="Arial" panose="020B0604020202020204" pitchFamily="34" charset="0"/>
                <a:cs typeface="Arial" panose="020B0604020202020204" pitchFamily="34" charset="0"/>
              </a:rPr>
              <a:t>Facebook</a:t>
            </a:r>
          </a:p>
          <a:p>
            <a:r>
              <a:rPr lang="en-US" sz="1400" dirty="0">
                <a:solidFill>
                  <a:schemeClr val="bg1"/>
                </a:solidFill>
                <a:latin typeface="Arial" panose="020B0604020202020204" pitchFamily="34" charset="0"/>
                <a:cs typeface="Arial" panose="020B0604020202020204" pitchFamily="34" charset="0"/>
              </a:rPr>
              <a:t>TikTok</a:t>
            </a:r>
          </a:p>
          <a:p>
            <a:r>
              <a:rPr lang="en-US" sz="1400" dirty="0">
                <a:solidFill>
                  <a:schemeClr val="bg1"/>
                </a:solidFill>
                <a:latin typeface="Arial" panose="020B0604020202020204" pitchFamily="34" charset="0"/>
                <a:cs typeface="Arial" panose="020B0604020202020204" pitchFamily="34" charset="0"/>
              </a:rPr>
              <a:t>Instagram</a:t>
            </a:r>
          </a:p>
          <a:p>
            <a:r>
              <a:rPr lang="en-US" sz="1400" dirty="0">
                <a:solidFill>
                  <a:schemeClr val="bg1"/>
                </a:solidFill>
                <a:latin typeface="Arial" panose="020B0604020202020204" pitchFamily="34" charset="0"/>
                <a:cs typeface="Arial" panose="020B0604020202020204" pitchFamily="34" charset="0"/>
              </a:rPr>
              <a:t>Twitter</a:t>
            </a:r>
          </a:p>
          <a:p>
            <a:pPr marL="0" indent="0">
              <a:buNone/>
            </a:pPr>
            <a:r>
              <a:rPr lang="en-US" sz="1400" dirty="0">
                <a:solidFill>
                  <a:schemeClr val="bg1"/>
                </a:solidFill>
                <a:latin typeface="Arial" panose="020B0604020202020204" pitchFamily="34" charset="0"/>
                <a:cs typeface="Arial" panose="020B0604020202020204" pitchFamily="34" charset="0"/>
              </a:rPr>
              <a:t>4.         </a:t>
            </a:r>
            <a:r>
              <a:rPr lang="en-US" sz="1400" b="1" dirty="0">
                <a:solidFill>
                  <a:schemeClr val="bg1"/>
                </a:solidFill>
                <a:highlight>
                  <a:srgbClr val="FF0000"/>
                </a:highlight>
                <a:latin typeface="Arial" panose="020B0604020202020204" pitchFamily="34" charset="0"/>
                <a:cs typeface="Arial" panose="020B0604020202020204" pitchFamily="34" charset="0"/>
              </a:rPr>
              <a:t>Place: </a:t>
            </a:r>
            <a:r>
              <a:rPr lang="en-US" sz="1400" dirty="0">
                <a:solidFill>
                  <a:schemeClr val="bg1"/>
                </a:solidFill>
                <a:latin typeface="Arial" panose="020B0604020202020204" pitchFamily="34" charset="0"/>
                <a:cs typeface="Arial" panose="020B0604020202020204" pitchFamily="34" charset="0"/>
              </a:rPr>
              <a:t>The distribution of the products will be carried out according to the extensive distribution strategies. In this strategy, the products could be accessed by people from our online store and in our store in Birmingham City Centre</a:t>
            </a:r>
            <a:endParaRPr lang="en-GB" sz="1400" dirty="0">
              <a:solidFill>
                <a:schemeClr val="bg1"/>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14D4CDAC-95E8-2B1D-6E59-D1A1ABA007FD}"/>
              </a:ext>
            </a:extLst>
          </p:cNvPr>
          <p:cNvSpPr txBox="1"/>
          <p:nvPr/>
        </p:nvSpPr>
        <p:spPr>
          <a:xfrm>
            <a:off x="9884958" y="6870700"/>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9" tooltip="http://www.infotecarios.com/10-recomendaciones-para-el-buen-uso-de-bibliotecas-en-facebook/">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0"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11" name="TextBox 10">
            <a:extLst>
              <a:ext uri="{FF2B5EF4-FFF2-40B4-BE49-F238E27FC236}">
                <a16:creationId xmlns:a16="http://schemas.microsoft.com/office/drawing/2014/main" id="{F05855F2-A32D-910A-E257-F724058939AC}"/>
              </a:ext>
            </a:extLst>
          </p:cNvPr>
          <p:cNvSpPr txBox="1"/>
          <p:nvPr/>
        </p:nvSpPr>
        <p:spPr>
          <a:xfrm>
            <a:off x="7685441" y="6870700"/>
            <a:ext cx="2186817"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atareao.es/aplicacion/publicar-en-twitter-desde-el-escritorio/">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9" name="TextBox 18">
            <a:extLst>
              <a:ext uri="{FF2B5EF4-FFF2-40B4-BE49-F238E27FC236}">
                <a16:creationId xmlns:a16="http://schemas.microsoft.com/office/drawing/2014/main" id="{800E8655-D4B0-91A8-23BB-103751E851B5}"/>
              </a:ext>
            </a:extLst>
          </p:cNvPr>
          <p:cNvSpPr txBox="1"/>
          <p:nvPr/>
        </p:nvSpPr>
        <p:spPr>
          <a:xfrm>
            <a:off x="5352875" y="6870700"/>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iphonemod.net/spring-loaded-event-tiktok.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2"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sp>
        <p:nvSpPr>
          <p:cNvPr id="25" name="TextBox 24">
            <a:extLst>
              <a:ext uri="{FF2B5EF4-FFF2-40B4-BE49-F238E27FC236}">
                <a16:creationId xmlns:a16="http://schemas.microsoft.com/office/drawing/2014/main" id="{115E0964-7825-DDE4-BC29-3CF5D733AD72}"/>
              </a:ext>
            </a:extLst>
          </p:cNvPr>
          <p:cNvSpPr txBox="1"/>
          <p:nvPr/>
        </p:nvSpPr>
        <p:spPr>
          <a:xfrm>
            <a:off x="3153359" y="6870700"/>
            <a:ext cx="218681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www.raidersonlinestore.com/instagram-shopping-app-test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11"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4" name="TextBox 3">
            <a:extLst>
              <a:ext uri="{FF2B5EF4-FFF2-40B4-BE49-F238E27FC236}">
                <a16:creationId xmlns:a16="http://schemas.microsoft.com/office/drawing/2014/main" id="{EE33571C-5DC8-CD33-BC16-61E4FC1AD85C}"/>
              </a:ext>
            </a:extLst>
          </p:cNvPr>
          <p:cNvSpPr txBox="1"/>
          <p:nvPr/>
        </p:nvSpPr>
        <p:spPr>
          <a:xfrm>
            <a:off x="9524611" y="6494030"/>
            <a:ext cx="2799778" cy="369332"/>
          </a:xfrm>
          <a:prstGeom prst="rect">
            <a:avLst/>
          </a:prstGeom>
          <a:noFill/>
        </p:spPr>
        <p:txBody>
          <a:bodyPr wrap="square" rtlCol="0">
            <a:spAutoFit/>
          </a:bodyPr>
          <a:lstStyle/>
          <a:p>
            <a:r>
              <a:rPr lang="en-GB" dirty="0">
                <a:solidFill>
                  <a:schemeClr val="bg1"/>
                </a:solidFill>
              </a:rPr>
              <a:t>(Mariotti &amp; Glackin, 2017)</a:t>
            </a:r>
          </a:p>
        </p:txBody>
      </p:sp>
    </p:spTree>
    <p:extLst>
      <p:ext uri="{BB962C8B-B14F-4D97-AF65-F5344CB8AC3E}">
        <p14:creationId xmlns:p14="http://schemas.microsoft.com/office/powerpoint/2010/main" val="9446233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40000"/>
                <a:lumOff val="60000"/>
              </a:schemeClr>
            </a:gs>
            <a:gs pos="60000">
              <a:schemeClr val="accent1">
                <a:lumMod val="95000"/>
                <a:lumOff val="5000"/>
              </a:schemeClr>
            </a:gs>
            <a:gs pos="75000">
              <a:schemeClr val="accent1">
                <a:lumMod val="60000"/>
              </a:schemeClr>
            </a:gs>
          </a:gsLst>
          <a:path path="circle">
            <a:fillToRect l="50000" t="130000" r="50000" b="-30000"/>
          </a:path>
          <a:tileRect/>
        </a:gradFill>
        <a:effectLst/>
      </p:bgPr>
    </p:bg>
    <p:spTree>
      <p:nvGrpSpPr>
        <p:cNvPr id="1" name=""/>
        <p:cNvGrpSpPr/>
        <p:nvPr/>
      </p:nvGrpSpPr>
      <p:grpSpPr>
        <a:xfrm>
          <a:off x="0" y="0"/>
          <a:ext cx="0" cy="0"/>
          <a:chOff x="0" y="0"/>
          <a:chExt cx="0" cy="0"/>
        </a:xfrm>
      </p:grpSpPr>
      <p:grpSp>
        <p:nvGrpSpPr>
          <p:cNvPr id="2" name="docshapegroup2">
            <a:extLst>
              <a:ext uri="{FF2B5EF4-FFF2-40B4-BE49-F238E27FC236}">
                <a16:creationId xmlns:a16="http://schemas.microsoft.com/office/drawing/2014/main" id="{DD0B9A7D-6BD6-17B0-34FC-01B03D8F7A65}"/>
              </a:ext>
            </a:extLst>
          </p:cNvPr>
          <p:cNvGrpSpPr>
            <a:grpSpLocks/>
          </p:cNvGrpSpPr>
          <p:nvPr/>
        </p:nvGrpSpPr>
        <p:grpSpPr bwMode="auto">
          <a:xfrm>
            <a:off x="3261360" y="467996"/>
            <a:ext cx="8375650" cy="6167119"/>
            <a:chOff x="1446" y="-66"/>
            <a:chExt cx="9232" cy="6275"/>
          </a:xfrm>
        </p:grpSpPr>
        <p:sp>
          <p:nvSpPr>
            <p:cNvPr id="3" name="docshape3">
              <a:extLst>
                <a:ext uri="{FF2B5EF4-FFF2-40B4-BE49-F238E27FC236}">
                  <a16:creationId xmlns:a16="http://schemas.microsoft.com/office/drawing/2014/main" id="{7F8DADBA-96BC-80A8-3606-6A5D0EDBCCCF}"/>
                </a:ext>
              </a:extLst>
            </p:cNvPr>
            <p:cNvSpPr>
              <a:spLocks/>
            </p:cNvSpPr>
            <p:nvPr/>
          </p:nvSpPr>
          <p:spPr bwMode="auto">
            <a:xfrm>
              <a:off x="9448" y="3523"/>
              <a:ext cx="2" cy="1463"/>
            </a:xfrm>
            <a:custGeom>
              <a:avLst/>
              <a:gdLst>
                <a:gd name="T0" fmla="+- 0 4636 3523"/>
                <a:gd name="T1" fmla="*/ 4636 h 1463"/>
                <a:gd name="T2" fmla="+- 0 4986 3523"/>
                <a:gd name="T3" fmla="*/ 4986 h 1463"/>
                <a:gd name="T4" fmla="+- 0 3523 3523"/>
                <a:gd name="T5" fmla="*/ 3523 h 1463"/>
                <a:gd name="T6" fmla="+- 0 3873 3523"/>
                <a:gd name="T7" fmla="*/ 3873 h 1463"/>
              </a:gdLst>
              <a:ahLst/>
              <a:cxnLst>
                <a:cxn ang="0">
                  <a:pos x="0" y="T1"/>
                </a:cxn>
                <a:cxn ang="0">
                  <a:pos x="0" y="T3"/>
                </a:cxn>
                <a:cxn ang="0">
                  <a:pos x="0" y="T5"/>
                </a:cxn>
                <a:cxn ang="0">
                  <a:pos x="0" y="T7"/>
                </a:cxn>
              </a:cxnLst>
              <a:rect l="0" t="0" r="r" b="b"/>
              <a:pathLst>
                <a:path h="1463">
                  <a:moveTo>
                    <a:pt x="0" y="1113"/>
                  </a:moveTo>
                  <a:lnTo>
                    <a:pt x="0" y="1463"/>
                  </a:lnTo>
                  <a:moveTo>
                    <a:pt x="0" y="0"/>
                  </a:moveTo>
                  <a:lnTo>
                    <a:pt x="0" y="350"/>
                  </a:lnTo>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 name="docshape4">
              <a:extLst>
                <a:ext uri="{FF2B5EF4-FFF2-40B4-BE49-F238E27FC236}">
                  <a16:creationId xmlns:a16="http://schemas.microsoft.com/office/drawing/2014/main" id="{225C1D00-8CFA-0454-0A3E-09CDFC4B669D}"/>
                </a:ext>
              </a:extLst>
            </p:cNvPr>
            <p:cNvSpPr>
              <a:spLocks/>
            </p:cNvSpPr>
            <p:nvPr/>
          </p:nvSpPr>
          <p:spPr bwMode="auto">
            <a:xfrm>
              <a:off x="9448" y="2397"/>
              <a:ext cx="5" cy="363"/>
            </a:xfrm>
            <a:custGeom>
              <a:avLst/>
              <a:gdLst>
                <a:gd name="T0" fmla="+- 0 9453 9448"/>
                <a:gd name="T1" fmla="*/ T0 w 5"/>
                <a:gd name="T2" fmla="+- 0 2398 2398"/>
                <a:gd name="T3" fmla="*/ 2398 h 363"/>
                <a:gd name="T4" fmla="+- 0 9453 9448"/>
                <a:gd name="T5" fmla="*/ T4 w 5"/>
                <a:gd name="T6" fmla="+- 0 2649 2398"/>
                <a:gd name="T7" fmla="*/ 2649 h 363"/>
                <a:gd name="T8" fmla="+- 0 9448 9448"/>
                <a:gd name="T9" fmla="*/ T8 w 5"/>
                <a:gd name="T10" fmla="+- 0 2649 2398"/>
                <a:gd name="T11" fmla="*/ 2649 h 363"/>
                <a:gd name="T12" fmla="+- 0 9448 9448"/>
                <a:gd name="T13" fmla="*/ T12 w 5"/>
                <a:gd name="T14" fmla="+- 0 2760 2398"/>
                <a:gd name="T15" fmla="*/ 2760 h 363"/>
              </a:gdLst>
              <a:ahLst/>
              <a:cxnLst>
                <a:cxn ang="0">
                  <a:pos x="T1" y="T3"/>
                </a:cxn>
                <a:cxn ang="0">
                  <a:pos x="T5" y="T7"/>
                </a:cxn>
                <a:cxn ang="0">
                  <a:pos x="T9" y="T11"/>
                </a:cxn>
                <a:cxn ang="0">
                  <a:pos x="T13" y="T15"/>
                </a:cxn>
              </a:cxnLst>
              <a:rect l="0" t="0" r="r" b="b"/>
              <a:pathLst>
                <a:path w="5" h="363">
                  <a:moveTo>
                    <a:pt x="5" y="0"/>
                  </a:moveTo>
                  <a:lnTo>
                    <a:pt x="5" y="251"/>
                  </a:lnTo>
                  <a:lnTo>
                    <a:pt x="0" y="251"/>
                  </a:lnTo>
                  <a:lnTo>
                    <a:pt x="0" y="362"/>
                  </a:lnTo>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 name="docshape5">
              <a:extLst>
                <a:ext uri="{FF2B5EF4-FFF2-40B4-BE49-F238E27FC236}">
                  <a16:creationId xmlns:a16="http://schemas.microsoft.com/office/drawing/2014/main" id="{10CA6B6C-7479-ECB2-8EAA-177B27A8E0AA}"/>
                </a:ext>
              </a:extLst>
            </p:cNvPr>
            <p:cNvSpPr>
              <a:spLocks/>
            </p:cNvSpPr>
            <p:nvPr/>
          </p:nvSpPr>
          <p:spPr bwMode="auto">
            <a:xfrm>
              <a:off x="2428" y="719"/>
              <a:ext cx="7025" cy="350"/>
            </a:xfrm>
            <a:custGeom>
              <a:avLst/>
              <a:gdLst>
                <a:gd name="T0" fmla="+- 0 5993 2428"/>
                <a:gd name="T1" fmla="*/ T0 w 7025"/>
                <a:gd name="T2" fmla="+- 0 719 719"/>
                <a:gd name="T3" fmla="*/ 719 h 350"/>
                <a:gd name="T4" fmla="+- 0 5993 2428"/>
                <a:gd name="T5" fmla="*/ T4 w 7025"/>
                <a:gd name="T6" fmla="+- 0 945 719"/>
                <a:gd name="T7" fmla="*/ 945 h 350"/>
                <a:gd name="T8" fmla="+- 0 9453 2428"/>
                <a:gd name="T9" fmla="*/ T8 w 7025"/>
                <a:gd name="T10" fmla="+- 0 945 719"/>
                <a:gd name="T11" fmla="*/ 945 h 350"/>
                <a:gd name="T12" fmla="+- 0 9453 2428"/>
                <a:gd name="T13" fmla="*/ T12 w 7025"/>
                <a:gd name="T14" fmla="+- 0 1056 719"/>
                <a:gd name="T15" fmla="*/ 1056 h 350"/>
                <a:gd name="T16" fmla="+- 0 5993 2428"/>
                <a:gd name="T17" fmla="*/ T16 w 7025"/>
                <a:gd name="T18" fmla="+- 0 719 719"/>
                <a:gd name="T19" fmla="*/ 719 h 350"/>
                <a:gd name="T20" fmla="+- 0 5993 2428"/>
                <a:gd name="T21" fmla="*/ T20 w 7025"/>
                <a:gd name="T22" fmla="+- 0 958 719"/>
                <a:gd name="T23" fmla="*/ 958 h 350"/>
                <a:gd name="T24" fmla="+- 0 7107 2428"/>
                <a:gd name="T25" fmla="*/ T24 w 7025"/>
                <a:gd name="T26" fmla="+- 0 958 719"/>
                <a:gd name="T27" fmla="*/ 958 h 350"/>
                <a:gd name="T28" fmla="+- 0 7107 2428"/>
                <a:gd name="T29" fmla="*/ T28 w 7025"/>
                <a:gd name="T30" fmla="+- 0 1069 719"/>
                <a:gd name="T31" fmla="*/ 1069 h 350"/>
                <a:gd name="T32" fmla="+- 0 5993 2428"/>
                <a:gd name="T33" fmla="*/ T32 w 7025"/>
                <a:gd name="T34" fmla="+- 0 719 719"/>
                <a:gd name="T35" fmla="*/ 719 h 350"/>
                <a:gd name="T36" fmla="+- 0 5993 2428"/>
                <a:gd name="T37" fmla="*/ T36 w 7025"/>
                <a:gd name="T38" fmla="+- 0 958 719"/>
                <a:gd name="T39" fmla="*/ 958 h 350"/>
                <a:gd name="T40" fmla="+- 0 4728 2428"/>
                <a:gd name="T41" fmla="*/ T40 w 7025"/>
                <a:gd name="T42" fmla="+- 0 958 719"/>
                <a:gd name="T43" fmla="*/ 958 h 350"/>
                <a:gd name="T44" fmla="+- 0 4728 2428"/>
                <a:gd name="T45" fmla="*/ T44 w 7025"/>
                <a:gd name="T46" fmla="+- 0 1069 719"/>
                <a:gd name="T47" fmla="*/ 1069 h 350"/>
                <a:gd name="T48" fmla="+- 0 5993 2428"/>
                <a:gd name="T49" fmla="*/ T48 w 7025"/>
                <a:gd name="T50" fmla="+- 0 719 719"/>
                <a:gd name="T51" fmla="*/ 719 h 350"/>
                <a:gd name="T52" fmla="+- 0 5993 2428"/>
                <a:gd name="T53" fmla="*/ T52 w 7025"/>
                <a:gd name="T54" fmla="+- 0 958 719"/>
                <a:gd name="T55" fmla="*/ 958 h 350"/>
                <a:gd name="T56" fmla="+- 0 2428 2428"/>
                <a:gd name="T57" fmla="*/ T56 w 7025"/>
                <a:gd name="T58" fmla="+- 0 958 719"/>
                <a:gd name="T59" fmla="*/ 958 h 350"/>
                <a:gd name="T60" fmla="+- 0 2428 2428"/>
                <a:gd name="T61" fmla="*/ T60 w 7025"/>
                <a:gd name="T62" fmla="+- 0 1069 719"/>
                <a:gd name="T63" fmla="*/ 1069 h 35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Lst>
              <a:rect l="0" t="0" r="r" b="b"/>
              <a:pathLst>
                <a:path w="7025" h="350">
                  <a:moveTo>
                    <a:pt x="3565" y="0"/>
                  </a:moveTo>
                  <a:lnTo>
                    <a:pt x="3565" y="226"/>
                  </a:lnTo>
                  <a:lnTo>
                    <a:pt x="7025" y="226"/>
                  </a:lnTo>
                  <a:lnTo>
                    <a:pt x="7025" y="337"/>
                  </a:lnTo>
                  <a:moveTo>
                    <a:pt x="3565" y="0"/>
                  </a:moveTo>
                  <a:lnTo>
                    <a:pt x="3565" y="239"/>
                  </a:lnTo>
                  <a:lnTo>
                    <a:pt x="4679" y="239"/>
                  </a:lnTo>
                  <a:lnTo>
                    <a:pt x="4679" y="350"/>
                  </a:lnTo>
                  <a:moveTo>
                    <a:pt x="3565" y="0"/>
                  </a:moveTo>
                  <a:lnTo>
                    <a:pt x="3565" y="239"/>
                  </a:lnTo>
                  <a:lnTo>
                    <a:pt x="2300" y="239"/>
                  </a:lnTo>
                  <a:lnTo>
                    <a:pt x="2300" y="350"/>
                  </a:lnTo>
                  <a:moveTo>
                    <a:pt x="3565" y="0"/>
                  </a:moveTo>
                  <a:lnTo>
                    <a:pt x="3565" y="239"/>
                  </a:lnTo>
                  <a:lnTo>
                    <a:pt x="0" y="239"/>
                  </a:lnTo>
                  <a:lnTo>
                    <a:pt x="0" y="350"/>
                  </a:lnTo>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 name="docshape6">
              <a:extLst>
                <a:ext uri="{FF2B5EF4-FFF2-40B4-BE49-F238E27FC236}">
                  <a16:creationId xmlns:a16="http://schemas.microsoft.com/office/drawing/2014/main" id="{C0CCC0E0-5263-CD5C-8CC0-68C087E4A016}"/>
                </a:ext>
              </a:extLst>
            </p:cNvPr>
            <p:cNvSpPr>
              <a:spLocks/>
            </p:cNvSpPr>
            <p:nvPr/>
          </p:nvSpPr>
          <p:spPr bwMode="auto">
            <a:xfrm>
              <a:off x="4023" y="-66"/>
              <a:ext cx="3940" cy="785"/>
            </a:xfrm>
            <a:custGeom>
              <a:avLst/>
              <a:gdLst>
                <a:gd name="T0" fmla="+- 0 7884 4023"/>
                <a:gd name="T1" fmla="*/ T0 w 3940"/>
                <a:gd name="T2" fmla="+- 0 -65 -65"/>
                <a:gd name="T3" fmla="*/ -65 h 785"/>
                <a:gd name="T4" fmla="+- 0 4102 4023"/>
                <a:gd name="T5" fmla="*/ T4 w 3940"/>
                <a:gd name="T6" fmla="+- 0 -65 -65"/>
                <a:gd name="T7" fmla="*/ -65 h 785"/>
                <a:gd name="T8" fmla="+- 0 4071 4023"/>
                <a:gd name="T9" fmla="*/ T8 w 3940"/>
                <a:gd name="T10" fmla="+- 0 -59 -65"/>
                <a:gd name="T11" fmla="*/ -59 h 785"/>
                <a:gd name="T12" fmla="+- 0 4046 4023"/>
                <a:gd name="T13" fmla="*/ T12 w 3940"/>
                <a:gd name="T14" fmla="+- 0 -42 -65"/>
                <a:gd name="T15" fmla="*/ -42 h 785"/>
                <a:gd name="T16" fmla="+- 0 4029 4023"/>
                <a:gd name="T17" fmla="*/ T16 w 3940"/>
                <a:gd name="T18" fmla="+- 0 -17 -65"/>
                <a:gd name="T19" fmla="*/ -17 h 785"/>
                <a:gd name="T20" fmla="+- 0 4023 4023"/>
                <a:gd name="T21" fmla="*/ T20 w 3940"/>
                <a:gd name="T22" fmla="+- 0 13 -65"/>
                <a:gd name="T23" fmla="*/ 13 h 785"/>
                <a:gd name="T24" fmla="+- 0 4023 4023"/>
                <a:gd name="T25" fmla="*/ T24 w 3940"/>
                <a:gd name="T26" fmla="+- 0 641 -65"/>
                <a:gd name="T27" fmla="*/ 641 h 785"/>
                <a:gd name="T28" fmla="+- 0 4029 4023"/>
                <a:gd name="T29" fmla="*/ T28 w 3940"/>
                <a:gd name="T30" fmla="+- 0 671 -65"/>
                <a:gd name="T31" fmla="*/ 671 h 785"/>
                <a:gd name="T32" fmla="+- 0 4046 4023"/>
                <a:gd name="T33" fmla="*/ T32 w 3940"/>
                <a:gd name="T34" fmla="+- 0 696 -65"/>
                <a:gd name="T35" fmla="*/ 696 h 785"/>
                <a:gd name="T36" fmla="+- 0 4071 4023"/>
                <a:gd name="T37" fmla="*/ T36 w 3940"/>
                <a:gd name="T38" fmla="+- 0 713 -65"/>
                <a:gd name="T39" fmla="*/ 713 h 785"/>
                <a:gd name="T40" fmla="+- 0 4102 4023"/>
                <a:gd name="T41" fmla="*/ T40 w 3940"/>
                <a:gd name="T42" fmla="+- 0 719 -65"/>
                <a:gd name="T43" fmla="*/ 719 h 785"/>
                <a:gd name="T44" fmla="+- 0 7884 4023"/>
                <a:gd name="T45" fmla="*/ T44 w 3940"/>
                <a:gd name="T46" fmla="+- 0 719 -65"/>
                <a:gd name="T47" fmla="*/ 719 h 785"/>
                <a:gd name="T48" fmla="+- 0 7915 4023"/>
                <a:gd name="T49" fmla="*/ T48 w 3940"/>
                <a:gd name="T50" fmla="+- 0 713 -65"/>
                <a:gd name="T51" fmla="*/ 713 h 785"/>
                <a:gd name="T52" fmla="+- 0 7940 4023"/>
                <a:gd name="T53" fmla="*/ T52 w 3940"/>
                <a:gd name="T54" fmla="+- 0 696 -65"/>
                <a:gd name="T55" fmla="*/ 696 h 785"/>
                <a:gd name="T56" fmla="+- 0 7957 4023"/>
                <a:gd name="T57" fmla="*/ T56 w 3940"/>
                <a:gd name="T58" fmla="+- 0 671 -65"/>
                <a:gd name="T59" fmla="*/ 671 h 785"/>
                <a:gd name="T60" fmla="+- 0 7963 4023"/>
                <a:gd name="T61" fmla="*/ T60 w 3940"/>
                <a:gd name="T62" fmla="+- 0 641 -65"/>
                <a:gd name="T63" fmla="*/ 641 h 785"/>
                <a:gd name="T64" fmla="+- 0 7963 4023"/>
                <a:gd name="T65" fmla="*/ T64 w 3940"/>
                <a:gd name="T66" fmla="+- 0 13 -65"/>
                <a:gd name="T67" fmla="*/ 13 h 785"/>
                <a:gd name="T68" fmla="+- 0 7957 4023"/>
                <a:gd name="T69" fmla="*/ T68 w 3940"/>
                <a:gd name="T70" fmla="+- 0 -17 -65"/>
                <a:gd name="T71" fmla="*/ -17 h 785"/>
                <a:gd name="T72" fmla="+- 0 7940 4023"/>
                <a:gd name="T73" fmla="*/ T72 w 3940"/>
                <a:gd name="T74" fmla="+- 0 -42 -65"/>
                <a:gd name="T75" fmla="*/ -42 h 785"/>
                <a:gd name="T76" fmla="+- 0 7915 4023"/>
                <a:gd name="T77" fmla="*/ T76 w 3940"/>
                <a:gd name="T78" fmla="+- 0 -59 -65"/>
                <a:gd name="T79" fmla="*/ -59 h 785"/>
                <a:gd name="T80" fmla="+- 0 7884 4023"/>
                <a:gd name="T81" fmla="*/ T80 w 3940"/>
                <a:gd name="T82" fmla="+- 0 -65 -65"/>
                <a:gd name="T83" fmla="*/ -65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3861" y="0"/>
                  </a:moveTo>
                  <a:lnTo>
                    <a:pt x="79" y="0"/>
                  </a:lnTo>
                  <a:lnTo>
                    <a:pt x="48" y="6"/>
                  </a:lnTo>
                  <a:lnTo>
                    <a:pt x="23" y="23"/>
                  </a:lnTo>
                  <a:lnTo>
                    <a:pt x="6" y="48"/>
                  </a:lnTo>
                  <a:lnTo>
                    <a:pt x="0" y="78"/>
                  </a:lnTo>
                  <a:lnTo>
                    <a:pt x="0" y="706"/>
                  </a:lnTo>
                  <a:lnTo>
                    <a:pt x="6" y="736"/>
                  </a:lnTo>
                  <a:lnTo>
                    <a:pt x="23" y="761"/>
                  </a:lnTo>
                  <a:lnTo>
                    <a:pt x="48" y="778"/>
                  </a:lnTo>
                  <a:lnTo>
                    <a:pt x="79" y="784"/>
                  </a:lnTo>
                  <a:lnTo>
                    <a:pt x="3861" y="784"/>
                  </a:lnTo>
                  <a:lnTo>
                    <a:pt x="3892" y="778"/>
                  </a:lnTo>
                  <a:lnTo>
                    <a:pt x="3917" y="761"/>
                  </a:lnTo>
                  <a:lnTo>
                    <a:pt x="3934" y="736"/>
                  </a:lnTo>
                  <a:lnTo>
                    <a:pt x="3940" y="706"/>
                  </a:lnTo>
                  <a:lnTo>
                    <a:pt x="3940" y="78"/>
                  </a:lnTo>
                  <a:lnTo>
                    <a:pt x="3934" y="48"/>
                  </a:lnTo>
                  <a:lnTo>
                    <a:pt x="3917" y="23"/>
                  </a:lnTo>
                  <a:lnTo>
                    <a:pt x="3892" y="6"/>
                  </a:lnTo>
                  <a:lnTo>
                    <a:pt x="3861" y="0"/>
                  </a:lnTo>
                  <a:close/>
                </a:path>
              </a:pathLst>
            </a:custGeom>
            <a:solidFill>
              <a:srgbClr val="993D3B"/>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 name="docshape7">
              <a:extLst>
                <a:ext uri="{FF2B5EF4-FFF2-40B4-BE49-F238E27FC236}">
                  <a16:creationId xmlns:a16="http://schemas.microsoft.com/office/drawing/2014/main" id="{DAD95349-B253-ED21-E1C1-E81727790EC8}"/>
                </a:ext>
              </a:extLst>
            </p:cNvPr>
            <p:cNvSpPr>
              <a:spLocks/>
            </p:cNvSpPr>
            <p:nvPr/>
          </p:nvSpPr>
          <p:spPr bwMode="auto">
            <a:xfrm>
              <a:off x="4023" y="-66"/>
              <a:ext cx="3940" cy="785"/>
            </a:xfrm>
            <a:custGeom>
              <a:avLst/>
              <a:gdLst>
                <a:gd name="T0" fmla="+- 0 4023 4023"/>
                <a:gd name="T1" fmla="*/ T0 w 3940"/>
                <a:gd name="T2" fmla="+- 0 13 -65"/>
                <a:gd name="T3" fmla="*/ 13 h 785"/>
                <a:gd name="T4" fmla="+- 0 4029 4023"/>
                <a:gd name="T5" fmla="*/ T4 w 3940"/>
                <a:gd name="T6" fmla="+- 0 -17 -65"/>
                <a:gd name="T7" fmla="*/ -17 h 785"/>
                <a:gd name="T8" fmla="+- 0 4046 4023"/>
                <a:gd name="T9" fmla="*/ T8 w 3940"/>
                <a:gd name="T10" fmla="+- 0 -42 -65"/>
                <a:gd name="T11" fmla="*/ -42 h 785"/>
                <a:gd name="T12" fmla="+- 0 4071 4023"/>
                <a:gd name="T13" fmla="*/ T12 w 3940"/>
                <a:gd name="T14" fmla="+- 0 -59 -65"/>
                <a:gd name="T15" fmla="*/ -59 h 785"/>
                <a:gd name="T16" fmla="+- 0 4102 4023"/>
                <a:gd name="T17" fmla="*/ T16 w 3940"/>
                <a:gd name="T18" fmla="+- 0 -65 -65"/>
                <a:gd name="T19" fmla="*/ -65 h 785"/>
                <a:gd name="T20" fmla="+- 0 7884 4023"/>
                <a:gd name="T21" fmla="*/ T20 w 3940"/>
                <a:gd name="T22" fmla="+- 0 -65 -65"/>
                <a:gd name="T23" fmla="*/ -65 h 785"/>
                <a:gd name="T24" fmla="+- 0 7915 4023"/>
                <a:gd name="T25" fmla="*/ T24 w 3940"/>
                <a:gd name="T26" fmla="+- 0 -59 -65"/>
                <a:gd name="T27" fmla="*/ -59 h 785"/>
                <a:gd name="T28" fmla="+- 0 7940 4023"/>
                <a:gd name="T29" fmla="*/ T28 w 3940"/>
                <a:gd name="T30" fmla="+- 0 -42 -65"/>
                <a:gd name="T31" fmla="*/ -42 h 785"/>
                <a:gd name="T32" fmla="+- 0 7957 4023"/>
                <a:gd name="T33" fmla="*/ T32 w 3940"/>
                <a:gd name="T34" fmla="+- 0 -17 -65"/>
                <a:gd name="T35" fmla="*/ -17 h 785"/>
                <a:gd name="T36" fmla="+- 0 7963 4023"/>
                <a:gd name="T37" fmla="*/ T36 w 3940"/>
                <a:gd name="T38" fmla="+- 0 13 -65"/>
                <a:gd name="T39" fmla="*/ 13 h 785"/>
                <a:gd name="T40" fmla="+- 0 7963 4023"/>
                <a:gd name="T41" fmla="*/ T40 w 3940"/>
                <a:gd name="T42" fmla="+- 0 641 -65"/>
                <a:gd name="T43" fmla="*/ 641 h 785"/>
                <a:gd name="T44" fmla="+- 0 7957 4023"/>
                <a:gd name="T45" fmla="*/ T44 w 3940"/>
                <a:gd name="T46" fmla="+- 0 671 -65"/>
                <a:gd name="T47" fmla="*/ 671 h 785"/>
                <a:gd name="T48" fmla="+- 0 7940 4023"/>
                <a:gd name="T49" fmla="*/ T48 w 3940"/>
                <a:gd name="T50" fmla="+- 0 696 -65"/>
                <a:gd name="T51" fmla="*/ 696 h 785"/>
                <a:gd name="T52" fmla="+- 0 7915 4023"/>
                <a:gd name="T53" fmla="*/ T52 w 3940"/>
                <a:gd name="T54" fmla="+- 0 713 -65"/>
                <a:gd name="T55" fmla="*/ 713 h 785"/>
                <a:gd name="T56" fmla="+- 0 7884 4023"/>
                <a:gd name="T57" fmla="*/ T56 w 3940"/>
                <a:gd name="T58" fmla="+- 0 719 -65"/>
                <a:gd name="T59" fmla="*/ 719 h 785"/>
                <a:gd name="T60" fmla="+- 0 4102 4023"/>
                <a:gd name="T61" fmla="*/ T60 w 3940"/>
                <a:gd name="T62" fmla="+- 0 719 -65"/>
                <a:gd name="T63" fmla="*/ 719 h 785"/>
                <a:gd name="T64" fmla="+- 0 4071 4023"/>
                <a:gd name="T65" fmla="*/ T64 w 3940"/>
                <a:gd name="T66" fmla="+- 0 713 -65"/>
                <a:gd name="T67" fmla="*/ 713 h 785"/>
                <a:gd name="T68" fmla="+- 0 4046 4023"/>
                <a:gd name="T69" fmla="*/ T68 w 3940"/>
                <a:gd name="T70" fmla="+- 0 696 -65"/>
                <a:gd name="T71" fmla="*/ 696 h 785"/>
                <a:gd name="T72" fmla="+- 0 4029 4023"/>
                <a:gd name="T73" fmla="*/ T72 w 3940"/>
                <a:gd name="T74" fmla="+- 0 671 -65"/>
                <a:gd name="T75" fmla="*/ 671 h 785"/>
                <a:gd name="T76" fmla="+- 0 4023 4023"/>
                <a:gd name="T77" fmla="*/ T76 w 3940"/>
                <a:gd name="T78" fmla="+- 0 641 -65"/>
                <a:gd name="T79" fmla="*/ 641 h 785"/>
                <a:gd name="T80" fmla="+- 0 4023 4023"/>
                <a:gd name="T81" fmla="*/ T80 w 3940"/>
                <a:gd name="T82" fmla="+- 0 13 -65"/>
                <a:gd name="T83" fmla="*/ 13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0" y="78"/>
                  </a:moveTo>
                  <a:lnTo>
                    <a:pt x="6" y="48"/>
                  </a:lnTo>
                  <a:lnTo>
                    <a:pt x="23" y="23"/>
                  </a:lnTo>
                  <a:lnTo>
                    <a:pt x="48" y="6"/>
                  </a:lnTo>
                  <a:lnTo>
                    <a:pt x="79" y="0"/>
                  </a:lnTo>
                  <a:lnTo>
                    <a:pt x="3861" y="0"/>
                  </a:lnTo>
                  <a:lnTo>
                    <a:pt x="3892" y="6"/>
                  </a:lnTo>
                  <a:lnTo>
                    <a:pt x="3917" y="23"/>
                  </a:lnTo>
                  <a:lnTo>
                    <a:pt x="3934" y="48"/>
                  </a:lnTo>
                  <a:lnTo>
                    <a:pt x="3940" y="78"/>
                  </a:lnTo>
                  <a:lnTo>
                    <a:pt x="3940" y="706"/>
                  </a:lnTo>
                  <a:lnTo>
                    <a:pt x="3934" y="736"/>
                  </a:lnTo>
                  <a:lnTo>
                    <a:pt x="3917" y="761"/>
                  </a:lnTo>
                  <a:lnTo>
                    <a:pt x="3892" y="778"/>
                  </a:lnTo>
                  <a:lnTo>
                    <a:pt x="3861" y="784"/>
                  </a:lnTo>
                  <a:lnTo>
                    <a:pt x="79" y="784"/>
                  </a:lnTo>
                  <a:lnTo>
                    <a:pt x="48" y="778"/>
                  </a:lnTo>
                  <a:lnTo>
                    <a:pt x="23" y="761"/>
                  </a:lnTo>
                  <a:lnTo>
                    <a:pt x="6" y="736"/>
                  </a:lnTo>
                  <a:lnTo>
                    <a:pt x="0" y="706"/>
                  </a:lnTo>
                  <a:lnTo>
                    <a:pt x="0" y="78"/>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 name="docshape8">
              <a:extLst>
                <a:ext uri="{FF2B5EF4-FFF2-40B4-BE49-F238E27FC236}">
                  <a16:creationId xmlns:a16="http://schemas.microsoft.com/office/drawing/2014/main" id="{0B6FCFC2-B280-5699-BCE3-59368A98288C}"/>
                </a:ext>
              </a:extLst>
            </p:cNvPr>
            <p:cNvSpPr>
              <a:spLocks/>
            </p:cNvSpPr>
            <p:nvPr/>
          </p:nvSpPr>
          <p:spPr bwMode="auto">
            <a:xfrm>
              <a:off x="4156" y="61"/>
              <a:ext cx="3940" cy="785"/>
            </a:xfrm>
            <a:custGeom>
              <a:avLst/>
              <a:gdLst>
                <a:gd name="T0" fmla="+- 0 8018 4157"/>
                <a:gd name="T1" fmla="*/ T0 w 3940"/>
                <a:gd name="T2" fmla="+- 0 61 61"/>
                <a:gd name="T3" fmla="*/ 61 h 785"/>
                <a:gd name="T4" fmla="+- 0 4235 4157"/>
                <a:gd name="T5" fmla="*/ T4 w 3940"/>
                <a:gd name="T6" fmla="+- 0 61 61"/>
                <a:gd name="T7" fmla="*/ 61 h 785"/>
                <a:gd name="T8" fmla="+- 0 4205 4157"/>
                <a:gd name="T9" fmla="*/ T8 w 3940"/>
                <a:gd name="T10" fmla="+- 0 68 61"/>
                <a:gd name="T11" fmla="*/ 68 h 785"/>
                <a:gd name="T12" fmla="+- 0 4180 4157"/>
                <a:gd name="T13" fmla="*/ T12 w 3940"/>
                <a:gd name="T14" fmla="+- 0 85 61"/>
                <a:gd name="T15" fmla="*/ 85 h 785"/>
                <a:gd name="T16" fmla="+- 0 4163 4157"/>
                <a:gd name="T17" fmla="*/ T16 w 3940"/>
                <a:gd name="T18" fmla="+- 0 109 61"/>
                <a:gd name="T19" fmla="*/ 109 h 785"/>
                <a:gd name="T20" fmla="+- 0 4157 4157"/>
                <a:gd name="T21" fmla="*/ T20 w 3940"/>
                <a:gd name="T22" fmla="+- 0 140 61"/>
                <a:gd name="T23" fmla="*/ 140 h 785"/>
                <a:gd name="T24" fmla="+- 0 4157 4157"/>
                <a:gd name="T25" fmla="*/ T24 w 3940"/>
                <a:gd name="T26" fmla="+- 0 768 61"/>
                <a:gd name="T27" fmla="*/ 768 h 785"/>
                <a:gd name="T28" fmla="+- 0 4163 4157"/>
                <a:gd name="T29" fmla="*/ T28 w 3940"/>
                <a:gd name="T30" fmla="+- 0 798 61"/>
                <a:gd name="T31" fmla="*/ 798 h 785"/>
                <a:gd name="T32" fmla="+- 0 4180 4157"/>
                <a:gd name="T33" fmla="*/ T32 w 3940"/>
                <a:gd name="T34" fmla="+- 0 823 61"/>
                <a:gd name="T35" fmla="*/ 823 h 785"/>
                <a:gd name="T36" fmla="+- 0 4205 4157"/>
                <a:gd name="T37" fmla="*/ T36 w 3940"/>
                <a:gd name="T38" fmla="+- 0 840 61"/>
                <a:gd name="T39" fmla="*/ 840 h 785"/>
                <a:gd name="T40" fmla="+- 0 4235 4157"/>
                <a:gd name="T41" fmla="*/ T40 w 3940"/>
                <a:gd name="T42" fmla="+- 0 846 61"/>
                <a:gd name="T43" fmla="*/ 846 h 785"/>
                <a:gd name="T44" fmla="+- 0 8018 4157"/>
                <a:gd name="T45" fmla="*/ T44 w 3940"/>
                <a:gd name="T46" fmla="+- 0 846 61"/>
                <a:gd name="T47" fmla="*/ 846 h 785"/>
                <a:gd name="T48" fmla="+- 0 8048 4157"/>
                <a:gd name="T49" fmla="*/ T48 w 3940"/>
                <a:gd name="T50" fmla="+- 0 840 61"/>
                <a:gd name="T51" fmla="*/ 840 h 785"/>
                <a:gd name="T52" fmla="+- 0 8073 4157"/>
                <a:gd name="T53" fmla="*/ T52 w 3940"/>
                <a:gd name="T54" fmla="+- 0 823 61"/>
                <a:gd name="T55" fmla="*/ 823 h 785"/>
                <a:gd name="T56" fmla="+- 0 8090 4157"/>
                <a:gd name="T57" fmla="*/ T56 w 3940"/>
                <a:gd name="T58" fmla="+- 0 798 61"/>
                <a:gd name="T59" fmla="*/ 798 h 785"/>
                <a:gd name="T60" fmla="+- 0 8096 4157"/>
                <a:gd name="T61" fmla="*/ T60 w 3940"/>
                <a:gd name="T62" fmla="+- 0 768 61"/>
                <a:gd name="T63" fmla="*/ 768 h 785"/>
                <a:gd name="T64" fmla="+- 0 8096 4157"/>
                <a:gd name="T65" fmla="*/ T64 w 3940"/>
                <a:gd name="T66" fmla="+- 0 140 61"/>
                <a:gd name="T67" fmla="*/ 140 h 785"/>
                <a:gd name="T68" fmla="+- 0 8090 4157"/>
                <a:gd name="T69" fmla="*/ T68 w 3940"/>
                <a:gd name="T70" fmla="+- 0 109 61"/>
                <a:gd name="T71" fmla="*/ 109 h 785"/>
                <a:gd name="T72" fmla="+- 0 8073 4157"/>
                <a:gd name="T73" fmla="*/ T72 w 3940"/>
                <a:gd name="T74" fmla="+- 0 85 61"/>
                <a:gd name="T75" fmla="*/ 85 h 785"/>
                <a:gd name="T76" fmla="+- 0 8048 4157"/>
                <a:gd name="T77" fmla="*/ T76 w 3940"/>
                <a:gd name="T78" fmla="+- 0 68 61"/>
                <a:gd name="T79" fmla="*/ 68 h 785"/>
                <a:gd name="T80" fmla="+- 0 8018 4157"/>
                <a:gd name="T81" fmla="*/ T80 w 3940"/>
                <a:gd name="T82" fmla="+- 0 61 61"/>
                <a:gd name="T83" fmla="*/ 61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3861" y="0"/>
                  </a:moveTo>
                  <a:lnTo>
                    <a:pt x="78" y="0"/>
                  </a:lnTo>
                  <a:lnTo>
                    <a:pt x="48" y="7"/>
                  </a:lnTo>
                  <a:lnTo>
                    <a:pt x="23" y="24"/>
                  </a:lnTo>
                  <a:lnTo>
                    <a:pt x="6" y="48"/>
                  </a:lnTo>
                  <a:lnTo>
                    <a:pt x="0" y="79"/>
                  </a:lnTo>
                  <a:lnTo>
                    <a:pt x="0" y="707"/>
                  </a:lnTo>
                  <a:lnTo>
                    <a:pt x="6" y="737"/>
                  </a:lnTo>
                  <a:lnTo>
                    <a:pt x="23" y="762"/>
                  </a:lnTo>
                  <a:lnTo>
                    <a:pt x="48" y="779"/>
                  </a:lnTo>
                  <a:lnTo>
                    <a:pt x="78" y="785"/>
                  </a:lnTo>
                  <a:lnTo>
                    <a:pt x="3861" y="785"/>
                  </a:lnTo>
                  <a:lnTo>
                    <a:pt x="3891" y="779"/>
                  </a:lnTo>
                  <a:lnTo>
                    <a:pt x="3916" y="762"/>
                  </a:lnTo>
                  <a:lnTo>
                    <a:pt x="3933" y="737"/>
                  </a:lnTo>
                  <a:lnTo>
                    <a:pt x="3939" y="707"/>
                  </a:lnTo>
                  <a:lnTo>
                    <a:pt x="3939" y="79"/>
                  </a:lnTo>
                  <a:lnTo>
                    <a:pt x="3933" y="48"/>
                  </a:lnTo>
                  <a:lnTo>
                    <a:pt x="3916" y="24"/>
                  </a:lnTo>
                  <a:lnTo>
                    <a:pt x="3891" y="7"/>
                  </a:lnTo>
                  <a:lnTo>
                    <a:pt x="386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executive officer (CEO) – </a:t>
              </a:r>
            </a:p>
            <a:p>
              <a:r>
                <a:rPr lang="en-CA" b="1" dirty="0">
                  <a:solidFill>
                    <a:prstClr val="black"/>
                  </a:solidFill>
                  <a:latin typeface="Calibri" panose="020F0502020204030204"/>
                </a:rPr>
                <a:t>Neli Miteva </a:t>
              </a:r>
              <a:r>
                <a:rPr lang="en-CA" dirty="0">
                  <a:solidFill>
                    <a:prstClr val="black"/>
                  </a:solidFill>
                  <a:latin typeface="Calibri" panose="020F0502020204030204"/>
                </a:rPr>
                <a:t> </a:t>
              </a:r>
              <a:endParaRPr lang="en-GB" b="1" dirty="0">
                <a:solidFill>
                  <a:prstClr val="black"/>
                </a:solidFill>
                <a:latin typeface="Calibri" panose="020F0502020204030204"/>
              </a:endParaRPr>
            </a:p>
          </p:txBody>
        </p:sp>
        <p:sp>
          <p:nvSpPr>
            <p:cNvPr id="9" name="docshape9">
              <a:extLst>
                <a:ext uri="{FF2B5EF4-FFF2-40B4-BE49-F238E27FC236}">
                  <a16:creationId xmlns:a16="http://schemas.microsoft.com/office/drawing/2014/main" id="{C053FBB5-431C-9079-C40E-ACB2F6D29069}"/>
                </a:ext>
              </a:extLst>
            </p:cNvPr>
            <p:cNvSpPr>
              <a:spLocks/>
            </p:cNvSpPr>
            <p:nvPr/>
          </p:nvSpPr>
          <p:spPr bwMode="auto">
            <a:xfrm>
              <a:off x="4156" y="61"/>
              <a:ext cx="3940" cy="785"/>
            </a:xfrm>
            <a:custGeom>
              <a:avLst/>
              <a:gdLst>
                <a:gd name="T0" fmla="+- 0 4157 4157"/>
                <a:gd name="T1" fmla="*/ T0 w 3940"/>
                <a:gd name="T2" fmla="+- 0 140 61"/>
                <a:gd name="T3" fmla="*/ 140 h 785"/>
                <a:gd name="T4" fmla="+- 0 4163 4157"/>
                <a:gd name="T5" fmla="*/ T4 w 3940"/>
                <a:gd name="T6" fmla="+- 0 109 61"/>
                <a:gd name="T7" fmla="*/ 109 h 785"/>
                <a:gd name="T8" fmla="+- 0 4180 4157"/>
                <a:gd name="T9" fmla="*/ T8 w 3940"/>
                <a:gd name="T10" fmla="+- 0 85 61"/>
                <a:gd name="T11" fmla="*/ 85 h 785"/>
                <a:gd name="T12" fmla="+- 0 4205 4157"/>
                <a:gd name="T13" fmla="*/ T12 w 3940"/>
                <a:gd name="T14" fmla="+- 0 68 61"/>
                <a:gd name="T15" fmla="*/ 68 h 785"/>
                <a:gd name="T16" fmla="+- 0 4235 4157"/>
                <a:gd name="T17" fmla="*/ T16 w 3940"/>
                <a:gd name="T18" fmla="+- 0 61 61"/>
                <a:gd name="T19" fmla="*/ 61 h 785"/>
                <a:gd name="T20" fmla="+- 0 8018 4157"/>
                <a:gd name="T21" fmla="*/ T20 w 3940"/>
                <a:gd name="T22" fmla="+- 0 61 61"/>
                <a:gd name="T23" fmla="*/ 61 h 785"/>
                <a:gd name="T24" fmla="+- 0 8048 4157"/>
                <a:gd name="T25" fmla="*/ T24 w 3940"/>
                <a:gd name="T26" fmla="+- 0 68 61"/>
                <a:gd name="T27" fmla="*/ 68 h 785"/>
                <a:gd name="T28" fmla="+- 0 8073 4157"/>
                <a:gd name="T29" fmla="*/ T28 w 3940"/>
                <a:gd name="T30" fmla="+- 0 85 61"/>
                <a:gd name="T31" fmla="*/ 85 h 785"/>
                <a:gd name="T32" fmla="+- 0 8090 4157"/>
                <a:gd name="T33" fmla="*/ T32 w 3940"/>
                <a:gd name="T34" fmla="+- 0 109 61"/>
                <a:gd name="T35" fmla="*/ 109 h 785"/>
                <a:gd name="T36" fmla="+- 0 8096 4157"/>
                <a:gd name="T37" fmla="*/ T36 w 3940"/>
                <a:gd name="T38" fmla="+- 0 140 61"/>
                <a:gd name="T39" fmla="*/ 140 h 785"/>
                <a:gd name="T40" fmla="+- 0 8096 4157"/>
                <a:gd name="T41" fmla="*/ T40 w 3940"/>
                <a:gd name="T42" fmla="+- 0 768 61"/>
                <a:gd name="T43" fmla="*/ 768 h 785"/>
                <a:gd name="T44" fmla="+- 0 8090 4157"/>
                <a:gd name="T45" fmla="*/ T44 w 3940"/>
                <a:gd name="T46" fmla="+- 0 798 61"/>
                <a:gd name="T47" fmla="*/ 798 h 785"/>
                <a:gd name="T48" fmla="+- 0 8073 4157"/>
                <a:gd name="T49" fmla="*/ T48 w 3940"/>
                <a:gd name="T50" fmla="+- 0 823 61"/>
                <a:gd name="T51" fmla="*/ 823 h 785"/>
                <a:gd name="T52" fmla="+- 0 8048 4157"/>
                <a:gd name="T53" fmla="*/ T52 w 3940"/>
                <a:gd name="T54" fmla="+- 0 840 61"/>
                <a:gd name="T55" fmla="*/ 840 h 785"/>
                <a:gd name="T56" fmla="+- 0 8018 4157"/>
                <a:gd name="T57" fmla="*/ T56 w 3940"/>
                <a:gd name="T58" fmla="+- 0 846 61"/>
                <a:gd name="T59" fmla="*/ 846 h 785"/>
                <a:gd name="T60" fmla="+- 0 4235 4157"/>
                <a:gd name="T61" fmla="*/ T60 w 3940"/>
                <a:gd name="T62" fmla="+- 0 846 61"/>
                <a:gd name="T63" fmla="*/ 846 h 785"/>
                <a:gd name="T64" fmla="+- 0 4205 4157"/>
                <a:gd name="T65" fmla="*/ T64 w 3940"/>
                <a:gd name="T66" fmla="+- 0 840 61"/>
                <a:gd name="T67" fmla="*/ 840 h 785"/>
                <a:gd name="T68" fmla="+- 0 4180 4157"/>
                <a:gd name="T69" fmla="*/ T68 w 3940"/>
                <a:gd name="T70" fmla="+- 0 823 61"/>
                <a:gd name="T71" fmla="*/ 823 h 785"/>
                <a:gd name="T72" fmla="+- 0 4163 4157"/>
                <a:gd name="T73" fmla="*/ T72 w 3940"/>
                <a:gd name="T74" fmla="+- 0 798 61"/>
                <a:gd name="T75" fmla="*/ 798 h 785"/>
                <a:gd name="T76" fmla="+- 0 4157 4157"/>
                <a:gd name="T77" fmla="*/ T76 w 3940"/>
                <a:gd name="T78" fmla="+- 0 768 61"/>
                <a:gd name="T79" fmla="*/ 768 h 785"/>
                <a:gd name="T80" fmla="+- 0 4157 4157"/>
                <a:gd name="T81" fmla="*/ T80 w 3940"/>
                <a:gd name="T82" fmla="+- 0 140 61"/>
                <a:gd name="T83" fmla="*/ 140 h 78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3940" h="785">
                  <a:moveTo>
                    <a:pt x="0" y="79"/>
                  </a:moveTo>
                  <a:lnTo>
                    <a:pt x="6" y="48"/>
                  </a:lnTo>
                  <a:lnTo>
                    <a:pt x="23" y="24"/>
                  </a:lnTo>
                  <a:lnTo>
                    <a:pt x="48" y="7"/>
                  </a:lnTo>
                  <a:lnTo>
                    <a:pt x="78" y="0"/>
                  </a:lnTo>
                  <a:lnTo>
                    <a:pt x="3861" y="0"/>
                  </a:lnTo>
                  <a:lnTo>
                    <a:pt x="3891" y="7"/>
                  </a:lnTo>
                  <a:lnTo>
                    <a:pt x="3916" y="24"/>
                  </a:lnTo>
                  <a:lnTo>
                    <a:pt x="3933" y="48"/>
                  </a:lnTo>
                  <a:lnTo>
                    <a:pt x="3939" y="79"/>
                  </a:lnTo>
                  <a:lnTo>
                    <a:pt x="3939" y="707"/>
                  </a:lnTo>
                  <a:lnTo>
                    <a:pt x="3933" y="737"/>
                  </a:lnTo>
                  <a:lnTo>
                    <a:pt x="3916" y="762"/>
                  </a:lnTo>
                  <a:lnTo>
                    <a:pt x="3891" y="779"/>
                  </a:lnTo>
                  <a:lnTo>
                    <a:pt x="3861" y="785"/>
                  </a:lnTo>
                  <a:lnTo>
                    <a:pt x="78" y="785"/>
                  </a:lnTo>
                  <a:lnTo>
                    <a:pt x="48" y="779"/>
                  </a:lnTo>
                  <a:lnTo>
                    <a:pt x="23" y="762"/>
                  </a:lnTo>
                  <a:lnTo>
                    <a:pt x="6" y="737"/>
                  </a:lnTo>
                  <a:lnTo>
                    <a:pt x="0" y="707"/>
                  </a:lnTo>
                  <a:lnTo>
                    <a:pt x="0" y="79"/>
                  </a:lnTo>
                  <a:close/>
                </a:path>
              </a:pathLst>
            </a:custGeom>
            <a:noFill/>
            <a:ln w="25400">
              <a:solidFill>
                <a:srgbClr val="AD4745"/>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10" name="Line 116">
              <a:extLst>
                <a:ext uri="{FF2B5EF4-FFF2-40B4-BE49-F238E27FC236}">
                  <a16:creationId xmlns:a16="http://schemas.microsoft.com/office/drawing/2014/main" id="{6F1B94F0-E768-7DCA-D99F-010C098D3CDA}"/>
                </a:ext>
              </a:extLst>
            </p:cNvPr>
            <p:cNvCxnSpPr>
              <a:cxnSpLocks noChangeShapeType="1"/>
            </p:cNvCxnSpPr>
            <p:nvPr/>
          </p:nvCxnSpPr>
          <p:spPr bwMode="auto">
            <a:xfrm>
              <a:off x="2428" y="2388"/>
              <a:ext cx="0" cy="350"/>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11" name="docshape10">
              <a:extLst>
                <a:ext uri="{FF2B5EF4-FFF2-40B4-BE49-F238E27FC236}">
                  <a16:creationId xmlns:a16="http://schemas.microsoft.com/office/drawing/2014/main" id="{489C6D45-93CF-7093-1225-F2BA85432389}"/>
                </a:ext>
              </a:extLst>
            </p:cNvPr>
            <p:cNvSpPr>
              <a:spLocks/>
            </p:cNvSpPr>
            <p:nvPr/>
          </p:nvSpPr>
          <p:spPr bwMode="auto">
            <a:xfrm>
              <a:off x="1446" y="1068"/>
              <a:ext cx="1964" cy="1320"/>
            </a:xfrm>
            <a:custGeom>
              <a:avLst/>
              <a:gdLst>
                <a:gd name="T0" fmla="+- 0 3278 1446"/>
                <a:gd name="T1" fmla="*/ T0 w 1964"/>
                <a:gd name="T2" fmla="+- 0 1069 1069"/>
                <a:gd name="T3" fmla="*/ 1069 h 1320"/>
                <a:gd name="T4" fmla="+- 0 1578 1446"/>
                <a:gd name="T5" fmla="*/ T4 w 1964"/>
                <a:gd name="T6" fmla="+- 0 1069 1069"/>
                <a:gd name="T7" fmla="*/ 1069 h 1320"/>
                <a:gd name="T8" fmla="+- 0 1527 1446"/>
                <a:gd name="T9" fmla="*/ T8 w 1964"/>
                <a:gd name="T10" fmla="+- 0 1079 1069"/>
                <a:gd name="T11" fmla="*/ 1079 h 1320"/>
                <a:gd name="T12" fmla="+- 0 1485 1446"/>
                <a:gd name="T13" fmla="*/ T12 w 1964"/>
                <a:gd name="T14" fmla="+- 0 1108 1069"/>
                <a:gd name="T15" fmla="*/ 1108 h 1320"/>
                <a:gd name="T16" fmla="+- 0 1457 1446"/>
                <a:gd name="T17" fmla="*/ T16 w 1964"/>
                <a:gd name="T18" fmla="+- 0 1150 1069"/>
                <a:gd name="T19" fmla="*/ 1150 h 1320"/>
                <a:gd name="T20" fmla="+- 0 1446 1446"/>
                <a:gd name="T21" fmla="*/ T20 w 1964"/>
                <a:gd name="T22" fmla="+- 0 1201 1069"/>
                <a:gd name="T23" fmla="*/ 1201 h 1320"/>
                <a:gd name="T24" fmla="+- 0 1446 1446"/>
                <a:gd name="T25" fmla="*/ T24 w 1964"/>
                <a:gd name="T26" fmla="+- 0 2256 1069"/>
                <a:gd name="T27" fmla="*/ 2256 h 1320"/>
                <a:gd name="T28" fmla="+- 0 1457 1446"/>
                <a:gd name="T29" fmla="*/ T28 w 1964"/>
                <a:gd name="T30" fmla="+- 0 2308 1069"/>
                <a:gd name="T31" fmla="*/ 2308 h 1320"/>
                <a:gd name="T32" fmla="+- 0 1485 1446"/>
                <a:gd name="T33" fmla="*/ T32 w 1964"/>
                <a:gd name="T34" fmla="+- 0 2350 1069"/>
                <a:gd name="T35" fmla="*/ 2350 h 1320"/>
                <a:gd name="T36" fmla="+- 0 1527 1446"/>
                <a:gd name="T37" fmla="*/ T36 w 1964"/>
                <a:gd name="T38" fmla="+- 0 2378 1069"/>
                <a:gd name="T39" fmla="*/ 2378 h 1320"/>
                <a:gd name="T40" fmla="+- 0 1578 1446"/>
                <a:gd name="T41" fmla="*/ T40 w 1964"/>
                <a:gd name="T42" fmla="+- 0 2388 1069"/>
                <a:gd name="T43" fmla="*/ 2388 h 1320"/>
                <a:gd name="T44" fmla="+- 0 3278 1446"/>
                <a:gd name="T45" fmla="*/ T44 w 1964"/>
                <a:gd name="T46" fmla="+- 0 2388 1069"/>
                <a:gd name="T47" fmla="*/ 2388 h 1320"/>
                <a:gd name="T48" fmla="+- 0 3329 1446"/>
                <a:gd name="T49" fmla="*/ T48 w 1964"/>
                <a:gd name="T50" fmla="+- 0 2378 1069"/>
                <a:gd name="T51" fmla="*/ 2378 h 1320"/>
                <a:gd name="T52" fmla="+- 0 3371 1446"/>
                <a:gd name="T53" fmla="*/ T52 w 1964"/>
                <a:gd name="T54" fmla="+- 0 2350 1069"/>
                <a:gd name="T55" fmla="*/ 2350 h 1320"/>
                <a:gd name="T56" fmla="+- 0 3400 1446"/>
                <a:gd name="T57" fmla="*/ T56 w 1964"/>
                <a:gd name="T58" fmla="+- 0 2308 1069"/>
                <a:gd name="T59" fmla="*/ 2308 h 1320"/>
                <a:gd name="T60" fmla="+- 0 3410 1446"/>
                <a:gd name="T61" fmla="*/ T60 w 1964"/>
                <a:gd name="T62" fmla="+- 0 2256 1069"/>
                <a:gd name="T63" fmla="*/ 2256 h 1320"/>
                <a:gd name="T64" fmla="+- 0 3410 1446"/>
                <a:gd name="T65" fmla="*/ T64 w 1964"/>
                <a:gd name="T66" fmla="+- 0 1201 1069"/>
                <a:gd name="T67" fmla="*/ 1201 h 1320"/>
                <a:gd name="T68" fmla="+- 0 3400 1446"/>
                <a:gd name="T69" fmla="*/ T68 w 1964"/>
                <a:gd name="T70" fmla="+- 0 1150 1069"/>
                <a:gd name="T71" fmla="*/ 1150 h 1320"/>
                <a:gd name="T72" fmla="+- 0 3371 1446"/>
                <a:gd name="T73" fmla="*/ T72 w 1964"/>
                <a:gd name="T74" fmla="+- 0 1108 1069"/>
                <a:gd name="T75" fmla="*/ 1108 h 1320"/>
                <a:gd name="T76" fmla="+- 0 3329 1446"/>
                <a:gd name="T77" fmla="*/ T76 w 1964"/>
                <a:gd name="T78" fmla="+- 0 1079 1069"/>
                <a:gd name="T79" fmla="*/ 1079 h 1320"/>
                <a:gd name="T80" fmla="+- 0 3278 1446"/>
                <a:gd name="T81" fmla="*/ T80 w 1964"/>
                <a:gd name="T82" fmla="+- 0 1069 1069"/>
                <a:gd name="T83" fmla="*/ 1069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1832" y="0"/>
                  </a:moveTo>
                  <a:lnTo>
                    <a:pt x="132" y="0"/>
                  </a:lnTo>
                  <a:lnTo>
                    <a:pt x="81" y="10"/>
                  </a:lnTo>
                  <a:lnTo>
                    <a:pt x="39" y="39"/>
                  </a:lnTo>
                  <a:lnTo>
                    <a:pt x="11" y="81"/>
                  </a:lnTo>
                  <a:lnTo>
                    <a:pt x="0" y="132"/>
                  </a:lnTo>
                  <a:lnTo>
                    <a:pt x="0" y="1187"/>
                  </a:lnTo>
                  <a:lnTo>
                    <a:pt x="11" y="1239"/>
                  </a:lnTo>
                  <a:lnTo>
                    <a:pt x="39" y="1281"/>
                  </a:lnTo>
                  <a:lnTo>
                    <a:pt x="81" y="1309"/>
                  </a:lnTo>
                  <a:lnTo>
                    <a:pt x="132" y="1319"/>
                  </a:lnTo>
                  <a:lnTo>
                    <a:pt x="1832" y="1319"/>
                  </a:lnTo>
                  <a:lnTo>
                    <a:pt x="1883" y="1309"/>
                  </a:lnTo>
                  <a:lnTo>
                    <a:pt x="1925" y="1281"/>
                  </a:lnTo>
                  <a:lnTo>
                    <a:pt x="1954" y="1239"/>
                  </a:lnTo>
                  <a:lnTo>
                    <a:pt x="1964" y="1187"/>
                  </a:lnTo>
                  <a:lnTo>
                    <a:pt x="1964" y="132"/>
                  </a:lnTo>
                  <a:lnTo>
                    <a:pt x="1954" y="81"/>
                  </a:lnTo>
                  <a:lnTo>
                    <a:pt x="1925" y="39"/>
                  </a:lnTo>
                  <a:lnTo>
                    <a:pt x="1883" y="10"/>
                  </a:lnTo>
                  <a:lnTo>
                    <a:pt x="1832"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2" name="docshape11">
              <a:extLst>
                <a:ext uri="{FF2B5EF4-FFF2-40B4-BE49-F238E27FC236}">
                  <a16:creationId xmlns:a16="http://schemas.microsoft.com/office/drawing/2014/main" id="{5F34DC83-D597-E7DB-7647-4EC5DD6DE6FF}"/>
                </a:ext>
              </a:extLst>
            </p:cNvPr>
            <p:cNvSpPr>
              <a:spLocks/>
            </p:cNvSpPr>
            <p:nvPr/>
          </p:nvSpPr>
          <p:spPr bwMode="auto">
            <a:xfrm>
              <a:off x="1446" y="1068"/>
              <a:ext cx="1964" cy="1320"/>
            </a:xfrm>
            <a:custGeom>
              <a:avLst/>
              <a:gdLst>
                <a:gd name="T0" fmla="+- 0 1446 1446"/>
                <a:gd name="T1" fmla="*/ T0 w 1964"/>
                <a:gd name="T2" fmla="+- 0 1201 1069"/>
                <a:gd name="T3" fmla="*/ 1201 h 1320"/>
                <a:gd name="T4" fmla="+- 0 1457 1446"/>
                <a:gd name="T5" fmla="*/ T4 w 1964"/>
                <a:gd name="T6" fmla="+- 0 1150 1069"/>
                <a:gd name="T7" fmla="*/ 1150 h 1320"/>
                <a:gd name="T8" fmla="+- 0 1485 1446"/>
                <a:gd name="T9" fmla="*/ T8 w 1964"/>
                <a:gd name="T10" fmla="+- 0 1108 1069"/>
                <a:gd name="T11" fmla="*/ 1108 h 1320"/>
                <a:gd name="T12" fmla="+- 0 1527 1446"/>
                <a:gd name="T13" fmla="*/ T12 w 1964"/>
                <a:gd name="T14" fmla="+- 0 1079 1069"/>
                <a:gd name="T15" fmla="*/ 1079 h 1320"/>
                <a:gd name="T16" fmla="+- 0 1578 1446"/>
                <a:gd name="T17" fmla="*/ T16 w 1964"/>
                <a:gd name="T18" fmla="+- 0 1069 1069"/>
                <a:gd name="T19" fmla="*/ 1069 h 1320"/>
                <a:gd name="T20" fmla="+- 0 3278 1446"/>
                <a:gd name="T21" fmla="*/ T20 w 1964"/>
                <a:gd name="T22" fmla="+- 0 1069 1069"/>
                <a:gd name="T23" fmla="*/ 1069 h 1320"/>
                <a:gd name="T24" fmla="+- 0 3329 1446"/>
                <a:gd name="T25" fmla="*/ T24 w 1964"/>
                <a:gd name="T26" fmla="+- 0 1079 1069"/>
                <a:gd name="T27" fmla="*/ 1079 h 1320"/>
                <a:gd name="T28" fmla="+- 0 3371 1446"/>
                <a:gd name="T29" fmla="*/ T28 w 1964"/>
                <a:gd name="T30" fmla="+- 0 1108 1069"/>
                <a:gd name="T31" fmla="*/ 1108 h 1320"/>
                <a:gd name="T32" fmla="+- 0 3400 1446"/>
                <a:gd name="T33" fmla="*/ T32 w 1964"/>
                <a:gd name="T34" fmla="+- 0 1150 1069"/>
                <a:gd name="T35" fmla="*/ 1150 h 1320"/>
                <a:gd name="T36" fmla="+- 0 3410 1446"/>
                <a:gd name="T37" fmla="*/ T36 w 1964"/>
                <a:gd name="T38" fmla="+- 0 1201 1069"/>
                <a:gd name="T39" fmla="*/ 1201 h 1320"/>
                <a:gd name="T40" fmla="+- 0 3410 1446"/>
                <a:gd name="T41" fmla="*/ T40 w 1964"/>
                <a:gd name="T42" fmla="+- 0 2256 1069"/>
                <a:gd name="T43" fmla="*/ 2256 h 1320"/>
                <a:gd name="T44" fmla="+- 0 3400 1446"/>
                <a:gd name="T45" fmla="*/ T44 w 1964"/>
                <a:gd name="T46" fmla="+- 0 2308 1069"/>
                <a:gd name="T47" fmla="*/ 2308 h 1320"/>
                <a:gd name="T48" fmla="+- 0 3371 1446"/>
                <a:gd name="T49" fmla="*/ T48 w 1964"/>
                <a:gd name="T50" fmla="+- 0 2350 1069"/>
                <a:gd name="T51" fmla="*/ 2350 h 1320"/>
                <a:gd name="T52" fmla="+- 0 3329 1446"/>
                <a:gd name="T53" fmla="*/ T52 w 1964"/>
                <a:gd name="T54" fmla="+- 0 2378 1069"/>
                <a:gd name="T55" fmla="*/ 2378 h 1320"/>
                <a:gd name="T56" fmla="+- 0 3278 1446"/>
                <a:gd name="T57" fmla="*/ T56 w 1964"/>
                <a:gd name="T58" fmla="+- 0 2388 1069"/>
                <a:gd name="T59" fmla="*/ 2388 h 1320"/>
                <a:gd name="T60" fmla="+- 0 1578 1446"/>
                <a:gd name="T61" fmla="*/ T60 w 1964"/>
                <a:gd name="T62" fmla="+- 0 2388 1069"/>
                <a:gd name="T63" fmla="*/ 2388 h 1320"/>
                <a:gd name="T64" fmla="+- 0 1527 1446"/>
                <a:gd name="T65" fmla="*/ T64 w 1964"/>
                <a:gd name="T66" fmla="+- 0 2378 1069"/>
                <a:gd name="T67" fmla="*/ 2378 h 1320"/>
                <a:gd name="T68" fmla="+- 0 1485 1446"/>
                <a:gd name="T69" fmla="*/ T68 w 1964"/>
                <a:gd name="T70" fmla="+- 0 2350 1069"/>
                <a:gd name="T71" fmla="*/ 2350 h 1320"/>
                <a:gd name="T72" fmla="+- 0 1457 1446"/>
                <a:gd name="T73" fmla="*/ T72 w 1964"/>
                <a:gd name="T74" fmla="+- 0 2308 1069"/>
                <a:gd name="T75" fmla="*/ 2308 h 1320"/>
                <a:gd name="T76" fmla="+- 0 1446 1446"/>
                <a:gd name="T77" fmla="*/ T76 w 1964"/>
                <a:gd name="T78" fmla="+- 0 2256 1069"/>
                <a:gd name="T79" fmla="*/ 2256 h 1320"/>
                <a:gd name="T80" fmla="+- 0 1446 1446"/>
                <a:gd name="T81" fmla="*/ T80 w 1964"/>
                <a:gd name="T82" fmla="+- 0 1201 1069"/>
                <a:gd name="T83" fmla="*/ 1201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0" y="132"/>
                  </a:moveTo>
                  <a:lnTo>
                    <a:pt x="11" y="81"/>
                  </a:lnTo>
                  <a:lnTo>
                    <a:pt x="39" y="39"/>
                  </a:lnTo>
                  <a:lnTo>
                    <a:pt x="81" y="10"/>
                  </a:lnTo>
                  <a:lnTo>
                    <a:pt x="132" y="0"/>
                  </a:lnTo>
                  <a:lnTo>
                    <a:pt x="1832" y="0"/>
                  </a:lnTo>
                  <a:lnTo>
                    <a:pt x="1883" y="10"/>
                  </a:lnTo>
                  <a:lnTo>
                    <a:pt x="1925" y="39"/>
                  </a:lnTo>
                  <a:lnTo>
                    <a:pt x="1954" y="81"/>
                  </a:lnTo>
                  <a:lnTo>
                    <a:pt x="1964" y="132"/>
                  </a:lnTo>
                  <a:lnTo>
                    <a:pt x="1964" y="1187"/>
                  </a:lnTo>
                  <a:lnTo>
                    <a:pt x="1954" y="1239"/>
                  </a:lnTo>
                  <a:lnTo>
                    <a:pt x="1925" y="1281"/>
                  </a:lnTo>
                  <a:lnTo>
                    <a:pt x="1883" y="1309"/>
                  </a:lnTo>
                  <a:lnTo>
                    <a:pt x="1832" y="1319"/>
                  </a:lnTo>
                  <a:lnTo>
                    <a:pt x="132" y="1319"/>
                  </a:lnTo>
                  <a:lnTo>
                    <a:pt x="81" y="1309"/>
                  </a:lnTo>
                  <a:lnTo>
                    <a:pt x="39" y="1281"/>
                  </a:lnTo>
                  <a:lnTo>
                    <a:pt x="11" y="1239"/>
                  </a:lnTo>
                  <a:lnTo>
                    <a:pt x="0" y="1187"/>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3" name="docshape12">
              <a:extLst>
                <a:ext uri="{FF2B5EF4-FFF2-40B4-BE49-F238E27FC236}">
                  <a16:creationId xmlns:a16="http://schemas.microsoft.com/office/drawing/2014/main" id="{7E0C1DCC-0A37-FA27-0D8B-FA5320EDCF5A}"/>
                </a:ext>
              </a:extLst>
            </p:cNvPr>
            <p:cNvSpPr>
              <a:spLocks/>
            </p:cNvSpPr>
            <p:nvPr/>
          </p:nvSpPr>
          <p:spPr bwMode="auto">
            <a:xfrm>
              <a:off x="1579" y="1195"/>
              <a:ext cx="1964" cy="1320"/>
            </a:xfrm>
            <a:custGeom>
              <a:avLst/>
              <a:gdLst>
                <a:gd name="T0" fmla="+- 0 3412 1580"/>
                <a:gd name="T1" fmla="*/ T0 w 1964"/>
                <a:gd name="T2" fmla="+- 0 1196 1196"/>
                <a:gd name="T3" fmla="*/ 1196 h 1320"/>
                <a:gd name="T4" fmla="+- 0 1712 1580"/>
                <a:gd name="T5" fmla="*/ T4 w 1964"/>
                <a:gd name="T6" fmla="+- 0 1196 1196"/>
                <a:gd name="T7" fmla="*/ 1196 h 1320"/>
                <a:gd name="T8" fmla="+- 0 1660 1580"/>
                <a:gd name="T9" fmla="*/ T8 w 1964"/>
                <a:gd name="T10" fmla="+- 0 1206 1196"/>
                <a:gd name="T11" fmla="*/ 1206 h 1320"/>
                <a:gd name="T12" fmla="+- 0 1619 1580"/>
                <a:gd name="T13" fmla="*/ T12 w 1964"/>
                <a:gd name="T14" fmla="+- 0 1234 1196"/>
                <a:gd name="T15" fmla="*/ 1234 h 1320"/>
                <a:gd name="T16" fmla="+- 0 1590 1580"/>
                <a:gd name="T17" fmla="*/ T16 w 1964"/>
                <a:gd name="T18" fmla="+- 0 1276 1196"/>
                <a:gd name="T19" fmla="*/ 1276 h 1320"/>
                <a:gd name="T20" fmla="+- 0 1580 1580"/>
                <a:gd name="T21" fmla="*/ T20 w 1964"/>
                <a:gd name="T22" fmla="+- 0 1328 1196"/>
                <a:gd name="T23" fmla="*/ 1328 h 1320"/>
                <a:gd name="T24" fmla="+- 0 1580 1580"/>
                <a:gd name="T25" fmla="*/ T24 w 1964"/>
                <a:gd name="T26" fmla="+- 0 2383 1196"/>
                <a:gd name="T27" fmla="*/ 2383 h 1320"/>
                <a:gd name="T28" fmla="+- 0 1590 1580"/>
                <a:gd name="T29" fmla="*/ T28 w 1964"/>
                <a:gd name="T30" fmla="+- 0 2435 1196"/>
                <a:gd name="T31" fmla="*/ 2435 h 1320"/>
                <a:gd name="T32" fmla="+- 0 1619 1580"/>
                <a:gd name="T33" fmla="*/ T32 w 1964"/>
                <a:gd name="T34" fmla="+- 0 2477 1196"/>
                <a:gd name="T35" fmla="*/ 2477 h 1320"/>
                <a:gd name="T36" fmla="+- 0 1660 1580"/>
                <a:gd name="T37" fmla="*/ T36 w 1964"/>
                <a:gd name="T38" fmla="+- 0 2505 1196"/>
                <a:gd name="T39" fmla="*/ 2505 h 1320"/>
                <a:gd name="T40" fmla="+- 0 1712 1580"/>
                <a:gd name="T41" fmla="*/ T40 w 1964"/>
                <a:gd name="T42" fmla="+- 0 2515 1196"/>
                <a:gd name="T43" fmla="*/ 2515 h 1320"/>
                <a:gd name="T44" fmla="+- 0 3412 1580"/>
                <a:gd name="T45" fmla="*/ T44 w 1964"/>
                <a:gd name="T46" fmla="+- 0 2515 1196"/>
                <a:gd name="T47" fmla="*/ 2515 h 1320"/>
                <a:gd name="T48" fmla="+- 0 3463 1580"/>
                <a:gd name="T49" fmla="*/ T48 w 1964"/>
                <a:gd name="T50" fmla="+- 0 2505 1196"/>
                <a:gd name="T51" fmla="*/ 2505 h 1320"/>
                <a:gd name="T52" fmla="+- 0 3505 1580"/>
                <a:gd name="T53" fmla="*/ T52 w 1964"/>
                <a:gd name="T54" fmla="+- 0 2477 1196"/>
                <a:gd name="T55" fmla="*/ 2477 h 1320"/>
                <a:gd name="T56" fmla="+- 0 3533 1580"/>
                <a:gd name="T57" fmla="*/ T56 w 1964"/>
                <a:gd name="T58" fmla="+- 0 2435 1196"/>
                <a:gd name="T59" fmla="*/ 2435 h 1320"/>
                <a:gd name="T60" fmla="+- 0 3544 1580"/>
                <a:gd name="T61" fmla="*/ T60 w 1964"/>
                <a:gd name="T62" fmla="+- 0 2383 1196"/>
                <a:gd name="T63" fmla="*/ 2383 h 1320"/>
                <a:gd name="T64" fmla="+- 0 3544 1580"/>
                <a:gd name="T65" fmla="*/ T64 w 1964"/>
                <a:gd name="T66" fmla="+- 0 1328 1196"/>
                <a:gd name="T67" fmla="*/ 1328 h 1320"/>
                <a:gd name="T68" fmla="+- 0 3533 1580"/>
                <a:gd name="T69" fmla="*/ T68 w 1964"/>
                <a:gd name="T70" fmla="+- 0 1276 1196"/>
                <a:gd name="T71" fmla="*/ 1276 h 1320"/>
                <a:gd name="T72" fmla="+- 0 3505 1580"/>
                <a:gd name="T73" fmla="*/ T72 w 1964"/>
                <a:gd name="T74" fmla="+- 0 1234 1196"/>
                <a:gd name="T75" fmla="*/ 1234 h 1320"/>
                <a:gd name="T76" fmla="+- 0 3463 1580"/>
                <a:gd name="T77" fmla="*/ T76 w 1964"/>
                <a:gd name="T78" fmla="+- 0 1206 1196"/>
                <a:gd name="T79" fmla="*/ 1206 h 1320"/>
                <a:gd name="T80" fmla="+- 0 3412 1580"/>
                <a:gd name="T81" fmla="*/ T80 w 1964"/>
                <a:gd name="T82" fmla="+- 0 1196 1196"/>
                <a:gd name="T83" fmla="*/ 1196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1832" y="0"/>
                  </a:moveTo>
                  <a:lnTo>
                    <a:pt x="132" y="0"/>
                  </a:lnTo>
                  <a:lnTo>
                    <a:pt x="80" y="10"/>
                  </a:lnTo>
                  <a:lnTo>
                    <a:pt x="39" y="38"/>
                  </a:lnTo>
                  <a:lnTo>
                    <a:pt x="10" y="80"/>
                  </a:lnTo>
                  <a:lnTo>
                    <a:pt x="0" y="132"/>
                  </a:lnTo>
                  <a:lnTo>
                    <a:pt x="0" y="1187"/>
                  </a:lnTo>
                  <a:lnTo>
                    <a:pt x="10" y="1239"/>
                  </a:lnTo>
                  <a:lnTo>
                    <a:pt x="39" y="1281"/>
                  </a:lnTo>
                  <a:lnTo>
                    <a:pt x="80" y="1309"/>
                  </a:lnTo>
                  <a:lnTo>
                    <a:pt x="132" y="1319"/>
                  </a:lnTo>
                  <a:lnTo>
                    <a:pt x="1832" y="1319"/>
                  </a:lnTo>
                  <a:lnTo>
                    <a:pt x="1883" y="1309"/>
                  </a:lnTo>
                  <a:lnTo>
                    <a:pt x="1925" y="1281"/>
                  </a:lnTo>
                  <a:lnTo>
                    <a:pt x="1953" y="1239"/>
                  </a:lnTo>
                  <a:lnTo>
                    <a:pt x="1964" y="1187"/>
                  </a:lnTo>
                  <a:lnTo>
                    <a:pt x="1964" y="132"/>
                  </a:lnTo>
                  <a:lnTo>
                    <a:pt x="1953" y="80"/>
                  </a:lnTo>
                  <a:lnTo>
                    <a:pt x="1925" y="38"/>
                  </a:lnTo>
                  <a:lnTo>
                    <a:pt x="1883" y="10"/>
                  </a:lnTo>
                  <a:lnTo>
                    <a:pt x="1832"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Technical Officer (CTO) – </a:t>
              </a:r>
              <a:r>
                <a:rPr lang="en-CA" b="1" dirty="0">
                  <a:solidFill>
                    <a:prstClr val="black"/>
                  </a:solidFill>
                  <a:latin typeface="Calibri" panose="020F0502020204030204"/>
                </a:rPr>
                <a:t>Christopher Munsaka</a:t>
              </a:r>
              <a:endParaRPr lang="en-GB" b="1" dirty="0">
                <a:solidFill>
                  <a:prstClr val="black"/>
                </a:solidFill>
                <a:latin typeface="Calibri" panose="020F0502020204030204"/>
              </a:endParaRPr>
            </a:p>
          </p:txBody>
        </p:sp>
        <p:sp>
          <p:nvSpPr>
            <p:cNvPr id="14" name="docshape13">
              <a:extLst>
                <a:ext uri="{FF2B5EF4-FFF2-40B4-BE49-F238E27FC236}">
                  <a16:creationId xmlns:a16="http://schemas.microsoft.com/office/drawing/2014/main" id="{401192F7-595F-A386-B881-99EF258DB9C0}"/>
                </a:ext>
              </a:extLst>
            </p:cNvPr>
            <p:cNvSpPr>
              <a:spLocks/>
            </p:cNvSpPr>
            <p:nvPr/>
          </p:nvSpPr>
          <p:spPr bwMode="auto">
            <a:xfrm>
              <a:off x="1579" y="1195"/>
              <a:ext cx="1964" cy="1320"/>
            </a:xfrm>
            <a:custGeom>
              <a:avLst/>
              <a:gdLst>
                <a:gd name="T0" fmla="+- 0 1580 1580"/>
                <a:gd name="T1" fmla="*/ T0 w 1964"/>
                <a:gd name="T2" fmla="+- 0 1328 1196"/>
                <a:gd name="T3" fmla="*/ 1328 h 1320"/>
                <a:gd name="T4" fmla="+- 0 1590 1580"/>
                <a:gd name="T5" fmla="*/ T4 w 1964"/>
                <a:gd name="T6" fmla="+- 0 1276 1196"/>
                <a:gd name="T7" fmla="*/ 1276 h 1320"/>
                <a:gd name="T8" fmla="+- 0 1619 1580"/>
                <a:gd name="T9" fmla="*/ T8 w 1964"/>
                <a:gd name="T10" fmla="+- 0 1234 1196"/>
                <a:gd name="T11" fmla="*/ 1234 h 1320"/>
                <a:gd name="T12" fmla="+- 0 1660 1580"/>
                <a:gd name="T13" fmla="*/ T12 w 1964"/>
                <a:gd name="T14" fmla="+- 0 1206 1196"/>
                <a:gd name="T15" fmla="*/ 1206 h 1320"/>
                <a:gd name="T16" fmla="+- 0 1712 1580"/>
                <a:gd name="T17" fmla="*/ T16 w 1964"/>
                <a:gd name="T18" fmla="+- 0 1196 1196"/>
                <a:gd name="T19" fmla="*/ 1196 h 1320"/>
                <a:gd name="T20" fmla="+- 0 3412 1580"/>
                <a:gd name="T21" fmla="*/ T20 w 1964"/>
                <a:gd name="T22" fmla="+- 0 1196 1196"/>
                <a:gd name="T23" fmla="*/ 1196 h 1320"/>
                <a:gd name="T24" fmla="+- 0 3463 1580"/>
                <a:gd name="T25" fmla="*/ T24 w 1964"/>
                <a:gd name="T26" fmla="+- 0 1206 1196"/>
                <a:gd name="T27" fmla="*/ 1206 h 1320"/>
                <a:gd name="T28" fmla="+- 0 3505 1580"/>
                <a:gd name="T29" fmla="*/ T28 w 1964"/>
                <a:gd name="T30" fmla="+- 0 1234 1196"/>
                <a:gd name="T31" fmla="*/ 1234 h 1320"/>
                <a:gd name="T32" fmla="+- 0 3533 1580"/>
                <a:gd name="T33" fmla="*/ T32 w 1964"/>
                <a:gd name="T34" fmla="+- 0 1276 1196"/>
                <a:gd name="T35" fmla="*/ 1276 h 1320"/>
                <a:gd name="T36" fmla="+- 0 3544 1580"/>
                <a:gd name="T37" fmla="*/ T36 w 1964"/>
                <a:gd name="T38" fmla="+- 0 1328 1196"/>
                <a:gd name="T39" fmla="*/ 1328 h 1320"/>
                <a:gd name="T40" fmla="+- 0 3544 1580"/>
                <a:gd name="T41" fmla="*/ T40 w 1964"/>
                <a:gd name="T42" fmla="+- 0 2383 1196"/>
                <a:gd name="T43" fmla="*/ 2383 h 1320"/>
                <a:gd name="T44" fmla="+- 0 3533 1580"/>
                <a:gd name="T45" fmla="*/ T44 w 1964"/>
                <a:gd name="T46" fmla="+- 0 2435 1196"/>
                <a:gd name="T47" fmla="*/ 2435 h 1320"/>
                <a:gd name="T48" fmla="+- 0 3505 1580"/>
                <a:gd name="T49" fmla="*/ T48 w 1964"/>
                <a:gd name="T50" fmla="+- 0 2477 1196"/>
                <a:gd name="T51" fmla="*/ 2477 h 1320"/>
                <a:gd name="T52" fmla="+- 0 3463 1580"/>
                <a:gd name="T53" fmla="*/ T52 w 1964"/>
                <a:gd name="T54" fmla="+- 0 2505 1196"/>
                <a:gd name="T55" fmla="*/ 2505 h 1320"/>
                <a:gd name="T56" fmla="+- 0 3412 1580"/>
                <a:gd name="T57" fmla="*/ T56 w 1964"/>
                <a:gd name="T58" fmla="+- 0 2515 1196"/>
                <a:gd name="T59" fmla="*/ 2515 h 1320"/>
                <a:gd name="T60" fmla="+- 0 1712 1580"/>
                <a:gd name="T61" fmla="*/ T60 w 1964"/>
                <a:gd name="T62" fmla="+- 0 2515 1196"/>
                <a:gd name="T63" fmla="*/ 2515 h 1320"/>
                <a:gd name="T64" fmla="+- 0 1660 1580"/>
                <a:gd name="T65" fmla="*/ T64 w 1964"/>
                <a:gd name="T66" fmla="+- 0 2505 1196"/>
                <a:gd name="T67" fmla="*/ 2505 h 1320"/>
                <a:gd name="T68" fmla="+- 0 1619 1580"/>
                <a:gd name="T69" fmla="*/ T68 w 1964"/>
                <a:gd name="T70" fmla="+- 0 2477 1196"/>
                <a:gd name="T71" fmla="*/ 2477 h 1320"/>
                <a:gd name="T72" fmla="+- 0 1590 1580"/>
                <a:gd name="T73" fmla="*/ T72 w 1964"/>
                <a:gd name="T74" fmla="+- 0 2435 1196"/>
                <a:gd name="T75" fmla="*/ 2435 h 1320"/>
                <a:gd name="T76" fmla="+- 0 1580 1580"/>
                <a:gd name="T77" fmla="*/ T76 w 1964"/>
                <a:gd name="T78" fmla="+- 0 2383 1196"/>
                <a:gd name="T79" fmla="*/ 2383 h 1320"/>
                <a:gd name="T80" fmla="+- 0 1580 1580"/>
                <a:gd name="T81" fmla="*/ T80 w 1964"/>
                <a:gd name="T82" fmla="+- 0 1328 1196"/>
                <a:gd name="T83" fmla="*/ 1328 h 1320"/>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4" h="1320">
                  <a:moveTo>
                    <a:pt x="0" y="132"/>
                  </a:moveTo>
                  <a:lnTo>
                    <a:pt x="10" y="80"/>
                  </a:lnTo>
                  <a:lnTo>
                    <a:pt x="39" y="38"/>
                  </a:lnTo>
                  <a:lnTo>
                    <a:pt x="80" y="10"/>
                  </a:lnTo>
                  <a:lnTo>
                    <a:pt x="132" y="0"/>
                  </a:lnTo>
                  <a:lnTo>
                    <a:pt x="1832" y="0"/>
                  </a:lnTo>
                  <a:lnTo>
                    <a:pt x="1883" y="10"/>
                  </a:lnTo>
                  <a:lnTo>
                    <a:pt x="1925" y="38"/>
                  </a:lnTo>
                  <a:lnTo>
                    <a:pt x="1953" y="80"/>
                  </a:lnTo>
                  <a:lnTo>
                    <a:pt x="1964" y="132"/>
                  </a:lnTo>
                  <a:lnTo>
                    <a:pt x="1964" y="1187"/>
                  </a:lnTo>
                  <a:lnTo>
                    <a:pt x="1953" y="1239"/>
                  </a:lnTo>
                  <a:lnTo>
                    <a:pt x="1925" y="1281"/>
                  </a:lnTo>
                  <a:lnTo>
                    <a:pt x="1883" y="1309"/>
                  </a:lnTo>
                  <a:lnTo>
                    <a:pt x="1832" y="1319"/>
                  </a:lnTo>
                  <a:lnTo>
                    <a:pt x="132" y="1319"/>
                  </a:lnTo>
                  <a:lnTo>
                    <a:pt x="80" y="1309"/>
                  </a:lnTo>
                  <a:lnTo>
                    <a:pt x="39" y="1281"/>
                  </a:lnTo>
                  <a:lnTo>
                    <a:pt x="10" y="1239"/>
                  </a:lnTo>
                  <a:lnTo>
                    <a:pt x="0" y="1187"/>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15" name="Line 111">
              <a:extLst>
                <a:ext uri="{FF2B5EF4-FFF2-40B4-BE49-F238E27FC236}">
                  <a16:creationId xmlns:a16="http://schemas.microsoft.com/office/drawing/2014/main" id="{D5C46955-25E0-9504-14A0-772516816BED}"/>
                </a:ext>
              </a:extLst>
            </p:cNvPr>
            <p:cNvCxnSpPr>
              <a:cxnSpLocks noChangeShapeType="1"/>
            </p:cNvCxnSpPr>
            <p:nvPr/>
          </p:nvCxnSpPr>
          <p:spPr bwMode="auto">
            <a:xfrm>
              <a:off x="2428" y="3501"/>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16" name="docshape14">
              <a:extLst>
                <a:ext uri="{FF2B5EF4-FFF2-40B4-BE49-F238E27FC236}">
                  <a16:creationId xmlns:a16="http://schemas.microsoft.com/office/drawing/2014/main" id="{2C0358C0-72FE-9237-20D4-5D5A0E84A70D}"/>
                </a:ext>
              </a:extLst>
            </p:cNvPr>
            <p:cNvSpPr>
              <a:spLocks/>
            </p:cNvSpPr>
            <p:nvPr/>
          </p:nvSpPr>
          <p:spPr bwMode="auto">
            <a:xfrm>
              <a:off x="1517" y="2737"/>
              <a:ext cx="1821" cy="764"/>
            </a:xfrm>
            <a:custGeom>
              <a:avLst/>
              <a:gdLst>
                <a:gd name="T0" fmla="+- 0 3262 1518"/>
                <a:gd name="T1" fmla="*/ T0 w 1821"/>
                <a:gd name="T2" fmla="+- 0 2738 2738"/>
                <a:gd name="T3" fmla="*/ 2738 h 764"/>
                <a:gd name="T4" fmla="+- 0 1594 1518"/>
                <a:gd name="T5" fmla="*/ T4 w 1821"/>
                <a:gd name="T6" fmla="+- 0 2738 2738"/>
                <a:gd name="T7" fmla="*/ 2738 h 764"/>
                <a:gd name="T8" fmla="+- 0 1565 1518"/>
                <a:gd name="T9" fmla="*/ T8 w 1821"/>
                <a:gd name="T10" fmla="+- 0 2744 2738"/>
                <a:gd name="T11" fmla="*/ 2744 h 764"/>
                <a:gd name="T12" fmla="+- 0 1540 1518"/>
                <a:gd name="T13" fmla="*/ T12 w 1821"/>
                <a:gd name="T14" fmla="+- 0 2760 2738"/>
                <a:gd name="T15" fmla="*/ 2760 h 764"/>
                <a:gd name="T16" fmla="+- 0 1524 1518"/>
                <a:gd name="T17" fmla="*/ T16 w 1821"/>
                <a:gd name="T18" fmla="+- 0 2785 2738"/>
                <a:gd name="T19" fmla="*/ 2785 h 764"/>
                <a:gd name="T20" fmla="+- 0 1518 1518"/>
                <a:gd name="T21" fmla="*/ T20 w 1821"/>
                <a:gd name="T22" fmla="+- 0 2814 2738"/>
                <a:gd name="T23" fmla="*/ 2814 h 764"/>
                <a:gd name="T24" fmla="+- 0 1518 1518"/>
                <a:gd name="T25" fmla="*/ T24 w 1821"/>
                <a:gd name="T26" fmla="+- 0 3425 2738"/>
                <a:gd name="T27" fmla="*/ 3425 h 764"/>
                <a:gd name="T28" fmla="+- 0 1524 1518"/>
                <a:gd name="T29" fmla="*/ T28 w 1821"/>
                <a:gd name="T30" fmla="+- 0 3455 2738"/>
                <a:gd name="T31" fmla="*/ 3455 h 764"/>
                <a:gd name="T32" fmla="+- 0 1540 1518"/>
                <a:gd name="T33" fmla="*/ T32 w 1821"/>
                <a:gd name="T34" fmla="+- 0 3479 2738"/>
                <a:gd name="T35" fmla="*/ 3479 h 764"/>
                <a:gd name="T36" fmla="+- 0 1565 1518"/>
                <a:gd name="T37" fmla="*/ T36 w 1821"/>
                <a:gd name="T38" fmla="+- 0 3495 2738"/>
                <a:gd name="T39" fmla="*/ 3495 h 764"/>
                <a:gd name="T40" fmla="+- 0 1594 1518"/>
                <a:gd name="T41" fmla="*/ T40 w 1821"/>
                <a:gd name="T42" fmla="+- 0 3501 2738"/>
                <a:gd name="T43" fmla="*/ 3501 h 764"/>
                <a:gd name="T44" fmla="+- 0 3262 1518"/>
                <a:gd name="T45" fmla="*/ T44 w 1821"/>
                <a:gd name="T46" fmla="+- 0 3501 2738"/>
                <a:gd name="T47" fmla="*/ 3501 h 764"/>
                <a:gd name="T48" fmla="+- 0 3292 1518"/>
                <a:gd name="T49" fmla="*/ T48 w 1821"/>
                <a:gd name="T50" fmla="+- 0 3495 2738"/>
                <a:gd name="T51" fmla="*/ 3495 h 764"/>
                <a:gd name="T52" fmla="+- 0 3316 1518"/>
                <a:gd name="T53" fmla="*/ T52 w 1821"/>
                <a:gd name="T54" fmla="+- 0 3479 2738"/>
                <a:gd name="T55" fmla="*/ 3479 h 764"/>
                <a:gd name="T56" fmla="+- 0 3332 1518"/>
                <a:gd name="T57" fmla="*/ T56 w 1821"/>
                <a:gd name="T58" fmla="+- 0 3455 2738"/>
                <a:gd name="T59" fmla="*/ 3455 h 764"/>
                <a:gd name="T60" fmla="+- 0 3338 1518"/>
                <a:gd name="T61" fmla="*/ T60 w 1821"/>
                <a:gd name="T62" fmla="+- 0 3425 2738"/>
                <a:gd name="T63" fmla="*/ 3425 h 764"/>
                <a:gd name="T64" fmla="+- 0 3338 1518"/>
                <a:gd name="T65" fmla="*/ T64 w 1821"/>
                <a:gd name="T66" fmla="+- 0 2814 2738"/>
                <a:gd name="T67" fmla="*/ 2814 h 764"/>
                <a:gd name="T68" fmla="+- 0 3332 1518"/>
                <a:gd name="T69" fmla="*/ T68 w 1821"/>
                <a:gd name="T70" fmla="+- 0 2785 2738"/>
                <a:gd name="T71" fmla="*/ 2785 h 764"/>
                <a:gd name="T72" fmla="+- 0 3316 1518"/>
                <a:gd name="T73" fmla="*/ T72 w 1821"/>
                <a:gd name="T74" fmla="+- 0 2760 2738"/>
                <a:gd name="T75" fmla="*/ 2760 h 764"/>
                <a:gd name="T76" fmla="+- 0 3292 1518"/>
                <a:gd name="T77" fmla="*/ T76 w 1821"/>
                <a:gd name="T78" fmla="+- 0 2744 2738"/>
                <a:gd name="T79" fmla="*/ 2744 h 764"/>
                <a:gd name="T80" fmla="+- 0 3262 1518"/>
                <a:gd name="T81" fmla="*/ T80 w 1821"/>
                <a:gd name="T82" fmla="+- 0 2738 2738"/>
                <a:gd name="T83" fmla="*/ 2738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1744" y="0"/>
                  </a:moveTo>
                  <a:lnTo>
                    <a:pt x="76" y="0"/>
                  </a:lnTo>
                  <a:lnTo>
                    <a:pt x="47" y="6"/>
                  </a:lnTo>
                  <a:lnTo>
                    <a:pt x="22" y="22"/>
                  </a:lnTo>
                  <a:lnTo>
                    <a:pt x="6" y="47"/>
                  </a:lnTo>
                  <a:lnTo>
                    <a:pt x="0" y="76"/>
                  </a:lnTo>
                  <a:lnTo>
                    <a:pt x="0" y="687"/>
                  </a:lnTo>
                  <a:lnTo>
                    <a:pt x="6" y="717"/>
                  </a:lnTo>
                  <a:lnTo>
                    <a:pt x="22" y="741"/>
                  </a:lnTo>
                  <a:lnTo>
                    <a:pt x="47" y="757"/>
                  </a:lnTo>
                  <a:lnTo>
                    <a:pt x="76" y="763"/>
                  </a:lnTo>
                  <a:lnTo>
                    <a:pt x="1744" y="763"/>
                  </a:lnTo>
                  <a:lnTo>
                    <a:pt x="1774" y="757"/>
                  </a:lnTo>
                  <a:lnTo>
                    <a:pt x="1798" y="741"/>
                  </a:lnTo>
                  <a:lnTo>
                    <a:pt x="1814" y="717"/>
                  </a:lnTo>
                  <a:lnTo>
                    <a:pt x="1820" y="687"/>
                  </a:lnTo>
                  <a:lnTo>
                    <a:pt x="1820" y="76"/>
                  </a:lnTo>
                  <a:lnTo>
                    <a:pt x="1814" y="47"/>
                  </a:lnTo>
                  <a:lnTo>
                    <a:pt x="1798" y="22"/>
                  </a:lnTo>
                  <a:lnTo>
                    <a:pt x="1774" y="6"/>
                  </a:lnTo>
                  <a:lnTo>
                    <a:pt x="1744"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7" name="docshape15">
              <a:extLst>
                <a:ext uri="{FF2B5EF4-FFF2-40B4-BE49-F238E27FC236}">
                  <a16:creationId xmlns:a16="http://schemas.microsoft.com/office/drawing/2014/main" id="{79ED1062-BB5D-7F5C-3905-B0E5D2C66DA4}"/>
                </a:ext>
              </a:extLst>
            </p:cNvPr>
            <p:cNvSpPr>
              <a:spLocks/>
            </p:cNvSpPr>
            <p:nvPr/>
          </p:nvSpPr>
          <p:spPr bwMode="auto">
            <a:xfrm>
              <a:off x="1517" y="2737"/>
              <a:ext cx="1821" cy="764"/>
            </a:xfrm>
            <a:custGeom>
              <a:avLst/>
              <a:gdLst>
                <a:gd name="T0" fmla="+- 0 1518 1518"/>
                <a:gd name="T1" fmla="*/ T0 w 1821"/>
                <a:gd name="T2" fmla="+- 0 2814 2738"/>
                <a:gd name="T3" fmla="*/ 2814 h 764"/>
                <a:gd name="T4" fmla="+- 0 1524 1518"/>
                <a:gd name="T5" fmla="*/ T4 w 1821"/>
                <a:gd name="T6" fmla="+- 0 2785 2738"/>
                <a:gd name="T7" fmla="*/ 2785 h 764"/>
                <a:gd name="T8" fmla="+- 0 1540 1518"/>
                <a:gd name="T9" fmla="*/ T8 w 1821"/>
                <a:gd name="T10" fmla="+- 0 2760 2738"/>
                <a:gd name="T11" fmla="*/ 2760 h 764"/>
                <a:gd name="T12" fmla="+- 0 1565 1518"/>
                <a:gd name="T13" fmla="*/ T12 w 1821"/>
                <a:gd name="T14" fmla="+- 0 2744 2738"/>
                <a:gd name="T15" fmla="*/ 2744 h 764"/>
                <a:gd name="T16" fmla="+- 0 1594 1518"/>
                <a:gd name="T17" fmla="*/ T16 w 1821"/>
                <a:gd name="T18" fmla="+- 0 2738 2738"/>
                <a:gd name="T19" fmla="*/ 2738 h 764"/>
                <a:gd name="T20" fmla="+- 0 3262 1518"/>
                <a:gd name="T21" fmla="*/ T20 w 1821"/>
                <a:gd name="T22" fmla="+- 0 2738 2738"/>
                <a:gd name="T23" fmla="*/ 2738 h 764"/>
                <a:gd name="T24" fmla="+- 0 3292 1518"/>
                <a:gd name="T25" fmla="*/ T24 w 1821"/>
                <a:gd name="T26" fmla="+- 0 2744 2738"/>
                <a:gd name="T27" fmla="*/ 2744 h 764"/>
                <a:gd name="T28" fmla="+- 0 3316 1518"/>
                <a:gd name="T29" fmla="*/ T28 w 1821"/>
                <a:gd name="T30" fmla="+- 0 2760 2738"/>
                <a:gd name="T31" fmla="*/ 2760 h 764"/>
                <a:gd name="T32" fmla="+- 0 3332 1518"/>
                <a:gd name="T33" fmla="*/ T32 w 1821"/>
                <a:gd name="T34" fmla="+- 0 2785 2738"/>
                <a:gd name="T35" fmla="*/ 2785 h 764"/>
                <a:gd name="T36" fmla="+- 0 3338 1518"/>
                <a:gd name="T37" fmla="*/ T36 w 1821"/>
                <a:gd name="T38" fmla="+- 0 2814 2738"/>
                <a:gd name="T39" fmla="*/ 2814 h 764"/>
                <a:gd name="T40" fmla="+- 0 3338 1518"/>
                <a:gd name="T41" fmla="*/ T40 w 1821"/>
                <a:gd name="T42" fmla="+- 0 3425 2738"/>
                <a:gd name="T43" fmla="*/ 3425 h 764"/>
                <a:gd name="T44" fmla="+- 0 3332 1518"/>
                <a:gd name="T45" fmla="*/ T44 w 1821"/>
                <a:gd name="T46" fmla="+- 0 3455 2738"/>
                <a:gd name="T47" fmla="*/ 3455 h 764"/>
                <a:gd name="T48" fmla="+- 0 3316 1518"/>
                <a:gd name="T49" fmla="*/ T48 w 1821"/>
                <a:gd name="T50" fmla="+- 0 3479 2738"/>
                <a:gd name="T51" fmla="*/ 3479 h 764"/>
                <a:gd name="T52" fmla="+- 0 3292 1518"/>
                <a:gd name="T53" fmla="*/ T52 w 1821"/>
                <a:gd name="T54" fmla="+- 0 3495 2738"/>
                <a:gd name="T55" fmla="*/ 3495 h 764"/>
                <a:gd name="T56" fmla="+- 0 3262 1518"/>
                <a:gd name="T57" fmla="*/ T56 w 1821"/>
                <a:gd name="T58" fmla="+- 0 3501 2738"/>
                <a:gd name="T59" fmla="*/ 3501 h 764"/>
                <a:gd name="T60" fmla="+- 0 1594 1518"/>
                <a:gd name="T61" fmla="*/ T60 w 1821"/>
                <a:gd name="T62" fmla="+- 0 3501 2738"/>
                <a:gd name="T63" fmla="*/ 3501 h 764"/>
                <a:gd name="T64" fmla="+- 0 1565 1518"/>
                <a:gd name="T65" fmla="*/ T64 w 1821"/>
                <a:gd name="T66" fmla="+- 0 3495 2738"/>
                <a:gd name="T67" fmla="*/ 3495 h 764"/>
                <a:gd name="T68" fmla="+- 0 1540 1518"/>
                <a:gd name="T69" fmla="*/ T68 w 1821"/>
                <a:gd name="T70" fmla="+- 0 3479 2738"/>
                <a:gd name="T71" fmla="*/ 3479 h 764"/>
                <a:gd name="T72" fmla="+- 0 1524 1518"/>
                <a:gd name="T73" fmla="*/ T72 w 1821"/>
                <a:gd name="T74" fmla="+- 0 3455 2738"/>
                <a:gd name="T75" fmla="*/ 3455 h 764"/>
                <a:gd name="T76" fmla="+- 0 1518 1518"/>
                <a:gd name="T77" fmla="*/ T76 w 1821"/>
                <a:gd name="T78" fmla="+- 0 3425 2738"/>
                <a:gd name="T79" fmla="*/ 3425 h 764"/>
                <a:gd name="T80" fmla="+- 0 1518 1518"/>
                <a:gd name="T81" fmla="*/ T80 w 1821"/>
                <a:gd name="T82" fmla="+- 0 2814 2738"/>
                <a:gd name="T83" fmla="*/ 281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0" y="76"/>
                  </a:moveTo>
                  <a:lnTo>
                    <a:pt x="6" y="47"/>
                  </a:lnTo>
                  <a:lnTo>
                    <a:pt x="22" y="22"/>
                  </a:lnTo>
                  <a:lnTo>
                    <a:pt x="47" y="6"/>
                  </a:lnTo>
                  <a:lnTo>
                    <a:pt x="76" y="0"/>
                  </a:lnTo>
                  <a:lnTo>
                    <a:pt x="1744" y="0"/>
                  </a:lnTo>
                  <a:lnTo>
                    <a:pt x="1774" y="6"/>
                  </a:lnTo>
                  <a:lnTo>
                    <a:pt x="1798" y="22"/>
                  </a:lnTo>
                  <a:lnTo>
                    <a:pt x="1814" y="47"/>
                  </a:lnTo>
                  <a:lnTo>
                    <a:pt x="1820" y="76"/>
                  </a:lnTo>
                  <a:lnTo>
                    <a:pt x="1820" y="687"/>
                  </a:lnTo>
                  <a:lnTo>
                    <a:pt x="1814" y="717"/>
                  </a:lnTo>
                  <a:lnTo>
                    <a:pt x="1798" y="741"/>
                  </a:lnTo>
                  <a:lnTo>
                    <a:pt x="1774" y="757"/>
                  </a:lnTo>
                  <a:lnTo>
                    <a:pt x="1744" y="763"/>
                  </a:lnTo>
                  <a:lnTo>
                    <a:pt x="76" y="763"/>
                  </a:lnTo>
                  <a:lnTo>
                    <a:pt x="47" y="757"/>
                  </a:lnTo>
                  <a:lnTo>
                    <a:pt x="22"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18" name="docshape16">
              <a:extLst>
                <a:ext uri="{FF2B5EF4-FFF2-40B4-BE49-F238E27FC236}">
                  <a16:creationId xmlns:a16="http://schemas.microsoft.com/office/drawing/2014/main" id="{1CE2CDB8-220C-79FC-387F-E521821682DC}"/>
                </a:ext>
              </a:extLst>
            </p:cNvPr>
            <p:cNvSpPr>
              <a:spLocks/>
            </p:cNvSpPr>
            <p:nvPr/>
          </p:nvSpPr>
          <p:spPr bwMode="auto">
            <a:xfrm>
              <a:off x="1651" y="2864"/>
              <a:ext cx="1821" cy="764"/>
            </a:xfrm>
            <a:custGeom>
              <a:avLst/>
              <a:gdLst>
                <a:gd name="T0" fmla="+- 0 3396 1652"/>
                <a:gd name="T1" fmla="*/ T0 w 1821"/>
                <a:gd name="T2" fmla="+- 0 2865 2865"/>
                <a:gd name="T3" fmla="*/ 2865 h 764"/>
                <a:gd name="T4" fmla="+- 0 1728 1652"/>
                <a:gd name="T5" fmla="*/ T4 w 1821"/>
                <a:gd name="T6" fmla="+- 0 2865 2865"/>
                <a:gd name="T7" fmla="*/ 2865 h 764"/>
                <a:gd name="T8" fmla="+- 0 1698 1652"/>
                <a:gd name="T9" fmla="*/ T8 w 1821"/>
                <a:gd name="T10" fmla="+- 0 2871 2865"/>
                <a:gd name="T11" fmla="*/ 2871 h 764"/>
                <a:gd name="T12" fmla="+- 0 1674 1652"/>
                <a:gd name="T13" fmla="*/ T12 w 1821"/>
                <a:gd name="T14" fmla="+- 0 2887 2865"/>
                <a:gd name="T15" fmla="*/ 2887 h 764"/>
                <a:gd name="T16" fmla="+- 0 1657 1652"/>
                <a:gd name="T17" fmla="*/ T16 w 1821"/>
                <a:gd name="T18" fmla="+- 0 2911 2865"/>
                <a:gd name="T19" fmla="*/ 2911 h 764"/>
                <a:gd name="T20" fmla="+- 0 1652 1652"/>
                <a:gd name="T21" fmla="*/ T20 w 1821"/>
                <a:gd name="T22" fmla="+- 0 2941 2865"/>
                <a:gd name="T23" fmla="*/ 2941 h 764"/>
                <a:gd name="T24" fmla="+- 0 1652 1652"/>
                <a:gd name="T25" fmla="*/ T24 w 1821"/>
                <a:gd name="T26" fmla="+- 0 3552 2865"/>
                <a:gd name="T27" fmla="*/ 3552 h 764"/>
                <a:gd name="T28" fmla="+- 0 1657 1652"/>
                <a:gd name="T29" fmla="*/ T28 w 1821"/>
                <a:gd name="T30" fmla="+- 0 3581 2865"/>
                <a:gd name="T31" fmla="*/ 3581 h 764"/>
                <a:gd name="T32" fmla="+- 0 1674 1652"/>
                <a:gd name="T33" fmla="*/ T32 w 1821"/>
                <a:gd name="T34" fmla="+- 0 3606 2865"/>
                <a:gd name="T35" fmla="*/ 3606 h 764"/>
                <a:gd name="T36" fmla="+- 0 1698 1652"/>
                <a:gd name="T37" fmla="*/ T36 w 1821"/>
                <a:gd name="T38" fmla="+- 0 3622 2865"/>
                <a:gd name="T39" fmla="*/ 3622 h 764"/>
                <a:gd name="T40" fmla="+- 0 1728 1652"/>
                <a:gd name="T41" fmla="*/ T40 w 1821"/>
                <a:gd name="T42" fmla="+- 0 3628 2865"/>
                <a:gd name="T43" fmla="*/ 3628 h 764"/>
                <a:gd name="T44" fmla="+- 0 3396 1652"/>
                <a:gd name="T45" fmla="*/ T44 w 1821"/>
                <a:gd name="T46" fmla="+- 0 3628 2865"/>
                <a:gd name="T47" fmla="*/ 3628 h 764"/>
                <a:gd name="T48" fmla="+- 0 3425 1652"/>
                <a:gd name="T49" fmla="*/ T48 w 1821"/>
                <a:gd name="T50" fmla="+- 0 3622 2865"/>
                <a:gd name="T51" fmla="*/ 3622 h 764"/>
                <a:gd name="T52" fmla="+- 0 3450 1652"/>
                <a:gd name="T53" fmla="*/ T52 w 1821"/>
                <a:gd name="T54" fmla="+- 0 3606 2865"/>
                <a:gd name="T55" fmla="*/ 3606 h 764"/>
                <a:gd name="T56" fmla="+- 0 3466 1652"/>
                <a:gd name="T57" fmla="*/ T56 w 1821"/>
                <a:gd name="T58" fmla="+- 0 3581 2865"/>
                <a:gd name="T59" fmla="*/ 3581 h 764"/>
                <a:gd name="T60" fmla="+- 0 3472 1652"/>
                <a:gd name="T61" fmla="*/ T60 w 1821"/>
                <a:gd name="T62" fmla="+- 0 3552 2865"/>
                <a:gd name="T63" fmla="*/ 3552 h 764"/>
                <a:gd name="T64" fmla="+- 0 3472 1652"/>
                <a:gd name="T65" fmla="*/ T64 w 1821"/>
                <a:gd name="T66" fmla="+- 0 2941 2865"/>
                <a:gd name="T67" fmla="*/ 2941 h 764"/>
                <a:gd name="T68" fmla="+- 0 3466 1652"/>
                <a:gd name="T69" fmla="*/ T68 w 1821"/>
                <a:gd name="T70" fmla="+- 0 2911 2865"/>
                <a:gd name="T71" fmla="*/ 2911 h 764"/>
                <a:gd name="T72" fmla="+- 0 3450 1652"/>
                <a:gd name="T73" fmla="*/ T72 w 1821"/>
                <a:gd name="T74" fmla="+- 0 2887 2865"/>
                <a:gd name="T75" fmla="*/ 2887 h 764"/>
                <a:gd name="T76" fmla="+- 0 3425 1652"/>
                <a:gd name="T77" fmla="*/ T76 w 1821"/>
                <a:gd name="T78" fmla="+- 0 2871 2865"/>
                <a:gd name="T79" fmla="*/ 2871 h 764"/>
                <a:gd name="T80" fmla="+- 0 3396 1652"/>
                <a:gd name="T81" fmla="*/ T80 w 1821"/>
                <a:gd name="T82" fmla="+- 0 2865 2865"/>
                <a:gd name="T83" fmla="*/ 2865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1744" y="0"/>
                  </a:moveTo>
                  <a:lnTo>
                    <a:pt x="76" y="0"/>
                  </a:lnTo>
                  <a:lnTo>
                    <a:pt x="46" y="6"/>
                  </a:lnTo>
                  <a:lnTo>
                    <a:pt x="22" y="22"/>
                  </a:lnTo>
                  <a:lnTo>
                    <a:pt x="5" y="46"/>
                  </a:lnTo>
                  <a:lnTo>
                    <a:pt x="0" y="76"/>
                  </a:lnTo>
                  <a:lnTo>
                    <a:pt x="0" y="687"/>
                  </a:lnTo>
                  <a:lnTo>
                    <a:pt x="5" y="716"/>
                  </a:lnTo>
                  <a:lnTo>
                    <a:pt x="22" y="741"/>
                  </a:lnTo>
                  <a:lnTo>
                    <a:pt x="46" y="757"/>
                  </a:lnTo>
                  <a:lnTo>
                    <a:pt x="76" y="763"/>
                  </a:lnTo>
                  <a:lnTo>
                    <a:pt x="1744" y="763"/>
                  </a:lnTo>
                  <a:lnTo>
                    <a:pt x="1773" y="757"/>
                  </a:lnTo>
                  <a:lnTo>
                    <a:pt x="1798" y="741"/>
                  </a:lnTo>
                  <a:lnTo>
                    <a:pt x="1814" y="716"/>
                  </a:lnTo>
                  <a:lnTo>
                    <a:pt x="1820" y="687"/>
                  </a:lnTo>
                  <a:lnTo>
                    <a:pt x="1820" y="76"/>
                  </a:lnTo>
                  <a:lnTo>
                    <a:pt x="1814" y="46"/>
                  </a:lnTo>
                  <a:lnTo>
                    <a:pt x="1798" y="22"/>
                  </a:lnTo>
                  <a:lnTo>
                    <a:pt x="1773" y="6"/>
                  </a:lnTo>
                  <a:lnTo>
                    <a:pt x="174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Technical assistant</a:t>
              </a:r>
              <a:endParaRPr lang="en-GB" dirty="0">
                <a:solidFill>
                  <a:prstClr val="black"/>
                </a:solidFill>
                <a:latin typeface="Calibri" panose="020F0502020204030204"/>
              </a:endParaRPr>
            </a:p>
          </p:txBody>
        </p:sp>
        <p:sp>
          <p:nvSpPr>
            <p:cNvPr id="19" name="docshape17">
              <a:extLst>
                <a:ext uri="{FF2B5EF4-FFF2-40B4-BE49-F238E27FC236}">
                  <a16:creationId xmlns:a16="http://schemas.microsoft.com/office/drawing/2014/main" id="{83D3FCC9-8DD2-4AF5-67EF-84D20AACA501}"/>
                </a:ext>
              </a:extLst>
            </p:cNvPr>
            <p:cNvSpPr>
              <a:spLocks/>
            </p:cNvSpPr>
            <p:nvPr/>
          </p:nvSpPr>
          <p:spPr bwMode="auto">
            <a:xfrm>
              <a:off x="1651" y="2864"/>
              <a:ext cx="1821" cy="764"/>
            </a:xfrm>
            <a:custGeom>
              <a:avLst/>
              <a:gdLst>
                <a:gd name="T0" fmla="+- 0 1652 1652"/>
                <a:gd name="T1" fmla="*/ T0 w 1821"/>
                <a:gd name="T2" fmla="+- 0 2941 2865"/>
                <a:gd name="T3" fmla="*/ 2941 h 764"/>
                <a:gd name="T4" fmla="+- 0 1657 1652"/>
                <a:gd name="T5" fmla="*/ T4 w 1821"/>
                <a:gd name="T6" fmla="+- 0 2911 2865"/>
                <a:gd name="T7" fmla="*/ 2911 h 764"/>
                <a:gd name="T8" fmla="+- 0 1674 1652"/>
                <a:gd name="T9" fmla="*/ T8 w 1821"/>
                <a:gd name="T10" fmla="+- 0 2887 2865"/>
                <a:gd name="T11" fmla="*/ 2887 h 764"/>
                <a:gd name="T12" fmla="+- 0 1698 1652"/>
                <a:gd name="T13" fmla="*/ T12 w 1821"/>
                <a:gd name="T14" fmla="+- 0 2871 2865"/>
                <a:gd name="T15" fmla="*/ 2871 h 764"/>
                <a:gd name="T16" fmla="+- 0 1728 1652"/>
                <a:gd name="T17" fmla="*/ T16 w 1821"/>
                <a:gd name="T18" fmla="+- 0 2865 2865"/>
                <a:gd name="T19" fmla="*/ 2865 h 764"/>
                <a:gd name="T20" fmla="+- 0 3396 1652"/>
                <a:gd name="T21" fmla="*/ T20 w 1821"/>
                <a:gd name="T22" fmla="+- 0 2865 2865"/>
                <a:gd name="T23" fmla="*/ 2865 h 764"/>
                <a:gd name="T24" fmla="+- 0 3425 1652"/>
                <a:gd name="T25" fmla="*/ T24 w 1821"/>
                <a:gd name="T26" fmla="+- 0 2871 2865"/>
                <a:gd name="T27" fmla="*/ 2871 h 764"/>
                <a:gd name="T28" fmla="+- 0 3450 1652"/>
                <a:gd name="T29" fmla="*/ T28 w 1821"/>
                <a:gd name="T30" fmla="+- 0 2887 2865"/>
                <a:gd name="T31" fmla="*/ 2887 h 764"/>
                <a:gd name="T32" fmla="+- 0 3466 1652"/>
                <a:gd name="T33" fmla="*/ T32 w 1821"/>
                <a:gd name="T34" fmla="+- 0 2911 2865"/>
                <a:gd name="T35" fmla="*/ 2911 h 764"/>
                <a:gd name="T36" fmla="+- 0 3472 1652"/>
                <a:gd name="T37" fmla="*/ T36 w 1821"/>
                <a:gd name="T38" fmla="+- 0 2941 2865"/>
                <a:gd name="T39" fmla="*/ 2941 h 764"/>
                <a:gd name="T40" fmla="+- 0 3472 1652"/>
                <a:gd name="T41" fmla="*/ T40 w 1821"/>
                <a:gd name="T42" fmla="+- 0 3552 2865"/>
                <a:gd name="T43" fmla="*/ 3552 h 764"/>
                <a:gd name="T44" fmla="+- 0 3466 1652"/>
                <a:gd name="T45" fmla="*/ T44 w 1821"/>
                <a:gd name="T46" fmla="+- 0 3581 2865"/>
                <a:gd name="T47" fmla="*/ 3581 h 764"/>
                <a:gd name="T48" fmla="+- 0 3450 1652"/>
                <a:gd name="T49" fmla="*/ T48 w 1821"/>
                <a:gd name="T50" fmla="+- 0 3606 2865"/>
                <a:gd name="T51" fmla="*/ 3606 h 764"/>
                <a:gd name="T52" fmla="+- 0 3425 1652"/>
                <a:gd name="T53" fmla="*/ T52 w 1821"/>
                <a:gd name="T54" fmla="+- 0 3622 2865"/>
                <a:gd name="T55" fmla="*/ 3622 h 764"/>
                <a:gd name="T56" fmla="+- 0 3396 1652"/>
                <a:gd name="T57" fmla="*/ T56 w 1821"/>
                <a:gd name="T58" fmla="+- 0 3628 2865"/>
                <a:gd name="T59" fmla="*/ 3628 h 764"/>
                <a:gd name="T60" fmla="+- 0 1728 1652"/>
                <a:gd name="T61" fmla="*/ T60 w 1821"/>
                <a:gd name="T62" fmla="+- 0 3628 2865"/>
                <a:gd name="T63" fmla="*/ 3628 h 764"/>
                <a:gd name="T64" fmla="+- 0 1698 1652"/>
                <a:gd name="T65" fmla="*/ T64 w 1821"/>
                <a:gd name="T66" fmla="+- 0 3622 2865"/>
                <a:gd name="T67" fmla="*/ 3622 h 764"/>
                <a:gd name="T68" fmla="+- 0 1674 1652"/>
                <a:gd name="T69" fmla="*/ T68 w 1821"/>
                <a:gd name="T70" fmla="+- 0 3606 2865"/>
                <a:gd name="T71" fmla="*/ 3606 h 764"/>
                <a:gd name="T72" fmla="+- 0 1657 1652"/>
                <a:gd name="T73" fmla="*/ T72 w 1821"/>
                <a:gd name="T74" fmla="+- 0 3581 2865"/>
                <a:gd name="T75" fmla="*/ 3581 h 764"/>
                <a:gd name="T76" fmla="+- 0 1652 1652"/>
                <a:gd name="T77" fmla="*/ T76 w 1821"/>
                <a:gd name="T78" fmla="+- 0 3552 2865"/>
                <a:gd name="T79" fmla="*/ 3552 h 764"/>
                <a:gd name="T80" fmla="+- 0 1652 1652"/>
                <a:gd name="T81" fmla="*/ T80 w 1821"/>
                <a:gd name="T82" fmla="+- 0 2941 2865"/>
                <a:gd name="T83" fmla="*/ 294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21" h="764">
                  <a:moveTo>
                    <a:pt x="0" y="76"/>
                  </a:moveTo>
                  <a:lnTo>
                    <a:pt x="5" y="46"/>
                  </a:lnTo>
                  <a:lnTo>
                    <a:pt x="22" y="22"/>
                  </a:lnTo>
                  <a:lnTo>
                    <a:pt x="46" y="6"/>
                  </a:lnTo>
                  <a:lnTo>
                    <a:pt x="76" y="0"/>
                  </a:lnTo>
                  <a:lnTo>
                    <a:pt x="1744" y="0"/>
                  </a:lnTo>
                  <a:lnTo>
                    <a:pt x="1773" y="6"/>
                  </a:lnTo>
                  <a:lnTo>
                    <a:pt x="1798" y="22"/>
                  </a:lnTo>
                  <a:lnTo>
                    <a:pt x="1814" y="46"/>
                  </a:lnTo>
                  <a:lnTo>
                    <a:pt x="1820" y="76"/>
                  </a:lnTo>
                  <a:lnTo>
                    <a:pt x="1820" y="687"/>
                  </a:lnTo>
                  <a:lnTo>
                    <a:pt x="1814" y="716"/>
                  </a:lnTo>
                  <a:lnTo>
                    <a:pt x="1798" y="741"/>
                  </a:lnTo>
                  <a:lnTo>
                    <a:pt x="1773" y="757"/>
                  </a:lnTo>
                  <a:lnTo>
                    <a:pt x="1744" y="763"/>
                  </a:lnTo>
                  <a:lnTo>
                    <a:pt x="76" y="763"/>
                  </a:lnTo>
                  <a:lnTo>
                    <a:pt x="46" y="757"/>
                  </a:lnTo>
                  <a:lnTo>
                    <a:pt x="22" y="741"/>
                  </a:lnTo>
                  <a:lnTo>
                    <a:pt x="5" y="716"/>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20" name="Line 106">
              <a:extLst>
                <a:ext uri="{FF2B5EF4-FFF2-40B4-BE49-F238E27FC236}">
                  <a16:creationId xmlns:a16="http://schemas.microsoft.com/office/drawing/2014/main" id="{A60C7F11-E751-22D9-863E-E8D6F5B49379}"/>
                </a:ext>
              </a:extLst>
            </p:cNvPr>
            <p:cNvCxnSpPr>
              <a:cxnSpLocks noChangeShapeType="1"/>
            </p:cNvCxnSpPr>
            <p:nvPr/>
          </p:nvCxnSpPr>
          <p:spPr bwMode="auto">
            <a:xfrm>
              <a:off x="2428" y="4614"/>
              <a:ext cx="0" cy="349"/>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21" name="docshape18">
              <a:extLst>
                <a:ext uri="{FF2B5EF4-FFF2-40B4-BE49-F238E27FC236}">
                  <a16:creationId xmlns:a16="http://schemas.microsoft.com/office/drawing/2014/main" id="{189D94DA-D44F-0640-61B5-11D8B4996397}"/>
                </a:ext>
              </a:extLst>
            </p:cNvPr>
            <p:cNvSpPr>
              <a:spLocks/>
            </p:cNvSpPr>
            <p:nvPr/>
          </p:nvSpPr>
          <p:spPr bwMode="auto">
            <a:xfrm>
              <a:off x="1527" y="3850"/>
              <a:ext cx="1802" cy="764"/>
            </a:xfrm>
            <a:custGeom>
              <a:avLst/>
              <a:gdLst>
                <a:gd name="T0" fmla="+- 0 3253 1527"/>
                <a:gd name="T1" fmla="*/ T0 w 1802"/>
                <a:gd name="T2" fmla="+- 0 3851 3851"/>
                <a:gd name="T3" fmla="*/ 3851 h 764"/>
                <a:gd name="T4" fmla="+- 0 1604 1527"/>
                <a:gd name="T5" fmla="*/ T4 w 1802"/>
                <a:gd name="T6" fmla="+- 0 3851 3851"/>
                <a:gd name="T7" fmla="*/ 3851 h 764"/>
                <a:gd name="T8" fmla="+- 0 1574 1527"/>
                <a:gd name="T9" fmla="*/ T8 w 1802"/>
                <a:gd name="T10" fmla="+- 0 3857 3851"/>
                <a:gd name="T11" fmla="*/ 3857 h 764"/>
                <a:gd name="T12" fmla="+- 0 1550 1527"/>
                <a:gd name="T13" fmla="*/ T12 w 1802"/>
                <a:gd name="T14" fmla="+- 0 3873 3851"/>
                <a:gd name="T15" fmla="*/ 3873 h 764"/>
                <a:gd name="T16" fmla="+- 0 1533 1527"/>
                <a:gd name="T17" fmla="*/ T16 w 1802"/>
                <a:gd name="T18" fmla="+- 0 3897 3851"/>
                <a:gd name="T19" fmla="*/ 3897 h 764"/>
                <a:gd name="T20" fmla="+- 0 1527 1527"/>
                <a:gd name="T21" fmla="*/ T20 w 1802"/>
                <a:gd name="T22" fmla="+- 0 3927 3851"/>
                <a:gd name="T23" fmla="*/ 3927 h 764"/>
                <a:gd name="T24" fmla="+- 0 1527 1527"/>
                <a:gd name="T25" fmla="*/ T24 w 1802"/>
                <a:gd name="T26" fmla="+- 0 4537 3851"/>
                <a:gd name="T27" fmla="*/ 4537 h 764"/>
                <a:gd name="T28" fmla="+- 0 1533 1527"/>
                <a:gd name="T29" fmla="*/ T28 w 1802"/>
                <a:gd name="T30" fmla="+- 0 4567 3851"/>
                <a:gd name="T31" fmla="*/ 4567 h 764"/>
                <a:gd name="T32" fmla="+- 0 1550 1527"/>
                <a:gd name="T33" fmla="*/ T32 w 1802"/>
                <a:gd name="T34" fmla="+- 0 4592 3851"/>
                <a:gd name="T35" fmla="*/ 4592 h 764"/>
                <a:gd name="T36" fmla="+- 0 1574 1527"/>
                <a:gd name="T37" fmla="*/ T36 w 1802"/>
                <a:gd name="T38" fmla="+- 0 4608 3851"/>
                <a:gd name="T39" fmla="*/ 4608 h 764"/>
                <a:gd name="T40" fmla="+- 0 1604 1527"/>
                <a:gd name="T41" fmla="*/ T40 w 1802"/>
                <a:gd name="T42" fmla="+- 0 4614 3851"/>
                <a:gd name="T43" fmla="*/ 4614 h 764"/>
                <a:gd name="T44" fmla="+- 0 3253 1527"/>
                <a:gd name="T45" fmla="*/ T44 w 1802"/>
                <a:gd name="T46" fmla="+- 0 4614 3851"/>
                <a:gd name="T47" fmla="*/ 4614 h 764"/>
                <a:gd name="T48" fmla="+- 0 3282 1527"/>
                <a:gd name="T49" fmla="*/ T48 w 1802"/>
                <a:gd name="T50" fmla="+- 0 4608 3851"/>
                <a:gd name="T51" fmla="*/ 4608 h 764"/>
                <a:gd name="T52" fmla="+- 0 3307 1527"/>
                <a:gd name="T53" fmla="*/ T52 w 1802"/>
                <a:gd name="T54" fmla="+- 0 4592 3851"/>
                <a:gd name="T55" fmla="*/ 4592 h 764"/>
                <a:gd name="T56" fmla="+- 0 3323 1527"/>
                <a:gd name="T57" fmla="*/ T56 w 1802"/>
                <a:gd name="T58" fmla="+- 0 4567 3851"/>
                <a:gd name="T59" fmla="*/ 4567 h 764"/>
                <a:gd name="T60" fmla="+- 0 3329 1527"/>
                <a:gd name="T61" fmla="*/ T60 w 1802"/>
                <a:gd name="T62" fmla="+- 0 4537 3851"/>
                <a:gd name="T63" fmla="*/ 4537 h 764"/>
                <a:gd name="T64" fmla="+- 0 3329 1527"/>
                <a:gd name="T65" fmla="*/ T64 w 1802"/>
                <a:gd name="T66" fmla="+- 0 3927 3851"/>
                <a:gd name="T67" fmla="*/ 3927 h 764"/>
                <a:gd name="T68" fmla="+- 0 3323 1527"/>
                <a:gd name="T69" fmla="*/ T68 w 1802"/>
                <a:gd name="T70" fmla="+- 0 3897 3851"/>
                <a:gd name="T71" fmla="*/ 3897 h 764"/>
                <a:gd name="T72" fmla="+- 0 3307 1527"/>
                <a:gd name="T73" fmla="*/ T72 w 1802"/>
                <a:gd name="T74" fmla="+- 0 3873 3851"/>
                <a:gd name="T75" fmla="*/ 3873 h 764"/>
                <a:gd name="T76" fmla="+- 0 3282 1527"/>
                <a:gd name="T77" fmla="*/ T76 w 1802"/>
                <a:gd name="T78" fmla="+- 0 3857 3851"/>
                <a:gd name="T79" fmla="*/ 3857 h 764"/>
                <a:gd name="T80" fmla="+- 0 3253 1527"/>
                <a:gd name="T81" fmla="*/ T80 w 1802"/>
                <a:gd name="T82" fmla="+- 0 3851 3851"/>
                <a:gd name="T83" fmla="*/ 385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1726" y="0"/>
                  </a:moveTo>
                  <a:lnTo>
                    <a:pt x="77" y="0"/>
                  </a:lnTo>
                  <a:lnTo>
                    <a:pt x="47" y="6"/>
                  </a:lnTo>
                  <a:lnTo>
                    <a:pt x="23" y="22"/>
                  </a:lnTo>
                  <a:lnTo>
                    <a:pt x="6" y="46"/>
                  </a:lnTo>
                  <a:lnTo>
                    <a:pt x="0" y="76"/>
                  </a:lnTo>
                  <a:lnTo>
                    <a:pt x="0" y="686"/>
                  </a:lnTo>
                  <a:lnTo>
                    <a:pt x="6" y="716"/>
                  </a:lnTo>
                  <a:lnTo>
                    <a:pt x="23" y="741"/>
                  </a:lnTo>
                  <a:lnTo>
                    <a:pt x="47" y="757"/>
                  </a:lnTo>
                  <a:lnTo>
                    <a:pt x="77" y="763"/>
                  </a:lnTo>
                  <a:lnTo>
                    <a:pt x="1726" y="763"/>
                  </a:lnTo>
                  <a:lnTo>
                    <a:pt x="1755" y="757"/>
                  </a:lnTo>
                  <a:lnTo>
                    <a:pt x="1780" y="741"/>
                  </a:lnTo>
                  <a:lnTo>
                    <a:pt x="1796" y="716"/>
                  </a:lnTo>
                  <a:lnTo>
                    <a:pt x="1802" y="686"/>
                  </a:lnTo>
                  <a:lnTo>
                    <a:pt x="1802" y="76"/>
                  </a:lnTo>
                  <a:lnTo>
                    <a:pt x="1796" y="46"/>
                  </a:lnTo>
                  <a:lnTo>
                    <a:pt x="1780" y="22"/>
                  </a:lnTo>
                  <a:lnTo>
                    <a:pt x="1755" y="6"/>
                  </a:lnTo>
                  <a:lnTo>
                    <a:pt x="1726"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2" name="docshape19">
              <a:extLst>
                <a:ext uri="{FF2B5EF4-FFF2-40B4-BE49-F238E27FC236}">
                  <a16:creationId xmlns:a16="http://schemas.microsoft.com/office/drawing/2014/main" id="{E9EB3860-9433-BBE3-7647-CFAD9771B6EB}"/>
                </a:ext>
              </a:extLst>
            </p:cNvPr>
            <p:cNvSpPr>
              <a:spLocks/>
            </p:cNvSpPr>
            <p:nvPr/>
          </p:nvSpPr>
          <p:spPr bwMode="auto">
            <a:xfrm>
              <a:off x="1527" y="3850"/>
              <a:ext cx="1802" cy="764"/>
            </a:xfrm>
            <a:custGeom>
              <a:avLst/>
              <a:gdLst>
                <a:gd name="T0" fmla="+- 0 1527 1527"/>
                <a:gd name="T1" fmla="*/ T0 w 1802"/>
                <a:gd name="T2" fmla="+- 0 3927 3851"/>
                <a:gd name="T3" fmla="*/ 3927 h 764"/>
                <a:gd name="T4" fmla="+- 0 1533 1527"/>
                <a:gd name="T5" fmla="*/ T4 w 1802"/>
                <a:gd name="T6" fmla="+- 0 3897 3851"/>
                <a:gd name="T7" fmla="*/ 3897 h 764"/>
                <a:gd name="T8" fmla="+- 0 1550 1527"/>
                <a:gd name="T9" fmla="*/ T8 w 1802"/>
                <a:gd name="T10" fmla="+- 0 3873 3851"/>
                <a:gd name="T11" fmla="*/ 3873 h 764"/>
                <a:gd name="T12" fmla="+- 0 1574 1527"/>
                <a:gd name="T13" fmla="*/ T12 w 1802"/>
                <a:gd name="T14" fmla="+- 0 3857 3851"/>
                <a:gd name="T15" fmla="*/ 3857 h 764"/>
                <a:gd name="T16" fmla="+- 0 1604 1527"/>
                <a:gd name="T17" fmla="*/ T16 w 1802"/>
                <a:gd name="T18" fmla="+- 0 3851 3851"/>
                <a:gd name="T19" fmla="*/ 3851 h 764"/>
                <a:gd name="T20" fmla="+- 0 3253 1527"/>
                <a:gd name="T21" fmla="*/ T20 w 1802"/>
                <a:gd name="T22" fmla="+- 0 3851 3851"/>
                <a:gd name="T23" fmla="*/ 3851 h 764"/>
                <a:gd name="T24" fmla="+- 0 3282 1527"/>
                <a:gd name="T25" fmla="*/ T24 w 1802"/>
                <a:gd name="T26" fmla="+- 0 3857 3851"/>
                <a:gd name="T27" fmla="*/ 3857 h 764"/>
                <a:gd name="T28" fmla="+- 0 3307 1527"/>
                <a:gd name="T29" fmla="*/ T28 w 1802"/>
                <a:gd name="T30" fmla="+- 0 3873 3851"/>
                <a:gd name="T31" fmla="*/ 3873 h 764"/>
                <a:gd name="T32" fmla="+- 0 3323 1527"/>
                <a:gd name="T33" fmla="*/ T32 w 1802"/>
                <a:gd name="T34" fmla="+- 0 3897 3851"/>
                <a:gd name="T35" fmla="*/ 3897 h 764"/>
                <a:gd name="T36" fmla="+- 0 3329 1527"/>
                <a:gd name="T37" fmla="*/ T36 w 1802"/>
                <a:gd name="T38" fmla="+- 0 3927 3851"/>
                <a:gd name="T39" fmla="*/ 3927 h 764"/>
                <a:gd name="T40" fmla="+- 0 3329 1527"/>
                <a:gd name="T41" fmla="*/ T40 w 1802"/>
                <a:gd name="T42" fmla="+- 0 4537 3851"/>
                <a:gd name="T43" fmla="*/ 4537 h 764"/>
                <a:gd name="T44" fmla="+- 0 3323 1527"/>
                <a:gd name="T45" fmla="*/ T44 w 1802"/>
                <a:gd name="T46" fmla="+- 0 4567 3851"/>
                <a:gd name="T47" fmla="*/ 4567 h 764"/>
                <a:gd name="T48" fmla="+- 0 3307 1527"/>
                <a:gd name="T49" fmla="*/ T48 w 1802"/>
                <a:gd name="T50" fmla="+- 0 4592 3851"/>
                <a:gd name="T51" fmla="*/ 4592 h 764"/>
                <a:gd name="T52" fmla="+- 0 3282 1527"/>
                <a:gd name="T53" fmla="*/ T52 w 1802"/>
                <a:gd name="T54" fmla="+- 0 4608 3851"/>
                <a:gd name="T55" fmla="*/ 4608 h 764"/>
                <a:gd name="T56" fmla="+- 0 3253 1527"/>
                <a:gd name="T57" fmla="*/ T56 w 1802"/>
                <a:gd name="T58" fmla="+- 0 4614 3851"/>
                <a:gd name="T59" fmla="*/ 4614 h 764"/>
                <a:gd name="T60" fmla="+- 0 1604 1527"/>
                <a:gd name="T61" fmla="*/ T60 w 1802"/>
                <a:gd name="T62" fmla="+- 0 4614 3851"/>
                <a:gd name="T63" fmla="*/ 4614 h 764"/>
                <a:gd name="T64" fmla="+- 0 1574 1527"/>
                <a:gd name="T65" fmla="*/ T64 w 1802"/>
                <a:gd name="T66" fmla="+- 0 4608 3851"/>
                <a:gd name="T67" fmla="*/ 4608 h 764"/>
                <a:gd name="T68" fmla="+- 0 1550 1527"/>
                <a:gd name="T69" fmla="*/ T68 w 1802"/>
                <a:gd name="T70" fmla="+- 0 4592 3851"/>
                <a:gd name="T71" fmla="*/ 4592 h 764"/>
                <a:gd name="T72" fmla="+- 0 1533 1527"/>
                <a:gd name="T73" fmla="*/ T72 w 1802"/>
                <a:gd name="T74" fmla="+- 0 4567 3851"/>
                <a:gd name="T75" fmla="*/ 4567 h 764"/>
                <a:gd name="T76" fmla="+- 0 1527 1527"/>
                <a:gd name="T77" fmla="*/ T76 w 1802"/>
                <a:gd name="T78" fmla="+- 0 4537 3851"/>
                <a:gd name="T79" fmla="*/ 4537 h 764"/>
                <a:gd name="T80" fmla="+- 0 1527 1527"/>
                <a:gd name="T81" fmla="*/ T80 w 1802"/>
                <a:gd name="T82" fmla="+- 0 3927 3851"/>
                <a:gd name="T83" fmla="*/ 392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0" y="76"/>
                  </a:moveTo>
                  <a:lnTo>
                    <a:pt x="6" y="46"/>
                  </a:lnTo>
                  <a:lnTo>
                    <a:pt x="23" y="22"/>
                  </a:lnTo>
                  <a:lnTo>
                    <a:pt x="47" y="6"/>
                  </a:lnTo>
                  <a:lnTo>
                    <a:pt x="77" y="0"/>
                  </a:lnTo>
                  <a:lnTo>
                    <a:pt x="1726" y="0"/>
                  </a:lnTo>
                  <a:lnTo>
                    <a:pt x="1755" y="6"/>
                  </a:lnTo>
                  <a:lnTo>
                    <a:pt x="1780" y="22"/>
                  </a:lnTo>
                  <a:lnTo>
                    <a:pt x="1796" y="46"/>
                  </a:lnTo>
                  <a:lnTo>
                    <a:pt x="1802" y="76"/>
                  </a:lnTo>
                  <a:lnTo>
                    <a:pt x="1802" y="686"/>
                  </a:lnTo>
                  <a:lnTo>
                    <a:pt x="1796" y="716"/>
                  </a:lnTo>
                  <a:lnTo>
                    <a:pt x="1780" y="741"/>
                  </a:lnTo>
                  <a:lnTo>
                    <a:pt x="1755" y="757"/>
                  </a:lnTo>
                  <a:lnTo>
                    <a:pt x="1726" y="763"/>
                  </a:lnTo>
                  <a:lnTo>
                    <a:pt x="77" y="763"/>
                  </a:lnTo>
                  <a:lnTo>
                    <a:pt x="47" y="757"/>
                  </a:lnTo>
                  <a:lnTo>
                    <a:pt x="23" y="741"/>
                  </a:lnTo>
                  <a:lnTo>
                    <a:pt x="6" y="716"/>
                  </a:lnTo>
                  <a:lnTo>
                    <a:pt x="0" y="686"/>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3" name="docshape20">
              <a:extLst>
                <a:ext uri="{FF2B5EF4-FFF2-40B4-BE49-F238E27FC236}">
                  <a16:creationId xmlns:a16="http://schemas.microsoft.com/office/drawing/2014/main" id="{171ABE68-84D4-6F35-EE06-BFA465868215}"/>
                </a:ext>
              </a:extLst>
            </p:cNvPr>
            <p:cNvSpPr>
              <a:spLocks/>
            </p:cNvSpPr>
            <p:nvPr/>
          </p:nvSpPr>
          <p:spPr bwMode="auto">
            <a:xfrm>
              <a:off x="1660" y="3977"/>
              <a:ext cx="1802" cy="764"/>
            </a:xfrm>
            <a:custGeom>
              <a:avLst/>
              <a:gdLst>
                <a:gd name="T0" fmla="+- 0 3386 1661"/>
                <a:gd name="T1" fmla="*/ T0 w 1802"/>
                <a:gd name="T2" fmla="+- 0 3977 3977"/>
                <a:gd name="T3" fmla="*/ 3977 h 764"/>
                <a:gd name="T4" fmla="+- 0 1737 1661"/>
                <a:gd name="T5" fmla="*/ T4 w 1802"/>
                <a:gd name="T6" fmla="+- 0 3977 3977"/>
                <a:gd name="T7" fmla="*/ 3977 h 764"/>
                <a:gd name="T8" fmla="+- 0 1707 1661"/>
                <a:gd name="T9" fmla="*/ T8 w 1802"/>
                <a:gd name="T10" fmla="+- 0 3983 3977"/>
                <a:gd name="T11" fmla="*/ 3983 h 764"/>
                <a:gd name="T12" fmla="+- 0 1683 1661"/>
                <a:gd name="T13" fmla="*/ T12 w 1802"/>
                <a:gd name="T14" fmla="+- 0 4000 3977"/>
                <a:gd name="T15" fmla="*/ 4000 h 764"/>
                <a:gd name="T16" fmla="+- 0 1667 1661"/>
                <a:gd name="T17" fmla="*/ T16 w 1802"/>
                <a:gd name="T18" fmla="+- 0 4024 3977"/>
                <a:gd name="T19" fmla="*/ 4024 h 764"/>
                <a:gd name="T20" fmla="+- 0 1661 1661"/>
                <a:gd name="T21" fmla="*/ T20 w 1802"/>
                <a:gd name="T22" fmla="+- 0 4054 3977"/>
                <a:gd name="T23" fmla="*/ 4054 h 764"/>
                <a:gd name="T24" fmla="+- 0 1661 1661"/>
                <a:gd name="T25" fmla="*/ T24 w 1802"/>
                <a:gd name="T26" fmla="+- 0 4664 3977"/>
                <a:gd name="T27" fmla="*/ 4664 h 764"/>
                <a:gd name="T28" fmla="+- 0 1667 1661"/>
                <a:gd name="T29" fmla="*/ T28 w 1802"/>
                <a:gd name="T30" fmla="+- 0 4694 3977"/>
                <a:gd name="T31" fmla="*/ 4694 h 764"/>
                <a:gd name="T32" fmla="+- 0 1683 1661"/>
                <a:gd name="T33" fmla="*/ T32 w 1802"/>
                <a:gd name="T34" fmla="+- 0 4718 3977"/>
                <a:gd name="T35" fmla="*/ 4718 h 764"/>
                <a:gd name="T36" fmla="+- 0 1707 1661"/>
                <a:gd name="T37" fmla="*/ T36 w 1802"/>
                <a:gd name="T38" fmla="+- 0 4735 3977"/>
                <a:gd name="T39" fmla="*/ 4735 h 764"/>
                <a:gd name="T40" fmla="+- 0 1737 1661"/>
                <a:gd name="T41" fmla="*/ T40 w 1802"/>
                <a:gd name="T42" fmla="+- 0 4741 3977"/>
                <a:gd name="T43" fmla="*/ 4741 h 764"/>
                <a:gd name="T44" fmla="+- 0 3386 1661"/>
                <a:gd name="T45" fmla="*/ T44 w 1802"/>
                <a:gd name="T46" fmla="+- 0 4741 3977"/>
                <a:gd name="T47" fmla="*/ 4741 h 764"/>
                <a:gd name="T48" fmla="+- 0 3416 1661"/>
                <a:gd name="T49" fmla="*/ T48 w 1802"/>
                <a:gd name="T50" fmla="+- 0 4735 3977"/>
                <a:gd name="T51" fmla="*/ 4735 h 764"/>
                <a:gd name="T52" fmla="+- 0 3440 1661"/>
                <a:gd name="T53" fmla="*/ T52 w 1802"/>
                <a:gd name="T54" fmla="+- 0 4718 3977"/>
                <a:gd name="T55" fmla="*/ 4718 h 764"/>
                <a:gd name="T56" fmla="+- 0 3457 1661"/>
                <a:gd name="T57" fmla="*/ T56 w 1802"/>
                <a:gd name="T58" fmla="+- 0 4694 3977"/>
                <a:gd name="T59" fmla="*/ 4694 h 764"/>
                <a:gd name="T60" fmla="+- 0 3463 1661"/>
                <a:gd name="T61" fmla="*/ T60 w 1802"/>
                <a:gd name="T62" fmla="+- 0 4664 3977"/>
                <a:gd name="T63" fmla="*/ 4664 h 764"/>
                <a:gd name="T64" fmla="+- 0 3463 1661"/>
                <a:gd name="T65" fmla="*/ T64 w 1802"/>
                <a:gd name="T66" fmla="+- 0 4054 3977"/>
                <a:gd name="T67" fmla="*/ 4054 h 764"/>
                <a:gd name="T68" fmla="+- 0 3457 1661"/>
                <a:gd name="T69" fmla="*/ T68 w 1802"/>
                <a:gd name="T70" fmla="+- 0 4024 3977"/>
                <a:gd name="T71" fmla="*/ 4024 h 764"/>
                <a:gd name="T72" fmla="+- 0 3440 1661"/>
                <a:gd name="T73" fmla="*/ T72 w 1802"/>
                <a:gd name="T74" fmla="+- 0 4000 3977"/>
                <a:gd name="T75" fmla="*/ 4000 h 764"/>
                <a:gd name="T76" fmla="+- 0 3416 1661"/>
                <a:gd name="T77" fmla="*/ T76 w 1802"/>
                <a:gd name="T78" fmla="+- 0 3983 3977"/>
                <a:gd name="T79" fmla="*/ 3983 h 764"/>
                <a:gd name="T80" fmla="+- 0 3386 1661"/>
                <a:gd name="T81" fmla="*/ T80 w 1802"/>
                <a:gd name="T82" fmla="+- 0 3977 3977"/>
                <a:gd name="T83" fmla="*/ 397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1725" y="0"/>
                  </a:moveTo>
                  <a:lnTo>
                    <a:pt x="76" y="0"/>
                  </a:lnTo>
                  <a:lnTo>
                    <a:pt x="46" y="6"/>
                  </a:lnTo>
                  <a:lnTo>
                    <a:pt x="22" y="23"/>
                  </a:lnTo>
                  <a:lnTo>
                    <a:pt x="6" y="47"/>
                  </a:lnTo>
                  <a:lnTo>
                    <a:pt x="0" y="77"/>
                  </a:lnTo>
                  <a:lnTo>
                    <a:pt x="0" y="687"/>
                  </a:lnTo>
                  <a:lnTo>
                    <a:pt x="6" y="717"/>
                  </a:lnTo>
                  <a:lnTo>
                    <a:pt x="22" y="741"/>
                  </a:lnTo>
                  <a:lnTo>
                    <a:pt x="46" y="758"/>
                  </a:lnTo>
                  <a:lnTo>
                    <a:pt x="76" y="764"/>
                  </a:lnTo>
                  <a:lnTo>
                    <a:pt x="1725" y="764"/>
                  </a:lnTo>
                  <a:lnTo>
                    <a:pt x="1755" y="758"/>
                  </a:lnTo>
                  <a:lnTo>
                    <a:pt x="1779" y="741"/>
                  </a:lnTo>
                  <a:lnTo>
                    <a:pt x="1796" y="717"/>
                  </a:lnTo>
                  <a:lnTo>
                    <a:pt x="1802" y="687"/>
                  </a:lnTo>
                  <a:lnTo>
                    <a:pt x="1802" y="77"/>
                  </a:lnTo>
                  <a:lnTo>
                    <a:pt x="1796" y="47"/>
                  </a:lnTo>
                  <a:lnTo>
                    <a:pt x="1779" y="23"/>
                  </a:lnTo>
                  <a:lnTo>
                    <a:pt x="1755" y="6"/>
                  </a:lnTo>
                  <a:lnTo>
                    <a:pt x="1725"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Administrative assistant </a:t>
              </a:r>
              <a:endParaRPr lang="en-GB" dirty="0">
                <a:solidFill>
                  <a:prstClr val="black"/>
                </a:solidFill>
                <a:latin typeface="Calibri" panose="020F0502020204030204"/>
              </a:endParaRPr>
            </a:p>
          </p:txBody>
        </p:sp>
        <p:sp>
          <p:nvSpPr>
            <p:cNvPr id="24" name="docshape21">
              <a:extLst>
                <a:ext uri="{FF2B5EF4-FFF2-40B4-BE49-F238E27FC236}">
                  <a16:creationId xmlns:a16="http://schemas.microsoft.com/office/drawing/2014/main" id="{855DD34E-4ED8-70AD-75F5-7AC3400DD1E9}"/>
                </a:ext>
              </a:extLst>
            </p:cNvPr>
            <p:cNvSpPr>
              <a:spLocks/>
            </p:cNvSpPr>
            <p:nvPr/>
          </p:nvSpPr>
          <p:spPr bwMode="auto">
            <a:xfrm>
              <a:off x="1660" y="3977"/>
              <a:ext cx="1802" cy="764"/>
            </a:xfrm>
            <a:custGeom>
              <a:avLst/>
              <a:gdLst>
                <a:gd name="T0" fmla="+- 0 1661 1661"/>
                <a:gd name="T1" fmla="*/ T0 w 1802"/>
                <a:gd name="T2" fmla="+- 0 4054 3977"/>
                <a:gd name="T3" fmla="*/ 4054 h 764"/>
                <a:gd name="T4" fmla="+- 0 1667 1661"/>
                <a:gd name="T5" fmla="*/ T4 w 1802"/>
                <a:gd name="T6" fmla="+- 0 4024 3977"/>
                <a:gd name="T7" fmla="*/ 4024 h 764"/>
                <a:gd name="T8" fmla="+- 0 1683 1661"/>
                <a:gd name="T9" fmla="*/ T8 w 1802"/>
                <a:gd name="T10" fmla="+- 0 4000 3977"/>
                <a:gd name="T11" fmla="*/ 4000 h 764"/>
                <a:gd name="T12" fmla="+- 0 1707 1661"/>
                <a:gd name="T13" fmla="*/ T12 w 1802"/>
                <a:gd name="T14" fmla="+- 0 3983 3977"/>
                <a:gd name="T15" fmla="*/ 3983 h 764"/>
                <a:gd name="T16" fmla="+- 0 1737 1661"/>
                <a:gd name="T17" fmla="*/ T16 w 1802"/>
                <a:gd name="T18" fmla="+- 0 3977 3977"/>
                <a:gd name="T19" fmla="*/ 3977 h 764"/>
                <a:gd name="T20" fmla="+- 0 3386 1661"/>
                <a:gd name="T21" fmla="*/ T20 w 1802"/>
                <a:gd name="T22" fmla="+- 0 3977 3977"/>
                <a:gd name="T23" fmla="*/ 3977 h 764"/>
                <a:gd name="T24" fmla="+- 0 3416 1661"/>
                <a:gd name="T25" fmla="*/ T24 w 1802"/>
                <a:gd name="T26" fmla="+- 0 3983 3977"/>
                <a:gd name="T27" fmla="*/ 3983 h 764"/>
                <a:gd name="T28" fmla="+- 0 3440 1661"/>
                <a:gd name="T29" fmla="*/ T28 w 1802"/>
                <a:gd name="T30" fmla="+- 0 4000 3977"/>
                <a:gd name="T31" fmla="*/ 4000 h 764"/>
                <a:gd name="T32" fmla="+- 0 3457 1661"/>
                <a:gd name="T33" fmla="*/ T32 w 1802"/>
                <a:gd name="T34" fmla="+- 0 4024 3977"/>
                <a:gd name="T35" fmla="*/ 4024 h 764"/>
                <a:gd name="T36" fmla="+- 0 3463 1661"/>
                <a:gd name="T37" fmla="*/ T36 w 1802"/>
                <a:gd name="T38" fmla="+- 0 4054 3977"/>
                <a:gd name="T39" fmla="*/ 4054 h 764"/>
                <a:gd name="T40" fmla="+- 0 3463 1661"/>
                <a:gd name="T41" fmla="*/ T40 w 1802"/>
                <a:gd name="T42" fmla="+- 0 4664 3977"/>
                <a:gd name="T43" fmla="*/ 4664 h 764"/>
                <a:gd name="T44" fmla="+- 0 3457 1661"/>
                <a:gd name="T45" fmla="*/ T44 w 1802"/>
                <a:gd name="T46" fmla="+- 0 4694 3977"/>
                <a:gd name="T47" fmla="*/ 4694 h 764"/>
                <a:gd name="T48" fmla="+- 0 3440 1661"/>
                <a:gd name="T49" fmla="*/ T48 w 1802"/>
                <a:gd name="T50" fmla="+- 0 4718 3977"/>
                <a:gd name="T51" fmla="*/ 4718 h 764"/>
                <a:gd name="T52" fmla="+- 0 3416 1661"/>
                <a:gd name="T53" fmla="*/ T52 w 1802"/>
                <a:gd name="T54" fmla="+- 0 4735 3977"/>
                <a:gd name="T55" fmla="*/ 4735 h 764"/>
                <a:gd name="T56" fmla="+- 0 3386 1661"/>
                <a:gd name="T57" fmla="*/ T56 w 1802"/>
                <a:gd name="T58" fmla="+- 0 4741 3977"/>
                <a:gd name="T59" fmla="*/ 4741 h 764"/>
                <a:gd name="T60" fmla="+- 0 1737 1661"/>
                <a:gd name="T61" fmla="*/ T60 w 1802"/>
                <a:gd name="T62" fmla="+- 0 4741 3977"/>
                <a:gd name="T63" fmla="*/ 4741 h 764"/>
                <a:gd name="T64" fmla="+- 0 1707 1661"/>
                <a:gd name="T65" fmla="*/ T64 w 1802"/>
                <a:gd name="T66" fmla="+- 0 4735 3977"/>
                <a:gd name="T67" fmla="*/ 4735 h 764"/>
                <a:gd name="T68" fmla="+- 0 1683 1661"/>
                <a:gd name="T69" fmla="*/ T68 w 1802"/>
                <a:gd name="T70" fmla="+- 0 4718 3977"/>
                <a:gd name="T71" fmla="*/ 4718 h 764"/>
                <a:gd name="T72" fmla="+- 0 1667 1661"/>
                <a:gd name="T73" fmla="*/ T72 w 1802"/>
                <a:gd name="T74" fmla="+- 0 4694 3977"/>
                <a:gd name="T75" fmla="*/ 4694 h 764"/>
                <a:gd name="T76" fmla="+- 0 1661 1661"/>
                <a:gd name="T77" fmla="*/ T76 w 1802"/>
                <a:gd name="T78" fmla="+- 0 4664 3977"/>
                <a:gd name="T79" fmla="*/ 4664 h 764"/>
                <a:gd name="T80" fmla="+- 0 1661 1661"/>
                <a:gd name="T81" fmla="*/ T80 w 1802"/>
                <a:gd name="T82" fmla="+- 0 4054 3977"/>
                <a:gd name="T83" fmla="*/ 405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802" h="764">
                  <a:moveTo>
                    <a:pt x="0" y="77"/>
                  </a:moveTo>
                  <a:lnTo>
                    <a:pt x="6" y="47"/>
                  </a:lnTo>
                  <a:lnTo>
                    <a:pt x="22" y="23"/>
                  </a:lnTo>
                  <a:lnTo>
                    <a:pt x="46" y="6"/>
                  </a:lnTo>
                  <a:lnTo>
                    <a:pt x="76" y="0"/>
                  </a:lnTo>
                  <a:lnTo>
                    <a:pt x="1725" y="0"/>
                  </a:lnTo>
                  <a:lnTo>
                    <a:pt x="1755" y="6"/>
                  </a:lnTo>
                  <a:lnTo>
                    <a:pt x="1779" y="23"/>
                  </a:lnTo>
                  <a:lnTo>
                    <a:pt x="1796" y="47"/>
                  </a:lnTo>
                  <a:lnTo>
                    <a:pt x="1802" y="77"/>
                  </a:lnTo>
                  <a:lnTo>
                    <a:pt x="1802" y="687"/>
                  </a:lnTo>
                  <a:lnTo>
                    <a:pt x="1796" y="717"/>
                  </a:lnTo>
                  <a:lnTo>
                    <a:pt x="1779" y="741"/>
                  </a:lnTo>
                  <a:lnTo>
                    <a:pt x="1755" y="758"/>
                  </a:lnTo>
                  <a:lnTo>
                    <a:pt x="1725" y="764"/>
                  </a:lnTo>
                  <a:lnTo>
                    <a:pt x="76" y="764"/>
                  </a:lnTo>
                  <a:lnTo>
                    <a:pt x="46" y="758"/>
                  </a:lnTo>
                  <a:lnTo>
                    <a:pt x="22" y="741"/>
                  </a:lnTo>
                  <a:lnTo>
                    <a:pt x="6" y="717"/>
                  </a:lnTo>
                  <a:lnTo>
                    <a:pt x="0" y="687"/>
                  </a:lnTo>
                  <a:lnTo>
                    <a:pt x="0" y="7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5" name="docshape22">
              <a:extLst>
                <a:ext uri="{FF2B5EF4-FFF2-40B4-BE49-F238E27FC236}">
                  <a16:creationId xmlns:a16="http://schemas.microsoft.com/office/drawing/2014/main" id="{4FCBAC64-80B6-8B66-66F8-9E2D14499927}"/>
                </a:ext>
              </a:extLst>
            </p:cNvPr>
            <p:cNvSpPr>
              <a:spLocks/>
            </p:cNvSpPr>
            <p:nvPr/>
          </p:nvSpPr>
          <p:spPr bwMode="auto">
            <a:xfrm>
              <a:off x="1551" y="4963"/>
              <a:ext cx="1754" cy="1065"/>
            </a:xfrm>
            <a:custGeom>
              <a:avLst/>
              <a:gdLst>
                <a:gd name="T0" fmla="+- 0 3198 1552"/>
                <a:gd name="T1" fmla="*/ T0 w 1754"/>
                <a:gd name="T2" fmla="+- 0 4963 4963"/>
                <a:gd name="T3" fmla="*/ 4963 h 1065"/>
                <a:gd name="T4" fmla="+- 0 1658 1552"/>
                <a:gd name="T5" fmla="*/ T4 w 1754"/>
                <a:gd name="T6" fmla="+- 0 4963 4963"/>
                <a:gd name="T7" fmla="*/ 4963 h 1065"/>
                <a:gd name="T8" fmla="+- 0 1617 1552"/>
                <a:gd name="T9" fmla="*/ T8 w 1754"/>
                <a:gd name="T10" fmla="+- 0 4972 4963"/>
                <a:gd name="T11" fmla="*/ 4972 h 1065"/>
                <a:gd name="T12" fmla="+- 0 1583 1552"/>
                <a:gd name="T13" fmla="*/ T12 w 1754"/>
                <a:gd name="T14" fmla="+- 0 4995 4963"/>
                <a:gd name="T15" fmla="*/ 4995 h 1065"/>
                <a:gd name="T16" fmla="+- 0 1560 1552"/>
                <a:gd name="T17" fmla="*/ T16 w 1754"/>
                <a:gd name="T18" fmla="+- 0 5028 4963"/>
                <a:gd name="T19" fmla="*/ 5028 h 1065"/>
                <a:gd name="T20" fmla="+- 0 1552 1552"/>
                <a:gd name="T21" fmla="*/ T20 w 1754"/>
                <a:gd name="T22" fmla="+- 0 5070 4963"/>
                <a:gd name="T23" fmla="*/ 5070 h 1065"/>
                <a:gd name="T24" fmla="+- 0 1552 1552"/>
                <a:gd name="T25" fmla="*/ T24 w 1754"/>
                <a:gd name="T26" fmla="+- 0 5921 4963"/>
                <a:gd name="T27" fmla="*/ 5921 h 1065"/>
                <a:gd name="T28" fmla="+- 0 1560 1552"/>
                <a:gd name="T29" fmla="*/ T28 w 1754"/>
                <a:gd name="T30" fmla="+- 0 5963 4963"/>
                <a:gd name="T31" fmla="*/ 5963 h 1065"/>
                <a:gd name="T32" fmla="+- 0 1583 1552"/>
                <a:gd name="T33" fmla="*/ T32 w 1754"/>
                <a:gd name="T34" fmla="+- 0 5997 4963"/>
                <a:gd name="T35" fmla="*/ 5997 h 1065"/>
                <a:gd name="T36" fmla="+- 0 1617 1552"/>
                <a:gd name="T37" fmla="*/ T36 w 1754"/>
                <a:gd name="T38" fmla="+- 0 6019 4963"/>
                <a:gd name="T39" fmla="*/ 6019 h 1065"/>
                <a:gd name="T40" fmla="+- 0 1658 1552"/>
                <a:gd name="T41" fmla="*/ T40 w 1754"/>
                <a:gd name="T42" fmla="+- 0 6028 4963"/>
                <a:gd name="T43" fmla="*/ 6028 h 1065"/>
                <a:gd name="T44" fmla="+- 0 3198 1552"/>
                <a:gd name="T45" fmla="*/ T44 w 1754"/>
                <a:gd name="T46" fmla="+- 0 6028 4963"/>
                <a:gd name="T47" fmla="*/ 6028 h 1065"/>
                <a:gd name="T48" fmla="+- 0 3240 1552"/>
                <a:gd name="T49" fmla="*/ T48 w 1754"/>
                <a:gd name="T50" fmla="+- 0 6019 4963"/>
                <a:gd name="T51" fmla="*/ 6019 h 1065"/>
                <a:gd name="T52" fmla="+- 0 3274 1552"/>
                <a:gd name="T53" fmla="*/ T52 w 1754"/>
                <a:gd name="T54" fmla="+- 0 5997 4963"/>
                <a:gd name="T55" fmla="*/ 5997 h 1065"/>
                <a:gd name="T56" fmla="+- 0 3296 1552"/>
                <a:gd name="T57" fmla="*/ T56 w 1754"/>
                <a:gd name="T58" fmla="+- 0 5963 4963"/>
                <a:gd name="T59" fmla="*/ 5963 h 1065"/>
                <a:gd name="T60" fmla="+- 0 3305 1552"/>
                <a:gd name="T61" fmla="*/ T60 w 1754"/>
                <a:gd name="T62" fmla="+- 0 5921 4963"/>
                <a:gd name="T63" fmla="*/ 5921 h 1065"/>
                <a:gd name="T64" fmla="+- 0 3305 1552"/>
                <a:gd name="T65" fmla="*/ T64 w 1754"/>
                <a:gd name="T66" fmla="+- 0 5070 4963"/>
                <a:gd name="T67" fmla="*/ 5070 h 1065"/>
                <a:gd name="T68" fmla="+- 0 3296 1552"/>
                <a:gd name="T69" fmla="*/ T68 w 1754"/>
                <a:gd name="T70" fmla="+- 0 5028 4963"/>
                <a:gd name="T71" fmla="*/ 5028 h 1065"/>
                <a:gd name="T72" fmla="+- 0 3274 1552"/>
                <a:gd name="T73" fmla="*/ T72 w 1754"/>
                <a:gd name="T74" fmla="+- 0 4995 4963"/>
                <a:gd name="T75" fmla="*/ 4995 h 1065"/>
                <a:gd name="T76" fmla="+- 0 3240 1552"/>
                <a:gd name="T77" fmla="*/ T76 w 1754"/>
                <a:gd name="T78" fmla="+- 0 4972 4963"/>
                <a:gd name="T79" fmla="*/ 4972 h 1065"/>
                <a:gd name="T80" fmla="+- 0 3198 1552"/>
                <a:gd name="T81" fmla="*/ T80 w 1754"/>
                <a:gd name="T82" fmla="+- 0 4963 4963"/>
                <a:gd name="T83" fmla="*/ 4963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1646" y="0"/>
                  </a:moveTo>
                  <a:lnTo>
                    <a:pt x="106" y="0"/>
                  </a:lnTo>
                  <a:lnTo>
                    <a:pt x="65" y="9"/>
                  </a:lnTo>
                  <a:lnTo>
                    <a:pt x="31" y="32"/>
                  </a:lnTo>
                  <a:lnTo>
                    <a:pt x="8" y="65"/>
                  </a:lnTo>
                  <a:lnTo>
                    <a:pt x="0" y="107"/>
                  </a:lnTo>
                  <a:lnTo>
                    <a:pt x="0" y="958"/>
                  </a:lnTo>
                  <a:lnTo>
                    <a:pt x="8" y="1000"/>
                  </a:lnTo>
                  <a:lnTo>
                    <a:pt x="31" y="1034"/>
                  </a:lnTo>
                  <a:lnTo>
                    <a:pt x="65" y="1056"/>
                  </a:lnTo>
                  <a:lnTo>
                    <a:pt x="106" y="1065"/>
                  </a:lnTo>
                  <a:lnTo>
                    <a:pt x="1646" y="1065"/>
                  </a:lnTo>
                  <a:lnTo>
                    <a:pt x="1688" y="1056"/>
                  </a:lnTo>
                  <a:lnTo>
                    <a:pt x="1722" y="1034"/>
                  </a:lnTo>
                  <a:lnTo>
                    <a:pt x="1744" y="1000"/>
                  </a:lnTo>
                  <a:lnTo>
                    <a:pt x="1753" y="958"/>
                  </a:lnTo>
                  <a:lnTo>
                    <a:pt x="1753" y="107"/>
                  </a:lnTo>
                  <a:lnTo>
                    <a:pt x="1744" y="65"/>
                  </a:lnTo>
                  <a:lnTo>
                    <a:pt x="1722" y="32"/>
                  </a:lnTo>
                  <a:lnTo>
                    <a:pt x="1688" y="9"/>
                  </a:lnTo>
                  <a:lnTo>
                    <a:pt x="1646"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6" name="docshape23">
              <a:extLst>
                <a:ext uri="{FF2B5EF4-FFF2-40B4-BE49-F238E27FC236}">
                  <a16:creationId xmlns:a16="http://schemas.microsoft.com/office/drawing/2014/main" id="{2D87E7C8-92C4-A6B2-EA57-BE16B59B7A76}"/>
                </a:ext>
              </a:extLst>
            </p:cNvPr>
            <p:cNvSpPr>
              <a:spLocks/>
            </p:cNvSpPr>
            <p:nvPr/>
          </p:nvSpPr>
          <p:spPr bwMode="auto">
            <a:xfrm>
              <a:off x="1551" y="4963"/>
              <a:ext cx="1754" cy="1065"/>
            </a:xfrm>
            <a:custGeom>
              <a:avLst/>
              <a:gdLst>
                <a:gd name="T0" fmla="+- 0 1552 1552"/>
                <a:gd name="T1" fmla="*/ T0 w 1754"/>
                <a:gd name="T2" fmla="+- 0 5070 4963"/>
                <a:gd name="T3" fmla="*/ 5070 h 1065"/>
                <a:gd name="T4" fmla="+- 0 1560 1552"/>
                <a:gd name="T5" fmla="*/ T4 w 1754"/>
                <a:gd name="T6" fmla="+- 0 5028 4963"/>
                <a:gd name="T7" fmla="*/ 5028 h 1065"/>
                <a:gd name="T8" fmla="+- 0 1583 1552"/>
                <a:gd name="T9" fmla="*/ T8 w 1754"/>
                <a:gd name="T10" fmla="+- 0 4995 4963"/>
                <a:gd name="T11" fmla="*/ 4995 h 1065"/>
                <a:gd name="T12" fmla="+- 0 1617 1552"/>
                <a:gd name="T13" fmla="*/ T12 w 1754"/>
                <a:gd name="T14" fmla="+- 0 4972 4963"/>
                <a:gd name="T15" fmla="*/ 4972 h 1065"/>
                <a:gd name="T16" fmla="+- 0 1658 1552"/>
                <a:gd name="T17" fmla="*/ T16 w 1754"/>
                <a:gd name="T18" fmla="+- 0 4963 4963"/>
                <a:gd name="T19" fmla="*/ 4963 h 1065"/>
                <a:gd name="T20" fmla="+- 0 3198 1552"/>
                <a:gd name="T21" fmla="*/ T20 w 1754"/>
                <a:gd name="T22" fmla="+- 0 4963 4963"/>
                <a:gd name="T23" fmla="*/ 4963 h 1065"/>
                <a:gd name="T24" fmla="+- 0 3240 1552"/>
                <a:gd name="T25" fmla="*/ T24 w 1754"/>
                <a:gd name="T26" fmla="+- 0 4972 4963"/>
                <a:gd name="T27" fmla="*/ 4972 h 1065"/>
                <a:gd name="T28" fmla="+- 0 3274 1552"/>
                <a:gd name="T29" fmla="*/ T28 w 1754"/>
                <a:gd name="T30" fmla="+- 0 4995 4963"/>
                <a:gd name="T31" fmla="*/ 4995 h 1065"/>
                <a:gd name="T32" fmla="+- 0 3296 1552"/>
                <a:gd name="T33" fmla="*/ T32 w 1754"/>
                <a:gd name="T34" fmla="+- 0 5028 4963"/>
                <a:gd name="T35" fmla="*/ 5028 h 1065"/>
                <a:gd name="T36" fmla="+- 0 3305 1552"/>
                <a:gd name="T37" fmla="*/ T36 w 1754"/>
                <a:gd name="T38" fmla="+- 0 5070 4963"/>
                <a:gd name="T39" fmla="*/ 5070 h 1065"/>
                <a:gd name="T40" fmla="+- 0 3305 1552"/>
                <a:gd name="T41" fmla="*/ T40 w 1754"/>
                <a:gd name="T42" fmla="+- 0 5921 4963"/>
                <a:gd name="T43" fmla="*/ 5921 h 1065"/>
                <a:gd name="T44" fmla="+- 0 3296 1552"/>
                <a:gd name="T45" fmla="*/ T44 w 1754"/>
                <a:gd name="T46" fmla="+- 0 5963 4963"/>
                <a:gd name="T47" fmla="*/ 5963 h 1065"/>
                <a:gd name="T48" fmla="+- 0 3274 1552"/>
                <a:gd name="T49" fmla="*/ T48 w 1754"/>
                <a:gd name="T50" fmla="+- 0 5997 4963"/>
                <a:gd name="T51" fmla="*/ 5997 h 1065"/>
                <a:gd name="T52" fmla="+- 0 3240 1552"/>
                <a:gd name="T53" fmla="*/ T52 w 1754"/>
                <a:gd name="T54" fmla="+- 0 6019 4963"/>
                <a:gd name="T55" fmla="*/ 6019 h 1065"/>
                <a:gd name="T56" fmla="+- 0 3198 1552"/>
                <a:gd name="T57" fmla="*/ T56 w 1754"/>
                <a:gd name="T58" fmla="+- 0 6028 4963"/>
                <a:gd name="T59" fmla="*/ 6028 h 1065"/>
                <a:gd name="T60" fmla="+- 0 1658 1552"/>
                <a:gd name="T61" fmla="*/ T60 w 1754"/>
                <a:gd name="T62" fmla="+- 0 6028 4963"/>
                <a:gd name="T63" fmla="*/ 6028 h 1065"/>
                <a:gd name="T64" fmla="+- 0 1617 1552"/>
                <a:gd name="T65" fmla="*/ T64 w 1754"/>
                <a:gd name="T66" fmla="+- 0 6019 4963"/>
                <a:gd name="T67" fmla="*/ 6019 h 1065"/>
                <a:gd name="T68" fmla="+- 0 1583 1552"/>
                <a:gd name="T69" fmla="*/ T68 w 1754"/>
                <a:gd name="T70" fmla="+- 0 5997 4963"/>
                <a:gd name="T71" fmla="*/ 5997 h 1065"/>
                <a:gd name="T72" fmla="+- 0 1560 1552"/>
                <a:gd name="T73" fmla="*/ T72 w 1754"/>
                <a:gd name="T74" fmla="+- 0 5963 4963"/>
                <a:gd name="T75" fmla="*/ 5963 h 1065"/>
                <a:gd name="T76" fmla="+- 0 1552 1552"/>
                <a:gd name="T77" fmla="*/ T76 w 1754"/>
                <a:gd name="T78" fmla="+- 0 5921 4963"/>
                <a:gd name="T79" fmla="*/ 5921 h 1065"/>
                <a:gd name="T80" fmla="+- 0 1552 1552"/>
                <a:gd name="T81" fmla="*/ T80 w 1754"/>
                <a:gd name="T82" fmla="+- 0 5070 4963"/>
                <a:gd name="T83" fmla="*/ 5070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0" y="107"/>
                  </a:moveTo>
                  <a:lnTo>
                    <a:pt x="8" y="65"/>
                  </a:lnTo>
                  <a:lnTo>
                    <a:pt x="31" y="32"/>
                  </a:lnTo>
                  <a:lnTo>
                    <a:pt x="65" y="9"/>
                  </a:lnTo>
                  <a:lnTo>
                    <a:pt x="106" y="0"/>
                  </a:lnTo>
                  <a:lnTo>
                    <a:pt x="1646" y="0"/>
                  </a:lnTo>
                  <a:lnTo>
                    <a:pt x="1688" y="9"/>
                  </a:lnTo>
                  <a:lnTo>
                    <a:pt x="1722" y="32"/>
                  </a:lnTo>
                  <a:lnTo>
                    <a:pt x="1744" y="65"/>
                  </a:lnTo>
                  <a:lnTo>
                    <a:pt x="1753" y="107"/>
                  </a:lnTo>
                  <a:lnTo>
                    <a:pt x="1753" y="958"/>
                  </a:lnTo>
                  <a:lnTo>
                    <a:pt x="1744" y="1000"/>
                  </a:lnTo>
                  <a:lnTo>
                    <a:pt x="1722" y="1034"/>
                  </a:lnTo>
                  <a:lnTo>
                    <a:pt x="1688" y="1056"/>
                  </a:lnTo>
                  <a:lnTo>
                    <a:pt x="1646" y="1065"/>
                  </a:lnTo>
                  <a:lnTo>
                    <a:pt x="106" y="1065"/>
                  </a:lnTo>
                  <a:lnTo>
                    <a:pt x="65" y="1056"/>
                  </a:lnTo>
                  <a:lnTo>
                    <a:pt x="31" y="1034"/>
                  </a:lnTo>
                  <a:lnTo>
                    <a:pt x="8" y="1000"/>
                  </a:lnTo>
                  <a:lnTo>
                    <a:pt x="0" y="958"/>
                  </a:lnTo>
                  <a:lnTo>
                    <a:pt x="0" y="10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27" name="docshape24">
              <a:extLst>
                <a:ext uri="{FF2B5EF4-FFF2-40B4-BE49-F238E27FC236}">
                  <a16:creationId xmlns:a16="http://schemas.microsoft.com/office/drawing/2014/main" id="{0BB051FC-764C-B2BE-7209-5148EDDC6663}"/>
                </a:ext>
              </a:extLst>
            </p:cNvPr>
            <p:cNvSpPr>
              <a:spLocks/>
            </p:cNvSpPr>
            <p:nvPr/>
          </p:nvSpPr>
          <p:spPr bwMode="auto">
            <a:xfrm>
              <a:off x="1551" y="5090"/>
              <a:ext cx="1888" cy="1065"/>
            </a:xfrm>
            <a:custGeom>
              <a:avLst/>
              <a:gdLst>
                <a:gd name="T0" fmla="+- 0 3332 1685"/>
                <a:gd name="T1" fmla="*/ T0 w 1754"/>
                <a:gd name="T2" fmla="+- 0 5090 5090"/>
                <a:gd name="T3" fmla="*/ 5090 h 1065"/>
                <a:gd name="T4" fmla="+- 0 1792 1685"/>
                <a:gd name="T5" fmla="*/ T4 w 1754"/>
                <a:gd name="T6" fmla="+- 0 5090 5090"/>
                <a:gd name="T7" fmla="*/ 5090 h 1065"/>
                <a:gd name="T8" fmla="+- 0 1750 1685"/>
                <a:gd name="T9" fmla="*/ T8 w 1754"/>
                <a:gd name="T10" fmla="+- 0 5099 5090"/>
                <a:gd name="T11" fmla="*/ 5099 h 1065"/>
                <a:gd name="T12" fmla="+- 0 1716 1685"/>
                <a:gd name="T13" fmla="*/ T12 w 1754"/>
                <a:gd name="T14" fmla="+- 0 5121 5090"/>
                <a:gd name="T15" fmla="*/ 5121 h 1065"/>
                <a:gd name="T16" fmla="+- 0 1693 1685"/>
                <a:gd name="T17" fmla="*/ T16 w 1754"/>
                <a:gd name="T18" fmla="+- 0 5155 5090"/>
                <a:gd name="T19" fmla="*/ 5155 h 1065"/>
                <a:gd name="T20" fmla="+- 0 1685 1685"/>
                <a:gd name="T21" fmla="*/ T20 w 1754"/>
                <a:gd name="T22" fmla="+- 0 5197 5090"/>
                <a:gd name="T23" fmla="*/ 5197 h 1065"/>
                <a:gd name="T24" fmla="+- 0 1685 1685"/>
                <a:gd name="T25" fmla="*/ T24 w 1754"/>
                <a:gd name="T26" fmla="+- 0 6048 5090"/>
                <a:gd name="T27" fmla="*/ 6048 h 1065"/>
                <a:gd name="T28" fmla="+- 0 1693 1685"/>
                <a:gd name="T29" fmla="*/ T28 w 1754"/>
                <a:gd name="T30" fmla="+- 0 6090 5090"/>
                <a:gd name="T31" fmla="*/ 6090 h 1065"/>
                <a:gd name="T32" fmla="+- 0 1716 1685"/>
                <a:gd name="T33" fmla="*/ T32 w 1754"/>
                <a:gd name="T34" fmla="+- 0 6123 5090"/>
                <a:gd name="T35" fmla="*/ 6123 h 1065"/>
                <a:gd name="T36" fmla="+- 0 1750 1685"/>
                <a:gd name="T37" fmla="*/ T36 w 1754"/>
                <a:gd name="T38" fmla="+- 0 6146 5090"/>
                <a:gd name="T39" fmla="*/ 6146 h 1065"/>
                <a:gd name="T40" fmla="+- 0 1792 1685"/>
                <a:gd name="T41" fmla="*/ T40 w 1754"/>
                <a:gd name="T42" fmla="+- 0 6155 5090"/>
                <a:gd name="T43" fmla="*/ 6155 h 1065"/>
                <a:gd name="T44" fmla="+- 0 3332 1685"/>
                <a:gd name="T45" fmla="*/ T44 w 1754"/>
                <a:gd name="T46" fmla="+- 0 6155 5090"/>
                <a:gd name="T47" fmla="*/ 6155 h 1065"/>
                <a:gd name="T48" fmla="+- 0 3373 1685"/>
                <a:gd name="T49" fmla="*/ T48 w 1754"/>
                <a:gd name="T50" fmla="+- 0 6146 5090"/>
                <a:gd name="T51" fmla="*/ 6146 h 1065"/>
                <a:gd name="T52" fmla="+- 0 3407 1685"/>
                <a:gd name="T53" fmla="*/ T52 w 1754"/>
                <a:gd name="T54" fmla="+- 0 6123 5090"/>
                <a:gd name="T55" fmla="*/ 6123 h 1065"/>
                <a:gd name="T56" fmla="+- 0 3430 1685"/>
                <a:gd name="T57" fmla="*/ T56 w 1754"/>
                <a:gd name="T58" fmla="+- 0 6090 5090"/>
                <a:gd name="T59" fmla="*/ 6090 h 1065"/>
                <a:gd name="T60" fmla="+- 0 3438 1685"/>
                <a:gd name="T61" fmla="*/ T60 w 1754"/>
                <a:gd name="T62" fmla="+- 0 6048 5090"/>
                <a:gd name="T63" fmla="*/ 6048 h 1065"/>
                <a:gd name="T64" fmla="+- 0 3438 1685"/>
                <a:gd name="T65" fmla="*/ T64 w 1754"/>
                <a:gd name="T66" fmla="+- 0 5197 5090"/>
                <a:gd name="T67" fmla="*/ 5197 h 1065"/>
                <a:gd name="T68" fmla="+- 0 3430 1685"/>
                <a:gd name="T69" fmla="*/ T68 w 1754"/>
                <a:gd name="T70" fmla="+- 0 5155 5090"/>
                <a:gd name="T71" fmla="*/ 5155 h 1065"/>
                <a:gd name="T72" fmla="+- 0 3407 1685"/>
                <a:gd name="T73" fmla="*/ T72 w 1754"/>
                <a:gd name="T74" fmla="+- 0 5121 5090"/>
                <a:gd name="T75" fmla="*/ 5121 h 1065"/>
                <a:gd name="T76" fmla="+- 0 3373 1685"/>
                <a:gd name="T77" fmla="*/ T76 w 1754"/>
                <a:gd name="T78" fmla="+- 0 5099 5090"/>
                <a:gd name="T79" fmla="*/ 5099 h 1065"/>
                <a:gd name="T80" fmla="+- 0 3332 1685"/>
                <a:gd name="T81" fmla="*/ T80 w 1754"/>
                <a:gd name="T82" fmla="+- 0 5090 5090"/>
                <a:gd name="T83" fmla="*/ 5090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1647" y="0"/>
                  </a:moveTo>
                  <a:lnTo>
                    <a:pt x="107" y="0"/>
                  </a:lnTo>
                  <a:lnTo>
                    <a:pt x="65" y="9"/>
                  </a:lnTo>
                  <a:lnTo>
                    <a:pt x="31" y="31"/>
                  </a:lnTo>
                  <a:lnTo>
                    <a:pt x="8" y="65"/>
                  </a:lnTo>
                  <a:lnTo>
                    <a:pt x="0" y="107"/>
                  </a:lnTo>
                  <a:lnTo>
                    <a:pt x="0" y="958"/>
                  </a:lnTo>
                  <a:lnTo>
                    <a:pt x="8" y="1000"/>
                  </a:lnTo>
                  <a:lnTo>
                    <a:pt x="31" y="1033"/>
                  </a:lnTo>
                  <a:lnTo>
                    <a:pt x="65" y="1056"/>
                  </a:lnTo>
                  <a:lnTo>
                    <a:pt x="107" y="1065"/>
                  </a:lnTo>
                  <a:lnTo>
                    <a:pt x="1647" y="1065"/>
                  </a:lnTo>
                  <a:lnTo>
                    <a:pt x="1688" y="1056"/>
                  </a:lnTo>
                  <a:lnTo>
                    <a:pt x="1722" y="1033"/>
                  </a:lnTo>
                  <a:lnTo>
                    <a:pt x="1745" y="1000"/>
                  </a:lnTo>
                  <a:lnTo>
                    <a:pt x="1753" y="958"/>
                  </a:lnTo>
                  <a:lnTo>
                    <a:pt x="1753" y="107"/>
                  </a:lnTo>
                  <a:lnTo>
                    <a:pt x="1745" y="65"/>
                  </a:lnTo>
                  <a:lnTo>
                    <a:pt x="1722" y="31"/>
                  </a:lnTo>
                  <a:lnTo>
                    <a:pt x="1688" y="9"/>
                  </a:lnTo>
                  <a:lnTo>
                    <a:pt x="1647"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100" dirty="0">
                  <a:solidFill>
                    <a:srgbClr val="000000"/>
                  </a:solidFill>
                  <a:latin typeface="Arial" panose="020B0604020202020204" pitchFamily="34" charset="0"/>
                  <a:ea typeface="Calibri" panose="020F0502020204030204" pitchFamily="34" charset="0"/>
                </a:rPr>
                <a:t>Responsibilities include supervising the store's technology and business office equipment,</a:t>
              </a:r>
              <a:r>
                <a:rPr lang="bg-BG" sz="1100" spc="-10" dirty="0">
                  <a:solidFill>
                    <a:srgbClr val="000000"/>
                  </a:solidFill>
                  <a:latin typeface="Arial" panose="020B0604020202020204" pitchFamily="34" charset="0"/>
                  <a:ea typeface="Calibri" panose="020F0502020204030204" pitchFamily="34" charset="0"/>
                </a:rPr>
                <a:t> he receives orders from the website.</a:t>
              </a:r>
              <a:endParaRPr lang="en-GB" sz="1100" dirty="0">
                <a:solidFill>
                  <a:prstClr val="black"/>
                </a:solidFill>
                <a:latin typeface="Calibri" panose="020F0502020204030204"/>
              </a:endParaRPr>
            </a:p>
          </p:txBody>
        </p:sp>
        <p:sp>
          <p:nvSpPr>
            <p:cNvPr id="28" name="docshape25">
              <a:extLst>
                <a:ext uri="{FF2B5EF4-FFF2-40B4-BE49-F238E27FC236}">
                  <a16:creationId xmlns:a16="http://schemas.microsoft.com/office/drawing/2014/main" id="{5F0B4AB2-5D55-419F-EEBD-E7C46E865DAB}"/>
                </a:ext>
              </a:extLst>
            </p:cNvPr>
            <p:cNvSpPr>
              <a:spLocks/>
            </p:cNvSpPr>
            <p:nvPr/>
          </p:nvSpPr>
          <p:spPr bwMode="auto">
            <a:xfrm>
              <a:off x="1685" y="5090"/>
              <a:ext cx="1754" cy="1065"/>
            </a:xfrm>
            <a:custGeom>
              <a:avLst/>
              <a:gdLst>
                <a:gd name="T0" fmla="+- 0 1685 1685"/>
                <a:gd name="T1" fmla="*/ T0 w 1754"/>
                <a:gd name="T2" fmla="+- 0 5197 5090"/>
                <a:gd name="T3" fmla="*/ 5197 h 1065"/>
                <a:gd name="T4" fmla="+- 0 1693 1685"/>
                <a:gd name="T5" fmla="*/ T4 w 1754"/>
                <a:gd name="T6" fmla="+- 0 5155 5090"/>
                <a:gd name="T7" fmla="*/ 5155 h 1065"/>
                <a:gd name="T8" fmla="+- 0 1716 1685"/>
                <a:gd name="T9" fmla="*/ T8 w 1754"/>
                <a:gd name="T10" fmla="+- 0 5121 5090"/>
                <a:gd name="T11" fmla="*/ 5121 h 1065"/>
                <a:gd name="T12" fmla="+- 0 1750 1685"/>
                <a:gd name="T13" fmla="*/ T12 w 1754"/>
                <a:gd name="T14" fmla="+- 0 5099 5090"/>
                <a:gd name="T15" fmla="*/ 5099 h 1065"/>
                <a:gd name="T16" fmla="+- 0 1792 1685"/>
                <a:gd name="T17" fmla="*/ T16 w 1754"/>
                <a:gd name="T18" fmla="+- 0 5090 5090"/>
                <a:gd name="T19" fmla="*/ 5090 h 1065"/>
                <a:gd name="T20" fmla="+- 0 3332 1685"/>
                <a:gd name="T21" fmla="*/ T20 w 1754"/>
                <a:gd name="T22" fmla="+- 0 5090 5090"/>
                <a:gd name="T23" fmla="*/ 5090 h 1065"/>
                <a:gd name="T24" fmla="+- 0 3373 1685"/>
                <a:gd name="T25" fmla="*/ T24 w 1754"/>
                <a:gd name="T26" fmla="+- 0 5099 5090"/>
                <a:gd name="T27" fmla="*/ 5099 h 1065"/>
                <a:gd name="T28" fmla="+- 0 3407 1685"/>
                <a:gd name="T29" fmla="*/ T28 w 1754"/>
                <a:gd name="T30" fmla="+- 0 5121 5090"/>
                <a:gd name="T31" fmla="*/ 5121 h 1065"/>
                <a:gd name="T32" fmla="+- 0 3430 1685"/>
                <a:gd name="T33" fmla="*/ T32 w 1754"/>
                <a:gd name="T34" fmla="+- 0 5155 5090"/>
                <a:gd name="T35" fmla="*/ 5155 h 1065"/>
                <a:gd name="T36" fmla="+- 0 3438 1685"/>
                <a:gd name="T37" fmla="*/ T36 w 1754"/>
                <a:gd name="T38" fmla="+- 0 5197 5090"/>
                <a:gd name="T39" fmla="*/ 5197 h 1065"/>
                <a:gd name="T40" fmla="+- 0 3438 1685"/>
                <a:gd name="T41" fmla="*/ T40 w 1754"/>
                <a:gd name="T42" fmla="+- 0 6048 5090"/>
                <a:gd name="T43" fmla="*/ 6048 h 1065"/>
                <a:gd name="T44" fmla="+- 0 3430 1685"/>
                <a:gd name="T45" fmla="*/ T44 w 1754"/>
                <a:gd name="T46" fmla="+- 0 6090 5090"/>
                <a:gd name="T47" fmla="*/ 6090 h 1065"/>
                <a:gd name="T48" fmla="+- 0 3407 1685"/>
                <a:gd name="T49" fmla="*/ T48 w 1754"/>
                <a:gd name="T50" fmla="+- 0 6123 5090"/>
                <a:gd name="T51" fmla="*/ 6123 h 1065"/>
                <a:gd name="T52" fmla="+- 0 3373 1685"/>
                <a:gd name="T53" fmla="*/ T52 w 1754"/>
                <a:gd name="T54" fmla="+- 0 6146 5090"/>
                <a:gd name="T55" fmla="*/ 6146 h 1065"/>
                <a:gd name="T56" fmla="+- 0 3332 1685"/>
                <a:gd name="T57" fmla="*/ T56 w 1754"/>
                <a:gd name="T58" fmla="+- 0 6155 5090"/>
                <a:gd name="T59" fmla="*/ 6155 h 1065"/>
                <a:gd name="T60" fmla="+- 0 1792 1685"/>
                <a:gd name="T61" fmla="*/ T60 w 1754"/>
                <a:gd name="T62" fmla="+- 0 6155 5090"/>
                <a:gd name="T63" fmla="*/ 6155 h 1065"/>
                <a:gd name="T64" fmla="+- 0 1750 1685"/>
                <a:gd name="T65" fmla="*/ T64 w 1754"/>
                <a:gd name="T66" fmla="+- 0 6146 5090"/>
                <a:gd name="T67" fmla="*/ 6146 h 1065"/>
                <a:gd name="T68" fmla="+- 0 1716 1685"/>
                <a:gd name="T69" fmla="*/ T68 w 1754"/>
                <a:gd name="T70" fmla="+- 0 6123 5090"/>
                <a:gd name="T71" fmla="*/ 6123 h 1065"/>
                <a:gd name="T72" fmla="+- 0 1693 1685"/>
                <a:gd name="T73" fmla="*/ T72 w 1754"/>
                <a:gd name="T74" fmla="+- 0 6090 5090"/>
                <a:gd name="T75" fmla="*/ 6090 h 1065"/>
                <a:gd name="T76" fmla="+- 0 1685 1685"/>
                <a:gd name="T77" fmla="*/ T76 w 1754"/>
                <a:gd name="T78" fmla="+- 0 6048 5090"/>
                <a:gd name="T79" fmla="*/ 6048 h 1065"/>
                <a:gd name="T80" fmla="+- 0 1685 1685"/>
                <a:gd name="T81" fmla="*/ T80 w 1754"/>
                <a:gd name="T82" fmla="+- 0 5197 5090"/>
                <a:gd name="T83" fmla="*/ 5197 h 1065"/>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754" h="1065">
                  <a:moveTo>
                    <a:pt x="0" y="107"/>
                  </a:moveTo>
                  <a:lnTo>
                    <a:pt x="8" y="65"/>
                  </a:lnTo>
                  <a:lnTo>
                    <a:pt x="31" y="31"/>
                  </a:lnTo>
                  <a:lnTo>
                    <a:pt x="65" y="9"/>
                  </a:lnTo>
                  <a:lnTo>
                    <a:pt x="107" y="0"/>
                  </a:lnTo>
                  <a:lnTo>
                    <a:pt x="1647" y="0"/>
                  </a:lnTo>
                  <a:lnTo>
                    <a:pt x="1688" y="9"/>
                  </a:lnTo>
                  <a:lnTo>
                    <a:pt x="1722" y="31"/>
                  </a:lnTo>
                  <a:lnTo>
                    <a:pt x="1745" y="65"/>
                  </a:lnTo>
                  <a:lnTo>
                    <a:pt x="1753" y="107"/>
                  </a:lnTo>
                  <a:lnTo>
                    <a:pt x="1753" y="958"/>
                  </a:lnTo>
                  <a:lnTo>
                    <a:pt x="1745" y="1000"/>
                  </a:lnTo>
                  <a:lnTo>
                    <a:pt x="1722" y="1033"/>
                  </a:lnTo>
                  <a:lnTo>
                    <a:pt x="1688" y="1056"/>
                  </a:lnTo>
                  <a:lnTo>
                    <a:pt x="1647" y="1065"/>
                  </a:lnTo>
                  <a:lnTo>
                    <a:pt x="107" y="1065"/>
                  </a:lnTo>
                  <a:lnTo>
                    <a:pt x="65" y="1056"/>
                  </a:lnTo>
                  <a:lnTo>
                    <a:pt x="31" y="1033"/>
                  </a:lnTo>
                  <a:lnTo>
                    <a:pt x="8" y="1000"/>
                  </a:lnTo>
                  <a:lnTo>
                    <a:pt x="0" y="958"/>
                  </a:lnTo>
                  <a:lnTo>
                    <a:pt x="0" y="10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29" name="Line 97">
              <a:extLst>
                <a:ext uri="{FF2B5EF4-FFF2-40B4-BE49-F238E27FC236}">
                  <a16:creationId xmlns:a16="http://schemas.microsoft.com/office/drawing/2014/main" id="{F5FF999F-1777-233A-9550-51FB27D6F5F6}"/>
                </a:ext>
              </a:extLst>
            </p:cNvPr>
            <p:cNvCxnSpPr>
              <a:cxnSpLocks noChangeShapeType="1"/>
            </p:cNvCxnSpPr>
            <p:nvPr/>
          </p:nvCxnSpPr>
          <p:spPr bwMode="auto">
            <a:xfrm>
              <a:off x="4728" y="2395"/>
              <a:ext cx="0" cy="349"/>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30" name="docshape26">
              <a:extLst>
                <a:ext uri="{FF2B5EF4-FFF2-40B4-BE49-F238E27FC236}">
                  <a16:creationId xmlns:a16="http://schemas.microsoft.com/office/drawing/2014/main" id="{8A077CE3-4B70-3B64-993E-96EA3573DE09}"/>
                </a:ext>
              </a:extLst>
            </p:cNvPr>
            <p:cNvSpPr>
              <a:spLocks/>
            </p:cNvSpPr>
            <p:nvPr/>
          </p:nvSpPr>
          <p:spPr bwMode="auto">
            <a:xfrm>
              <a:off x="3677" y="1068"/>
              <a:ext cx="2101" cy="1326"/>
            </a:xfrm>
            <a:custGeom>
              <a:avLst/>
              <a:gdLst>
                <a:gd name="T0" fmla="+- 0 5645 3677"/>
                <a:gd name="T1" fmla="*/ T0 w 2101"/>
                <a:gd name="T2" fmla="+- 0 1069 1069"/>
                <a:gd name="T3" fmla="*/ 1069 h 1326"/>
                <a:gd name="T4" fmla="+- 0 3810 3677"/>
                <a:gd name="T5" fmla="*/ T4 w 2101"/>
                <a:gd name="T6" fmla="+- 0 1069 1069"/>
                <a:gd name="T7" fmla="*/ 1069 h 1326"/>
                <a:gd name="T8" fmla="+- 0 3758 3677"/>
                <a:gd name="T9" fmla="*/ T8 w 2101"/>
                <a:gd name="T10" fmla="+- 0 1079 1069"/>
                <a:gd name="T11" fmla="*/ 1079 h 1326"/>
                <a:gd name="T12" fmla="+- 0 3716 3677"/>
                <a:gd name="T13" fmla="*/ T12 w 2101"/>
                <a:gd name="T14" fmla="+- 0 1108 1069"/>
                <a:gd name="T15" fmla="*/ 1108 h 1326"/>
                <a:gd name="T16" fmla="+- 0 3687 3677"/>
                <a:gd name="T17" fmla="*/ T16 w 2101"/>
                <a:gd name="T18" fmla="+- 0 1150 1069"/>
                <a:gd name="T19" fmla="*/ 1150 h 1326"/>
                <a:gd name="T20" fmla="+- 0 3677 3677"/>
                <a:gd name="T21" fmla="*/ T20 w 2101"/>
                <a:gd name="T22" fmla="+- 0 1201 1069"/>
                <a:gd name="T23" fmla="*/ 1201 h 1326"/>
                <a:gd name="T24" fmla="+- 0 3677 3677"/>
                <a:gd name="T25" fmla="*/ T24 w 2101"/>
                <a:gd name="T26" fmla="+- 0 2262 1069"/>
                <a:gd name="T27" fmla="*/ 2262 h 1326"/>
                <a:gd name="T28" fmla="+- 0 3687 3677"/>
                <a:gd name="T29" fmla="*/ T28 w 2101"/>
                <a:gd name="T30" fmla="+- 0 2314 1069"/>
                <a:gd name="T31" fmla="*/ 2314 h 1326"/>
                <a:gd name="T32" fmla="+- 0 3716 3677"/>
                <a:gd name="T33" fmla="*/ T32 w 2101"/>
                <a:gd name="T34" fmla="+- 0 2356 1069"/>
                <a:gd name="T35" fmla="*/ 2356 h 1326"/>
                <a:gd name="T36" fmla="+- 0 3758 3677"/>
                <a:gd name="T37" fmla="*/ T36 w 2101"/>
                <a:gd name="T38" fmla="+- 0 2384 1069"/>
                <a:gd name="T39" fmla="*/ 2384 h 1326"/>
                <a:gd name="T40" fmla="+- 0 3810 3677"/>
                <a:gd name="T41" fmla="*/ T40 w 2101"/>
                <a:gd name="T42" fmla="+- 0 2395 1069"/>
                <a:gd name="T43" fmla="*/ 2395 h 1326"/>
                <a:gd name="T44" fmla="+- 0 5645 3677"/>
                <a:gd name="T45" fmla="*/ T44 w 2101"/>
                <a:gd name="T46" fmla="+- 0 2395 1069"/>
                <a:gd name="T47" fmla="*/ 2395 h 1326"/>
                <a:gd name="T48" fmla="+- 0 5697 3677"/>
                <a:gd name="T49" fmla="*/ T48 w 2101"/>
                <a:gd name="T50" fmla="+- 0 2384 1069"/>
                <a:gd name="T51" fmla="*/ 2384 h 1326"/>
                <a:gd name="T52" fmla="+- 0 5739 3677"/>
                <a:gd name="T53" fmla="*/ T52 w 2101"/>
                <a:gd name="T54" fmla="+- 0 2356 1069"/>
                <a:gd name="T55" fmla="*/ 2356 h 1326"/>
                <a:gd name="T56" fmla="+- 0 5768 3677"/>
                <a:gd name="T57" fmla="*/ T56 w 2101"/>
                <a:gd name="T58" fmla="+- 0 2314 1069"/>
                <a:gd name="T59" fmla="*/ 2314 h 1326"/>
                <a:gd name="T60" fmla="+- 0 5778 3677"/>
                <a:gd name="T61" fmla="*/ T60 w 2101"/>
                <a:gd name="T62" fmla="+- 0 2262 1069"/>
                <a:gd name="T63" fmla="*/ 2262 h 1326"/>
                <a:gd name="T64" fmla="+- 0 5778 3677"/>
                <a:gd name="T65" fmla="*/ T64 w 2101"/>
                <a:gd name="T66" fmla="+- 0 1201 1069"/>
                <a:gd name="T67" fmla="*/ 1201 h 1326"/>
                <a:gd name="T68" fmla="+- 0 5768 3677"/>
                <a:gd name="T69" fmla="*/ T68 w 2101"/>
                <a:gd name="T70" fmla="+- 0 1150 1069"/>
                <a:gd name="T71" fmla="*/ 1150 h 1326"/>
                <a:gd name="T72" fmla="+- 0 5739 3677"/>
                <a:gd name="T73" fmla="*/ T72 w 2101"/>
                <a:gd name="T74" fmla="+- 0 1108 1069"/>
                <a:gd name="T75" fmla="*/ 1108 h 1326"/>
                <a:gd name="T76" fmla="+- 0 5697 3677"/>
                <a:gd name="T77" fmla="*/ T76 w 2101"/>
                <a:gd name="T78" fmla="+- 0 1079 1069"/>
                <a:gd name="T79" fmla="*/ 1079 h 1326"/>
                <a:gd name="T80" fmla="+- 0 5645 3677"/>
                <a:gd name="T81" fmla="*/ T80 w 2101"/>
                <a:gd name="T82" fmla="+- 0 1069 1069"/>
                <a:gd name="T83" fmla="*/ 1069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1968" y="0"/>
                  </a:moveTo>
                  <a:lnTo>
                    <a:pt x="133" y="0"/>
                  </a:lnTo>
                  <a:lnTo>
                    <a:pt x="81" y="10"/>
                  </a:lnTo>
                  <a:lnTo>
                    <a:pt x="39" y="39"/>
                  </a:lnTo>
                  <a:lnTo>
                    <a:pt x="10" y="81"/>
                  </a:lnTo>
                  <a:lnTo>
                    <a:pt x="0" y="132"/>
                  </a:lnTo>
                  <a:lnTo>
                    <a:pt x="0" y="1193"/>
                  </a:lnTo>
                  <a:lnTo>
                    <a:pt x="10" y="1245"/>
                  </a:lnTo>
                  <a:lnTo>
                    <a:pt x="39" y="1287"/>
                  </a:lnTo>
                  <a:lnTo>
                    <a:pt x="81" y="1315"/>
                  </a:lnTo>
                  <a:lnTo>
                    <a:pt x="133" y="1326"/>
                  </a:lnTo>
                  <a:lnTo>
                    <a:pt x="1968" y="1326"/>
                  </a:lnTo>
                  <a:lnTo>
                    <a:pt x="2020" y="1315"/>
                  </a:lnTo>
                  <a:lnTo>
                    <a:pt x="2062" y="1287"/>
                  </a:lnTo>
                  <a:lnTo>
                    <a:pt x="2091" y="1245"/>
                  </a:lnTo>
                  <a:lnTo>
                    <a:pt x="2101" y="1193"/>
                  </a:lnTo>
                  <a:lnTo>
                    <a:pt x="2101" y="132"/>
                  </a:lnTo>
                  <a:lnTo>
                    <a:pt x="2091" y="81"/>
                  </a:lnTo>
                  <a:lnTo>
                    <a:pt x="2062" y="39"/>
                  </a:lnTo>
                  <a:lnTo>
                    <a:pt x="2020" y="10"/>
                  </a:lnTo>
                  <a:lnTo>
                    <a:pt x="1968"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1" name="docshape27">
              <a:extLst>
                <a:ext uri="{FF2B5EF4-FFF2-40B4-BE49-F238E27FC236}">
                  <a16:creationId xmlns:a16="http://schemas.microsoft.com/office/drawing/2014/main" id="{A5CAF5E7-5A63-A166-E2ED-157C249B64F4}"/>
                </a:ext>
              </a:extLst>
            </p:cNvPr>
            <p:cNvSpPr>
              <a:spLocks/>
            </p:cNvSpPr>
            <p:nvPr/>
          </p:nvSpPr>
          <p:spPr bwMode="auto">
            <a:xfrm>
              <a:off x="3677" y="1068"/>
              <a:ext cx="2101" cy="1326"/>
            </a:xfrm>
            <a:custGeom>
              <a:avLst/>
              <a:gdLst>
                <a:gd name="T0" fmla="+- 0 3677 3677"/>
                <a:gd name="T1" fmla="*/ T0 w 2101"/>
                <a:gd name="T2" fmla="+- 0 1201 1069"/>
                <a:gd name="T3" fmla="*/ 1201 h 1326"/>
                <a:gd name="T4" fmla="+- 0 3687 3677"/>
                <a:gd name="T5" fmla="*/ T4 w 2101"/>
                <a:gd name="T6" fmla="+- 0 1150 1069"/>
                <a:gd name="T7" fmla="*/ 1150 h 1326"/>
                <a:gd name="T8" fmla="+- 0 3716 3677"/>
                <a:gd name="T9" fmla="*/ T8 w 2101"/>
                <a:gd name="T10" fmla="+- 0 1108 1069"/>
                <a:gd name="T11" fmla="*/ 1108 h 1326"/>
                <a:gd name="T12" fmla="+- 0 3758 3677"/>
                <a:gd name="T13" fmla="*/ T12 w 2101"/>
                <a:gd name="T14" fmla="+- 0 1079 1069"/>
                <a:gd name="T15" fmla="*/ 1079 h 1326"/>
                <a:gd name="T16" fmla="+- 0 3810 3677"/>
                <a:gd name="T17" fmla="*/ T16 w 2101"/>
                <a:gd name="T18" fmla="+- 0 1069 1069"/>
                <a:gd name="T19" fmla="*/ 1069 h 1326"/>
                <a:gd name="T20" fmla="+- 0 5645 3677"/>
                <a:gd name="T21" fmla="*/ T20 w 2101"/>
                <a:gd name="T22" fmla="+- 0 1069 1069"/>
                <a:gd name="T23" fmla="*/ 1069 h 1326"/>
                <a:gd name="T24" fmla="+- 0 5697 3677"/>
                <a:gd name="T25" fmla="*/ T24 w 2101"/>
                <a:gd name="T26" fmla="+- 0 1079 1069"/>
                <a:gd name="T27" fmla="*/ 1079 h 1326"/>
                <a:gd name="T28" fmla="+- 0 5739 3677"/>
                <a:gd name="T29" fmla="*/ T28 w 2101"/>
                <a:gd name="T30" fmla="+- 0 1108 1069"/>
                <a:gd name="T31" fmla="*/ 1108 h 1326"/>
                <a:gd name="T32" fmla="+- 0 5768 3677"/>
                <a:gd name="T33" fmla="*/ T32 w 2101"/>
                <a:gd name="T34" fmla="+- 0 1150 1069"/>
                <a:gd name="T35" fmla="*/ 1150 h 1326"/>
                <a:gd name="T36" fmla="+- 0 5778 3677"/>
                <a:gd name="T37" fmla="*/ T36 w 2101"/>
                <a:gd name="T38" fmla="+- 0 1201 1069"/>
                <a:gd name="T39" fmla="*/ 1201 h 1326"/>
                <a:gd name="T40" fmla="+- 0 5778 3677"/>
                <a:gd name="T41" fmla="*/ T40 w 2101"/>
                <a:gd name="T42" fmla="+- 0 2262 1069"/>
                <a:gd name="T43" fmla="*/ 2262 h 1326"/>
                <a:gd name="T44" fmla="+- 0 5768 3677"/>
                <a:gd name="T45" fmla="*/ T44 w 2101"/>
                <a:gd name="T46" fmla="+- 0 2314 1069"/>
                <a:gd name="T47" fmla="*/ 2314 h 1326"/>
                <a:gd name="T48" fmla="+- 0 5739 3677"/>
                <a:gd name="T49" fmla="*/ T48 w 2101"/>
                <a:gd name="T50" fmla="+- 0 2356 1069"/>
                <a:gd name="T51" fmla="*/ 2356 h 1326"/>
                <a:gd name="T52" fmla="+- 0 5697 3677"/>
                <a:gd name="T53" fmla="*/ T52 w 2101"/>
                <a:gd name="T54" fmla="+- 0 2384 1069"/>
                <a:gd name="T55" fmla="*/ 2384 h 1326"/>
                <a:gd name="T56" fmla="+- 0 5645 3677"/>
                <a:gd name="T57" fmla="*/ T56 w 2101"/>
                <a:gd name="T58" fmla="+- 0 2395 1069"/>
                <a:gd name="T59" fmla="*/ 2395 h 1326"/>
                <a:gd name="T60" fmla="+- 0 3810 3677"/>
                <a:gd name="T61" fmla="*/ T60 w 2101"/>
                <a:gd name="T62" fmla="+- 0 2395 1069"/>
                <a:gd name="T63" fmla="*/ 2395 h 1326"/>
                <a:gd name="T64" fmla="+- 0 3758 3677"/>
                <a:gd name="T65" fmla="*/ T64 w 2101"/>
                <a:gd name="T66" fmla="+- 0 2384 1069"/>
                <a:gd name="T67" fmla="*/ 2384 h 1326"/>
                <a:gd name="T68" fmla="+- 0 3716 3677"/>
                <a:gd name="T69" fmla="*/ T68 w 2101"/>
                <a:gd name="T70" fmla="+- 0 2356 1069"/>
                <a:gd name="T71" fmla="*/ 2356 h 1326"/>
                <a:gd name="T72" fmla="+- 0 3687 3677"/>
                <a:gd name="T73" fmla="*/ T72 w 2101"/>
                <a:gd name="T74" fmla="+- 0 2314 1069"/>
                <a:gd name="T75" fmla="*/ 2314 h 1326"/>
                <a:gd name="T76" fmla="+- 0 3677 3677"/>
                <a:gd name="T77" fmla="*/ T76 w 2101"/>
                <a:gd name="T78" fmla="+- 0 2262 1069"/>
                <a:gd name="T79" fmla="*/ 2262 h 1326"/>
                <a:gd name="T80" fmla="+- 0 3677 3677"/>
                <a:gd name="T81" fmla="*/ T80 w 2101"/>
                <a:gd name="T82" fmla="+- 0 1201 1069"/>
                <a:gd name="T83" fmla="*/ 1201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0" y="132"/>
                  </a:moveTo>
                  <a:lnTo>
                    <a:pt x="10" y="81"/>
                  </a:lnTo>
                  <a:lnTo>
                    <a:pt x="39" y="39"/>
                  </a:lnTo>
                  <a:lnTo>
                    <a:pt x="81" y="10"/>
                  </a:lnTo>
                  <a:lnTo>
                    <a:pt x="133" y="0"/>
                  </a:lnTo>
                  <a:lnTo>
                    <a:pt x="1968" y="0"/>
                  </a:lnTo>
                  <a:lnTo>
                    <a:pt x="2020" y="10"/>
                  </a:lnTo>
                  <a:lnTo>
                    <a:pt x="2062" y="39"/>
                  </a:lnTo>
                  <a:lnTo>
                    <a:pt x="2091" y="81"/>
                  </a:lnTo>
                  <a:lnTo>
                    <a:pt x="2101" y="132"/>
                  </a:lnTo>
                  <a:lnTo>
                    <a:pt x="2101" y="1193"/>
                  </a:lnTo>
                  <a:lnTo>
                    <a:pt x="2091" y="1245"/>
                  </a:lnTo>
                  <a:lnTo>
                    <a:pt x="2062" y="1287"/>
                  </a:lnTo>
                  <a:lnTo>
                    <a:pt x="2020" y="1315"/>
                  </a:lnTo>
                  <a:lnTo>
                    <a:pt x="1968" y="1326"/>
                  </a:lnTo>
                  <a:lnTo>
                    <a:pt x="133" y="1326"/>
                  </a:lnTo>
                  <a:lnTo>
                    <a:pt x="81" y="1315"/>
                  </a:lnTo>
                  <a:lnTo>
                    <a:pt x="39" y="1287"/>
                  </a:lnTo>
                  <a:lnTo>
                    <a:pt x="10" y="1245"/>
                  </a:lnTo>
                  <a:lnTo>
                    <a:pt x="0" y="1193"/>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3" name="docshape29">
              <a:extLst>
                <a:ext uri="{FF2B5EF4-FFF2-40B4-BE49-F238E27FC236}">
                  <a16:creationId xmlns:a16="http://schemas.microsoft.com/office/drawing/2014/main" id="{37359E27-637D-1C05-04DF-71480FD1A81A}"/>
                </a:ext>
              </a:extLst>
            </p:cNvPr>
            <p:cNvSpPr>
              <a:spLocks/>
            </p:cNvSpPr>
            <p:nvPr/>
          </p:nvSpPr>
          <p:spPr bwMode="auto">
            <a:xfrm>
              <a:off x="3810" y="1195"/>
              <a:ext cx="2101" cy="1326"/>
            </a:xfrm>
            <a:custGeom>
              <a:avLst/>
              <a:gdLst>
                <a:gd name="T0" fmla="+- 0 3811 3811"/>
                <a:gd name="T1" fmla="*/ T0 w 2101"/>
                <a:gd name="T2" fmla="+- 0 1328 1196"/>
                <a:gd name="T3" fmla="*/ 1328 h 1326"/>
                <a:gd name="T4" fmla="+- 0 3821 3811"/>
                <a:gd name="T5" fmla="*/ T4 w 2101"/>
                <a:gd name="T6" fmla="+- 0 1277 1196"/>
                <a:gd name="T7" fmla="*/ 1277 h 1326"/>
                <a:gd name="T8" fmla="+- 0 3849 3811"/>
                <a:gd name="T9" fmla="*/ T8 w 2101"/>
                <a:gd name="T10" fmla="+- 0 1235 1196"/>
                <a:gd name="T11" fmla="*/ 1235 h 1326"/>
                <a:gd name="T12" fmla="+- 0 3892 3811"/>
                <a:gd name="T13" fmla="*/ T12 w 2101"/>
                <a:gd name="T14" fmla="+- 0 1206 1196"/>
                <a:gd name="T15" fmla="*/ 1206 h 1326"/>
                <a:gd name="T16" fmla="+- 0 3943 3811"/>
                <a:gd name="T17" fmla="*/ T16 w 2101"/>
                <a:gd name="T18" fmla="+- 0 1196 1196"/>
                <a:gd name="T19" fmla="*/ 1196 h 1326"/>
                <a:gd name="T20" fmla="+- 0 5779 3811"/>
                <a:gd name="T21" fmla="*/ T20 w 2101"/>
                <a:gd name="T22" fmla="+- 0 1196 1196"/>
                <a:gd name="T23" fmla="*/ 1196 h 1326"/>
                <a:gd name="T24" fmla="+- 0 5831 3811"/>
                <a:gd name="T25" fmla="*/ T24 w 2101"/>
                <a:gd name="T26" fmla="+- 0 1206 1196"/>
                <a:gd name="T27" fmla="*/ 1206 h 1326"/>
                <a:gd name="T28" fmla="+- 0 5873 3811"/>
                <a:gd name="T29" fmla="*/ T28 w 2101"/>
                <a:gd name="T30" fmla="+- 0 1235 1196"/>
                <a:gd name="T31" fmla="*/ 1235 h 1326"/>
                <a:gd name="T32" fmla="+- 0 5901 3811"/>
                <a:gd name="T33" fmla="*/ T32 w 2101"/>
                <a:gd name="T34" fmla="+- 0 1277 1196"/>
                <a:gd name="T35" fmla="*/ 1277 h 1326"/>
                <a:gd name="T36" fmla="+- 0 5912 3811"/>
                <a:gd name="T37" fmla="*/ T36 w 2101"/>
                <a:gd name="T38" fmla="+- 0 1328 1196"/>
                <a:gd name="T39" fmla="*/ 1328 h 1326"/>
                <a:gd name="T40" fmla="+- 0 5912 3811"/>
                <a:gd name="T41" fmla="*/ T40 w 2101"/>
                <a:gd name="T42" fmla="+- 0 2389 1196"/>
                <a:gd name="T43" fmla="*/ 2389 h 1326"/>
                <a:gd name="T44" fmla="+- 0 5901 3811"/>
                <a:gd name="T45" fmla="*/ T44 w 2101"/>
                <a:gd name="T46" fmla="+- 0 2441 1196"/>
                <a:gd name="T47" fmla="*/ 2441 h 1326"/>
                <a:gd name="T48" fmla="+- 0 5873 3811"/>
                <a:gd name="T49" fmla="*/ T48 w 2101"/>
                <a:gd name="T50" fmla="+- 0 2483 1196"/>
                <a:gd name="T51" fmla="*/ 2483 h 1326"/>
                <a:gd name="T52" fmla="+- 0 5831 3811"/>
                <a:gd name="T53" fmla="*/ T52 w 2101"/>
                <a:gd name="T54" fmla="+- 0 2511 1196"/>
                <a:gd name="T55" fmla="*/ 2511 h 1326"/>
                <a:gd name="T56" fmla="+- 0 5779 3811"/>
                <a:gd name="T57" fmla="*/ T56 w 2101"/>
                <a:gd name="T58" fmla="+- 0 2522 1196"/>
                <a:gd name="T59" fmla="*/ 2522 h 1326"/>
                <a:gd name="T60" fmla="+- 0 3943 3811"/>
                <a:gd name="T61" fmla="*/ T60 w 2101"/>
                <a:gd name="T62" fmla="+- 0 2522 1196"/>
                <a:gd name="T63" fmla="*/ 2522 h 1326"/>
                <a:gd name="T64" fmla="+- 0 3892 3811"/>
                <a:gd name="T65" fmla="*/ T64 w 2101"/>
                <a:gd name="T66" fmla="+- 0 2511 1196"/>
                <a:gd name="T67" fmla="*/ 2511 h 1326"/>
                <a:gd name="T68" fmla="+- 0 3849 3811"/>
                <a:gd name="T69" fmla="*/ T68 w 2101"/>
                <a:gd name="T70" fmla="+- 0 2483 1196"/>
                <a:gd name="T71" fmla="*/ 2483 h 1326"/>
                <a:gd name="T72" fmla="+- 0 3821 3811"/>
                <a:gd name="T73" fmla="*/ T72 w 2101"/>
                <a:gd name="T74" fmla="+- 0 2441 1196"/>
                <a:gd name="T75" fmla="*/ 2441 h 1326"/>
                <a:gd name="T76" fmla="+- 0 3811 3811"/>
                <a:gd name="T77" fmla="*/ T76 w 2101"/>
                <a:gd name="T78" fmla="+- 0 2389 1196"/>
                <a:gd name="T79" fmla="*/ 2389 h 1326"/>
                <a:gd name="T80" fmla="+- 0 3811 3811"/>
                <a:gd name="T81" fmla="*/ T80 w 2101"/>
                <a:gd name="T82" fmla="+- 0 1328 1196"/>
                <a:gd name="T83" fmla="*/ 1328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0" y="132"/>
                  </a:moveTo>
                  <a:lnTo>
                    <a:pt x="10" y="81"/>
                  </a:lnTo>
                  <a:lnTo>
                    <a:pt x="38" y="39"/>
                  </a:lnTo>
                  <a:lnTo>
                    <a:pt x="81" y="10"/>
                  </a:lnTo>
                  <a:lnTo>
                    <a:pt x="132" y="0"/>
                  </a:lnTo>
                  <a:lnTo>
                    <a:pt x="1968" y="0"/>
                  </a:lnTo>
                  <a:lnTo>
                    <a:pt x="2020" y="10"/>
                  </a:lnTo>
                  <a:lnTo>
                    <a:pt x="2062" y="39"/>
                  </a:lnTo>
                  <a:lnTo>
                    <a:pt x="2090" y="81"/>
                  </a:lnTo>
                  <a:lnTo>
                    <a:pt x="2101" y="132"/>
                  </a:lnTo>
                  <a:lnTo>
                    <a:pt x="2101" y="1193"/>
                  </a:lnTo>
                  <a:lnTo>
                    <a:pt x="2090" y="1245"/>
                  </a:lnTo>
                  <a:lnTo>
                    <a:pt x="2062" y="1287"/>
                  </a:lnTo>
                  <a:lnTo>
                    <a:pt x="2020" y="1315"/>
                  </a:lnTo>
                  <a:lnTo>
                    <a:pt x="1968" y="1326"/>
                  </a:lnTo>
                  <a:lnTo>
                    <a:pt x="132" y="1326"/>
                  </a:lnTo>
                  <a:lnTo>
                    <a:pt x="81" y="1315"/>
                  </a:lnTo>
                  <a:lnTo>
                    <a:pt x="38" y="1287"/>
                  </a:lnTo>
                  <a:lnTo>
                    <a:pt x="10" y="1245"/>
                  </a:lnTo>
                  <a:lnTo>
                    <a:pt x="0" y="1193"/>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34" name="Line 92">
              <a:extLst>
                <a:ext uri="{FF2B5EF4-FFF2-40B4-BE49-F238E27FC236}">
                  <a16:creationId xmlns:a16="http://schemas.microsoft.com/office/drawing/2014/main" id="{5502BC7E-5973-296F-5944-54CB083640BE}"/>
                </a:ext>
              </a:extLst>
            </p:cNvPr>
            <p:cNvCxnSpPr>
              <a:cxnSpLocks noChangeShapeType="1"/>
            </p:cNvCxnSpPr>
            <p:nvPr/>
          </p:nvCxnSpPr>
          <p:spPr bwMode="auto">
            <a:xfrm>
              <a:off x="4728" y="3507"/>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35" name="docshape30">
              <a:extLst>
                <a:ext uri="{FF2B5EF4-FFF2-40B4-BE49-F238E27FC236}">
                  <a16:creationId xmlns:a16="http://schemas.microsoft.com/office/drawing/2014/main" id="{C59D2A90-BCF8-7DAF-700B-5E24CAC7088C}"/>
                </a:ext>
              </a:extLst>
            </p:cNvPr>
            <p:cNvSpPr>
              <a:spLocks/>
            </p:cNvSpPr>
            <p:nvPr/>
          </p:nvSpPr>
          <p:spPr bwMode="auto">
            <a:xfrm>
              <a:off x="3660" y="2744"/>
              <a:ext cx="2134" cy="764"/>
            </a:xfrm>
            <a:custGeom>
              <a:avLst/>
              <a:gdLst>
                <a:gd name="T0" fmla="+- 0 5718 3661"/>
                <a:gd name="T1" fmla="*/ T0 w 2134"/>
                <a:gd name="T2" fmla="+- 0 2744 2744"/>
                <a:gd name="T3" fmla="*/ 2744 h 764"/>
                <a:gd name="T4" fmla="+- 0 3737 3661"/>
                <a:gd name="T5" fmla="*/ T4 w 2134"/>
                <a:gd name="T6" fmla="+- 0 2744 2744"/>
                <a:gd name="T7" fmla="*/ 2744 h 764"/>
                <a:gd name="T8" fmla="+- 0 3707 3661"/>
                <a:gd name="T9" fmla="*/ T8 w 2134"/>
                <a:gd name="T10" fmla="+- 0 2750 2744"/>
                <a:gd name="T11" fmla="*/ 2750 h 764"/>
                <a:gd name="T12" fmla="+- 0 3683 3661"/>
                <a:gd name="T13" fmla="*/ T12 w 2134"/>
                <a:gd name="T14" fmla="+- 0 2767 2744"/>
                <a:gd name="T15" fmla="*/ 2767 h 764"/>
                <a:gd name="T16" fmla="+- 0 3667 3661"/>
                <a:gd name="T17" fmla="*/ T16 w 2134"/>
                <a:gd name="T18" fmla="+- 0 2791 2744"/>
                <a:gd name="T19" fmla="*/ 2791 h 764"/>
                <a:gd name="T20" fmla="+- 0 3661 3661"/>
                <a:gd name="T21" fmla="*/ T20 w 2134"/>
                <a:gd name="T22" fmla="+- 0 2821 2744"/>
                <a:gd name="T23" fmla="*/ 2821 h 764"/>
                <a:gd name="T24" fmla="+- 0 3661 3661"/>
                <a:gd name="T25" fmla="*/ T24 w 2134"/>
                <a:gd name="T26" fmla="+- 0 3431 2744"/>
                <a:gd name="T27" fmla="*/ 3431 h 764"/>
                <a:gd name="T28" fmla="+- 0 3667 3661"/>
                <a:gd name="T29" fmla="*/ T28 w 2134"/>
                <a:gd name="T30" fmla="+- 0 3461 2744"/>
                <a:gd name="T31" fmla="*/ 3461 h 764"/>
                <a:gd name="T32" fmla="+- 0 3683 3661"/>
                <a:gd name="T33" fmla="*/ T32 w 2134"/>
                <a:gd name="T34" fmla="+- 0 3485 2744"/>
                <a:gd name="T35" fmla="*/ 3485 h 764"/>
                <a:gd name="T36" fmla="+- 0 3707 3661"/>
                <a:gd name="T37" fmla="*/ T36 w 2134"/>
                <a:gd name="T38" fmla="+- 0 3501 2744"/>
                <a:gd name="T39" fmla="*/ 3501 h 764"/>
                <a:gd name="T40" fmla="+- 0 3737 3661"/>
                <a:gd name="T41" fmla="*/ T40 w 2134"/>
                <a:gd name="T42" fmla="+- 0 3507 2744"/>
                <a:gd name="T43" fmla="*/ 3507 h 764"/>
                <a:gd name="T44" fmla="+- 0 5718 3661"/>
                <a:gd name="T45" fmla="*/ T44 w 2134"/>
                <a:gd name="T46" fmla="+- 0 3507 2744"/>
                <a:gd name="T47" fmla="*/ 3507 h 764"/>
                <a:gd name="T48" fmla="+- 0 5748 3661"/>
                <a:gd name="T49" fmla="*/ T48 w 2134"/>
                <a:gd name="T50" fmla="+- 0 3501 2744"/>
                <a:gd name="T51" fmla="*/ 3501 h 764"/>
                <a:gd name="T52" fmla="+- 0 5772 3661"/>
                <a:gd name="T53" fmla="*/ T52 w 2134"/>
                <a:gd name="T54" fmla="+- 0 3485 2744"/>
                <a:gd name="T55" fmla="*/ 3485 h 764"/>
                <a:gd name="T56" fmla="+- 0 5789 3661"/>
                <a:gd name="T57" fmla="*/ T56 w 2134"/>
                <a:gd name="T58" fmla="+- 0 3461 2744"/>
                <a:gd name="T59" fmla="*/ 3461 h 764"/>
                <a:gd name="T60" fmla="+- 0 5795 3661"/>
                <a:gd name="T61" fmla="*/ T60 w 2134"/>
                <a:gd name="T62" fmla="+- 0 3431 2744"/>
                <a:gd name="T63" fmla="*/ 3431 h 764"/>
                <a:gd name="T64" fmla="+- 0 5795 3661"/>
                <a:gd name="T65" fmla="*/ T64 w 2134"/>
                <a:gd name="T66" fmla="+- 0 2821 2744"/>
                <a:gd name="T67" fmla="*/ 2821 h 764"/>
                <a:gd name="T68" fmla="+- 0 5789 3661"/>
                <a:gd name="T69" fmla="*/ T68 w 2134"/>
                <a:gd name="T70" fmla="+- 0 2791 2744"/>
                <a:gd name="T71" fmla="*/ 2791 h 764"/>
                <a:gd name="T72" fmla="+- 0 5772 3661"/>
                <a:gd name="T73" fmla="*/ T72 w 2134"/>
                <a:gd name="T74" fmla="+- 0 2767 2744"/>
                <a:gd name="T75" fmla="*/ 2767 h 764"/>
                <a:gd name="T76" fmla="+- 0 5748 3661"/>
                <a:gd name="T77" fmla="*/ T76 w 2134"/>
                <a:gd name="T78" fmla="+- 0 2750 2744"/>
                <a:gd name="T79" fmla="*/ 2750 h 764"/>
                <a:gd name="T80" fmla="+- 0 5718 3661"/>
                <a:gd name="T81" fmla="*/ T80 w 2134"/>
                <a:gd name="T82" fmla="+- 0 2744 2744"/>
                <a:gd name="T83" fmla="*/ 274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2057" y="0"/>
                  </a:moveTo>
                  <a:lnTo>
                    <a:pt x="76" y="0"/>
                  </a:lnTo>
                  <a:lnTo>
                    <a:pt x="46" y="6"/>
                  </a:lnTo>
                  <a:lnTo>
                    <a:pt x="22" y="23"/>
                  </a:lnTo>
                  <a:lnTo>
                    <a:pt x="6" y="47"/>
                  </a:lnTo>
                  <a:lnTo>
                    <a:pt x="0" y="77"/>
                  </a:lnTo>
                  <a:lnTo>
                    <a:pt x="0" y="687"/>
                  </a:lnTo>
                  <a:lnTo>
                    <a:pt x="6" y="717"/>
                  </a:lnTo>
                  <a:lnTo>
                    <a:pt x="22" y="741"/>
                  </a:lnTo>
                  <a:lnTo>
                    <a:pt x="46" y="757"/>
                  </a:lnTo>
                  <a:lnTo>
                    <a:pt x="76" y="763"/>
                  </a:lnTo>
                  <a:lnTo>
                    <a:pt x="2057" y="763"/>
                  </a:lnTo>
                  <a:lnTo>
                    <a:pt x="2087" y="757"/>
                  </a:lnTo>
                  <a:lnTo>
                    <a:pt x="2111" y="741"/>
                  </a:lnTo>
                  <a:lnTo>
                    <a:pt x="2128" y="717"/>
                  </a:lnTo>
                  <a:lnTo>
                    <a:pt x="2134" y="687"/>
                  </a:lnTo>
                  <a:lnTo>
                    <a:pt x="2134" y="77"/>
                  </a:lnTo>
                  <a:lnTo>
                    <a:pt x="2128" y="47"/>
                  </a:lnTo>
                  <a:lnTo>
                    <a:pt x="2111" y="23"/>
                  </a:lnTo>
                  <a:lnTo>
                    <a:pt x="2087" y="6"/>
                  </a:lnTo>
                  <a:lnTo>
                    <a:pt x="2057"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6" name="docshape31">
              <a:extLst>
                <a:ext uri="{FF2B5EF4-FFF2-40B4-BE49-F238E27FC236}">
                  <a16:creationId xmlns:a16="http://schemas.microsoft.com/office/drawing/2014/main" id="{BBE08FE4-0909-085E-91E8-67092608E299}"/>
                </a:ext>
              </a:extLst>
            </p:cNvPr>
            <p:cNvSpPr>
              <a:spLocks/>
            </p:cNvSpPr>
            <p:nvPr/>
          </p:nvSpPr>
          <p:spPr bwMode="auto">
            <a:xfrm>
              <a:off x="3660" y="2744"/>
              <a:ext cx="2134" cy="764"/>
            </a:xfrm>
            <a:custGeom>
              <a:avLst/>
              <a:gdLst>
                <a:gd name="T0" fmla="+- 0 3661 3661"/>
                <a:gd name="T1" fmla="*/ T0 w 2134"/>
                <a:gd name="T2" fmla="+- 0 2821 2744"/>
                <a:gd name="T3" fmla="*/ 2821 h 764"/>
                <a:gd name="T4" fmla="+- 0 3667 3661"/>
                <a:gd name="T5" fmla="*/ T4 w 2134"/>
                <a:gd name="T6" fmla="+- 0 2791 2744"/>
                <a:gd name="T7" fmla="*/ 2791 h 764"/>
                <a:gd name="T8" fmla="+- 0 3683 3661"/>
                <a:gd name="T9" fmla="*/ T8 w 2134"/>
                <a:gd name="T10" fmla="+- 0 2767 2744"/>
                <a:gd name="T11" fmla="*/ 2767 h 764"/>
                <a:gd name="T12" fmla="+- 0 3707 3661"/>
                <a:gd name="T13" fmla="*/ T12 w 2134"/>
                <a:gd name="T14" fmla="+- 0 2750 2744"/>
                <a:gd name="T15" fmla="*/ 2750 h 764"/>
                <a:gd name="T16" fmla="+- 0 3737 3661"/>
                <a:gd name="T17" fmla="*/ T16 w 2134"/>
                <a:gd name="T18" fmla="+- 0 2744 2744"/>
                <a:gd name="T19" fmla="*/ 2744 h 764"/>
                <a:gd name="T20" fmla="+- 0 5718 3661"/>
                <a:gd name="T21" fmla="*/ T20 w 2134"/>
                <a:gd name="T22" fmla="+- 0 2744 2744"/>
                <a:gd name="T23" fmla="*/ 2744 h 764"/>
                <a:gd name="T24" fmla="+- 0 5748 3661"/>
                <a:gd name="T25" fmla="*/ T24 w 2134"/>
                <a:gd name="T26" fmla="+- 0 2750 2744"/>
                <a:gd name="T27" fmla="*/ 2750 h 764"/>
                <a:gd name="T28" fmla="+- 0 5772 3661"/>
                <a:gd name="T29" fmla="*/ T28 w 2134"/>
                <a:gd name="T30" fmla="+- 0 2767 2744"/>
                <a:gd name="T31" fmla="*/ 2767 h 764"/>
                <a:gd name="T32" fmla="+- 0 5789 3661"/>
                <a:gd name="T33" fmla="*/ T32 w 2134"/>
                <a:gd name="T34" fmla="+- 0 2791 2744"/>
                <a:gd name="T35" fmla="*/ 2791 h 764"/>
                <a:gd name="T36" fmla="+- 0 5795 3661"/>
                <a:gd name="T37" fmla="*/ T36 w 2134"/>
                <a:gd name="T38" fmla="+- 0 2821 2744"/>
                <a:gd name="T39" fmla="*/ 2821 h 764"/>
                <a:gd name="T40" fmla="+- 0 5795 3661"/>
                <a:gd name="T41" fmla="*/ T40 w 2134"/>
                <a:gd name="T42" fmla="+- 0 3431 2744"/>
                <a:gd name="T43" fmla="*/ 3431 h 764"/>
                <a:gd name="T44" fmla="+- 0 5789 3661"/>
                <a:gd name="T45" fmla="*/ T44 w 2134"/>
                <a:gd name="T46" fmla="+- 0 3461 2744"/>
                <a:gd name="T47" fmla="*/ 3461 h 764"/>
                <a:gd name="T48" fmla="+- 0 5772 3661"/>
                <a:gd name="T49" fmla="*/ T48 w 2134"/>
                <a:gd name="T50" fmla="+- 0 3485 2744"/>
                <a:gd name="T51" fmla="*/ 3485 h 764"/>
                <a:gd name="T52" fmla="+- 0 5748 3661"/>
                <a:gd name="T53" fmla="*/ T52 w 2134"/>
                <a:gd name="T54" fmla="+- 0 3501 2744"/>
                <a:gd name="T55" fmla="*/ 3501 h 764"/>
                <a:gd name="T56" fmla="+- 0 5718 3661"/>
                <a:gd name="T57" fmla="*/ T56 w 2134"/>
                <a:gd name="T58" fmla="+- 0 3507 2744"/>
                <a:gd name="T59" fmla="*/ 3507 h 764"/>
                <a:gd name="T60" fmla="+- 0 3737 3661"/>
                <a:gd name="T61" fmla="*/ T60 w 2134"/>
                <a:gd name="T62" fmla="+- 0 3507 2744"/>
                <a:gd name="T63" fmla="*/ 3507 h 764"/>
                <a:gd name="T64" fmla="+- 0 3707 3661"/>
                <a:gd name="T65" fmla="*/ T64 w 2134"/>
                <a:gd name="T66" fmla="+- 0 3501 2744"/>
                <a:gd name="T67" fmla="*/ 3501 h 764"/>
                <a:gd name="T68" fmla="+- 0 3683 3661"/>
                <a:gd name="T69" fmla="*/ T68 w 2134"/>
                <a:gd name="T70" fmla="+- 0 3485 2744"/>
                <a:gd name="T71" fmla="*/ 3485 h 764"/>
                <a:gd name="T72" fmla="+- 0 3667 3661"/>
                <a:gd name="T73" fmla="*/ T72 w 2134"/>
                <a:gd name="T74" fmla="+- 0 3461 2744"/>
                <a:gd name="T75" fmla="*/ 3461 h 764"/>
                <a:gd name="T76" fmla="+- 0 3661 3661"/>
                <a:gd name="T77" fmla="*/ T76 w 2134"/>
                <a:gd name="T78" fmla="+- 0 3431 2744"/>
                <a:gd name="T79" fmla="*/ 3431 h 764"/>
                <a:gd name="T80" fmla="+- 0 3661 3661"/>
                <a:gd name="T81" fmla="*/ T80 w 2134"/>
                <a:gd name="T82" fmla="+- 0 2821 2744"/>
                <a:gd name="T83" fmla="*/ 282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0" y="77"/>
                  </a:moveTo>
                  <a:lnTo>
                    <a:pt x="6" y="47"/>
                  </a:lnTo>
                  <a:lnTo>
                    <a:pt x="22" y="23"/>
                  </a:lnTo>
                  <a:lnTo>
                    <a:pt x="46" y="6"/>
                  </a:lnTo>
                  <a:lnTo>
                    <a:pt x="76" y="0"/>
                  </a:lnTo>
                  <a:lnTo>
                    <a:pt x="2057" y="0"/>
                  </a:lnTo>
                  <a:lnTo>
                    <a:pt x="2087" y="6"/>
                  </a:lnTo>
                  <a:lnTo>
                    <a:pt x="2111" y="23"/>
                  </a:lnTo>
                  <a:lnTo>
                    <a:pt x="2128" y="47"/>
                  </a:lnTo>
                  <a:lnTo>
                    <a:pt x="2134" y="77"/>
                  </a:lnTo>
                  <a:lnTo>
                    <a:pt x="2134" y="687"/>
                  </a:lnTo>
                  <a:lnTo>
                    <a:pt x="2128" y="717"/>
                  </a:lnTo>
                  <a:lnTo>
                    <a:pt x="2111" y="741"/>
                  </a:lnTo>
                  <a:lnTo>
                    <a:pt x="2087" y="757"/>
                  </a:lnTo>
                  <a:lnTo>
                    <a:pt x="2057" y="763"/>
                  </a:lnTo>
                  <a:lnTo>
                    <a:pt x="76" y="763"/>
                  </a:lnTo>
                  <a:lnTo>
                    <a:pt x="46" y="757"/>
                  </a:lnTo>
                  <a:lnTo>
                    <a:pt x="22" y="741"/>
                  </a:lnTo>
                  <a:lnTo>
                    <a:pt x="6" y="717"/>
                  </a:lnTo>
                  <a:lnTo>
                    <a:pt x="0" y="687"/>
                  </a:lnTo>
                  <a:lnTo>
                    <a:pt x="0" y="7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37" name="docshape32">
              <a:extLst>
                <a:ext uri="{FF2B5EF4-FFF2-40B4-BE49-F238E27FC236}">
                  <a16:creationId xmlns:a16="http://schemas.microsoft.com/office/drawing/2014/main" id="{DCD372C9-83D2-A225-5137-B9510A791542}"/>
                </a:ext>
              </a:extLst>
            </p:cNvPr>
            <p:cNvSpPr>
              <a:spLocks/>
            </p:cNvSpPr>
            <p:nvPr/>
          </p:nvSpPr>
          <p:spPr bwMode="auto">
            <a:xfrm>
              <a:off x="3794" y="2871"/>
              <a:ext cx="2134" cy="764"/>
            </a:xfrm>
            <a:custGeom>
              <a:avLst/>
              <a:gdLst>
                <a:gd name="T0" fmla="+- 0 5852 3794"/>
                <a:gd name="T1" fmla="*/ T0 w 2134"/>
                <a:gd name="T2" fmla="+- 0 2871 2871"/>
                <a:gd name="T3" fmla="*/ 2871 h 764"/>
                <a:gd name="T4" fmla="+- 0 3870 3794"/>
                <a:gd name="T5" fmla="*/ T4 w 2134"/>
                <a:gd name="T6" fmla="+- 0 2871 2871"/>
                <a:gd name="T7" fmla="*/ 2871 h 764"/>
                <a:gd name="T8" fmla="+- 0 3841 3794"/>
                <a:gd name="T9" fmla="*/ T8 w 2134"/>
                <a:gd name="T10" fmla="+- 0 2877 2871"/>
                <a:gd name="T11" fmla="*/ 2877 h 764"/>
                <a:gd name="T12" fmla="+- 0 3816 3794"/>
                <a:gd name="T13" fmla="*/ T12 w 2134"/>
                <a:gd name="T14" fmla="+- 0 2894 2871"/>
                <a:gd name="T15" fmla="*/ 2894 h 764"/>
                <a:gd name="T16" fmla="+- 0 3800 3794"/>
                <a:gd name="T17" fmla="*/ T16 w 2134"/>
                <a:gd name="T18" fmla="+- 0 2918 2871"/>
                <a:gd name="T19" fmla="*/ 2918 h 764"/>
                <a:gd name="T20" fmla="+- 0 3794 3794"/>
                <a:gd name="T21" fmla="*/ T20 w 2134"/>
                <a:gd name="T22" fmla="+- 0 2947 2871"/>
                <a:gd name="T23" fmla="*/ 2947 h 764"/>
                <a:gd name="T24" fmla="+- 0 3794 3794"/>
                <a:gd name="T25" fmla="*/ T24 w 2134"/>
                <a:gd name="T26" fmla="+- 0 3558 2871"/>
                <a:gd name="T27" fmla="*/ 3558 h 764"/>
                <a:gd name="T28" fmla="+- 0 3800 3794"/>
                <a:gd name="T29" fmla="*/ T28 w 2134"/>
                <a:gd name="T30" fmla="+- 0 3588 2871"/>
                <a:gd name="T31" fmla="*/ 3588 h 764"/>
                <a:gd name="T32" fmla="+- 0 3816 3794"/>
                <a:gd name="T33" fmla="*/ T32 w 2134"/>
                <a:gd name="T34" fmla="+- 0 3612 2871"/>
                <a:gd name="T35" fmla="*/ 3612 h 764"/>
                <a:gd name="T36" fmla="+- 0 3841 3794"/>
                <a:gd name="T37" fmla="*/ T36 w 2134"/>
                <a:gd name="T38" fmla="+- 0 3628 2871"/>
                <a:gd name="T39" fmla="*/ 3628 h 764"/>
                <a:gd name="T40" fmla="+- 0 3870 3794"/>
                <a:gd name="T41" fmla="*/ T40 w 2134"/>
                <a:gd name="T42" fmla="+- 0 3634 2871"/>
                <a:gd name="T43" fmla="*/ 3634 h 764"/>
                <a:gd name="T44" fmla="+- 0 5852 3794"/>
                <a:gd name="T45" fmla="*/ T44 w 2134"/>
                <a:gd name="T46" fmla="+- 0 3634 2871"/>
                <a:gd name="T47" fmla="*/ 3634 h 764"/>
                <a:gd name="T48" fmla="+- 0 5882 3794"/>
                <a:gd name="T49" fmla="*/ T48 w 2134"/>
                <a:gd name="T50" fmla="+- 0 3628 2871"/>
                <a:gd name="T51" fmla="*/ 3628 h 764"/>
                <a:gd name="T52" fmla="+- 0 5906 3794"/>
                <a:gd name="T53" fmla="*/ T52 w 2134"/>
                <a:gd name="T54" fmla="+- 0 3612 2871"/>
                <a:gd name="T55" fmla="*/ 3612 h 764"/>
                <a:gd name="T56" fmla="+- 0 5922 3794"/>
                <a:gd name="T57" fmla="*/ T56 w 2134"/>
                <a:gd name="T58" fmla="+- 0 3588 2871"/>
                <a:gd name="T59" fmla="*/ 3588 h 764"/>
                <a:gd name="T60" fmla="+- 0 5928 3794"/>
                <a:gd name="T61" fmla="*/ T60 w 2134"/>
                <a:gd name="T62" fmla="+- 0 3558 2871"/>
                <a:gd name="T63" fmla="*/ 3558 h 764"/>
                <a:gd name="T64" fmla="+- 0 5928 3794"/>
                <a:gd name="T65" fmla="*/ T64 w 2134"/>
                <a:gd name="T66" fmla="+- 0 2947 2871"/>
                <a:gd name="T67" fmla="*/ 2947 h 764"/>
                <a:gd name="T68" fmla="+- 0 5922 3794"/>
                <a:gd name="T69" fmla="*/ T68 w 2134"/>
                <a:gd name="T70" fmla="+- 0 2918 2871"/>
                <a:gd name="T71" fmla="*/ 2918 h 764"/>
                <a:gd name="T72" fmla="+- 0 5906 3794"/>
                <a:gd name="T73" fmla="*/ T72 w 2134"/>
                <a:gd name="T74" fmla="+- 0 2894 2871"/>
                <a:gd name="T75" fmla="*/ 2894 h 764"/>
                <a:gd name="T76" fmla="+- 0 5882 3794"/>
                <a:gd name="T77" fmla="*/ T76 w 2134"/>
                <a:gd name="T78" fmla="+- 0 2877 2871"/>
                <a:gd name="T79" fmla="*/ 2877 h 764"/>
                <a:gd name="T80" fmla="+- 0 5852 3794"/>
                <a:gd name="T81" fmla="*/ T80 w 2134"/>
                <a:gd name="T82" fmla="+- 0 2871 2871"/>
                <a:gd name="T83" fmla="*/ 287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2058" y="0"/>
                  </a:moveTo>
                  <a:lnTo>
                    <a:pt x="76" y="0"/>
                  </a:lnTo>
                  <a:lnTo>
                    <a:pt x="47" y="6"/>
                  </a:lnTo>
                  <a:lnTo>
                    <a:pt x="22" y="23"/>
                  </a:lnTo>
                  <a:lnTo>
                    <a:pt x="6" y="47"/>
                  </a:lnTo>
                  <a:lnTo>
                    <a:pt x="0" y="76"/>
                  </a:lnTo>
                  <a:lnTo>
                    <a:pt x="0" y="687"/>
                  </a:lnTo>
                  <a:lnTo>
                    <a:pt x="6" y="717"/>
                  </a:lnTo>
                  <a:lnTo>
                    <a:pt x="22" y="741"/>
                  </a:lnTo>
                  <a:lnTo>
                    <a:pt x="47" y="757"/>
                  </a:lnTo>
                  <a:lnTo>
                    <a:pt x="76" y="763"/>
                  </a:lnTo>
                  <a:lnTo>
                    <a:pt x="2058" y="763"/>
                  </a:lnTo>
                  <a:lnTo>
                    <a:pt x="2088" y="757"/>
                  </a:lnTo>
                  <a:lnTo>
                    <a:pt x="2112" y="741"/>
                  </a:lnTo>
                  <a:lnTo>
                    <a:pt x="2128" y="717"/>
                  </a:lnTo>
                  <a:lnTo>
                    <a:pt x="2134" y="687"/>
                  </a:lnTo>
                  <a:lnTo>
                    <a:pt x="2134" y="76"/>
                  </a:lnTo>
                  <a:lnTo>
                    <a:pt x="2128" y="47"/>
                  </a:lnTo>
                  <a:lnTo>
                    <a:pt x="2112" y="23"/>
                  </a:lnTo>
                  <a:lnTo>
                    <a:pt x="2088" y="6"/>
                  </a:lnTo>
                  <a:lnTo>
                    <a:pt x="205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GB" dirty="0">
                  <a:solidFill>
                    <a:prstClr val="black"/>
                  </a:solidFill>
                  <a:latin typeface="Calibri" panose="020F0502020204030204"/>
                </a:rPr>
                <a:t>Production assistant 1</a:t>
              </a:r>
            </a:p>
            <a:p>
              <a:endParaRPr lang="en-GB" dirty="0">
                <a:solidFill>
                  <a:prstClr val="black"/>
                </a:solidFill>
                <a:latin typeface="Calibri" panose="020F0502020204030204"/>
              </a:endParaRPr>
            </a:p>
            <a:p>
              <a:endParaRPr lang="en-GB" dirty="0">
                <a:solidFill>
                  <a:prstClr val="black"/>
                </a:solidFill>
                <a:latin typeface="Calibri" panose="020F0502020204030204"/>
              </a:endParaRPr>
            </a:p>
          </p:txBody>
        </p:sp>
        <p:sp>
          <p:nvSpPr>
            <p:cNvPr id="38" name="docshape33">
              <a:extLst>
                <a:ext uri="{FF2B5EF4-FFF2-40B4-BE49-F238E27FC236}">
                  <a16:creationId xmlns:a16="http://schemas.microsoft.com/office/drawing/2014/main" id="{156EE6DB-BA64-0943-4F34-3DD6366BD40E}"/>
                </a:ext>
              </a:extLst>
            </p:cNvPr>
            <p:cNvSpPr>
              <a:spLocks/>
            </p:cNvSpPr>
            <p:nvPr/>
          </p:nvSpPr>
          <p:spPr bwMode="auto">
            <a:xfrm>
              <a:off x="3794" y="2871"/>
              <a:ext cx="2134" cy="764"/>
            </a:xfrm>
            <a:custGeom>
              <a:avLst/>
              <a:gdLst>
                <a:gd name="T0" fmla="+- 0 3794 3794"/>
                <a:gd name="T1" fmla="*/ T0 w 2134"/>
                <a:gd name="T2" fmla="+- 0 2947 2871"/>
                <a:gd name="T3" fmla="*/ 2947 h 764"/>
                <a:gd name="T4" fmla="+- 0 3800 3794"/>
                <a:gd name="T5" fmla="*/ T4 w 2134"/>
                <a:gd name="T6" fmla="+- 0 2918 2871"/>
                <a:gd name="T7" fmla="*/ 2918 h 764"/>
                <a:gd name="T8" fmla="+- 0 3816 3794"/>
                <a:gd name="T9" fmla="*/ T8 w 2134"/>
                <a:gd name="T10" fmla="+- 0 2894 2871"/>
                <a:gd name="T11" fmla="*/ 2894 h 764"/>
                <a:gd name="T12" fmla="+- 0 3841 3794"/>
                <a:gd name="T13" fmla="*/ T12 w 2134"/>
                <a:gd name="T14" fmla="+- 0 2877 2871"/>
                <a:gd name="T15" fmla="*/ 2877 h 764"/>
                <a:gd name="T16" fmla="+- 0 3870 3794"/>
                <a:gd name="T17" fmla="*/ T16 w 2134"/>
                <a:gd name="T18" fmla="+- 0 2871 2871"/>
                <a:gd name="T19" fmla="*/ 2871 h 764"/>
                <a:gd name="T20" fmla="+- 0 5852 3794"/>
                <a:gd name="T21" fmla="*/ T20 w 2134"/>
                <a:gd name="T22" fmla="+- 0 2871 2871"/>
                <a:gd name="T23" fmla="*/ 2871 h 764"/>
                <a:gd name="T24" fmla="+- 0 5882 3794"/>
                <a:gd name="T25" fmla="*/ T24 w 2134"/>
                <a:gd name="T26" fmla="+- 0 2877 2871"/>
                <a:gd name="T27" fmla="*/ 2877 h 764"/>
                <a:gd name="T28" fmla="+- 0 5906 3794"/>
                <a:gd name="T29" fmla="*/ T28 w 2134"/>
                <a:gd name="T30" fmla="+- 0 2894 2871"/>
                <a:gd name="T31" fmla="*/ 2894 h 764"/>
                <a:gd name="T32" fmla="+- 0 5922 3794"/>
                <a:gd name="T33" fmla="*/ T32 w 2134"/>
                <a:gd name="T34" fmla="+- 0 2918 2871"/>
                <a:gd name="T35" fmla="*/ 2918 h 764"/>
                <a:gd name="T36" fmla="+- 0 5928 3794"/>
                <a:gd name="T37" fmla="*/ T36 w 2134"/>
                <a:gd name="T38" fmla="+- 0 2947 2871"/>
                <a:gd name="T39" fmla="*/ 2947 h 764"/>
                <a:gd name="T40" fmla="+- 0 5928 3794"/>
                <a:gd name="T41" fmla="*/ T40 w 2134"/>
                <a:gd name="T42" fmla="+- 0 3558 2871"/>
                <a:gd name="T43" fmla="*/ 3558 h 764"/>
                <a:gd name="T44" fmla="+- 0 5922 3794"/>
                <a:gd name="T45" fmla="*/ T44 w 2134"/>
                <a:gd name="T46" fmla="+- 0 3588 2871"/>
                <a:gd name="T47" fmla="*/ 3588 h 764"/>
                <a:gd name="T48" fmla="+- 0 5906 3794"/>
                <a:gd name="T49" fmla="*/ T48 w 2134"/>
                <a:gd name="T50" fmla="+- 0 3612 2871"/>
                <a:gd name="T51" fmla="*/ 3612 h 764"/>
                <a:gd name="T52" fmla="+- 0 5882 3794"/>
                <a:gd name="T53" fmla="*/ T52 w 2134"/>
                <a:gd name="T54" fmla="+- 0 3628 2871"/>
                <a:gd name="T55" fmla="*/ 3628 h 764"/>
                <a:gd name="T56" fmla="+- 0 5852 3794"/>
                <a:gd name="T57" fmla="*/ T56 w 2134"/>
                <a:gd name="T58" fmla="+- 0 3634 2871"/>
                <a:gd name="T59" fmla="*/ 3634 h 764"/>
                <a:gd name="T60" fmla="+- 0 3870 3794"/>
                <a:gd name="T61" fmla="*/ T60 w 2134"/>
                <a:gd name="T62" fmla="+- 0 3634 2871"/>
                <a:gd name="T63" fmla="*/ 3634 h 764"/>
                <a:gd name="T64" fmla="+- 0 3841 3794"/>
                <a:gd name="T65" fmla="*/ T64 w 2134"/>
                <a:gd name="T66" fmla="+- 0 3628 2871"/>
                <a:gd name="T67" fmla="*/ 3628 h 764"/>
                <a:gd name="T68" fmla="+- 0 3816 3794"/>
                <a:gd name="T69" fmla="*/ T68 w 2134"/>
                <a:gd name="T70" fmla="+- 0 3612 2871"/>
                <a:gd name="T71" fmla="*/ 3612 h 764"/>
                <a:gd name="T72" fmla="+- 0 3800 3794"/>
                <a:gd name="T73" fmla="*/ T72 w 2134"/>
                <a:gd name="T74" fmla="+- 0 3588 2871"/>
                <a:gd name="T75" fmla="*/ 3588 h 764"/>
                <a:gd name="T76" fmla="+- 0 3794 3794"/>
                <a:gd name="T77" fmla="*/ T76 w 2134"/>
                <a:gd name="T78" fmla="+- 0 3558 2871"/>
                <a:gd name="T79" fmla="*/ 3558 h 764"/>
                <a:gd name="T80" fmla="+- 0 3794 3794"/>
                <a:gd name="T81" fmla="*/ T80 w 2134"/>
                <a:gd name="T82" fmla="+- 0 2947 2871"/>
                <a:gd name="T83" fmla="*/ 294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34" h="764">
                  <a:moveTo>
                    <a:pt x="0" y="76"/>
                  </a:moveTo>
                  <a:lnTo>
                    <a:pt x="6" y="47"/>
                  </a:lnTo>
                  <a:lnTo>
                    <a:pt x="22" y="23"/>
                  </a:lnTo>
                  <a:lnTo>
                    <a:pt x="47" y="6"/>
                  </a:lnTo>
                  <a:lnTo>
                    <a:pt x="76" y="0"/>
                  </a:lnTo>
                  <a:lnTo>
                    <a:pt x="2058" y="0"/>
                  </a:lnTo>
                  <a:lnTo>
                    <a:pt x="2088" y="6"/>
                  </a:lnTo>
                  <a:lnTo>
                    <a:pt x="2112" y="23"/>
                  </a:lnTo>
                  <a:lnTo>
                    <a:pt x="2128" y="47"/>
                  </a:lnTo>
                  <a:lnTo>
                    <a:pt x="2134" y="76"/>
                  </a:lnTo>
                  <a:lnTo>
                    <a:pt x="2134" y="687"/>
                  </a:lnTo>
                  <a:lnTo>
                    <a:pt x="2128" y="717"/>
                  </a:lnTo>
                  <a:lnTo>
                    <a:pt x="2112" y="741"/>
                  </a:lnTo>
                  <a:lnTo>
                    <a:pt x="2088" y="757"/>
                  </a:lnTo>
                  <a:lnTo>
                    <a:pt x="2058" y="763"/>
                  </a:lnTo>
                  <a:lnTo>
                    <a:pt x="76" y="763"/>
                  </a:lnTo>
                  <a:lnTo>
                    <a:pt x="47" y="757"/>
                  </a:lnTo>
                  <a:lnTo>
                    <a:pt x="22" y="741"/>
                  </a:lnTo>
                  <a:lnTo>
                    <a:pt x="6" y="717"/>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39" name="Line 87">
              <a:extLst>
                <a:ext uri="{FF2B5EF4-FFF2-40B4-BE49-F238E27FC236}">
                  <a16:creationId xmlns:a16="http://schemas.microsoft.com/office/drawing/2014/main" id="{F52C9F41-EF3C-6ECF-0EB8-7677FDA98434}"/>
                </a:ext>
              </a:extLst>
            </p:cNvPr>
            <p:cNvCxnSpPr>
              <a:cxnSpLocks noChangeShapeType="1"/>
            </p:cNvCxnSpPr>
            <p:nvPr/>
          </p:nvCxnSpPr>
          <p:spPr bwMode="auto">
            <a:xfrm>
              <a:off x="4728" y="4620"/>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40" name="docshape34">
              <a:extLst>
                <a:ext uri="{FF2B5EF4-FFF2-40B4-BE49-F238E27FC236}">
                  <a16:creationId xmlns:a16="http://schemas.microsoft.com/office/drawing/2014/main" id="{5BF85436-A3CB-0D2D-0C83-4A8C0A230AE5}"/>
                </a:ext>
              </a:extLst>
            </p:cNvPr>
            <p:cNvSpPr>
              <a:spLocks/>
            </p:cNvSpPr>
            <p:nvPr/>
          </p:nvSpPr>
          <p:spPr bwMode="auto">
            <a:xfrm>
              <a:off x="3657" y="3857"/>
              <a:ext cx="2141" cy="764"/>
            </a:xfrm>
            <a:custGeom>
              <a:avLst/>
              <a:gdLst>
                <a:gd name="T0" fmla="+- 0 5722 3657"/>
                <a:gd name="T1" fmla="*/ T0 w 2141"/>
                <a:gd name="T2" fmla="+- 0 3857 3857"/>
                <a:gd name="T3" fmla="*/ 3857 h 764"/>
                <a:gd name="T4" fmla="+- 0 3733 3657"/>
                <a:gd name="T5" fmla="*/ T4 w 2141"/>
                <a:gd name="T6" fmla="+- 0 3857 3857"/>
                <a:gd name="T7" fmla="*/ 3857 h 764"/>
                <a:gd name="T8" fmla="+- 0 3704 3657"/>
                <a:gd name="T9" fmla="*/ T8 w 2141"/>
                <a:gd name="T10" fmla="+- 0 3863 3857"/>
                <a:gd name="T11" fmla="*/ 3863 h 764"/>
                <a:gd name="T12" fmla="+- 0 3680 3657"/>
                <a:gd name="T13" fmla="*/ T12 w 2141"/>
                <a:gd name="T14" fmla="+- 0 3879 3857"/>
                <a:gd name="T15" fmla="*/ 3879 h 764"/>
                <a:gd name="T16" fmla="+- 0 3663 3657"/>
                <a:gd name="T17" fmla="*/ T16 w 2141"/>
                <a:gd name="T18" fmla="+- 0 3904 3857"/>
                <a:gd name="T19" fmla="*/ 3904 h 764"/>
                <a:gd name="T20" fmla="+- 0 3657 3657"/>
                <a:gd name="T21" fmla="*/ T20 w 2141"/>
                <a:gd name="T22" fmla="+- 0 3933 3857"/>
                <a:gd name="T23" fmla="*/ 3933 h 764"/>
                <a:gd name="T24" fmla="+- 0 3657 3657"/>
                <a:gd name="T25" fmla="*/ T24 w 2141"/>
                <a:gd name="T26" fmla="+- 0 4544 3857"/>
                <a:gd name="T27" fmla="*/ 4544 h 764"/>
                <a:gd name="T28" fmla="+- 0 3663 3657"/>
                <a:gd name="T29" fmla="*/ T28 w 2141"/>
                <a:gd name="T30" fmla="+- 0 4574 3857"/>
                <a:gd name="T31" fmla="*/ 4574 h 764"/>
                <a:gd name="T32" fmla="+- 0 3680 3657"/>
                <a:gd name="T33" fmla="*/ T32 w 2141"/>
                <a:gd name="T34" fmla="+- 0 4598 3857"/>
                <a:gd name="T35" fmla="*/ 4598 h 764"/>
                <a:gd name="T36" fmla="+- 0 3704 3657"/>
                <a:gd name="T37" fmla="*/ T36 w 2141"/>
                <a:gd name="T38" fmla="+- 0 4614 3857"/>
                <a:gd name="T39" fmla="*/ 4614 h 764"/>
                <a:gd name="T40" fmla="+- 0 3733 3657"/>
                <a:gd name="T41" fmla="*/ T40 w 2141"/>
                <a:gd name="T42" fmla="+- 0 4620 3857"/>
                <a:gd name="T43" fmla="*/ 4620 h 764"/>
                <a:gd name="T44" fmla="+- 0 5722 3657"/>
                <a:gd name="T45" fmla="*/ T44 w 2141"/>
                <a:gd name="T46" fmla="+- 0 4620 3857"/>
                <a:gd name="T47" fmla="*/ 4620 h 764"/>
                <a:gd name="T48" fmla="+- 0 5751 3657"/>
                <a:gd name="T49" fmla="*/ T48 w 2141"/>
                <a:gd name="T50" fmla="+- 0 4614 3857"/>
                <a:gd name="T51" fmla="*/ 4614 h 764"/>
                <a:gd name="T52" fmla="+- 0 5776 3657"/>
                <a:gd name="T53" fmla="*/ T52 w 2141"/>
                <a:gd name="T54" fmla="+- 0 4598 3857"/>
                <a:gd name="T55" fmla="*/ 4598 h 764"/>
                <a:gd name="T56" fmla="+- 0 5792 3657"/>
                <a:gd name="T57" fmla="*/ T56 w 2141"/>
                <a:gd name="T58" fmla="+- 0 4574 3857"/>
                <a:gd name="T59" fmla="*/ 4574 h 764"/>
                <a:gd name="T60" fmla="+- 0 5798 3657"/>
                <a:gd name="T61" fmla="*/ T60 w 2141"/>
                <a:gd name="T62" fmla="+- 0 4544 3857"/>
                <a:gd name="T63" fmla="*/ 4544 h 764"/>
                <a:gd name="T64" fmla="+- 0 5798 3657"/>
                <a:gd name="T65" fmla="*/ T64 w 2141"/>
                <a:gd name="T66" fmla="+- 0 3933 3857"/>
                <a:gd name="T67" fmla="*/ 3933 h 764"/>
                <a:gd name="T68" fmla="+- 0 5792 3657"/>
                <a:gd name="T69" fmla="*/ T68 w 2141"/>
                <a:gd name="T70" fmla="+- 0 3904 3857"/>
                <a:gd name="T71" fmla="*/ 3904 h 764"/>
                <a:gd name="T72" fmla="+- 0 5776 3657"/>
                <a:gd name="T73" fmla="*/ T72 w 2141"/>
                <a:gd name="T74" fmla="+- 0 3879 3857"/>
                <a:gd name="T75" fmla="*/ 3879 h 764"/>
                <a:gd name="T76" fmla="+- 0 5751 3657"/>
                <a:gd name="T77" fmla="*/ T76 w 2141"/>
                <a:gd name="T78" fmla="+- 0 3863 3857"/>
                <a:gd name="T79" fmla="*/ 3863 h 764"/>
                <a:gd name="T80" fmla="+- 0 5722 3657"/>
                <a:gd name="T81" fmla="*/ T80 w 2141"/>
                <a:gd name="T82" fmla="+- 0 3857 3857"/>
                <a:gd name="T83" fmla="*/ 385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2065" y="0"/>
                  </a:moveTo>
                  <a:lnTo>
                    <a:pt x="76" y="0"/>
                  </a:lnTo>
                  <a:lnTo>
                    <a:pt x="47" y="6"/>
                  </a:lnTo>
                  <a:lnTo>
                    <a:pt x="23" y="22"/>
                  </a:lnTo>
                  <a:lnTo>
                    <a:pt x="6" y="47"/>
                  </a:lnTo>
                  <a:lnTo>
                    <a:pt x="0" y="76"/>
                  </a:lnTo>
                  <a:lnTo>
                    <a:pt x="0" y="687"/>
                  </a:lnTo>
                  <a:lnTo>
                    <a:pt x="6" y="717"/>
                  </a:lnTo>
                  <a:lnTo>
                    <a:pt x="23" y="741"/>
                  </a:lnTo>
                  <a:lnTo>
                    <a:pt x="47" y="757"/>
                  </a:lnTo>
                  <a:lnTo>
                    <a:pt x="76" y="763"/>
                  </a:lnTo>
                  <a:lnTo>
                    <a:pt x="2065" y="763"/>
                  </a:lnTo>
                  <a:lnTo>
                    <a:pt x="2094" y="757"/>
                  </a:lnTo>
                  <a:lnTo>
                    <a:pt x="2119" y="741"/>
                  </a:lnTo>
                  <a:lnTo>
                    <a:pt x="2135" y="717"/>
                  </a:lnTo>
                  <a:lnTo>
                    <a:pt x="2141" y="687"/>
                  </a:lnTo>
                  <a:lnTo>
                    <a:pt x="2141" y="76"/>
                  </a:lnTo>
                  <a:lnTo>
                    <a:pt x="2135" y="47"/>
                  </a:lnTo>
                  <a:lnTo>
                    <a:pt x="2119" y="22"/>
                  </a:lnTo>
                  <a:lnTo>
                    <a:pt x="2094" y="6"/>
                  </a:lnTo>
                  <a:lnTo>
                    <a:pt x="2065"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1" name="docshape35">
              <a:extLst>
                <a:ext uri="{FF2B5EF4-FFF2-40B4-BE49-F238E27FC236}">
                  <a16:creationId xmlns:a16="http://schemas.microsoft.com/office/drawing/2014/main" id="{6E992CEE-D362-0984-B0E9-BACAC9293792}"/>
                </a:ext>
              </a:extLst>
            </p:cNvPr>
            <p:cNvSpPr>
              <a:spLocks/>
            </p:cNvSpPr>
            <p:nvPr/>
          </p:nvSpPr>
          <p:spPr bwMode="auto">
            <a:xfrm>
              <a:off x="3657" y="3857"/>
              <a:ext cx="2141" cy="764"/>
            </a:xfrm>
            <a:custGeom>
              <a:avLst/>
              <a:gdLst>
                <a:gd name="T0" fmla="+- 0 3657 3657"/>
                <a:gd name="T1" fmla="*/ T0 w 2141"/>
                <a:gd name="T2" fmla="+- 0 3933 3857"/>
                <a:gd name="T3" fmla="*/ 3933 h 764"/>
                <a:gd name="T4" fmla="+- 0 3663 3657"/>
                <a:gd name="T5" fmla="*/ T4 w 2141"/>
                <a:gd name="T6" fmla="+- 0 3904 3857"/>
                <a:gd name="T7" fmla="*/ 3904 h 764"/>
                <a:gd name="T8" fmla="+- 0 3680 3657"/>
                <a:gd name="T9" fmla="*/ T8 w 2141"/>
                <a:gd name="T10" fmla="+- 0 3879 3857"/>
                <a:gd name="T11" fmla="*/ 3879 h 764"/>
                <a:gd name="T12" fmla="+- 0 3704 3657"/>
                <a:gd name="T13" fmla="*/ T12 w 2141"/>
                <a:gd name="T14" fmla="+- 0 3863 3857"/>
                <a:gd name="T15" fmla="*/ 3863 h 764"/>
                <a:gd name="T16" fmla="+- 0 3733 3657"/>
                <a:gd name="T17" fmla="*/ T16 w 2141"/>
                <a:gd name="T18" fmla="+- 0 3857 3857"/>
                <a:gd name="T19" fmla="*/ 3857 h 764"/>
                <a:gd name="T20" fmla="+- 0 5722 3657"/>
                <a:gd name="T21" fmla="*/ T20 w 2141"/>
                <a:gd name="T22" fmla="+- 0 3857 3857"/>
                <a:gd name="T23" fmla="*/ 3857 h 764"/>
                <a:gd name="T24" fmla="+- 0 5751 3657"/>
                <a:gd name="T25" fmla="*/ T24 w 2141"/>
                <a:gd name="T26" fmla="+- 0 3863 3857"/>
                <a:gd name="T27" fmla="*/ 3863 h 764"/>
                <a:gd name="T28" fmla="+- 0 5776 3657"/>
                <a:gd name="T29" fmla="*/ T28 w 2141"/>
                <a:gd name="T30" fmla="+- 0 3879 3857"/>
                <a:gd name="T31" fmla="*/ 3879 h 764"/>
                <a:gd name="T32" fmla="+- 0 5792 3657"/>
                <a:gd name="T33" fmla="*/ T32 w 2141"/>
                <a:gd name="T34" fmla="+- 0 3904 3857"/>
                <a:gd name="T35" fmla="*/ 3904 h 764"/>
                <a:gd name="T36" fmla="+- 0 5798 3657"/>
                <a:gd name="T37" fmla="*/ T36 w 2141"/>
                <a:gd name="T38" fmla="+- 0 3933 3857"/>
                <a:gd name="T39" fmla="*/ 3933 h 764"/>
                <a:gd name="T40" fmla="+- 0 5798 3657"/>
                <a:gd name="T41" fmla="*/ T40 w 2141"/>
                <a:gd name="T42" fmla="+- 0 4544 3857"/>
                <a:gd name="T43" fmla="*/ 4544 h 764"/>
                <a:gd name="T44" fmla="+- 0 5792 3657"/>
                <a:gd name="T45" fmla="*/ T44 w 2141"/>
                <a:gd name="T46" fmla="+- 0 4574 3857"/>
                <a:gd name="T47" fmla="*/ 4574 h 764"/>
                <a:gd name="T48" fmla="+- 0 5776 3657"/>
                <a:gd name="T49" fmla="*/ T48 w 2141"/>
                <a:gd name="T50" fmla="+- 0 4598 3857"/>
                <a:gd name="T51" fmla="*/ 4598 h 764"/>
                <a:gd name="T52" fmla="+- 0 5751 3657"/>
                <a:gd name="T53" fmla="*/ T52 w 2141"/>
                <a:gd name="T54" fmla="+- 0 4614 3857"/>
                <a:gd name="T55" fmla="*/ 4614 h 764"/>
                <a:gd name="T56" fmla="+- 0 5722 3657"/>
                <a:gd name="T57" fmla="*/ T56 w 2141"/>
                <a:gd name="T58" fmla="+- 0 4620 3857"/>
                <a:gd name="T59" fmla="*/ 4620 h 764"/>
                <a:gd name="T60" fmla="+- 0 3733 3657"/>
                <a:gd name="T61" fmla="*/ T60 w 2141"/>
                <a:gd name="T62" fmla="+- 0 4620 3857"/>
                <a:gd name="T63" fmla="*/ 4620 h 764"/>
                <a:gd name="T64" fmla="+- 0 3704 3657"/>
                <a:gd name="T65" fmla="*/ T64 w 2141"/>
                <a:gd name="T66" fmla="+- 0 4614 3857"/>
                <a:gd name="T67" fmla="*/ 4614 h 764"/>
                <a:gd name="T68" fmla="+- 0 3680 3657"/>
                <a:gd name="T69" fmla="*/ T68 w 2141"/>
                <a:gd name="T70" fmla="+- 0 4598 3857"/>
                <a:gd name="T71" fmla="*/ 4598 h 764"/>
                <a:gd name="T72" fmla="+- 0 3663 3657"/>
                <a:gd name="T73" fmla="*/ T72 w 2141"/>
                <a:gd name="T74" fmla="+- 0 4574 3857"/>
                <a:gd name="T75" fmla="*/ 4574 h 764"/>
                <a:gd name="T76" fmla="+- 0 3657 3657"/>
                <a:gd name="T77" fmla="*/ T76 w 2141"/>
                <a:gd name="T78" fmla="+- 0 4544 3857"/>
                <a:gd name="T79" fmla="*/ 4544 h 764"/>
                <a:gd name="T80" fmla="+- 0 3657 3657"/>
                <a:gd name="T81" fmla="*/ T80 w 2141"/>
                <a:gd name="T82" fmla="+- 0 3933 3857"/>
                <a:gd name="T83" fmla="*/ 393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0" y="76"/>
                  </a:moveTo>
                  <a:lnTo>
                    <a:pt x="6" y="47"/>
                  </a:lnTo>
                  <a:lnTo>
                    <a:pt x="23" y="22"/>
                  </a:lnTo>
                  <a:lnTo>
                    <a:pt x="47" y="6"/>
                  </a:lnTo>
                  <a:lnTo>
                    <a:pt x="76" y="0"/>
                  </a:lnTo>
                  <a:lnTo>
                    <a:pt x="2065" y="0"/>
                  </a:lnTo>
                  <a:lnTo>
                    <a:pt x="2094" y="6"/>
                  </a:lnTo>
                  <a:lnTo>
                    <a:pt x="2119" y="22"/>
                  </a:lnTo>
                  <a:lnTo>
                    <a:pt x="2135" y="47"/>
                  </a:lnTo>
                  <a:lnTo>
                    <a:pt x="2141" y="76"/>
                  </a:lnTo>
                  <a:lnTo>
                    <a:pt x="2141" y="687"/>
                  </a:lnTo>
                  <a:lnTo>
                    <a:pt x="2135" y="717"/>
                  </a:lnTo>
                  <a:lnTo>
                    <a:pt x="2119" y="741"/>
                  </a:lnTo>
                  <a:lnTo>
                    <a:pt x="2094" y="757"/>
                  </a:lnTo>
                  <a:lnTo>
                    <a:pt x="2065" y="763"/>
                  </a:lnTo>
                  <a:lnTo>
                    <a:pt x="76" y="763"/>
                  </a:lnTo>
                  <a:lnTo>
                    <a:pt x="47" y="757"/>
                  </a:lnTo>
                  <a:lnTo>
                    <a:pt x="23"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2" name="docshape36">
              <a:extLst>
                <a:ext uri="{FF2B5EF4-FFF2-40B4-BE49-F238E27FC236}">
                  <a16:creationId xmlns:a16="http://schemas.microsoft.com/office/drawing/2014/main" id="{649E0BAA-9897-1E80-AECB-FA2E7F954A32}"/>
                </a:ext>
              </a:extLst>
            </p:cNvPr>
            <p:cNvSpPr>
              <a:spLocks/>
            </p:cNvSpPr>
            <p:nvPr/>
          </p:nvSpPr>
          <p:spPr bwMode="auto">
            <a:xfrm>
              <a:off x="3790" y="3983"/>
              <a:ext cx="2141" cy="764"/>
            </a:xfrm>
            <a:custGeom>
              <a:avLst/>
              <a:gdLst>
                <a:gd name="T0" fmla="+- 0 5855 3791"/>
                <a:gd name="T1" fmla="*/ T0 w 2141"/>
                <a:gd name="T2" fmla="+- 0 3984 3984"/>
                <a:gd name="T3" fmla="*/ 3984 h 764"/>
                <a:gd name="T4" fmla="+- 0 3867 3791"/>
                <a:gd name="T5" fmla="*/ T4 w 2141"/>
                <a:gd name="T6" fmla="+- 0 3984 3984"/>
                <a:gd name="T7" fmla="*/ 3984 h 764"/>
                <a:gd name="T8" fmla="+- 0 3837 3791"/>
                <a:gd name="T9" fmla="*/ T8 w 2141"/>
                <a:gd name="T10" fmla="+- 0 3990 3984"/>
                <a:gd name="T11" fmla="*/ 3990 h 764"/>
                <a:gd name="T12" fmla="+- 0 3813 3791"/>
                <a:gd name="T13" fmla="*/ T12 w 2141"/>
                <a:gd name="T14" fmla="+- 0 4006 3984"/>
                <a:gd name="T15" fmla="*/ 4006 h 764"/>
                <a:gd name="T16" fmla="+- 0 3797 3791"/>
                <a:gd name="T17" fmla="*/ T16 w 2141"/>
                <a:gd name="T18" fmla="+- 0 4031 3984"/>
                <a:gd name="T19" fmla="*/ 4031 h 764"/>
                <a:gd name="T20" fmla="+- 0 3791 3791"/>
                <a:gd name="T21" fmla="*/ T20 w 2141"/>
                <a:gd name="T22" fmla="+- 0 4060 3984"/>
                <a:gd name="T23" fmla="*/ 4060 h 764"/>
                <a:gd name="T24" fmla="+- 0 3791 3791"/>
                <a:gd name="T25" fmla="*/ T24 w 2141"/>
                <a:gd name="T26" fmla="+- 0 4671 3984"/>
                <a:gd name="T27" fmla="*/ 4671 h 764"/>
                <a:gd name="T28" fmla="+- 0 3797 3791"/>
                <a:gd name="T29" fmla="*/ T28 w 2141"/>
                <a:gd name="T30" fmla="+- 0 4701 3984"/>
                <a:gd name="T31" fmla="*/ 4701 h 764"/>
                <a:gd name="T32" fmla="+- 0 3813 3791"/>
                <a:gd name="T33" fmla="*/ T32 w 2141"/>
                <a:gd name="T34" fmla="+- 0 4725 3984"/>
                <a:gd name="T35" fmla="*/ 4725 h 764"/>
                <a:gd name="T36" fmla="+- 0 3837 3791"/>
                <a:gd name="T37" fmla="*/ T36 w 2141"/>
                <a:gd name="T38" fmla="+- 0 4741 3984"/>
                <a:gd name="T39" fmla="*/ 4741 h 764"/>
                <a:gd name="T40" fmla="+- 0 3867 3791"/>
                <a:gd name="T41" fmla="*/ T40 w 2141"/>
                <a:gd name="T42" fmla="+- 0 4747 3984"/>
                <a:gd name="T43" fmla="*/ 4747 h 764"/>
                <a:gd name="T44" fmla="+- 0 5855 3791"/>
                <a:gd name="T45" fmla="*/ T44 w 2141"/>
                <a:gd name="T46" fmla="+- 0 4747 3984"/>
                <a:gd name="T47" fmla="*/ 4747 h 764"/>
                <a:gd name="T48" fmla="+- 0 5885 3791"/>
                <a:gd name="T49" fmla="*/ T48 w 2141"/>
                <a:gd name="T50" fmla="+- 0 4741 3984"/>
                <a:gd name="T51" fmla="*/ 4741 h 764"/>
                <a:gd name="T52" fmla="+- 0 5909 3791"/>
                <a:gd name="T53" fmla="*/ T52 w 2141"/>
                <a:gd name="T54" fmla="+- 0 4725 3984"/>
                <a:gd name="T55" fmla="*/ 4725 h 764"/>
                <a:gd name="T56" fmla="+- 0 5926 3791"/>
                <a:gd name="T57" fmla="*/ T56 w 2141"/>
                <a:gd name="T58" fmla="+- 0 4701 3984"/>
                <a:gd name="T59" fmla="*/ 4701 h 764"/>
                <a:gd name="T60" fmla="+- 0 5932 3791"/>
                <a:gd name="T61" fmla="*/ T60 w 2141"/>
                <a:gd name="T62" fmla="+- 0 4671 3984"/>
                <a:gd name="T63" fmla="*/ 4671 h 764"/>
                <a:gd name="T64" fmla="+- 0 5932 3791"/>
                <a:gd name="T65" fmla="*/ T64 w 2141"/>
                <a:gd name="T66" fmla="+- 0 4060 3984"/>
                <a:gd name="T67" fmla="*/ 4060 h 764"/>
                <a:gd name="T68" fmla="+- 0 5926 3791"/>
                <a:gd name="T69" fmla="*/ T68 w 2141"/>
                <a:gd name="T70" fmla="+- 0 4031 3984"/>
                <a:gd name="T71" fmla="*/ 4031 h 764"/>
                <a:gd name="T72" fmla="+- 0 5909 3791"/>
                <a:gd name="T73" fmla="*/ T72 w 2141"/>
                <a:gd name="T74" fmla="+- 0 4006 3984"/>
                <a:gd name="T75" fmla="*/ 4006 h 764"/>
                <a:gd name="T76" fmla="+- 0 5885 3791"/>
                <a:gd name="T77" fmla="*/ T76 w 2141"/>
                <a:gd name="T78" fmla="+- 0 3990 3984"/>
                <a:gd name="T79" fmla="*/ 3990 h 764"/>
                <a:gd name="T80" fmla="+- 0 5855 3791"/>
                <a:gd name="T81" fmla="*/ T80 w 2141"/>
                <a:gd name="T82" fmla="+- 0 3984 3984"/>
                <a:gd name="T83" fmla="*/ 398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2064" y="0"/>
                  </a:moveTo>
                  <a:lnTo>
                    <a:pt x="76" y="0"/>
                  </a:lnTo>
                  <a:lnTo>
                    <a:pt x="46" y="6"/>
                  </a:lnTo>
                  <a:lnTo>
                    <a:pt x="22" y="22"/>
                  </a:lnTo>
                  <a:lnTo>
                    <a:pt x="6" y="47"/>
                  </a:lnTo>
                  <a:lnTo>
                    <a:pt x="0" y="76"/>
                  </a:lnTo>
                  <a:lnTo>
                    <a:pt x="0" y="687"/>
                  </a:lnTo>
                  <a:lnTo>
                    <a:pt x="6" y="717"/>
                  </a:lnTo>
                  <a:lnTo>
                    <a:pt x="22" y="741"/>
                  </a:lnTo>
                  <a:lnTo>
                    <a:pt x="46" y="757"/>
                  </a:lnTo>
                  <a:lnTo>
                    <a:pt x="76" y="763"/>
                  </a:lnTo>
                  <a:lnTo>
                    <a:pt x="2064" y="763"/>
                  </a:lnTo>
                  <a:lnTo>
                    <a:pt x="2094" y="757"/>
                  </a:lnTo>
                  <a:lnTo>
                    <a:pt x="2118" y="741"/>
                  </a:lnTo>
                  <a:lnTo>
                    <a:pt x="2135" y="717"/>
                  </a:lnTo>
                  <a:lnTo>
                    <a:pt x="2141" y="687"/>
                  </a:lnTo>
                  <a:lnTo>
                    <a:pt x="2141" y="76"/>
                  </a:lnTo>
                  <a:lnTo>
                    <a:pt x="2135" y="47"/>
                  </a:lnTo>
                  <a:lnTo>
                    <a:pt x="2118" y="22"/>
                  </a:lnTo>
                  <a:lnTo>
                    <a:pt x="2094" y="6"/>
                  </a:lnTo>
                  <a:lnTo>
                    <a:pt x="206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Planning, control, and performance </a:t>
              </a:r>
              <a:endParaRPr lang="en-GB" dirty="0">
                <a:solidFill>
                  <a:prstClr val="black"/>
                </a:solidFill>
                <a:latin typeface="Calibri" panose="020F0502020204030204"/>
              </a:endParaRPr>
            </a:p>
          </p:txBody>
        </p:sp>
        <p:sp>
          <p:nvSpPr>
            <p:cNvPr id="43" name="docshape37">
              <a:extLst>
                <a:ext uri="{FF2B5EF4-FFF2-40B4-BE49-F238E27FC236}">
                  <a16:creationId xmlns:a16="http://schemas.microsoft.com/office/drawing/2014/main" id="{565C4FC1-0892-7EF9-E78F-BEF5C03F4D6C}"/>
                </a:ext>
              </a:extLst>
            </p:cNvPr>
            <p:cNvSpPr>
              <a:spLocks/>
            </p:cNvSpPr>
            <p:nvPr/>
          </p:nvSpPr>
          <p:spPr bwMode="auto">
            <a:xfrm>
              <a:off x="3790" y="3983"/>
              <a:ext cx="2141" cy="764"/>
            </a:xfrm>
            <a:custGeom>
              <a:avLst/>
              <a:gdLst>
                <a:gd name="T0" fmla="+- 0 3791 3791"/>
                <a:gd name="T1" fmla="*/ T0 w 2141"/>
                <a:gd name="T2" fmla="+- 0 4060 3984"/>
                <a:gd name="T3" fmla="*/ 4060 h 764"/>
                <a:gd name="T4" fmla="+- 0 3797 3791"/>
                <a:gd name="T5" fmla="*/ T4 w 2141"/>
                <a:gd name="T6" fmla="+- 0 4031 3984"/>
                <a:gd name="T7" fmla="*/ 4031 h 764"/>
                <a:gd name="T8" fmla="+- 0 3813 3791"/>
                <a:gd name="T9" fmla="*/ T8 w 2141"/>
                <a:gd name="T10" fmla="+- 0 4006 3984"/>
                <a:gd name="T11" fmla="*/ 4006 h 764"/>
                <a:gd name="T12" fmla="+- 0 3837 3791"/>
                <a:gd name="T13" fmla="*/ T12 w 2141"/>
                <a:gd name="T14" fmla="+- 0 3990 3984"/>
                <a:gd name="T15" fmla="*/ 3990 h 764"/>
                <a:gd name="T16" fmla="+- 0 3867 3791"/>
                <a:gd name="T17" fmla="*/ T16 w 2141"/>
                <a:gd name="T18" fmla="+- 0 3984 3984"/>
                <a:gd name="T19" fmla="*/ 3984 h 764"/>
                <a:gd name="T20" fmla="+- 0 5855 3791"/>
                <a:gd name="T21" fmla="*/ T20 w 2141"/>
                <a:gd name="T22" fmla="+- 0 3984 3984"/>
                <a:gd name="T23" fmla="*/ 3984 h 764"/>
                <a:gd name="T24" fmla="+- 0 5885 3791"/>
                <a:gd name="T25" fmla="*/ T24 w 2141"/>
                <a:gd name="T26" fmla="+- 0 3990 3984"/>
                <a:gd name="T27" fmla="*/ 3990 h 764"/>
                <a:gd name="T28" fmla="+- 0 5909 3791"/>
                <a:gd name="T29" fmla="*/ T28 w 2141"/>
                <a:gd name="T30" fmla="+- 0 4006 3984"/>
                <a:gd name="T31" fmla="*/ 4006 h 764"/>
                <a:gd name="T32" fmla="+- 0 5926 3791"/>
                <a:gd name="T33" fmla="*/ T32 w 2141"/>
                <a:gd name="T34" fmla="+- 0 4031 3984"/>
                <a:gd name="T35" fmla="*/ 4031 h 764"/>
                <a:gd name="T36" fmla="+- 0 5932 3791"/>
                <a:gd name="T37" fmla="*/ T36 w 2141"/>
                <a:gd name="T38" fmla="+- 0 4060 3984"/>
                <a:gd name="T39" fmla="*/ 4060 h 764"/>
                <a:gd name="T40" fmla="+- 0 5932 3791"/>
                <a:gd name="T41" fmla="*/ T40 w 2141"/>
                <a:gd name="T42" fmla="+- 0 4671 3984"/>
                <a:gd name="T43" fmla="*/ 4671 h 764"/>
                <a:gd name="T44" fmla="+- 0 5926 3791"/>
                <a:gd name="T45" fmla="*/ T44 w 2141"/>
                <a:gd name="T46" fmla="+- 0 4701 3984"/>
                <a:gd name="T47" fmla="*/ 4701 h 764"/>
                <a:gd name="T48" fmla="+- 0 5909 3791"/>
                <a:gd name="T49" fmla="*/ T48 w 2141"/>
                <a:gd name="T50" fmla="+- 0 4725 3984"/>
                <a:gd name="T51" fmla="*/ 4725 h 764"/>
                <a:gd name="T52" fmla="+- 0 5885 3791"/>
                <a:gd name="T53" fmla="*/ T52 w 2141"/>
                <a:gd name="T54" fmla="+- 0 4741 3984"/>
                <a:gd name="T55" fmla="*/ 4741 h 764"/>
                <a:gd name="T56" fmla="+- 0 5855 3791"/>
                <a:gd name="T57" fmla="*/ T56 w 2141"/>
                <a:gd name="T58" fmla="+- 0 4747 3984"/>
                <a:gd name="T59" fmla="*/ 4747 h 764"/>
                <a:gd name="T60" fmla="+- 0 3867 3791"/>
                <a:gd name="T61" fmla="*/ T60 w 2141"/>
                <a:gd name="T62" fmla="+- 0 4747 3984"/>
                <a:gd name="T63" fmla="*/ 4747 h 764"/>
                <a:gd name="T64" fmla="+- 0 3837 3791"/>
                <a:gd name="T65" fmla="*/ T64 w 2141"/>
                <a:gd name="T66" fmla="+- 0 4741 3984"/>
                <a:gd name="T67" fmla="*/ 4741 h 764"/>
                <a:gd name="T68" fmla="+- 0 3813 3791"/>
                <a:gd name="T69" fmla="*/ T68 w 2141"/>
                <a:gd name="T70" fmla="+- 0 4725 3984"/>
                <a:gd name="T71" fmla="*/ 4725 h 764"/>
                <a:gd name="T72" fmla="+- 0 3797 3791"/>
                <a:gd name="T73" fmla="*/ T72 w 2141"/>
                <a:gd name="T74" fmla="+- 0 4701 3984"/>
                <a:gd name="T75" fmla="*/ 4701 h 764"/>
                <a:gd name="T76" fmla="+- 0 3791 3791"/>
                <a:gd name="T77" fmla="*/ T76 w 2141"/>
                <a:gd name="T78" fmla="+- 0 4671 3984"/>
                <a:gd name="T79" fmla="*/ 4671 h 764"/>
                <a:gd name="T80" fmla="+- 0 3791 3791"/>
                <a:gd name="T81" fmla="*/ T80 w 2141"/>
                <a:gd name="T82" fmla="+- 0 4060 3984"/>
                <a:gd name="T83" fmla="*/ 406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41" h="764">
                  <a:moveTo>
                    <a:pt x="0" y="76"/>
                  </a:moveTo>
                  <a:lnTo>
                    <a:pt x="6" y="47"/>
                  </a:lnTo>
                  <a:lnTo>
                    <a:pt x="22" y="22"/>
                  </a:lnTo>
                  <a:lnTo>
                    <a:pt x="46" y="6"/>
                  </a:lnTo>
                  <a:lnTo>
                    <a:pt x="76" y="0"/>
                  </a:lnTo>
                  <a:lnTo>
                    <a:pt x="2064" y="0"/>
                  </a:lnTo>
                  <a:lnTo>
                    <a:pt x="2094" y="6"/>
                  </a:lnTo>
                  <a:lnTo>
                    <a:pt x="2118" y="22"/>
                  </a:lnTo>
                  <a:lnTo>
                    <a:pt x="2135" y="47"/>
                  </a:lnTo>
                  <a:lnTo>
                    <a:pt x="2141" y="76"/>
                  </a:lnTo>
                  <a:lnTo>
                    <a:pt x="2141" y="687"/>
                  </a:lnTo>
                  <a:lnTo>
                    <a:pt x="2135" y="717"/>
                  </a:lnTo>
                  <a:lnTo>
                    <a:pt x="2118" y="741"/>
                  </a:lnTo>
                  <a:lnTo>
                    <a:pt x="2094" y="757"/>
                  </a:lnTo>
                  <a:lnTo>
                    <a:pt x="2064" y="763"/>
                  </a:lnTo>
                  <a:lnTo>
                    <a:pt x="76" y="763"/>
                  </a:lnTo>
                  <a:lnTo>
                    <a:pt x="46" y="757"/>
                  </a:lnTo>
                  <a:lnTo>
                    <a:pt x="22" y="741"/>
                  </a:lnTo>
                  <a:lnTo>
                    <a:pt x="6" y="717"/>
                  </a:lnTo>
                  <a:lnTo>
                    <a:pt x="0" y="687"/>
                  </a:lnTo>
                  <a:lnTo>
                    <a:pt x="0" y="76"/>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4" name="docshape38">
              <a:extLst>
                <a:ext uri="{FF2B5EF4-FFF2-40B4-BE49-F238E27FC236}">
                  <a16:creationId xmlns:a16="http://schemas.microsoft.com/office/drawing/2014/main" id="{67069A01-2C64-EFE0-68F1-D9C57C6CD65E}"/>
                </a:ext>
              </a:extLst>
            </p:cNvPr>
            <p:cNvSpPr>
              <a:spLocks/>
            </p:cNvSpPr>
            <p:nvPr/>
          </p:nvSpPr>
          <p:spPr bwMode="auto">
            <a:xfrm>
              <a:off x="3640" y="4969"/>
              <a:ext cx="2176" cy="1051"/>
            </a:xfrm>
            <a:custGeom>
              <a:avLst/>
              <a:gdLst>
                <a:gd name="T0" fmla="+- 0 5710 3640"/>
                <a:gd name="T1" fmla="*/ T0 w 2176"/>
                <a:gd name="T2" fmla="+- 0 4970 4970"/>
                <a:gd name="T3" fmla="*/ 4970 h 1051"/>
                <a:gd name="T4" fmla="+- 0 3745 3640"/>
                <a:gd name="T5" fmla="*/ T4 w 2176"/>
                <a:gd name="T6" fmla="+- 0 4970 4970"/>
                <a:gd name="T7" fmla="*/ 4970 h 1051"/>
                <a:gd name="T8" fmla="+- 0 3704 3640"/>
                <a:gd name="T9" fmla="*/ T8 w 2176"/>
                <a:gd name="T10" fmla="+- 0 4978 4970"/>
                <a:gd name="T11" fmla="*/ 4978 h 1051"/>
                <a:gd name="T12" fmla="+- 0 3671 3640"/>
                <a:gd name="T13" fmla="*/ T12 w 2176"/>
                <a:gd name="T14" fmla="+- 0 5001 4970"/>
                <a:gd name="T15" fmla="*/ 5001 h 1051"/>
                <a:gd name="T16" fmla="+- 0 3648 3640"/>
                <a:gd name="T17" fmla="*/ T16 w 2176"/>
                <a:gd name="T18" fmla="+- 0 5034 4970"/>
                <a:gd name="T19" fmla="*/ 5034 h 1051"/>
                <a:gd name="T20" fmla="+- 0 3640 3640"/>
                <a:gd name="T21" fmla="*/ T20 w 2176"/>
                <a:gd name="T22" fmla="+- 0 5075 4970"/>
                <a:gd name="T23" fmla="*/ 5075 h 1051"/>
                <a:gd name="T24" fmla="+- 0 3640 3640"/>
                <a:gd name="T25" fmla="*/ T24 w 2176"/>
                <a:gd name="T26" fmla="+- 0 5915 4970"/>
                <a:gd name="T27" fmla="*/ 5915 h 1051"/>
                <a:gd name="T28" fmla="+- 0 3648 3640"/>
                <a:gd name="T29" fmla="*/ T28 w 2176"/>
                <a:gd name="T30" fmla="+- 0 5956 4970"/>
                <a:gd name="T31" fmla="*/ 5956 h 1051"/>
                <a:gd name="T32" fmla="+- 0 3671 3640"/>
                <a:gd name="T33" fmla="*/ T32 w 2176"/>
                <a:gd name="T34" fmla="+- 0 5990 4970"/>
                <a:gd name="T35" fmla="*/ 5990 h 1051"/>
                <a:gd name="T36" fmla="+- 0 3704 3640"/>
                <a:gd name="T37" fmla="*/ T36 w 2176"/>
                <a:gd name="T38" fmla="+- 0 6012 4970"/>
                <a:gd name="T39" fmla="*/ 6012 h 1051"/>
                <a:gd name="T40" fmla="+- 0 3745 3640"/>
                <a:gd name="T41" fmla="*/ T40 w 2176"/>
                <a:gd name="T42" fmla="+- 0 6020 4970"/>
                <a:gd name="T43" fmla="*/ 6020 h 1051"/>
                <a:gd name="T44" fmla="+- 0 5710 3640"/>
                <a:gd name="T45" fmla="*/ T44 w 2176"/>
                <a:gd name="T46" fmla="+- 0 6020 4970"/>
                <a:gd name="T47" fmla="*/ 6020 h 1051"/>
                <a:gd name="T48" fmla="+- 0 5751 3640"/>
                <a:gd name="T49" fmla="*/ T48 w 2176"/>
                <a:gd name="T50" fmla="+- 0 6012 4970"/>
                <a:gd name="T51" fmla="*/ 6012 h 1051"/>
                <a:gd name="T52" fmla="+- 0 5784 3640"/>
                <a:gd name="T53" fmla="*/ T52 w 2176"/>
                <a:gd name="T54" fmla="+- 0 5990 4970"/>
                <a:gd name="T55" fmla="*/ 5990 h 1051"/>
                <a:gd name="T56" fmla="+- 0 5807 3640"/>
                <a:gd name="T57" fmla="*/ T56 w 2176"/>
                <a:gd name="T58" fmla="+- 0 5956 4970"/>
                <a:gd name="T59" fmla="*/ 5956 h 1051"/>
                <a:gd name="T60" fmla="+- 0 5815 3640"/>
                <a:gd name="T61" fmla="*/ T60 w 2176"/>
                <a:gd name="T62" fmla="+- 0 5915 4970"/>
                <a:gd name="T63" fmla="*/ 5915 h 1051"/>
                <a:gd name="T64" fmla="+- 0 5815 3640"/>
                <a:gd name="T65" fmla="*/ T64 w 2176"/>
                <a:gd name="T66" fmla="+- 0 5075 4970"/>
                <a:gd name="T67" fmla="*/ 5075 h 1051"/>
                <a:gd name="T68" fmla="+- 0 5807 3640"/>
                <a:gd name="T69" fmla="*/ T68 w 2176"/>
                <a:gd name="T70" fmla="+- 0 5034 4970"/>
                <a:gd name="T71" fmla="*/ 5034 h 1051"/>
                <a:gd name="T72" fmla="+- 0 5784 3640"/>
                <a:gd name="T73" fmla="*/ T72 w 2176"/>
                <a:gd name="T74" fmla="+- 0 5001 4970"/>
                <a:gd name="T75" fmla="*/ 5001 h 1051"/>
                <a:gd name="T76" fmla="+- 0 5751 3640"/>
                <a:gd name="T77" fmla="*/ T76 w 2176"/>
                <a:gd name="T78" fmla="+- 0 4978 4970"/>
                <a:gd name="T79" fmla="*/ 4978 h 1051"/>
                <a:gd name="T80" fmla="+- 0 5710 3640"/>
                <a:gd name="T81" fmla="*/ T80 w 2176"/>
                <a:gd name="T82" fmla="+- 0 4970 4970"/>
                <a:gd name="T83" fmla="*/ 4970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2070" y="0"/>
                  </a:moveTo>
                  <a:lnTo>
                    <a:pt x="105" y="0"/>
                  </a:lnTo>
                  <a:lnTo>
                    <a:pt x="64" y="8"/>
                  </a:lnTo>
                  <a:lnTo>
                    <a:pt x="31" y="31"/>
                  </a:lnTo>
                  <a:lnTo>
                    <a:pt x="8" y="64"/>
                  </a:lnTo>
                  <a:lnTo>
                    <a:pt x="0" y="105"/>
                  </a:lnTo>
                  <a:lnTo>
                    <a:pt x="0" y="945"/>
                  </a:lnTo>
                  <a:lnTo>
                    <a:pt x="8" y="986"/>
                  </a:lnTo>
                  <a:lnTo>
                    <a:pt x="31" y="1020"/>
                  </a:lnTo>
                  <a:lnTo>
                    <a:pt x="64" y="1042"/>
                  </a:lnTo>
                  <a:lnTo>
                    <a:pt x="105" y="1050"/>
                  </a:lnTo>
                  <a:lnTo>
                    <a:pt x="2070" y="1050"/>
                  </a:lnTo>
                  <a:lnTo>
                    <a:pt x="2111" y="1042"/>
                  </a:lnTo>
                  <a:lnTo>
                    <a:pt x="2144" y="1020"/>
                  </a:lnTo>
                  <a:lnTo>
                    <a:pt x="2167" y="986"/>
                  </a:lnTo>
                  <a:lnTo>
                    <a:pt x="2175" y="945"/>
                  </a:lnTo>
                  <a:lnTo>
                    <a:pt x="2175" y="105"/>
                  </a:lnTo>
                  <a:lnTo>
                    <a:pt x="2167" y="64"/>
                  </a:lnTo>
                  <a:lnTo>
                    <a:pt x="2144" y="31"/>
                  </a:lnTo>
                  <a:lnTo>
                    <a:pt x="2111" y="8"/>
                  </a:lnTo>
                  <a:lnTo>
                    <a:pt x="2070"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5" name="docshape39">
              <a:extLst>
                <a:ext uri="{FF2B5EF4-FFF2-40B4-BE49-F238E27FC236}">
                  <a16:creationId xmlns:a16="http://schemas.microsoft.com/office/drawing/2014/main" id="{B1F2BEF2-364C-21A9-284E-DC21E8B18B40}"/>
                </a:ext>
              </a:extLst>
            </p:cNvPr>
            <p:cNvSpPr>
              <a:spLocks/>
            </p:cNvSpPr>
            <p:nvPr/>
          </p:nvSpPr>
          <p:spPr bwMode="auto">
            <a:xfrm>
              <a:off x="3640" y="4969"/>
              <a:ext cx="2176" cy="1051"/>
            </a:xfrm>
            <a:custGeom>
              <a:avLst/>
              <a:gdLst>
                <a:gd name="T0" fmla="+- 0 3640 3640"/>
                <a:gd name="T1" fmla="*/ T0 w 2176"/>
                <a:gd name="T2" fmla="+- 0 5075 4970"/>
                <a:gd name="T3" fmla="*/ 5075 h 1051"/>
                <a:gd name="T4" fmla="+- 0 3648 3640"/>
                <a:gd name="T5" fmla="*/ T4 w 2176"/>
                <a:gd name="T6" fmla="+- 0 5034 4970"/>
                <a:gd name="T7" fmla="*/ 5034 h 1051"/>
                <a:gd name="T8" fmla="+- 0 3671 3640"/>
                <a:gd name="T9" fmla="*/ T8 w 2176"/>
                <a:gd name="T10" fmla="+- 0 5001 4970"/>
                <a:gd name="T11" fmla="*/ 5001 h 1051"/>
                <a:gd name="T12" fmla="+- 0 3704 3640"/>
                <a:gd name="T13" fmla="*/ T12 w 2176"/>
                <a:gd name="T14" fmla="+- 0 4978 4970"/>
                <a:gd name="T15" fmla="*/ 4978 h 1051"/>
                <a:gd name="T16" fmla="+- 0 3745 3640"/>
                <a:gd name="T17" fmla="*/ T16 w 2176"/>
                <a:gd name="T18" fmla="+- 0 4970 4970"/>
                <a:gd name="T19" fmla="*/ 4970 h 1051"/>
                <a:gd name="T20" fmla="+- 0 5710 3640"/>
                <a:gd name="T21" fmla="*/ T20 w 2176"/>
                <a:gd name="T22" fmla="+- 0 4970 4970"/>
                <a:gd name="T23" fmla="*/ 4970 h 1051"/>
                <a:gd name="T24" fmla="+- 0 5751 3640"/>
                <a:gd name="T25" fmla="*/ T24 w 2176"/>
                <a:gd name="T26" fmla="+- 0 4978 4970"/>
                <a:gd name="T27" fmla="*/ 4978 h 1051"/>
                <a:gd name="T28" fmla="+- 0 5784 3640"/>
                <a:gd name="T29" fmla="*/ T28 w 2176"/>
                <a:gd name="T30" fmla="+- 0 5001 4970"/>
                <a:gd name="T31" fmla="*/ 5001 h 1051"/>
                <a:gd name="T32" fmla="+- 0 5807 3640"/>
                <a:gd name="T33" fmla="*/ T32 w 2176"/>
                <a:gd name="T34" fmla="+- 0 5034 4970"/>
                <a:gd name="T35" fmla="*/ 5034 h 1051"/>
                <a:gd name="T36" fmla="+- 0 5815 3640"/>
                <a:gd name="T37" fmla="*/ T36 w 2176"/>
                <a:gd name="T38" fmla="+- 0 5075 4970"/>
                <a:gd name="T39" fmla="*/ 5075 h 1051"/>
                <a:gd name="T40" fmla="+- 0 5815 3640"/>
                <a:gd name="T41" fmla="*/ T40 w 2176"/>
                <a:gd name="T42" fmla="+- 0 5915 4970"/>
                <a:gd name="T43" fmla="*/ 5915 h 1051"/>
                <a:gd name="T44" fmla="+- 0 5807 3640"/>
                <a:gd name="T45" fmla="*/ T44 w 2176"/>
                <a:gd name="T46" fmla="+- 0 5956 4970"/>
                <a:gd name="T47" fmla="*/ 5956 h 1051"/>
                <a:gd name="T48" fmla="+- 0 5784 3640"/>
                <a:gd name="T49" fmla="*/ T48 w 2176"/>
                <a:gd name="T50" fmla="+- 0 5990 4970"/>
                <a:gd name="T51" fmla="*/ 5990 h 1051"/>
                <a:gd name="T52" fmla="+- 0 5751 3640"/>
                <a:gd name="T53" fmla="*/ T52 w 2176"/>
                <a:gd name="T54" fmla="+- 0 6012 4970"/>
                <a:gd name="T55" fmla="*/ 6012 h 1051"/>
                <a:gd name="T56" fmla="+- 0 5710 3640"/>
                <a:gd name="T57" fmla="*/ T56 w 2176"/>
                <a:gd name="T58" fmla="+- 0 6020 4970"/>
                <a:gd name="T59" fmla="*/ 6020 h 1051"/>
                <a:gd name="T60" fmla="+- 0 3745 3640"/>
                <a:gd name="T61" fmla="*/ T60 w 2176"/>
                <a:gd name="T62" fmla="+- 0 6020 4970"/>
                <a:gd name="T63" fmla="*/ 6020 h 1051"/>
                <a:gd name="T64" fmla="+- 0 3704 3640"/>
                <a:gd name="T65" fmla="*/ T64 w 2176"/>
                <a:gd name="T66" fmla="+- 0 6012 4970"/>
                <a:gd name="T67" fmla="*/ 6012 h 1051"/>
                <a:gd name="T68" fmla="+- 0 3671 3640"/>
                <a:gd name="T69" fmla="*/ T68 w 2176"/>
                <a:gd name="T70" fmla="+- 0 5990 4970"/>
                <a:gd name="T71" fmla="*/ 5990 h 1051"/>
                <a:gd name="T72" fmla="+- 0 3648 3640"/>
                <a:gd name="T73" fmla="*/ T72 w 2176"/>
                <a:gd name="T74" fmla="+- 0 5956 4970"/>
                <a:gd name="T75" fmla="*/ 5956 h 1051"/>
                <a:gd name="T76" fmla="+- 0 3640 3640"/>
                <a:gd name="T77" fmla="*/ T76 w 2176"/>
                <a:gd name="T78" fmla="+- 0 5915 4970"/>
                <a:gd name="T79" fmla="*/ 5915 h 1051"/>
                <a:gd name="T80" fmla="+- 0 3640 3640"/>
                <a:gd name="T81" fmla="*/ T80 w 2176"/>
                <a:gd name="T82" fmla="+- 0 5075 4970"/>
                <a:gd name="T83" fmla="*/ 5075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0" y="105"/>
                  </a:moveTo>
                  <a:lnTo>
                    <a:pt x="8" y="64"/>
                  </a:lnTo>
                  <a:lnTo>
                    <a:pt x="31" y="31"/>
                  </a:lnTo>
                  <a:lnTo>
                    <a:pt x="64" y="8"/>
                  </a:lnTo>
                  <a:lnTo>
                    <a:pt x="105" y="0"/>
                  </a:lnTo>
                  <a:lnTo>
                    <a:pt x="2070" y="0"/>
                  </a:lnTo>
                  <a:lnTo>
                    <a:pt x="2111" y="8"/>
                  </a:lnTo>
                  <a:lnTo>
                    <a:pt x="2144" y="31"/>
                  </a:lnTo>
                  <a:lnTo>
                    <a:pt x="2167" y="64"/>
                  </a:lnTo>
                  <a:lnTo>
                    <a:pt x="2175" y="105"/>
                  </a:lnTo>
                  <a:lnTo>
                    <a:pt x="2175" y="945"/>
                  </a:lnTo>
                  <a:lnTo>
                    <a:pt x="2167" y="986"/>
                  </a:lnTo>
                  <a:lnTo>
                    <a:pt x="2144" y="1020"/>
                  </a:lnTo>
                  <a:lnTo>
                    <a:pt x="2111" y="1042"/>
                  </a:lnTo>
                  <a:lnTo>
                    <a:pt x="2070" y="1050"/>
                  </a:lnTo>
                  <a:lnTo>
                    <a:pt x="105" y="1050"/>
                  </a:lnTo>
                  <a:lnTo>
                    <a:pt x="64" y="1042"/>
                  </a:lnTo>
                  <a:lnTo>
                    <a:pt x="31" y="1020"/>
                  </a:lnTo>
                  <a:lnTo>
                    <a:pt x="8" y="986"/>
                  </a:lnTo>
                  <a:lnTo>
                    <a:pt x="0" y="945"/>
                  </a:lnTo>
                  <a:lnTo>
                    <a:pt x="0" y="105"/>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46" name="docshape40">
              <a:extLst>
                <a:ext uri="{FF2B5EF4-FFF2-40B4-BE49-F238E27FC236}">
                  <a16:creationId xmlns:a16="http://schemas.microsoft.com/office/drawing/2014/main" id="{83049C8A-86A1-56F4-BC0A-B1B7303FF083}"/>
                </a:ext>
              </a:extLst>
            </p:cNvPr>
            <p:cNvSpPr>
              <a:spLocks/>
            </p:cNvSpPr>
            <p:nvPr/>
          </p:nvSpPr>
          <p:spPr bwMode="auto">
            <a:xfrm>
              <a:off x="3773" y="5096"/>
              <a:ext cx="2176" cy="1051"/>
            </a:xfrm>
            <a:custGeom>
              <a:avLst/>
              <a:gdLst>
                <a:gd name="T0" fmla="+- 0 5844 3773"/>
                <a:gd name="T1" fmla="*/ T0 w 2176"/>
                <a:gd name="T2" fmla="+- 0 5097 5097"/>
                <a:gd name="T3" fmla="*/ 5097 h 1051"/>
                <a:gd name="T4" fmla="+- 0 3879 3773"/>
                <a:gd name="T5" fmla="*/ T4 w 2176"/>
                <a:gd name="T6" fmla="+- 0 5097 5097"/>
                <a:gd name="T7" fmla="*/ 5097 h 1051"/>
                <a:gd name="T8" fmla="+- 0 3838 3773"/>
                <a:gd name="T9" fmla="*/ T8 w 2176"/>
                <a:gd name="T10" fmla="+- 0 5105 5097"/>
                <a:gd name="T11" fmla="*/ 5105 h 1051"/>
                <a:gd name="T12" fmla="+- 0 3804 3773"/>
                <a:gd name="T13" fmla="*/ T12 w 2176"/>
                <a:gd name="T14" fmla="+- 0 5127 5097"/>
                <a:gd name="T15" fmla="*/ 5127 h 1051"/>
                <a:gd name="T16" fmla="+- 0 3782 3773"/>
                <a:gd name="T17" fmla="*/ T16 w 2176"/>
                <a:gd name="T18" fmla="+- 0 5161 5097"/>
                <a:gd name="T19" fmla="*/ 5161 h 1051"/>
                <a:gd name="T20" fmla="+- 0 3773 3773"/>
                <a:gd name="T21" fmla="*/ T20 w 2176"/>
                <a:gd name="T22" fmla="+- 0 5202 5097"/>
                <a:gd name="T23" fmla="*/ 5202 h 1051"/>
                <a:gd name="T24" fmla="+- 0 3773 3773"/>
                <a:gd name="T25" fmla="*/ T24 w 2176"/>
                <a:gd name="T26" fmla="+- 0 6042 5097"/>
                <a:gd name="T27" fmla="*/ 6042 h 1051"/>
                <a:gd name="T28" fmla="+- 0 3782 3773"/>
                <a:gd name="T29" fmla="*/ T28 w 2176"/>
                <a:gd name="T30" fmla="+- 0 6083 5097"/>
                <a:gd name="T31" fmla="*/ 6083 h 1051"/>
                <a:gd name="T32" fmla="+- 0 3804 3773"/>
                <a:gd name="T33" fmla="*/ T32 w 2176"/>
                <a:gd name="T34" fmla="+- 0 6117 5097"/>
                <a:gd name="T35" fmla="*/ 6117 h 1051"/>
                <a:gd name="T36" fmla="+- 0 3838 3773"/>
                <a:gd name="T37" fmla="*/ T36 w 2176"/>
                <a:gd name="T38" fmla="+- 0 6139 5097"/>
                <a:gd name="T39" fmla="*/ 6139 h 1051"/>
                <a:gd name="T40" fmla="+- 0 3879 3773"/>
                <a:gd name="T41" fmla="*/ T40 w 2176"/>
                <a:gd name="T42" fmla="+- 0 6147 5097"/>
                <a:gd name="T43" fmla="*/ 6147 h 1051"/>
                <a:gd name="T44" fmla="+- 0 5844 3773"/>
                <a:gd name="T45" fmla="*/ T44 w 2176"/>
                <a:gd name="T46" fmla="+- 0 6147 5097"/>
                <a:gd name="T47" fmla="*/ 6147 h 1051"/>
                <a:gd name="T48" fmla="+- 0 5885 3773"/>
                <a:gd name="T49" fmla="*/ T48 w 2176"/>
                <a:gd name="T50" fmla="+- 0 6139 5097"/>
                <a:gd name="T51" fmla="*/ 6139 h 1051"/>
                <a:gd name="T52" fmla="+- 0 5918 3773"/>
                <a:gd name="T53" fmla="*/ T52 w 2176"/>
                <a:gd name="T54" fmla="+- 0 6117 5097"/>
                <a:gd name="T55" fmla="*/ 6117 h 1051"/>
                <a:gd name="T56" fmla="+- 0 5941 3773"/>
                <a:gd name="T57" fmla="*/ T56 w 2176"/>
                <a:gd name="T58" fmla="+- 0 6083 5097"/>
                <a:gd name="T59" fmla="*/ 6083 h 1051"/>
                <a:gd name="T60" fmla="+- 0 5949 3773"/>
                <a:gd name="T61" fmla="*/ T60 w 2176"/>
                <a:gd name="T62" fmla="+- 0 6042 5097"/>
                <a:gd name="T63" fmla="*/ 6042 h 1051"/>
                <a:gd name="T64" fmla="+- 0 5949 3773"/>
                <a:gd name="T65" fmla="*/ T64 w 2176"/>
                <a:gd name="T66" fmla="+- 0 5202 5097"/>
                <a:gd name="T67" fmla="*/ 5202 h 1051"/>
                <a:gd name="T68" fmla="+- 0 5941 3773"/>
                <a:gd name="T69" fmla="*/ T68 w 2176"/>
                <a:gd name="T70" fmla="+- 0 5161 5097"/>
                <a:gd name="T71" fmla="*/ 5161 h 1051"/>
                <a:gd name="T72" fmla="+- 0 5918 3773"/>
                <a:gd name="T73" fmla="*/ T72 w 2176"/>
                <a:gd name="T74" fmla="+- 0 5127 5097"/>
                <a:gd name="T75" fmla="*/ 5127 h 1051"/>
                <a:gd name="T76" fmla="+- 0 5885 3773"/>
                <a:gd name="T77" fmla="*/ T76 w 2176"/>
                <a:gd name="T78" fmla="+- 0 5105 5097"/>
                <a:gd name="T79" fmla="*/ 5105 h 1051"/>
                <a:gd name="T80" fmla="+- 0 5844 3773"/>
                <a:gd name="T81" fmla="*/ T80 w 2176"/>
                <a:gd name="T82" fmla="+- 0 5097 5097"/>
                <a:gd name="T83" fmla="*/ 5097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2071" y="0"/>
                  </a:moveTo>
                  <a:lnTo>
                    <a:pt x="106" y="0"/>
                  </a:lnTo>
                  <a:lnTo>
                    <a:pt x="65" y="8"/>
                  </a:lnTo>
                  <a:lnTo>
                    <a:pt x="31" y="30"/>
                  </a:lnTo>
                  <a:lnTo>
                    <a:pt x="9" y="64"/>
                  </a:lnTo>
                  <a:lnTo>
                    <a:pt x="0" y="105"/>
                  </a:lnTo>
                  <a:lnTo>
                    <a:pt x="0" y="945"/>
                  </a:lnTo>
                  <a:lnTo>
                    <a:pt x="9" y="986"/>
                  </a:lnTo>
                  <a:lnTo>
                    <a:pt x="31" y="1020"/>
                  </a:lnTo>
                  <a:lnTo>
                    <a:pt x="65" y="1042"/>
                  </a:lnTo>
                  <a:lnTo>
                    <a:pt x="106" y="1050"/>
                  </a:lnTo>
                  <a:lnTo>
                    <a:pt x="2071" y="1050"/>
                  </a:lnTo>
                  <a:lnTo>
                    <a:pt x="2112" y="1042"/>
                  </a:lnTo>
                  <a:lnTo>
                    <a:pt x="2145" y="1020"/>
                  </a:lnTo>
                  <a:lnTo>
                    <a:pt x="2168" y="986"/>
                  </a:lnTo>
                  <a:lnTo>
                    <a:pt x="2176" y="945"/>
                  </a:lnTo>
                  <a:lnTo>
                    <a:pt x="2176" y="105"/>
                  </a:lnTo>
                  <a:lnTo>
                    <a:pt x="2168" y="64"/>
                  </a:lnTo>
                  <a:lnTo>
                    <a:pt x="2145" y="30"/>
                  </a:lnTo>
                  <a:lnTo>
                    <a:pt x="2112" y="8"/>
                  </a:lnTo>
                  <a:lnTo>
                    <a:pt x="207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600" dirty="0">
                  <a:solidFill>
                    <a:prstClr val="black"/>
                  </a:solidFill>
                  <a:latin typeface="Arial" panose="020B0604020202020204" pitchFamily="34" charset="0"/>
                  <a:ea typeface="Calibri" panose="020F0502020204030204" pitchFamily="34" charset="0"/>
                </a:rPr>
                <a:t>They will look into the proper import  of quality clothes from China</a:t>
              </a:r>
              <a:endParaRPr lang="en-GB" sz="1600" dirty="0">
                <a:solidFill>
                  <a:prstClr val="black"/>
                </a:solidFill>
                <a:latin typeface="Calibri" panose="020F0502020204030204"/>
              </a:endParaRPr>
            </a:p>
          </p:txBody>
        </p:sp>
        <p:sp>
          <p:nvSpPr>
            <p:cNvPr id="47" name="docshape41">
              <a:extLst>
                <a:ext uri="{FF2B5EF4-FFF2-40B4-BE49-F238E27FC236}">
                  <a16:creationId xmlns:a16="http://schemas.microsoft.com/office/drawing/2014/main" id="{4351EAF1-F451-25C0-888C-B9771CC8B210}"/>
                </a:ext>
              </a:extLst>
            </p:cNvPr>
            <p:cNvSpPr>
              <a:spLocks/>
            </p:cNvSpPr>
            <p:nvPr/>
          </p:nvSpPr>
          <p:spPr bwMode="auto">
            <a:xfrm>
              <a:off x="3773" y="5096"/>
              <a:ext cx="2176" cy="1051"/>
            </a:xfrm>
            <a:custGeom>
              <a:avLst/>
              <a:gdLst>
                <a:gd name="T0" fmla="+- 0 3773 3773"/>
                <a:gd name="T1" fmla="*/ T0 w 2176"/>
                <a:gd name="T2" fmla="+- 0 5202 5097"/>
                <a:gd name="T3" fmla="*/ 5202 h 1051"/>
                <a:gd name="T4" fmla="+- 0 3782 3773"/>
                <a:gd name="T5" fmla="*/ T4 w 2176"/>
                <a:gd name="T6" fmla="+- 0 5161 5097"/>
                <a:gd name="T7" fmla="*/ 5161 h 1051"/>
                <a:gd name="T8" fmla="+- 0 3804 3773"/>
                <a:gd name="T9" fmla="*/ T8 w 2176"/>
                <a:gd name="T10" fmla="+- 0 5127 5097"/>
                <a:gd name="T11" fmla="*/ 5127 h 1051"/>
                <a:gd name="T12" fmla="+- 0 3838 3773"/>
                <a:gd name="T13" fmla="*/ T12 w 2176"/>
                <a:gd name="T14" fmla="+- 0 5105 5097"/>
                <a:gd name="T15" fmla="*/ 5105 h 1051"/>
                <a:gd name="T16" fmla="+- 0 3879 3773"/>
                <a:gd name="T17" fmla="*/ T16 w 2176"/>
                <a:gd name="T18" fmla="+- 0 5097 5097"/>
                <a:gd name="T19" fmla="*/ 5097 h 1051"/>
                <a:gd name="T20" fmla="+- 0 5844 3773"/>
                <a:gd name="T21" fmla="*/ T20 w 2176"/>
                <a:gd name="T22" fmla="+- 0 5097 5097"/>
                <a:gd name="T23" fmla="*/ 5097 h 1051"/>
                <a:gd name="T24" fmla="+- 0 5885 3773"/>
                <a:gd name="T25" fmla="*/ T24 w 2176"/>
                <a:gd name="T26" fmla="+- 0 5105 5097"/>
                <a:gd name="T27" fmla="*/ 5105 h 1051"/>
                <a:gd name="T28" fmla="+- 0 5918 3773"/>
                <a:gd name="T29" fmla="*/ T28 w 2176"/>
                <a:gd name="T30" fmla="+- 0 5127 5097"/>
                <a:gd name="T31" fmla="*/ 5127 h 1051"/>
                <a:gd name="T32" fmla="+- 0 5941 3773"/>
                <a:gd name="T33" fmla="*/ T32 w 2176"/>
                <a:gd name="T34" fmla="+- 0 5161 5097"/>
                <a:gd name="T35" fmla="*/ 5161 h 1051"/>
                <a:gd name="T36" fmla="+- 0 5949 3773"/>
                <a:gd name="T37" fmla="*/ T36 w 2176"/>
                <a:gd name="T38" fmla="+- 0 5202 5097"/>
                <a:gd name="T39" fmla="*/ 5202 h 1051"/>
                <a:gd name="T40" fmla="+- 0 5949 3773"/>
                <a:gd name="T41" fmla="*/ T40 w 2176"/>
                <a:gd name="T42" fmla="+- 0 6042 5097"/>
                <a:gd name="T43" fmla="*/ 6042 h 1051"/>
                <a:gd name="T44" fmla="+- 0 5941 3773"/>
                <a:gd name="T45" fmla="*/ T44 w 2176"/>
                <a:gd name="T46" fmla="+- 0 6083 5097"/>
                <a:gd name="T47" fmla="*/ 6083 h 1051"/>
                <a:gd name="T48" fmla="+- 0 5918 3773"/>
                <a:gd name="T49" fmla="*/ T48 w 2176"/>
                <a:gd name="T50" fmla="+- 0 6117 5097"/>
                <a:gd name="T51" fmla="*/ 6117 h 1051"/>
                <a:gd name="T52" fmla="+- 0 5885 3773"/>
                <a:gd name="T53" fmla="*/ T52 w 2176"/>
                <a:gd name="T54" fmla="+- 0 6139 5097"/>
                <a:gd name="T55" fmla="*/ 6139 h 1051"/>
                <a:gd name="T56" fmla="+- 0 5844 3773"/>
                <a:gd name="T57" fmla="*/ T56 w 2176"/>
                <a:gd name="T58" fmla="+- 0 6147 5097"/>
                <a:gd name="T59" fmla="*/ 6147 h 1051"/>
                <a:gd name="T60" fmla="+- 0 3879 3773"/>
                <a:gd name="T61" fmla="*/ T60 w 2176"/>
                <a:gd name="T62" fmla="+- 0 6147 5097"/>
                <a:gd name="T63" fmla="*/ 6147 h 1051"/>
                <a:gd name="T64" fmla="+- 0 3838 3773"/>
                <a:gd name="T65" fmla="*/ T64 w 2176"/>
                <a:gd name="T66" fmla="+- 0 6139 5097"/>
                <a:gd name="T67" fmla="*/ 6139 h 1051"/>
                <a:gd name="T68" fmla="+- 0 3804 3773"/>
                <a:gd name="T69" fmla="*/ T68 w 2176"/>
                <a:gd name="T70" fmla="+- 0 6117 5097"/>
                <a:gd name="T71" fmla="*/ 6117 h 1051"/>
                <a:gd name="T72" fmla="+- 0 3782 3773"/>
                <a:gd name="T73" fmla="*/ T72 w 2176"/>
                <a:gd name="T74" fmla="+- 0 6083 5097"/>
                <a:gd name="T75" fmla="*/ 6083 h 1051"/>
                <a:gd name="T76" fmla="+- 0 3773 3773"/>
                <a:gd name="T77" fmla="*/ T76 w 2176"/>
                <a:gd name="T78" fmla="+- 0 6042 5097"/>
                <a:gd name="T79" fmla="*/ 6042 h 1051"/>
                <a:gd name="T80" fmla="+- 0 3773 3773"/>
                <a:gd name="T81" fmla="*/ T80 w 2176"/>
                <a:gd name="T82" fmla="+- 0 5202 5097"/>
                <a:gd name="T83" fmla="*/ 5202 h 1051"/>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76" h="1051">
                  <a:moveTo>
                    <a:pt x="0" y="105"/>
                  </a:moveTo>
                  <a:lnTo>
                    <a:pt x="9" y="64"/>
                  </a:lnTo>
                  <a:lnTo>
                    <a:pt x="31" y="30"/>
                  </a:lnTo>
                  <a:lnTo>
                    <a:pt x="65" y="8"/>
                  </a:lnTo>
                  <a:lnTo>
                    <a:pt x="106" y="0"/>
                  </a:lnTo>
                  <a:lnTo>
                    <a:pt x="2071" y="0"/>
                  </a:lnTo>
                  <a:lnTo>
                    <a:pt x="2112" y="8"/>
                  </a:lnTo>
                  <a:lnTo>
                    <a:pt x="2145" y="30"/>
                  </a:lnTo>
                  <a:lnTo>
                    <a:pt x="2168" y="64"/>
                  </a:lnTo>
                  <a:lnTo>
                    <a:pt x="2176" y="105"/>
                  </a:lnTo>
                  <a:lnTo>
                    <a:pt x="2176" y="945"/>
                  </a:lnTo>
                  <a:lnTo>
                    <a:pt x="2168" y="986"/>
                  </a:lnTo>
                  <a:lnTo>
                    <a:pt x="2145" y="1020"/>
                  </a:lnTo>
                  <a:lnTo>
                    <a:pt x="2112" y="1042"/>
                  </a:lnTo>
                  <a:lnTo>
                    <a:pt x="2071" y="1050"/>
                  </a:lnTo>
                  <a:lnTo>
                    <a:pt x="106" y="1050"/>
                  </a:lnTo>
                  <a:lnTo>
                    <a:pt x="65" y="1042"/>
                  </a:lnTo>
                  <a:lnTo>
                    <a:pt x="31" y="1020"/>
                  </a:lnTo>
                  <a:lnTo>
                    <a:pt x="9" y="986"/>
                  </a:lnTo>
                  <a:lnTo>
                    <a:pt x="0" y="945"/>
                  </a:lnTo>
                  <a:lnTo>
                    <a:pt x="0" y="105"/>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48" name="Line 78">
              <a:extLst>
                <a:ext uri="{FF2B5EF4-FFF2-40B4-BE49-F238E27FC236}">
                  <a16:creationId xmlns:a16="http://schemas.microsoft.com/office/drawing/2014/main" id="{50E254F0-8B33-5C0C-E338-60D631A540A3}"/>
                </a:ext>
              </a:extLst>
            </p:cNvPr>
            <p:cNvCxnSpPr>
              <a:cxnSpLocks noChangeShapeType="1"/>
            </p:cNvCxnSpPr>
            <p:nvPr/>
          </p:nvCxnSpPr>
          <p:spPr bwMode="auto">
            <a:xfrm>
              <a:off x="7107" y="2391"/>
              <a:ext cx="0" cy="350"/>
            </a:xfrm>
            <a:prstGeom prst="line">
              <a:avLst/>
            </a:prstGeom>
            <a:noFill/>
            <a:ln w="25400">
              <a:solidFill>
                <a:srgbClr val="D5A09F"/>
              </a:solidFill>
              <a:prstDash val="solid"/>
              <a:round/>
              <a:headEnd/>
              <a:tailEnd/>
            </a:ln>
            <a:extLst>
              <a:ext uri="{909E8E84-426E-40DD-AFC4-6F175D3DCCD1}">
                <a14:hiddenFill xmlns:a14="http://schemas.microsoft.com/office/drawing/2010/main">
                  <a:noFill/>
                </a14:hiddenFill>
              </a:ext>
            </a:extLst>
          </p:spPr>
        </p:cxnSp>
        <p:sp>
          <p:nvSpPr>
            <p:cNvPr id="49" name="docshape42">
              <a:extLst>
                <a:ext uri="{FF2B5EF4-FFF2-40B4-BE49-F238E27FC236}">
                  <a16:creationId xmlns:a16="http://schemas.microsoft.com/office/drawing/2014/main" id="{70FBE9F6-AE25-913F-4BC9-1EFA136B4054}"/>
                </a:ext>
              </a:extLst>
            </p:cNvPr>
            <p:cNvSpPr>
              <a:spLocks/>
            </p:cNvSpPr>
            <p:nvPr/>
          </p:nvSpPr>
          <p:spPr bwMode="auto">
            <a:xfrm>
              <a:off x="6123" y="1068"/>
              <a:ext cx="1967" cy="1323"/>
            </a:xfrm>
            <a:custGeom>
              <a:avLst/>
              <a:gdLst>
                <a:gd name="T0" fmla="+- 0 7958 6124"/>
                <a:gd name="T1" fmla="*/ T0 w 1967"/>
                <a:gd name="T2" fmla="+- 0 1069 1069"/>
                <a:gd name="T3" fmla="*/ 1069 h 1323"/>
                <a:gd name="T4" fmla="+- 0 6256 6124"/>
                <a:gd name="T5" fmla="*/ T4 w 1967"/>
                <a:gd name="T6" fmla="+- 0 1069 1069"/>
                <a:gd name="T7" fmla="*/ 1069 h 1323"/>
                <a:gd name="T8" fmla="+- 0 6205 6124"/>
                <a:gd name="T9" fmla="*/ T8 w 1967"/>
                <a:gd name="T10" fmla="+- 0 1079 1069"/>
                <a:gd name="T11" fmla="*/ 1079 h 1323"/>
                <a:gd name="T12" fmla="+- 0 6163 6124"/>
                <a:gd name="T13" fmla="*/ T12 w 1967"/>
                <a:gd name="T14" fmla="+- 0 1108 1069"/>
                <a:gd name="T15" fmla="*/ 1108 h 1323"/>
                <a:gd name="T16" fmla="+- 0 6134 6124"/>
                <a:gd name="T17" fmla="*/ T16 w 1967"/>
                <a:gd name="T18" fmla="+- 0 1150 1069"/>
                <a:gd name="T19" fmla="*/ 1150 h 1323"/>
                <a:gd name="T20" fmla="+- 0 6124 6124"/>
                <a:gd name="T21" fmla="*/ T20 w 1967"/>
                <a:gd name="T22" fmla="+- 0 1201 1069"/>
                <a:gd name="T23" fmla="*/ 1201 h 1323"/>
                <a:gd name="T24" fmla="+- 0 6124 6124"/>
                <a:gd name="T25" fmla="*/ T24 w 1967"/>
                <a:gd name="T26" fmla="+- 0 2259 1069"/>
                <a:gd name="T27" fmla="*/ 2259 h 1323"/>
                <a:gd name="T28" fmla="+- 0 6134 6124"/>
                <a:gd name="T29" fmla="*/ T28 w 1967"/>
                <a:gd name="T30" fmla="+- 0 2311 1069"/>
                <a:gd name="T31" fmla="*/ 2311 h 1323"/>
                <a:gd name="T32" fmla="+- 0 6163 6124"/>
                <a:gd name="T33" fmla="*/ T32 w 1967"/>
                <a:gd name="T34" fmla="+- 0 2353 1069"/>
                <a:gd name="T35" fmla="*/ 2353 h 1323"/>
                <a:gd name="T36" fmla="+- 0 6205 6124"/>
                <a:gd name="T37" fmla="*/ T36 w 1967"/>
                <a:gd name="T38" fmla="+- 0 2381 1069"/>
                <a:gd name="T39" fmla="*/ 2381 h 1323"/>
                <a:gd name="T40" fmla="+- 0 6256 6124"/>
                <a:gd name="T41" fmla="*/ T40 w 1967"/>
                <a:gd name="T42" fmla="+- 0 2391 1069"/>
                <a:gd name="T43" fmla="*/ 2391 h 1323"/>
                <a:gd name="T44" fmla="+- 0 7958 6124"/>
                <a:gd name="T45" fmla="*/ T44 w 1967"/>
                <a:gd name="T46" fmla="+- 0 2391 1069"/>
                <a:gd name="T47" fmla="*/ 2391 h 1323"/>
                <a:gd name="T48" fmla="+- 0 8009 6124"/>
                <a:gd name="T49" fmla="*/ T48 w 1967"/>
                <a:gd name="T50" fmla="+- 0 2381 1069"/>
                <a:gd name="T51" fmla="*/ 2381 h 1323"/>
                <a:gd name="T52" fmla="+- 0 8051 6124"/>
                <a:gd name="T53" fmla="*/ T52 w 1967"/>
                <a:gd name="T54" fmla="+- 0 2353 1069"/>
                <a:gd name="T55" fmla="*/ 2353 h 1323"/>
                <a:gd name="T56" fmla="+- 0 8080 6124"/>
                <a:gd name="T57" fmla="*/ T56 w 1967"/>
                <a:gd name="T58" fmla="+- 0 2311 1069"/>
                <a:gd name="T59" fmla="*/ 2311 h 1323"/>
                <a:gd name="T60" fmla="+- 0 8090 6124"/>
                <a:gd name="T61" fmla="*/ T60 w 1967"/>
                <a:gd name="T62" fmla="+- 0 2259 1069"/>
                <a:gd name="T63" fmla="*/ 2259 h 1323"/>
                <a:gd name="T64" fmla="+- 0 8090 6124"/>
                <a:gd name="T65" fmla="*/ T64 w 1967"/>
                <a:gd name="T66" fmla="+- 0 1201 1069"/>
                <a:gd name="T67" fmla="*/ 1201 h 1323"/>
                <a:gd name="T68" fmla="+- 0 8080 6124"/>
                <a:gd name="T69" fmla="*/ T68 w 1967"/>
                <a:gd name="T70" fmla="+- 0 1150 1069"/>
                <a:gd name="T71" fmla="*/ 1150 h 1323"/>
                <a:gd name="T72" fmla="+- 0 8051 6124"/>
                <a:gd name="T73" fmla="*/ T72 w 1967"/>
                <a:gd name="T74" fmla="+- 0 1108 1069"/>
                <a:gd name="T75" fmla="*/ 1108 h 1323"/>
                <a:gd name="T76" fmla="+- 0 8009 6124"/>
                <a:gd name="T77" fmla="*/ T76 w 1967"/>
                <a:gd name="T78" fmla="+- 0 1079 1069"/>
                <a:gd name="T79" fmla="*/ 1079 h 1323"/>
                <a:gd name="T80" fmla="+- 0 7958 6124"/>
                <a:gd name="T81" fmla="*/ T80 w 1967"/>
                <a:gd name="T82" fmla="+- 0 1069 1069"/>
                <a:gd name="T83" fmla="*/ 1069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1834" y="0"/>
                  </a:moveTo>
                  <a:lnTo>
                    <a:pt x="132" y="0"/>
                  </a:lnTo>
                  <a:lnTo>
                    <a:pt x="81" y="10"/>
                  </a:lnTo>
                  <a:lnTo>
                    <a:pt x="39" y="39"/>
                  </a:lnTo>
                  <a:lnTo>
                    <a:pt x="10" y="81"/>
                  </a:lnTo>
                  <a:lnTo>
                    <a:pt x="0" y="132"/>
                  </a:lnTo>
                  <a:lnTo>
                    <a:pt x="0" y="1190"/>
                  </a:lnTo>
                  <a:lnTo>
                    <a:pt x="10" y="1242"/>
                  </a:lnTo>
                  <a:lnTo>
                    <a:pt x="39" y="1284"/>
                  </a:lnTo>
                  <a:lnTo>
                    <a:pt x="81" y="1312"/>
                  </a:lnTo>
                  <a:lnTo>
                    <a:pt x="132" y="1322"/>
                  </a:lnTo>
                  <a:lnTo>
                    <a:pt x="1834" y="1322"/>
                  </a:lnTo>
                  <a:lnTo>
                    <a:pt x="1885" y="1312"/>
                  </a:lnTo>
                  <a:lnTo>
                    <a:pt x="1927" y="1284"/>
                  </a:lnTo>
                  <a:lnTo>
                    <a:pt x="1956" y="1242"/>
                  </a:lnTo>
                  <a:lnTo>
                    <a:pt x="1966" y="1190"/>
                  </a:lnTo>
                  <a:lnTo>
                    <a:pt x="1966" y="132"/>
                  </a:lnTo>
                  <a:lnTo>
                    <a:pt x="1956" y="81"/>
                  </a:lnTo>
                  <a:lnTo>
                    <a:pt x="1927" y="39"/>
                  </a:lnTo>
                  <a:lnTo>
                    <a:pt x="1885" y="10"/>
                  </a:lnTo>
                  <a:lnTo>
                    <a:pt x="1834"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0" name="docshape43">
              <a:extLst>
                <a:ext uri="{FF2B5EF4-FFF2-40B4-BE49-F238E27FC236}">
                  <a16:creationId xmlns:a16="http://schemas.microsoft.com/office/drawing/2014/main" id="{EECD5433-F2F1-6DF7-291A-D05D3F441FC7}"/>
                </a:ext>
              </a:extLst>
            </p:cNvPr>
            <p:cNvSpPr>
              <a:spLocks/>
            </p:cNvSpPr>
            <p:nvPr/>
          </p:nvSpPr>
          <p:spPr bwMode="auto">
            <a:xfrm>
              <a:off x="6123" y="1068"/>
              <a:ext cx="1967" cy="1323"/>
            </a:xfrm>
            <a:custGeom>
              <a:avLst/>
              <a:gdLst>
                <a:gd name="T0" fmla="+- 0 6124 6124"/>
                <a:gd name="T1" fmla="*/ T0 w 1967"/>
                <a:gd name="T2" fmla="+- 0 1201 1069"/>
                <a:gd name="T3" fmla="*/ 1201 h 1323"/>
                <a:gd name="T4" fmla="+- 0 6134 6124"/>
                <a:gd name="T5" fmla="*/ T4 w 1967"/>
                <a:gd name="T6" fmla="+- 0 1150 1069"/>
                <a:gd name="T7" fmla="*/ 1150 h 1323"/>
                <a:gd name="T8" fmla="+- 0 6163 6124"/>
                <a:gd name="T9" fmla="*/ T8 w 1967"/>
                <a:gd name="T10" fmla="+- 0 1108 1069"/>
                <a:gd name="T11" fmla="*/ 1108 h 1323"/>
                <a:gd name="T12" fmla="+- 0 6205 6124"/>
                <a:gd name="T13" fmla="*/ T12 w 1967"/>
                <a:gd name="T14" fmla="+- 0 1079 1069"/>
                <a:gd name="T15" fmla="*/ 1079 h 1323"/>
                <a:gd name="T16" fmla="+- 0 6256 6124"/>
                <a:gd name="T17" fmla="*/ T16 w 1967"/>
                <a:gd name="T18" fmla="+- 0 1069 1069"/>
                <a:gd name="T19" fmla="*/ 1069 h 1323"/>
                <a:gd name="T20" fmla="+- 0 7958 6124"/>
                <a:gd name="T21" fmla="*/ T20 w 1967"/>
                <a:gd name="T22" fmla="+- 0 1069 1069"/>
                <a:gd name="T23" fmla="*/ 1069 h 1323"/>
                <a:gd name="T24" fmla="+- 0 8009 6124"/>
                <a:gd name="T25" fmla="*/ T24 w 1967"/>
                <a:gd name="T26" fmla="+- 0 1079 1069"/>
                <a:gd name="T27" fmla="*/ 1079 h 1323"/>
                <a:gd name="T28" fmla="+- 0 8051 6124"/>
                <a:gd name="T29" fmla="*/ T28 w 1967"/>
                <a:gd name="T30" fmla="+- 0 1108 1069"/>
                <a:gd name="T31" fmla="*/ 1108 h 1323"/>
                <a:gd name="T32" fmla="+- 0 8080 6124"/>
                <a:gd name="T33" fmla="*/ T32 w 1967"/>
                <a:gd name="T34" fmla="+- 0 1150 1069"/>
                <a:gd name="T35" fmla="*/ 1150 h 1323"/>
                <a:gd name="T36" fmla="+- 0 8090 6124"/>
                <a:gd name="T37" fmla="*/ T36 w 1967"/>
                <a:gd name="T38" fmla="+- 0 1201 1069"/>
                <a:gd name="T39" fmla="*/ 1201 h 1323"/>
                <a:gd name="T40" fmla="+- 0 8090 6124"/>
                <a:gd name="T41" fmla="*/ T40 w 1967"/>
                <a:gd name="T42" fmla="+- 0 2259 1069"/>
                <a:gd name="T43" fmla="*/ 2259 h 1323"/>
                <a:gd name="T44" fmla="+- 0 8080 6124"/>
                <a:gd name="T45" fmla="*/ T44 w 1967"/>
                <a:gd name="T46" fmla="+- 0 2311 1069"/>
                <a:gd name="T47" fmla="*/ 2311 h 1323"/>
                <a:gd name="T48" fmla="+- 0 8051 6124"/>
                <a:gd name="T49" fmla="*/ T48 w 1967"/>
                <a:gd name="T50" fmla="+- 0 2353 1069"/>
                <a:gd name="T51" fmla="*/ 2353 h 1323"/>
                <a:gd name="T52" fmla="+- 0 8009 6124"/>
                <a:gd name="T53" fmla="*/ T52 w 1967"/>
                <a:gd name="T54" fmla="+- 0 2381 1069"/>
                <a:gd name="T55" fmla="*/ 2381 h 1323"/>
                <a:gd name="T56" fmla="+- 0 7958 6124"/>
                <a:gd name="T57" fmla="*/ T56 w 1967"/>
                <a:gd name="T58" fmla="+- 0 2391 1069"/>
                <a:gd name="T59" fmla="*/ 2391 h 1323"/>
                <a:gd name="T60" fmla="+- 0 6256 6124"/>
                <a:gd name="T61" fmla="*/ T60 w 1967"/>
                <a:gd name="T62" fmla="+- 0 2391 1069"/>
                <a:gd name="T63" fmla="*/ 2391 h 1323"/>
                <a:gd name="T64" fmla="+- 0 6205 6124"/>
                <a:gd name="T65" fmla="*/ T64 w 1967"/>
                <a:gd name="T66" fmla="+- 0 2381 1069"/>
                <a:gd name="T67" fmla="*/ 2381 h 1323"/>
                <a:gd name="T68" fmla="+- 0 6163 6124"/>
                <a:gd name="T69" fmla="*/ T68 w 1967"/>
                <a:gd name="T70" fmla="+- 0 2353 1069"/>
                <a:gd name="T71" fmla="*/ 2353 h 1323"/>
                <a:gd name="T72" fmla="+- 0 6134 6124"/>
                <a:gd name="T73" fmla="*/ T72 w 1967"/>
                <a:gd name="T74" fmla="+- 0 2311 1069"/>
                <a:gd name="T75" fmla="*/ 2311 h 1323"/>
                <a:gd name="T76" fmla="+- 0 6124 6124"/>
                <a:gd name="T77" fmla="*/ T76 w 1967"/>
                <a:gd name="T78" fmla="+- 0 2259 1069"/>
                <a:gd name="T79" fmla="*/ 2259 h 1323"/>
                <a:gd name="T80" fmla="+- 0 6124 6124"/>
                <a:gd name="T81" fmla="*/ T80 w 1967"/>
                <a:gd name="T82" fmla="+- 0 1201 1069"/>
                <a:gd name="T83" fmla="*/ 1201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0" y="132"/>
                  </a:moveTo>
                  <a:lnTo>
                    <a:pt x="10" y="81"/>
                  </a:lnTo>
                  <a:lnTo>
                    <a:pt x="39" y="39"/>
                  </a:lnTo>
                  <a:lnTo>
                    <a:pt x="81" y="10"/>
                  </a:lnTo>
                  <a:lnTo>
                    <a:pt x="132" y="0"/>
                  </a:lnTo>
                  <a:lnTo>
                    <a:pt x="1834" y="0"/>
                  </a:lnTo>
                  <a:lnTo>
                    <a:pt x="1885" y="10"/>
                  </a:lnTo>
                  <a:lnTo>
                    <a:pt x="1927" y="39"/>
                  </a:lnTo>
                  <a:lnTo>
                    <a:pt x="1956" y="81"/>
                  </a:lnTo>
                  <a:lnTo>
                    <a:pt x="1966" y="132"/>
                  </a:lnTo>
                  <a:lnTo>
                    <a:pt x="1966" y="1190"/>
                  </a:lnTo>
                  <a:lnTo>
                    <a:pt x="1956" y="1242"/>
                  </a:lnTo>
                  <a:lnTo>
                    <a:pt x="1927" y="1284"/>
                  </a:lnTo>
                  <a:lnTo>
                    <a:pt x="1885" y="1312"/>
                  </a:lnTo>
                  <a:lnTo>
                    <a:pt x="1834" y="1322"/>
                  </a:lnTo>
                  <a:lnTo>
                    <a:pt x="132" y="1322"/>
                  </a:lnTo>
                  <a:lnTo>
                    <a:pt x="81" y="1312"/>
                  </a:lnTo>
                  <a:lnTo>
                    <a:pt x="39" y="1284"/>
                  </a:lnTo>
                  <a:lnTo>
                    <a:pt x="10" y="1242"/>
                  </a:lnTo>
                  <a:lnTo>
                    <a:pt x="0" y="1190"/>
                  </a:lnTo>
                  <a:lnTo>
                    <a:pt x="0" y="132"/>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1" name="docshape44">
              <a:extLst>
                <a:ext uri="{FF2B5EF4-FFF2-40B4-BE49-F238E27FC236}">
                  <a16:creationId xmlns:a16="http://schemas.microsoft.com/office/drawing/2014/main" id="{CB686FC6-969E-583A-5A64-08EB12503345}"/>
                </a:ext>
              </a:extLst>
            </p:cNvPr>
            <p:cNvSpPr>
              <a:spLocks/>
            </p:cNvSpPr>
            <p:nvPr/>
          </p:nvSpPr>
          <p:spPr bwMode="auto">
            <a:xfrm>
              <a:off x="6256" y="1224"/>
              <a:ext cx="1967" cy="1323"/>
            </a:xfrm>
            <a:custGeom>
              <a:avLst/>
              <a:gdLst>
                <a:gd name="T0" fmla="+- 0 8091 6257"/>
                <a:gd name="T1" fmla="*/ T0 w 1967"/>
                <a:gd name="T2" fmla="+- 0 1196 1196"/>
                <a:gd name="T3" fmla="*/ 1196 h 1323"/>
                <a:gd name="T4" fmla="+- 0 6390 6257"/>
                <a:gd name="T5" fmla="*/ T4 w 1967"/>
                <a:gd name="T6" fmla="+- 0 1196 1196"/>
                <a:gd name="T7" fmla="*/ 1196 h 1323"/>
                <a:gd name="T8" fmla="+- 0 6338 6257"/>
                <a:gd name="T9" fmla="*/ T8 w 1967"/>
                <a:gd name="T10" fmla="+- 0 1206 1196"/>
                <a:gd name="T11" fmla="*/ 1206 h 1323"/>
                <a:gd name="T12" fmla="+- 0 6296 6257"/>
                <a:gd name="T13" fmla="*/ T12 w 1967"/>
                <a:gd name="T14" fmla="+- 0 1235 1196"/>
                <a:gd name="T15" fmla="*/ 1235 h 1323"/>
                <a:gd name="T16" fmla="+- 0 6268 6257"/>
                <a:gd name="T17" fmla="*/ T16 w 1967"/>
                <a:gd name="T18" fmla="+- 0 1277 1196"/>
                <a:gd name="T19" fmla="*/ 1277 h 1323"/>
                <a:gd name="T20" fmla="+- 0 6257 6257"/>
                <a:gd name="T21" fmla="*/ T20 w 1967"/>
                <a:gd name="T22" fmla="+- 0 1328 1196"/>
                <a:gd name="T23" fmla="*/ 1328 h 1323"/>
                <a:gd name="T24" fmla="+- 0 6257 6257"/>
                <a:gd name="T25" fmla="*/ T24 w 1967"/>
                <a:gd name="T26" fmla="+- 0 2386 1196"/>
                <a:gd name="T27" fmla="*/ 2386 h 1323"/>
                <a:gd name="T28" fmla="+- 0 6268 6257"/>
                <a:gd name="T29" fmla="*/ T28 w 1967"/>
                <a:gd name="T30" fmla="+- 0 2438 1196"/>
                <a:gd name="T31" fmla="*/ 2438 h 1323"/>
                <a:gd name="T32" fmla="+- 0 6296 6257"/>
                <a:gd name="T33" fmla="*/ T32 w 1967"/>
                <a:gd name="T34" fmla="+- 0 2480 1196"/>
                <a:gd name="T35" fmla="*/ 2480 h 1323"/>
                <a:gd name="T36" fmla="+- 0 6338 6257"/>
                <a:gd name="T37" fmla="*/ T36 w 1967"/>
                <a:gd name="T38" fmla="+- 0 2508 1196"/>
                <a:gd name="T39" fmla="*/ 2508 h 1323"/>
                <a:gd name="T40" fmla="+- 0 6390 6257"/>
                <a:gd name="T41" fmla="*/ T40 w 1967"/>
                <a:gd name="T42" fmla="+- 0 2518 1196"/>
                <a:gd name="T43" fmla="*/ 2518 h 1323"/>
                <a:gd name="T44" fmla="+- 0 8091 6257"/>
                <a:gd name="T45" fmla="*/ T44 w 1967"/>
                <a:gd name="T46" fmla="+- 0 2518 1196"/>
                <a:gd name="T47" fmla="*/ 2518 h 1323"/>
                <a:gd name="T48" fmla="+- 0 8143 6257"/>
                <a:gd name="T49" fmla="*/ T48 w 1967"/>
                <a:gd name="T50" fmla="+- 0 2508 1196"/>
                <a:gd name="T51" fmla="*/ 2508 h 1323"/>
                <a:gd name="T52" fmla="+- 0 8185 6257"/>
                <a:gd name="T53" fmla="*/ T52 w 1967"/>
                <a:gd name="T54" fmla="+- 0 2480 1196"/>
                <a:gd name="T55" fmla="*/ 2480 h 1323"/>
                <a:gd name="T56" fmla="+- 0 8213 6257"/>
                <a:gd name="T57" fmla="*/ T56 w 1967"/>
                <a:gd name="T58" fmla="+- 0 2438 1196"/>
                <a:gd name="T59" fmla="*/ 2438 h 1323"/>
                <a:gd name="T60" fmla="+- 0 8224 6257"/>
                <a:gd name="T61" fmla="*/ T60 w 1967"/>
                <a:gd name="T62" fmla="+- 0 2386 1196"/>
                <a:gd name="T63" fmla="*/ 2386 h 1323"/>
                <a:gd name="T64" fmla="+- 0 8224 6257"/>
                <a:gd name="T65" fmla="*/ T64 w 1967"/>
                <a:gd name="T66" fmla="+- 0 1328 1196"/>
                <a:gd name="T67" fmla="*/ 1328 h 1323"/>
                <a:gd name="T68" fmla="+- 0 8213 6257"/>
                <a:gd name="T69" fmla="*/ T68 w 1967"/>
                <a:gd name="T70" fmla="+- 0 1277 1196"/>
                <a:gd name="T71" fmla="*/ 1277 h 1323"/>
                <a:gd name="T72" fmla="+- 0 8185 6257"/>
                <a:gd name="T73" fmla="*/ T72 w 1967"/>
                <a:gd name="T74" fmla="+- 0 1235 1196"/>
                <a:gd name="T75" fmla="*/ 1235 h 1323"/>
                <a:gd name="T76" fmla="+- 0 8143 6257"/>
                <a:gd name="T77" fmla="*/ T76 w 1967"/>
                <a:gd name="T78" fmla="+- 0 1206 1196"/>
                <a:gd name="T79" fmla="*/ 1206 h 1323"/>
                <a:gd name="T80" fmla="+- 0 8091 6257"/>
                <a:gd name="T81" fmla="*/ T80 w 1967"/>
                <a:gd name="T82" fmla="+- 0 1196 1196"/>
                <a:gd name="T83" fmla="*/ 1196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1834" y="0"/>
                  </a:moveTo>
                  <a:lnTo>
                    <a:pt x="133" y="0"/>
                  </a:lnTo>
                  <a:lnTo>
                    <a:pt x="81" y="10"/>
                  </a:lnTo>
                  <a:lnTo>
                    <a:pt x="39" y="39"/>
                  </a:lnTo>
                  <a:lnTo>
                    <a:pt x="11" y="81"/>
                  </a:lnTo>
                  <a:lnTo>
                    <a:pt x="0" y="132"/>
                  </a:lnTo>
                  <a:lnTo>
                    <a:pt x="0" y="1190"/>
                  </a:lnTo>
                  <a:lnTo>
                    <a:pt x="11" y="1242"/>
                  </a:lnTo>
                  <a:lnTo>
                    <a:pt x="39" y="1284"/>
                  </a:lnTo>
                  <a:lnTo>
                    <a:pt x="81" y="1312"/>
                  </a:lnTo>
                  <a:lnTo>
                    <a:pt x="133" y="1322"/>
                  </a:lnTo>
                  <a:lnTo>
                    <a:pt x="1834" y="1322"/>
                  </a:lnTo>
                  <a:lnTo>
                    <a:pt x="1886" y="1312"/>
                  </a:lnTo>
                  <a:lnTo>
                    <a:pt x="1928" y="1284"/>
                  </a:lnTo>
                  <a:lnTo>
                    <a:pt x="1956" y="1242"/>
                  </a:lnTo>
                  <a:lnTo>
                    <a:pt x="1967" y="1190"/>
                  </a:lnTo>
                  <a:lnTo>
                    <a:pt x="1967" y="132"/>
                  </a:lnTo>
                  <a:lnTo>
                    <a:pt x="1956" y="81"/>
                  </a:lnTo>
                  <a:lnTo>
                    <a:pt x="1928" y="39"/>
                  </a:lnTo>
                  <a:lnTo>
                    <a:pt x="1886" y="10"/>
                  </a:lnTo>
                  <a:lnTo>
                    <a:pt x="183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Financial Officer (CFO) – </a:t>
              </a:r>
              <a:r>
                <a:rPr lang="en-CA" b="1" dirty="0">
                  <a:solidFill>
                    <a:prstClr val="black"/>
                  </a:solidFill>
                  <a:latin typeface="Calibri" panose="020F0502020204030204"/>
                </a:rPr>
                <a:t>Penka Hristova</a:t>
              </a:r>
              <a:endParaRPr lang="en-GB" b="1" dirty="0">
                <a:solidFill>
                  <a:prstClr val="black"/>
                </a:solidFill>
                <a:latin typeface="Calibri" panose="020F0502020204030204"/>
              </a:endParaRPr>
            </a:p>
          </p:txBody>
        </p:sp>
        <p:sp>
          <p:nvSpPr>
            <p:cNvPr id="52" name="docshape45">
              <a:extLst>
                <a:ext uri="{FF2B5EF4-FFF2-40B4-BE49-F238E27FC236}">
                  <a16:creationId xmlns:a16="http://schemas.microsoft.com/office/drawing/2014/main" id="{423B05C6-3DF8-CCEF-50A6-038AA929C1CB}"/>
                </a:ext>
              </a:extLst>
            </p:cNvPr>
            <p:cNvSpPr>
              <a:spLocks/>
            </p:cNvSpPr>
            <p:nvPr/>
          </p:nvSpPr>
          <p:spPr bwMode="auto">
            <a:xfrm>
              <a:off x="6257" y="1195"/>
              <a:ext cx="1967" cy="1323"/>
            </a:xfrm>
            <a:custGeom>
              <a:avLst/>
              <a:gdLst>
                <a:gd name="T0" fmla="+- 0 6257 6257"/>
                <a:gd name="T1" fmla="*/ T0 w 1967"/>
                <a:gd name="T2" fmla="+- 0 1328 1196"/>
                <a:gd name="T3" fmla="*/ 1328 h 1323"/>
                <a:gd name="T4" fmla="+- 0 6268 6257"/>
                <a:gd name="T5" fmla="*/ T4 w 1967"/>
                <a:gd name="T6" fmla="+- 0 1277 1196"/>
                <a:gd name="T7" fmla="*/ 1277 h 1323"/>
                <a:gd name="T8" fmla="+- 0 6296 6257"/>
                <a:gd name="T9" fmla="*/ T8 w 1967"/>
                <a:gd name="T10" fmla="+- 0 1235 1196"/>
                <a:gd name="T11" fmla="*/ 1235 h 1323"/>
                <a:gd name="T12" fmla="+- 0 6338 6257"/>
                <a:gd name="T13" fmla="*/ T12 w 1967"/>
                <a:gd name="T14" fmla="+- 0 1206 1196"/>
                <a:gd name="T15" fmla="*/ 1206 h 1323"/>
                <a:gd name="T16" fmla="+- 0 6390 6257"/>
                <a:gd name="T17" fmla="*/ T16 w 1967"/>
                <a:gd name="T18" fmla="+- 0 1196 1196"/>
                <a:gd name="T19" fmla="*/ 1196 h 1323"/>
                <a:gd name="T20" fmla="+- 0 8091 6257"/>
                <a:gd name="T21" fmla="*/ T20 w 1967"/>
                <a:gd name="T22" fmla="+- 0 1196 1196"/>
                <a:gd name="T23" fmla="*/ 1196 h 1323"/>
                <a:gd name="T24" fmla="+- 0 8143 6257"/>
                <a:gd name="T25" fmla="*/ T24 w 1967"/>
                <a:gd name="T26" fmla="+- 0 1206 1196"/>
                <a:gd name="T27" fmla="*/ 1206 h 1323"/>
                <a:gd name="T28" fmla="+- 0 8185 6257"/>
                <a:gd name="T29" fmla="*/ T28 w 1967"/>
                <a:gd name="T30" fmla="+- 0 1235 1196"/>
                <a:gd name="T31" fmla="*/ 1235 h 1323"/>
                <a:gd name="T32" fmla="+- 0 8213 6257"/>
                <a:gd name="T33" fmla="*/ T32 w 1967"/>
                <a:gd name="T34" fmla="+- 0 1277 1196"/>
                <a:gd name="T35" fmla="*/ 1277 h 1323"/>
                <a:gd name="T36" fmla="+- 0 8224 6257"/>
                <a:gd name="T37" fmla="*/ T36 w 1967"/>
                <a:gd name="T38" fmla="+- 0 1328 1196"/>
                <a:gd name="T39" fmla="*/ 1328 h 1323"/>
                <a:gd name="T40" fmla="+- 0 8224 6257"/>
                <a:gd name="T41" fmla="*/ T40 w 1967"/>
                <a:gd name="T42" fmla="+- 0 2386 1196"/>
                <a:gd name="T43" fmla="*/ 2386 h 1323"/>
                <a:gd name="T44" fmla="+- 0 8213 6257"/>
                <a:gd name="T45" fmla="*/ T44 w 1967"/>
                <a:gd name="T46" fmla="+- 0 2438 1196"/>
                <a:gd name="T47" fmla="*/ 2438 h 1323"/>
                <a:gd name="T48" fmla="+- 0 8185 6257"/>
                <a:gd name="T49" fmla="*/ T48 w 1967"/>
                <a:gd name="T50" fmla="+- 0 2480 1196"/>
                <a:gd name="T51" fmla="*/ 2480 h 1323"/>
                <a:gd name="T52" fmla="+- 0 8143 6257"/>
                <a:gd name="T53" fmla="*/ T52 w 1967"/>
                <a:gd name="T54" fmla="+- 0 2508 1196"/>
                <a:gd name="T55" fmla="*/ 2508 h 1323"/>
                <a:gd name="T56" fmla="+- 0 8091 6257"/>
                <a:gd name="T57" fmla="*/ T56 w 1967"/>
                <a:gd name="T58" fmla="+- 0 2518 1196"/>
                <a:gd name="T59" fmla="*/ 2518 h 1323"/>
                <a:gd name="T60" fmla="+- 0 6390 6257"/>
                <a:gd name="T61" fmla="*/ T60 w 1967"/>
                <a:gd name="T62" fmla="+- 0 2518 1196"/>
                <a:gd name="T63" fmla="*/ 2518 h 1323"/>
                <a:gd name="T64" fmla="+- 0 6338 6257"/>
                <a:gd name="T65" fmla="*/ T64 w 1967"/>
                <a:gd name="T66" fmla="+- 0 2508 1196"/>
                <a:gd name="T67" fmla="*/ 2508 h 1323"/>
                <a:gd name="T68" fmla="+- 0 6296 6257"/>
                <a:gd name="T69" fmla="*/ T68 w 1967"/>
                <a:gd name="T70" fmla="+- 0 2480 1196"/>
                <a:gd name="T71" fmla="*/ 2480 h 1323"/>
                <a:gd name="T72" fmla="+- 0 6268 6257"/>
                <a:gd name="T73" fmla="*/ T72 w 1967"/>
                <a:gd name="T74" fmla="+- 0 2438 1196"/>
                <a:gd name="T75" fmla="*/ 2438 h 1323"/>
                <a:gd name="T76" fmla="+- 0 6257 6257"/>
                <a:gd name="T77" fmla="*/ T76 w 1967"/>
                <a:gd name="T78" fmla="+- 0 2386 1196"/>
                <a:gd name="T79" fmla="*/ 2386 h 1323"/>
                <a:gd name="T80" fmla="+- 0 6257 6257"/>
                <a:gd name="T81" fmla="*/ T80 w 1967"/>
                <a:gd name="T82" fmla="+- 0 1328 1196"/>
                <a:gd name="T83" fmla="*/ 1328 h 1323"/>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67" h="1323">
                  <a:moveTo>
                    <a:pt x="0" y="132"/>
                  </a:moveTo>
                  <a:lnTo>
                    <a:pt x="11" y="81"/>
                  </a:lnTo>
                  <a:lnTo>
                    <a:pt x="39" y="39"/>
                  </a:lnTo>
                  <a:lnTo>
                    <a:pt x="81" y="10"/>
                  </a:lnTo>
                  <a:lnTo>
                    <a:pt x="133" y="0"/>
                  </a:lnTo>
                  <a:lnTo>
                    <a:pt x="1834" y="0"/>
                  </a:lnTo>
                  <a:lnTo>
                    <a:pt x="1886" y="10"/>
                  </a:lnTo>
                  <a:lnTo>
                    <a:pt x="1928" y="39"/>
                  </a:lnTo>
                  <a:lnTo>
                    <a:pt x="1956" y="81"/>
                  </a:lnTo>
                  <a:lnTo>
                    <a:pt x="1967" y="132"/>
                  </a:lnTo>
                  <a:lnTo>
                    <a:pt x="1967" y="1190"/>
                  </a:lnTo>
                  <a:lnTo>
                    <a:pt x="1956" y="1242"/>
                  </a:lnTo>
                  <a:lnTo>
                    <a:pt x="1928" y="1284"/>
                  </a:lnTo>
                  <a:lnTo>
                    <a:pt x="1886" y="1312"/>
                  </a:lnTo>
                  <a:lnTo>
                    <a:pt x="1834" y="1322"/>
                  </a:lnTo>
                  <a:lnTo>
                    <a:pt x="133" y="1322"/>
                  </a:lnTo>
                  <a:lnTo>
                    <a:pt x="81" y="1312"/>
                  </a:lnTo>
                  <a:lnTo>
                    <a:pt x="39" y="1284"/>
                  </a:lnTo>
                  <a:lnTo>
                    <a:pt x="11" y="1242"/>
                  </a:lnTo>
                  <a:lnTo>
                    <a:pt x="0" y="1190"/>
                  </a:lnTo>
                  <a:lnTo>
                    <a:pt x="0" y="132"/>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53" name="Line 73">
              <a:extLst>
                <a:ext uri="{FF2B5EF4-FFF2-40B4-BE49-F238E27FC236}">
                  <a16:creationId xmlns:a16="http://schemas.microsoft.com/office/drawing/2014/main" id="{F0CF3D2B-2DF6-4E95-05D6-CFD31888F81B}"/>
                </a:ext>
              </a:extLst>
            </p:cNvPr>
            <p:cNvCxnSpPr>
              <a:cxnSpLocks noChangeShapeType="1"/>
            </p:cNvCxnSpPr>
            <p:nvPr/>
          </p:nvCxnSpPr>
          <p:spPr bwMode="auto">
            <a:xfrm>
              <a:off x="7107" y="3504"/>
              <a:ext cx="0" cy="350"/>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54" name="docshape46">
              <a:extLst>
                <a:ext uri="{FF2B5EF4-FFF2-40B4-BE49-F238E27FC236}">
                  <a16:creationId xmlns:a16="http://schemas.microsoft.com/office/drawing/2014/main" id="{17E7C9D5-0328-36B1-7C46-C2DDECBF7D51}"/>
                </a:ext>
              </a:extLst>
            </p:cNvPr>
            <p:cNvSpPr>
              <a:spLocks/>
            </p:cNvSpPr>
            <p:nvPr/>
          </p:nvSpPr>
          <p:spPr bwMode="auto">
            <a:xfrm>
              <a:off x="6148" y="2740"/>
              <a:ext cx="1918" cy="764"/>
            </a:xfrm>
            <a:custGeom>
              <a:avLst/>
              <a:gdLst>
                <a:gd name="T0" fmla="+- 0 7989 6148"/>
                <a:gd name="T1" fmla="*/ T0 w 1918"/>
                <a:gd name="T2" fmla="+- 0 2741 2741"/>
                <a:gd name="T3" fmla="*/ 2741 h 764"/>
                <a:gd name="T4" fmla="+- 0 6225 6148"/>
                <a:gd name="T5" fmla="*/ T4 w 1918"/>
                <a:gd name="T6" fmla="+- 0 2741 2741"/>
                <a:gd name="T7" fmla="*/ 2741 h 764"/>
                <a:gd name="T8" fmla="+- 0 6195 6148"/>
                <a:gd name="T9" fmla="*/ T8 w 1918"/>
                <a:gd name="T10" fmla="+- 0 2747 2741"/>
                <a:gd name="T11" fmla="*/ 2747 h 764"/>
                <a:gd name="T12" fmla="+- 0 6171 6148"/>
                <a:gd name="T13" fmla="*/ T12 w 1918"/>
                <a:gd name="T14" fmla="+- 0 2763 2741"/>
                <a:gd name="T15" fmla="*/ 2763 h 764"/>
                <a:gd name="T16" fmla="+- 0 6154 6148"/>
                <a:gd name="T17" fmla="*/ T16 w 1918"/>
                <a:gd name="T18" fmla="+- 0 2788 2741"/>
                <a:gd name="T19" fmla="*/ 2788 h 764"/>
                <a:gd name="T20" fmla="+- 0 6148 6148"/>
                <a:gd name="T21" fmla="*/ T20 w 1918"/>
                <a:gd name="T22" fmla="+- 0 2817 2741"/>
                <a:gd name="T23" fmla="*/ 2817 h 764"/>
                <a:gd name="T24" fmla="+- 0 6148 6148"/>
                <a:gd name="T25" fmla="*/ T24 w 1918"/>
                <a:gd name="T26" fmla="+- 0 3428 2741"/>
                <a:gd name="T27" fmla="*/ 3428 h 764"/>
                <a:gd name="T28" fmla="+- 0 6154 6148"/>
                <a:gd name="T29" fmla="*/ T28 w 1918"/>
                <a:gd name="T30" fmla="+- 0 3458 2741"/>
                <a:gd name="T31" fmla="*/ 3458 h 764"/>
                <a:gd name="T32" fmla="+- 0 6171 6148"/>
                <a:gd name="T33" fmla="*/ T32 w 1918"/>
                <a:gd name="T34" fmla="+- 0 3482 2741"/>
                <a:gd name="T35" fmla="*/ 3482 h 764"/>
                <a:gd name="T36" fmla="+- 0 6195 6148"/>
                <a:gd name="T37" fmla="*/ T36 w 1918"/>
                <a:gd name="T38" fmla="+- 0 3498 2741"/>
                <a:gd name="T39" fmla="*/ 3498 h 764"/>
                <a:gd name="T40" fmla="+- 0 6225 6148"/>
                <a:gd name="T41" fmla="*/ T40 w 1918"/>
                <a:gd name="T42" fmla="+- 0 3504 2741"/>
                <a:gd name="T43" fmla="*/ 3504 h 764"/>
                <a:gd name="T44" fmla="+- 0 7989 6148"/>
                <a:gd name="T45" fmla="*/ T44 w 1918"/>
                <a:gd name="T46" fmla="+- 0 3504 2741"/>
                <a:gd name="T47" fmla="*/ 3504 h 764"/>
                <a:gd name="T48" fmla="+- 0 8019 6148"/>
                <a:gd name="T49" fmla="*/ T48 w 1918"/>
                <a:gd name="T50" fmla="+- 0 3498 2741"/>
                <a:gd name="T51" fmla="*/ 3498 h 764"/>
                <a:gd name="T52" fmla="+- 0 8043 6148"/>
                <a:gd name="T53" fmla="*/ T52 w 1918"/>
                <a:gd name="T54" fmla="+- 0 3482 2741"/>
                <a:gd name="T55" fmla="*/ 3482 h 764"/>
                <a:gd name="T56" fmla="+- 0 8060 6148"/>
                <a:gd name="T57" fmla="*/ T56 w 1918"/>
                <a:gd name="T58" fmla="+- 0 3458 2741"/>
                <a:gd name="T59" fmla="*/ 3458 h 764"/>
                <a:gd name="T60" fmla="+- 0 8066 6148"/>
                <a:gd name="T61" fmla="*/ T60 w 1918"/>
                <a:gd name="T62" fmla="+- 0 3428 2741"/>
                <a:gd name="T63" fmla="*/ 3428 h 764"/>
                <a:gd name="T64" fmla="+- 0 8066 6148"/>
                <a:gd name="T65" fmla="*/ T64 w 1918"/>
                <a:gd name="T66" fmla="+- 0 2817 2741"/>
                <a:gd name="T67" fmla="*/ 2817 h 764"/>
                <a:gd name="T68" fmla="+- 0 8060 6148"/>
                <a:gd name="T69" fmla="*/ T68 w 1918"/>
                <a:gd name="T70" fmla="+- 0 2788 2741"/>
                <a:gd name="T71" fmla="*/ 2788 h 764"/>
                <a:gd name="T72" fmla="+- 0 8043 6148"/>
                <a:gd name="T73" fmla="*/ T72 w 1918"/>
                <a:gd name="T74" fmla="+- 0 2763 2741"/>
                <a:gd name="T75" fmla="*/ 2763 h 764"/>
                <a:gd name="T76" fmla="+- 0 8019 6148"/>
                <a:gd name="T77" fmla="*/ T76 w 1918"/>
                <a:gd name="T78" fmla="+- 0 2747 2741"/>
                <a:gd name="T79" fmla="*/ 2747 h 764"/>
                <a:gd name="T80" fmla="+- 0 7989 6148"/>
                <a:gd name="T81" fmla="*/ T80 w 1918"/>
                <a:gd name="T82" fmla="+- 0 2741 2741"/>
                <a:gd name="T83" fmla="*/ 2741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1841" y="0"/>
                  </a:moveTo>
                  <a:lnTo>
                    <a:pt x="77" y="0"/>
                  </a:lnTo>
                  <a:lnTo>
                    <a:pt x="47" y="6"/>
                  </a:lnTo>
                  <a:lnTo>
                    <a:pt x="23" y="22"/>
                  </a:lnTo>
                  <a:lnTo>
                    <a:pt x="6" y="47"/>
                  </a:lnTo>
                  <a:lnTo>
                    <a:pt x="0" y="76"/>
                  </a:lnTo>
                  <a:lnTo>
                    <a:pt x="0" y="687"/>
                  </a:lnTo>
                  <a:lnTo>
                    <a:pt x="6" y="717"/>
                  </a:lnTo>
                  <a:lnTo>
                    <a:pt x="23" y="741"/>
                  </a:lnTo>
                  <a:lnTo>
                    <a:pt x="47" y="757"/>
                  </a:lnTo>
                  <a:lnTo>
                    <a:pt x="77" y="763"/>
                  </a:lnTo>
                  <a:lnTo>
                    <a:pt x="1841" y="763"/>
                  </a:lnTo>
                  <a:lnTo>
                    <a:pt x="1871" y="757"/>
                  </a:lnTo>
                  <a:lnTo>
                    <a:pt x="1895" y="741"/>
                  </a:lnTo>
                  <a:lnTo>
                    <a:pt x="1912" y="717"/>
                  </a:lnTo>
                  <a:lnTo>
                    <a:pt x="1918" y="687"/>
                  </a:lnTo>
                  <a:lnTo>
                    <a:pt x="1918" y="76"/>
                  </a:lnTo>
                  <a:lnTo>
                    <a:pt x="1912" y="47"/>
                  </a:lnTo>
                  <a:lnTo>
                    <a:pt x="1895" y="22"/>
                  </a:lnTo>
                  <a:lnTo>
                    <a:pt x="1871" y="6"/>
                  </a:lnTo>
                  <a:lnTo>
                    <a:pt x="1841"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5" name="docshape47">
              <a:extLst>
                <a:ext uri="{FF2B5EF4-FFF2-40B4-BE49-F238E27FC236}">
                  <a16:creationId xmlns:a16="http://schemas.microsoft.com/office/drawing/2014/main" id="{61CF9B9D-5B3A-3E9F-D183-772AF1595ED3}"/>
                </a:ext>
              </a:extLst>
            </p:cNvPr>
            <p:cNvSpPr>
              <a:spLocks/>
            </p:cNvSpPr>
            <p:nvPr/>
          </p:nvSpPr>
          <p:spPr bwMode="auto">
            <a:xfrm>
              <a:off x="6148" y="2740"/>
              <a:ext cx="1918" cy="764"/>
            </a:xfrm>
            <a:custGeom>
              <a:avLst/>
              <a:gdLst>
                <a:gd name="T0" fmla="+- 0 6148 6148"/>
                <a:gd name="T1" fmla="*/ T0 w 1918"/>
                <a:gd name="T2" fmla="+- 0 2817 2741"/>
                <a:gd name="T3" fmla="*/ 2817 h 764"/>
                <a:gd name="T4" fmla="+- 0 6154 6148"/>
                <a:gd name="T5" fmla="*/ T4 w 1918"/>
                <a:gd name="T6" fmla="+- 0 2788 2741"/>
                <a:gd name="T7" fmla="*/ 2788 h 764"/>
                <a:gd name="T8" fmla="+- 0 6171 6148"/>
                <a:gd name="T9" fmla="*/ T8 w 1918"/>
                <a:gd name="T10" fmla="+- 0 2763 2741"/>
                <a:gd name="T11" fmla="*/ 2763 h 764"/>
                <a:gd name="T12" fmla="+- 0 6195 6148"/>
                <a:gd name="T13" fmla="*/ T12 w 1918"/>
                <a:gd name="T14" fmla="+- 0 2747 2741"/>
                <a:gd name="T15" fmla="*/ 2747 h 764"/>
                <a:gd name="T16" fmla="+- 0 6225 6148"/>
                <a:gd name="T17" fmla="*/ T16 w 1918"/>
                <a:gd name="T18" fmla="+- 0 2741 2741"/>
                <a:gd name="T19" fmla="*/ 2741 h 764"/>
                <a:gd name="T20" fmla="+- 0 7989 6148"/>
                <a:gd name="T21" fmla="*/ T20 w 1918"/>
                <a:gd name="T22" fmla="+- 0 2741 2741"/>
                <a:gd name="T23" fmla="*/ 2741 h 764"/>
                <a:gd name="T24" fmla="+- 0 8019 6148"/>
                <a:gd name="T25" fmla="*/ T24 w 1918"/>
                <a:gd name="T26" fmla="+- 0 2747 2741"/>
                <a:gd name="T27" fmla="*/ 2747 h 764"/>
                <a:gd name="T28" fmla="+- 0 8043 6148"/>
                <a:gd name="T29" fmla="*/ T28 w 1918"/>
                <a:gd name="T30" fmla="+- 0 2763 2741"/>
                <a:gd name="T31" fmla="*/ 2763 h 764"/>
                <a:gd name="T32" fmla="+- 0 8060 6148"/>
                <a:gd name="T33" fmla="*/ T32 w 1918"/>
                <a:gd name="T34" fmla="+- 0 2788 2741"/>
                <a:gd name="T35" fmla="*/ 2788 h 764"/>
                <a:gd name="T36" fmla="+- 0 8066 6148"/>
                <a:gd name="T37" fmla="*/ T36 w 1918"/>
                <a:gd name="T38" fmla="+- 0 2817 2741"/>
                <a:gd name="T39" fmla="*/ 2817 h 764"/>
                <a:gd name="T40" fmla="+- 0 8066 6148"/>
                <a:gd name="T41" fmla="*/ T40 w 1918"/>
                <a:gd name="T42" fmla="+- 0 3428 2741"/>
                <a:gd name="T43" fmla="*/ 3428 h 764"/>
                <a:gd name="T44" fmla="+- 0 8060 6148"/>
                <a:gd name="T45" fmla="*/ T44 w 1918"/>
                <a:gd name="T46" fmla="+- 0 3458 2741"/>
                <a:gd name="T47" fmla="*/ 3458 h 764"/>
                <a:gd name="T48" fmla="+- 0 8043 6148"/>
                <a:gd name="T49" fmla="*/ T48 w 1918"/>
                <a:gd name="T50" fmla="+- 0 3482 2741"/>
                <a:gd name="T51" fmla="*/ 3482 h 764"/>
                <a:gd name="T52" fmla="+- 0 8019 6148"/>
                <a:gd name="T53" fmla="*/ T52 w 1918"/>
                <a:gd name="T54" fmla="+- 0 3498 2741"/>
                <a:gd name="T55" fmla="*/ 3498 h 764"/>
                <a:gd name="T56" fmla="+- 0 7989 6148"/>
                <a:gd name="T57" fmla="*/ T56 w 1918"/>
                <a:gd name="T58" fmla="+- 0 3504 2741"/>
                <a:gd name="T59" fmla="*/ 3504 h 764"/>
                <a:gd name="T60" fmla="+- 0 6225 6148"/>
                <a:gd name="T61" fmla="*/ T60 w 1918"/>
                <a:gd name="T62" fmla="+- 0 3504 2741"/>
                <a:gd name="T63" fmla="*/ 3504 h 764"/>
                <a:gd name="T64" fmla="+- 0 6195 6148"/>
                <a:gd name="T65" fmla="*/ T64 w 1918"/>
                <a:gd name="T66" fmla="+- 0 3498 2741"/>
                <a:gd name="T67" fmla="*/ 3498 h 764"/>
                <a:gd name="T68" fmla="+- 0 6171 6148"/>
                <a:gd name="T69" fmla="*/ T68 w 1918"/>
                <a:gd name="T70" fmla="+- 0 3482 2741"/>
                <a:gd name="T71" fmla="*/ 3482 h 764"/>
                <a:gd name="T72" fmla="+- 0 6154 6148"/>
                <a:gd name="T73" fmla="*/ T72 w 1918"/>
                <a:gd name="T74" fmla="+- 0 3458 2741"/>
                <a:gd name="T75" fmla="*/ 3458 h 764"/>
                <a:gd name="T76" fmla="+- 0 6148 6148"/>
                <a:gd name="T77" fmla="*/ T76 w 1918"/>
                <a:gd name="T78" fmla="+- 0 3428 2741"/>
                <a:gd name="T79" fmla="*/ 3428 h 764"/>
                <a:gd name="T80" fmla="+- 0 6148 6148"/>
                <a:gd name="T81" fmla="*/ T80 w 1918"/>
                <a:gd name="T82" fmla="+- 0 2817 2741"/>
                <a:gd name="T83" fmla="*/ 281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0" y="76"/>
                  </a:moveTo>
                  <a:lnTo>
                    <a:pt x="6" y="47"/>
                  </a:lnTo>
                  <a:lnTo>
                    <a:pt x="23" y="22"/>
                  </a:lnTo>
                  <a:lnTo>
                    <a:pt x="47" y="6"/>
                  </a:lnTo>
                  <a:lnTo>
                    <a:pt x="77" y="0"/>
                  </a:lnTo>
                  <a:lnTo>
                    <a:pt x="1841" y="0"/>
                  </a:lnTo>
                  <a:lnTo>
                    <a:pt x="1871" y="6"/>
                  </a:lnTo>
                  <a:lnTo>
                    <a:pt x="1895" y="22"/>
                  </a:lnTo>
                  <a:lnTo>
                    <a:pt x="1912" y="47"/>
                  </a:lnTo>
                  <a:lnTo>
                    <a:pt x="1918" y="76"/>
                  </a:lnTo>
                  <a:lnTo>
                    <a:pt x="1918" y="687"/>
                  </a:lnTo>
                  <a:lnTo>
                    <a:pt x="1912" y="717"/>
                  </a:lnTo>
                  <a:lnTo>
                    <a:pt x="1895" y="741"/>
                  </a:lnTo>
                  <a:lnTo>
                    <a:pt x="1871" y="757"/>
                  </a:lnTo>
                  <a:lnTo>
                    <a:pt x="1841" y="763"/>
                  </a:lnTo>
                  <a:lnTo>
                    <a:pt x="77" y="763"/>
                  </a:lnTo>
                  <a:lnTo>
                    <a:pt x="47" y="757"/>
                  </a:lnTo>
                  <a:lnTo>
                    <a:pt x="23"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56" name="docshape48">
              <a:extLst>
                <a:ext uri="{FF2B5EF4-FFF2-40B4-BE49-F238E27FC236}">
                  <a16:creationId xmlns:a16="http://schemas.microsoft.com/office/drawing/2014/main" id="{3D627692-AECF-C09F-D4EA-10AB19C6525A}"/>
                </a:ext>
              </a:extLst>
            </p:cNvPr>
            <p:cNvSpPr>
              <a:spLocks/>
            </p:cNvSpPr>
            <p:nvPr/>
          </p:nvSpPr>
          <p:spPr bwMode="auto">
            <a:xfrm>
              <a:off x="6281" y="2867"/>
              <a:ext cx="1918" cy="764"/>
            </a:xfrm>
            <a:custGeom>
              <a:avLst/>
              <a:gdLst>
                <a:gd name="T0" fmla="+- 0 8123 6282"/>
                <a:gd name="T1" fmla="*/ T0 w 1918"/>
                <a:gd name="T2" fmla="+- 0 2868 2868"/>
                <a:gd name="T3" fmla="*/ 2868 h 764"/>
                <a:gd name="T4" fmla="+- 0 6358 6282"/>
                <a:gd name="T5" fmla="*/ T4 w 1918"/>
                <a:gd name="T6" fmla="+- 0 2868 2868"/>
                <a:gd name="T7" fmla="*/ 2868 h 764"/>
                <a:gd name="T8" fmla="+- 0 6328 6282"/>
                <a:gd name="T9" fmla="*/ T8 w 1918"/>
                <a:gd name="T10" fmla="+- 0 2874 2868"/>
                <a:gd name="T11" fmla="*/ 2874 h 764"/>
                <a:gd name="T12" fmla="+- 0 6304 6282"/>
                <a:gd name="T13" fmla="*/ T12 w 1918"/>
                <a:gd name="T14" fmla="+- 0 2890 2868"/>
                <a:gd name="T15" fmla="*/ 2890 h 764"/>
                <a:gd name="T16" fmla="+- 0 6288 6282"/>
                <a:gd name="T17" fmla="*/ T16 w 1918"/>
                <a:gd name="T18" fmla="+- 0 2914 2868"/>
                <a:gd name="T19" fmla="*/ 2914 h 764"/>
                <a:gd name="T20" fmla="+- 0 6282 6282"/>
                <a:gd name="T21" fmla="*/ T20 w 1918"/>
                <a:gd name="T22" fmla="+- 0 2944 2868"/>
                <a:gd name="T23" fmla="*/ 2944 h 764"/>
                <a:gd name="T24" fmla="+- 0 6282 6282"/>
                <a:gd name="T25" fmla="*/ T24 w 1918"/>
                <a:gd name="T26" fmla="+- 0 3555 2868"/>
                <a:gd name="T27" fmla="*/ 3555 h 764"/>
                <a:gd name="T28" fmla="+- 0 6288 6282"/>
                <a:gd name="T29" fmla="*/ T28 w 1918"/>
                <a:gd name="T30" fmla="+- 0 3584 2868"/>
                <a:gd name="T31" fmla="*/ 3584 h 764"/>
                <a:gd name="T32" fmla="+- 0 6304 6282"/>
                <a:gd name="T33" fmla="*/ T32 w 1918"/>
                <a:gd name="T34" fmla="+- 0 3609 2868"/>
                <a:gd name="T35" fmla="*/ 3609 h 764"/>
                <a:gd name="T36" fmla="+- 0 6328 6282"/>
                <a:gd name="T37" fmla="*/ T36 w 1918"/>
                <a:gd name="T38" fmla="+- 0 3625 2868"/>
                <a:gd name="T39" fmla="*/ 3625 h 764"/>
                <a:gd name="T40" fmla="+- 0 6358 6282"/>
                <a:gd name="T41" fmla="*/ T40 w 1918"/>
                <a:gd name="T42" fmla="+- 0 3631 2868"/>
                <a:gd name="T43" fmla="*/ 3631 h 764"/>
                <a:gd name="T44" fmla="+- 0 8123 6282"/>
                <a:gd name="T45" fmla="*/ T44 w 1918"/>
                <a:gd name="T46" fmla="+- 0 3631 2868"/>
                <a:gd name="T47" fmla="*/ 3631 h 764"/>
                <a:gd name="T48" fmla="+- 0 8153 6282"/>
                <a:gd name="T49" fmla="*/ T48 w 1918"/>
                <a:gd name="T50" fmla="+- 0 3625 2868"/>
                <a:gd name="T51" fmla="*/ 3625 h 764"/>
                <a:gd name="T52" fmla="+- 0 8177 6282"/>
                <a:gd name="T53" fmla="*/ T52 w 1918"/>
                <a:gd name="T54" fmla="+- 0 3609 2868"/>
                <a:gd name="T55" fmla="*/ 3609 h 764"/>
                <a:gd name="T56" fmla="+- 0 8193 6282"/>
                <a:gd name="T57" fmla="*/ T56 w 1918"/>
                <a:gd name="T58" fmla="+- 0 3584 2868"/>
                <a:gd name="T59" fmla="*/ 3584 h 764"/>
                <a:gd name="T60" fmla="+- 0 8199 6282"/>
                <a:gd name="T61" fmla="*/ T60 w 1918"/>
                <a:gd name="T62" fmla="+- 0 3555 2868"/>
                <a:gd name="T63" fmla="*/ 3555 h 764"/>
                <a:gd name="T64" fmla="+- 0 8199 6282"/>
                <a:gd name="T65" fmla="*/ T64 w 1918"/>
                <a:gd name="T66" fmla="+- 0 2944 2868"/>
                <a:gd name="T67" fmla="*/ 2944 h 764"/>
                <a:gd name="T68" fmla="+- 0 8193 6282"/>
                <a:gd name="T69" fmla="*/ T68 w 1918"/>
                <a:gd name="T70" fmla="+- 0 2914 2868"/>
                <a:gd name="T71" fmla="*/ 2914 h 764"/>
                <a:gd name="T72" fmla="+- 0 8177 6282"/>
                <a:gd name="T73" fmla="*/ T72 w 1918"/>
                <a:gd name="T74" fmla="+- 0 2890 2868"/>
                <a:gd name="T75" fmla="*/ 2890 h 764"/>
                <a:gd name="T76" fmla="+- 0 8153 6282"/>
                <a:gd name="T77" fmla="*/ T76 w 1918"/>
                <a:gd name="T78" fmla="+- 0 2874 2868"/>
                <a:gd name="T79" fmla="*/ 2874 h 764"/>
                <a:gd name="T80" fmla="+- 0 8123 6282"/>
                <a:gd name="T81" fmla="*/ T80 w 1918"/>
                <a:gd name="T82" fmla="+- 0 2868 2868"/>
                <a:gd name="T83" fmla="*/ 2868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1841" y="0"/>
                  </a:moveTo>
                  <a:lnTo>
                    <a:pt x="76" y="0"/>
                  </a:lnTo>
                  <a:lnTo>
                    <a:pt x="46" y="6"/>
                  </a:lnTo>
                  <a:lnTo>
                    <a:pt x="22" y="22"/>
                  </a:lnTo>
                  <a:lnTo>
                    <a:pt x="6" y="46"/>
                  </a:lnTo>
                  <a:lnTo>
                    <a:pt x="0" y="76"/>
                  </a:lnTo>
                  <a:lnTo>
                    <a:pt x="0" y="687"/>
                  </a:lnTo>
                  <a:lnTo>
                    <a:pt x="6" y="716"/>
                  </a:lnTo>
                  <a:lnTo>
                    <a:pt x="22" y="741"/>
                  </a:lnTo>
                  <a:lnTo>
                    <a:pt x="46" y="757"/>
                  </a:lnTo>
                  <a:lnTo>
                    <a:pt x="76" y="763"/>
                  </a:lnTo>
                  <a:lnTo>
                    <a:pt x="1841" y="763"/>
                  </a:lnTo>
                  <a:lnTo>
                    <a:pt x="1871" y="757"/>
                  </a:lnTo>
                  <a:lnTo>
                    <a:pt x="1895" y="741"/>
                  </a:lnTo>
                  <a:lnTo>
                    <a:pt x="1911" y="716"/>
                  </a:lnTo>
                  <a:lnTo>
                    <a:pt x="1917" y="687"/>
                  </a:lnTo>
                  <a:lnTo>
                    <a:pt x="1917" y="76"/>
                  </a:lnTo>
                  <a:lnTo>
                    <a:pt x="1911" y="46"/>
                  </a:lnTo>
                  <a:lnTo>
                    <a:pt x="1895" y="22"/>
                  </a:lnTo>
                  <a:lnTo>
                    <a:pt x="1871" y="6"/>
                  </a:lnTo>
                  <a:lnTo>
                    <a:pt x="1841"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pc="-10" dirty="0">
                  <a:solidFill>
                    <a:prstClr val="black"/>
                  </a:solidFill>
                  <a:latin typeface="Times New Roman" panose="02020603050405020304" pitchFamily="18" charset="0"/>
                  <a:ea typeface="Times New Roman" panose="02020603050405020304" pitchFamily="18" charset="0"/>
                </a:rPr>
                <a:t>Receivable clerk</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57" name="docshape49">
              <a:extLst>
                <a:ext uri="{FF2B5EF4-FFF2-40B4-BE49-F238E27FC236}">
                  <a16:creationId xmlns:a16="http://schemas.microsoft.com/office/drawing/2014/main" id="{54EA6DDC-6F02-7862-9120-B5F4C0FE6EE4}"/>
                </a:ext>
              </a:extLst>
            </p:cNvPr>
            <p:cNvSpPr>
              <a:spLocks/>
            </p:cNvSpPr>
            <p:nvPr/>
          </p:nvSpPr>
          <p:spPr bwMode="auto">
            <a:xfrm>
              <a:off x="6281" y="2867"/>
              <a:ext cx="1918" cy="764"/>
            </a:xfrm>
            <a:custGeom>
              <a:avLst/>
              <a:gdLst>
                <a:gd name="T0" fmla="+- 0 6282 6282"/>
                <a:gd name="T1" fmla="*/ T0 w 1918"/>
                <a:gd name="T2" fmla="+- 0 2944 2868"/>
                <a:gd name="T3" fmla="*/ 2944 h 764"/>
                <a:gd name="T4" fmla="+- 0 6288 6282"/>
                <a:gd name="T5" fmla="*/ T4 w 1918"/>
                <a:gd name="T6" fmla="+- 0 2914 2868"/>
                <a:gd name="T7" fmla="*/ 2914 h 764"/>
                <a:gd name="T8" fmla="+- 0 6304 6282"/>
                <a:gd name="T9" fmla="*/ T8 w 1918"/>
                <a:gd name="T10" fmla="+- 0 2890 2868"/>
                <a:gd name="T11" fmla="*/ 2890 h 764"/>
                <a:gd name="T12" fmla="+- 0 6328 6282"/>
                <a:gd name="T13" fmla="*/ T12 w 1918"/>
                <a:gd name="T14" fmla="+- 0 2874 2868"/>
                <a:gd name="T15" fmla="*/ 2874 h 764"/>
                <a:gd name="T16" fmla="+- 0 6358 6282"/>
                <a:gd name="T17" fmla="*/ T16 w 1918"/>
                <a:gd name="T18" fmla="+- 0 2868 2868"/>
                <a:gd name="T19" fmla="*/ 2868 h 764"/>
                <a:gd name="T20" fmla="+- 0 8123 6282"/>
                <a:gd name="T21" fmla="*/ T20 w 1918"/>
                <a:gd name="T22" fmla="+- 0 2868 2868"/>
                <a:gd name="T23" fmla="*/ 2868 h 764"/>
                <a:gd name="T24" fmla="+- 0 8153 6282"/>
                <a:gd name="T25" fmla="*/ T24 w 1918"/>
                <a:gd name="T26" fmla="+- 0 2874 2868"/>
                <a:gd name="T27" fmla="*/ 2874 h 764"/>
                <a:gd name="T28" fmla="+- 0 8177 6282"/>
                <a:gd name="T29" fmla="*/ T28 w 1918"/>
                <a:gd name="T30" fmla="+- 0 2890 2868"/>
                <a:gd name="T31" fmla="*/ 2890 h 764"/>
                <a:gd name="T32" fmla="+- 0 8193 6282"/>
                <a:gd name="T33" fmla="*/ T32 w 1918"/>
                <a:gd name="T34" fmla="+- 0 2914 2868"/>
                <a:gd name="T35" fmla="*/ 2914 h 764"/>
                <a:gd name="T36" fmla="+- 0 8199 6282"/>
                <a:gd name="T37" fmla="*/ T36 w 1918"/>
                <a:gd name="T38" fmla="+- 0 2944 2868"/>
                <a:gd name="T39" fmla="*/ 2944 h 764"/>
                <a:gd name="T40" fmla="+- 0 8199 6282"/>
                <a:gd name="T41" fmla="*/ T40 w 1918"/>
                <a:gd name="T42" fmla="+- 0 3555 2868"/>
                <a:gd name="T43" fmla="*/ 3555 h 764"/>
                <a:gd name="T44" fmla="+- 0 8193 6282"/>
                <a:gd name="T45" fmla="*/ T44 w 1918"/>
                <a:gd name="T46" fmla="+- 0 3584 2868"/>
                <a:gd name="T47" fmla="*/ 3584 h 764"/>
                <a:gd name="T48" fmla="+- 0 8177 6282"/>
                <a:gd name="T49" fmla="*/ T48 w 1918"/>
                <a:gd name="T50" fmla="+- 0 3609 2868"/>
                <a:gd name="T51" fmla="*/ 3609 h 764"/>
                <a:gd name="T52" fmla="+- 0 8153 6282"/>
                <a:gd name="T53" fmla="*/ T52 w 1918"/>
                <a:gd name="T54" fmla="+- 0 3625 2868"/>
                <a:gd name="T55" fmla="*/ 3625 h 764"/>
                <a:gd name="T56" fmla="+- 0 8123 6282"/>
                <a:gd name="T57" fmla="*/ T56 w 1918"/>
                <a:gd name="T58" fmla="+- 0 3631 2868"/>
                <a:gd name="T59" fmla="*/ 3631 h 764"/>
                <a:gd name="T60" fmla="+- 0 6358 6282"/>
                <a:gd name="T61" fmla="*/ T60 w 1918"/>
                <a:gd name="T62" fmla="+- 0 3631 2868"/>
                <a:gd name="T63" fmla="*/ 3631 h 764"/>
                <a:gd name="T64" fmla="+- 0 6328 6282"/>
                <a:gd name="T65" fmla="*/ T64 w 1918"/>
                <a:gd name="T66" fmla="+- 0 3625 2868"/>
                <a:gd name="T67" fmla="*/ 3625 h 764"/>
                <a:gd name="T68" fmla="+- 0 6304 6282"/>
                <a:gd name="T69" fmla="*/ T68 w 1918"/>
                <a:gd name="T70" fmla="+- 0 3609 2868"/>
                <a:gd name="T71" fmla="*/ 3609 h 764"/>
                <a:gd name="T72" fmla="+- 0 6288 6282"/>
                <a:gd name="T73" fmla="*/ T72 w 1918"/>
                <a:gd name="T74" fmla="+- 0 3584 2868"/>
                <a:gd name="T75" fmla="*/ 3584 h 764"/>
                <a:gd name="T76" fmla="+- 0 6282 6282"/>
                <a:gd name="T77" fmla="*/ T76 w 1918"/>
                <a:gd name="T78" fmla="+- 0 3555 2868"/>
                <a:gd name="T79" fmla="*/ 3555 h 764"/>
                <a:gd name="T80" fmla="+- 0 6282 6282"/>
                <a:gd name="T81" fmla="*/ T80 w 1918"/>
                <a:gd name="T82" fmla="+- 0 2944 2868"/>
                <a:gd name="T83" fmla="*/ 294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18" h="764">
                  <a:moveTo>
                    <a:pt x="0" y="76"/>
                  </a:moveTo>
                  <a:lnTo>
                    <a:pt x="6" y="46"/>
                  </a:lnTo>
                  <a:lnTo>
                    <a:pt x="22" y="22"/>
                  </a:lnTo>
                  <a:lnTo>
                    <a:pt x="46" y="6"/>
                  </a:lnTo>
                  <a:lnTo>
                    <a:pt x="76" y="0"/>
                  </a:lnTo>
                  <a:lnTo>
                    <a:pt x="1841" y="0"/>
                  </a:lnTo>
                  <a:lnTo>
                    <a:pt x="1871" y="6"/>
                  </a:lnTo>
                  <a:lnTo>
                    <a:pt x="1895" y="22"/>
                  </a:lnTo>
                  <a:lnTo>
                    <a:pt x="1911" y="46"/>
                  </a:lnTo>
                  <a:lnTo>
                    <a:pt x="1917" y="76"/>
                  </a:lnTo>
                  <a:lnTo>
                    <a:pt x="1917" y="687"/>
                  </a:lnTo>
                  <a:lnTo>
                    <a:pt x="1911" y="716"/>
                  </a:lnTo>
                  <a:lnTo>
                    <a:pt x="1895" y="741"/>
                  </a:lnTo>
                  <a:lnTo>
                    <a:pt x="1871" y="757"/>
                  </a:lnTo>
                  <a:lnTo>
                    <a:pt x="1841" y="763"/>
                  </a:lnTo>
                  <a:lnTo>
                    <a:pt x="76" y="763"/>
                  </a:lnTo>
                  <a:lnTo>
                    <a:pt x="46" y="757"/>
                  </a:lnTo>
                  <a:lnTo>
                    <a:pt x="22" y="741"/>
                  </a:lnTo>
                  <a:lnTo>
                    <a:pt x="6" y="716"/>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cxnSp>
          <p:nvCxnSpPr>
            <p:cNvPr id="58" name="Line 68">
              <a:extLst>
                <a:ext uri="{FF2B5EF4-FFF2-40B4-BE49-F238E27FC236}">
                  <a16:creationId xmlns:a16="http://schemas.microsoft.com/office/drawing/2014/main" id="{EA06ECF8-B516-DCC3-3F0E-9EFDA0BB6229}"/>
                </a:ext>
              </a:extLst>
            </p:cNvPr>
            <p:cNvCxnSpPr>
              <a:cxnSpLocks noChangeShapeType="1"/>
            </p:cNvCxnSpPr>
            <p:nvPr/>
          </p:nvCxnSpPr>
          <p:spPr bwMode="auto">
            <a:xfrm>
              <a:off x="7107" y="4617"/>
              <a:ext cx="0" cy="349"/>
            </a:xfrm>
            <a:prstGeom prst="line">
              <a:avLst/>
            </a:prstGeom>
            <a:noFill/>
            <a:ln w="25400">
              <a:solidFill>
                <a:srgbClr val="E1C2C2"/>
              </a:solidFill>
              <a:prstDash val="solid"/>
              <a:round/>
              <a:headEnd/>
              <a:tailEnd/>
            </a:ln>
            <a:extLst>
              <a:ext uri="{909E8E84-426E-40DD-AFC4-6F175D3DCCD1}">
                <a14:hiddenFill xmlns:a14="http://schemas.microsoft.com/office/drawing/2010/main">
                  <a:noFill/>
                </a14:hiddenFill>
              </a:ext>
            </a:extLst>
          </p:spPr>
        </p:cxnSp>
        <p:sp>
          <p:nvSpPr>
            <p:cNvPr id="59" name="docshape50">
              <a:extLst>
                <a:ext uri="{FF2B5EF4-FFF2-40B4-BE49-F238E27FC236}">
                  <a16:creationId xmlns:a16="http://schemas.microsoft.com/office/drawing/2014/main" id="{01A263D4-2462-7E73-EC80-6CA13850B771}"/>
                </a:ext>
              </a:extLst>
            </p:cNvPr>
            <p:cNvSpPr>
              <a:spLocks/>
            </p:cNvSpPr>
            <p:nvPr/>
          </p:nvSpPr>
          <p:spPr bwMode="auto">
            <a:xfrm>
              <a:off x="6109" y="3853"/>
              <a:ext cx="1996" cy="764"/>
            </a:xfrm>
            <a:custGeom>
              <a:avLst/>
              <a:gdLst>
                <a:gd name="T0" fmla="+- 0 8029 6109"/>
                <a:gd name="T1" fmla="*/ T0 w 1996"/>
                <a:gd name="T2" fmla="+- 0 3854 3854"/>
                <a:gd name="T3" fmla="*/ 3854 h 764"/>
                <a:gd name="T4" fmla="+- 0 6185 6109"/>
                <a:gd name="T5" fmla="*/ T4 w 1996"/>
                <a:gd name="T6" fmla="+- 0 3854 3854"/>
                <a:gd name="T7" fmla="*/ 3854 h 764"/>
                <a:gd name="T8" fmla="+- 0 6155 6109"/>
                <a:gd name="T9" fmla="*/ T8 w 1996"/>
                <a:gd name="T10" fmla="+- 0 3860 3854"/>
                <a:gd name="T11" fmla="*/ 3860 h 764"/>
                <a:gd name="T12" fmla="+- 0 6131 6109"/>
                <a:gd name="T13" fmla="*/ T12 w 1996"/>
                <a:gd name="T14" fmla="+- 0 3876 3854"/>
                <a:gd name="T15" fmla="*/ 3876 h 764"/>
                <a:gd name="T16" fmla="+- 0 6115 6109"/>
                <a:gd name="T17" fmla="*/ T16 w 1996"/>
                <a:gd name="T18" fmla="+- 0 3900 3854"/>
                <a:gd name="T19" fmla="*/ 3900 h 764"/>
                <a:gd name="T20" fmla="+- 0 6109 6109"/>
                <a:gd name="T21" fmla="*/ T20 w 1996"/>
                <a:gd name="T22" fmla="+- 0 3930 3854"/>
                <a:gd name="T23" fmla="*/ 3930 h 764"/>
                <a:gd name="T24" fmla="+- 0 6109 6109"/>
                <a:gd name="T25" fmla="*/ T24 w 1996"/>
                <a:gd name="T26" fmla="+- 0 4540 3854"/>
                <a:gd name="T27" fmla="*/ 4540 h 764"/>
                <a:gd name="T28" fmla="+- 0 6115 6109"/>
                <a:gd name="T29" fmla="*/ T28 w 1996"/>
                <a:gd name="T30" fmla="+- 0 4570 3854"/>
                <a:gd name="T31" fmla="*/ 4570 h 764"/>
                <a:gd name="T32" fmla="+- 0 6131 6109"/>
                <a:gd name="T33" fmla="*/ T32 w 1996"/>
                <a:gd name="T34" fmla="+- 0 4595 3854"/>
                <a:gd name="T35" fmla="*/ 4595 h 764"/>
                <a:gd name="T36" fmla="+- 0 6155 6109"/>
                <a:gd name="T37" fmla="*/ T36 w 1996"/>
                <a:gd name="T38" fmla="+- 0 4611 3854"/>
                <a:gd name="T39" fmla="*/ 4611 h 764"/>
                <a:gd name="T40" fmla="+- 0 6185 6109"/>
                <a:gd name="T41" fmla="*/ T40 w 1996"/>
                <a:gd name="T42" fmla="+- 0 4617 3854"/>
                <a:gd name="T43" fmla="*/ 4617 h 764"/>
                <a:gd name="T44" fmla="+- 0 8029 6109"/>
                <a:gd name="T45" fmla="*/ T44 w 1996"/>
                <a:gd name="T46" fmla="+- 0 4617 3854"/>
                <a:gd name="T47" fmla="*/ 4617 h 764"/>
                <a:gd name="T48" fmla="+- 0 8058 6109"/>
                <a:gd name="T49" fmla="*/ T48 w 1996"/>
                <a:gd name="T50" fmla="+- 0 4611 3854"/>
                <a:gd name="T51" fmla="*/ 4611 h 764"/>
                <a:gd name="T52" fmla="+- 0 8083 6109"/>
                <a:gd name="T53" fmla="*/ T52 w 1996"/>
                <a:gd name="T54" fmla="+- 0 4595 3854"/>
                <a:gd name="T55" fmla="*/ 4595 h 764"/>
                <a:gd name="T56" fmla="+- 0 8099 6109"/>
                <a:gd name="T57" fmla="*/ T56 w 1996"/>
                <a:gd name="T58" fmla="+- 0 4570 3854"/>
                <a:gd name="T59" fmla="*/ 4570 h 764"/>
                <a:gd name="T60" fmla="+- 0 8105 6109"/>
                <a:gd name="T61" fmla="*/ T60 w 1996"/>
                <a:gd name="T62" fmla="+- 0 4540 3854"/>
                <a:gd name="T63" fmla="*/ 4540 h 764"/>
                <a:gd name="T64" fmla="+- 0 8105 6109"/>
                <a:gd name="T65" fmla="*/ T64 w 1996"/>
                <a:gd name="T66" fmla="+- 0 3930 3854"/>
                <a:gd name="T67" fmla="*/ 3930 h 764"/>
                <a:gd name="T68" fmla="+- 0 8099 6109"/>
                <a:gd name="T69" fmla="*/ T68 w 1996"/>
                <a:gd name="T70" fmla="+- 0 3900 3854"/>
                <a:gd name="T71" fmla="*/ 3900 h 764"/>
                <a:gd name="T72" fmla="+- 0 8083 6109"/>
                <a:gd name="T73" fmla="*/ T72 w 1996"/>
                <a:gd name="T74" fmla="+- 0 3876 3854"/>
                <a:gd name="T75" fmla="*/ 3876 h 764"/>
                <a:gd name="T76" fmla="+- 0 8058 6109"/>
                <a:gd name="T77" fmla="*/ T76 w 1996"/>
                <a:gd name="T78" fmla="+- 0 3860 3854"/>
                <a:gd name="T79" fmla="*/ 3860 h 764"/>
                <a:gd name="T80" fmla="+- 0 8029 6109"/>
                <a:gd name="T81" fmla="*/ T80 w 1996"/>
                <a:gd name="T82" fmla="+- 0 3854 3854"/>
                <a:gd name="T83" fmla="*/ 3854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6" h="764">
                  <a:moveTo>
                    <a:pt x="1920" y="0"/>
                  </a:moveTo>
                  <a:lnTo>
                    <a:pt x="76" y="0"/>
                  </a:lnTo>
                  <a:lnTo>
                    <a:pt x="46" y="6"/>
                  </a:lnTo>
                  <a:lnTo>
                    <a:pt x="22" y="22"/>
                  </a:lnTo>
                  <a:lnTo>
                    <a:pt x="6" y="46"/>
                  </a:lnTo>
                  <a:lnTo>
                    <a:pt x="0" y="76"/>
                  </a:lnTo>
                  <a:lnTo>
                    <a:pt x="0" y="686"/>
                  </a:lnTo>
                  <a:lnTo>
                    <a:pt x="6" y="716"/>
                  </a:lnTo>
                  <a:lnTo>
                    <a:pt x="22" y="741"/>
                  </a:lnTo>
                  <a:lnTo>
                    <a:pt x="46" y="757"/>
                  </a:lnTo>
                  <a:lnTo>
                    <a:pt x="76" y="763"/>
                  </a:lnTo>
                  <a:lnTo>
                    <a:pt x="1920" y="763"/>
                  </a:lnTo>
                  <a:lnTo>
                    <a:pt x="1949" y="757"/>
                  </a:lnTo>
                  <a:lnTo>
                    <a:pt x="1974" y="741"/>
                  </a:lnTo>
                  <a:lnTo>
                    <a:pt x="1990" y="716"/>
                  </a:lnTo>
                  <a:lnTo>
                    <a:pt x="1996" y="686"/>
                  </a:lnTo>
                  <a:lnTo>
                    <a:pt x="1996" y="76"/>
                  </a:lnTo>
                  <a:lnTo>
                    <a:pt x="1990" y="46"/>
                  </a:lnTo>
                  <a:lnTo>
                    <a:pt x="1974" y="22"/>
                  </a:lnTo>
                  <a:lnTo>
                    <a:pt x="1949" y="6"/>
                  </a:lnTo>
                  <a:lnTo>
                    <a:pt x="1920"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0" name="docshape51">
              <a:extLst>
                <a:ext uri="{FF2B5EF4-FFF2-40B4-BE49-F238E27FC236}">
                  <a16:creationId xmlns:a16="http://schemas.microsoft.com/office/drawing/2014/main" id="{075DC299-49F1-A0B9-D312-162506DDCE0A}"/>
                </a:ext>
              </a:extLst>
            </p:cNvPr>
            <p:cNvSpPr>
              <a:spLocks/>
            </p:cNvSpPr>
            <p:nvPr/>
          </p:nvSpPr>
          <p:spPr bwMode="auto">
            <a:xfrm>
              <a:off x="6109" y="3853"/>
              <a:ext cx="1996" cy="764"/>
            </a:xfrm>
            <a:custGeom>
              <a:avLst/>
              <a:gdLst>
                <a:gd name="T0" fmla="+- 0 6109 6109"/>
                <a:gd name="T1" fmla="*/ T0 w 1996"/>
                <a:gd name="T2" fmla="+- 0 3930 3854"/>
                <a:gd name="T3" fmla="*/ 3930 h 764"/>
                <a:gd name="T4" fmla="+- 0 6115 6109"/>
                <a:gd name="T5" fmla="*/ T4 w 1996"/>
                <a:gd name="T6" fmla="+- 0 3900 3854"/>
                <a:gd name="T7" fmla="*/ 3900 h 764"/>
                <a:gd name="T8" fmla="+- 0 6131 6109"/>
                <a:gd name="T9" fmla="*/ T8 w 1996"/>
                <a:gd name="T10" fmla="+- 0 3876 3854"/>
                <a:gd name="T11" fmla="*/ 3876 h 764"/>
                <a:gd name="T12" fmla="+- 0 6155 6109"/>
                <a:gd name="T13" fmla="*/ T12 w 1996"/>
                <a:gd name="T14" fmla="+- 0 3860 3854"/>
                <a:gd name="T15" fmla="*/ 3860 h 764"/>
                <a:gd name="T16" fmla="+- 0 6185 6109"/>
                <a:gd name="T17" fmla="*/ T16 w 1996"/>
                <a:gd name="T18" fmla="+- 0 3854 3854"/>
                <a:gd name="T19" fmla="*/ 3854 h 764"/>
                <a:gd name="T20" fmla="+- 0 8029 6109"/>
                <a:gd name="T21" fmla="*/ T20 w 1996"/>
                <a:gd name="T22" fmla="+- 0 3854 3854"/>
                <a:gd name="T23" fmla="*/ 3854 h 764"/>
                <a:gd name="T24" fmla="+- 0 8058 6109"/>
                <a:gd name="T25" fmla="*/ T24 w 1996"/>
                <a:gd name="T26" fmla="+- 0 3860 3854"/>
                <a:gd name="T27" fmla="*/ 3860 h 764"/>
                <a:gd name="T28" fmla="+- 0 8083 6109"/>
                <a:gd name="T29" fmla="*/ T28 w 1996"/>
                <a:gd name="T30" fmla="+- 0 3876 3854"/>
                <a:gd name="T31" fmla="*/ 3876 h 764"/>
                <a:gd name="T32" fmla="+- 0 8099 6109"/>
                <a:gd name="T33" fmla="*/ T32 w 1996"/>
                <a:gd name="T34" fmla="+- 0 3900 3854"/>
                <a:gd name="T35" fmla="*/ 3900 h 764"/>
                <a:gd name="T36" fmla="+- 0 8105 6109"/>
                <a:gd name="T37" fmla="*/ T36 w 1996"/>
                <a:gd name="T38" fmla="+- 0 3930 3854"/>
                <a:gd name="T39" fmla="*/ 3930 h 764"/>
                <a:gd name="T40" fmla="+- 0 8105 6109"/>
                <a:gd name="T41" fmla="*/ T40 w 1996"/>
                <a:gd name="T42" fmla="+- 0 4540 3854"/>
                <a:gd name="T43" fmla="*/ 4540 h 764"/>
                <a:gd name="T44" fmla="+- 0 8099 6109"/>
                <a:gd name="T45" fmla="*/ T44 w 1996"/>
                <a:gd name="T46" fmla="+- 0 4570 3854"/>
                <a:gd name="T47" fmla="*/ 4570 h 764"/>
                <a:gd name="T48" fmla="+- 0 8083 6109"/>
                <a:gd name="T49" fmla="*/ T48 w 1996"/>
                <a:gd name="T50" fmla="+- 0 4595 3854"/>
                <a:gd name="T51" fmla="*/ 4595 h 764"/>
                <a:gd name="T52" fmla="+- 0 8058 6109"/>
                <a:gd name="T53" fmla="*/ T52 w 1996"/>
                <a:gd name="T54" fmla="+- 0 4611 3854"/>
                <a:gd name="T55" fmla="*/ 4611 h 764"/>
                <a:gd name="T56" fmla="+- 0 8029 6109"/>
                <a:gd name="T57" fmla="*/ T56 w 1996"/>
                <a:gd name="T58" fmla="+- 0 4617 3854"/>
                <a:gd name="T59" fmla="*/ 4617 h 764"/>
                <a:gd name="T60" fmla="+- 0 6185 6109"/>
                <a:gd name="T61" fmla="*/ T60 w 1996"/>
                <a:gd name="T62" fmla="+- 0 4617 3854"/>
                <a:gd name="T63" fmla="*/ 4617 h 764"/>
                <a:gd name="T64" fmla="+- 0 6155 6109"/>
                <a:gd name="T65" fmla="*/ T64 w 1996"/>
                <a:gd name="T66" fmla="+- 0 4611 3854"/>
                <a:gd name="T67" fmla="*/ 4611 h 764"/>
                <a:gd name="T68" fmla="+- 0 6131 6109"/>
                <a:gd name="T69" fmla="*/ T68 w 1996"/>
                <a:gd name="T70" fmla="+- 0 4595 3854"/>
                <a:gd name="T71" fmla="*/ 4595 h 764"/>
                <a:gd name="T72" fmla="+- 0 6115 6109"/>
                <a:gd name="T73" fmla="*/ T72 w 1996"/>
                <a:gd name="T74" fmla="+- 0 4570 3854"/>
                <a:gd name="T75" fmla="*/ 4570 h 764"/>
                <a:gd name="T76" fmla="+- 0 6109 6109"/>
                <a:gd name="T77" fmla="*/ T76 w 1996"/>
                <a:gd name="T78" fmla="+- 0 4540 3854"/>
                <a:gd name="T79" fmla="*/ 4540 h 764"/>
                <a:gd name="T80" fmla="+- 0 6109 6109"/>
                <a:gd name="T81" fmla="*/ T80 w 1996"/>
                <a:gd name="T82" fmla="+- 0 3930 3854"/>
                <a:gd name="T83" fmla="*/ 393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6" h="764">
                  <a:moveTo>
                    <a:pt x="0" y="76"/>
                  </a:moveTo>
                  <a:lnTo>
                    <a:pt x="6" y="46"/>
                  </a:lnTo>
                  <a:lnTo>
                    <a:pt x="22" y="22"/>
                  </a:lnTo>
                  <a:lnTo>
                    <a:pt x="46" y="6"/>
                  </a:lnTo>
                  <a:lnTo>
                    <a:pt x="76" y="0"/>
                  </a:lnTo>
                  <a:lnTo>
                    <a:pt x="1920" y="0"/>
                  </a:lnTo>
                  <a:lnTo>
                    <a:pt x="1949" y="6"/>
                  </a:lnTo>
                  <a:lnTo>
                    <a:pt x="1974" y="22"/>
                  </a:lnTo>
                  <a:lnTo>
                    <a:pt x="1990" y="46"/>
                  </a:lnTo>
                  <a:lnTo>
                    <a:pt x="1996" y="76"/>
                  </a:lnTo>
                  <a:lnTo>
                    <a:pt x="1996" y="686"/>
                  </a:lnTo>
                  <a:lnTo>
                    <a:pt x="1990" y="716"/>
                  </a:lnTo>
                  <a:lnTo>
                    <a:pt x="1974" y="741"/>
                  </a:lnTo>
                  <a:lnTo>
                    <a:pt x="1949" y="757"/>
                  </a:lnTo>
                  <a:lnTo>
                    <a:pt x="1920" y="763"/>
                  </a:lnTo>
                  <a:lnTo>
                    <a:pt x="76" y="763"/>
                  </a:lnTo>
                  <a:lnTo>
                    <a:pt x="46" y="757"/>
                  </a:lnTo>
                  <a:lnTo>
                    <a:pt x="22" y="741"/>
                  </a:lnTo>
                  <a:lnTo>
                    <a:pt x="6" y="716"/>
                  </a:lnTo>
                  <a:lnTo>
                    <a:pt x="0" y="686"/>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1" name="docshape52">
              <a:extLst>
                <a:ext uri="{FF2B5EF4-FFF2-40B4-BE49-F238E27FC236}">
                  <a16:creationId xmlns:a16="http://schemas.microsoft.com/office/drawing/2014/main" id="{E6DBF16E-522E-7A0C-5335-20EC9B3864AE}"/>
                </a:ext>
              </a:extLst>
            </p:cNvPr>
            <p:cNvSpPr>
              <a:spLocks/>
            </p:cNvSpPr>
            <p:nvPr/>
          </p:nvSpPr>
          <p:spPr bwMode="auto">
            <a:xfrm>
              <a:off x="6242" y="3980"/>
              <a:ext cx="1997" cy="764"/>
            </a:xfrm>
            <a:custGeom>
              <a:avLst/>
              <a:gdLst>
                <a:gd name="T0" fmla="+- 0 8162 6242"/>
                <a:gd name="T1" fmla="*/ T0 w 1997"/>
                <a:gd name="T2" fmla="+- 0 3980 3980"/>
                <a:gd name="T3" fmla="*/ 3980 h 764"/>
                <a:gd name="T4" fmla="+- 0 6319 6242"/>
                <a:gd name="T5" fmla="*/ T4 w 1997"/>
                <a:gd name="T6" fmla="+- 0 3980 3980"/>
                <a:gd name="T7" fmla="*/ 3980 h 764"/>
                <a:gd name="T8" fmla="+- 0 6289 6242"/>
                <a:gd name="T9" fmla="*/ T8 w 1997"/>
                <a:gd name="T10" fmla="+- 0 3986 3980"/>
                <a:gd name="T11" fmla="*/ 3986 h 764"/>
                <a:gd name="T12" fmla="+- 0 6265 6242"/>
                <a:gd name="T13" fmla="*/ T12 w 1997"/>
                <a:gd name="T14" fmla="+- 0 4003 3980"/>
                <a:gd name="T15" fmla="*/ 4003 h 764"/>
                <a:gd name="T16" fmla="+- 0 6248 6242"/>
                <a:gd name="T17" fmla="*/ T16 w 1997"/>
                <a:gd name="T18" fmla="+- 0 4027 3980"/>
                <a:gd name="T19" fmla="*/ 4027 h 764"/>
                <a:gd name="T20" fmla="+- 0 6242 6242"/>
                <a:gd name="T21" fmla="*/ T20 w 1997"/>
                <a:gd name="T22" fmla="+- 0 4057 3980"/>
                <a:gd name="T23" fmla="*/ 4057 h 764"/>
                <a:gd name="T24" fmla="+- 0 6242 6242"/>
                <a:gd name="T25" fmla="*/ T24 w 1997"/>
                <a:gd name="T26" fmla="+- 0 4667 3980"/>
                <a:gd name="T27" fmla="*/ 4667 h 764"/>
                <a:gd name="T28" fmla="+- 0 6248 6242"/>
                <a:gd name="T29" fmla="*/ T28 w 1997"/>
                <a:gd name="T30" fmla="+- 0 4697 3980"/>
                <a:gd name="T31" fmla="*/ 4697 h 764"/>
                <a:gd name="T32" fmla="+- 0 6265 6242"/>
                <a:gd name="T33" fmla="*/ T32 w 1997"/>
                <a:gd name="T34" fmla="+- 0 4721 3980"/>
                <a:gd name="T35" fmla="*/ 4721 h 764"/>
                <a:gd name="T36" fmla="+- 0 6289 6242"/>
                <a:gd name="T37" fmla="*/ T36 w 1997"/>
                <a:gd name="T38" fmla="+- 0 4738 3980"/>
                <a:gd name="T39" fmla="*/ 4738 h 764"/>
                <a:gd name="T40" fmla="+- 0 6319 6242"/>
                <a:gd name="T41" fmla="*/ T40 w 1997"/>
                <a:gd name="T42" fmla="+- 0 4744 3980"/>
                <a:gd name="T43" fmla="*/ 4744 h 764"/>
                <a:gd name="T44" fmla="+- 0 8162 6242"/>
                <a:gd name="T45" fmla="*/ T44 w 1997"/>
                <a:gd name="T46" fmla="+- 0 4744 3980"/>
                <a:gd name="T47" fmla="*/ 4744 h 764"/>
                <a:gd name="T48" fmla="+- 0 8192 6242"/>
                <a:gd name="T49" fmla="*/ T48 w 1997"/>
                <a:gd name="T50" fmla="+- 0 4738 3980"/>
                <a:gd name="T51" fmla="*/ 4738 h 764"/>
                <a:gd name="T52" fmla="+- 0 8216 6242"/>
                <a:gd name="T53" fmla="*/ T52 w 1997"/>
                <a:gd name="T54" fmla="+- 0 4721 3980"/>
                <a:gd name="T55" fmla="*/ 4721 h 764"/>
                <a:gd name="T56" fmla="+- 0 8233 6242"/>
                <a:gd name="T57" fmla="*/ T56 w 1997"/>
                <a:gd name="T58" fmla="+- 0 4697 3980"/>
                <a:gd name="T59" fmla="*/ 4697 h 764"/>
                <a:gd name="T60" fmla="+- 0 8239 6242"/>
                <a:gd name="T61" fmla="*/ T60 w 1997"/>
                <a:gd name="T62" fmla="+- 0 4667 3980"/>
                <a:gd name="T63" fmla="*/ 4667 h 764"/>
                <a:gd name="T64" fmla="+- 0 8239 6242"/>
                <a:gd name="T65" fmla="*/ T64 w 1997"/>
                <a:gd name="T66" fmla="+- 0 4057 3980"/>
                <a:gd name="T67" fmla="*/ 4057 h 764"/>
                <a:gd name="T68" fmla="+- 0 8233 6242"/>
                <a:gd name="T69" fmla="*/ T68 w 1997"/>
                <a:gd name="T70" fmla="+- 0 4027 3980"/>
                <a:gd name="T71" fmla="*/ 4027 h 764"/>
                <a:gd name="T72" fmla="+- 0 8216 6242"/>
                <a:gd name="T73" fmla="*/ T72 w 1997"/>
                <a:gd name="T74" fmla="+- 0 4003 3980"/>
                <a:gd name="T75" fmla="*/ 4003 h 764"/>
                <a:gd name="T76" fmla="+- 0 8192 6242"/>
                <a:gd name="T77" fmla="*/ T76 w 1997"/>
                <a:gd name="T78" fmla="+- 0 3986 3980"/>
                <a:gd name="T79" fmla="*/ 3986 h 764"/>
                <a:gd name="T80" fmla="+- 0 8162 6242"/>
                <a:gd name="T81" fmla="*/ T80 w 1997"/>
                <a:gd name="T82" fmla="+- 0 3980 3980"/>
                <a:gd name="T83" fmla="*/ 398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7" h="764">
                  <a:moveTo>
                    <a:pt x="1920" y="0"/>
                  </a:moveTo>
                  <a:lnTo>
                    <a:pt x="77" y="0"/>
                  </a:lnTo>
                  <a:lnTo>
                    <a:pt x="47" y="6"/>
                  </a:lnTo>
                  <a:lnTo>
                    <a:pt x="23" y="23"/>
                  </a:lnTo>
                  <a:lnTo>
                    <a:pt x="6" y="47"/>
                  </a:lnTo>
                  <a:lnTo>
                    <a:pt x="0" y="77"/>
                  </a:lnTo>
                  <a:lnTo>
                    <a:pt x="0" y="687"/>
                  </a:lnTo>
                  <a:lnTo>
                    <a:pt x="6" y="717"/>
                  </a:lnTo>
                  <a:lnTo>
                    <a:pt x="23" y="741"/>
                  </a:lnTo>
                  <a:lnTo>
                    <a:pt x="47" y="758"/>
                  </a:lnTo>
                  <a:lnTo>
                    <a:pt x="77" y="764"/>
                  </a:lnTo>
                  <a:lnTo>
                    <a:pt x="1920" y="764"/>
                  </a:lnTo>
                  <a:lnTo>
                    <a:pt x="1950" y="758"/>
                  </a:lnTo>
                  <a:lnTo>
                    <a:pt x="1974" y="741"/>
                  </a:lnTo>
                  <a:lnTo>
                    <a:pt x="1991" y="717"/>
                  </a:lnTo>
                  <a:lnTo>
                    <a:pt x="1997" y="687"/>
                  </a:lnTo>
                  <a:lnTo>
                    <a:pt x="1997" y="77"/>
                  </a:lnTo>
                  <a:lnTo>
                    <a:pt x="1991" y="47"/>
                  </a:lnTo>
                  <a:lnTo>
                    <a:pt x="1974" y="23"/>
                  </a:lnTo>
                  <a:lnTo>
                    <a:pt x="1950" y="6"/>
                  </a:lnTo>
                  <a:lnTo>
                    <a:pt x="1920"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dirty="0">
                  <a:solidFill>
                    <a:prstClr val="black"/>
                  </a:solidFill>
                  <a:latin typeface="Times New Roman" panose="02020603050405020304" pitchFamily="18" charset="0"/>
                  <a:ea typeface="Times New Roman" panose="02020603050405020304" pitchFamily="18" charset="0"/>
                </a:rPr>
                <a:t>Payable</a:t>
              </a:r>
              <a:r>
                <a:rPr lang="en-US" spc="-60" dirty="0">
                  <a:solidFill>
                    <a:prstClr val="black"/>
                  </a:solidFill>
                  <a:latin typeface="Times New Roman" panose="02020603050405020304" pitchFamily="18" charset="0"/>
                  <a:ea typeface="Times New Roman" panose="02020603050405020304" pitchFamily="18" charset="0"/>
                </a:rPr>
                <a:t> </a:t>
              </a:r>
              <a:r>
                <a:rPr lang="en-CA" spc="-20" dirty="0">
                  <a:solidFill>
                    <a:prstClr val="black"/>
                  </a:solidFill>
                  <a:latin typeface="Times New Roman" panose="02020603050405020304" pitchFamily="18" charset="0"/>
                  <a:ea typeface="Times New Roman" panose="02020603050405020304" pitchFamily="18" charset="0"/>
                </a:rPr>
                <a:t>and Payroll clerk</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62" name="docshape53">
              <a:extLst>
                <a:ext uri="{FF2B5EF4-FFF2-40B4-BE49-F238E27FC236}">
                  <a16:creationId xmlns:a16="http://schemas.microsoft.com/office/drawing/2014/main" id="{00DB1EC3-BA56-155D-B1CD-2556C7E7DEF2}"/>
                </a:ext>
              </a:extLst>
            </p:cNvPr>
            <p:cNvSpPr>
              <a:spLocks/>
            </p:cNvSpPr>
            <p:nvPr/>
          </p:nvSpPr>
          <p:spPr bwMode="auto">
            <a:xfrm>
              <a:off x="6242" y="3980"/>
              <a:ext cx="1997" cy="764"/>
            </a:xfrm>
            <a:custGeom>
              <a:avLst/>
              <a:gdLst>
                <a:gd name="T0" fmla="+- 0 6242 6242"/>
                <a:gd name="T1" fmla="*/ T0 w 1997"/>
                <a:gd name="T2" fmla="+- 0 4057 3980"/>
                <a:gd name="T3" fmla="*/ 4057 h 764"/>
                <a:gd name="T4" fmla="+- 0 6248 6242"/>
                <a:gd name="T5" fmla="*/ T4 w 1997"/>
                <a:gd name="T6" fmla="+- 0 4027 3980"/>
                <a:gd name="T7" fmla="*/ 4027 h 764"/>
                <a:gd name="T8" fmla="+- 0 6265 6242"/>
                <a:gd name="T9" fmla="*/ T8 w 1997"/>
                <a:gd name="T10" fmla="+- 0 4003 3980"/>
                <a:gd name="T11" fmla="*/ 4003 h 764"/>
                <a:gd name="T12" fmla="+- 0 6289 6242"/>
                <a:gd name="T13" fmla="*/ T12 w 1997"/>
                <a:gd name="T14" fmla="+- 0 3986 3980"/>
                <a:gd name="T15" fmla="*/ 3986 h 764"/>
                <a:gd name="T16" fmla="+- 0 6319 6242"/>
                <a:gd name="T17" fmla="*/ T16 w 1997"/>
                <a:gd name="T18" fmla="+- 0 3980 3980"/>
                <a:gd name="T19" fmla="*/ 3980 h 764"/>
                <a:gd name="T20" fmla="+- 0 8162 6242"/>
                <a:gd name="T21" fmla="*/ T20 w 1997"/>
                <a:gd name="T22" fmla="+- 0 3980 3980"/>
                <a:gd name="T23" fmla="*/ 3980 h 764"/>
                <a:gd name="T24" fmla="+- 0 8192 6242"/>
                <a:gd name="T25" fmla="*/ T24 w 1997"/>
                <a:gd name="T26" fmla="+- 0 3986 3980"/>
                <a:gd name="T27" fmla="*/ 3986 h 764"/>
                <a:gd name="T28" fmla="+- 0 8216 6242"/>
                <a:gd name="T29" fmla="*/ T28 w 1997"/>
                <a:gd name="T30" fmla="+- 0 4003 3980"/>
                <a:gd name="T31" fmla="*/ 4003 h 764"/>
                <a:gd name="T32" fmla="+- 0 8233 6242"/>
                <a:gd name="T33" fmla="*/ T32 w 1997"/>
                <a:gd name="T34" fmla="+- 0 4027 3980"/>
                <a:gd name="T35" fmla="*/ 4027 h 764"/>
                <a:gd name="T36" fmla="+- 0 8239 6242"/>
                <a:gd name="T37" fmla="*/ T36 w 1997"/>
                <a:gd name="T38" fmla="+- 0 4057 3980"/>
                <a:gd name="T39" fmla="*/ 4057 h 764"/>
                <a:gd name="T40" fmla="+- 0 8239 6242"/>
                <a:gd name="T41" fmla="*/ T40 w 1997"/>
                <a:gd name="T42" fmla="+- 0 4667 3980"/>
                <a:gd name="T43" fmla="*/ 4667 h 764"/>
                <a:gd name="T44" fmla="+- 0 8233 6242"/>
                <a:gd name="T45" fmla="*/ T44 w 1997"/>
                <a:gd name="T46" fmla="+- 0 4697 3980"/>
                <a:gd name="T47" fmla="*/ 4697 h 764"/>
                <a:gd name="T48" fmla="+- 0 8216 6242"/>
                <a:gd name="T49" fmla="*/ T48 w 1997"/>
                <a:gd name="T50" fmla="+- 0 4721 3980"/>
                <a:gd name="T51" fmla="*/ 4721 h 764"/>
                <a:gd name="T52" fmla="+- 0 8192 6242"/>
                <a:gd name="T53" fmla="*/ T52 w 1997"/>
                <a:gd name="T54" fmla="+- 0 4738 3980"/>
                <a:gd name="T55" fmla="*/ 4738 h 764"/>
                <a:gd name="T56" fmla="+- 0 8162 6242"/>
                <a:gd name="T57" fmla="*/ T56 w 1997"/>
                <a:gd name="T58" fmla="+- 0 4744 3980"/>
                <a:gd name="T59" fmla="*/ 4744 h 764"/>
                <a:gd name="T60" fmla="+- 0 6319 6242"/>
                <a:gd name="T61" fmla="*/ T60 w 1997"/>
                <a:gd name="T62" fmla="+- 0 4744 3980"/>
                <a:gd name="T63" fmla="*/ 4744 h 764"/>
                <a:gd name="T64" fmla="+- 0 6289 6242"/>
                <a:gd name="T65" fmla="*/ T64 w 1997"/>
                <a:gd name="T66" fmla="+- 0 4738 3980"/>
                <a:gd name="T67" fmla="*/ 4738 h 764"/>
                <a:gd name="T68" fmla="+- 0 6265 6242"/>
                <a:gd name="T69" fmla="*/ T68 w 1997"/>
                <a:gd name="T70" fmla="+- 0 4721 3980"/>
                <a:gd name="T71" fmla="*/ 4721 h 764"/>
                <a:gd name="T72" fmla="+- 0 6248 6242"/>
                <a:gd name="T73" fmla="*/ T72 w 1997"/>
                <a:gd name="T74" fmla="+- 0 4697 3980"/>
                <a:gd name="T75" fmla="*/ 4697 h 764"/>
                <a:gd name="T76" fmla="+- 0 6242 6242"/>
                <a:gd name="T77" fmla="*/ T76 w 1997"/>
                <a:gd name="T78" fmla="+- 0 4667 3980"/>
                <a:gd name="T79" fmla="*/ 4667 h 764"/>
                <a:gd name="T80" fmla="+- 0 6242 6242"/>
                <a:gd name="T81" fmla="*/ T80 w 1997"/>
                <a:gd name="T82" fmla="+- 0 4057 3980"/>
                <a:gd name="T83" fmla="*/ 405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1997" h="764">
                  <a:moveTo>
                    <a:pt x="0" y="77"/>
                  </a:moveTo>
                  <a:lnTo>
                    <a:pt x="6" y="47"/>
                  </a:lnTo>
                  <a:lnTo>
                    <a:pt x="23" y="23"/>
                  </a:lnTo>
                  <a:lnTo>
                    <a:pt x="47" y="6"/>
                  </a:lnTo>
                  <a:lnTo>
                    <a:pt x="77" y="0"/>
                  </a:lnTo>
                  <a:lnTo>
                    <a:pt x="1920" y="0"/>
                  </a:lnTo>
                  <a:lnTo>
                    <a:pt x="1950" y="6"/>
                  </a:lnTo>
                  <a:lnTo>
                    <a:pt x="1974" y="23"/>
                  </a:lnTo>
                  <a:lnTo>
                    <a:pt x="1991" y="47"/>
                  </a:lnTo>
                  <a:lnTo>
                    <a:pt x="1997" y="77"/>
                  </a:lnTo>
                  <a:lnTo>
                    <a:pt x="1997" y="687"/>
                  </a:lnTo>
                  <a:lnTo>
                    <a:pt x="1991" y="717"/>
                  </a:lnTo>
                  <a:lnTo>
                    <a:pt x="1974" y="741"/>
                  </a:lnTo>
                  <a:lnTo>
                    <a:pt x="1950" y="758"/>
                  </a:lnTo>
                  <a:lnTo>
                    <a:pt x="1920" y="764"/>
                  </a:lnTo>
                  <a:lnTo>
                    <a:pt x="77" y="764"/>
                  </a:lnTo>
                  <a:lnTo>
                    <a:pt x="47" y="758"/>
                  </a:lnTo>
                  <a:lnTo>
                    <a:pt x="23" y="741"/>
                  </a:lnTo>
                  <a:lnTo>
                    <a:pt x="6" y="717"/>
                  </a:lnTo>
                  <a:lnTo>
                    <a:pt x="0" y="687"/>
                  </a:lnTo>
                  <a:lnTo>
                    <a:pt x="0" y="77"/>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3" name="docshape54">
              <a:extLst>
                <a:ext uri="{FF2B5EF4-FFF2-40B4-BE49-F238E27FC236}">
                  <a16:creationId xmlns:a16="http://schemas.microsoft.com/office/drawing/2014/main" id="{61F2A919-BD70-0B3A-D41E-0B01A87C05C9}"/>
                </a:ext>
              </a:extLst>
            </p:cNvPr>
            <p:cNvSpPr>
              <a:spLocks/>
            </p:cNvSpPr>
            <p:nvPr/>
          </p:nvSpPr>
          <p:spPr bwMode="auto">
            <a:xfrm>
              <a:off x="6082" y="4966"/>
              <a:ext cx="2050" cy="1089"/>
            </a:xfrm>
            <a:custGeom>
              <a:avLst/>
              <a:gdLst>
                <a:gd name="T0" fmla="+- 0 8023 6082"/>
                <a:gd name="T1" fmla="*/ T0 w 2050"/>
                <a:gd name="T2" fmla="+- 0 4966 4966"/>
                <a:gd name="T3" fmla="*/ 4966 h 1089"/>
                <a:gd name="T4" fmla="+- 0 6191 6082"/>
                <a:gd name="T5" fmla="*/ T4 w 2050"/>
                <a:gd name="T6" fmla="+- 0 4966 4966"/>
                <a:gd name="T7" fmla="*/ 4966 h 1089"/>
                <a:gd name="T8" fmla="+- 0 6149 6082"/>
                <a:gd name="T9" fmla="*/ T8 w 2050"/>
                <a:gd name="T10" fmla="+- 0 4975 4966"/>
                <a:gd name="T11" fmla="*/ 4975 h 1089"/>
                <a:gd name="T12" fmla="+- 0 6114 6082"/>
                <a:gd name="T13" fmla="*/ T12 w 2050"/>
                <a:gd name="T14" fmla="+- 0 4998 4966"/>
                <a:gd name="T15" fmla="*/ 4998 h 1089"/>
                <a:gd name="T16" fmla="+- 0 6091 6082"/>
                <a:gd name="T17" fmla="*/ T16 w 2050"/>
                <a:gd name="T18" fmla="+- 0 5033 4966"/>
                <a:gd name="T19" fmla="*/ 5033 h 1089"/>
                <a:gd name="T20" fmla="+- 0 6082 6082"/>
                <a:gd name="T21" fmla="*/ T20 w 2050"/>
                <a:gd name="T22" fmla="+- 0 5075 4966"/>
                <a:gd name="T23" fmla="*/ 5075 h 1089"/>
                <a:gd name="T24" fmla="+- 0 6082 6082"/>
                <a:gd name="T25" fmla="*/ T24 w 2050"/>
                <a:gd name="T26" fmla="+- 0 5946 4966"/>
                <a:gd name="T27" fmla="*/ 5946 h 1089"/>
                <a:gd name="T28" fmla="+- 0 6091 6082"/>
                <a:gd name="T29" fmla="*/ T28 w 2050"/>
                <a:gd name="T30" fmla="+- 0 5989 4966"/>
                <a:gd name="T31" fmla="*/ 5989 h 1089"/>
                <a:gd name="T32" fmla="+- 0 6114 6082"/>
                <a:gd name="T33" fmla="*/ T32 w 2050"/>
                <a:gd name="T34" fmla="+- 0 6023 4966"/>
                <a:gd name="T35" fmla="*/ 6023 h 1089"/>
                <a:gd name="T36" fmla="+- 0 6149 6082"/>
                <a:gd name="T37" fmla="*/ T36 w 2050"/>
                <a:gd name="T38" fmla="+- 0 6047 4966"/>
                <a:gd name="T39" fmla="*/ 6047 h 1089"/>
                <a:gd name="T40" fmla="+- 0 6191 6082"/>
                <a:gd name="T41" fmla="*/ T40 w 2050"/>
                <a:gd name="T42" fmla="+- 0 6055 4966"/>
                <a:gd name="T43" fmla="*/ 6055 h 1089"/>
                <a:gd name="T44" fmla="+- 0 8023 6082"/>
                <a:gd name="T45" fmla="*/ T44 w 2050"/>
                <a:gd name="T46" fmla="+- 0 6055 4966"/>
                <a:gd name="T47" fmla="*/ 6055 h 1089"/>
                <a:gd name="T48" fmla="+- 0 8065 6082"/>
                <a:gd name="T49" fmla="*/ T48 w 2050"/>
                <a:gd name="T50" fmla="+- 0 6047 4966"/>
                <a:gd name="T51" fmla="*/ 6047 h 1089"/>
                <a:gd name="T52" fmla="+- 0 8100 6082"/>
                <a:gd name="T53" fmla="*/ T52 w 2050"/>
                <a:gd name="T54" fmla="+- 0 6023 4966"/>
                <a:gd name="T55" fmla="*/ 6023 h 1089"/>
                <a:gd name="T56" fmla="+- 0 8123 6082"/>
                <a:gd name="T57" fmla="*/ T56 w 2050"/>
                <a:gd name="T58" fmla="+- 0 5989 4966"/>
                <a:gd name="T59" fmla="*/ 5989 h 1089"/>
                <a:gd name="T60" fmla="+- 0 8132 6082"/>
                <a:gd name="T61" fmla="*/ T60 w 2050"/>
                <a:gd name="T62" fmla="+- 0 5946 4966"/>
                <a:gd name="T63" fmla="*/ 5946 h 1089"/>
                <a:gd name="T64" fmla="+- 0 8132 6082"/>
                <a:gd name="T65" fmla="*/ T64 w 2050"/>
                <a:gd name="T66" fmla="+- 0 5075 4966"/>
                <a:gd name="T67" fmla="*/ 5075 h 1089"/>
                <a:gd name="T68" fmla="+- 0 8123 6082"/>
                <a:gd name="T69" fmla="*/ T68 w 2050"/>
                <a:gd name="T70" fmla="+- 0 5033 4966"/>
                <a:gd name="T71" fmla="*/ 5033 h 1089"/>
                <a:gd name="T72" fmla="+- 0 8100 6082"/>
                <a:gd name="T73" fmla="*/ T72 w 2050"/>
                <a:gd name="T74" fmla="+- 0 4998 4966"/>
                <a:gd name="T75" fmla="*/ 4998 h 1089"/>
                <a:gd name="T76" fmla="+- 0 8065 6082"/>
                <a:gd name="T77" fmla="*/ T76 w 2050"/>
                <a:gd name="T78" fmla="+- 0 4975 4966"/>
                <a:gd name="T79" fmla="*/ 4975 h 1089"/>
                <a:gd name="T80" fmla="+- 0 8023 6082"/>
                <a:gd name="T81" fmla="*/ T80 w 2050"/>
                <a:gd name="T82" fmla="+- 0 4966 4966"/>
                <a:gd name="T83" fmla="*/ 4966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1941" y="0"/>
                  </a:moveTo>
                  <a:lnTo>
                    <a:pt x="109" y="0"/>
                  </a:lnTo>
                  <a:lnTo>
                    <a:pt x="67" y="9"/>
                  </a:lnTo>
                  <a:lnTo>
                    <a:pt x="32" y="32"/>
                  </a:lnTo>
                  <a:lnTo>
                    <a:pt x="9" y="67"/>
                  </a:lnTo>
                  <a:lnTo>
                    <a:pt x="0" y="109"/>
                  </a:lnTo>
                  <a:lnTo>
                    <a:pt x="0" y="980"/>
                  </a:lnTo>
                  <a:lnTo>
                    <a:pt x="9" y="1023"/>
                  </a:lnTo>
                  <a:lnTo>
                    <a:pt x="32" y="1057"/>
                  </a:lnTo>
                  <a:lnTo>
                    <a:pt x="67" y="1081"/>
                  </a:lnTo>
                  <a:lnTo>
                    <a:pt x="109" y="1089"/>
                  </a:lnTo>
                  <a:lnTo>
                    <a:pt x="1941" y="1089"/>
                  </a:lnTo>
                  <a:lnTo>
                    <a:pt x="1983" y="1081"/>
                  </a:lnTo>
                  <a:lnTo>
                    <a:pt x="2018" y="1057"/>
                  </a:lnTo>
                  <a:lnTo>
                    <a:pt x="2041" y="1023"/>
                  </a:lnTo>
                  <a:lnTo>
                    <a:pt x="2050" y="980"/>
                  </a:lnTo>
                  <a:lnTo>
                    <a:pt x="2050" y="109"/>
                  </a:lnTo>
                  <a:lnTo>
                    <a:pt x="2041" y="67"/>
                  </a:lnTo>
                  <a:lnTo>
                    <a:pt x="2018" y="32"/>
                  </a:lnTo>
                  <a:lnTo>
                    <a:pt x="1983" y="9"/>
                  </a:lnTo>
                  <a:lnTo>
                    <a:pt x="1941"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4" name="docshape55">
              <a:extLst>
                <a:ext uri="{FF2B5EF4-FFF2-40B4-BE49-F238E27FC236}">
                  <a16:creationId xmlns:a16="http://schemas.microsoft.com/office/drawing/2014/main" id="{3A8FD6CE-EF64-68CA-4ECB-275308316799}"/>
                </a:ext>
              </a:extLst>
            </p:cNvPr>
            <p:cNvSpPr>
              <a:spLocks/>
            </p:cNvSpPr>
            <p:nvPr/>
          </p:nvSpPr>
          <p:spPr bwMode="auto">
            <a:xfrm>
              <a:off x="6082" y="4966"/>
              <a:ext cx="2050" cy="1089"/>
            </a:xfrm>
            <a:custGeom>
              <a:avLst/>
              <a:gdLst>
                <a:gd name="T0" fmla="+- 0 6082 6082"/>
                <a:gd name="T1" fmla="*/ T0 w 2050"/>
                <a:gd name="T2" fmla="+- 0 5075 4966"/>
                <a:gd name="T3" fmla="*/ 5075 h 1089"/>
                <a:gd name="T4" fmla="+- 0 6091 6082"/>
                <a:gd name="T5" fmla="*/ T4 w 2050"/>
                <a:gd name="T6" fmla="+- 0 5033 4966"/>
                <a:gd name="T7" fmla="*/ 5033 h 1089"/>
                <a:gd name="T8" fmla="+- 0 6114 6082"/>
                <a:gd name="T9" fmla="*/ T8 w 2050"/>
                <a:gd name="T10" fmla="+- 0 4998 4966"/>
                <a:gd name="T11" fmla="*/ 4998 h 1089"/>
                <a:gd name="T12" fmla="+- 0 6149 6082"/>
                <a:gd name="T13" fmla="*/ T12 w 2050"/>
                <a:gd name="T14" fmla="+- 0 4975 4966"/>
                <a:gd name="T15" fmla="*/ 4975 h 1089"/>
                <a:gd name="T16" fmla="+- 0 6191 6082"/>
                <a:gd name="T17" fmla="*/ T16 w 2050"/>
                <a:gd name="T18" fmla="+- 0 4966 4966"/>
                <a:gd name="T19" fmla="*/ 4966 h 1089"/>
                <a:gd name="T20" fmla="+- 0 8023 6082"/>
                <a:gd name="T21" fmla="*/ T20 w 2050"/>
                <a:gd name="T22" fmla="+- 0 4966 4966"/>
                <a:gd name="T23" fmla="*/ 4966 h 1089"/>
                <a:gd name="T24" fmla="+- 0 8065 6082"/>
                <a:gd name="T25" fmla="*/ T24 w 2050"/>
                <a:gd name="T26" fmla="+- 0 4975 4966"/>
                <a:gd name="T27" fmla="*/ 4975 h 1089"/>
                <a:gd name="T28" fmla="+- 0 8100 6082"/>
                <a:gd name="T29" fmla="*/ T28 w 2050"/>
                <a:gd name="T30" fmla="+- 0 4998 4966"/>
                <a:gd name="T31" fmla="*/ 4998 h 1089"/>
                <a:gd name="T32" fmla="+- 0 8123 6082"/>
                <a:gd name="T33" fmla="*/ T32 w 2050"/>
                <a:gd name="T34" fmla="+- 0 5033 4966"/>
                <a:gd name="T35" fmla="*/ 5033 h 1089"/>
                <a:gd name="T36" fmla="+- 0 8132 6082"/>
                <a:gd name="T37" fmla="*/ T36 w 2050"/>
                <a:gd name="T38" fmla="+- 0 5075 4966"/>
                <a:gd name="T39" fmla="*/ 5075 h 1089"/>
                <a:gd name="T40" fmla="+- 0 8132 6082"/>
                <a:gd name="T41" fmla="*/ T40 w 2050"/>
                <a:gd name="T42" fmla="+- 0 5946 4966"/>
                <a:gd name="T43" fmla="*/ 5946 h 1089"/>
                <a:gd name="T44" fmla="+- 0 8123 6082"/>
                <a:gd name="T45" fmla="*/ T44 w 2050"/>
                <a:gd name="T46" fmla="+- 0 5989 4966"/>
                <a:gd name="T47" fmla="*/ 5989 h 1089"/>
                <a:gd name="T48" fmla="+- 0 8100 6082"/>
                <a:gd name="T49" fmla="*/ T48 w 2050"/>
                <a:gd name="T50" fmla="+- 0 6023 4966"/>
                <a:gd name="T51" fmla="*/ 6023 h 1089"/>
                <a:gd name="T52" fmla="+- 0 8065 6082"/>
                <a:gd name="T53" fmla="*/ T52 w 2050"/>
                <a:gd name="T54" fmla="+- 0 6047 4966"/>
                <a:gd name="T55" fmla="*/ 6047 h 1089"/>
                <a:gd name="T56" fmla="+- 0 8023 6082"/>
                <a:gd name="T57" fmla="*/ T56 w 2050"/>
                <a:gd name="T58" fmla="+- 0 6055 4966"/>
                <a:gd name="T59" fmla="*/ 6055 h 1089"/>
                <a:gd name="T60" fmla="+- 0 6191 6082"/>
                <a:gd name="T61" fmla="*/ T60 w 2050"/>
                <a:gd name="T62" fmla="+- 0 6055 4966"/>
                <a:gd name="T63" fmla="*/ 6055 h 1089"/>
                <a:gd name="T64" fmla="+- 0 6149 6082"/>
                <a:gd name="T65" fmla="*/ T64 w 2050"/>
                <a:gd name="T66" fmla="+- 0 6047 4966"/>
                <a:gd name="T67" fmla="*/ 6047 h 1089"/>
                <a:gd name="T68" fmla="+- 0 6114 6082"/>
                <a:gd name="T69" fmla="*/ T68 w 2050"/>
                <a:gd name="T70" fmla="+- 0 6023 4966"/>
                <a:gd name="T71" fmla="*/ 6023 h 1089"/>
                <a:gd name="T72" fmla="+- 0 6091 6082"/>
                <a:gd name="T73" fmla="*/ T72 w 2050"/>
                <a:gd name="T74" fmla="+- 0 5989 4966"/>
                <a:gd name="T75" fmla="*/ 5989 h 1089"/>
                <a:gd name="T76" fmla="+- 0 6082 6082"/>
                <a:gd name="T77" fmla="*/ T76 w 2050"/>
                <a:gd name="T78" fmla="+- 0 5946 4966"/>
                <a:gd name="T79" fmla="*/ 5946 h 1089"/>
                <a:gd name="T80" fmla="+- 0 6082 6082"/>
                <a:gd name="T81" fmla="*/ T80 w 2050"/>
                <a:gd name="T82" fmla="+- 0 5075 4966"/>
                <a:gd name="T83" fmla="*/ 5075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0" y="109"/>
                  </a:moveTo>
                  <a:lnTo>
                    <a:pt x="9" y="67"/>
                  </a:lnTo>
                  <a:lnTo>
                    <a:pt x="32" y="32"/>
                  </a:lnTo>
                  <a:lnTo>
                    <a:pt x="67" y="9"/>
                  </a:lnTo>
                  <a:lnTo>
                    <a:pt x="109" y="0"/>
                  </a:lnTo>
                  <a:lnTo>
                    <a:pt x="1941" y="0"/>
                  </a:lnTo>
                  <a:lnTo>
                    <a:pt x="1983" y="9"/>
                  </a:lnTo>
                  <a:lnTo>
                    <a:pt x="2018" y="32"/>
                  </a:lnTo>
                  <a:lnTo>
                    <a:pt x="2041" y="67"/>
                  </a:lnTo>
                  <a:lnTo>
                    <a:pt x="2050" y="109"/>
                  </a:lnTo>
                  <a:lnTo>
                    <a:pt x="2050" y="980"/>
                  </a:lnTo>
                  <a:lnTo>
                    <a:pt x="2041" y="1023"/>
                  </a:lnTo>
                  <a:lnTo>
                    <a:pt x="2018" y="1057"/>
                  </a:lnTo>
                  <a:lnTo>
                    <a:pt x="1983" y="1081"/>
                  </a:lnTo>
                  <a:lnTo>
                    <a:pt x="1941" y="1089"/>
                  </a:lnTo>
                  <a:lnTo>
                    <a:pt x="109" y="1089"/>
                  </a:lnTo>
                  <a:lnTo>
                    <a:pt x="67" y="1081"/>
                  </a:lnTo>
                  <a:lnTo>
                    <a:pt x="32" y="1057"/>
                  </a:lnTo>
                  <a:lnTo>
                    <a:pt x="9" y="1023"/>
                  </a:lnTo>
                  <a:lnTo>
                    <a:pt x="0" y="980"/>
                  </a:lnTo>
                  <a:lnTo>
                    <a:pt x="0" y="109"/>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5" name="docshape56">
              <a:extLst>
                <a:ext uri="{FF2B5EF4-FFF2-40B4-BE49-F238E27FC236}">
                  <a16:creationId xmlns:a16="http://schemas.microsoft.com/office/drawing/2014/main" id="{0A38562A-2F5F-919D-4D51-AECCA564ADAB}"/>
                </a:ext>
              </a:extLst>
            </p:cNvPr>
            <p:cNvSpPr>
              <a:spLocks/>
            </p:cNvSpPr>
            <p:nvPr/>
          </p:nvSpPr>
          <p:spPr bwMode="auto">
            <a:xfrm>
              <a:off x="6215" y="5093"/>
              <a:ext cx="2050" cy="1089"/>
            </a:xfrm>
            <a:custGeom>
              <a:avLst/>
              <a:gdLst>
                <a:gd name="T0" fmla="+- 0 8156 6216"/>
                <a:gd name="T1" fmla="*/ T0 w 2050"/>
                <a:gd name="T2" fmla="+- 0 5093 5093"/>
                <a:gd name="T3" fmla="*/ 5093 h 1089"/>
                <a:gd name="T4" fmla="+- 0 6325 6216"/>
                <a:gd name="T5" fmla="*/ T4 w 2050"/>
                <a:gd name="T6" fmla="+- 0 5093 5093"/>
                <a:gd name="T7" fmla="*/ 5093 h 1089"/>
                <a:gd name="T8" fmla="+- 0 6282 6216"/>
                <a:gd name="T9" fmla="*/ T8 w 2050"/>
                <a:gd name="T10" fmla="+- 0 5102 5093"/>
                <a:gd name="T11" fmla="*/ 5102 h 1089"/>
                <a:gd name="T12" fmla="+- 0 6248 6216"/>
                <a:gd name="T13" fmla="*/ T12 w 2050"/>
                <a:gd name="T14" fmla="+- 0 5125 5093"/>
                <a:gd name="T15" fmla="*/ 5125 h 1089"/>
                <a:gd name="T16" fmla="+- 0 6224 6216"/>
                <a:gd name="T17" fmla="*/ T16 w 2050"/>
                <a:gd name="T18" fmla="+- 0 5160 5093"/>
                <a:gd name="T19" fmla="*/ 5160 h 1089"/>
                <a:gd name="T20" fmla="+- 0 6216 6216"/>
                <a:gd name="T21" fmla="*/ T20 w 2050"/>
                <a:gd name="T22" fmla="+- 0 5202 5093"/>
                <a:gd name="T23" fmla="*/ 5202 h 1089"/>
                <a:gd name="T24" fmla="+- 0 6216 6216"/>
                <a:gd name="T25" fmla="*/ T24 w 2050"/>
                <a:gd name="T26" fmla="+- 0 6073 5093"/>
                <a:gd name="T27" fmla="*/ 6073 h 1089"/>
                <a:gd name="T28" fmla="+- 0 6224 6216"/>
                <a:gd name="T29" fmla="*/ T28 w 2050"/>
                <a:gd name="T30" fmla="+- 0 6116 5093"/>
                <a:gd name="T31" fmla="*/ 6116 h 1089"/>
                <a:gd name="T32" fmla="+- 0 6248 6216"/>
                <a:gd name="T33" fmla="*/ T32 w 2050"/>
                <a:gd name="T34" fmla="+- 0 6150 5093"/>
                <a:gd name="T35" fmla="*/ 6150 h 1089"/>
                <a:gd name="T36" fmla="+- 0 6282 6216"/>
                <a:gd name="T37" fmla="*/ T36 w 2050"/>
                <a:gd name="T38" fmla="+- 0 6174 5093"/>
                <a:gd name="T39" fmla="*/ 6174 h 1089"/>
                <a:gd name="T40" fmla="+- 0 6325 6216"/>
                <a:gd name="T41" fmla="*/ T40 w 2050"/>
                <a:gd name="T42" fmla="+- 0 6182 5093"/>
                <a:gd name="T43" fmla="*/ 6182 h 1089"/>
                <a:gd name="T44" fmla="+- 0 8156 6216"/>
                <a:gd name="T45" fmla="*/ T44 w 2050"/>
                <a:gd name="T46" fmla="+- 0 6182 5093"/>
                <a:gd name="T47" fmla="*/ 6182 h 1089"/>
                <a:gd name="T48" fmla="+- 0 8199 6216"/>
                <a:gd name="T49" fmla="*/ T48 w 2050"/>
                <a:gd name="T50" fmla="+- 0 6174 5093"/>
                <a:gd name="T51" fmla="*/ 6174 h 1089"/>
                <a:gd name="T52" fmla="+- 0 8233 6216"/>
                <a:gd name="T53" fmla="*/ T52 w 2050"/>
                <a:gd name="T54" fmla="+- 0 6150 5093"/>
                <a:gd name="T55" fmla="*/ 6150 h 1089"/>
                <a:gd name="T56" fmla="+- 0 8257 6216"/>
                <a:gd name="T57" fmla="*/ T56 w 2050"/>
                <a:gd name="T58" fmla="+- 0 6116 5093"/>
                <a:gd name="T59" fmla="*/ 6116 h 1089"/>
                <a:gd name="T60" fmla="+- 0 8265 6216"/>
                <a:gd name="T61" fmla="*/ T60 w 2050"/>
                <a:gd name="T62" fmla="+- 0 6073 5093"/>
                <a:gd name="T63" fmla="*/ 6073 h 1089"/>
                <a:gd name="T64" fmla="+- 0 8265 6216"/>
                <a:gd name="T65" fmla="*/ T64 w 2050"/>
                <a:gd name="T66" fmla="+- 0 5202 5093"/>
                <a:gd name="T67" fmla="*/ 5202 h 1089"/>
                <a:gd name="T68" fmla="+- 0 8257 6216"/>
                <a:gd name="T69" fmla="*/ T68 w 2050"/>
                <a:gd name="T70" fmla="+- 0 5160 5093"/>
                <a:gd name="T71" fmla="*/ 5160 h 1089"/>
                <a:gd name="T72" fmla="+- 0 8233 6216"/>
                <a:gd name="T73" fmla="*/ T72 w 2050"/>
                <a:gd name="T74" fmla="+- 0 5125 5093"/>
                <a:gd name="T75" fmla="*/ 5125 h 1089"/>
                <a:gd name="T76" fmla="+- 0 8199 6216"/>
                <a:gd name="T77" fmla="*/ T76 w 2050"/>
                <a:gd name="T78" fmla="+- 0 5102 5093"/>
                <a:gd name="T79" fmla="*/ 5102 h 1089"/>
                <a:gd name="T80" fmla="+- 0 8156 6216"/>
                <a:gd name="T81" fmla="*/ T80 w 2050"/>
                <a:gd name="T82" fmla="+- 0 5093 5093"/>
                <a:gd name="T83" fmla="*/ 5093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1940" y="0"/>
                  </a:moveTo>
                  <a:lnTo>
                    <a:pt x="109" y="0"/>
                  </a:lnTo>
                  <a:lnTo>
                    <a:pt x="66" y="9"/>
                  </a:lnTo>
                  <a:lnTo>
                    <a:pt x="32" y="32"/>
                  </a:lnTo>
                  <a:lnTo>
                    <a:pt x="8" y="67"/>
                  </a:lnTo>
                  <a:lnTo>
                    <a:pt x="0" y="109"/>
                  </a:lnTo>
                  <a:lnTo>
                    <a:pt x="0" y="980"/>
                  </a:lnTo>
                  <a:lnTo>
                    <a:pt x="8" y="1023"/>
                  </a:lnTo>
                  <a:lnTo>
                    <a:pt x="32" y="1057"/>
                  </a:lnTo>
                  <a:lnTo>
                    <a:pt x="66" y="1081"/>
                  </a:lnTo>
                  <a:lnTo>
                    <a:pt x="109" y="1089"/>
                  </a:lnTo>
                  <a:lnTo>
                    <a:pt x="1940" y="1089"/>
                  </a:lnTo>
                  <a:lnTo>
                    <a:pt x="1983" y="1081"/>
                  </a:lnTo>
                  <a:lnTo>
                    <a:pt x="2017" y="1057"/>
                  </a:lnTo>
                  <a:lnTo>
                    <a:pt x="2041" y="1023"/>
                  </a:lnTo>
                  <a:lnTo>
                    <a:pt x="2049" y="980"/>
                  </a:lnTo>
                  <a:lnTo>
                    <a:pt x="2049" y="109"/>
                  </a:lnTo>
                  <a:lnTo>
                    <a:pt x="2041" y="67"/>
                  </a:lnTo>
                  <a:lnTo>
                    <a:pt x="2017" y="32"/>
                  </a:lnTo>
                  <a:lnTo>
                    <a:pt x="1983" y="9"/>
                  </a:lnTo>
                  <a:lnTo>
                    <a:pt x="1940"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400" dirty="0">
                  <a:solidFill>
                    <a:prstClr val="black"/>
                  </a:solidFill>
                  <a:latin typeface="Arial" panose="020B0604020202020204" pitchFamily="34" charset="0"/>
                  <a:ea typeface="Calibri" panose="020F0502020204030204" pitchFamily="34" charset="0"/>
                </a:rPr>
                <a:t>The transaction of the fund throughout the business will be monitored and controlled by them.</a:t>
              </a:r>
              <a:endParaRPr lang="en-GB" sz="1400" dirty="0">
                <a:solidFill>
                  <a:prstClr val="black"/>
                </a:solidFill>
                <a:latin typeface="Calibri" panose="020F0502020204030204"/>
              </a:endParaRPr>
            </a:p>
          </p:txBody>
        </p:sp>
        <p:sp>
          <p:nvSpPr>
            <p:cNvPr id="66" name="docshape57">
              <a:extLst>
                <a:ext uri="{FF2B5EF4-FFF2-40B4-BE49-F238E27FC236}">
                  <a16:creationId xmlns:a16="http://schemas.microsoft.com/office/drawing/2014/main" id="{B9757F3D-39F9-A09D-18BD-B3BCB443EE2A}"/>
                </a:ext>
              </a:extLst>
            </p:cNvPr>
            <p:cNvSpPr>
              <a:spLocks/>
            </p:cNvSpPr>
            <p:nvPr/>
          </p:nvSpPr>
          <p:spPr bwMode="auto">
            <a:xfrm>
              <a:off x="6215" y="5093"/>
              <a:ext cx="2050" cy="1089"/>
            </a:xfrm>
            <a:custGeom>
              <a:avLst/>
              <a:gdLst>
                <a:gd name="T0" fmla="+- 0 6216 6216"/>
                <a:gd name="T1" fmla="*/ T0 w 2050"/>
                <a:gd name="T2" fmla="+- 0 5202 5093"/>
                <a:gd name="T3" fmla="*/ 5202 h 1089"/>
                <a:gd name="T4" fmla="+- 0 6224 6216"/>
                <a:gd name="T5" fmla="*/ T4 w 2050"/>
                <a:gd name="T6" fmla="+- 0 5160 5093"/>
                <a:gd name="T7" fmla="*/ 5160 h 1089"/>
                <a:gd name="T8" fmla="+- 0 6248 6216"/>
                <a:gd name="T9" fmla="*/ T8 w 2050"/>
                <a:gd name="T10" fmla="+- 0 5125 5093"/>
                <a:gd name="T11" fmla="*/ 5125 h 1089"/>
                <a:gd name="T12" fmla="+- 0 6282 6216"/>
                <a:gd name="T13" fmla="*/ T12 w 2050"/>
                <a:gd name="T14" fmla="+- 0 5102 5093"/>
                <a:gd name="T15" fmla="*/ 5102 h 1089"/>
                <a:gd name="T16" fmla="+- 0 6325 6216"/>
                <a:gd name="T17" fmla="*/ T16 w 2050"/>
                <a:gd name="T18" fmla="+- 0 5093 5093"/>
                <a:gd name="T19" fmla="*/ 5093 h 1089"/>
                <a:gd name="T20" fmla="+- 0 8156 6216"/>
                <a:gd name="T21" fmla="*/ T20 w 2050"/>
                <a:gd name="T22" fmla="+- 0 5093 5093"/>
                <a:gd name="T23" fmla="*/ 5093 h 1089"/>
                <a:gd name="T24" fmla="+- 0 8199 6216"/>
                <a:gd name="T25" fmla="*/ T24 w 2050"/>
                <a:gd name="T26" fmla="+- 0 5102 5093"/>
                <a:gd name="T27" fmla="*/ 5102 h 1089"/>
                <a:gd name="T28" fmla="+- 0 8233 6216"/>
                <a:gd name="T29" fmla="*/ T28 w 2050"/>
                <a:gd name="T30" fmla="+- 0 5125 5093"/>
                <a:gd name="T31" fmla="*/ 5125 h 1089"/>
                <a:gd name="T32" fmla="+- 0 8257 6216"/>
                <a:gd name="T33" fmla="*/ T32 w 2050"/>
                <a:gd name="T34" fmla="+- 0 5160 5093"/>
                <a:gd name="T35" fmla="*/ 5160 h 1089"/>
                <a:gd name="T36" fmla="+- 0 8265 6216"/>
                <a:gd name="T37" fmla="*/ T36 w 2050"/>
                <a:gd name="T38" fmla="+- 0 5202 5093"/>
                <a:gd name="T39" fmla="*/ 5202 h 1089"/>
                <a:gd name="T40" fmla="+- 0 8265 6216"/>
                <a:gd name="T41" fmla="*/ T40 w 2050"/>
                <a:gd name="T42" fmla="+- 0 6073 5093"/>
                <a:gd name="T43" fmla="*/ 6073 h 1089"/>
                <a:gd name="T44" fmla="+- 0 8257 6216"/>
                <a:gd name="T45" fmla="*/ T44 w 2050"/>
                <a:gd name="T46" fmla="+- 0 6116 5093"/>
                <a:gd name="T47" fmla="*/ 6116 h 1089"/>
                <a:gd name="T48" fmla="+- 0 8233 6216"/>
                <a:gd name="T49" fmla="*/ T48 w 2050"/>
                <a:gd name="T50" fmla="+- 0 6150 5093"/>
                <a:gd name="T51" fmla="*/ 6150 h 1089"/>
                <a:gd name="T52" fmla="+- 0 8199 6216"/>
                <a:gd name="T53" fmla="*/ T52 w 2050"/>
                <a:gd name="T54" fmla="+- 0 6174 5093"/>
                <a:gd name="T55" fmla="*/ 6174 h 1089"/>
                <a:gd name="T56" fmla="+- 0 8156 6216"/>
                <a:gd name="T57" fmla="*/ T56 w 2050"/>
                <a:gd name="T58" fmla="+- 0 6182 5093"/>
                <a:gd name="T59" fmla="*/ 6182 h 1089"/>
                <a:gd name="T60" fmla="+- 0 6325 6216"/>
                <a:gd name="T61" fmla="*/ T60 w 2050"/>
                <a:gd name="T62" fmla="+- 0 6182 5093"/>
                <a:gd name="T63" fmla="*/ 6182 h 1089"/>
                <a:gd name="T64" fmla="+- 0 6282 6216"/>
                <a:gd name="T65" fmla="*/ T64 w 2050"/>
                <a:gd name="T66" fmla="+- 0 6174 5093"/>
                <a:gd name="T67" fmla="*/ 6174 h 1089"/>
                <a:gd name="T68" fmla="+- 0 6248 6216"/>
                <a:gd name="T69" fmla="*/ T68 w 2050"/>
                <a:gd name="T70" fmla="+- 0 6150 5093"/>
                <a:gd name="T71" fmla="*/ 6150 h 1089"/>
                <a:gd name="T72" fmla="+- 0 6224 6216"/>
                <a:gd name="T73" fmla="*/ T72 w 2050"/>
                <a:gd name="T74" fmla="+- 0 6116 5093"/>
                <a:gd name="T75" fmla="*/ 6116 h 1089"/>
                <a:gd name="T76" fmla="+- 0 6216 6216"/>
                <a:gd name="T77" fmla="*/ T76 w 2050"/>
                <a:gd name="T78" fmla="+- 0 6073 5093"/>
                <a:gd name="T79" fmla="*/ 6073 h 1089"/>
                <a:gd name="T80" fmla="+- 0 6216 6216"/>
                <a:gd name="T81" fmla="*/ T80 w 2050"/>
                <a:gd name="T82" fmla="+- 0 5202 5093"/>
                <a:gd name="T83" fmla="*/ 5202 h 1089"/>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0" h="1089">
                  <a:moveTo>
                    <a:pt x="0" y="109"/>
                  </a:moveTo>
                  <a:lnTo>
                    <a:pt x="8" y="67"/>
                  </a:lnTo>
                  <a:lnTo>
                    <a:pt x="32" y="32"/>
                  </a:lnTo>
                  <a:lnTo>
                    <a:pt x="66" y="9"/>
                  </a:lnTo>
                  <a:lnTo>
                    <a:pt x="109" y="0"/>
                  </a:lnTo>
                  <a:lnTo>
                    <a:pt x="1940" y="0"/>
                  </a:lnTo>
                  <a:lnTo>
                    <a:pt x="1983" y="9"/>
                  </a:lnTo>
                  <a:lnTo>
                    <a:pt x="2017" y="32"/>
                  </a:lnTo>
                  <a:lnTo>
                    <a:pt x="2041" y="67"/>
                  </a:lnTo>
                  <a:lnTo>
                    <a:pt x="2049" y="109"/>
                  </a:lnTo>
                  <a:lnTo>
                    <a:pt x="2049" y="980"/>
                  </a:lnTo>
                  <a:lnTo>
                    <a:pt x="2041" y="1023"/>
                  </a:lnTo>
                  <a:lnTo>
                    <a:pt x="2017" y="1057"/>
                  </a:lnTo>
                  <a:lnTo>
                    <a:pt x="1983" y="1081"/>
                  </a:lnTo>
                  <a:lnTo>
                    <a:pt x="1940" y="1089"/>
                  </a:lnTo>
                  <a:lnTo>
                    <a:pt x="109" y="1089"/>
                  </a:lnTo>
                  <a:lnTo>
                    <a:pt x="66" y="1081"/>
                  </a:lnTo>
                  <a:lnTo>
                    <a:pt x="32" y="1057"/>
                  </a:lnTo>
                  <a:lnTo>
                    <a:pt x="8" y="1023"/>
                  </a:lnTo>
                  <a:lnTo>
                    <a:pt x="0" y="980"/>
                  </a:lnTo>
                  <a:lnTo>
                    <a:pt x="0" y="109"/>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7" name="docshape58">
              <a:extLst>
                <a:ext uri="{FF2B5EF4-FFF2-40B4-BE49-F238E27FC236}">
                  <a16:creationId xmlns:a16="http://schemas.microsoft.com/office/drawing/2014/main" id="{CB0CEC92-28E6-38E7-93A3-817637DF31B9}"/>
                </a:ext>
              </a:extLst>
            </p:cNvPr>
            <p:cNvSpPr>
              <a:spLocks/>
            </p:cNvSpPr>
            <p:nvPr/>
          </p:nvSpPr>
          <p:spPr bwMode="auto">
            <a:xfrm>
              <a:off x="8361" y="1056"/>
              <a:ext cx="2183" cy="1342"/>
            </a:xfrm>
            <a:custGeom>
              <a:avLst/>
              <a:gdLst>
                <a:gd name="T0" fmla="+- 0 10410 8362"/>
                <a:gd name="T1" fmla="*/ T0 w 2183"/>
                <a:gd name="T2" fmla="+- 0 1056 1056"/>
                <a:gd name="T3" fmla="*/ 1056 h 1342"/>
                <a:gd name="T4" fmla="+- 0 8496 8362"/>
                <a:gd name="T5" fmla="*/ T4 w 2183"/>
                <a:gd name="T6" fmla="+- 0 1056 1056"/>
                <a:gd name="T7" fmla="*/ 1056 h 1342"/>
                <a:gd name="T8" fmla="+- 0 8444 8362"/>
                <a:gd name="T9" fmla="*/ T8 w 2183"/>
                <a:gd name="T10" fmla="+- 0 1067 1056"/>
                <a:gd name="T11" fmla="*/ 1067 h 1342"/>
                <a:gd name="T12" fmla="+- 0 8401 8362"/>
                <a:gd name="T13" fmla="*/ T12 w 2183"/>
                <a:gd name="T14" fmla="+- 0 1095 1056"/>
                <a:gd name="T15" fmla="*/ 1095 h 1342"/>
                <a:gd name="T16" fmla="+- 0 8372 8362"/>
                <a:gd name="T17" fmla="*/ T16 w 2183"/>
                <a:gd name="T18" fmla="+- 0 1138 1056"/>
                <a:gd name="T19" fmla="*/ 1138 h 1342"/>
                <a:gd name="T20" fmla="+- 0 8362 8362"/>
                <a:gd name="T21" fmla="*/ T20 w 2183"/>
                <a:gd name="T22" fmla="+- 0 1190 1056"/>
                <a:gd name="T23" fmla="*/ 1190 h 1342"/>
                <a:gd name="T24" fmla="+- 0 8362 8362"/>
                <a:gd name="T25" fmla="*/ T24 w 2183"/>
                <a:gd name="T26" fmla="+- 0 2264 1056"/>
                <a:gd name="T27" fmla="*/ 2264 h 1342"/>
                <a:gd name="T28" fmla="+- 0 8372 8362"/>
                <a:gd name="T29" fmla="*/ T28 w 2183"/>
                <a:gd name="T30" fmla="+- 0 2316 1056"/>
                <a:gd name="T31" fmla="*/ 2316 h 1342"/>
                <a:gd name="T32" fmla="+- 0 8401 8362"/>
                <a:gd name="T33" fmla="*/ T32 w 2183"/>
                <a:gd name="T34" fmla="+- 0 2359 1056"/>
                <a:gd name="T35" fmla="*/ 2359 h 1342"/>
                <a:gd name="T36" fmla="+- 0 8444 8362"/>
                <a:gd name="T37" fmla="*/ T36 w 2183"/>
                <a:gd name="T38" fmla="+- 0 2387 1056"/>
                <a:gd name="T39" fmla="*/ 2387 h 1342"/>
                <a:gd name="T40" fmla="+- 0 8496 8362"/>
                <a:gd name="T41" fmla="*/ T40 w 2183"/>
                <a:gd name="T42" fmla="+- 0 2398 1056"/>
                <a:gd name="T43" fmla="*/ 2398 h 1342"/>
                <a:gd name="T44" fmla="+- 0 10410 8362"/>
                <a:gd name="T45" fmla="*/ T44 w 2183"/>
                <a:gd name="T46" fmla="+- 0 2398 1056"/>
                <a:gd name="T47" fmla="*/ 2398 h 1342"/>
                <a:gd name="T48" fmla="+- 0 10462 8362"/>
                <a:gd name="T49" fmla="*/ T48 w 2183"/>
                <a:gd name="T50" fmla="+- 0 2387 1056"/>
                <a:gd name="T51" fmla="*/ 2387 h 1342"/>
                <a:gd name="T52" fmla="+- 0 10505 8362"/>
                <a:gd name="T53" fmla="*/ T52 w 2183"/>
                <a:gd name="T54" fmla="+- 0 2359 1056"/>
                <a:gd name="T55" fmla="*/ 2359 h 1342"/>
                <a:gd name="T56" fmla="+- 0 10534 8362"/>
                <a:gd name="T57" fmla="*/ T56 w 2183"/>
                <a:gd name="T58" fmla="+- 0 2316 1056"/>
                <a:gd name="T59" fmla="*/ 2316 h 1342"/>
                <a:gd name="T60" fmla="+- 0 10544 8362"/>
                <a:gd name="T61" fmla="*/ T60 w 2183"/>
                <a:gd name="T62" fmla="+- 0 2264 1056"/>
                <a:gd name="T63" fmla="*/ 2264 h 1342"/>
                <a:gd name="T64" fmla="+- 0 10544 8362"/>
                <a:gd name="T65" fmla="*/ T64 w 2183"/>
                <a:gd name="T66" fmla="+- 0 1190 1056"/>
                <a:gd name="T67" fmla="*/ 1190 h 1342"/>
                <a:gd name="T68" fmla="+- 0 10534 8362"/>
                <a:gd name="T69" fmla="*/ T68 w 2183"/>
                <a:gd name="T70" fmla="+- 0 1138 1056"/>
                <a:gd name="T71" fmla="*/ 1138 h 1342"/>
                <a:gd name="T72" fmla="+- 0 10505 8362"/>
                <a:gd name="T73" fmla="*/ T72 w 2183"/>
                <a:gd name="T74" fmla="+- 0 1095 1056"/>
                <a:gd name="T75" fmla="*/ 1095 h 1342"/>
                <a:gd name="T76" fmla="+- 0 10462 8362"/>
                <a:gd name="T77" fmla="*/ T76 w 2183"/>
                <a:gd name="T78" fmla="+- 0 1067 1056"/>
                <a:gd name="T79" fmla="*/ 1067 h 1342"/>
                <a:gd name="T80" fmla="+- 0 10410 8362"/>
                <a:gd name="T81" fmla="*/ T80 w 2183"/>
                <a:gd name="T82" fmla="+- 0 1056 1056"/>
                <a:gd name="T83" fmla="*/ 1056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2048" y="0"/>
                  </a:moveTo>
                  <a:lnTo>
                    <a:pt x="134" y="0"/>
                  </a:lnTo>
                  <a:lnTo>
                    <a:pt x="82" y="11"/>
                  </a:lnTo>
                  <a:lnTo>
                    <a:pt x="39" y="39"/>
                  </a:lnTo>
                  <a:lnTo>
                    <a:pt x="10" y="82"/>
                  </a:lnTo>
                  <a:lnTo>
                    <a:pt x="0" y="134"/>
                  </a:lnTo>
                  <a:lnTo>
                    <a:pt x="0" y="1208"/>
                  </a:lnTo>
                  <a:lnTo>
                    <a:pt x="10" y="1260"/>
                  </a:lnTo>
                  <a:lnTo>
                    <a:pt x="39" y="1303"/>
                  </a:lnTo>
                  <a:lnTo>
                    <a:pt x="82" y="1331"/>
                  </a:lnTo>
                  <a:lnTo>
                    <a:pt x="134" y="1342"/>
                  </a:lnTo>
                  <a:lnTo>
                    <a:pt x="2048" y="1342"/>
                  </a:lnTo>
                  <a:lnTo>
                    <a:pt x="2100" y="1331"/>
                  </a:lnTo>
                  <a:lnTo>
                    <a:pt x="2143" y="1303"/>
                  </a:lnTo>
                  <a:lnTo>
                    <a:pt x="2172" y="1260"/>
                  </a:lnTo>
                  <a:lnTo>
                    <a:pt x="2182" y="1208"/>
                  </a:lnTo>
                  <a:lnTo>
                    <a:pt x="2182" y="134"/>
                  </a:lnTo>
                  <a:lnTo>
                    <a:pt x="2172" y="82"/>
                  </a:lnTo>
                  <a:lnTo>
                    <a:pt x="2143" y="39"/>
                  </a:lnTo>
                  <a:lnTo>
                    <a:pt x="2100" y="11"/>
                  </a:lnTo>
                  <a:lnTo>
                    <a:pt x="2048" y="0"/>
                  </a:lnTo>
                  <a:close/>
                </a:path>
              </a:pathLst>
            </a:custGeom>
            <a:solidFill>
              <a:srgbClr val="AD4745"/>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8" name="docshape59">
              <a:extLst>
                <a:ext uri="{FF2B5EF4-FFF2-40B4-BE49-F238E27FC236}">
                  <a16:creationId xmlns:a16="http://schemas.microsoft.com/office/drawing/2014/main" id="{03049F40-6170-571C-46A0-45EA02AF4F48}"/>
                </a:ext>
              </a:extLst>
            </p:cNvPr>
            <p:cNvSpPr>
              <a:spLocks/>
            </p:cNvSpPr>
            <p:nvPr/>
          </p:nvSpPr>
          <p:spPr bwMode="auto">
            <a:xfrm>
              <a:off x="8361" y="1056"/>
              <a:ext cx="2183" cy="1342"/>
            </a:xfrm>
            <a:custGeom>
              <a:avLst/>
              <a:gdLst>
                <a:gd name="T0" fmla="+- 0 8362 8362"/>
                <a:gd name="T1" fmla="*/ T0 w 2183"/>
                <a:gd name="T2" fmla="+- 0 1190 1056"/>
                <a:gd name="T3" fmla="*/ 1190 h 1342"/>
                <a:gd name="T4" fmla="+- 0 8372 8362"/>
                <a:gd name="T5" fmla="*/ T4 w 2183"/>
                <a:gd name="T6" fmla="+- 0 1138 1056"/>
                <a:gd name="T7" fmla="*/ 1138 h 1342"/>
                <a:gd name="T8" fmla="+- 0 8401 8362"/>
                <a:gd name="T9" fmla="*/ T8 w 2183"/>
                <a:gd name="T10" fmla="+- 0 1095 1056"/>
                <a:gd name="T11" fmla="*/ 1095 h 1342"/>
                <a:gd name="T12" fmla="+- 0 8444 8362"/>
                <a:gd name="T13" fmla="*/ T12 w 2183"/>
                <a:gd name="T14" fmla="+- 0 1067 1056"/>
                <a:gd name="T15" fmla="*/ 1067 h 1342"/>
                <a:gd name="T16" fmla="+- 0 8496 8362"/>
                <a:gd name="T17" fmla="*/ T16 w 2183"/>
                <a:gd name="T18" fmla="+- 0 1056 1056"/>
                <a:gd name="T19" fmla="*/ 1056 h 1342"/>
                <a:gd name="T20" fmla="+- 0 10410 8362"/>
                <a:gd name="T21" fmla="*/ T20 w 2183"/>
                <a:gd name="T22" fmla="+- 0 1056 1056"/>
                <a:gd name="T23" fmla="*/ 1056 h 1342"/>
                <a:gd name="T24" fmla="+- 0 10462 8362"/>
                <a:gd name="T25" fmla="*/ T24 w 2183"/>
                <a:gd name="T26" fmla="+- 0 1067 1056"/>
                <a:gd name="T27" fmla="*/ 1067 h 1342"/>
                <a:gd name="T28" fmla="+- 0 10505 8362"/>
                <a:gd name="T29" fmla="*/ T28 w 2183"/>
                <a:gd name="T30" fmla="+- 0 1095 1056"/>
                <a:gd name="T31" fmla="*/ 1095 h 1342"/>
                <a:gd name="T32" fmla="+- 0 10534 8362"/>
                <a:gd name="T33" fmla="*/ T32 w 2183"/>
                <a:gd name="T34" fmla="+- 0 1138 1056"/>
                <a:gd name="T35" fmla="*/ 1138 h 1342"/>
                <a:gd name="T36" fmla="+- 0 10544 8362"/>
                <a:gd name="T37" fmla="*/ T36 w 2183"/>
                <a:gd name="T38" fmla="+- 0 1190 1056"/>
                <a:gd name="T39" fmla="*/ 1190 h 1342"/>
                <a:gd name="T40" fmla="+- 0 10544 8362"/>
                <a:gd name="T41" fmla="*/ T40 w 2183"/>
                <a:gd name="T42" fmla="+- 0 2264 1056"/>
                <a:gd name="T43" fmla="*/ 2264 h 1342"/>
                <a:gd name="T44" fmla="+- 0 10534 8362"/>
                <a:gd name="T45" fmla="*/ T44 w 2183"/>
                <a:gd name="T46" fmla="+- 0 2316 1056"/>
                <a:gd name="T47" fmla="*/ 2316 h 1342"/>
                <a:gd name="T48" fmla="+- 0 10505 8362"/>
                <a:gd name="T49" fmla="*/ T48 w 2183"/>
                <a:gd name="T50" fmla="+- 0 2359 1056"/>
                <a:gd name="T51" fmla="*/ 2359 h 1342"/>
                <a:gd name="T52" fmla="+- 0 10462 8362"/>
                <a:gd name="T53" fmla="*/ T52 w 2183"/>
                <a:gd name="T54" fmla="+- 0 2387 1056"/>
                <a:gd name="T55" fmla="*/ 2387 h 1342"/>
                <a:gd name="T56" fmla="+- 0 10410 8362"/>
                <a:gd name="T57" fmla="*/ T56 w 2183"/>
                <a:gd name="T58" fmla="+- 0 2398 1056"/>
                <a:gd name="T59" fmla="*/ 2398 h 1342"/>
                <a:gd name="T60" fmla="+- 0 8496 8362"/>
                <a:gd name="T61" fmla="*/ T60 w 2183"/>
                <a:gd name="T62" fmla="+- 0 2398 1056"/>
                <a:gd name="T63" fmla="*/ 2398 h 1342"/>
                <a:gd name="T64" fmla="+- 0 8444 8362"/>
                <a:gd name="T65" fmla="*/ T64 w 2183"/>
                <a:gd name="T66" fmla="+- 0 2387 1056"/>
                <a:gd name="T67" fmla="*/ 2387 h 1342"/>
                <a:gd name="T68" fmla="+- 0 8401 8362"/>
                <a:gd name="T69" fmla="*/ T68 w 2183"/>
                <a:gd name="T70" fmla="+- 0 2359 1056"/>
                <a:gd name="T71" fmla="*/ 2359 h 1342"/>
                <a:gd name="T72" fmla="+- 0 8372 8362"/>
                <a:gd name="T73" fmla="*/ T72 w 2183"/>
                <a:gd name="T74" fmla="+- 0 2316 1056"/>
                <a:gd name="T75" fmla="*/ 2316 h 1342"/>
                <a:gd name="T76" fmla="+- 0 8362 8362"/>
                <a:gd name="T77" fmla="*/ T76 w 2183"/>
                <a:gd name="T78" fmla="+- 0 2264 1056"/>
                <a:gd name="T79" fmla="*/ 2264 h 1342"/>
                <a:gd name="T80" fmla="+- 0 8362 8362"/>
                <a:gd name="T81" fmla="*/ T80 w 2183"/>
                <a:gd name="T82" fmla="+- 0 1190 1056"/>
                <a:gd name="T83" fmla="*/ 1190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0" y="134"/>
                  </a:moveTo>
                  <a:lnTo>
                    <a:pt x="10" y="82"/>
                  </a:lnTo>
                  <a:lnTo>
                    <a:pt x="39" y="39"/>
                  </a:lnTo>
                  <a:lnTo>
                    <a:pt x="82" y="11"/>
                  </a:lnTo>
                  <a:lnTo>
                    <a:pt x="134" y="0"/>
                  </a:lnTo>
                  <a:lnTo>
                    <a:pt x="2048" y="0"/>
                  </a:lnTo>
                  <a:lnTo>
                    <a:pt x="2100" y="11"/>
                  </a:lnTo>
                  <a:lnTo>
                    <a:pt x="2143" y="39"/>
                  </a:lnTo>
                  <a:lnTo>
                    <a:pt x="2172" y="82"/>
                  </a:lnTo>
                  <a:lnTo>
                    <a:pt x="2182" y="134"/>
                  </a:lnTo>
                  <a:lnTo>
                    <a:pt x="2182" y="1208"/>
                  </a:lnTo>
                  <a:lnTo>
                    <a:pt x="2172" y="1260"/>
                  </a:lnTo>
                  <a:lnTo>
                    <a:pt x="2143" y="1303"/>
                  </a:lnTo>
                  <a:lnTo>
                    <a:pt x="2100" y="1331"/>
                  </a:lnTo>
                  <a:lnTo>
                    <a:pt x="2048" y="1342"/>
                  </a:lnTo>
                  <a:lnTo>
                    <a:pt x="134" y="1342"/>
                  </a:lnTo>
                  <a:lnTo>
                    <a:pt x="82" y="1331"/>
                  </a:lnTo>
                  <a:lnTo>
                    <a:pt x="39" y="1303"/>
                  </a:lnTo>
                  <a:lnTo>
                    <a:pt x="10" y="1260"/>
                  </a:lnTo>
                  <a:lnTo>
                    <a:pt x="0" y="1208"/>
                  </a:lnTo>
                  <a:lnTo>
                    <a:pt x="0" y="134"/>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69" name="docshape60">
              <a:extLst>
                <a:ext uri="{FF2B5EF4-FFF2-40B4-BE49-F238E27FC236}">
                  <a16:creationId xmlns:a16="http://schemas.microsoft.com/office/drawing/2014/main" id="{E0BF0E71-08BB-6D2A-FF35-A0D5F4A0B135}"/>
                </a:ext>
              </a:extLst>
            </p:cNvPr>
            <p:cNvSpPr>
              <a:spLocks/>
            </p:cNvSpPr>
            <p:nvPr/>
          </p:nvSpPr>
          <p:spPr bwMode="auto">
            <a:xfrm>
              <a:off x="8495" y="1182"/>
              <a:ext cx="2183" cy="1342"/>
            </a:xfrm>
            <a:custGeom>
              <a:avLst/>
              <a:gdLst>
                <a:gd name="T0" fmla="+- 0 10544 8495"/>
                <a:gd name="T1" fmla="*/ T0 w 2183"/>
                <a:gd name="T2" fmla="+- 0 1183 1183"/>
                <a:gd name="T3" fmla="*/ 1183 h 1342"/>
                <a:gd name="T4" fmla="+- 0 8629 8495"/>
                <a:gd name="T5" fmla="*/ T4 w 2183"/>
                <a:gd name="T6" fmla="+- 0 1183 1183"/>
                <a:gd name="T7" fmla="*/ 1183 h 1342"/>
                <a:gd name="T8" fmla="+- 0 8577 8495"/>
                <a:gd name="T9" fmla="*/ T8 w 2183"/>
                <a:gd name="T10" fmla="+- 0 1193 1183"/>
                <a:gd name="T11" fmla="*/ 1193 h 1342"/>
                <a:gd name="T12" fmla="+- 0 8534 8495"/>
                <a:gd name="T13" fmla="*/ T12 w 2183"/>
                <a:gd name="T14" fmla="+- 0 1222 1183"/>
                <a:gd name="T15" fmla="*/ 1222 h 1342"/>
                <a:gd name="T16" fmla="+- 0 8506 8495"/>
                <a:gd name="T17" fmla="*/ T16 w 2183"/>
                <a:gd name="T18" fmla="+- 0 1265 1183"/>
                <a:gd name="T19" fmla="*/ 1265 h 1342"/>
                <a:gd name="T20" fmla="+- 0 8495 8495"/>
                <a:gd name="T21" fmla="*/ T20 w 2183"/>
                <a:gd name="T22" fmla="+- 0 1317 1183"/>
                <a:gd name="T23" fmla="*/ 1317 h 1342"/>
                <a:gd name="T24" fmla="+- 0 8495 8495"/>
                <a:gd name="T25" fmla="*/ T24 w 2183"/>
                <a:gd name="T26" fmla="+- 0 2390 1183"/>
                <a:gd name="T27" fmla="*/ 2390 h 1342"/>
                <a:gd name="T28" fmla="+- 0 8506 8495"/>
                <a:gd name="T29" fmla="*/ T28 w 2183"/>
                <a:gd name="T30" fmla="+- 0 2443 1183"/>
                <a:gd name="T31" fmla="*/ 2443 h 1342"/>
                <a:gd name="T32" fmla="+- 0 8534 8495"/>
                <a:gd name="T33" fmla="*/ T32 w 2183"/>
                <a:gd name="T34" fmla="+- 0 2485 1183"/>
                <a:gd name="T35" fmla="*/ 2485 h 1342"/>
                <a:gd name="T36" fmla="+- 0 8577 8495"/>
                <a:gd name="T37" fmla="*/ T36 w 2183"/>
                <a:gd name="T38" fmla="+- 0 2514 1183"/>
                <a:gd name="T39" fmla="*/ 2514 h 1342"/>
                <a:gd name="T40" fmla="+- 0 8629 8495"/>
                <a:gd name="T41" fmla="*/ T40 w 2183"/>
                <a:gd name="T42" fmla="+- 0 2525 1183"/>
                <a:gd name="T43" fmla="*/ 2525 h 1342"/>
                <a:gd name="T44" fmla="+- 0 10544 8495"/>
                <a:gd name="T45" fmla="*/ T44 w 2183"/>
                <a:gd name="T46" fmla="+- 0 2525 1183"/>
                <a:gd name="T47" fmla="*/ 2525 h 1342"/>
                <a:gd name="T48" fmla="+- 0 10596 8495"/>
                <a:gd name="T49" fmla="*/ T48 w 2183"/>
                <a:gd name="T50" fmla="+- 0 2514 1183"/>
                <a:gd name="T51" fmla="*/ 2514 h 1342"/>
                <a:gd name="T52" fmla="+- 0 10638 8495"/>
                <a:gd name="T53" fmla="*/ T52 w 2183"/>
                <a:gd name="T54" fmla="+- 0 2485 1183"/>
                <a:gd name="T55" fmla="*/ 2485 h 1342"/>
                <a:gd name="T56" fmla="+- 0 10667 8495"/>
                <a:gd name="T57" fmla="*/ T56 w 2183"/>
                <a:gd name="T58" fmla="+- 0 2443 1183"/>
                <a:gd name="T59" fmla="*/ 2443 h 1342"/>
                <a:gd name="T60" fmla="+- 0 10678 8495"/>
                <a:gd name="T61" fmla="*/ T60 w 2183"/>
                <a:gd name="T62" fmla="+- 0 2390 1183"/>
                <a:gd name="T63" fmla="*/ 2390 h 1342"/>
                <a:gd name="T64" fmla="+- 0 10678 8495"/>
                <a:gd name="T65" fmla="*/ T64 w 2183"/>
                <a:gd name="T66" fmla="+- 0 1317 1183"/>
                <a:gd name="T67" fmla="*/ 1317 h 1342"/>
                <a:gd name="T68" fmla="+- 0 10667 8495"/>
                <a:gd name="T69" fmla="*/ T68 w 2183"/>
                <a:gd name="T70" fmla="+- 0 1265 1183"/>
                <a:gd name="T71" fmla="*/ 1265 h 1342"/>
                <a:gd name="T72" fmla="+- 0 10638 8495"/>
                <a:gd name="T73" fmla="*/ T72 w 2183"/>
                <a:gd name="T74" fmla="+- 0 1222 1183"/>
                <a:gd name="T75" fmla="*/ 1222 h 1342"/>
                <a:gd name="T76" fmla="+- 0 10596 8495"/>
                <a:gd name="T77" fmla="*/ T76 w 2183"/>
                <a:gd name="T78" fmla="+- 0 1193 1183"/>
                <a:gd name="T79" fmla="*/ 1193 h 1342"/>
                <a:gd name="T80" fmla="+- 0 10544 8495"/>
                <a:gd name="T81" fmla="*/ T80 w 2183"/>
                <a:gd name="T82" fmla="+- 0 1183 1183"/>
                <a:gd name="T83" fmla="*/ 1183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2049" y="0"/>
                  </a:moveTo>
                  <a:lnTo>
                    <a:pt x="134" y="0"/>
                  </a:lnTo>
                  <a:lnTo>
                    <a:pt x="82" y="10"/>
                  </a:lnTo>
                  <a:lnTo>
                    <a:pt x="39" y="39"/>
                  </a:lnTo>
                  <a:lnTo>
                    <a:pt x="11" y="82"/>
                  </a:lnTo>
                  <a:lnTo>
                    <a:pt x="0" y="134"/>
                  </a:lnTo>
                  <a:lnTo>
                    <a:pt x="0" y="1207"/>
                  </a:lnTo>
                  <a:lnTo>
                    <a:pt x="11" y="1260"/>
                  </a:lnTo>
                  <a:lnTo>
                    <a:pt x="39" y="1302"/>
                  </a:lnTo>
                  <a:lnTo>
                    <a:pt x="82" y="1331"/>
                  </a:lnTo>
                  <a:lnTo>
                    <a:pt x="134" y="1342"/>
                  </a:lnTo>
                  <a:lnTo>
                    <a:pt x="2049" y="1342"/>
                  </a:lnTo>
                  <a:lnTo>
                    <a:pt x="2101" y="1331"/>
                  </a:lnTo>
                  <a:lnTo>
                    <a:pt x="2143" y="1302"/>
                  </a:lnTo>
                  <a:lnTo>
                    <a:pt x="2172" y="1260"/>
                  </a:lnTo>
                  <a:lnTo>
                    <a:pt x="2183" y="1207"/>
                  </a:lnTo>
                  <a:lnTo>
                    <a:pt x="2183" y="134"/>
                  </a:lnTo>
                  <a:lnTo>
                    <a:pt x="2172" y="82"/>
                  </a:lnTo>
                  <a:lnTo>
                    <a:pt x="2143" y="39"/>
                  </a:lnTo>
                  <a:lnTo>
                    <a:pt x="2101" y="10"/>
                  </a:lnTo>
                  <a:lnTo>
                    <a:pt x="2049"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Marketing Officer (CMO) – </a:t>
              </a:r>
              <a:r>
                <a:rPr lang="en-CA" b="1" dirty="0">
                  <a:solidFill>
                    <a:prstClr val="black"/>
                  </a:solidFill>
                  <a:latin typeface="Calibri" panose="020F0502020204030204"/>
                </a:rPr>
                <a:t>Oana Mircea</a:t>
              </a:r>
              <a:endParaRPr lang="en-GB" b="1" dirty="0">
                <a:solidFill>
                  <a:prstClr val="black"/>
                </a:solidFill>
                <a:latin typeface="Calibri" panose="020F0502020204030204"/>
              </a:endParaRPr>
            </a:p>
          </p:txBody>
        </p:sp>
        <p:sp>
          <p:nvSpPr>
            <p:cNvPr id="70" name="docshape61">
              <a:extLst>
                <a:ext uri="{FF2B5EF4-FFF2-40B4-BE49-F238E27FC236}">
                  <a16:creationId xmlns:a16="http://schemas.microsoft.com/office/drawing/2014/main" id="{F1C8E9FE-6D1B-64A1-B8BA-1249F70A284F}"/>
                </a:ext>
              </a:extLst>
            </p:cNvPr>
            <p:cNvSpPr>
              <a:spLocks/>
            </p:cNvSpPr>
            <p:nvPr/>
          </p:nvSpPr>
          <p:spPr bwMode="auto">
            <a:xfrm>
              <a:off x="8495" y="1182"/>
              <a:ext cx="2183" cy="1342"/>
            </a:xfrm>
            <a:custGeom>
              <a:avLst/>
              <a:gdLst>
                <a:gd name="T0" fmla="+- 0 8495 8495"/>
                <a:gd name="T1" fmla="*/ T0 w 2183"/>
                <a:gd name="T2" fmla="+- 0 1317 1183"/>
                <a:gd name="T3" fmla="*/ 1317 h 1342"/>
                <a:gd name="T4" fmla="+- 0 8506 8495"/>
                <a:gd name="T5" fmla="*/ T4 w 2183"/>
                <a:gd name="T6" fmla="+- 0 1265 1183"/>
                <a:gd name="T7" fmla="*/ 1265 h 1342"/>
                <a:gd name="T8" fmla="+- 0 8534 8495"/>
                <a:gd name="T9" fmla="*/ T8 w 2183"/>
                <a:gd name="T10" fmla="+- 0 1222 1183"/>
                <a:gd name="T11" fmla="*/ 1222 h 1342"/>
                <a:gd name="T12" fmla="+- 0 8577 8495"/>
                <a:gd name="T13" fmla="*/ T12 w 2183"/>
                <a:gd name="T14" fmla="+- 0 1193 1183"/>
                <a:gd name="T15" fmla="*/ 1193 h 1342"/>
                <a:gd name="T16" fmla="+- 0 8629 8495"/>
                <a:gd name="T17" fmla="*/ T16 w 2183"/>
                <a:gd name="T18" fmla="+- 0 1183 1183"/>
                <a:gd name="T19" fmla="*/ 1183 h 1342"/>
                <a:gd name="T20" fmla="+- 0 10544 8495"/>
                <a:gd name="T21" fmla="*/ T20 w 2183"/>
                <a:gd name="T22" fmla="+- 0 1183 1183"/>
                <a:gd name="T23" fmla="*/ 1183 h 1342"/>
                <a:gd name="T24" fmla="+- 0 10596 8495"/>
                <a:gd name="T25" fmla="*/ T24 w 2183"/>
                <a:gd name="T26" fmla="+- 0 1193 1183"/>
                <a:gd name="T27" fmla="*/ 1193 h 1342"/>
                <a:gd name="T28" fmla="+- 0 10638 8495"/>
                <a:gd name="T29" fmla="*/ T28 w 2183"/>
                <a:gd name="T30" fmla="+- 0 1222 1183"/>
                <a:gd name="T31" fmla="*/ 1222 h 1342"/>
                <a:gd name="T32" fmla="+- 0 10667 8495"/>
                <a:gd name="T33" fmla="*/ T32 w 2183"/>
                <a:gd name="T34" fmla="+- 0 1265 1183"/>
                <a:gd name="T35" fmla="*/ 1265 h 1342"/>
                <a:gd name="T36" fmla="+- 0 10678 8495"/>
                <a:gd name="T37" fmla="*/ T36 w 2183"/>
                <a:gd name="T38" fmla="+- 0 1317 1183"/>
                <a:gd name="T39" fmla="*/ 1317 h 1342"/>
                <a:gd name="T40" fmla="+- 0 10678 8495"/>
                <a:gd name="T41" fmla="*/ T40 w 2183"/>
                <a:gd name="T42" fmla="+- 0 2390 1183"/>
                <a:gd name="T43" fmla="*/ 2390 h 1342"/>
                <a:gd name="T44" fmla="+- 0 10667 8495"/>
                <a:gd name="T45" fmla="*/ T44 w 2183"/>
                <a:gd name="T46" fmla="+- 0 2443 1183"/>
                <a:gd name="T47" fmla="*/ 2443 h 1342"/>
                <a:gd name="T48" fmla="+- 0 10638 8495"/>
                <a:gd name="T49" fmla="*/ T48 w 2183"/>
                <a:gd name="T50" fmla="+- 0 2485 1183"/>
                <a:gd name="T51" fmla="*/ 2485 h 1342"/>
                <a:gd name="T52" fmla="+- 0 10596 8495"/>
                <a:gd name="T53" fmla="*/ T52 w 2183"/>
                <a:gd name="T54" fmla="+- 0 2514 1183"/>
                <a:gd name="T55" fmla="*/ 2514 h 1342"/>
                <a:gd name="T56" fmla="+- 0 10544 8495"/>
                <a:gd name="T57" fmla="*/ T56 w 2183"/>
                <a:gd name="T58" fmla="+- 0 2525 1183"/>
                <a:gd name="T59" fmla="*/ 2525 h 1342"/>
                <a:gd name="T60" fmla="+- 0 8629 8495"/>
                <a:gd name="T61" fmla="*/ T60 w 2183"/>
                <a:gd name="T62" fmla="+- 0 2525 1183"/>
                <a:gd name="T63" fmla="*/ 2525 h 1342"/>
                <a:gd name="T64" fmla="+- 0 8577 8495"/>
                <a:gd name="T65" fmla="*/ T64 w 2183"/>
                <a:gd name="T66" fmla="+- 0 2514 1183"/>
                <a:gd name="T67" fmla="*/ 2514 h 1342"/>
                <a:gd name="T68" fmla="+- 0 8534 8495"/>
                <a:gd name="T69" fmla="*/ T68 w 2183"/>
                <a:gd name="T70" fmla="+- 0 2485 1183"/>
                <a:gd name="T71" fmla="*/ 2485 h 1342"/>
                <a:gd name="T72" fmla="+- 0 8506 8495"/>
                <a:gd name="T73" fmla="*/ T72 w 2183"/>
                <a:gd name="T74" fmla="+- 0 2443 1183"/>
                <a:gd name="T75" fmla="*/ 2443 h 1342"/>
                <a:gd name="T76" fmla="+- 0 8495 8495"/>
                <a:gd name="T77" fmla="*/ T76 w 2183"/>
                <a:gd name="T78" fmla="+- 0 2390 1183"/>
                <a:gd name="T79" fmla="*/ 2390 h 1342"/>
                <a:gd name="T80" fmla="+- 0 8495 8495"/>
                <a:gd name="T81" fmla="*/ T80 w 2183"/>
                <a:gd name="T82" fmla="+- 0 1317 1183"/>
                <a:gd name="T83" fmla="*/ 1317 h 1342"/>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83" h="1342">
                  <a:moveTo>
                    <a:pt x="0" y="134"/>
                  </a:moveTo>
                  <a:lnTo>
                    <a:pt x="11" y="82"/>
                  </a:lnTo>
                  <a:lnTo>
                    <a:pt x="39" y="39"/>
                  </a:lnTo>
                  <a:lnTo>
                    <a:pt x="82" y="10"/>
                  </a:lnTo>
                  <a:lnTo>
                    <a:pt x="134" y="0"/>
                  </a:lnTo>
                  <a:lnTo>
                    <a:pt x="2049" y="0"/>
                  </a:lnTo>
                  <a:lnTo>
                    <a:pt x="2101" y="10"/>
                  </a:lnTo>
                  <a:lnTo>
                    <a:pt x="2143" y="39"/>
                  </a:lnTo>
                  <a:lnTo>
                    <a:pt x="2172" y="82"/>
                  </a:lnTo>
                  <a:lnTo>
                    <a:pt x="2183" y="134"/>
                  </a:lnTo>
                  <a:lnTo>
                    <a:pt x="2183" y="1207"/>
                  </a:lnTo>
                  <a:lnTo>
                    <a:pt x="2172" y="1260"/>
                  </a:lnTo>
                  <a:lnTo>
                    <a:pt x="2143" y="1302"/>
                  </a:lnTo>
                  <a:lnTo>
                    <a:pt x="2101" y="1331"/>
                  </a:lnTo>
                  <a:lnTo>
                    <a:pt x="2049" y="1342"/>
                  </a:lnTo>
                  <a:lnTo>
                    <a:pt x="134" y="1342"/>
                  </a:lnTo>
                  <a:lnTo>
                    <a:pt x="82" y="1331"/>
                  </a:lnTo>
                  <a:lnTo>
                    <a:pt x="39" y="1302"/>
                  </a:lnTo>
                  <a:lnTo>
                    <a:pt x="11" y="1260"/>
                  </a:lnTo>
                  <a:lnTo>
                    <a:pt x="0" y="1207"/>
                  </a:lnTo>
                  <a:lnTo>
                    <a:pt x="0" y="134"/>
                  </a:lnTo>
                  <a:close/>
                </a:path>
              </a:pathLst>
            </a:custGeom>
            <a:noFill/>
            <a:ln w="25400">
              <a:solidFill>
                <a:srgbClr val="C77371"/>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1" name="docshape62">
              <a:extLst>
                <a:ext uri="{FF2B5EF4-FFF2-40B4-BE49-F238E27FC236}">
                  <a16:creationId xmlns:a16="http://schemas.microsoft.com/office/drawing/2014/main" id="{6F135FF2-25B1-F9A7-6252-44BF6023A8C2}"/>
                </a:ext>
              </a:extLst>
            </p:cNvPr>
            <p:cNvSpPr>
              <a:spLocks/>
            </p:cNvSpPr>
            <p:nvPr/>
          </p:nvSpPr>
          <p:spPr bwMode="auto">
            <a:xfrm>
              <a:off x="8421" y="2760"/>
              <a:ext cx="2055" cy="764"/>
            </a:xfrm>
            <a:custGeom>
              <a:avLst/>
              <a:gdLst>
                <a:gd name="T0" fmla="+- 0 10399 8421"/>
                <a:gd name="T1" fmla="*/ T0 w 2055"/>
                <a:gd name="T2" fmla="+- 0 2760 2760"/>
                <a:gd name="T3" fmla="*/ 2760 h 764"/>
                <a:gd name="T4" fmla="+- 0 8498 8421"/>
                <a:gd name="T5" fmla="*/ T4 w 2055"/>
                <a:gd name="T6" fmla="+- 0 2760 2760"/>
                <a:gd name="T7" fmla="*/ 2760 h 764"/>
                <a:gd name="T8" fmla="+- 0 8468 8421"/>
                <a:gd name="T9" fmla="*/ T8 w 2055"/>
                <a:gd name="T10" fmla="+- 0 2766 2760"/>
                <a:gd name="T11" fmla="*/ 2766 h 764"/>
                <a:gd name="T12" fmla="+- 0 8444 8421"/>
                <a:gd name="T13" fmla="*/ T12 w 2055"/>
                <a:gd name="T14" fmla="+- 0 2783 2760"/>
                <a:gd name="T15" fmla="*/ 2783 h 764"/>
                <a:gd name="T16" fmla="+- 0 8427 8421"/>
                <a:gd name="T17" fmla="*/ T16 w 2055"/>
                <a:gd name="T18" fmla="+- 0 2807 2760"/>
                <a:gd name="T19" fmla="*/ 2807 h 764"/>
                <a:gd name="T20" fmla="+- 0 8421 8421"/>
                <a:gd name="T21" fmla="*/ T20 w 2055"/>
                <a:gd name="T22" fmla="+- 0 2837 2760"/>
                <a:gd name="T23" fmla="*/ 2837 h 764"/>
                <a:gd name="T24" fmla="+- 0 8421 8421"/>
                <a:gd name="T25" fmla="*/ T24 w 2055"/>
                <a:gd name="T26" fmla="+- 0 3447 2760"/>
                <a:gd name="T27" fmla="*/ 3447 h 764"/>
                <a:gd name="T28" fmla="+- 0 8427 8421"/>
                <a:gd name="T29" fmla="*/ T28 w 2055"/>
                <a:gd name="T30" fmla="+- 0 3477 2760"/>
                <a:gd name="T31" fmla="*/ 3477 h 764"/>
                <a:gd name="T32" fmla="+- 0 8444 8421"/>
                <a:gd name="T33" fmla="*/ T32 w 2055"/>
                <a:gd name="T34" fmla="+- 0 3501 2760"/>
                <a:gd name="T35" fmla="*/ 3501 h 764"/>
                <a:gd name="T36" fmla="+- 0 8468 8421"/>
                <a:gd name="T37" fmla="*/ T36 w 2055"/>
                <a:gd name="T38" fmla="+- 0 3517 2760"/>
                <a:gd name="T39" fmla="*/ 3517 h 764"/>
                <a:gd name="T40" fmla="+- 0 8498 8421"/>
                <a:gd name="T41" fmla="*/ T40 w 2055"/>
                <a:gd name="T42" fmla="+- 0 3523 2760"/>
                <a:gd name="T43" fmla="*/ 3523 h 764"/>
                <a:gd name="T44" fmla="+- 0 10399 8421"/>
                <a:gd name="T45" fmla="*/ T44 w 2055"/>
                <a:gd name="T46" fmla="+- 0 3523 2760"/>
                <a:gd name="T47" fmla="*/ 3523 h 764"/>
                <a:gd name="T48" fmla="+- 0 10429 8421"/>
                <a:gd name="T49" fmla="*/ T48 w 2055"/>
                <a:gd name="T50" fmla="+- 0 3517 2760"/>
                <a:gd name="T51" fmla="*/ 3517 h 764"/>
                <a:gd name="T52" fmla="+- 0 10453 8421"/>
                <a:gd name="T53" fmla="*/ T52 w 2055"/>
                <a:gd name="T54" fmla="+- 0 3501 2760"/>
                <a:gd name="T55" fmla="*/ 3501 h 764"/>
                <a:gd name="T56" fmla="+- 0 10470 8421"/>
                <a:gd name="T57" fmla="*/ T56 w 2055"/>
                <a:gd name="T58" fmla="+- 0 3477 2760"/>
                <a:gd name="T59" fmla="*/ 3477 h 764"/>
                <a:gd name="T60" fmla="+- 0 10476 8421"/>
                <a:gd name="T61" fmla="*/ T60 w 2055"/>
                <a:gd name="T62" fmla="+- 0 3447 2760"/>
                <a:gd name="T63" fmla="*/ 3447 h 764"/>
                <a:gd name="T64" fmla="+- 0 10476 8421"/>
                <a:gd name="T65" fmla="*/ T64 w 2055"/>
                <a:gd name="T66" fmla="+- 0 2837 2760"/>
                <a:gd name="T67" fmla="*/ 2837 h 764"/>
                <a:gd name="T68" fmla="+- 0 10470 8421"/>
                <a:gd name="T69" fmla="*/ T68 w 2055"/>
                <a:gd name="T70" fmla="+- 0 2807 2760"/>
                <a:gd name="T71" fmla="*/ 2807 h 764"/>
                <a:gd name="T72" fmla="+- 0 10453 8421"/>
                <a:gd name="T73" fmla="*/ T72 w 2055"/>
                <a:gd name="T74" fmla="+- 0 2783 2760"/>
                <a:gd name="T75" fmla="*/ 2783 h 764"/>
                <a:gd name="T76" fmla="+- 0 10429 8421"/>
                <a:gd name="T77" fmla="*/ T76 w 2055"/>
                <a:gd name="T78" fmla="+- 0 2766 2760"/>
                <a:gd name="T79" fmla="*/ 2766 h 764"/>
                <a:gd name="T80" fmla="+- 0 10399 8421"/>
                <a:gd name="T81" fmla="*/ T80 w 2055"/>
                <a:gd name="T82" fmla="+- 0 2760 2760"/>
                <a:gd name="T83" fmla="*/ 276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1978" y="0"/>
                  </a:moveTo>
                  <a:lnTo>
                    <a:pt x="77" y="0"/>
                  </a:lnTo>
                  <a:lnTo>
                    <a:pt x="47" y="6"/>
                  </a:lnTo>
                  <a:lnTo>
                    <a:pt x="23" y="23"/>
                  </a:lnTo>
                  <a:lnTo>
                    <a:pt x="6" y="47"/>
                  </a:lnTo>
                  <a:lnTo>
                    <a:pt x="0" y="77"/>
                  </a:lnTo>
                  <a:lnTo>
                    <a:pt x="0" y="687"/>
                  </a:lnTo>
                  <a:lnTo>
                    <a:pt x="6" y="717"/>
                  </a:lnTo>
                  <a:lnTo>
                    <a:pt x="23" y="741"/>
                  </a:lnTo>
                  <a:lnTo>
                    <a:pt x="47" y="757"/>
                  </a:lnTo>
                  <a:lnTo>
                    <a:pt x="77" y="763"/>
                  </a:lnTo>
                  <a:lnTo>
                    <a:pt x="1978" y="763"/>
                  </a:lnTo>
                  <a:lnTo>
                    <a:pt x="2008" y="757"/>
                  </a:lnTo>
                  <a:lnTo>
                    <a:pt x="2032" y="741"/>
                  </a:lnTo>
                  <a:lnTo>
                    <a:pt x="2049" y="717"/>
                  </a:lnTo>
                  <a:lnTo>
                    <a:pt x="2055" y="687"/>
                  </a:lnTo>
                  <a:lnTo>
                    <a:pt x="2055" y="77"/>
                  </a:lnTo>
                  <a:lnTo>
                    <a:pt x="2049" y="47"/>
                  </a:lnTo>
                  <a:lnTo>
                    <a:pt x="2032" y="23"/>
                  </a:lnTo>
                  <a:lnTo>
                    <a:pt x="2008" y="6"/>
                  </a:lnTo>
                  <a:lnTo>
                    <a:pt x="1978" y="0"/>
                  </a:lnTo>
                  <a:close/>
                </a:path>
              </a:pathLst>
            </a:custGeom>
            <a:solidFill>
              <a:srgbClr val="C15352"/>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2" name="docshape63">
              <a:extLst>
                <a:ext uri="{FF2B5EF4-FFF2-40B4-BE49-F238E27FC236}">
                  <a16:creationId xmlns:a16="http://schemas.microsoft.com/office/drawing/2014/main" id="{D1DAE26B-1EA5-D630-0500-344AC5DD7A1C}"/>
                </a:ext>
              </a:extLst>
            </p:cNvPr>
            <p:cNvSpPr>
              <a:spLocks/>
            </p:cNvSpPr>
            <p:nvPr/>
          </p:nvSpPr>
          <p:spPr bwMode="auto">
            <a:xfrm>
              <a:off x="8421" y="2760"/>
              <a:ext cx="2055" cy="764"/>
            </a:xfrm>
            <a:custGeom>
              <a:avLst/>
              <a:gdLst>
                <a:gd name="T0" fmla="+- 0 8421 8421"/>
                <a:gd name="T1" fmla="*/ T0 w 2055"/>
                <a:gd name="T2" fmla="+- 0 2837 2760"/>
                <a:gd name="T3" fmla="*/ 2837 h 764"/>
                <a:gd name="T4" fmla="+- 0 8427 8421"/>
                <a:gd name="T5" fmla="*/ T4 w 2055"/>
                <a:gd name="T6" fmla="+- 0 2807 2760"/>
                <a:gd name="T7" fmla="*/ 2807 h 764"/>
                <a:gd name="T8" fmla="+- 0 8444 8421"/>
                <a:gd name="T9" fmla="*/ T8 w 2055"/>
                <a:gd name="T10" fmla="+- 0 2783 2760"/>
                <a:gd name="T11" fmla="*/ 2783 h 764"/>
                <a:gd name="T12" fmla="+- 0 8468 8421"/>
                <a:gd name="T13" fmla="*/ T12 w 2055"/>
                <a:gd name="T14" fmla="+- 0 2766 2760"/>
                <a:gd name="T15" fmla="*/ 2766 h 764"/>
                <a:gd name="T16" fmla="+- 0 8498 8421"/>
                <a:gd name="T17" fmla="*/ T16 w 2055"/>
                <a:gd name="T18" fmla="+- 0 2760 2760"/>
                <a:gd name="T19" fmla="*/ 2760 h 764"/>
                <a:gd name="T20" fmla="+- 0 10399 8421"/>
                <a:gd name="T21" fmla="*/ T20 w 2055"/>
                <a:gd name="T22" fmla="+- 0 2760 2760"/>
                <a:gd name="T23" fmla="*/ 2760 h 764"/>
                <a:gd name="T24" fmla="+- 0 10429 8421"/>
                <a:gd name="T25" fmla="*/ T24 w 2055"/>
                <a:gd name="T26" fmla="+- 0 2766 2760"/>
                <a:gd name="T27" fmla="*/ 2766 h 764"/>
                <a:gd name="T28" fmla="+- 0 10453 8421"/>
                <a:gd name="T29" fmla="*/ T28 w 2055"/>
                <a:gd name="T30" fmla="+- 0 2783 2760"/>
                <a:gd name="T31" fmla="*/ 2783 h 764"/>
                <a:gd name="T32" fmla="+- 0 10470 8421"/>
                <a:gd name="T33" fmla="*/ T32 w 2055"/>
                <a:gd name="T34" fmla="+- 0 2807 2760"/>
                <a:gd name="T35" fmla="*/ 2807 h 764"/>
                <a:gd name="T36" fmla="+- 0 10476 8421"/>
                <a:gd name="T37" fmla="*/ T36 w 2055"/>
                <a:gd name="T38" fmla="+- 0 2837 2760"/>
                <a:gd name="T39" fmla="*/ 2837 h 764"/>
                <a:gd name="T40" fmla="+- 0 10476 8421"/>
                <a:gd name="T41" fmla="*/ T40 w 2055"/>
                <a:gd name="T42" fmla="+- 0 3447 2760"/>
                <a:gd name="T43" fmla="*/ 3447 h 764"/>
                <a:gd name="T44" fmla="+- 0 10470 8421"/>
                <a:gd name="T45" fmla="*/ T44 w 2055"/>
                <a:gd name="T46" fmla="+- 0 3477 2760"/>
                <a:gd name="T47" fmla="*/ 3477 h 764"/>
                <a:gd name="T48" fmla="+- 0 10453 8421"/>
                <a:gd name="T49" fmla="*/ T48 w 2055"/>
                <a:gd name="T50" fmla="+- 0 3501 2760"/>
                <a:gd name="T51" fmla="*/ 3501 h 764"/>
                <a:gd name="T52" fmla="+- 0 10429 8421"/>
                <a:gd name="T53" fmla="*/ T52 w 2055"/>
                <a:gd name="T54" fmla="+- 0 3517 2760"/>
                <a:gd name="T55" fmla="*/ 3517 h 764"/>
                <a:gd name="T56" fmla="+- 0 10399 8421"/>
                <a:gd name="T57" fmla="*/ T56 w 2055"/>
                <a:gd name="T58" fmla="+- 0 3523 2760"/>
                <a:gd name="T59" fmla="*/ 3523 h 764"/>
                <a:gd name="T60" fmla="+- 0 8498 8421"/>
                <a:gd name="T61" fmla="*/ T60 w 2055"/>
                <a:gd name="T62" fmla="+- 0 3523 2760"/>
                <a:gd name="T63" fmla="*/ 3523 h 764"/>
                <a:gd name="T64" fmla="+- 0 8468 8421"/>
                <a:gd name="T65" fmla="*/ T64 w 2055"/>
                <a:gd name="T66" fmla="+- 0 3517 2760"/>
                <a:gd name="T67" fmla="*/ 3517 h 764"/>
                <a:gd name="T68" fmla="+- 0 8444 8421"/>
                <a:gd name="T69" fmla="*/ T68 w 2055"/>
                <a:gd name="T70" fmla="+- 0 3501 2760"/>
                <a:gd name="T71" fmla="*/ 3501 h 764"/>
                <a:gd name="T72" fmla="+- 0 8427 8421"/>
                <a:gd name="T73" fmla="*/ T72 w 2055"/>
                <a:gd name="T74" fmla="+- 0 3477 2760"/>
                <a:gd name="T75" fmla="*/ 3477 h 764"/>
                <a:gd name="T76" fmla="+- 0 8421 8421"/>
                <a:gd name="T77" fmla="*/ T76 w 2055"/>
                <a:gd name="T78" fmla="+- 0 3447 2760"/>
                <a:gd name="T79" fmla="*/ 3447 h 764"/>
                <a:gd name="T80" fmla="+- 0 8421 8421"/>
                <a:gd name="T81" fmla="*/ T80 w 2055"/>
                <a:gd name="T82" fmla="+- 0 2837 2760"/>
                <a:gd name="T83" fmla="*/ 283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0" y="77"/>
                  </a:moveTo>
                  <a:lnTo>
                    <a:pt x="6" y="47"/>
                  </a:lnTo>
                  <a:lnTo>
                    <a:pt x="23" y="23"/>
                  </a:lnTo>
                  <a:lnTo>
                    <a:pt x="47" y="6"/>
                  </a:lnTo>
                  <a:lnTo>
                    <a:pt x="77" y="0"/>
                  </a:lnTo>
                  <a:lnTo>
                    <a:pt x="1978" y="0"/>
                  </a:lnTo>
                  <a:lnTo>
                    <a:pt x="2008" y="6"/>
                  </a:lnTo>
                  <a:lnTo>
                    <a:pt x="2032" y="23"/>
                  </a:lnTo>
                  <a:lnTo>
                    <a:pt x="2049" y="47"/>
                  </a:lnTo>
                  <a:lnTo>
                    <a:pt x="2055" y="77"/>
                  </a:lnTo>
                  <a:lnTo>
                    <a:pt x="2055" y="687"/>
                  </a:lnTo>
                  <a:lnTo>
                    <a:pt x="2049" y="717"/>
                  </a:lnTo>
                  <a:lnTo>
                    <a:pt x="2032" y="741"/>
                  </a:lnTo>
                  <a:lnTo>
                    <a:pt x="2008" y="757"/>
                  </a:lnTo>
                  <a:lnTo>
                    <a:pt x="1978" y="763"/>
                  </a:lnTo>
                  <a:lnTo>
                    <a:pt x="77" y="763"/>
                  </a:lnTo>
                  <a:lnTo>
                    <a:pt x="47" y="757"/>
                  </a:lnTo>
                  <a:lnTo>
                    <a:pt x="23" y="741"/>
                  </a:lnTo>
                  <a:lnTo>
                    <a:pt x="6" y="717"/>
                  </a:lnTo>
                  <a:lnTo>
                    <a:pt x="0" y="687"/>
                  </a:lnTo>
                  <a:lnTo>
                    <a:pt x="0" y="77"/>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3" name="docshape64">
              <a:extLst>
                <a:ext uri="{FF2B5EF4-FFF2-40B4-BE49-F238E27FC236}">
                  <a16:creationId xmlns:a16="http://schemas.microsoft.com/office/drawing/2014/main" id="{9C091625-9A4D-C5BF-3208-13F475FE9344}"/>
                </a:ext>
              </a:extLst>
            </p:cNvPr>
            <p:cNvSpPr>
              <a:spLocks/>
            </p:cNvSpPr>
            <p:nvPr/>
          </p:nvSpPr>
          <p:spPr bwMode="auto">
            <a:xfrm>
              <a:off x="8582" y="2912"/>
              <a:ext cx="2055" cy="764"/>
            </a:xfrm>
            <a:custGeom>
              <a:avLst/>
              <a:gdLst>
                <a:gd name="T0" fmla="+- 0 10533 8555"/>
                <a:gd name="T1" fmla="*/ T0 w 2055"/>
                <a:gd name="T2" fmla="+- 0 2887 2887"/>
                <a:gd name="T3" fmla="*/ 2887 h 764"/>
                <a:gd name="T4" fmla="+- 0 8631 8555"/>
                <a:gd name="T5" fmla="*/ T4 w 2055"/>
                <a:gd name="T6" fmla="+- 0 2887 2887"/>
                <a:gd name="T7" fmla="*/ 2887 h 764"/>
                <a:gd name="T8" fmla="+- 0 8601 8555"/>
                <a:gd name="T9" fmla="*/ T8 w 2055"/>
                <a:gd name="T10" fmla="+- 0 2893 2887"/>
                <a:gd name="T11" fmla="*/ 2893 h 764"/>
                <a:gd name="T12" fmla="+- 0 8577 8555"/>
                <a:gd name="T13" fmla="*/ T12 w 2055"/>
                <a:gd name="T14" fmla="+- 0 2909 2887"/>
                <a:gd name="T15" fmla="*/ 2909 h 764"/>
                <a:gd name="T16" fmla="+- 0 8561 8555"/>
                <a:gd name="T17" fmla="*/ T16 w 2055"/>
                <a:gd name="T18" fmla="+- 0 2934 2887"/>
                <a:gd name="T19" fmla="*/ 2934 h 764"/>
                <a:gd name="T20" fmla="+- 0 8555 8555"/>
                <a:gd name="T21" fmla="*/ T20 w 2055"/>
                <a:gd name="T22" fmla="+- 0 2963 2887"/>
                <a:gd name="T23" fmla="*/ 2963 h 764"/>
                <a:gd name="T24" fmla="+- 0 8555 8555"/>
                <a:gd name="T25" fmla="*/ T24 w 2055"/>
                <a:gd name="T26" fmla="+- 0 3574 2887"/>
                <a:gd name="T27" fmla="*/ 3574 h 764"/>
                <a:gd name="T28" fmla="+- 0 8561 8555"/>
                <a:gd name="T29" fmla="*/ T28 w 2055"/>
                <a:gd name="T30" fmla="+- 0 3604 2887"/>
                <a:gd name="T31" fmla="*/ 3604 h 764"/>
                <a:gd name="T32" fmla="+- 0 8577 8555"/>
                <a:gd name="T33" fmla="*/ T32 w 2055"/>
                <a:gd name="T34" fmla="+- 0 3628 2887"/>
                <a:gd name="T35" fmla="*/ 3628 h 764"/>
                <a:gd name="T36" fmla="+- 0 8601 8555"/>
                <a:gd name="T37" fmla="*/ T36 w 2055"/>
                <a:gd name="T38" fmla="+- 0 3644 2887"/>
                <a:gd name="T39" fmla="*/ 3644 h 764"/>
                <a:gd name="T40" fmla="+- 0 8631 8555"/>
                <a:gd name="T41" fmla="*/ T40 w 2055"/>
                <a:gd name="T42" fmla="+- 0 3650 2887"/>
                <a:gd name="T43" fmla="*/ 3650 h 764"/>
                <a:gd name="T44" fmla="+- 0 10533 8555"/>
                <a:gd name="T45" fmla="*/ T44 w 2055"/>
                <a:gd name="T46" fmla="+- 0 3650 2887"/>
                <a:gd name="T47" fmla="*/ 3650 h 764"/>
                <a:gd name="T48" fmla="+- 0 10563 8555"/>
                <a:gd name="T49" fmla="*/ T48 w 2055"/>
                <a:gd name="T50" fmla="+- 0 3644 2887"/>
                <a:gd name="T51" fmla="*/ 3644 h 764"/>
                <a:gd name="T52" fmla="+- 0 10587 8555"/>
                <a:gd name="T53" fmla="*/ T52 w 2055"/>
                <a:gd name="T54" fmla="+- 0 3628 2887"/>
                <a:gd name="T55" fmla="*/ 3628 h 764"/>
                <a:gd name="T56" fmla="+- 0 10603 8555"/>
                <a:gd name="T57" fmla="*/ T56 w 2055"/>
                <a:gd name="T58" fmla="+- 0 3604 2887"/>
                <a:gd name="T59" fmla="*/ 3604 h 764"/>
                <a:gd name="T60" fmla="+- 0 10609 8555"/>
                <a:gd name="T61" fmla="*/ T60 w 2055"/>
                <a:gd name="T62" fmla="+- 0 3574 2887"/>
                <a:gd name="T63" fmla="*/ 3574 h 764"/>
                <a:gd name="T64" fmla="+- 0 10609 8555"/>
                <a:gd name="T65" fmla="*/ T64 w 2055"/>
                <a:gd name="T66" fmla="+- 0 2963 2887"/>
                <a:gd name="T67" fmla="*/ 2963 h 764"/>
                <a:gd name="T68" fmla="+- 0 10603 8555"/>
                <a:gd name="T69" fmla="*/ T68 w 2055"/>
                <a:gd name="T70" fmla="+- 0 2934 2887"/>
                <a:gd name="T71" fmla="*/ 2934 h 764"/>
                <a:gd name="T72" fmla="+- 0 10587 8555"/>
                <a:gd name="T73" fmla="*/ T72 w 2055"/>
                <a:gd name="T74" fmla="+- 0 2909 2887"/>
                <a:gd name="T75" fmla="*/ 2909 h 764"/>
                <a:gd name="T76" fmla="+- 0 10563 8555"/>
                <a:gd name="T77" fmla="*/ T76 w 2055"/>
                <a:gd name="T78" fmla="+- 0 2893 2887"/>
                <a:gd name="T79" fmla="*/ 2893 h 764"/>
                <a:gd name="T80" fmla="+- 0 10533 8555"/>
                <a:gd name="T81" fmla="*/ T80 w 2055"/>
                <a:gd name="T82" fmla="+- 0 2887 2887"/>
                <a:gd name="T83" fmla="*/ 2887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1978" y="0"/>
                  </a:moveTo>
                  <a:lnTo>
                    <a:pt x="76" y="0"/>
                  </a:lnTo>
                  <a:lnTo>
                    <a:pt x="46" y="6"/>
                  </a:lnTo>
                  <a:lnTo>
                    <a:pt x="22" y="22"/>
                  </a:lnTo>
                  <a:lnTo>
                    <a:pt x="6" y="47"/>
                  </a:lnTo>
                  <a:lnTo>
                    <a:pt x="0" y="76"/>
                  </a:lnTo>
                  <a:lnTo>
                    <a:pt x="0" y="687"/>
                  </a:lnTo>
                  <a:lnTo>
                    <a:pt x="6" y="717"/>
                  </a:lnTo>
                  <a:lnTo>
                    <a:pt x="22" y="741"/>
                  </a:lnTo>
                  <a:lnTo>
                    <a:pt x="46" y="757"/>
                  </a:lnTo>
                  <a:lnTo>
                    <a:pt x="76" y="763"/>
                  </a:lnTo>
                  <a:lnTo>
                    <a:pt x="1978" y="763"/>
                  </a:lnTo>
                  <a:lnTo>
                    <a:pt x="2008" y="757"/>
                  </a:lnTo>
                  <a:lnTo>
                    <a:pt x="2032" y="741"/>
                  </a:lnTo>
                  <a:lnTo>
                    <a:pt x="2048" y="717"/>
                  </a:lnTo>
                  <a:lnTo>
                    <a:pt x="2054" y="687"/>
                  </a:lnTo>
                  <a:lnTo>
                    <a:pt x="2054" y="76"/>
                  </a:lnTo>
                  <a:lnTo>
                    <a:pt x="2048" y="47"/>
                  </a:lnTo>
                  <a:lnTo>
                    <a:pt x="2032" y="22"/>
                  </a:lnTo>
                  <a:lnTo>
                    <a:pt x="2008" y="6"/>
                  </a:lnTo>
                  <a:lnTo>
                    <a:pt x="197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z="1600" spc="-10" dirty="0">
                  <a:solidFill>
                    <a:prstClr val="black"/>
                  </a:solidFill>
                  <a:latin typeface="Times New Roman" panose="02020603050405020304" pitchFamily="18" charset="0"/>
                  <a:ea typeface="Times New Roman" panose="02020603050405020304" pitchFamily="18" charset="0"/>
                </a:rPr>
                <a:t>Sales executive and Public relation officer</a:t>
              </a:r>
              <a:endParaRPr lang="en-GB" sz="1600"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74" name="docshape65">
              <a:extLst>
                <a:ext uri="{FF2B5EF4-FFF2-40B4-BE49-F238E27FC236}">
                  <a16:creationId xmlns:a16="http://schemas.microsoft.com/office/drawing/2014/main" id="{B23DC0BB-EA1E-71FF-C02D-4FBBF502CABE}"/>
                </a:ext>
              </a:extLst>
            </p:cNvPr>
            <p:cNvSpPr>
              <a:spLocks/>
            </p:cNvSpPr>
            <p:nvPr/>
          </p:nvSpPr>
          <p:spPr bwMode="auto">
            <a:xfrm>
              <a:off x="8554" y="2887"/>
              <a:ext cx="2055" cy="764"/>
            </a:xfrm>
            <a:custGeom>
              <a:avLst/>
              <a:gdLst>
                <a:gd name="T0" fmla="+- 0 8555 8555"/>
                <a:gd name="T1" fmla="*/ T0 w 2055"/>
                <a:gd name="T2" fmla="+- 0 2963 2887"/>
                <a:gd name="T3" fmla="*/ 2963 h 764"/>
                <a:gd name="T4" fmla="+- 0 8561 8555"/>
                <a:gd name="T5" fmla="*/ T4 w 2055"/>
                <a:gd name="T6" fmla="+- 0 2934 2887"/>
                <a:gd name="T7" fmla="*/ 2934 h 764"/>
                <a:gd name="T8" fmla="+- 0 8577 8555"/>
                <a:gd name="T9" fmla="*/ T8 w 2055"/>
                <a:gd name="T10" fmla="+- 0 2909 2887"/>
                <a:gd name="T11" fmla="*/ 2909 h 764"/>
                <a:gd name="T12" fmla="+- 0 8601 8555"/>
                <a:gd name="T13" fmla="*/ T12 w 2055"/>
                <a:gd name="T14" fmla="+- 0 2893 2887"/>
                <a:gd name="T15" fmla="*/ 2893 h 764"/>
                <a:gd name="T16" fmla="+- 0 8631 8555"/>
                <a:gd name="T17" fmla="*/ T16 w 2055"/>
                <a:gd name="T18" fmla="+- 0 2887 2887"/>
                <a:gd name="T19" fmla="*/ 2887 h 764"/>
                <a:gd name="T20" fmla="+- 0 10533 8555"/>
                <a:gd name="T21" fmla="*/ T20 w 2055"/>
                <a:gd name="T22" fmla="+- 0 2887 2887"/>
                <a:gd name="T23" fmla="*/ 2887 h 764"/>
                <a:gd name="T24" fmla="+- 0 10563 8555"/>
                <a:gd name="T25" fmla="*/ T24 w 2055"/>
                <a:gd name="T26" fmla="+- 0 2893 2887"/>
                <a:gd name="T27" fmla="*/ 2893 h 764"/>
                <a:gd name="T28" fmla="+- 0 10587 8555"/>
                <a:gd name="T29" fmla="*/ T28 w 2055"/>
                <a:gd name="T30" fmla="+- 0 2909 2887"/>
                <a:gd name="T31" fmla="*/ 2909 h 764"/>
                <a:gd name="T32" fmla="+- 0 10603 8555"/>
                <a:gd name="T33" fmla="*/ T32 w 2055"/>
                <a:gd name="T34" fmla="+- 0 2934 2887"/>
                <a:gd name="T35" fmla="*/ 2934 h 764"/>
                <a:gd name="T36" fmla="+- 0 10609 8555"/>
                <a:gd name="T37" fmla="*/ T36 w 2055"/>
                <a:gd name="T38" fmla="+- 0 2963 2887"/>
                <a:gd name="T39" fmla="*/ 2963 h 764"/>
                <a:gd name="T40" fmla="+- 0 10609 8555"/>
                <a:gd name="T41" fmla="*/ T40 w 2055"/>
                <a:gd name="T42" fmla="+- 0 3574 2887"/>
                <a:gd name="T43" fmla="*/ 3574 h 764"/>
                <a:gd name="T44" fmla="+- 0 10603 8555"/>
                <a:gd name="T45" fmla="*/ T44 w 2055"/>
                <a:gd name="T46" fmla="+- 0 3604 2887"/>
                <a:gd name="T47" fmla="*/ 3604 h 764"/>
                <a:gd name="T48" fmla="+- 0 10587 8555"/>
                <a:gd name="T49" fmla="*/ T48 w 2055"/>
                <a:gd name="T50" fmla="+- 0 3628 2887"/>
                <a:gd name="T51" fmla="*/ 3628 h 764"/>
                <a:gd name="T52" fmla="+- 0 10563 8555"/>
                <a:gd name="T53" fmla="*/ T52 w 2055"/>
                <a:gd name="T54" fmla="+- 0 3644 2887"/>
                <a:gd name="T55" fmla="*/ 3644 h 764"/>
                <a:gd name="T56" fmla="+- 0 10533 8555"/>
                <a:gd name="T57" fmla="*/ T56 w 2055"/>
                <a:gd name="T58" fmla="+- 0 3650 2887"/>
                <a:gd name="T59" fmla="*/ 3650 h 764"/>
                <a:gd name="T60" fmla="+- 0 8631 8555"/>
                <a:gd name="T61" fmla="*/ T60 w 2055"/>
                <a:gd name="T62" fmla="+- 0 3650 2887"/>
                <a:gd name="T63" fmla="*/ 3650 h 764"/>
                <a:gd name="T64" fmla="+- 0 8601 8555"/>
                <a:gd name="T65" fmla="*/ T64 w 2055"/>
                <a:gd name="T66" fmla="+- 0 3644 2887"/>
                <a:gd name="T67" fmla="*/ 3644 h 764"/>
                <a:gd name="T68" fmla="+- 0 8577 8555"/>
                <a:gd name="T69" fmla="*/ T68 w 2055"/>
                <a:gd name="T70" fmla="+- 0 3628 2887"/>
                <a:gd name="T71" fmla="*/ 3628 h 764"/>
                <a:gd name="T72" fmla="+- 0 8561 8555"/>
                <a:gd name="T73" fmla="*/ T72 w 2055"/>
                <a:gd name="T74" fmla="+- 0 3604 2887"/>
                <a:gd name="T75" fmla="*/ 3604 h 764"/>
                <a:gd name="T76" fmla="+- 0 8555 8555"/>
                <a:gd name="T77" fmla="*/ T76 w 2055"/>
                <a:gd name="T78" fmla="+- 0 3574 2887"/>
                <a:gd name="T79" fmla="*/ 3574 h 764"/>
                <a:gd name="T80" fmla="+- 0 8555 8555"/>
                <a:gd name="T81" fmla="*/ T80 w 2055"/>
                <a:gd name="T82" fmla="+- 0 2963 2887"/>
                <a:gd name="T83" fmla="*/ 296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764">
                  <a:moveTo>
                    <a:pt x="0" y="76"/>
                  </a:moveTo>
                  <a:lnTo>
                    <a:pt x="6" y="47"/>
                  </a:lnTo>
                  <a:lnTo>
                    <a:pt x="22" y="22"/>
                  </a:lnTo>
                  <a:lnTo>
                    <a:pt x="46" y="6"/>
                  </a:lnTo>
                  <a:lnTo>
                    <a:pt x="76" y="0"/>
                  </a:lnTo>
                  <a:lnTo>
                    <a:pt x="1978" y="0"/>
                  </a:lnTo>
                  <a:lnTo>
                    <a:pt x="2008" y="6"/>
                  </a:lnTo>
                  <a:lnTo>
                    <a:pt x="2032" y="22"/>
                  </a:lnTo>
                  <a:lnTo>
                    <a:pt x="2048" y="47"/>
                  </a:lnTo>
                  <a:lnTo>
                    <a:pt x="2054" y="76"/>
                  </a:lnTo>
                  <a:lnTo>
                    <a:pt x="2054" y="687"/>
                  </a:lnTo>
                  <a:lnTo>
                    <a:pt x="2048" y="717"/>
                  </a:lnTo>
                  <a:lnTo>
                    <a:pt x="2032" y="741"/>
                  </a:lnTo>
                  <a:lnTo>
                    <a:pt x="2008" y="757"/>
                  </a:lnTo>
                  <a:lnTo>
                    <a:pt x="1978" y="763"/>
                  </a:lnTo>
                  <a:lnTo>
                    <a:pt x="76" y="763"/>
                  </a:lnTo>
                  <a:lnTo>
                    <a:pt x="46" y="757"/>
                  </a:lnTo>
                  <a:lnTo>
                    <a:pt x="22" y="741"/>
                  </a:lnTo>
                  <a:lnTo>
                    <a:pt x="6" y="717"/>
                  </a:lnTo>
                  <a:lnTo>
                    <a:pt x="0" y="687"/>
                  </a:lnTo>
                  <a:lnTo>
                    <a:pt x="0" y="76"/>
                  </a:lnTo>
                  <a:close/>
                </a:path>
              </a:pathLst>
            </a:custGeom>
            <a:noFill/>
            <a:ln w="25400">
              <a:solidFill>
                <a:srgbClr val="D5A09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5" name="docshape66">
              <a:extLst>
                <a:ext uri="{FF2B5EF4-FFF2-40B4-BE49-F238E27FC236}">
                  <a16:creationId xmlns:a16="http://schemas.microsoft.com/office/drawing/2014/main" id="{BFDA28BD-935E-7A39-0B00-44D530F7B711}"/>
                </a:ext>
              </a:extLst>
            </p:cNvPr>
            <p:cNvSpPr>
              <a:spLocks/>
            </p:cNvSpPr>
            <p:nvPr/>
          </p:nvSpPr>
          <p:spPr bwMode="auto">
            <a:xfrm>
              <a:off x="8448" y="3873"/>
              <a:ext cx="2000" cy="764"/>
            </a:xfrm>
            <a:custGeom>
              <a:avLst/>
              <a:gdLst>
                <a:gd name="T0" fmla="+- 0 10372 8449"/>
                <a:gd name="T1" fmla="*/ T0 w 2000"/>
                <a:gd name="T2" fmla="+- 0 3873 3873"/>
                <a:gd name="T3" fmla="*/ 3873 h 764"/>
                <a:gd name="T4" fmla="+- 0 8525 8449"/>
                <a:gd name="T5" fmla="*/ T4 w 2000"/>
                <a:gd name="T6" fmla="+- 0 3873 3873"/>
                <a:gd name="T7" fmla="*/ 3873 h 764"/>
                <a:gd name="T8" fmla="+- 0 8495 8449"/>
                <a:gd name="T9" fmla="*/ T8 w 2000"/>
                <a:gd name="T10" fmla="+- 0 3879 3873"/>
                <a:gd name="T11" fmla="*/ 3879 h 764"/>
                <a:gd name="T12" fmla="+- 0 8471 8449"/>
                <a:gd name="T13" fmla="*/ T12 w 2000"/>
                <a:gd name="T14" fmla="+- 0 3895 3873"/>
                <a:gd name="T15" fmla="*/ 3895 h 764"/>
                <a:gd name="T16" fmla="+- 0 8455 8449"/>
                <a:gd name="T17" fmla="*/ T16 w 2000"/>
                <a:gd name="T18" fmla="+- 0 3920 3873"/>
                <a:gd name="T19" fmla="*/ 3920 h 764"/>
                <a:gd name="T20" fmla="+- 0 8449 8449"/>
                <a:gd name="T21" fmla="*/ T20 w 2000"/>
                <a:gd name="T22" fmla="+- 0 3949 3873"/>
                <a:gd name="T23" fmla="*/ 3949 h 764"/>
                <a:gd name="T24" fmla="+- 0 8449 8449"/>
                <a:gd name="T25" fmla="*/ T24 w 2000"/>
                <a:gd name="T26" fmla="+- 0 4560 3873"/>
                <a:gd name="T27" fmla="*/ 4560 h 764"/>
                <a:gd name="T28" fmla="+- 0 8455 8449"/>
                <a:gd name="T29" fmla="*/ T28 w 2000"/>
                <a:gd name="T30" fmla="+- 0 4590 3873"/>
                <a:gd name="T31" fmla="*/ 4590 h 764"/>
                <a:gd name="T32" fmla="+- 0 8471 8449"/>
                <a:gd name="T33" fmla="*/ T32 w 2000"/>
                <a:gd name="T34" fmla="+- 0 4614 3873"/>
                <a:gd name="T35" fmla="*/ 4614 h 764"/>
                <a:gd name="T36" fmla="+- 0 8495 8449"/>
                <a:gd name="T37" fmla="*/ T36 w 2000"/>
                <a:gd name="T38" fmla="+- 0 4630 3873"/>
                <a:gd name="T39" fmla="*/ 4630 h 764"/>
                <a:gd name="T40" fmla="+- 0 8525 8449"/>
                <a:gd name="T41" fmla="*/ T40 w 2000"/>
                <a:gd name="T42" fmla="+- 0 4636 3873"/>
                <a:gd name="T43" fmla="*/ 4636 h 764"/>
                <a:gd name="T44" fmla="+- 0 10372 8449"/>
                <a:gd name="T45" fmla="*/ T44 w 2000"/>
                <a:gd name="T46" fmla="+- 0 4636 3873"/>
                <a:gd name="T47" fmla="*/ 4636 h 764"/>
                <a:gd name="T48" fmla="+- 0 10402 8449"/>
                <a:gd name="T49" fmla="*/ T48 w 2000"/>
                <a:gd name="T50" fmla="+- 0 4630 3873"/>
                <a:gd name="T51" fmla="*/ 4630 h 764"/>
                <a:gd name="T52" fmla="+- 0 10426 8449"/>
                <a:gd name="T53" fmla="*/ T52 w 2000"/>
                <a:gd name="T54" fmla="+- 0 4614 3873"/>
                <a:gd name="T55" fmla="*/ 4614 h 764"/>
                <a:gd name="T56" fmla="+- 0 10442 8449"/>
                <a:gd name="T57" fmla="*/ T56 w 2000"/>
                <a:gd name="T58" fmla="+- 0 4590 3873"/>
                <a:gd name="T59" fmla="*/ 4590 h 764"/>
                <a:gd name="T60" fmla="+- 0 10448 8449"/>
                <a:gd name="T61" fmla="*/ T60 w 2000"/>
                <a:gd name="T62" fmla="+- 0 4560 3873"/>
                <a:gd name="T63" fmla="*/ 4560 h 764"/>
                <a:gd name="T64" fmla="+- 0 10448 8449"/>
                <a:gd name="T65" fmla="*/ T64 w 2000"/>
                <a:gd name="T66" fmla="+- 0 3949 3873"/>
                <a:gd name="T67" fmla="*/ 3949 h 764"/>
                <a:gd name="T68" fmla="+- 0 10442 8449"/>
                <a:gd name="T69" fmla="*/ T68 w 2000"/>
                <a:gd name="T70" fmla="+- 0 3920 3873"/>
                <a:gd name="T71" fmla="*/ 3920 h 764"/>
                <a:gd name="T72" fmla="+- 0 10426 8449"/>
                <a:gd name="T73" fmla="*/ T72 w 2000"/>
                <a:gd name="T74" fmla="+- 0 3895 3873"/>
                <a:gd name="T75" fmla="*/ 3895 h 764"/>
                <a:gd name="T76" fmla="+- 0 10402 8449"/>
                <a:gd name="T77" fmla="*/ T76 w 2000"/>
                <a:gd name="T78" fmla="+- 0 3879 3873"/>
                <a:gd name="T79" fmla="*/ 3879 h 764"/>
                <a:gd name="T80" fmla="+- 0 10372 8449"/>
                <a:gd name="T81" fmla="*/ T80 w 2000"/>
                <a:gd name="T82" fmla="+- 0 3873 3873"/>
                <a:gd name="T83" fmla="*/ 3873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1923" y="0"/>
                  </a:moveTo>
                  <a:lnTo>
                    <a:pt x="76" y="0"/>
                  </a:lnTo>
                  <a:lnTo>
                    <a:pt x="46" y="6"/>
                  </a:lnTo>
                  <a:lnTo>
                    <a:pt x="22" y="22"/>
                  </a:lnTo>
                  <a:lnTo>
                    <a:pt x="6" y="47"/>
                  </a:lnTo>
                  <a:lnTo>
                    <a:pt x="0" y="76"/>
                  </a:lnTo>
                  <a:lnTo>
                    <a:pt x="0" y="687"/>
                  </a:lnTo>
                  <a:lnTo>
                    <a:pt x="6" y="717"/>
                  </a:lnTo>
                  <a:lnTo>
                    <a:pt x="22" y="741"/>
                  </a:lnTo>
                  <a:lnTo>
                    <a:pt x="46" y="757"/>
                  </a:lnTo>
                  <a:lnTo>
                    <a:pt x="76" y="763"/>
                  </a:lnTo>
                  <a:lnTo>
                    <a:pt x="1923" y="763"/>
                  </a:lnTo>
                  <a:lnTo>
                    <a:pt x="1953" y="757"/>
                  </a:lnTo>
                  <a:lnTo>
                    <a:pt x="1977" y="741"/>
                  </a:lnTo>
                  <a:lnTo>
                    <a:pt x="1993" y="717"/>
                  </a:lnTo>
                  <a:lnTo>
                    <a:pt x="1999" y="687"/>
                  </a:lnTo>
                  <a:lnTo>
                    <a:pt x="1999" y="76"/>
                  </a:lnTo>
                  <a:lnTo>
                    <a:pt x="1993" y="47"/>
                  </a:lnTo>
                  <a:lnTo>
                    <a:pt x="1977" y="22"/>
                  </a:lnTo>
                  <a:lnTo>
                    <a:pt x="1953" y="6"/>
                  </a:lnTo>
                  <a:lnTo>
                    <a:pt x="1923"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6" name="docshape67">
              <a:extLst>
                <a:ext uri="{FF2B5EF4-FFF2-40B4-BE49-F238E27FC236}">
                  <a16:creationId xmlns:a16="http://schemas.microsoft.com/office/drawing/2014/main" id="{E0354BE5-BD0F-8DEE-A510-987603F91384}"/>
                </a:ext>
              </a:extLst>
            </p:cNvPr>
            <p:cNvSpPr>
              <a:spLocks/>
            </p:cNvSpPr>
            <p:nvPr/>
          </p:nvSpPr>
          <p:spPr bwMode="auto">
            <a:xfrm>
              <a:off x="8448" y="3873"/>
              <a:ext cx="2000" cy="764"/>
            </a:xfrm>
            <a:custGeom>
              <a:avLst/>
              <a:gdLst>
                <a:gd name="T0" fmla="+- 0 8449 8449"/>
                <a:gd name="T1" fmla="*/ T0 w 2000"/>
                <a:gd name="T2" fmla="+- 0 3949 3873"/>
                <a:gd name="T3" fmla="*/ 3949 h 764"/>
                <a:gd name="T4" fmla="+- 0 8455 8449"/>
                <a:gd name="T5" fmla="*/ T4 w 2000"/>
                <a:gd name="T6" fmla="+- 0 3920 3873"/>
                <a:gd name="T7" fmla="*/ 3920 h 764"/>
                <a:gd name="T8" fmla="+- 0 8471 8449"/>
                <a:gd name="T9" fmla="*/ T8 w 2000"/>
                <a:gd name="T10" fmla="+- 0 3895 3873"/>
                <a:gd name="T11" fmla="*/ 3895 h 764"/>
                <a:gd name="T12" fmla="+- 0 8495 8449"/>
                <a:gd name="T13" fmla="*/ T12 w 2000"/>
                <a:gd name="T14" fmla="+- 0 3879 3873"/>
                <a:gd name="T15" fmla="*/ 3879 h 764"/>
                <a:gd name="T16" fmla="+- 0 8525 8449"/>
                <a:gd name="T17" fmla="*/ T16 w 2000"/>
                <a:gd name="T18" fmla="+- 0 3873 3873"/>
                <a:gd name="T19" fmla="*/ 3873 h 764"/>
                <a:gd name="T20" fmla="+- 0 10372 8449"/>
                <a:gd name="T21" fmla="*/ T20 w 2000"/>
                <a:gd name="T22" fmla="+- 0 3873 3873"/>
                <a:gd name="T23" fmla="*/ 3873 h 764"/>
                <a:gd name="T24" fmla="+- 0 10402 8449"/>
                <a:gd name="T25" fmla="*/ T24 w 2000"/>
                <a:gd name="T26" fmla="+- 0 3879 3873"/>
                <a:gd name="T27" fmla="*/ 3879 h 764"/>
                <a:gd name="T28" fmla="+- 0 10426 8449"/>
                <a:gd name="T29" fmla="*/ T28 w 2000"/>
                <a:gd name="T30" fmla="+- 0 3895 3873"/>
                <a:gd name="T31" fmla="*/ 3895 h 764"/>
                <a:gd name="T32" fmla="+- 0 10442 8449"/>
                <a:gd name="T33" fmla="*/ T32 w 2000"/>
                <a:gd name="T34" fmla="+- 0 3920 3873"/>
                <a:gd name="T35" fmla="*/ 3920 h 764"/>
                <a:gd name="T36" fmla="+- 0 10448 8449"/>
                <a:gd name="T37" fmla="*/ T36 w 2000"/>
                <a:gd name="T38" fmla="+- 0 3949 3873"/>
                <a:gd name="T39" fmla="*/ 3949 h 764"/>
                <a:gd name="T40" fmla="+- 0 10448 8449"/>
                <a:gd name="T41" fmla="*/ T40 w 2000"/>
                <a:gd name="T42" fmla="+- 0 4560 3873"/>
                <a:gd name="T43" fmla="*/ 4560 h 764"/>
                <a:gd name="T44" fmla="+- 0 10442 8449"/>
                <a:gd name="T45" fmla="*/ T44 w 2000"/>
                <a:gd name="T46" fmla="+- 0 4590 3873"/>
                <a:gd name="T47" fmla="*/ 4590 h 764"/>
                <a:gd name="T48" fmla="+- 0 10426 8449"/>
                <a:gd name="T49" fmla="*/ T48 w 2000"/>
                <a:gd name="T50" fmla="+- 0 4614 3873"/>
                <a:gd name="T51" fmla="*/ 4614 h 764"/>
                <a:gd name="T52" fmla="+- 0 10402 8449"/>
                <a:gd name="T53" fmla="*/ T52 w 2000"/>
                <a:gd name="T54" fmla="+- 0 4630 3873"/>
                <a:gd name="T55" fmla="*/ 4630 h 764"/>
                <a:gd name="T56" fmla="+- 0 10372 8449"/>
                <a:gd name="T57" fmla="*/ T56 w 2000"/>
                <a:gd name="T58" fmla="+- 0 4636 3873"/>
                <a:gd name="T59" fmla="*/ 4636 h 764"/>
                <a:gd name="T60" fmla="+- 0 8525 8449"/>
                <a:gd name="T61" fmla="*/ T60 w 2000"/>
                <a:gd name="T62" fmla="+- 0 4636 3873"/>
                <a:gd name="T63" fmla="*/ 4636 h 764"/>
                <a:gd name="T64" fmla="+- 0 8495 8449"/>
                <a:gd name="T65" fmla="*/ T64 w 2000"/>
                <a:gd name="T66" fmla="+- 0 4630 3873"/>
                <a:gd name="T67" fmla="*/ 4630 h 764"/>
                <a:gd name="T68" fmla="+- 0 8471 8449"/>
                <a:gd name="T69" fmla="*/ T68 w 2000"/>
                <a:gd name="T70" fmla="+- 0 4614 3873"/>
                <a:gd name="T71" fmla="*/ 4614 h 764"/>
                <a:gd name="T72" fmla="+- 0 8455 8449"/>
                <a:gd name="T73" fmla="*/ T72 w 2000"/>
                <a:gd name="T74" fmla="+- 0 4590 3873"/>
                <a:gd name="T75" fmla="*/ 4590 h 764"/>
                <a:gd name="T76" fmla="+- 0 8449 8449"/>
                <a:gd name="T77" fmla="*/ T76 w 2000"/>
                <a:gd name="T78" fmla="+- 0 4560 3873"/>
                <a:gd name="T79" fmla="*/ 4560 h 764"/>
                <a:gd name="T80" fmla="+- 0 8449 8449"/>
                <a:gd name="T81" fmla="*/ T80 w 2000"/>
                <a:gd name="T82" fmla="+- 0 3949 3873"/>
                <a:gd name="T83" fmla="*/ 3949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0" y="76"/>
                  </a:moveTo>
                  <a:lnTo>
                    <a:pt x="6" y="47"/>
                  </a:lnTo>
                  <a:lnTo>
                    <a:pt x="22" y="22"/>
                  </a:lnTo>
                  <a:lnTo>
                    <a:pt x="46" y="6"/>
                  </a:lnTo>
                  <a:lnTo>
                    <a:pt x="76" y="0"/>
                  </a:lnTo>
                  <a:lnTo>
                    <a:pt x="1923" y="0"/>
                  </a:lnTo>
                  <a:lnTo>
                    <a:pt x="1953" y="6"/>
                  </a:lnTo>
                  <a:lnTo>
                    <a:pt x="1977" y="22"/>
                  </a:lnTo>
                  <a:lnTo>
                    <a:pt x="1993" y="47"/>
                  </a:lnTo>
                  <a:lnTo>
                    <a:pt x="1999" y="76"/>
                  </a:lnTo>
                  <a:lnTo>
                    <a:pt x="1999" y="687"/>
                  </a:lnTo>
                  <a:lnTo>
                    <a:pt x="1993" y="717"/>
                  </a:lnTo>
                  <a:lnTo>
                    <a:pt x="1977" y="741"/>
                  </a:lnTo>
                  <a:lnTo>
                    <a:pt x="1953" y="757"/>
                  </a:lnTo>
                  <a:lnTo>
                    <a:pt x="1923" y="763"/>
                  </a:lnTo>
                  <a:lnTo>
                    <a:pt x="76" y="763"/>
                  </a:lnTo>
                  <a:lnTo>
                    <a:pt x="46" y="757"/>
                  </a:lnTo>
                  <a:lnTo>
                    <a:pt x="22" y="741"/>
                  </a:lnTo>
                  <a:lnTo>
                    <a:pt x="6" y="717"/>
                  </a:lnTo>
                  <a:lnTo>
                    <a:pt x="0" y="687"/>
                  </a:lnTo>
                  <a:lnTo>
                    <a:pt x="0" y="76"/>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7" name="docshape68">
              <a:extLst>
                <a:ext uri="{FF2B5EF4-FFF2-40B4-BE49-F238E27FC236}">
                  <a16:creationId xmlns:a16="http://schemas.microsoft.com/office/drawing/2014/main" id="{E7DDD9AE-2876-4C35-BA1F-E11F144C8197}"/>
                </a:ext>
              </a:extLst>
            </p:cNvPr>
            <p:cNvSpPr>
              <a:spLocks/>
            </p:cNvSpPr>
            <p:nvPr/>
          </p:nvSpPr>
          <p:spPr bwMode="auto">
            <a:xfrm>
              <a:off x="8582" y="3999"/>
              <a:ext cx="2000" cy="764"/>
            </a:xfrm>
            <a:custGeom>
              <a:avLst/>
              <a:gdLst>
                <a:gd name="T0" fmla="+- 0 10505 8582"/>
                <a:gd name="T1" fmla="*/ T0 w 2000"/>
                <a:gd name="T2" fmla="+- 0 4000 4000"/>
                <a:gd name="T3" fmla="*/ 4000 h 764"/>
                <a:gd name="T4" fmla="+- 0 8659 8582"/>
                <a:gd name="T5" fmla="*/ T4 w 2000"/>
                <a:gd name="T6" fmla="+- 0 4000 4000"/>
                <a:gd name="T7" fmla="*/ 4000 h 764"/>
                <a:gd name="T8" fmla="+- 0 8629 8582"/>
                <a:gd name="T9" fmla="*/ T8 w 2000"/>
                <a:gd name="T10" fmla="+- 0 4006 4000"/>
                <a:gd name="T11" fmla="*/ 4006 h 764"/>
                <a:gd name="T12" fmla="+- 0 8605 8582"/>
                <a:gd name="T13" fmla="*/ T12 w 2000"/>
                <a:gd name="T14" fmla="+- 0 4022 4000"/>
                <a:gd name="T15" fmla="*/ 4022 h 764"/>
                <a:gd name="T16" fmla="+- 0 8588 8582"/>
                <a:gd name="T17" fmla="*/ T16 w 2000"/>
                <a:gd name="T18" fmla="+- 0 4047 4000"/>
                <a:gd name="T19" fmla="*/ 4047 h 764"/>
                <a:gd name="T20" fmla="+- 0 8582 8582"/>
                <a:gd name="T21" fmla="*/ T20 w 2000"/>
                <a:gd name="T22" fmla="+- 0 4076 4000"/>
                <a:gd name="T23" fmla="*/ 4076 h 764"/>
                <a:gd name="T24" fmla="+- 0 8582 8582"/>
                <a:gd name="T25" fmla="*/ T24 w 2000"/>
                <a:gd name="T26" fmla="+- 0 4687 4000"/>
                <a:gd name="T27" fmla="*/ 4687 h 764"/>
                <a:gd name="T28" fmla="+- 0 8588 8582"/>
                <a:gd name="T29" fmla="*/ T28 w 2000"/>
                <a:gd name="T30" fmla="+- 0 4716 4000"/>
                <a:gd name="T31" fmla="*/ 4716 h 764"/>
                <a:gd name="T32" fmla="+- 0 8605 8582"/>
                <a:gd name="T33" fmla="*/ T32 w 2000"/>
                <a:gd name="T34" fmla="+- 0 4741 4000"/>
                <a:gd name="T35" fmla="*/ 4741 h 764"/>
                <a:gd name="T36" fmla="+- 0 8629 8582"/>
                <a:gd name="T37" fmla="*/ T36 w 2000"/>
                <a:gd name="T38" fmla="+- 0 4757 4000"/>
                <a:gd name="T39" fmla="*/ 4757 h 764"/>
                <a:gd name="T40" fmla="+- 0 8659 8582"/>
                <a:gd name="T41" fmla="*/ T40 w 2000"/>
                <a:gd name="T42" fmla="+- 0 4763 4000"/>
                <a:gd name="T43" fmla="*/ 4763 h 764"/>
                <a:gd name="T44" fmla="+- 0 10505 8582"/>
                <a:gd name="T45" fmla="*/ T44 w 2000"/>
                <a:gd name="T46" fmla="+- 0 4763 4000"/>
                <a:gd name="T47" fmla="*/ 4763 h 764"/>
                <a:gd name="T48" fmla="+- 0 10535 8582"/>
                <a:gd name="T49" fmla="*/ T48 w 2000"/>
                <a:gd name="T50" fmla="+- 0 4757 4000"/>
                <a:gd name="T51" fmla="*/ 4757 h 764"/>
                <a:gd name="T52" fmla="+- 0 10559 8582"/>
                <a:gd name="T53" fmla="*/ T52 w 2000"/>
                <a:gd name="T54" fmla="+- 0 4741 4000"/>
                <a:gd name="T55" fmla="*/ 4741 h 764"/>
                <a:gd name="T56" fmla="+- 0 10576 8582"/>
                <a:gd name="T57" fmla="*/ T56 w 2000"/>
                <a:gd name="T58" fmla="+- 0 4716 4000"/>
                <a:gd name="T59" fmla="*/ 4716 h 764"/>
                <a:gd name="T60" fmla="+- 0 10582 8582"/>
                <a:gd name="T61" fmla="*/ T60 w 2000"/>
                <a:gd name="T62" fmla="+- 0 4687 4000"/>
                <a:gd name="T63" fmla="*/ 4687 h 764"/>
                <a:gd name="T64" fmla="+- 0 10582 8582"/>
                <a:gd name="T65" fmla="*/ T64 w 2000"/>
                <a:gd name="T66" fmla="+- 0 4076 4000"/>
                <a:gd name="T67" fmla="*/ 4076 h 764"/>
                <a:gd name="T68" fmla="+- 0 10576 8582"/>
                <a:gd name="T69" fmla="*/ T68 w 2000"/>
                <a:gd name="T70" fmla="+- 0 4047 4000"/>
                <a:gd name="T71" fmla="*/ 4047 h 764"/>
                <a:gd name="T72" fmla="+- 0 10559 8582"/>
                <a:gd name="T73" fmla="*/ T72 w 2000"/>
                <a:gd name="T74" fmla="+- 0 4022 4000"/>
                <a:gd name="T75" fmla="*/ 4022 h 764"/>
                <a:gd name="T76" fmla="+- 0 10535 8582"/>
                <a:gd name="T77" fmla="*/ T76 w 2000"/>
                <a:gd name="T78" fmla="+- 0 4006 4000"/>
                <a:gd name="T79" fmla="*/ 4006 h 764"/>
                <a:gd name="T80" fmla="+- 0 10505 8582"/>
                <a:gd name="T81" fmla="*/ T80 w 2000"/>
                <a:gd name="T82" fmla="+- 0 4000 4000"/>
                <a:gd name="T83" fmla="*/ 4000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1923" y="0"/>
                  </a:moveTo>
                  <a:lnTo>
                    <a:pt x="77" y="0"/>
                  </a:lnTo>
                  <a:lnTo>
                    <a:pt x="47" y="6"/>
                  </a:lnTo>
                  <a:lnTo>
                    <a:pt x="23" y="22"/>
                  </a:lnTo>
                  <a:lnTo>
                    <a:pt x="6" y="47"/>
                  </a:lnTo>
                  <a:lnTo>
                    <a:pt x="0" y="76"/>
                  </a:lnTo>
                  <a:lnTo>
                    <a:pt x="0" y="687"/>
                  </a:lnTo>
                  <a:lnTo>
                    <a:pt x="6" y="716"/>
                  </a:lnTo>
                  <a:lnTo>
                    <a:pt x="23" y="741"/>
                  </a:lnTo>
                  <a:lnTo>
                    <a:pt x="47" y="757"/>
                  </a:lnTo>
                  <a:lnTo>
                    <a:pt x="77" y="763"/>
                  </a:lnTo>
                  <a:lnTo>
                    <a:pt x="1923" y="763"/>
                  </a:lnTo>
                  <a:lnTo>
                    <a:pt x="1953" y="757"/>
                  </a:lnTo>
                  <a:lnTo>
                    <a:pt x="1977" y="741"/>
                  </a:lnTo>
                  <a:lnTo>
                    <a:pt x="1994" y="716"/>
                  </a:lnTo>
                  <a:lnTo>
                    <a:pt x="2000" y="687"/>
                  </a:lnTo>
                  <a:lnTo>
                    <a:pt x="2000" y="76"/>
                  </a:lnTo>
                  <a:lnTo>
                    <a:pt x="1994" y="47"/>
                  </a:lnTo>
                  <a:lnTo>
                    <a:pt x="1977" y="22"/>
                  </a:lnTo>
                  <a:lnTo>
                    <a:pt x="1953" y="6"/>
                  </a:lnTo>
                  <a:lnTo>
                    <a:pt x="1923"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US" spc="-10" dirty="0">
                  <a:solidFill>
                    <a:prstClr val="black"/>
                  </a:solidFill>
                  <a:latin typeface="Times New Roman" panose="02020603050405020304" pitchFamily="18" charset="0"/>
                  <a:ea typeface="Times New Roman" panose="02020603050405020304" pitchFamily="18" charset="0"/>
                </a:rPr>
                <a:t>Marketing executive</a:t>
              </a:r>
              <a:endParaRPr lang="en-GB" dirty="0">
                <a:solidFill>
                  <a:prstClr val="black"/>
                </a:solidFill>
                <a:latin typeface="Times New Roman" panose="02020603050405020304" pitchFamily="18" charset="0"/>
                <a:ea typeface="Times New Roman" panose="02020603050405020304" pitchFamily="18" charset="0"/>
              </a:endParaRPr>
            </a:p>
            <a:p>
              <a:endParaRPr lang="en-GB" dirty="0">
                <a:solidFill>
                  <a:prstClr val="black"/>
                </a:solidFill>
                <a:latin typeface="Calibri" panose="020F0502020204030204"/>
              </a:endParaRPr>
            </a:p>
          </p:txBody>
        </p:sp>
        <p:sp>
          <p:nvSpPr>
            <p:cNvPr id="78" name="docshape69">
              <a:extLst>
                <a:ext uri="{FF2B5EF4-FFF2-40B4-BE49-F238E27FC236}">
                  <a16:creationId xmlns:a16="http://schemas.microsoft.com/office/drawing/2014/main" id="{C93258DD-76E7-5F32-8BBB-A8C4726BB99B}"/>
                </a:ext>
              </a:extLst>
            </p:cNvPr>
            <p:cNvSpPr>
              <a:spLocks/>
            </p:cNvSpPr>
            <p:nvPr/>
          </p:nvSpPr>
          <p:spPr bwMode="auto">
            <a:xfrm>
              <a:off x="8582" y="3999"/>
              <a:ext cx="2000" cy="764"/>
            </a:xfrm>
            <a:custGeom>
              <a:avLst/>
              <a:gdLst>
                <a:gd name="T0" fmla="+- 0 8582 8582"/>
                <a:gd name="T1" fmla="*/ T0 w 2000"/>
                <a:gd name="T2" fmla="+- 0 4076 4000"/>
                <a:gd name="T3" fmla="*/ 4076 h 764"/>
                <a:gd name="T4" fmla="+- 0 8588 8582"/>
                <a:gd name="T5" fmla="*/ T4 w 2000"/>
                <a:gd name="T6" fmla="+- 0 4047 4000"/>
                <a:gd name="T7" fmla="*/ 4047 h 764"/>
                <a:gd name="T8" fmla="+- 0 8605 8582"/>
                <a:gd name="T9" fmla="*/ T8 w 2000"/>
                <a:gd name="T10" fmla="+- 0 4022 4000"/>
                <a:gd name="T11" fmla="*/ 4022 h 764"/>
                <a:gd name="T12" fmla="+- 0 8629 8582"/>
                <a:gd name="T13" fmla="*/ T12 w 2000"/>
                <a:gd name="T14" fmla="+- 0 4006 4000"/>
                <a:gd name="T15" fmla="*/ 4006 h 764"/>
                <a:gd name="T16" fmla="+- 0 8659 8582"/>
                <a:gd name="T17" fmla="*/ T16 w 2000"/>
                <a:gd name="T18" fmla="+- 0 4000 4000"/>
                <a:gd name="T19" fmla="*/ 4000 h 764"/>
                <a:gd name="T20" fmla="+- 0 10505 8582"/>
                <a:gd name="T21" fmla="*/ T20 w 2000"/>
                <a:gd name="T22" fmla="+- 0 4000 4000"/>
                <a:gd name="T23" fmla="*/ 4000 h 764"/>
                <a:gd name="T24" fmla="+- 0 10535 8582"/>
                <a:gd name="T25" fmla="*/ T24 w 2000"/>
                <a:gd name="T26" fmla="+- 0 4006 4000"/>
                <a:gd name="T27" fmla="*/ 4006 h 764"/>
                <a:gd name="T28" fmla="+- 0 10559 8582"/>
                <a:gd name="T29" fmla="*/ T28 w 2000"/>
                <a:gd name="T30" fmla="+- 0 4022 4000"/>
                <a:gd name="T31" fmla="*/ 4022 h 764"/>
                <a:gd name="T32" fmla="+- 0 10576 8582"/>
                <a:gd name="T33" fmla="*/ T32 w 2000"/>
                <a:gd name="T34" fmla="+- 0 4047 4000"/>
                <a:gd name="T35" fmla="*/ 4047 h 764"/>
                <a:gd name="T36" fmla="+- 0 10582 8582"/>
                <a:gd name="T37" fmla="*/ T36 w 2000"/>
                <a:gd name="T38" fmla="+- 0 4076 4000"/>
                <a:gd name="T39" fmla="*/ 4076 h 764"/>
                <a:gd name="T40" fmla="+- 0 10582 8582"/>
                <a:gd name="T41" fmla="*/ T40 w 2000"/>
                <a:gd name="T42" fmla="+- 0 4687 4000"/>
                <a:gd name="T43" fmla="*/ 4687 h 764"/>
                <a:gd name="T44" fmla="+- 0 10576 8582"/>
                <a:gd name="T45" fmla="*/ T44 w 2000"/>
                <a:gd name="T46" fmla="+- 0 4716 4000"/>
                <a:gd name="T47" fmla="*/ 4716 h 764"/>
                <a:gd name="T48" fmla="+- 0 10559 8582"/>
                <a:gd name="T49" fmla="*/ T48 w 2000"/>
                <a:gd name="T50" fmla="+- 0 4741 4000"/>
                <a:gd name="T51" fmla="*/ 4741 h 764"/>
                <a:gd name="T52" fmla="+- 0 10535 8582"/>
                <a:gd name="T53" fmla="*/ T52 w 2000"/>
                <a:gd name="T54" fmla="+- 0 4757 4000"/>
                <a:gd name="T55" fmla="*/ 4757 h 764"/>
                <a:gd name="T56" fmla="+- 0 10505 8582"/>
                <a:gd name="T57" fmla="*/ T56 w 2000"/>
                <a:gd name="T58" fmla="+- 0 4763 4000"/>
                <a:gd name="T59" fmla="*/ 4763 h 764"/>
                <a:gd name="T60" fmla="+- 0 8659 8582"/>
                <a:gd name="T61" fmla="*/ T60 w 2000"/>
                <a:gd name="T62" fmla="+- 0 4763 4000"/>
                <a:gd name="T63" fmla="*/ 4763 h 764"/>
                <a:gd name="T64" fmla="+- 0 8629 8582"/>
                <a:gd name="T65" fmla="*/ T64 w 2000"/>
                <a:gd name="T66" fmla="+- 0 4757 4000"/>
                <a:gd name="T67" fmla="*/ 4757 h 764"/>
                <a:gd name="T68" fmla="+- 0 8605 8582"/>
                <a:gd name="T69" fmla="*/ T68 w 2000"/>
                <a:gd name="T70" fmla="+- 0 4741 4000"/>
                <a:gd name="T71" fmla="*/ 4741 h 764"/>
                <a:gd name="T72" fmla="+- 0 8588 8582"/>
                <a:gd name="T73" fmla="*/ T72 w 2000"/>
                <a:gd name="T74" fmla="+- 0 4716 4000"/>
                <a:gd name="T75" fmla="*/ 4716 h 764"/>
                <a:gd name="T76" fmla="+- 0 8582 8582"/>
                <a:gd name="T77" fmla="*/ T76 w 2000"/>
                <a:gd name="T78" fmla="+- 0 4687 4000"/>
                <a:gd name="T79" fmla="*/ 4687 h 764"/>
                <a:gd name="T80" fmla="+- 0 8582 8582"/>
                <a:gd name="T81" fmla="*/ T80 w 2000"/>
                <a:gd name="T82" fmla="+- 0 4076 4000"/>
                <a:gd name="T83" fmla="*/ 4076 h 764"/>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00" h="764">
                  <a:moveTo>
                    <a:pt x="0" y="76"/>
                  </a:moveTo>
                  <a:lnTo>
                    <a:pt x="6" y="47"/>
                  </a:lnTo>
                  <a:lnTo>
                    <a:pt x="23" y="22"/>
                  </a:lnTo>
                  <a:lnTo>
                    <a:pt x="47" y="6"/>
                  </a:lnTo>
                  <a:lnTo>
                    <a:pt x="77" y="0"/>
                  </a:lnTo>
                  <a:lnTo>
                    <a:pt x="1923" y="0"/>
                  </a:lnTo>
                  <a:lnTo>
                    <a:pt x="1953" y="6"/>
                  </a:lnTo>
                  <a:lnTo>
                    <a:pt x="1977" y="22"/>
                  </a:lnTo>
                  <a:lnTo>
                    <a:pt x="1994" y="47"/>
                  </a:lnTo>
                  <a:lnTo>
                    <a:pt x="2000" y="76"/>
                  </a:lnTo>
                  <a:lnTo>
                    <a:pt x="2000" y="687"/>
                  </a:lnTo>
                  <a:lnTo>
                    <a:pt x="1994" y="716"/>
                  </a:lnTo>
                  <a:lnTo>
                    <a:pt x="1977" y="741"/>
                  </a:lnTo>
                  <a:lnTo>
                    <a:pt x="1953" y="757"/>
                  </a:lnTo>
                  <a:lnTo>
                    <a:pt x="1923" y="763"/>
                  </a:lnTo>
                  <a:lnTo>
                    <a:pt x="77" y="763"/>
                  </a:lnTo>
                  <a:lnTo>
                    <a:pt x="47" y="757"/>
                  </a:lnTo>
                  <a:lnTo>
                    <a:pt x="23" y="741"/>
                  </a:lnTo>
                  <a:lnTo>
                    <a:pt x="6" y="716"/>
                  </a:lnTo>
                  <a:lnTo>
                    <a:pt x="0" y="687"/>
                  </a:lnTo>
                  <a:lnTo>
                    <a:pt x="0" y="76"/>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79" name="docshape70">
              <a:extLst>
                <a:ext uri="{FF2B5EF4-FFF2-40B4-BE49-F238E27FC236}">
                  <a16:creationId xmlns:a16="http://schemas.microsoft.com/office/drawing/2014/main" id="{DB1E3975-4C54-9C7C-C1BC-4CE3AFA5BA94}"/>
                </a:ext>
              </a:extLst>
            </p:cNvPr>
            <p:cNvSpPr>
              <a:spLocks/>
            </p:cNvSpPr>
            <p:nvPr/>
          </p:nvSpPr>
          <p:spPr bwMode="auto">
            <a:xfrm>
              <a:off x="8421" y="4985"/>
              <a:ext cx="2055" cy="1097"/>
            </a:xfrm>
            <a:custGeom>
              <a:avLst/>
              <a:gdLst>
                <a:gd name="T0" fmla="+- 0 10366 8421"/>
                <a:gd name="T1" fmla="*/ T0 w 2055"/>
                <a:gd name="T2" fmla="+- 0 4986 4986"/>
                <a:gd name="T3" fmla="*/ 4986 h 1097"/>
                <a:gd name="T4" fmla="+- 0 8531 8421"/>
                <a:gd name="T5" fmla="*/ T4 w 2055"/>
                <a:gd name="T6" fmla="+- 0 4986 4986"/>
                <a:gd name="T7" fmla="*/ 4986 h 1097"/>
                <a:gd name="T8" fmla="+- 0 8488 8421"/>
                <a:gd name="T9" fmla="*/ T8 w 2055"/>
                <a:gd name="T10" fmla="+- 0 4994 4986"/>
                <a:gd name="T11" fmla="*/ 4994 h 1097"/>
                <a:gd name="T12" fmla="+- 0 8453 8421"/>
                <a:gd name="T13" fmla="*/ T12 w 2055"/>
                <a:gd name="T14" fmla="+- 0 5018 4986"/>
                <a:gd name="T15" fmla="*/ 5018 h 1097"/>
                <a:gd name="T16" fmla="+- 0 8430 8421"/>
                <a:gd name="T17" fmla="*/ T16 w 2055"/>
                <a:gd name="T18" fmla="+- 0 5053 4986"/>
                <a:gd name="T19" fmla="*/ 5053 h 1097"/>
                <a:gd name="T20" fmla="+- 0 8421 8421"/>
                <a:gd name="T21" fmla="*/ T20 w 2055"/>
                <a:gd name="T22" fmla="+- 0 5095 4986"/>
                <a:gd name="T23" fmla="*/ 5095 h 1097"/>
                <a:gd name="T24" fmla="+- 0 8421 8421"/>
                <a:gd name="T25" fmla="*/ T24 w 2055"/>
                <a:gd name="T26" fmla="+- 0 5973 4986"/>
                <a:gd name="T27" fmla="*/ 5973 h 1097"/>
                <a:gd name="T28" fmla="+- 0 8430 8421"/>
                <a:gd name="T29" fmla="*/ T28 w 2055"/>
                <a:gd name="T30" fmla="+- 0 6016 4986"/>
                <a:gd name="T31" fmla="*/ 6016 h 1097"/>
                <a:gd name="T32" fmla="+- 0 8453 8421"/>
                <a:gd name="T33" fmla="*/ T32 w 2055"/>
                <a:gd name="T34" fmla="+- 0 6051 4986"/>
                <a:gd name="T35" fmla="*/ 6051 h 1097"/>
                <a:gd name="T36" fmla="+- 0 8488 8421"/>
                <a:gd name="T37" fmla="*/ T36 w 2055"/>
                <a:gd name="T38" fmla="+- 0 6074 4986"/>
                <a:gd name="T39" fmla="*/ 6074 h 1097"/>
                <a:gd name="T40" fmla="+- 0 8531 8421"/>
                <a:gd name="T41" fmla="*/ T40 w 2055"/>
                <a:gd name="T42" fmla="+- 0 6083 4986"/>
                <a:gd name="T43" fmla="*/ 6083 h 1097"/>
                <a:gd name="T44" fmla="+- 0 10366 8421"/>
                <a:gd name="T45" fmla="*/ T44 w 2055"/>
                <a:gd name="T46" fmla="+- 0 6083 4986"/>
                <a:gd name="T47" fmla="*/ 6083 h 1097"/>
                <a:gd name="T48" fmla="+- 0 10409 8421"/>
                <a:gd name="T49" fmla="*/ T48 w 2055"/>
                <a:gd name="T50" fmla="+- 0 6074 4986"/>
                <a:gd name="T51" fmla="*/ 6074 h 1097"/>
                <a:gd name="T52" fmla="+- 0 10443 8421"/>
                <a:gd name="T53" fmla="*/ T52 w 2055"/>
                <a:gd name="T54" fmla="+- 0 6051 4986"/>
                <a:gd name="T55" fmla="*/ 6051 h 1097"/>
                <a:gd name="T56" fmla="+- 0 10467 8421"/>
                <a:gd name="T57" fmla="*/ T56 w 2055"/>
                <a:gd name="T58" fmla="+- 0 6016 4986"/>
                <a:gd name="T59" fmla="*/ 6016 h 1097"/>
                <a:gd name="T60" fmla="+- 0 10476 8421"/>
                <a:gd name="T61" fmla="*/ T60 w 2055"/>
                <a:gd name="T62" fmla="+- 0 5973 4986"/>
                <a:gd name="T63" fmla="*/ 5973 h 1097"/>
                <a:gd name="T64" fmla="+- 0 10476 8421"/>
                <a:gd name="T65" fmla="*/ T64 w 2055"/>
                <a:gd name="T66" fmla="+- 0 5095 4986"/>
                <a:gd name="T67" fmla="*/ 5095 h 1097"/>
                <a:gd name="T68" fmla="+- 0 10467 8421"/>
                <a:gd name="T69" fmla="*/ T68 w 2055"/>
                <a:gd name="T70" fmla="+- 0 5053 4986"/>
                <a:gd name="T71" fmla="*/ 5053 h 1097"/>
                <a:gd name="T72" fmla="+- 0 10443 8421"/>
                <a:gd name="T73" fmla="*/ T72 w 2055"/>
                <a:gd name="T74" fmla="+- 0 5018 4986"/>
                <a:gd name="T75" fmla="*/ 5018 h 1097"/>
                <a:gd name="T76" fmla="+- 0 10409 8421"/>
                <a:gd name="T77" fmla="*/ T76 w 2055"/>
                <a:gd name="T78" fmla="+- 0 4994 4986"/>
                <a:gd name="T79" fmla="*/ 4994 h 1097"/>
                <a:gd name="T80" fmla="+- 0 10366 8421"/>
                <a:gd name="T81" fmla="*/ T80 w 2055"/>
                <a:gd name="T82" fmla="+- 0 4986 4986"/>
                <a:gd name="T83" fmla="*/ 4986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1945" y="0"/>
                  </a:moveTo>
                  <a:lnTo>
                    <a:pt x="110" y="0"/>
                  </a:lnTo>
                  <a:lnTo>
                    <a:pt x="67" y="8"/>
                  </a:lnTo>
                  <a:lnTo>
                    <a:pt x="32" y="32"/>
                  </a:lnTo>
                  <a:lnTo>
                    <a:pt x="9" y="67"/>
                  </a:lnTo>
                  <a:lnTo>
                    <a:pt x="0" y="109"/>
                  </a:lnTo>
                  <a:lnTo>
                    <a:pt x="0" y="987"/>
                  </a:lnTo>
                  <a:lnTo>
                    <a:pt x="9" y="1030"/>
                  </a:lnTo>
                  <a:lnTo>
                    <a:pt x="32" y="1065"/>
                  </a:lnTo>
                  <a:lnTo>
                    <a:pt x="67" y="1088"/>
                  </a:lnTo>
                  <a:lnTo>
                    <a:pt x="110" y="1097"/>
                  </a:lnTo>
                  <a:lnTo>
                    <a:pt x="1945" y="1097"/>
                  </a:lnTo>
                  <a:lnTo>
                    <a:pt x="1988" y="1088"/>
                  </a:lnTo>
                  <a:lnTo>
                    <a:pt x="2022" y="1065"/>
                  </a:lnTo>
                  <a:lnTo>
                    <a:pt x="2046" y="1030"/>
                  </a:lnTo>
                  <a:lnTo>
                    <a:pt x="2055" y="987"/>
                  </a:lnTo>
                  <a:lnTo>
                    <a:pt x="2055" y="109"/>
                  </a:lnTo>
                  <a:lnTo>
                    <a:pt x="2046" y="67"/>
                  </a:lnTo>
                  <a:lnTo>
                    <a:pt x="2022" y="32"/>
                  </a:lnTo>
                  <a:lnTo>
                    <a:pt x="1988" y="8"/>
                  </a:lnTo>
                  <a:lnTo>
                    <a:pt x="1945" y="0"/>
                  </a:lnTo>
                  <a:close/>
                </a:path>
              </a:pathLst>
            </a:custGeom>
            <a:solidFill>
              <a:srgbClr val="D5A09F"/>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0" name="docshape71">
              <a:extLst>
                <a:ext uri="{FF2B5EF4-FFF2-40B4-BE49-F238E27FC236}">
                  <a16:creationId xmlns:a16="http://schemas.microsoft.com/office/drawing/2014/main" id="{57E9E225-A8E2-EE85-B8BB-204A7672D9FB}"/>
                </a:ext>
              </a:extLst>
            </p:cNvPr>
            <p:cNvSpPr>
              <a:spLocks/>
            </p:cNvSpPr>
            <p:nvPr/>
          </p:nvSpPr>
          <p:spPr bwMode="auto">
            <a:xfrm>
              <a:off x="8421" y="4985"/>
              <a:ext cx="2055" cy="1097"/>
            </a:xfrm>
            <a:custGeom>
              <a:avLst/>
              <a:gdLst>
                <a:gd name="T0" fmla="+- 0 8421 8421"/>
                <a:gd name="T1" fmla="*/ T0 w 2055"/>
                <a:gd name="T2" fmla="+- 0 5095 4986"/>
                <a:gd name="T3" fmla="*/ 5095 h 1097"/>
                <a:gd name="T4" fmla="+- 0 8430 8421"/>
                <a:gd name="T5" fmla="*/ T4 w 2055"/>
                <a:gd name="T6" fmla="+- 0 5053 4986"/>
                <a:gd name="T7" fmla="*/ 5053 h 1097"/>
                <a:gd name="T8" fmla="+- 0 8453 8421"/>
                <a:gd name="T9" fmla="*/ T8 w 2055"/>
                <a:gd name="T10" fmla="+- 0 5018 4986"/>
                <a:gd name="T11" fmla="*/ 5018 h 1097"/>
                <a:gd name="T12" fmla="+- 0 8488 8421"/>
                <a:gd name="T13" fmla="*/ T12 w 2055"/>
                <a:gd name="T14" fmla="+- 0 4994 4986"/>
                <a:gd name="T15" fmla="*/ 4994 h 1097"/>
                <a:gd name="T16" fmla="+- 0 8531 8421"/>
                <a:gd name="T17" fmla="*/ T16 w 2055"/>
                <a:gd name="T18" fmla="+- 0 4986 4986"/>
                <a:gd name="T19" fmla="*/ 4986 h 1097"/>
                <a:gd name="T20" fmla="+- 0 10366 8421"/>
                <a:gd name="T21" fmla="*/ T20 w 2055"/>
                <a:gd name="T22" fmla="+- 0 4986 4986"/>
                <a:gd name="T23" fmla="*/ 4986 h 1097"/>
                <a:gd name="T24" fmla="+- 0 10409 8421"/>
                <a:gd name="T25" fmla="*/ T24 w 2055"/>
                <a:gd name="T26" fmla="+- 0 4994 4986"/>
                <a:gd name="T27" fmla="*/ 4994 h 1097"/>
                <a:gd name="T28" fmla="+- 0 10443 8421"/>
                <a:gd name="T29" fmla="*/ T28 w 2055"/>
                <a:gd name="T30" fmla="+- 0 5018 4986"/>
                <a:gd name="T31" fmla="*/ 5018 h 1097"/>
                <a:gd name="T32" fmla="+- 0 10467 8421"/>
                <a:gd name="T33" fmla="*/ T32 w 2055"/>
                <a:gd name="T34" fmla="+- 0 5053 4986"/>
                <a:gd name="T35" fmla="*/ 5053 h 1097"/>
                <a:gd name="T36" fmla="+- 0 10476 8421"/>
                <a:gd name="T37" fmla="*/ T36 w 2055"/>
                <a:gd name="T38" fmla="+- 0 5095 4986"/>
                <a:gd name="T39" fmla="*/ 5095 h 1097"/>
                <a:gd name="T40" fmla="+- 0 10476 8421"/>
                <a:gd name="T41" fmla="*/ T40 w 2055"/>
                <a:gd name="T42" fmla="+- 0 5973 4986"/>
                <a:gd name="T43" fmla="*/ 5973 h 1097"/>
                <a:gd name="T44" fmla="+- 0 10467 8421"/>
                <a:gd name="T45" fmla="*/ T44 w 2055"/>
                <a:gd name="T46" fmla="+- 0 6016 4986"/>
                <a:gd name="T47" fmla="*/ 6016 h 1097"/>
                <a:gd name="T48" fmla="+- 0 10443 8421"/>
                <a:gd name="T49" fmla="*/ T48 w 2055"/>
                <a:gd name="T50" fmla="+- 0 6051 4986"/>
                <a:gd name="T51" fmla="*/ 6051 h 1097"/>
                <a:gd name="T52" fmla="+- 0 10409 8421"/>
                <a:gd name="T53" fmla="*/ T52 w 2055"/>
                <a:gd name="T54" fmla="+- 0 6074 4986"/>
                <a:gd name="T55" fmla="*/ 6074 h 1097"/>
                <a:gd name="T56" fmla="+- 0 10366 8421"/>
                <a:gd name="T57" fmla="*/ T56 w 2055"/>
                <a:gd name="T58" fmla="+- 0 6083 4986"/>
                <a:gd name="T59" fmla="*/ 6083 h 1097"/>
                <a:gd name="T60" fmla="+- 0 8531 8421"/>
                <a:gd name="T61" fmla="*/ T60 w 2055"/>
                <a:gd name="T62" fmla="+- 0 6083 4986"/>
                <a:gd name="T63" fmla="*/ 6083 h 1097"/>
                <a:gd name="T64" fmla="+- 0 8488 8421"/>
                <a:gd name="T65" fmla="*/ T64 w 2055"/>
                <a:gd name="T66" fmla="+- 0 6074 4986"/>
                <a:gd name="T67" fmla="*/ 6074 h 1097"/>
                <a:gd name="T68" fmla="+- 0 8453 8421"/>
                <a:gd name="T69" fmla="*/ T68 w 2055"/>
                <a:gd name="T70" fmla="+- 0 6051 4986"/>
                <a:gd name="T71" fmla="*/ 6051 h 1097"/>
                <a:gd name="T72" fmla="+- 0 8430 8421"/>
                <a:gd name="T73" fmla="*/ T72 w 2055"/>
                <a:gd name="T74" fmla="+- 0 6016 4986"/>
                <a:gd name="T75" fmla="*/ 6016 h 1097"/>
                <a:gd name="T76" fmla="+- 0 8421 8421"/>
                <a:gd name="T77" fmla="*/ T76 w 2055"/>
                <a:gd name="T78" fmla="+- 0 5973 4986"/>
                <a:gd name="T79" fmla="*/ 5973 h 1097"/>
                <a:gd name="T80" fmla="+- 0 8421 8421"/>
                <a:gd name="T81" fmla="*/ T80 w 2055"/>
                <a:gd name="T82" fmla="+- 0 5095 4986"/>
                <a:gd name="T83" fmla="*/ 5095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0" y="109"/>
                  </a:moveTo>
                  <a:lnTo>
                    <a:pt x="9" y="67"/>
                  </a:lnTo>
                  <a:lnTo>
                    <a:pt x="32" y="32"/>
                  </a:lnTo>
                  <a:lnTo>
                    <a:pt x="67" y="8"/>
                  </a:lnTo>
                  <a:lnTo>
                    <a:pt x="110" y="0"/>
                  </a:lnTo>
                  <a:lnTo>
                    <a:pt x="1945" y="0"/>
                  </a:lnTo>
                  <a:lnTo>
                    <a:pt x="1988" y="8"/>
                  </a:lnTo>
                  <a:lnTo>
                    <a:pt x="2022" y="32"/>
                  </a:lnTo>
                  <a:lnTo>
                    <a:pt x="2046" y="67"/>
                  </a:lnTo>
                  <a:lnTo>
                    <a:pt x="2055" y="109"/>
                  </a:lnTo>
                  <a:lnTo>
                    <a:pt x="2055" y="987"/>
                  </a:lnTo>
                  <a:lnTo>
                    <a:pt x="2046" y="1030"/>
                  </a:lnTo>
                  <a:lnTo>
                    <a:pt x="2022" y="1065"/>
                  </a:lnTo>
                  <a:lnTo>
                    <a:pt x="1988" y="1088"/>
                  </a:lnTo>
                  <a:lnTo>
                    <a:pt x="1945" y="1097"/>
                  </a:lnTo>
                  <a:lnTo>
                    <a:pt x="110" y="1097"/>
                  </a:lnTo>
                  <a:lnTo>
                    <a:pt x="67" y="1088"/>
                  </a:lnTo>
                  <a:lnTo>
                    <a:pt x="32" y="1065"/>
                  </a:lnTo>
                  <a:lnTo>
                    <a:pt x="9" y="1030"/>
                  </a:lnTo>
                  <a:lnTo>
                    <a:pt x="0" y="987"/>
                  </a:lnTo>
                  <a:lnTo>
                    <a:pt x="0" y="109"/>
                  </a:lnTo>
                  <a:close/>
                </a:path>
              </a:pathLst>
            </a:custGeom>
            <a:noFill/>
            <a:ln w="25400">
              <a:solidFill>
                <a:srgbClr val="FFFFFF"/>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sp>
          <p:nvSpPr>
            <p:cNvPr id="81" name="docshape72">
              <a:extLst>
                <a:ext uri="{FF2B5EF4-FFF2-40B4-BE49-F238E27FC236}">
                  <a16:creationId xmlns:a16="http://schemas.microsoft.com/office/drawing/2014/main" id="{40A5FE9B-BF07-F296-7D84-47D7B67DC410}"/>
                </a:ext>
              </a:extLst>
            </p:cNvPr>
            <p:cNvSpPr>
              <a:spLocks/>
            </p:cNvSpPr>
            <p:nvPr/>
          </p:nvSpPr>
          <p:spPr bwMode="auto">
            <a:xfrm>
              <a:off x="8554" y="5112"/>
              <a:ext cx="2055" cy="1097"/>
            </a:xfrm>
            <a:custGeom>
              <a:avLst/>
              <a:gdLst>
                <a:gd name="T0" fmla="+- 0 10499 8555"/>
                <a:gd name="T1" fmla="*/ T0 w 2055"/>
                <a:gd name="T2" fmla="+- 0 5113 5113"/>
                <a:gd name="T3" fmla="*/ 5113 h 1097"/>
                <a:gd name="T4" fmla="+- 0 8665 8555"/>
                <a:gd name="T5" fmla="*/ T4 w 2055"/>
                <a:gd name="T6" fmla="+- 0 5113 5113"/>
                <a:gd name="T7" fmla="*/ 5113 h 1097"/>
                <a:gd name="T8" fmla="+- 0 8622 8555"/>
                <a:gd name="T9" fmla="*/ T8 w 2055"/>
                <a:gd name="T10" fmla="+- 0 5121 5113"/>
                <a:gd name="T11" fmla="*/ 5121 h 1097"/>
                <a:gd name="T12" fmla="+- 0 8587 8555"/>
                <a:gd name="T13" fmla="*/ T12 w 2055"/>
                <a:gd name="T14" fmla="+- 0 5145 5113"/>
                <a:gd name="T15" fmla="*/ 5145 h 1097"/>
                <a:gd name="T16" fmla="+- 0 8563 8555"/>
                <a:gd name="T17" fmla="*/ T16 w 2055"/>
                <a:gd name="T18" fmla="+- 0 5180 5113"/>
                <a:gd name="T19" fmla="*/ 5180 h 1097"/>
                <a:gd name="T20" fmla="+- 0 8555 8555"/>
                <a:gd name="T21" fmla="*/ T20 w 2055"/>
                <a:gd name="T22" fmla="+- 0 5222 5113"/>
                <a:gd name="T23" fmla="*/ 5222 h 1097"/>
                <a:gd name="T24" fmla="+- 0 8555 8555"/>
                <a:gd name="T25" fmla="*/ T24 w 2055"/>
                <a:gd name="T26" fmla="+- 0 6100 5113"/>
                <a:gd name="T27" fmla="*/ 6100 h 1097"/>
                <a:gd name="T28" fmla="+- 0 8563 8555"/>
                <a:gd name="T29" fmla="*/ T28 w 2055"/>
                <a:gd name="T30" fmla="+- 0 6143 5113"/>
                <a:gd name="T31" fmla="*/ 6143 h 1097"/>
                <a:gd name="T32" fmla="+- 0 8587 8555"/>
                <a:gd name="T33" fmla="*/ T32 w 2055"/>
                <a:gd name="T34" fmla="+- 0 6177 5113"/>
                <a:gd name="T35" fmla="*/ 6177 h 1097"/>
                <a:gd name="T36" fmla="+- 0 8622 8555"/>
                <a:gd name="T37" fmla="*/ T36 w 2055"/>
                <a:gd name="T38" fmla="+- 0 6201 5113"/>
                <a:gd name="T39" fmla="*/ 6201 h 1097"/>
                <a:gd name="T40" fmla="+- 0 8665 8555"/>
                <a:gd name="T41" fmla="*/ T40 w 2055"/>
                <a:gd name="T42" fmla="+- 0 6209 5113"/>
                <a:gd name="T43" fmla="*/ 6209 h 1097"/>
                <a:gd name="T44" fmla="+- 0 10499 8555"/>
                <a:gd name="T45" fmla="*/ T44 w 2055"/>
                <a:gd name="T46" fmla="+- 0 6209 5113"/>
                <a:gd name="T47" fmla="*/ 6209 h 1097"/>
                <a:gd name="T48" fmla="+- 0 10542 8555"/>
                <a:gd name="T49" fmla="*/ T48 w 2055"/>
                <a:gd name="T50" fmla="+- 0 6201 5113"/>
                <a:gd name="T51" fmla="*/ 6201 h 1097"/>
                <a:gd name="T52" fmla="+- 0 10577 8555"/>
                <a:gd name="T53" fmla="*/ T52 w 2055"/>
                <a:gd name="T54" fmla="+- 0 6177 5113"/>
                <a:gd name="T55" fmla="*/ 6177 h 1097"/>
                <a:gd name="T56" fmla="+- 0 10601 8555"/>
                <a:gd name="T57" fmla="*/ T56 w 2055"/>
                <a:gd name="T58" fmla="+- 0 6143 5113"/>
                <a:gd name="T59" fmla="*/ 6143 h 1097"/>
                <a:gd name="T60" fmla="+- 0 10609 8555"/>
                <a:gd name="T61" fmla="*/ T60 w 2055"/>
                <a:gd name="T62" fmla="+- 0 6100 5113"/>
                <a:gd name="T63" fmla="*/ 6100 h 1097"/>
                <a:gd name="T64" fmla="+- 0 10609 8555"/>
                <a:gd name="T65" fmla="*/ T64 w 2055"/>
                <a:gd name="T66" fmla="+- 0 5222 5113"/>
                <a:gd name="T67" fmla="*/ 5222 h 1097"/>
                <a:gd name="T68" fmla="+- 0 10601 8555"/>
                <a:gd name="T69" fmla="*/ T68 w 2055"/>
                <a:gd name="T70" fmla="+- 0 5180 5113"/>
                <a:gd name="T71" fmla="*/ 5180 h 1097"/>
                <a:gd name="T72" fmla="+- 0 10577 8555"/>
                <a:gd name="T73" fmla="*/ T72 w 2055"/>
                <a:gd name="T74" fmla="+- 0 5145 5113"/>
                <a:gd name="T75" fmla="*/ 5145 h 1097"/>
                <a:gd name="T76" fmla="+- 0 10542 8555"/>
                <a:gd name="T77" fmla="*/ T76 w 2055"/>
                <a:gd name="T78" fmla="+- 0 5121 5113"/>
                <a:gd name="T79" fmla="*/ 5121 h 1097"/>
                <a:gd name="T80" fmla="+- 0 10499 8555"/>
                <a:gd name="T81" fmla="*/ T80 w 2055"/>
                <a:gd name="T82" fmla="+- 0 5113 5113"/>
                <a:gd name="T83" fmla="*/ 5113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1944" y="0"/>
                  </a:moveTo>
                  <a:lnTo>
                    <a:pt x="110" y="0"/>
                  </a:lnTo>
                  <a:lnTo>
                    <a:pt x="67" y="8"/>
                  </a:lnTo>
                  <a:lnTo>
                    <a:pt x="32" y="32"/>
                  </a:lnTo>
                  <a:lnTo>
                    <a:pt x="8" y="67"/>
                  </a:lnTo>
                  <a:lnTo>
                    <a:pt x="0" y="109"/>
                  </a:lnTo>
                  <a:lnTo>
                    <a:pt x="0" y="987"/>
                  </a:lnTo>
                  <a:lnTo>
                    <a:pt x="8" y="1030"/>
                  </a:lnTo>
                  <a:lnTo>
                    <a:pt x="32" y="1064"/>
                  </a:lnTo>
                  <a:lnTo>
                    <a:pt x="67" y="1088"/>
                  </a:lnTo>
                  <a:lnTo>
                    <a:pt x="110" y="1096"/>
                  </a:lnTo>
                  <a:lnTo>
                    <a:pt x="1944" y="1096"/>
                  </a:lnTo>
                  <a:lnTo>
                    <a:pt x="1987" y="1088"/>
                  </a:lnTo>
                  <a:lnTo>
                    <a:pt x="2022" y="1064"/>
                  </a:lnTo>
                  <a:lnTo>
                    <a:pt x="2046" y="1030"/>
                  </a:lnTo>
                  <a:lnTo>
                    <a:pt x="2054" y="987"/>
                  </a:lnTo>
                  <a:lnTo>
                    <a:pt x="2054" y="109"/>
                  </a:lnTo>
                  <a:lnTo>
                    <a:pt x="2046" y="67"/>
                  </a:lnTo>
                  <a:lnTo>
                    <a:pt x="2022" y="32"/>
                  </a:lnTo>
                  <a:lnTo>
                    <a:pt x="1987" y="8"/>
                  </a:lnTo>
                  <a:lnTo>
                    <a:pt x="1944"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bg-BG" sz="1400" dirty="0">
                  <a:solidFill>
                    <a:prstClr val="black"/>
                  </a:solidFill>
                  <a:latin typeface="Arial" panose="020B0604020202020204" pitchFamily="34" charset="0"/>
                  <a:ea typeface="Calibri" panose="020F0502020204030204" pitchFamily="34" charset="0"/>
                </a:rPr>
                <a:t>They will investigate the practices to advertise the features of the brand in the market</a:t>
              </a:r>
              <a:endParaRPr lang="en-GB" sz="1400" dirty="0">
                <a:solidFill>
                  <a:prstClr val="black"/>
                </a:solidFill>
                <a:latin typeface="Calibri" panose="020F0502020204030204"/>
              </a:endParaRPr>
            </a:p>
          </p:txBody>
        </p:sp>
        <p:sp>
          <p:nvSpPr>
            <p:cNvPr id="82" name="docshape73">
              <a:extLst>
                <a:ext uri="{FF2B5EF4-FFF2-40B4-BE49-F238E27FC236}">
                  <a16:creationId xmlns:a16="http://schemas.microsoft.com/office/drawing/2014/main" id="{248AACAE-6F1E-184B-6F23-2F2955ED5F83}"/>
                </a:ext>
              </a:extLst>
            </p:cNvPr>
            <p:cNvSpPr>
              <a:spLocks/>
            </p:cNvSpPr>
            <p:nvPr/>
          </p:nvSpPr>
          <p:spPr bwMode="auto">
            <a:xfrm>
              <a:off x="8554" y="5112"/>
              <a:ext cx="2055" cy="1097"/>
            </a:xfrm>
            <a:custGeom>
              <a:avLst/>
              <a:gdLst>
                <a:gd name="T0" fmla="+- 0 8555 8555"/>
                <a:gd name="T1" fmla="*/ T0 w 2055"/>
                <a:gd name="T2" fmla="+- 0 5222 5113"/>
                <a:gd name="T3" fmla="*/ 5222 h 1097"/>
                <a:gd name="T4" fmla="+- 0 8563 8555"/>
                <a:gd name="T5" fmla="*/ T4 w 2055"/>
                <a:gd name="T6" fmla="+- 0 5180 5113"/>
                <a:gd name="T7" fmla="*/ 5180 h 1097"/>
                <a:gd name="T8" fmla="+- 0 8587 8555"/>
                <a:gd name="T9" fmla="*/ T8 w 2055"/>
                <a:gd name="T10" fmla="+- 0 5145 5113"/>
                <a:gd name="T11" fmla="*/ 5145 h 1097"/>
                <a:gd name="T12" fmla="+- 0 8622 8555"/>
                <a:gd name="T13" fmla="*/ T12 w 2055"/>
                <a:gd name="T14" fmla="+- 0 5121 5113"/>
                <a:gd name="T15" fmla="*/ 5121 h 1097"/>
                <a:gd name="T16" fmla="+- 0 8665 8555"/>
                <a:gd name="T17" fmla="*/ T16 w 2055"/>
                <a:gd name="T18" fmla="+- 0 5113 5113"/>
                <a:gd name="T19" fmla="*/ 5113 h 1097"/>
                <a:gd name="T20" fmla="+- 0 10499 8555"/>
                <a:gd name="T21" fmla="*/ T20 w 2055"/>
                <a:gd name="T22" fmla="+- 0 5113 5113"/>
                <a:gd name="T23" fmla="*/ 5113 h 1097"/>
                <a:gd name="T24" fmla="+- 0 10542 8555"/>
                <a:gd name="T25" fmla="*/ T24 w 2055"/>
                <a:gd name="T26" fmla="+- 0 5121 5113"/>
                <a:gd name="T27" fmla="*/ 5121 h 1097"/>
                <a:gd name="T28" fmla="+- 0 10577 8555"/>
                <a:gd name="T29" fmla="*/ T28 w 2055"/>
                <a:gd name="T30" fmla="+- 0 5145 5113"/>
                <a:gd name="T31" fmla="*/ 5145 h 1097"/>
                <a:gd name="T32" fmla="+- 0 10601 8555"/>
                <a:gd name="T33" fmla="*/ T32 w 2055"/>
                <a:gd name="T34" fmla="+- 0 5180 5113"/>
                <a:gd name="T35" fmla="*/ 5180 h 1097"/>
                <a:gd name="T36" fmla="+- 0 10609 8555"/>
                <a:gd name="T37" fmla="*/ T36 w 2055"/>
                <a:gd name="T38" fmla="+- 0 5222 5113"/>
                <a:gd name="T39" fmla="*/ 5222 h 1097"/>
                <a:gd name="T40" fmla="+- 0 10609 8555"/>
                <a:gd name="T41" fmla="*/ T40 w 2055"/>
                <a:gd name="T42" fmla="+- 0 6100 5113"/>
                <a:gd name="T43" fmla="*/ 6100 h 1097"/>
                <a:gd name="T44" fmla="+- 0 10601 8555"/>
                <a:gd name="T45" fmla="*/ T44 w 2055"/>
                <a:gd name="T46" fmla="+- 0 6143 5113"/>
                <a:gd name="T47" fmla="*/ 6143 h 1097"/>
                <a:gd name="T48" fmla="+- 0 10577 8555"/>
                <a:gd name="T49" fmla="*/ T48 w 2055"/>
                <a:gd name="T50" fmla="+- 0 6177 5113"/>
                <a:gd name="T51" fmla="*/ 6177 h 1097"/>
                <a:gd name="T52" fmla="+- 0 10542 8555"/>
                <a:gd name="T53" fmla="*/ T52 w 2055"/>
                <a:gd name="T54" fmla="+- 0 6201 5113"/>
                <a:gd name="T55" fmla="*/ 6201 h 1097"/>
                <a:gd name="T56" fmla="+- 0 10499 8555"/>
                <a:gd name="T57" fmla="*/ T56 w 2055"/>
                <a:gd name="T58" fmla="+- 0 6209 5113"/>
                <a:gd name="T59" fmla="*/ 6209 h 1097"/>
                <a:gd name="T60" fmla="+- 0 8665 8555"/>
                <a:gd name="T61" fmla="*/ T60 w 2055"/>
                <a:gd name="T62" fmla="+- 0 6209 5113"/>
                <a:gd name="T63" fmla="*/ 6209 h 1097"/>
                <a:gd name="T64" fmla="+- 0 8622 8555"/>
                <a:gd name="T65" fmla="*/ T64 w 2055"/>
                <a:gd name="T66" fmla="+- 0 6201 5113"/>
                <a:gd name="T67" fmla="*/ 6201 h 1097"/>
                <a:gd name="T68" fmla="+- 0 8587 8555"/>
                <a:gd name="T69" fmla="*/ T68 w 2055"/>
                <a:gd name="T70" fmla="+- 0 6177 5113"/>
                <a:gd name="T71" fmla="*/ 6177 h 1097"/>
                <a:gd name="T72" fmla="+- 0 8563 8555"/>
                <a:gd name="T73" fmla="*/ T72 w 2055"/>
                <a:gd name="T74" fmla="+- 0 6143 5113"/>
                <a:gd name="T75" fmla="*/ 6143 h 1097"/>
                <a:gd name="T76" fmla="+- 0 8555 8555"/>
                <a:gd name="T77" fmla="*/ T76 w 2055"/>
                <a:gd name="T78" fmla="+- 0 6100 5113"/>
                <a:gd name="T79" fmla="*/ 6100 h 1097"/>
                <a:gd name="T80" fmla="+- 0 8555 8555"/>
                <a:gd name="T81" fmla="*/ T80 w 2055"/>
                <a:gd name="T82" fmla="+- 0 5222 5113"/>
                <a:gd name="T83" fmla="*/ 5222 h 1097"/>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055" h="1097">
                  <a:moveTo>
                    <a:pt x="0" y="109"/>
                  </a:moveTo>
                  <a:lnTo>
                    <a:pt x="8" y="67"/>
                  </a:lnTo>
                  <a:lnTo>
                    <a:pt x="32" y="32"/>
                  </a:lnTo>
                  <a:lnTo>
                    <a:pt x="67" y="8"/>
                  </a:lnTo>
                  <a:lnTo>
                    <a:pt x="110" y="0"/>
                  </a:lnTo>
                  <a:lnTo>
                    <a:pt x="1944" y="0"/>
                  </a:lnTo>
                  <a:lnTo>
                    <a:pt x="1987" y="8"/>
                  </a:lnTo>
                  <a:lnTo>
                    <a:pt x="2022" y="32"/>
                  </a:lnTo>
                  <a:lnTo>
                    <a:pt x="2046" y="67"/>
                  </a:lnTo>
                  <a:lnTo>
                    <a:pt x="2054" y="109"/>
                  </a:lnTo>
                  <a:lnTo>
                    <a:pt x="2054" y="987"/>
                  </a:lnTo>
                  <a:lnTo>
                    <a:pt x="2046" y="1030"/>
                  </a:lnTo>
                  <a:lnTo>
                    <a:pt x="2022" y="1064"/>
                  </a:lnTo>
                  <a:lnTo>
                    <a:pt x="1987" y="1088"/>
                  </a:lnTo>
                  <a:lnTo>
                    <a:pt x="1944" y="1096"/>
                  </a:lnTo>
                  <a:lnTo>
                    <a:pt x="110" y="1096"/>
                  </a:lnTo>
                  <a:lnTo>
                    <a:pt x="67" y="1088"/>
                  </a:lnTo>
                  <a:lnTo>
                    <a:pt x="32" y="1064"/>
                  </a:lnTo>
                  <a:lnTo>
                    <a:pt x="8" y="1030"/>
                  </a:lnTo>
                  <a:lnTo>
                    <a:pt x="0" y="987"/>
                  </a:lnTo>
                  <a:lnTo>
                    <a:pt x="0" y="109"/>
                  </a:lnTo>
                  <a:close/>
                </a:path>
              </a:pathLst>
            </a:custGeom>
            <a:noFill/>
            <a:ln w="25400">
              <a:solidFill>
                <a:srgbClr val="E1C2C2"/>
              </a:solidFill>
              <a:prstDash val="solid"/>
              <a:round/>
              <a:headEnd/>
              <a:tailEnd/>
            </a:ln>
            <a:extLst>
              <a:ext uri="{909E8E84-426E-40DD-AFC4-6F175D3DCCD1}">
                <a14:hiddenFill xmlns:a14="http://schemas.microsoft.com/office/drawing/2010/main">
                  <a:solidFill>
                    <a:srgbClr val="FFFFFF"/>
                  </a:solidFill>
                </a14:hiddenFill>
              </a:ext>
            </a:extLst>
          </p:spPr>
          <p:txBody>
            <a:bodyPr rot="0" vert="horz" wrap="square" lIns="91440" tIns="45720" rIns="91440" bIns="45720" anchor="t" anchorCtr="0" upright="1">
              <a:noAutofit/>
            </a:bodyPr>
            <a:lstStyle/>
            <a:p>
              <a:endParaRPr lang="en-GB">
                <a:solidFill>
                  <a:prstClr val="black"/>
                </a:solidFill>
                <a:latin typeface="Calibri" panose="020F0502020204030204"/>
              </a:endParaRPr>
            </a:p>
          </p:txBody>
        </p:sp>
      </p:grpSp>
      <p:sp>
        <p:nvSpPr>
          <p:cNvPr id="85" name="docshape28">
            <a:extLst>
              <a:ext uri="{FF2B5EF4-FFF2-40B4-BE49-F238E27FC236}">
                <a16:creationId xmlns:a16="http://schemas.microsoft.com/office/drawing/2014/main" id="{D9A8925D-79EE-8AA8-EED5-D5D067430733}"/>
              </a:ext>
            </a:extLst>
          </p:cNvPr>
          <p:cNvSpPr>
            <a:spLocks/>
          </p:cNvSpPr>
          <p:nvPr/>
        </p:nvSpPr>
        <p:spPr bwMode="auto">
          <a:xfrm>
            <a:off x="5427652" y="1699878"/>
            <a:ext cx="1854378" cy="1303203"/>
          </a:xfrm>
          <a:custGeom>
            <a:avLst/>
            <a:gdLst>
              <a:gd name="T0" fmla="+- 0 5779 3811"/>
              <a:gd name="T1" fmla="*/ T0 w 2101"/>
              <a:gd name="T2" fmla="+- 0 1196 1196"/>
              <a:gd name="T3" fmla="*/ 1196 h 1326"/>
              <a:gd name="T4" fmla="+- 0 3943 3811"/>
              <a:gd name="T5" fmla="*/ T4 w 2101"/>
              <a:gd name="T6" fmla="+- 0 1196 1196"/>
              <a:gd name="T7" fmla="*/ 1196 h 1326"/>
              <a:gd name="T8" fmla="+- 0 3892 3811"/>
              <a:gd name="T9" fmla="*/ T8 w 2101"/>
              <a:gd name="T10" fmla="+- 0 1206 1196"/>
              <a:gd name="T11" fmla="*/ 1206 h 1326"/>
              <a:gd name="T12" fmla="+- 0 3849 3811"/>
              <a:gd name="T13" fmla="*/ T12 w 2101"/>
              <a:gd name="T14" fmla="+- 0 1235 1196"/>
              <a:gd name="T15" fmla="*/ 1235 h 1326"/>
              <a:gd name="T16" fmla="+- 0 3821 3811"/>
              <a:gd name="T17" fmla="*/ T16 w 2101"/>
              <a:gd name="T18" fmla="+- 0 1277 1196"/>
              <a:gd name="T19" fmla="*/ 1277 h 1326"/>
              <a:gd name="T20" fmla="+- 0 3811 3811"/>
              <a:gd name="T21" fmla="*/ T20 w 2101"/>
              <a:gd name="T22" fmla="+- 0 1328 1196"/>
              <a:gd name="T23" fmla="*/ 1328 h 1326"/>
              <a:gd name="T24" fmla="+- 0 3811 3811"/>
              <a:gd name="T25" fmla="*/ T24 w 2101"/>
              <a:gd name="T26" fmla="+- 0 2389 1196"/>
              <a:gd name="T27" fmla="*/ 2389 h 1326"/>
              <a:gd name="T28" fmla="+- 0 3821 3811"/>
              <a:gd name="T29" fmla="*/ T28 w 2101"/>
              <a:gd name="T30" fmla="+- 0 2441 1196"/>
              <a:gd name="T31" fmla="*/ 2441 h 1326"/>
              <a:gd name="T32" fmla="+- 0 3849 3811"/>
              <a:gd name="T33" fmla="*/ T32 w 2101"/>
              <a:gd name="T34" fmla="+- 0 2483 1196"/>
              <a:gd name="T35" fmla="*/ 2483 h 1326"/>
              <a:gd name="T36" fmla="+- 0 3892 3811"/>
              <a:gd name="T37" fmla="*/ T36 w 2101"/>
              <a:gd name="T38" fmla="+- 0 2511 1196"/>
              <a:gd name="T39" fmla="*/ 2511 h 1326"/>
              <a:gd name="T40" fmla="+- 0 3943 3811"/>
              <a:gd name="T41" fmla="*/ T40 w 2101"/>
              <a:gd name="T42" fmla="+- 0 2522 1196"/>
              <a:gd name="T43" fmla="*/ 2522 h 1326"/>
              <a:gd name="T44" fmla="+- 0 5779 3811"/>
              <a:gd name="T45" fmla="*/ T44 w 2101"/>
              <a:gd name="T46" fmla="+- 0 2522 1196"/>
              <a:gd name="T47" fmla="*/ 2522 h 1326"/>
              <a:gd name="T48" fmla="+- 0 5831 3811"/>
              <a:gd name="T49" fmla="*/ T48 w 2101"/>
              <a:gd name="T50" fmla="+- 0 2511 1196"/>
              <a:gd name="T51" fmla="*/ 2511 h 1326"/>
              <a:gd name="T52" fmla="+- 0 5873 3811"/>
              <a:gd name="T53" fmla="*/ T52 w 2101"/>
              <a:gd name="T54" fmla="+- 0 2483 1196"/>
              <a:gd name="T55" fmla="*/ 2483 h 1326"/>
              <a:gd name="T56" fmla="+- 0 5901 3811"/>
              <a:gd name="T57" fmla="*/ T56 w 2101"/>
              <a:gd name="T58" fmla="+- 0 2441 1196"/>
              <a:gd name="T59" fmla="*/ 2441 h 1326"/>
              <a:gd name="T60" fmla="+- 0 5912 3811"/>
              <a:gd name="T61" fmla="*/ T60 w 2101"/>
              <a:gd name="T62" fmla="+- 0 2389 1196"/>
              <a:gd name="T63" fmla="*/ 2389 h 1326"/>
              <a:gd name="T64" fmla="+- 0 5912 3811"/>
              <a:gd name="T65" fmla="*/ T64 w 2101"/>
              <a:gd name="T66" fmla="+- 0 1328 1196"/>
              <a:gd name="T67" fmla="*/ 1328 h 1326"/>
              <a:gd name="T68" fmla="+- 0 5901 3811"/>
              <a:gd name="T69" fmla="*/ T68 w 2101"/>
              <a:gd name="T70" fmla="+- 0 1277 1196"/>
              <a:gd name="T71" fmla="*/ 1277 h 1326"/>
              <a:gd name="T72" fmla="+- 0 5873 3811"/>
              <a:gd name="T73" fmla="*/ T72 w 2101"/>
              <a:gd name="T74" fmla="+- 0 1235 1196"/>
              <a:gd name="T75" fmla="*/ 1235 h 1326"/>
              <a:gd name="T76" fmla="+- 0 5831 3811"/>
              <a:gd name="T77" fmla="*/ T76 w 2101"/>
              <a:gd name="T78" fmla="+- 0 1206 1196"/>
              <a:gd name="T79" fmla="*/ 1206 h 1326"/>
              <a:gd name="T80" fmla="+- 0 5779 3811"/>
              <a:gd name="T81" fmla="*/ T80 w 2101"/>
              <a:gd name="T82" fmla="+- 0 1196 1196"/>
              <a:gd name="T83" fmla="*/ 1196 h 1326"/>
            </a:gdLst>
            <a:ahLst/>
            <a:cxnLst>
              <a:cxn ang="0">
                <a:pos x="T1" y="T3"/>
              </a:cxn>
              <a:cxn ang="0">
                <a:pos x="T5" y="T7"/>
              </a:cxn>
              <a:cxn ang="0">
                <a:pos x="T9" y="T11"/>
              </a:cxn>
              <a:cxn ang="0">
                <a:pos x="T13" y="T15"/>
              </a:cxn>
              <a:cxn ang="0">
                <a:pos x="T17" y="T19"/>
              </a:cxn>
              <a:cxn ang="0">
                <a:pos x="T21" y="T23"/>
              </a:cxn>
              <a:cxn ang="0">
                <a:pos x="T25" y="T27"/>
              </a:cxn>
              <a:cxn ang="0">
                <a:pos x="T29" y="T31"/>
              </a:cxn>
              <a:cxn ang="0">
                <a:pos x="T33" y="T35"/>
              </a:cxn>
              <a:cxn ang="0">
                <a:pos x="T37" y="T39"/>
              </a:cxn>
              <a:cxn ang="0">
                <a:pos x="T41" y="T43"/>
              </a:cxn>
              <a:cxn ang="0">
                <a:pos x="T45" y="T47"/>
              </a:cxn>
              <a:cxn ang="0">
                <a:pos x="T49" y="T51"/>
              </a:cxn>
              <a:cxn ang="0">
                <a:pos x="T53" y="T55"/>
              </a:cxn>
              <a:cxn ang="0">
                <a:pos x="T57" y="T59"/>
              </a:cxn>
              <a:cxn ang="0">
                <a:pos x="T61" y="T63"/>
              </a:cxn>
              <a:cxn ang="0">
                <a:pos x="T65" y="T67"/>
              </a:cxn>
              <a:cxn ang="0">
                <a:pos x="T69" y="T71"/>
              </a:cxn>
              <a:cxn ang="0">
                <a:pos x="T73" y="T75"/>
              </a:cxn>
              <a:cxn ang="0">
                <a:pos x="T77" y="T79"/>
              </a:cxn>
              <a:cxn ang="0">
                <a:pos x="T81" y="T83"/>
              </a:cxn>
            </a:cxnLst>
            <a:rect l="0" t="0" r="r" b="b"/>
            <a:pathLst>
              <a:path w="2101" h="1326">
                <a:moveTo>
                  <a:pt x="1968" y="0"/>
                </a:moveTo>
                <a:lnTo>
                  <a:pt x="132" y="0"/>
                </a:lnTo>
                <a:lnTo>
                  <a:pt x="81" y="10"/>
                </a:lnTo>
                <a:lnTo>
                  <a:pt x="38" y="39"/>
                </a:lnTo>
                <a:lnTo>
                  <a:pt x="10" y="81"/>
                </a:lnTo>
                <a:lnTo>
                  <a:pt x="0" y="132"/>
                </a:lnTo>
                <a:lnTo>
                  <a:pt x="0" y="1193"/>
                </a:lnTo>
                <a:lnTo>
                  <a:pt x="10" y="1245"/>
                </a:lnTo>
                <a:lnTo>
                  <a:pt x="38" y="1287"/>
                </a:lnTo>
                <a:lnTo>
                  <a:pt x="81" y="1315"/>
                </a:lnTo>
                <a:lnTo>
                  <a:pt x="132" y="1326"/>
                </a:lnTo>
                <a:lnTo>
                  <a:pt x="1968" y="1326"/>
                </a:lnTo>
                <a:lnTo>
                  <a:pt x="2020" y="1315"/>
                </a:lnTo>
                <a:lnTo>
                  <a:pt x="2062" y="1287"/>
                </a:lnTo>
                <a:lnTo>
                  <a:pt x="2090" y="1245"/>
                </a:lnTo>
                <a:lnTo>
                  <a:pt x="2101" y="1193"/>
                </a:lnTo>
                <a:lnTo>
                  <a:pt x="2101" y="132"/>
                </a:lnTo>
                <a:lnTo>
                  <a:pt x="2090" y="81"/>
                </a:lnTo>
                <a:lnTo>
                  <a:pt x="2062" y="39"/>
                </a:lnTo>
                <a:lnTo>
                  <a:pt x="2020" y="10"/>
                </a:lnTo>
                <a:lnTo>
                  <a:pt x="1968" y="0"/>
                </a:lnTo>
                <a:close/>
              </a:path>
            </a:pathLst>
          </a:custGeom>
          <a:solidFill>
            <a:srgbClr val="FFFFFF">
              <a:alpha val="90195"/>
            </a:srgbClr>
          </a:solidFill>
          <a:ln>
            <a:noFill/>
          </a:ln>
          <a:extLst>
            <a:ext uri="{91240B29-F687-4F45-9708-019B960494DF}">
              <a14:hiddenLine xmlns:a14="http://schemas.microsoft.com/office/drawing/2010/main" w="9525">
                <a:solidFill>
                  <a:srgbClr val="000000"/>
                </a:solidFill>
                <a:round/>
                <a:headEnd/>
                <a:tailEnd/>
              </a14:hiddenLine>
            </a:ext>
          </a:extLst>
        </p:spPr>
        <p:txBody>
          <a:bodyPr rot="0" vert="horz" wrap="square" lIns="91440" tIns="45720" rIns="91440" bIns="45720" anchor="t" anchorCtr="0" upright="1">
            <a:noAutofit/>
          </a:bodyPr>
          <a:lstStyle/>
          <a:p>
            <a:r>
              <a:rPr lang="en-CA" dirty="0">
                <a:solidFill>
                  <a:prstClr val="black"/>
                </a:solidFill>
                <a:latin typeface="Calibri" panose="020F0502020204030204"/>
              </a:rPr>
              <a:t>Chief Operating Officer (CTO) –</a:t>
            </a:r>
            <a:r>
              <a:rPr lang="en-CA" b="1" dirty="0">
                <a:solidFill>
                  <a:prstClr val="black"/>
                </a:solidFill>
                <a:latin typeface="Calibri" panose="020F0502020204030204"/>
              </a:rPr>
              <a:t>Radostina Rusenova </a:t>
            </a:r>
            <a:endParaRPr lang="en-GB" b="1" dirty="0">
              <a:solidFill>
                <a:prstClr val="black"/>
              </a:solidFill>
              <a:latin typeface="Calibri" panose="020F0502020204030204"/>
            </a:endParaRPr>
          </a:p>
        </p:txBody>
      </p:sp>
      <p:sp>
        <p:nvSpPr>
          <p:cNvPr id="32" name="TextBox 31">
            <a:extLst>
              <a:ext uri="{FF2B5EF4-FFF2-40B4-BE49-F238E27FC236}">
                <a16:creationId xmlns:a16="http://schemas.microsoft.com/office/drawing/2014/main" id="{FC4EA612-DE3E-B23B-3FF0-7FFAE074390C}"/>
              </a:ext>
            </a:extLst>
          </p:cNvPr>
          <p:cNvSpPr txBox="1"/>
          <p:nvPr/>
        </p:nvSpPr>
        <p:spPr>
          <a:xfrm rot="20332325">
            <a:off x="212736" y="150709"/>
            <a:ext cx="4669369" cy="1569660"/>
          </a:xfrm>
          <a:prstGeom prst="rect">
            <a:avLst/>
          </a:prstGeom>
          <a:noFill/>
        </p:spPr>
        <p:txBody>
          <a:bodyPr wrap="square" rtlCol="0">
            <a:spAutoFit/>
          </a:bodyPr>
          <a:lstStyle/>
          <a:p>
            <a:r>
              <a:rPr lang="en-CA" sz="4800" b="1" dirty="0">
                <a:solidFill>
                  <a:schemeClr val="bg1"/>
                </a:solidFill>
                <a:effectLst>
                  <a:outerShdw blurRad="38100" dist="38100" dir="2700000" algn="tl">
                    <a:srgbClr val="000000">
                      <a:alpha val="43137"/>
                    </a:srgbClr>
                  </a:outerShdw>
                </a:effectLst>
                <a:latin typeface="Algerian" panose="04020705040A02060702" pitchFamily="82" charset="0"/>
              </a:rPr>
              <a:t>Team </a:t>
            </a:r>
          </a:p>
          <a:p>
            <a:r>
              <a:rPr lang="en-CA" sz="4800" b="1" dirty="0">
                <a:solidFill>
                  <a:schemeClr val="bg1"/>
                </a:solidFill>
                <a:effectLst>
                  <a:outerShdw blurRad="38100" dist="38100" dir="2700000" algn="tl">
                    <a:srgbClr val="000000">
                      <a:alpha val="43137"/>
                    </a:srgbClr>
                  </a:outerShdw>
                </a:effectLst>
                <a:latin typeface="Algerian" panose="04020705040A02060702" pitchFamily="82" charset="0"/>
              </a:rPr>
              <a:t>Management </a:t>
            </a:r>
            <a:endParaRPr lang="en-GB" sz="4800" b="1" dirty="0">
              <a:solidFill>
                <a:schemeClr val="bg1"/>
              </a:solidFill>
              <a:effectLst>
                <a:outerShdw blurRad="38100" dist="38100" dir="2700000" algn="tl">
                  <a:srgbClr val="000000">
                    <a:alpha val="43137"/>
                  </a:srgbClr>
                </a:outerShdw>
              </a:effectLst>
              <a:latin typeface="Algerian" panose="04020705040A02060702" pitchFamily="82" charset="0"/>
            </a:endParaRPr>
          </a:p>
        </p:txBody>
      </p:sp>
      <p:pic>
        <p:nvPicPr>
          <p:cNvPr id="88" name="Picture 87" descr="A picture containing nature&#10;&#10;Description automatically generated">
            <a:extLst>
              <a:ext uri="{FF2B5EF4-FFF2-40B4-BE49-F238E27FC236}">
                <a16:creationId xmlns:a16="http://schemas.microsoft.com/office/drawing/2014/main" id="{5AA34F2B-D2B6-F026-860F-94F5140D97C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19928" y="2080398"/>
            <a:ext cx="4861103" cy="4722179"/>
          </a:xfrm>
          <a:prstGeom prst="rect">
            <a:avLst/>
          </a:prstGeom>
        </p:spPr>
      </p:pic>
      <p:sp>
        <p:nvSpPr>
          <p:cNvPr id="89" name="TextBox 88">
            <a:extLst>
              <a:ext uri="{FF2B5EF4-FFF2-40B4-BE49-F238E27FC236}">
                <a16:creationId xmlns:a16="http://schemas.microsoft.com/office/drawing/2014/main" id="{AC3E27C2-8543-27C5-D1F3-CE8F35FBFB0E}"/>
              </a:ext>
            </a:extLst>
          </p:cNvPr>
          <p:cNvSpPr txBox="1"/>
          <p:nvPr/>
        </p:nvSpPr>
        <p:spPr>
          <a:xfrm>
            <a:off x="-419928" y="6802578"/>
            <a:ext cx="4861103" cy="230832"/>
          </a:xfrm>
          <a:prstGeom prst="rect">
            <a:avLst/>
          </a:prstGeom>
          <a:noFill/>
        </p:spPr>
        <p:txBody>
          <a:bodyPr wrap="square" rtlCol="0">
            <a:spAutoFit/>
          </a:bodyPr>
          <a:lstStyle/>
          <a:p>
            <a:r>
              <a:rPr lang="en-GB" sz="900">
                <a:hlinkClick r:id="rId3" tooltip="https://freepngimg.com/png/18456-team-work-transparent"/>
              </a:rPr>
              <a:t>This Photo</a:t>
            </a:r>
            <a:r>
              <a:rPr lang="en-GB" sz="900"/>
              <a:t> by Unknown Author is licensed under </a:t>
            </a:r>
            <a:r>
              <a:rPr lang="en-GB" sz="900">
                <a:hlinkClick r:id="rId4" tooltip="https://creativecommons.org/licenses/by-nc/3.0/"/>
              </a:rPr>
              <a:t>CC BY-NC</a:t>
            </a:r>
            <a:endParaRPr lang="en-GB" sz="900"/>
          </a:p>
        </p:txBody>
      </p:sp>
    </p:spTree>
    <p:extLst>
      <p:ext uri="{BB962C8B-B14F-4D97-AF65-F5344CB8AC3E}">
        <p14:creationId xmlns:p14="http://schemas.microsoft.com/office/powerpoint/2010/main" val="30625594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A59EF2-D120-AB66-0DC9-B1A36B640CFC}"/>
              </a:ext>
            </a:extLst>
          </p:cNvPr>
          <p:cNvSpPr>
            <a:spLocks noGrp="1"/>
          </p:cNvSpPr>
          <p:nvPr>
            <p:ph type="title"/>
          </p:nvPr>
        </p:nvSpPr>
        <p:spPr>
          <a:xfrm>
            <a:off x="838200" y="365127"/>
            <a:ext cx="10515600" cy="772793"/>
          </a:xfrm>
        </p:spPr>
        <p:txBody>
          <a:bodyPr/>
          <a:lstStyle/>
          <a:p>
            <a:pPr algn="ctr"/>
            <a:r>
              <a:rPr lang="en-CA" dirty="0">
                <a:latin typeface="Arial Black" panose="020B0A04020102020204" pitchFamily="34" charset="0"/>
              </a:rPr>
              <a:t>Financial Plan </a:t>
            </a:r>
            <a:endParaRPr lang="en-GB" dirty="0">
              <a:latin typeface="Arial Black" panose="020B0A04020102020204" pitchFamily="34" charset="0"/>
            </a:endParaRPr>
          </a:p>
        </p:txBody>
      </p:sp>
      <p:graphicFrame>
        <p:nvGraphicFramePr>
          <p:cNvPr id="5" name="Object 4">
            <a:extLst>
              <a:ext uri="{FF2B5EF4-FFF2-40B4-BE49-F238E27FC236}">
                <a16:creationId xmlns:a16="http://schemas.microsoft.com/office/drawing/2014/main" id="{D1D93076-51FE-77EB-1409-7F66CB35AC5B}"/>
              </a:ext>
            </a:extLst>
          </p:cNvPr>
          <p:cNvGraphicFramePr>
            <a:graphicFrameLocks noChangeAspect="1"/>
          </p:cNvGraphicFramePr>
          <p:nvPr>
            <p:extLst>
              <p:ext uri="{D42A27DB-BD31-4B8C-83A1-F6EECF244321}">
                <p14:modId xmlns:p14="http://schemas.microsoft.com/office/powerpoint/2010/main" val="3187073487"/>
              </p:ext>
            </p:extLst>
          </p:nvPr>
        </p:nvGraphicFramePr>
        <p:xfrm>
          <a:off x="838200" y="1368425"/>
          <a:ext cx="4746625" cy="5286375"/>
        </p:xfrm>
        <a:graphic>
          <a:graphicData uri="http://schemas.openxmlformats.org/presentationml/2006/ole">
            <mc:AlternateContent xmlns:mc="http://schemas.openxmlformats.org/markup-compatibility/2006">
              <mc:Choice xmlns:v="urn:schemas-microsoft-com:vml" Requires="v">
                <p:oleObj name="Worksheet" r:id="rId2" imgW="4972139" imgH="6908813" progId="Excel.Sheet.8">
                  <p:embed/>
                </p:oleObj>
              </mc:Choice>
              <mc:Fallback>
                <p:oleObj name="Worksheet" r:id="rId2" imgW="4972139" imgH="6908813" progId="Excel.Sheet.8">
                  <p:embed/>
                  <p:pic>
                    <p:nvPicPr>
                      <p:cNvPr id="0" name=""/>
                      <p:cNvPicPr/>
                      <p:nvPr/>
                    </p:nvPicPr>
                    <p:blipFill>
                      <a:blip r:embed="rId3"/>
                      <a:stretch>
                        <a:fillRect/>
                      </a:stretch>
                    </p:blipFill>
                    <p:spPr>
                      <a:xfrm>
                        <a:off x="838200" y="1368425"/>
                        <a:ext cx="4746625" cy="5286375"/>
                      </a:xfrm>
                      <a:prstGeom prst="rect">
                        <a:avLst/>
                      </a:prstGeom>
                    </p:spPr>
                  </p:pic>
                </p:oleObj>
              </mc:Fallback>
            </mc:AlternateContent>
          </a:graphicData>
        </a:graphic>
      </p:graphicFrame>
      <p:pic>
        <p:nvPicPr>
          <p:cNvPr id="7" name="Picture 6">
            <a:extLst>
              <a:ext uri="{FF2B5EF4-FFF2-40B4-BE49-F238E27FC236}">
                <a16:creationId xmlns:a16="http://schemas.microsoft.com/office/drawing/2014/main" id="{C87A09F5-5057-F454-782E-95DD8E61F2D0}"/>
              </a:ext>
            </a:extLst>
          </p:cNvPr>
          <p:cNvPicPr>
            <a:picLocks noChangeAspect="1"/>
          </p:cNvPicPr>
          <p:nvPr/>
        </p:nvPicPr>
        <p:blipFill>
          <a:blip r:embed="rId4"/>
          <a:stretch>
            <a:fillRect/>
          </a:stretch>
        </p:blipFill>
        <p:spPr>
          <a:xfrm>
            <a:off x="6357620" y="1137920"/>
            <a:ext cx="5430520" cy="5986780"/>
          </a:xfrm>
          <a:prstGeom prst="rect">
            <a:avLst/>
          </a:prstGeom>
        </p:spPr>
      </p:pic>
    </p:spTree>
    <p:extLst>
      <p:ext uri="{BB962C8B-B14F-4D97-AF65-F5344CB8AC3E}">
        <p14:creationId xmlns:p14="http://schemas.microsoft.com/office/powerpoint/2010/main" val="11370535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E5562-A752-C7CC-1125-152BACA17876}"/>
              </a:ext>
            </a:extLst>
          </p:cNvPr>
          <p:cNvSpPr>
            <a:spLocks noGrp="1"/>
          </p:cNvSpPr>
          <p:nvPr>
            <p:ph type="title"/>
          </p:nvPr>
        </p:nvSpPr>
        <p:spPr/>
        <p:txBody>
          <a:bodyPr/>
          <a:lstStyle/>
          <a:p>
            <a:pPr algn="ctr"/>
            <a:r>
              <a:rPr lang="en-CA" dirty="0"/>
              <a:t>Reference list</a:t>
            </a:r>
            <a:endParaRPr lang="en-GB" dirty="0"/>
          </a:p>
        </p:txBody>
      </p:sp>
      <p:sp>
        <p:nvSpPr>
          <p:cNvPr id="3" name="Content Placeholder 2">
            <a:extLst>
              <a:ext uri="{FF2B5EF4-FFF2-40B4-BE49-F238E27FC236}">
                <a16:creationId xmlns:a16="http://schemas.microsoft.com/office/drawing/2014/main" id="{04543568-FB75-2445-5BBE-D1B85F23CBD6}"/>
              </a:ext>
            </a:extLst>
          </p:cNvPr>
          <p:cNvSpPr>
            <a:spLocks noGrp="1"/>
          </p:cNvSpPr>
          <p:nvPr>
            <p:ph idx="1"/>
          </p:nvPr>
        </p:nvSpPr>
        <p:spPr>
          <a:xfrm>
            <a:off x="1103312" y="1228726"/>
            <a:ext cx="8946541" cy="5019674"/>
          </a:xfrm>
        </p:spPr>
        <p:txBody>
          <a:bodyPr>
            <a:normAutofit/>
          </a:bodyPr>
          <a:lstStyle/>
          <a:p>
            <a:r>
              <a:rPr lang="en-US" sz="1600" dirty="0">
                <a:latin typeface="Arial" panose="020B0604020202020204" pitchFamily="34" charset="0"/>
                <a:cs typeface="Arial" panose="020B0604020202020204" pitchFamily="34" charset="0"/>
              </a:rPr>
              <a:t>Leigh, D., 2009. SWOT analysis. </a:t>
            </a:r>
            <a:r>
              <a:rPr lang="en-US" sz="1600" i="1" dirty="0">
                <a:latin typeface="Arial" panose="020B0604020202020204" pitchFamily="34" charset="0"/>
                <a:cs typeface="Arial" panose="020B0604020202020204" pitchFamily="34" charset="0"/>
              </a:rPr>
              <a:t>Handbook of Improving Performance in the Workplace</a:t>
            </a:r>
            <a:r>
              <a:rPr lang="en-US" sz="1600" dirty="0">
                <a:latin typeface="Arial" panose="020B0604020202020204" pitchFamily="34" charset="0"/>
                <a:cs typeface="Arial" panose="020B0604020202020204" pitchFamily="34" charset="0"/>
              </a:rPr>
              <a:t>: Volumes 1‐3, pp.115-140.</a:t>
            </a:r>
          </a:p>
          <a:p>
            <a:r>
              <a:rPr lang="en-US" sz="1600" dirty="0">
                <a:latin typeface="Arial" panose="020B0604020202020204" pitchFamily="34" charset="0"/>
                <a:cs typeface="Arial" panose="020B0604020202020204" pitchFamily="34" charset="0"/>
              </a:rPr>
              <a:t>Song, J., Sun, Y. and Jin, L., 2017. PESTEL analysis of the development of the waste-to-energy incineration industry in China. </a:t>
            </a:r>
            <a:r>
              <a:rPr lang="en-US" sz="1600" i="1" dirty="0">
                <a:latin typeface="Arial" panose="020B0604020202020204" pitchFamily="34" charset="0"/>
                <a:cs typeface="Arial" panose="020B0604020202020204" pitchFamily="34" charset="0"/>
              </a:rPr>
              <a:t>Renewable and Sustainable Energy Reviews</a:t>
            </a:r>
            <a:r>
              <a:rPr lang="en-US" sz="1600" dirty="0">
                <a:latin typeface="Arial" panose="020B0604020202020204" pitchFamily="34" charset="0"/>
                <a:cs typeface="Arial" panose="020B0604020202020204" pitchFamily="34" charset="0"/>
              </a:rPr>
              <a:t>, 80, pp.276-289.</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Metaxas, T., 2005. Market research and target market segmentation in Place Marketing procedure: a structural analysis. </a:t>
            </a:r>
            <a:r>
              <a:rPr kumimoji="0" lang="en-GB" sz="1600" b="0" i="1"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Marketing Territoriality (Territorial Marketing, Application Possibilities, Development Trends), Department of Trade and Marketing, The Poznan University, Academy of Economics, Poland</a:t>
            </a: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pp.50-74.</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US" sz="1600" b="0" i="0" u="none" strike="noStrike" kern="12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Mariotti</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S., &amp; </a:t>
            </a:r>
            <a:r>
              <a:rPr kumimoji="0" lang="en-US" sz="1600" b="0" i="0" u="none" strike="noStrike" kern="12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Glackin</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C., (2017). Entrepreneurship: Starting and Operating a Small Business, 4</a:t>
            </a:r>
            <a:r>
              <a:rPr kumimoji="0" lang="en-US" sz="1600" b="0" i="0" u="none" strike="noStrike" kern="1200" cap="none" spc="0" normalizeH="0" baseline="3000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th</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Edition, Pearson</a:t>
            </a:r>
            <a:endPar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endParaRP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Gibbs, C., </a:t>
            </a:r>
            <a:r>
              <a:rPr kumimoji="0" lang="en-GB" sz="1600" b="0" i="0" u="none" strike="noStrike" kern="12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Guttentag</a:t>
            </a: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D., </a:t>
            </a:r>
            <a:r>
              <a:rPr kumimoji="0" lang="en-GB" sz="1600" b="0" i="0" u="none" strike="noStrike" kern="1200" cap="none" spc="0" normalizeH="0" baseline="0" noProof="0" dirty="0" err="1">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Gretzel</a:t>
            </a: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U., Yao, L. and Morton, J. (2018) Use of dynamic pricing strategies by Airbnb hosts. </a:t>
            </a:r>
            <a:r>
              <a:rPr kumimoji="0" lang="en-GB" sz="1600" b="0" i="1"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International Journal of Contemporary Hospitality Management</a:t>
            </a: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a:t>
            </a:r>
          </a:p>
          <a:p>
            <a:pPr marL="342900" marR="0" lvl="0" indent="-342900" algn="l" defTabSz="457200" rtl="0" eaLnBrk="1" fontAlgn="auto" latinLnBrk="0" hangingPunct="1">
              <a:lnSpc>
                <a:spcPct val="100000"/>
              </a:lnSpc>
              <a:spcBef>
                <a:spcPts val="1000"/>
              </a:spcBef>
              <a:spcAft>
                <a:spcPts val="0"/>
              </a:spcAft>
              <a:buClr>
                <a:srgbClr val="1E5155">
                  <a:lumMod val="40000"/>
                  <a:lumOff val="60000"/>
                </a:srgbClr>
              </a:buClr>
              <a:buSzPct val="80000"/>
              <a:buFont typeface="Wingdings 3" charset="2"/>
              <a:buChar char=""/>
              <a:tabLst/>
              <a:defRPr/>
            </a:pPr>
            <a:r>
              <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Statista, 2022</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160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Baby clothing</a:t>
            </a:r>
            <a:r>
              <a:rPr kumimoji="0" lang="en-US" sz="1600" b="1"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 </a:t>
            </a:r>
            <a:r>
              <a:rPr kumimoji="0" lang="en-US"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rPr>
              <a:t>available at: </a:t>
            </a:r>
            <a:r>
              <a:rPr kumimoji="0" lang="en-US" sz="1600" b="0" i="0" u="sng" strike="noStrike" kern="1200" cap="none" spc="0" normalizeH="0" baseline="0" noProof="0" dirty="0">
                <a:ln>
                  <a:noFill/>
                </a:ln>
                <a:solidFill>
                  <a:srgbClr val="0563C1"/>
                </a:solidFill>
                <a:effectLst/>
                <a:uLnTx/>
                <a:uFillTx/>
                <a:latin typeface="Arial" panose="020B0604020202020204" pitchFamily="34" charset="0"/>
                <a:ea typeface="Calibri" panose="020F0502020204030204" pitchFamily="34" charset="0"/>
                <a:cs typeface="Arial" panose="020B0604020202020204" pitchFamily="34" charset="0"/>
                <a:hlinkClick r:id="rId2"/>
              </a:rPr>
              <a:t>https://www.statista.com/outlook/cmo/apparel/children-s-apparel/baby-clothes/worldwide accessed on 06.07.2022</a:t>
            </a:r>
            <a:endParaRPr kumimoji="0" lang="en-GB" sz="1600" b="0" i="0" u="none" strike="noStrike" kern="1200" cap="none" spc="0" normalizeH="0" baseline="0" noProof="0" dirty="0">
              <a:ln>
                <a:noFill/>
              </a:ln>
              <a:solidFill>
                <a:prstClr val="white"/>
              </a:solidFill>
              <a:effectLst/>
              <a:uLnTx/>
              <a:uFillTx/>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6577215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9" ma:contentTypeDescription="Create a new document." ma:contentTypeScope="" ma:versionID="48514766ad1c40aa21bf626220728065">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1f13ab4cebb7a90a5a4c97613677e53a"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LengthInSeconds" ma:index="16"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18AB499-CD79-4DC8-9E47-B15AF13A1DEA}">
  <ds:schemaRefs>
    <ds:schemaRef ds:uri="http://schemas.microsoft.com/office/2006/documentManagement/types"/>
    <ds:schemaRef ds:uri="http://schemas.microsoft.com/office/infopath/2007/PartnerControls"/>
    <ds:schemaRef ds:uri="90b58af8-24e5-4252-ab67-b2f2985aee88"/>
    <ds:schemaRef ds:uri="http://purl.org/dc/elements/1.1/"/>
    <ds:schemaRef ds:uri="http://schemas.microsoft.com/office/2006/metadata/properties"/>
    <ds:schemaRef ds:uri="http://purl.org/dc/terms/"/>
    <ds:schemaRef ds:uri="http://schemas.openxmlformats.org/package/2006/metadata/core-properties"/>
    <ds:schemaRef ds:uri="be49ff73-cec0-4379-9da8-63ff3cc411bb"/>
    <ds:schemaRef ds:uri="http://www.w3.org/XML/1998/namespace"/>
    <ds:schemaRef ds:uri="http://purl.org/dc/dcmitype/"/>
  </ds:schemaRefs>
</ds:datastoreItem>
</file>

<file path=customXml/itemProps2.xml><?xml version="1.0" encoding="utf-8"?>
<ds:datastoreItem xmlns:ds="http://schemas.openxmlformats.org/officeDocument/2006/customXml" ds:itemID="{B22419A6-234B-4ADA-A88D-1EB31CF70D4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E5350F8F-6BCC-4FC4-B151-AA1F98966D1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11811</TotalTime>
  <Words>1875</Words>
  <Application>Microsoft Office PowerPoint</Application>
  <PresentationFormat>Widescreen</PresentationFormat>
  <Paragraphs>190</Paragraphs>
  <Slides>13</Slides>
  <Notes>0</Notes>
  <HiddenSlides>0</HiddenSlides>
  <MMClips>0</MMClips>
  <ScaleCrop>false</ScaleCrop>
  <HeadingPairs>
    <vt:vector size="8" baseType="variant">
      <vt:variant>
        <vt:lpstr>Fonts Used</vt:lpstr>
      </vt:variant>
      <vt:variant>
        <vt:i4>8</vt:i4>
      </vt:variant>
      <vt:variant>
        <vt:lpstr>Theme</vt:lpstr>
      </vt:variant>
      <vt:variant>
        <vt:i4>2</vt:i4>
      </vt:variant>
      <vt:variant>
        <vt:lpstr>Embedded OLE Servers</vt:lpstr>
      </vt:variant>
      <vt:variant>
        <vt:i4>1</vt:i4>
      </vt:variant>
      <vt:variant>
        <vt:lpstr>Slide Titles</vt:lpstr>
      </vt:variant>
      <vt:variant>
        <vt:i4>13</vt:i4>
      </vt:variant>
    </vt:vector>
  </HeadingPairs>
  <TitlesOfParts>
    <vt:vector size="24" baseType="lpstr">
      <vt:lpstr>Algerian</vt:lpstr>
      <vt:lpstr>Arial</vt:lpstr>
      <vt:lpstr>Arial Black</vt:lpstr>
      <vt:lpstr>Calibri</vt:lpstr>
      <vt:lpstr>Calibri Light</vt:lpstr>
      <vt:lpstr>Century Gothic</vt:lpstr>
      <vt:lpstr>Times New Roman</vt:lpstr>
      <vt:lpstr>Wingdings 3</vt:lpstr>
      <vt:lpstr>Ion</vt:lpstr>
      <vt:lpstr>Office Theme</vt:lpstr>
      <vt:lpstr>Worksheet</vt:lpstr>
      <vt:lpstr>Business plan   Managing Enterprise in the 21st Century (BMSW4006_BIRM) </vt:lpstr>
      <vt:lpstr>Summary </vt:lpstr>
      <vt:lpstr>Business/Company overview  Our slogan is “Give Love, Give Hope, Give your kids the best clothes!” </vt:lpstr>
      <vt:lpstr>P R O D U C T S  and S E R V I C E S</vt:lpstr>
      <vt:lpstr>M A R K E T  A U D I T</vt:lpstr>
      <vt:lpstr>Competitors analysis</vt:lpstr>
      <vt:lpstr>PowerPoint Presentation</vt:lpstr>
      <vt:lpstr>A PESTEL analysis is a multidimensional method for evaluating broad factors in terms of understanding an organization's strategic direction and supporting thoughtful as well as responsible choices regarding organizational operation.  </vt:lpstr>
      <vt:lpstr>Target Market</vt:lpstr>
      <vt:lpstr>Marketing and sales plan</vt:lpstr>
      <vt:lpstr>PowerPoint Presentation</vt:lpstr>
      <vt:lpstr>Financial Plan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Business plan   Managing Enterprise in the 21st Century (BMSW4006_BIRM)</dc:title>
  <dc:creator>Neli Miteva (2113297)</dc:creator>
  <cp:lastModifiedBy>Neli Miteva (2113297)</cp:lastModifiedBy>
  <cp:revision>11</cp:revision>
  <dcterms:created xsi:type="dcterms:W3CDTF">2022-07-04T19:53:25Z</dcterms:created>
  <dcterms:modified xsi:type="dcterms:W3CDTF">2022-07-22T18:17:13Z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