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microsoft.com/office/2016/11/relationships/changesInfo" Target="changesInfos/changesInfo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ema Bibi (2511766)" userId="fca9b5e3-2213-43cf-bb29-122408502a98" providerId="ADAL" clId="{B391E836-D9F9-3EC7-97E8-63BF34B7AE2C}"/>
    <pc:docChg chg="undo custSel addSld modSld">
      <pc:chgData name="Haleema Bibi (2511766)" userId="fca9b5e3-2213-43cf-bb29-122408502a98" providerId="ADAL" clId="{B391E836-D9F9-3EC7-97E8-63BF34B7AE2C}" dt="2026-06-20T01:00:37.717" v="2542" actId="20577"/>
      <pc:docMkLst>
        <pc:docMk/>
      </pc:docMkLst>
      <pc:sldChg chg="addSp modSp mod setBg">
        <pc:chgData name="Haleema Bibi (2511766)" userId="fca9b5e3-2213-43cf-bb29-122408502a98" providerId="ADAL" clId="{B391E836-D9F9-3EC7-97E8-63BF34B7AE2C}" dt="2026-06-16T22:59:07.640" v="777" actId="26606"/>
        <pc:sldMkLst>
          <pc:docMk/>
          <pc:sldMk cId="4277872644" sldId="256"/>
        </pc:sldMkLst>
        <pc:spChg chg="mod">
          <ac:chgData name="Haleema Bibi (2511766)" userId="fca9b5e3-2213-43cf-bb29-122408502a98" providerId="ADAL" clId="{B391E836-D9F9-3EC7-97E8-63BF34B7AE2C}" dt="2026-06-16T22:59:07.640" v="777" actId="26606"/>
          <ac:spMkLst>
            <pc:docMk/>
            <pc:sldMk cId="4277872644" sldId="256"/>
            <ac:spMk id="4" creationId="{05B28D2B-748A-8165-3CBB-50DC276BBA7B}"/>
          </ac:spMkLst>
        </pc:spChg>
        <pc:spChg chg="mod ord">
          <ac:chgData name="Haleema Bibi (2511766)" userId="fca9b5e3-2213-43cf-bb29-122408502a98" providerId="ADAL" clId="{B391E836-D9F9-3EC7-97E8-63BF34B7AE2C}" dt="2026-06-16T22:59:07.640" v="777" actId="26606"/>
          <ac:spMkLst>
            <pc:docMk/>
            <pc:sldMk cId="4277872644" sldId="256"/>
            <ac:spMk id="5" creationId="{2B28E9FF-E094-471E-F8D5-098824543F11}"/>
          </ac:spMkLst>
        </pc:spChg>
        <pc:spChg chg="add">
          <ac:chgData name="Haleema Bibi (2511766)" userId="fca9b5e3-2213-43cf-bb29-122408502a98" providerId="ADAL" clId="{B391E836-D9F9-3EC7-97E8-63BF34B7AE2C}" dt="2026-06-16T22:59:07.640" v="777" actId="26606"/>
          <ac:spMkLst>
            <pc:docMk/>
            <pc:sldMk cId="4277872644" sldId="256"/>
            <ac:spMk id="20" creationId="{989BE678-777B-482A-A616-FEDC47B162E5}"/>
          </ac:spMkLst>
        </pc:spChg>
        <pc:spChg chg="add">
          <ac:chgData name="Haleema Bibi (2511766)" userId="fca9b5e3-2213-43cf-bb29-122408502a98" providerId="ADAL" clId="{B391E836-D9F9-3EC7-97E8-63BF34B7AE2C}" dt="2026-06-16T22:59:07.640" v="777" actId="26606"/>
          <ac:spMkLst>
            <pc:docMk/>
            <pc:sldMk cId="4277872644" sldId="256"/>
            <ac:spMk id="26" creationId="{D28BE0C3-2102-4820-B88B-A448B1840D14}"/>
          </ac:spMkLst>
        </pc:spChg>
        <pc:spChg chg="add">
          <ac:chgData name="Haleema Bibi (2511766)" userId="fca9b5e3-2213-43cf-bb29-122408502a98" providerId="ADAL" clId="{B391E836-D9F9-3EC7-97E8-63BF34B7AE2C}" dt="2026-06-16T22:59:07.640" v="777" actId="26606"/>
          <ac:spMkLst>
            <pc:docMk/>
            <pc:sldMk cId="4277872644" sldId="256"/>
            <ac:spMk id="28" creationId="{AB6AAF19-F9D3-45A5-AE5D-78BC811061C5}"/>
          </ac:spMkLst>
        </pc:spChg>
        <pc:spChg chg="add">
          <ac:chgData name="Haleema Bibi (2511766)" userId="fca9b5e3-2213-43cf-bb29-122408502a98" providerId="ADAL" clId="{B391E836-D9F9-3EC7-97E8-63BF34B7AE2C}" dt="2026-06-16T22:59:07.640" v="777" actId="26606"/>
          <ac:spMkLst>
            <pc:docMk/>
            <pc:sldMk cId="4277872644" sldId="256"/>
            <ac:spMk id="30" creationId="{7BBF43D6-A5CF-4884-BE66-F395A6C04654}"/>
          </ac:spMkLst>
        </pc:spChg>
        <pc:spChg chg="add">
          <ac:chgData name="Haleema Bibi (2511766)" userId="fca9b5e3-2213-43cf-bb29-122408502a98" providerId="ADAL" clId="{B391E836-D9F9-3EC7-97E8-63BF34B7AE2C}" dt="2026-06-16T22:59:07.640" v="777" actId="26606"/>
          <ac:spMkLst>
            <pc:docMk/>
            <pc:sldMk cId="4277872644" sldId="256"/>
            <ac:spMk id="32" creationId="{1D4731B7-53A1-43E4-B5FD-B33358A7FD3A}"/>
          </ac:spMkLst>
        </pc:spChg>
        <pc:picChg chg="mod">
          <ac:chgData name="Haleema Bibi (2511766)" userId="fca9b5e3-2213-43cf-bb29-122408502a98" providerId="ADAL" clId="{B391E836-D9F9-3EC7-97E8-63BF34B7AE2C}" dt="2026-06-16T22:59:07.640" v="777" actId="26606"/>
          <ac:picMkLst>
            <pc:docMk/>
            <pc:sldMk cId="4277872644" sldId="256"/>
            <ac:picMk id="8" creationId="{CD9846A1-01CD-B267-D68E-8C2F34B093FD}"/>
          </ac:picMkLst>
        </pc:picChg>
        <pc:picChg chg="mod">
          <ac:chgData name="Haleema Bibi (2511766)" userId="fca9b5e3-2213-43cf-bb29-122408502a98" providerId="ADAL" clId="{B391E836-D9F9-3EC7-97E8-63BF34B7AE2C}" dt="2026-06-16T22:59:07.640" v="777" actId="26606"/>
          <ac:picMkLst>
            <pc:docMk/>
            <pc:sldMk cId="4277872644" sldId="256"/>
            <ac:picMk id="11" creationId="{BAA9654B-D61C-59CE-DD83-19D6F285D482}"/>
          </ac:picMkLst>
        </pc:picChg>
        <pc:picChg chg="add">
          <ac:chgData name="Haleema Bibi (2511766)" userId="fca9b5e3-2213-43cf-bb29-122408502a98" providerId="ADAL" clId="{B391E836-D9F9-3EC7-97E8-63BF34B7AE2C}" dt="2026-06-16T22:59:07.640" v="777" actId="26606"/>
          <ac:picMkLst>
            <pc:docMk/>
            <pc:sldMk cId="4277872644" sldId="256"/>
            <ac:picMk id="16" creationId="{DF19BAF3-7E20-4B9D-B544-BABAEEA1FA75}"/>
          </ac:picMkLst>
        </pc:picChg>
      </pc:sldChg>
      <pc:sldChg chg="addSp delSp modSp new mod setBg">
        <pc:chgData name="Haleema Bibi (2511766)" userId="fca9b5e3-2213-43cf-bb29-122408502a98" providerId="ADAL" clId="{B391E836-D9F9-3EC7-97E8-63BF34B7AE2C}" dt="2026-06-20T00:44:06.133" v="1879" actId="27636"/>
        <pc:sldMkLst>
          <pc:docMk/>
          <pc:sldMk cId="3782749737" sldId="257"/>
        </pc:sldMkLst>
        <pc:spChg chg="add mod">
          <ac:chgData name="Haleema Bibi (2511766)" userId="fca9b5e3-2213-43cf-bb29-122408502a98" providerId="ADAL" clId="{B391E836-D9F9-3EC7-97E8-63BF34B7AE2C}" dt="2026-06-16T22:59:32.656" v="780" actId="26606"/>
          <ac:spMkLst>
            <pc:docMk/>
            <pc:sldMk cId="3782749737" sldId="257"/>
            <ac:spMk id="4" creationId="{D7443B48-465D-185E-0450-2F665C7ADFEB}"/>
          </ac:spMkLst>
        </pc:spChg>
        <pc:spChg chg="add mod ord">
          <ac:chgData name="Haleema Bibi (2511766)" userId="fca9b5e3-2213-43cf-bb29-122408502a98" providerId="ADAL" clId="{B391E836-D9F9-3EC7-97E8-63BF34B7AE2C}" dt="2026-06-20T00:44:06.133" v="1879" actId="27636"/>
          <ac:spMkLst>
            <pc:docMk/>
            <pc:sldMk cId="3782749737" sldId="257"/>
            <ac:spMk id="7" creationId="{30FDFC80-7417-87FB-54CF-68BC46997956}"/>
          </ac:spMkLst>
        </pc:spChg>
        <pc:spChg chg="add">
          <ac:chgData name="Haleema Bibi (2511766)" userId="fca9b5e3-2213-43cf-bb29-122408502a98" providerId="ADAL" clId="{B391E836-D9F9-3EC7-97E8-63BF34B7AE2C}" dt="2026-06-16T22:59:32.656" v="780" actId="26606"/>
          <ac:spMkLst>
            <pc:docMk/>
            <pc:sldMk cId="3782749737" sldId="257"/>
            <ac:spMk id="17" creationId="{81CC9B02-E087-4350-AEBD-2C3CF001AF01}"/>
          </ac:spMkLst>
        </pc:spChg>
        <pc:spChg chg="add">
          <ac:chgData name="Haleema Bibi (2511766)" userId="fca9b5e3-2213-43cf-bb29-122408502a98" providerId="ADAL" clId="{B391E836-D9F9-3EC7-97E8-63BF34B7AE2C}" dt="2026-06-16T22:59:32.656" v="780" actId="26606"/>
          <ac:spMkLst>
            <pc:docMk/>
            <pc:sldMk cId="3782749737" sldId="257"/>
            <ac:spMk id="18" creationId="{C8A3C342-1D03-412F-8DD3-BF519E8E0AE9}"/>
          </ac:spMkLst>
        </pc:spChg>
        <pc:picChg chg="add mod ord">
          <ac:chgData name="Haleema Bibi (2511766)" userId="fca9b5e3-2213-43cf-bb29-122408502a98" providerId="ADAL" clId="{B391E836-D9F9-3EC7-97E8-63BF34B7AE2C}" dt="2026-06-16T22:59:32.656" v="780" actId="26606"/>
          <ac:picMkLst>
            <pc:docMk/>
            <pc:sldMk cId="3782749737" sldId="257"/>
            <ac:picMk id="5" creationId="{111986BA-77C4-25D6-9487-FB9786756C68}"/>
          </ac:picMkLst>
        </pc:picChg>
        <pc:picChg chg="add mod">
          <ac:chgData name="Haleema Bibi (2511766)" userId="fca9b5e3-2213-43cf-bb29-122408502a98" providerId="ADAL" clId="{B391E836-D9F9-3EC7-97E8-63BF34B7AE2C}" dt="2026-06-16T22:59:32.656" v="780" actId="26606"/>
          <ac:picMkLst>
            <pc:docMk/>
            <pc:sldMk cId="3782749737" sldId="257"/>
            <ac:picMk id="10" creationId="{5E9431DF-7184-B8CD-0C47-49766936CB48}"/>
          </ac:picMkLst>
        </pc:picChg>
      </pc:sldChg>
      <pc:sldChg chg="addSp delSp modSp new mod">
        <pc:chgData name="Haleema Bibi (2511766)" userId="fca9b5e3-2213-43cf-bb29-122408502a98" providerId="ADAL" clId="{B391E836-D9F9-3EC7-97E8-63BF34B7AE2C}" dt="2026-06-20T00:46:15.651" v="1901" actId="20577"/>
        <pc:sldMkLst>
          <pc:docMk/>
          <pc:sldMk cId="2723033182" sldId="258"/>
        </pc:sldMkLst>
        <pc:spChg chg="add mod">
          <ac:chgData name="Haleema Bibi (2511766)" userId="fca9b5e3-2213-43cf-bb29-122408502a98" providerId="ADAL" clId="{B391E836-D9F9-3EC7-97E8-63BF34B7AE2C}" dt="2026-06-20T00:46:15.651" v="1901" actId="20577"/>
          <ac:spMkLst>
            <pc:docMk/>
            <pc:sldMk cId="2723033182" sldId="258"/>
            <ac:spMk id="3" creationId="{F926C531-0DF9-0ADE-3739-7BAFE88B6291}"/>
          </ac:spMkLst>
        </pc:spChg>
        <pc:spChg chg="add mod">
          <ac:chgData name="Haleema Bibi (2511766)" userId="fca9b5e3-2213-43cf-bb29-122408502a98" providerId="ADAL" clId="{B391E836-D9F9-3EC7-97E8-63BF34B7AE2C}" dt="2026-05-21T19:07:29.148" v="344" actId="14100"/>
          <ac:spMkLst>
            <pc:docMk/>
            <pc:sldMk cId="2723033182" sldId="258"/>
            <ac:spMk id="4" creationId="{E3F2C894-B179-F9B1-72AB-2582ECB5F408}"/>
          </ac:spMkLst>
        </pc:spChg>
        <pc:spChg chg="add mod">
          <ac:chgData name="Haleema Bibi (2511766)" userId="fca9b5e3-2213-43cf-bb29-122408502a98" providerId="ADAL" clId="{B391E836-D9F9-3EC7-97E8-63BF34B7AE2C}" dt="2026-06-16T23:06:56.703" v="1248" actId="20577"/>
          <ac:spMkLst>
            <pc:docMk/>
            <pc:sldMk cId="2723033182" sldId="258"/>
            <ac:spMk id="5" creationId="{F9ACC664-0CFC-1468-48F4-E02D7A32A981}"/>
          </ac:spMkLst>
        </pc:spChg>
        <pc:graphicFrameChg chg="add mod modGraphic">
          <ac:chgData name="Haleema Bibi (2511766)" userId="fca9b5e3-2213-43cf-bb29-122408502a98" providerId="ADAL" clId="{B391E836-D9F9-3EC7-97E8-63BF34B7AE2C}" dt="2026-06-19T15:07:49.608" v="1866" actId="26606"/>
          <ac:graphicFrameMkLst>
            <pc:docMk/>
            <pc:sldMk cId="2723033182" sldId="258"/>
            <ac:graphicFrameMk id="9" creationId="{3C30E152-2BC1-CF4D-26CC-7EEE2E22E7E9}"/>
          </ac:graphicFrameMkLst>
        </pc:graphicFrameChg>
        <pc:picChg chg="add mod">
          <ac:chgData name="Haleema Bibi (2511766)" userId="fca9b5e3-2213-43cf-bb29-122408502a98" providerId="ADAL" clId="{B391E836-D9F9-3EC7-97E8-63BF34B7AE2C}" dt="2026-06-16T23:07:43.940" v="1257" actId="1076"/>
          <ac:picMkLst>
            <pc:docMk/>
            <pc:sldMk cId="2723033182" sldId="258"/>
            <ac:picMk id="7" creationId="{4603FE8D-8865-A9BA-D751-7D71E834FCE1}"/>
          </ac:picMkLst>
        </pc:picChg>
      </pc:sldChg>
      <pc:sldChg chg="addSp delSp modSp new mod setBg">
        <pc:chgData name="Haleema Bibi (2511766)" userId="fca9b5e3-2213-43cf-bb29-122408502a98" providerId="ADAL" clId="{B391E836-D9F9-3EC7-97E8-63BF34B7AE2C}" dt="2026-06-20T00:47:38.185" v="1908" actId="14100"/>
        <pc:sldMkLst>
          <pc:docMk/>
          <pc:sldMk cId="1160538312" sldId="259"/>
        </pc:sldMkLst>
        <pc:spChg chg="add mod ord">
          <ac:chgData name="Haleema Bibi (2511766)" userId="fca9b5e3-2213-43cf-bb29-122408502a98" providerId="ADAL" clId="{B391E836-D9F9-3EC7-97E8-63BF34B7AE2C}" dt="2026-06-18T22:05:47.509" v="1645" actId="2711"/>
          <ac:spMkLst>
            <pc:docMk/>
            <pc:sldMk cId="1160538312" sldId="259"/>
            <ac:spMk id="3" creationId="{CFF5A377-6CF5-77DC-B937-6CD6A3021834}"/>
          </ac:spMkLst>
        </pc:spChg>
        <pc:spChg chg="add mod">
          <ac:chgData name="Haleema Bibi (2511766)" userId="fca9b5e3-2213-43cf-bb29-122408502a98" providerId="ADAL" clId="{B391E836-D9F9-3EC7-97E8-63BF34B7AE2C}" dt="2026-06-16T23:06:18.563" v="1246" actId="26606"/>
          <ac:spMkLst>
            <pc:docMk/>
            <pc:sldMk cId="1160538312" sldId="259"/>
            <ac:spMk id="4" creationId="{35E6E6DE-74E9-8FE9-7A5A-FE6DC441BB0A}"/>
          </ac:spMkLst>
        </pc:spChg>
        <pc:spChg chg="add mod">
          <ac:chgData name="Haleema Bibi (2511766)" userId="fca9b5e3-2213-43cf-bb29-122408502a98" providerId="ADAL" clId="{B391E836-D9F9-3EC7-97E8-63BF34B7AE2C}" dt="2026-06-20T00:47:38.185" v="1908" actId="14100"/>
          <ac:spMkLst>
            <pc:docMk/>
            <pc:sldMk cId="1160538312" sldId="259"/>
            <ac:spMk id="5" creationId="{DE60EE78-F76E-3072-AB8D-61C50BD83BC4}"/>
          </ac:spMkLst>
        </pc:spChg>
        <pc:spChg chg="add mod">
          <ac:chgData name="Haleema Bibi (2511766)" userId="fca9b5e3-2213-43cf-bb29-122408502a98" providerId="ADAL" clId="{B391E836-D9F9-3EC7-97E8-63BF34B7AE2C}" dt="2026-06-16T23:06:18.563" v="1246" actId="26606"/>
          <ac:spMkLst>
            <pc:docMk/>
            <pc:sldMk cId="1160538312" sldId="259"/>
            <ac:spMk id="8" creationId="{53CB4F4F-FD8E-4657-0D12-78F365500998}"/>
          </ac:spMkLst>
        </pc:spChg>
        <pc:spChg chg="add">
          <ac:chgData name="Haleema Bibi (2511766)" userId="fca9b5e3-2213-43cf-bb29-122408502a98" providerId="ADAL" clId="{B391E836-D9F9-3EC7-97E8-63BF34B7AE2C}" dt="2026-06-16T23:06:18.563" v="1246" actId="26606"/>
          <ac:spMkLst>
            <pc:docMk/>
            <pc:sldMk cId="1160538312" sldId="259"/>
            <ac:spMk id="13" creationId="{AA047838-7F9E-43CF-A116-26E7AAA8F842}"/>
          </ac:spMkLst>
        </pc:spChg>
        <pc:picChg chg="add mod">
          <ac:chgData name="Haleema Bibi (2511766)" userId="fca9b5e3-2213-43cf-bb29-122408502a98" providerId="ADAL" clId="{B391E836-D9F9-3EC7-97E8-63BF34B7AE2C}" dt="2026-06-16T23:06:18.563" v="1246" actId="26606"/>
          <ac:picMkLst>
            <pc:docMk/>
            <pc:sldMk cId="1160538312" sldId="259"/>
            <ac:picMk id="7" creationId="{B63196FA-D11C-F645-DF2B-D742A252CA88}"/>
          </ac:picMkLst>
        </pc:picChg>
      </pc:sldChg>
      <pc:sldChg chg="addSp delSp modSp new mod setBg">
        <pc:chgData name="Haleema Bibi (2511766)" userId="fca9b5e3-2213-43cf-bb29-122408502a98" providerId="ADAL" clId="{B391E836-D9F9-3EC7-97E8-63BF34B7AE2C}" dt="2026-06-19T15:09:16.799" v="1870" actId="14100"/>
        <pc:sldMkLst>
          <pc:docMk/>
          <pc:sldMk cId="526868727" sldId="260"/>
        </pc:sldMkLst>
        <pc:spChg chg="add mod">
          <ac:chgData name="Haleema Bibi (2511766)" userId="fca9b5e3-2213-43cf-bb29-122408502a98" providerId="ADAL" clId="{B391E836-D9F9-3EC7-97E8-63BF34B7AE2C}" dt="2026-06-18T22:06:06.668" v="1646" actId="26606"/>
          <ac:spMkLst>
            <pc:docMk/>
            <pc:sldMk cId="526868727" sldId="260"/>
            <ac:spMk id="2" creationId="{4C4B8193-9214-62E1-1AF9-639F60C1B28C}"/>
          </ac:spMkLst>
        </pc:spChg>
        <pc:spChg chg="add mod">
          <ac:chgData name="Haleema Bibi (2511766)" userId="fca9b5e3-2213-43cf-bb29-122408502a98" providerId="ADAL" clId="{B391E836-D9F9-3EC7-97E8-63BF34B7AE2C}" dt="2026-06-19T15:09:16.799" v="1870" actId="14100"/>
          <ac:spMkLst>
            <pc:docMk/>
            <pc:sldMk cId="526868727" sldId="260"/>
            <ac:spMk id="4" creationId="{DAEB35E7-761C-A3B5-CC88-0E205889B5B0}"/>
          </ac:spMkLst>
        </pc:spChg>
        <pc:picChg chg="add mod ord">
          <ac:chgData name="Haleema Bibi (2511766)" userId="fca9b5e3-2213-43cf-bb29-122408502a98" providerId="ADAL" clId="{B391E836-D9F9-3EC7-97E8-63BF34B7AE2C}" dt="2026-06-18T22:06:06.668" v="1646" actId="26606"/>
          <ac:picMkLst>
            <pc:docMk/>
            <pc:sldMk cId="526868727" sldId="260"/>
            <ac:picMk id="9" creationId="{06A1545A-4981-0A66-5DF0-13254FD01317}"/>
          </ac:picMkLst>
        </pc:picChg>
      </pc:sldChg>
      <pc:sldChg chg="addSp delSp modSp new mod setBg setClrOvrMap">
        <pc:chgData name="Haleema Bibi (2511766)" userId="fca9b5e3-2213-43cf-bb29-122408502a98" providerId="ADAL" clId="{B391E836-D9F9-3EC7-97E8-63BF34B7AE2C}" dt="2026-06-18T22:12:52.197" v="1657" actId="26606"/>
        <pc:sldMkLst>
          <pc:docMk/>
          <pc:sldMk cId="2827541403" sldId="261"/>
        </pc:sldMkLst>
        <pc:spChg chg="add del mod">
          <ac:chgData name="Haleema Bibi (2511766)" userId="fca9b5e3-2213-43cf-bb29-122408502a98" providerId="ADAL" clId="{B391E836-D9F9-3EC7-97E8-63BF34B7AE2C}" dt="2026-06-18T22:12:52.197" v="1657" actId="26606"/>
          <ac:spMkLst>
            <pc:docMk/>
            <pc:sldMk cId="2827541403" sldId="261"/>
            <ac:spMk id="3" creationId="{32ECBCE9-E5DD-6E7E-BCCC-41677BC2A03A}"/>
          </ac:spMkLst>
        </pc:spChg>
        <pc:spChg chg="add mod">
          <ac:chgData name="Haleema Bibi (2511766)" userId="fca9b5e3-2213-43cf-bb29-122408502a98" providerId="ADAL" clId="{B391E836-D9F9-3EC7-97E8-63BF34B7AE2C}" dt="2026-06-18T22:12:52.197" v="1657" actId="26606"/>
          <ac:spMkLst>
            <pc:docMk/>
            <pc:sldMk cId="2827541403" sldId="261"/>
            <ac:spMk id="4" creationId="{CEF7EF36-D228-BE1A-560E-08EFB3E72A1C}"/>
          </ac:spMkLst>
        </pc:spChg>
        <pc:spChg chg="add">
          <ac:chgData name="Haleema Bibi (2511766)" userId="fca9b5e3-2213-43cf-bb29-122408502a98" providerId="ADAL" clId="{B391E836-D9F9-3EC7-97E8-63BF34B7AE2C}" dt="2026-06-18T22:12:52.197" v="1657" actId="26606"/>
          <ac:spMkLst>
            <pc:docMk/>
            <pc:sldMk cId="2827541403" sldId="261"/>
            <ac:spMk id="7" creationId="{74CD14DB-BB81-479F-A1FC-1C75640E9F84}"/>
          </ac:spMkLst>
        </pc:spChg>
        <pc:spChg chg="add">
          <ac:chgData name="Haleema Bibi (2511766)" userId="fca9b5e3-2213-43cf-bb29-122408502a98" providerId="ADAL" clId="{B391E836-D9F9-3EC7-97E8-63BF34B7AE2C}" dt="2026-06-18T22:12:52.197" v="1657" actId="26606"/>
          <ac:spMkLst>
            <pc:docMk/>
            <pc:sldMk cId="2827541403" sldId="261"/>
            <ac:spMk id="8" creationId="{C943A91B-7CA7-4592-A975-73B1BF8C4C74}"/>
          </ac:spMkLst>
        </pc:spChg>
        <pc:spChg chg="add">
          <ac:chgData name="Haleema Bibi (2511766)" userId="fca9b5e3-2213-43cf-bb29-122408502a98" providerId="ADAL" clId="{B391E836-D9F9-3EC7-97E8-63BF34B7AE2C}" dt="2026-06-18T22:12:52.197" v="1657" actId="26606"/>
          <ac:spMkLst>
            <pc:docMk/>
            <pc:sldMk cId="2827541403" sldId="261"/>
            <ac:spMk id="18" creationId="{EC471314-E46A-414B-8D91-74880E84F187}"/>
          </ac:spMkLst>
        </pc:spChg>
        <pc:spChg chg="add">
          <ac:chgData name="Haleema Bibi (2511766)" userId="fca9b5e3-2213-43cf-bb29-122408502a98" providerId="ADAL" clId="{B391E836-D9F9-3EC7-97E8-63BF34B7AE2C}" dt="2026-06-18T22:12:52.197" v="1657" actId="26606"/>
          <ac:spMkLst>
            <pc:docMk/>
            <pc:sldMk cId="2827541403" sldId="261"/>
            <ac:spMk id="19" creationId="{6A681326-1C9D-44A3-A627-3871BDAE4127}"/>
          </ac:spMkLst>
        </pc:spChg>
      </pc:sldChg>
      <pc:sldChg chg="addSp delSp modSp new mod setBg">
        <pc:chgData name="Haleema Bibi (2511766)" userId="fca9b5e3-2213-43cf-bb29-122408502a98" providerId="ADAL" clId="{B391E836-D9F9-3EC7-97E8-63BF34B7AE2C}" dt="2026-06-20T01:00:37.717" v="2542" actId="20577"/>
        <pc:sldMkLst>
          <pc:docMk/>
          <pc:sldMk cId="1219769681" sldId="262"/>
        </pc:sldMkLst>
        <pc:spChg chg="add mod">
          <ac:chgData name="Haleema Bibi (2511766)" userId="fca9b5e3-2213-43cf-bb29-122408502a98" providerId="ADAL" clId="{B391E836-D9F9-3EC7-97E8-63BF34B7AE2C}" dt="2026-06-20T01:00:07.822" v="2536" actId="26606"/>
          <ac:spMkLst>
            <pc:docMk/>
            <pc:sldMk cId="1219769681" sldId="262"/>
            <ac:spMk id="2" creationId="{67700D6D-47CB-67E6-4AFB-0576DD004301}"/>
          </ac:spMkLst>
        </pc:spChg>
        <pc:spChg chg="del">
          <ac:chgData name="Haleema Bibi (2511766)" userId="fca9b5e3-2213-43cf-bb29-122408502a98" providerId="ADAL" clId="{B391E836-D9F9-3EC7-97E8-63BF34B7AE2C}" dt="2026-06-19T15:09:53.337" v="1872" actId="478"/>
          <ac:spMkLst>
            <pc:docMk/>
            <pc:sldMk cId="1219769681" sldId="262"/>
            <ac:spMk id="2" creationId="{7AE53D16-E1F7-ADB4-A516-E6AD6B49AA7A}"/>
          </ac:spMkLst>
        </pc:spChg>
        <pc:spChg chg="del">
          <ac:chgData name="Haleema Bibi (2511766)" userId="fca9b5e3-2213-43cf-bb29-122408502a98" providerId="ADAL" clId="{B391E836-D9F9-3EC7-97E8-63BF34B7AE2C}" dt="2026-06-19T15:09:56.304" v="1873" actId="478"/>
          <ac:spMkLst>
            <pc:docMk/>
            <pc:sldMk cId="1219769681" sldId="262"/>
            <ac:spMk id="3" creationId="{534FD849-7948-0A8B-9925-8A1B93D616C0}"/>
          </ac:spMkLst>
        </pc:spChg>
        <pc:spChg chg="add mod">
          <ac:chgData name="Haleema Bibi (2511766)" userId="fca9b5e3-2213-43cf-bb29-122408502a98" providerId="ADAL" clId="{B391E836-D9F9-3EC7-97E8-63BF34B7AE2C}" dt="2026-06-20T01:00:37.717" v="2542" actId="20577"/>
          <ac:spMkLst>
            <pc:docMk/>
            <pc:sldMk cId="1219769681" sldId="262"/>
            <ac:spMk id="3" creationId="{8C12719E-6C05-81E5-4E39-D112A86907F1}"/>
          </ac:spMkLst>
        </pc:spChg>
        <pc:spChg chg="add">
          <ac:chgData name="Haleema Bibi (2511766)" userId="fca9b5e3-2213-43cf-bb29-122408502a98" providerId="ADAL" clId="{B391E836-D9F9-3EC7-97E8-63BF34B7AE2C}" dt="2026-06-20T01:00:07.822" v="2536" actId="26606"/>
          <ac:spMkLst>
            <pc:docMk/>
            <pc:sldMk cId="1219769681" sldId="262"/>
            <ac:spMk id="9" creationId="{C8A3C342-1D03-412F-8DD3-BF519E8E0AE9}"/>
          </ac:spMkLst>
        </pc:spChg>
        <pc:spChg chg="add">
          <ac:chgData name="Haleema Bibi (2511766)" userId="fca9b5e3-2213-43cf-bb29-122408502a98" providerId="ADAL" clId="{B391E836-D9F9-3EC7-97E8-63BF34B7AE2C}" dt="2026-06-20T01:00:07.822" v="2536" actId="26606"/>
          <ac:spMkLst>
            <pc:docMk/>
            <pc:sldMk cId="1219769681" sldId="262"/>
            <ac:spMk id="11" creationId="{81CC9B02-E087-4350-AEBD-2C3CF001AF01}"/>
          </ac:spMkLst>
        </pc:spChg>
        <pc:picChg chg="add">
          <ac:chgData name="Haleema Bibi (2511766)" userId="fca9b5e3-2213-43cf-bb29-122408502a98" providerId="ADAL" clId="{B391E836-D9F9-3EC7-97E8-63BF34B7AE2C}" dt="2026-06-20T01:00:07.822" v="2536" actId="26606"/>
          <ac:picMkLst>
            <pc:docMk/>
            <pc:sldMk cId="1219769681" sldId="262"/>
            <ac:picMk id="5" creationId="{84A358EF-E22D-7C2F-C930-D0FBEAAB2C5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546042-C645-42B9-8A53-42B6982B217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5BAD048-6C97-4819-BA08-E4B002FC35E5}">
      <dgm:prSet/>
      <dgm:spPr/>
      <dgm:t>
        <a:bodyPr/>
        <a:lstStyle/>
        <a:p>
          <a:r>
            <a:rPr lang="en-US" dirty="0"/>
            <a:t>Communication is very important in health and social care because it helps healthcare workers understand patients and provide the correct care. For example if the nurse  does not explain medication clearly, a patient may take the wrong medicine or the wrong amount which this will cause the patient a illness .</a:t>
          </a:r>
          <a:endParaRPr lang="en-GB" dirty="0"/>
        </a:p>
        <a:p>
          <a:r>
            <a:rPr lang="en-GB" dirty="0"/>
            <a:t>Good communication helps build strong trust between patients and healthcare staff. It allows patients to feel safe, respected, and comfortable during their care.</a:t>
          </a:r>
        </a:p>
        <a:p>
          <a:r>
            <a:rPr lang="en-GB" dirty="0"/>
            <a:t>Clear and caring communication also improves understanding and reduces anxiety. As a result, patients are more likely to feel confident and satisfied with their treatment.</a:t>
          </a:r>
          <a:r>
            <a:rPr lang="en-US" dirty="0"/>
            <a:t> It also helps workers share important information clearly, which can prevent mistakes and improve patient safety. </a:t>
          </a:r>
          <a:r>
            <a:rPr lang="en-GB" dirty="0"/>
            <a:t> </a:t>
          </a:r>
          <a:endParaRPr lang="en-US" dirty="0"/>
        </a:p>
      </dgm:t>
    </dgm:pt>
    <dgm:pt modelId="{40424028-F53E-4A6C-A2B7-25C1FDE236A8}" type="parTrans" cxnId="{26506571-3A4E-456C-BC5E-DBAC9B1C7353}">
      <dgm:prSet/>
      <dgm:spPr/>
      <dgm:t>
        <a:bodyPr/>
        <a:lstStyle/>
        <a:p>
          <a:endParaRPr lang="en-US"/>
        </a:p>
      </dgm:t>
    </dgm:pt>
    <dgm:pt modelId="{9D368391-323D-45D4-BB03-17CB99356862}" type="sibTrans" cxnId="{26506571-3A4E-456C-BC5E-DBAC9B1C7353}">
      <dgm:prSet/>
      <dgm:spPr/>
      <dgm:t>
        <a:bodyPr/>
        <a:lstStyle/>
        <a:p>
          <a:endParaRPr lang="en-US"/>
        </a:p>
      </dgm:t>
    </dgm:pt>
    <dgm:pt modelId="{1D961B35-7761-4338-8F90-5C673C9A1505}">
      <dgm:prSet/>
      <dgm:spPr/>
      <dgm:t>
        <a:bodyPr/>
        <a:lstStyle/>
        <a:p>
          <a:r>
            <a:rPr lang="en-GB" dirty="0">
              <a:latin typeface="Arial" panose="020B0604020202020204" pitchFamily="34" charset="0"/>
              <a:cs typeface="Arial" panose="020B0604020202020204" pitchFamily="34" charset="0"/>
            </a:rPr>
            <a:t>Communication helps doctors, nurses, and care workers work together as a team.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.Good communication helps patients feel calm, safe, and respected</a:t>
          </a:r>
          <a:r>
            <a:rPr lang="en-GB" dirty="0"/>
            <a:t>.</a:t>
          </a:r>
        </a:p>
        <a:p>
          <a:r>
            <a:rPr lang="en-GB" dirty="0"/>
            <a:t>    Promotes teamwork and a positive healthcare environment.</a:t>
          </a:r>
        </a:p>
        <a:p>
          <a:r>
            <a:rPr lang="en-GB" dirty="0"/>
            <a:t>    Improves the quality and safety of patient care.</a:t>
          </a:r>
        </a:p>
        <a:p>
          <a:endParaRPr lang="en-US" dirty="0"/>
        </a:p>
      </dgm:t>
    </dgm:pt>
    <dgm:pt modelId="{F3947C4A-3876-4CB9-B7AF-5F0B0F2709B4}" type="parTrans" cxnId="{E13187F3-6F4C-4D77-A01D-8E147182F90C}">
      <dgm:prSet/>
      <dgm:spPr/>
      <dgm:t>
        <a:bodyPr/>
        <a:lstStyle/>
        <a:p>
          <a:endParaRPr lang="en-US"/>
        </a:p>
      </dgm:t>
    </dgm:pt>
    <dgm:pt modelId="{0C64953B-0417-4AD2-8A1A-6A14B9698475}" type="sibTrans" cxnId="{E13187F3-6F4C-4D77-A01D-8E147182F90C}">
      <dgm:prSet/>
      <dgm:spPr/>
      <dgm:t>
        <a:bodyPr/>
        <a:lstStyle/>
        <a:p>
          <a:endParaRPr lang="en-US"/>
        </a:p>
      </dgm:t>
    </dgm:pt>
    <dgm:pt modelId="{7A7B3D25-42C2-41F1-ACFC-1BB63A4501C6}">
      <dgm:prSet/>
      <dgm:spPr/>
      <dgm:t>
        <a:bodyPr/>
        <a:lstStyle/>
        <a:p>
          <a:r>
            <a:rPr lang="en-GB" dirty="0"/>
            <a:t>Speaking kindly can reduce a patient’s stress and worry. </a:t>
          </a:r>
          <a:br>
            <a:rPr lang="en-GB" dirty="0"/>
          </a:br>
          <a:r>
            <a:rPr lang="en-GB" dirty="0"/>
            <a:t>Healthcare workers can understand patients’ needs more clearly. </a:t>
          </a:r>
          <a:br>
            <a:rPr lang="en-GB" dirty="0"/>
          </a:br>
          <a:r>
            <a:rPr lang="en-GB" dirty="0"/>
            <a:t>Patients can ask questions and share how they feel.</a:t>
          </a:r>
          <a:br>
            <a:rPr lang="en-GB" dirty="0"/>
          </a:br>
          <a:r>
            <a:rPr lang="en-GB" dirty="0"/>
            <a:t> Good communication helps workers give the right care and support</a:t>
          </a:r>
          <a:endParaRPr lang="en-US" dirty="0"/>
        </a:p>
      </dgm:t>
    </dgm:pt>
    <dgm:pt modelId="{384F89C7-7B47-432E-88AA-0BF8AEAF5719}" type="parTrans" cxnId="{BF521030-894A-4C70-83EA-8A287D2F7330}">
      <dgm:prSet/>
      <dgm:spPr/>
      <dgm:t>
        <a:bodyPr/>
        <a:lstStyle/>
        <a:p>
          <a:endParaRPr lang="en-US"/>
        </a:p>
      </dgm:t>
    </dgm:pt>
    <dgm:pt modelId="{4D6FD32E-2A02-48D3-B9AF-7665CC060992}" type="sibTrans" cxnId="{BF521030-894A-4C70-83EA-8A287D2F7330}">
      <dgm:prSet/>
      <dgm:spPr/>
      <dgm:t>
        <a:bodyPr/>
        <a:lstStyle/>
        <a:p>
          <a:endParaRPr lang="en-US"/>
        </a:p>
      </dgm:t>
    </dgm:pt>
    <dgm:pt modelId="{3F85027F-3D99-E64B-942D-777A440C3CFF}" type="pres">
      <dgm:prSet presAssocID="{E2546042-C645-42B9-8A53-42B6982B217A}" presName="diagram" presStyleCnt="0">
        <dgm:presLayoutVars>
          <dgm:dir/>
          <dgm:resizeHandles val="exact"/>
        </dgm:presLayoutVars>
      </dgm:prSet>
      <dgm:spPr/>
    </dgm:pt>
    <dgm:pt modelId="{35CF8EF2-70E3-A141-A5CB-23E666E441E2}" type="pres">
      <dgm:prSet presAssocID="{C5BAD048-6C97-4819-BA08-E4B002FC35E5}" presName="node" presStyleLbl="node1" presStyleIdx="0" presStyleCnt="3">
        <dgm:presLayoutVars>
          <dgm:bulletEnabled val="1"/>
        </dgm:presLayoutVars>
      </dgm:prSet>
      <dgm:spPr/>
    </dgm:pt>
    <dgm:pt modelId="{03C38B5A-EEE8-974F-8301-188D73DA802D}" type="pres">
      <dgm:prSet presAssocID="{9D368391-323D-45D4-BB03-17CB99356862}" presName="sibTrans" presStyleCnt="0"/>
      <dgm:spPr/>
    </dgm:pt>
    <dgm:pt modelId="{681F1593-BD0C-7F43-9576-4E9326488BAF}" type="pres">
      <dgm:prSet presAssocID="{1D961B35-7761-4338-8F90-5C673C9A1505}" presName="node" presStyleLbl="node1" presStyleIdx="1" presStyleCnt="3">
        <dgm:presLayoutVars>
          <dgm:bulletEnabled val="1"/>
        </dgm:presLayoutVars>
      </dgm:prSet>
      <dgm:spPr/>
    </dgm:pt>
    <dgm:pt modelId="{8D32C8BD-0202-7943-87E6-9FA324C75525}" type="pres">
      <dgm:prSet presAssocID="{0C64953B-0417-4AD2-8A1A-6A14B9698475}" presName="sibTrans" presStyleCnt="0"/>
      <dgm:spPr/>
    </dgm:pt>
    <dgm:pt modelId="{0E2013D4-9A58-A444-B5C2-9F12D3C8283A}" type="pres">
      <dgm:prSet presAssocID="{7A7B3D25-42C2-41F1-ACFC-1BB63A4501C6}" presName="node" presStyleLbl="node1" presStyleIdx="2" presStyleCnt="3">
        <dgm:presLayoutVars>
          <dgm:bulletEnabled val="1"/>
        </dgm:presLayoutVars>
      </dgm:prSet>
      <dgm:spPr/>
    </dgm:pt>
  </dgm:ptLst>
  <dgm:cxnLst>
    <dgm:cxn modelId="{BF521030-894A-4C70-83EA-8A287D2F7330}" srcId="{E2546042-C645-42B9-8A53-42B6982B217A}" destId="{7A7B3D25-42C2-41F1-ACFC-1BB63A4501C6}" srcOrd="2" destOrd="0" parTransId="{384F89C7-7B47-432E-88AA-0BF8AEAF5719}" sibTransId="{4D6FD32E-2A02-48D3-B9AF-7665CC060992}"/>
    <dgm:cxn modelId="{50C3676E-AE93-7B41-A2B2-ECB78F0FA7D5}" type="presOf" srcId="{E2546042-C645-42B9-8A53-42B6982B217A}" destId="{3F85027F-3D99-E64B-942D-777A440C3CFF}" srcOrd="0" destOrd="0" presId="urn:microsoft.com/office/officeart/2005/8/layout/default"/>
    <dgm:cxn modelId="{26506571-3A4E-456C-BC5E-DBAC9B1C7353}" srcId="{E2546042-C645-42B9-8A53-42B6982B217A}" destId="{C5BAD048-6C97-4819-BA08-E4B002FC35E5}" srcOrd="0" destOrd="0" parTransId="{40424028-F53E-4A6C-A2B7-25C1FDE236A8}" sibTransId="{9D368391-323D-45D4-BB03-17CB99356862}"/>
    <dgm:cxn modelId="{CD0CDA86-AD5C-3040-A2B6-E41F62E6049A}" type="presOf" srcId="{C5BAD048-6C97-4819-BA08-E4B002FC35E5}" destId="{35CF8EF2-70E3-A141-A5CB-23E666E441E2}" srcOrd="0" destOrd="0" presId="urn:microsoft.com/office/officeart/2005/8/layout/default"/>
    <dgm:cxn modelId="{B3AF2AF2-7A86-BF4A-992C-32D8B8AFAB15}" type="presOf" srcId="{1D961B35-7761-4338-8F90-5C673C9A1505}" destId="{681F1593-BD0C-7F43-9576-4E9326488BAF}" srcOrd="0" destOrd="0" presId="urn:microsoft.com/office/officeart/2005/8/layout/default"/>
    <dgm:cxn modelId="{E13187F3-6F4C-4D77-A01D-8E147182F90C}" srcId="{E2546042-C645-42B9-8A53-42B6982B217A}" destId="{1D961B35-7761-4338-8F90-5C673C9A1505}" srcOrd="1" destOrd="0" parTransId="{F3947C4A-3876-4CB9-B7AF-5F0B0F2709B4}" sibTransId="{0C64953B-0417-4AD2-8A1A-6A14B9698475}"/>
    <dgm:cxn modelId="{498E39FC-5B01-A44B-8FD5-5020C757B295}" type="presOf" srcId="{7A7B3D25-42C2-41F1-ACFC-1BB63A4501C6}" destId="{0E2013D4-9A58-A444-B5C2-9F12D3C8283A}" srcOrd="0" destOrd="0" presId="urn:microsoft.com/office/officeart/2005/8/layout/default"/>
    <dgm:cxn modelId="{2A44515C-B6CB-6B42-B244-55D057C7E4BD}" type="presParOf" srcId="{3F85027F-3D99-E64B-942D-777A440C3CFF}" destId="{35CF8EF2-70E3-A141-A5CB-23E666E441E2}" srcOrd="0" destOrd="0" presId="urn:microsoft.com/office/officeart/2005/8/layout/default"/>
    <dgm:cxn modelId="{29BE44C0-7122-6448-B81E-C55D04841E42}" type="presParOf" srcId="{3F85027F-3D99-E64B-942D-777A440C3CFF}" destId="{03C38B5A-EEE8-974F-8301-188D73DA802D}" srcOrd="1" destOrd="0" presId="urn:microsoft.com/office/officeart/2005/8/layout/default"/>
    <dgm:cxn modelId="{BE41565B-12E6-914A-8225-CED3A8229FEC}" type="presParOf" srcId="{3F85027F-3D99-E64B-942D-777A440C3CFF}" destId="{681F1593-BD0C-7F43-9576-4E9326488BAF}" srcOrd="2" destOrd="0" presId="urn:microsoft.com/office/officeart/2005/8/layout/default"/>
    <dgm:cxn modelId="{FB6612B6-CD02-8B4D-9EC7-09ADD31F6FEE}" type="presParOf" srcId="{3F85027F-3D99-E64B-942D-777A440C3CFF}" destId="{8D32C8BD-0202-7943-87E6-9FA324C75525}" srcOrd="3" destOrd="0" presId="urn:microsoft.com/office/officeart/2005/8/layout/default"/>
    <dgm:cxn modelId="{EBE59E12-90EE-E842-AF77-9A65621AFF7C}" type="presParOf" srcId="{3F85027F-3D99-E64B-942D-777A440C3CFF}" destId="{0E2013D4-9A58-A444-B5C2-9F12D3C8283A}"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F8EF2-70E3-A141-A5CB-23E666E441E2}">
      <dsp:nvSpPr>
        <dsp:cNvPr id="0" name=""/>
        <dsp:cNvSpPr/>
      </dsp:nvSpPr>
      <dsp:spPr>
        <a:xfrm>
          <a:off x="0" y="683684"/>
          <a:ext cx="3196255" cy="191775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Communication is very important in health and social care because it helps healthcare workers understand patients and provide the correct care. For example if the nurse  does not explain medication clearly, a patient may take the wrong medicine or the wrong amount which this will cause the patient a illness .</a:t>
          </a:r>
          <a:endParaRPr lang="en-GB" sz="800" kern="1200" dirty="0"/>
        </a:p>
        <a:p>
          <a:pPr marL="0" lvl="0" indent="0" algn="ctr" defTabSz="355600">
            <a:lnSpc>
              <a:spcPct val="90000"/>
            </a:lnSpc>
            <a:spcBef>
              <a:spcPct val="0"/>
            </a:spcBef>
            <a:spcAft>
              <a:spcPct val="35000"/>
            </a:spcAft>
            <a:buNone/>
          </a:pPr>
          <a:r>
            <a:rPr lang="en-GB" sz="800" kern="1200" dirty="0"/>
            <a:t>Good communication helps build strong trust between patients and healthcare staff. It allows patients to feel safe, respected, and comfortable during their care.</a:t>
          </a:r>
        </a:p>
        <a:p>
          <a:pPr marL="0" lvl="0" indent="0" algn="ctr" defTabSz="355600">
            <a:lnSpc>
              <a:spcPct val="90000"/>
            </a:lnSpc>
            <a:spcBef>
              <a:spcPct val="0"/>
            </a:spcBef>
            <a:spcAft>
              <a:spcPct val="35000"/>
            </a:spcAft>
            <a:buNone/>
          </a:pPr>
          <a:r>
            <a:rPr lang="en-GB" sz="800" kern="1200" dirty="0"/>
            <a:t>Clear and caring communication also improves understanding and reduces anxiety. As a result, patients are more likely to feel confident and satisfied with their treatment.</a:t>
          </a:r>
          <a:r>
            <a:rPr lang="en-US" sz="800" kern="1200" dirty="0"/>
            <a:t> It also helps workers share important information clearly, which can prevent mistakes and improve patient safety. </a:t>
          </a:r>
          <a:r>
            <a:rPr lang="en-GB" sz="800" kern="1200" dirty="0"/>
            <a:t> </a:t>
          </a:r>
          <a:endParaRPr lang="en-US" sz="800" kern="1200" dirty="0"/>
        </a:p>
      </dsp:txBody>
      <dsp:txXfrm>
        <a:off x="0" y="683684"/>
        <a:ext cx="3196255" cy="1917753"/>
      </dsp:txXfrm>
    </dsp:sp>
    <dsp:sp modelId="{681F1593-BD0C-7F43-9576-4E9326488BAF}">
      <dsp:nvSpPr>
        <dsp:cNvPr id="0" name=""/>
        <dsp:cNvSpPr/>
      </dsp:nvSpPr>
      <dsp:spPr>
        <a:xfrm>
          <a:off x="3515881" y="683684"/>
          <a:ext cx="3196255" cy="191775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Communication helps doctors, nurses, and care workers work together as a team. </a:t>
          </a:r>
          <a:br>
            <a:rPr lang="en-GB" sz="800" kern="1200" dirty="0">
              <a:latin typeface="Arial" panose="020B0604020202020204" pitchFamily="34" charset="0"/>
              <a:cs typeface="Arial" panose="020B0604020202020204" pitchFamily="34" charset="0"/>
            </a:rPr>
          </a:br>
          <a:r>
            <a:rPr lang="en-GB" sz="800" kern="1200" dirty="0">
              <a:latin typeface="Arial" panose="020B0604020202020204" pitchFamily="34" charset="0"/>
              <a:cs typeface="Arial" panose="020B0604020202020204" pitchFamily="34" charset="0"/>
            </a:rPr>
            <a:t>.Good communication helps patients feel calm, safe, and respected</a:t>
          </a:r>
          <a:r>
            <a:rPr lang="en-GB" sz="800" kern="1200" dirty="0"/>
            <a:t>.</a:t>
          </a:r>
        </a:p>
        <a:p>
          <a:pPr marL="0" lvl="0" indent="0" algn="ctr" defTabSz="355600">
            <a:lnSpc>
              <a:spcPct val="90000"/>
            </a:lnSpc>
            <a:spcBef>
              <a:spcPct val="0"/>
            </a:spcBef>
            <a:spcAft>
              <a:spcPct val="35000"/>
            </a:spcAft>
            <a:buNone/>
          </a:pPr>
          <a:r>
            <a:rPr lang="en-GB" sz="800" kern="1200" dirty="0"/>
            <a:t>    Promotes teamwork and a positive healthcare environment.</a:t>
          </a:r>
        </a:p>
        <a:p>
          <a:pPr marL="0" lvl="0" indent="0" algn="ctr" defTabSz="355600">
            <a:lnSpc>
              <a:spcPct val="90000"/>
            </a:lnSpc>
            <a:spcBef>
              <a:spcPct val="0"/>
            </a:spcBef>
            <a:spcAft>
              <a:spcPct val="35000"/>
            </a:spcAft>
            <a:buNone/>
          </a:pPr>
          <a:r>
            <a:rPr lang="en-GB" sz="800" kern="1200" dirty="0"/>
            <a:t>    Improves the quality and safety of patient care.</a:t>
          </a:r>
        </a:p>
        <a:p>
          <a:pPr marL="0" lvl="0" indent="0" algn="ctr" defTabSz="355600">
            <a:lnSpc>
              <a:spcPct val="90000"/>
            </a:lnSpc>
            <a:spcBef>
              <a:spcPct val="0"/>
            </a:spcBef>
            <a:spcAft>
              <a:spcPct val="35000"/>
            </a:spcAft>
            <a:buNone/>
          </a:pPr>
          <a:endParaRPr lang="en-US" sz="800" kern="1200" dirty="0"/>
        </a:p>
      </dsp:txBody>
      <dsp:txXfrm>
        <a:off x="3515881" y="683684"/>
        <a:ext cx="3196255" cy="1917753"/>
      </dsp:txXfrm>
    </dsp:sp>
    <dsp:sp modelId="{0E2013D4-9A58-A444-B5C2-9F12D3C8283A}">
      <dsp:nvSpPr>
        <dsp:cNvPr id="0" name=""/>
        <dsp:cNvSpPr/>
      </dsp:nvSpPr>
      <dsp:spPr>
        <a:xfrm>
          <a:off x="7031763" y="683684"/>
          <a:ext cx="3196255" cy="191775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Speaking kindly can reduce a patient’s stress and worry. </a:t>
          </a:r>
          <a:br>
            <a:rPr lang="en-GB" sz="800" kern="1200" dirty="0"/>
          </a:br>
          <a:r>
            <a:rPr lang="en-GB" sz="800" kern="1200" dirty="0"/>
            <a:t>Healthcare workers can understand patients’ needs more clearly. </a:t>
          </a:r>
          <a:br>
            <a:rPr lang="en-GB" sz="800" kern="1200" dirty="0"/>
          </a:br>
          <a:r>
            <a:rPr lang="en-GB" sz="800" kern="1200" dirty="0"/>
            <a:t>Patients can ask questions and share how they feel.</a:t>
          </a:r>
          <a:br>
            <a:rPr lang="en-GB" sz="800" kern="1200" dirty="0"/>
          </a:br>
          <a:r>
            <a:rPr lang="en-GB" sz="800" kern="1200" dirty="0"/>
            <a:t> Good communication helps workers give the right care and support</a:t>
          </a:r>
          <a:endParaRPr lang="en-US" sz="800" kern="1200" dirty="0"/>
        </a:p>
      </dsp:txBody>
      <dsp:txXfrm>
        <a:off x="7031763" y="683684"/>
        <a:ext cx="3196255" cy="191775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61253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55394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60197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28573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6/20/2026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94839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6/20/2026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10548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6/20/2026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28049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6/20/2026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40979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69135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9508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13703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753655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135976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6/20/2026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533122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6/20/2026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409201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765983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79355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6/20/2026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671435403"/>
      </p:ext>
    </p:extLst>
  </p:cSld>
  <p:clrMap bg1="dk1" tx1="lt1" bg2="dk2" tx2="lt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 id="2147483754"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 /><Relationship Id="rId3" Type="http://schemas.openxmlformats.org/officeDocument/2006/relationships/image" Target="../media/image2.png" /><Relationship Id="rId7" Type="http://schemas.openxmlformats.org/officeDocument/2006/relationships/image" Target="../media/image6.jpeg" /><Relationship Id="rId2" Type="http://schemas.openxmlformats.org/officeDocument/2006/relationships/image" Target="../media/image1.jpeg" /><Relationship Id="rId1" Type="http://schemas.openxmlformats.org/officeDocument/2006/relationships/slideLayout" Target="../slideLayouts/slideLayout1.xml" /><Relationship Id="rId6" Type="http://schemas.openxmlformats.org/officeDocument/2006/relationships/image" Target="../media/image5.png" /><Relationship Id="rId5" Type="http://schemas.openxmlformats.org/officeDocument/2006/relationships/image" Target="../media/image4.png"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1.jpeg" /><Relationship Id="rId1" Type="http://schemas.openxmlformats.org/officeDocument/2006/relationships/slideLayout" Target="../slideLayouts/slideLayout2.xml" /><Relationship Id="rId4" Type="http://schemas.openxmlformats.org/officeDocument/2006/relationships/image" Target="../media/image9.jpeg"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10.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8" name="Picture 1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 name="Oval 1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4" name="Picture 2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6" name="Rectangle 2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05B28D2B-748A-8165-3CBB-50DC276BBA7B}"/>
              </a:ext>
            </a:extLst>
          </p:cNvPr>
          <p:cNvSpPr txBox="1"/>
          <p:nvPr/>
        </p:nvSpPr>
        <p:spPr>
          <a:xfrm>
            <a:off x="646112" y="452718"/>
            <a:ext cx="5629222" cy="1400530"/>
          </a:xfrm>
          <a:prstGeom prst="rect">
            <a:avLst/>
          </a:prstGeom>
        </p:spPr>
        <p:txBody>
          <a:bodyPr vert="horz" lIns="91440" tIns="45720" rIns="91440" bIns="45720" rtlCol="0" anchor="t">
            <a:normAutofit/>
          </a:bodyPr>
          <a:lstStyle/>
          <a:p>
            <a:pPr defTabSz="457200">
              <a:lnSpc>
                <a:spcPct val="90000"/>
              </a:lnSpc>
              <a:spcBef>
                <a:spcPct val="0"/>
              </a:spcBef>
              <a:spcAft>
                <a:spcPts val="600"/>
              </a:spcAft>
            </a:pPr>
            <a:r>
              <a:rPr lang="en-US" sz="3600">
                <a:solidFill>
                  <a:schemeClr val="tx2"/>
                </a:solidFill>
                <a:latin typeface="+mj-lt"/>
                <a:ea typeface="+mj-ea"/>
                <a:cs typeface="+mj-cs"/>
              </a:rPr>
              <a:t>Communication skills in health and social care </a:t>
            </a:r>
          </a:p>
        </p:txBody>
      </p:sp>
      <p:sp>
        <p:nvSpPr>
          <p:cNvPr id="28" name="Freeform: Shape 27">
            <a:extLst>
              <a:ext uri="{FF2B5EF4-FFF2-40B4-BE49-F238E27FC236}">
                <a16:creationId xmlns:a16="http://schemas.microsoft.com/office/drawing/2014/main" id="{AB6AAF19-F9D3-45A5-AE5D-78BC81106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30" name="Freeform 7">
            <a:extLst>
              <a:ext uri="{FF2B5EF4-FFF2-40B4-BE49-F238E27FC236}">
                <a16:creationId xmlns:a16="http://schemas.microsoft.com/office/drawing/2014/main" id="{7BBF43D6-A5CF-4884-BE66-F395A6C04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8" name="Picture 7">
            <a:extLst>
              <a:ext uri="{FF2B5EF4-FFF2-40B4-BE49-F238E27FC236}">
                <a16:creationId xmlns:a16="http://schemas.microsoft.com/office/drawing/2014/main" id="{CD9846A1-01CD-B267-D68E-8C2F34B093FD}"/>
              </a:ext>
            </a:extLst>
          </p:cNvPr>
          <p:cNvPicPr>
            <a:picLocks noChangeAspect="1"/>
          </p:cNvPicPr>
          <p:nvPr/>
        </p:nvPicPr>
        <p:blipFill>
          <a:blip r:embed="rId7"/>
          <a:srcRect r="381"/>
          <a:stretch>
            <a:fillRect/>
          </a:stretch>
        </p:blipFill>
        <p:spPr>
          <a:xfrm>
            <a:off x="7397611" y="500590"/>
            <a:ext cx="4304595" cy="2875491"/>
          </a:xfrm>
          <a:prstGeom prst="rect">
            <a:avLst/>
          </a:prstGeom>
          <a:effectLst/>
        </p:spPr>
      </p:pic>
      <p:sp>
        <p:nvSpPr>
          <p:cNvPr id="32" name="Rectangle 31">
            <a:extLst>
              <a:ext uri="{FF2B5EF4-FFF2-40B4-BE49-F238E27FC236}">
                <a16:creationId xmlns:a16="http://schemas.microsoft.com/office/drawing/2014/main" id="{1D4731B7-53A1-43E4-B5FD-B33358A7F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2B28E9FF-E094-471E-F8D5-098824543F11}"/>
              </a:ext>
            </a:extLst>
          </p:cNvPr>
          <p:cNvSpPr txBox="1"/>
          <p:nvPr/>
        </p:nvSpPr>
        <p:spPr>
          <a:xfrm>
            <a:off x="646112" y="2052918"/>
            <a:ext cx="5628635" cy="4195481"/>
          </a:xfrm>
          <a:prstGeom prst="rect">
            <a:avLst/>
          </a:prstGeom>
        </p:spPr>
        <p:txBody>
          <a:bodyPr vert="horz" lIns="91440" tIns="45720" rIns="91440" bIns="45720" rtlCol="0">
            <a:normAutofit/>
          </a:bodyPr>
          <a:lstStyle/>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Haleema bibi</a:t>
            </a:r>
          </a:p>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Student number : 2511766</a:t>
            </a:r>
          </a:p>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Tutor: wafa Nasir</a:t>
            </a:r>
          </a:p>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Module title : professional development within health and social care</a:t>
            </a:r>
          </a:p>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Module code: (LCH4009_BIRM)</a:t>
            </a:r>
          </a:p>
        </p:txBody>
      </p:sp>
      <p:pic>
        <p:nvPicPr>
          <p:cNvPr id="11" name="Picture 10">
            <a:extLst>
              <a:ext uri="{FF2B5EF4-FFF2-40B4-BE49-F238E27FC236}">
                <a16:creationId xmlns:a16="http://schemas.microsoft.com/office/drawing/2014/main" id="{BAA9654B-D61C-59CE-DD83-19D6F285D482}"/>
              </a:ext>
            </a:extLst>
          </p:cNvPr>
          <p:cNvPicPr>
            <a:picLocks noChangeAspect="1"/>
          </p:cNvPicPr>
          <p:nvPr/>
        </p:nvPicPr>
        <p:blipFill>
          <a:blip r:embed="rId8"/>
          <a:srcRect l="15009"/>
          <a:stretch>
            <a:fillRect/>
          </a:stretch>
        </p:blipFill>
        <p:spPr>
          <a:xfrm>
            <a:off x="7397612" y="3509433"/>
            <a:ext cx="4304594" cy="2872317"/>
          </a:xfrm>
          <a:prstGeom prst="rect">
            <a:avLst/>
          </a:prstGeom>
          <a:effectLst/>
        </p:spPr>
      </p:pic>
    </p:spTree>
    <p:extLst>
      <p:ext uri="{BB962C8B-B14F-4D97-AF65-F5344CB8AC3E}">
        <p14:creationId xmlns:p14="http://schemas.microsoft.com/office/powerpoint/2010/main" val="4277872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TextBox 3">
            <a:extLst>
              <a:ext uri="{FF2B5EF4-FFF2-40B4-BE49-F238E27FC236}">
                <a16:creationId xmlns:a16="http://schemas.microsoft.com/office/drawing/2014/main" id="{D7443B48-465D-185E-0450-2F665C7ADFEB}"/>
              </a:ext>
            </a:extLst>
          </p:cNvPr>
          <p:cNvSpPr txBox="1"/>
          <p:nvPr/>
        </p:nvSpPr>
        <p:spPr>
          <a:xfrm>
            <a:off x="648930" y="629266"/>
            <a:ext cx="6188190" cy="1622321"/>
          </a:xfrm>
          <a:prstGeom prst="rect">
            <a:avLst/>
          </a:prstGeom>
        </p:spPr>
        <p:txBody>
          <a:bodyPr vert="horz" lIns="91440" tIns="45720" rIns="91440" bIns="45720" rtlCol="0" anchor="t">
            <a:normAutofit/>
          </a:bodyPr>
          <a:lstStyle/>
          <a:p>
            <a:pPr defTabSz="457200">
              <a:lnSpc>
                <a:spcPct val="90000"/>
              </a:lnSpc>
              <a:spcBef>
                <a:spcPct val="0"/>
              </a:spcBef>
              <a:spcAft>
                <a:spcPts val="600"/>
              </a:spcAft>
            </a:pPr>
            <a:r>
              <a:rPr lang="en-US" sz="3600">
                <a:solidFill>
                  <a:srgbClr val="EBEBEB"/>
                </a:solidFill>
                <a:latin typeface="+mj-lt"/>
                <a:ea typeface="+mj-ea"/>
                <a:cs typeface="+mj-cs"/>
              </a:rPr>
              <a:t>What is communication In health and social care ?</a:t>
            </a:r>
          </a:p>
        </p:txBody>
      </p:sp>
      <p:sp>
        <p:nvSpPr>
          <p:cNvPr id="7" name="TextBox 6">
            <a:extLst>
              <a:ext uri="{FF2B5EF4-FFF2-40B4-BE49-F238E27FC236}">
                <a16:creationId xmlns:a16="http://schemas.microsoft.com/office/drawing/2014/main" id="{30FDFC80-7417-87FB-54CF-68BC46997956}"/>
              </a:ext>
            </a:extLst>
          </p:cNvPr>
          <p:cNvSpPr txBox="1"/>
          <p:nvPr/>
        </p:nvSpPr>
        <p:spPr>
          <a:xfrm>
            <a:off x="123809" y="1714501"/>
            <a:ext cx="7201571" cy="2891913"/>
          </a:xfrm>
          <a:prstGeom prst="rect">
            <a:avLst/>
          </a:prstGeom>
        </p:spPr>
        <p:txBody>
          <a:bodyPr vert="horz" lIns="91440" tIns="45720" rIns="91440" bIns="45720" rtlCol="0">
            <a:normAutofit fontScale="70000" lnSpcReduction="20000"/>
          </a:bodyPr>
          <a:lstStyle/>
          <a:p>
            <a:pPr defTabSz="457200">
              <a:lnSpc>
                <a:spcPct val="90000"/>
              </a:lnSpc>
              <a:spcBef>
                <a:spcPts val="1000"/>
              </a:spcBef>
              <a:buClr>
                <a:schemeClr val="bg2">
                  <a:lumMod val="40000"/>
                  <a:lumOff val="60000"/>
                </a:schemeClr>
              </a:buClr>
              <a:buSzPct val="80000"/>
            </a:pPr>
            <a:endParaRPr lang="en-GB" sz="1500" dirty="0">
              <a:solidFill>
                <a:srgbClr val="FFFFFF"/>
              </a:solidFill>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Good communication helps healthcare workers understand patients' needs and feelings.</a:t>
            </a: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Creates a positive and supportive environment for recovery and wellbeing.</a:t>
            </a: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Ensures patients feel valued, listened to, and included in their care.</a:t>
            </a: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Reduces the risk of mistakes and improves patient safety.</a:t>
            </a: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Helps maintain confidentiality and professional standards</a:t>
            </a: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Allows care workers to provide personalised support based on individual needs</a:t>
            </a: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Encourages teamwork and cooperation among healthcare staff.</a:t>
            </a: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Communication is a very important skill in health and social care because it helps people understand each other clearly and respectfully.</a:t>
            </a: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Staff can support each other when they are unsure about what to do.</a:t>
            </a: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Working together and communicating regularly helps improve communication skills and professional relationships with others.</a:t>
            </a:r>
          </a:p>
          <a:p>
            <a:pPr defTabSz="457200">
              <a:lnSpc>
                <a:spcPct val="90000"/>
              </a:lnSpc>
              <a:spcBef>
                <a:spcPts val="1000"/>
              </a:spcBef>
              <a:buClr>
                <a:schemeClr val="bg2">
                  <a:lumMod val="40000"/>
                  <a:lumOff val="60000"/>
                </a:schemeClr>
              </a:buClr>
              <a:buSzPct val="80000"/>
            </a:pPr>
            <a:r>
              <a:rPr lang="en-GB" sz="1100" dirty="0">
                <a:solidFill>
                  <a:srgbClr val="FFFFFF"/>
                </a:solidFill>
                <a:latin typeface="Arial" panose="020B0604020202020204" pitchFamily="34" charset="0"/>
                <a:ea typeface="+mj-ea"/>
                <a:cs typeface="Arial" panose="020B0604020202020204" pitchFamily="34" charset="0"/>
              </a:rPr>
              <a:t>NHS England (2024). Communication and patient care. Available at:
</a:t>
            </a:r>
            <a:r>
              <a:rPr lang="en-GB" sz="1100" dirty="0" err="1">
                <a:solidFill>
                  <a:srgbClr val="FFFFFF"/>
                </a:solidFill>
                <a:latin typeface="Arial" panose="020B0604020202020204" pitchFamily="34" charset="0"/>
                <a:ea typeface="+mj-ea"/>
                <a:cs typeface="Arial" panose="020B0604020202020204" pitchFamily="34" charset="0"/>
              </a:rPr>
              <a:t>england.nhs.uk</a:t>
            </a:r>
            <a:r>
              <a:rPr lang="en-GB" sz="1100" dirty="0">
                <a:solidFill>
                  <a:srgbClr val="FFFFFF"/>
                </a:solidFill>
                <a:latin typeface="Arial" panose="020B0604020202020204" pitchFamily="34" charset="0"/>
                <a:ea typeface="+mj-ea"/>
                <a:cs typeface="Arial" panose="020B0604020202020204" pitchFamily="34" charset="0"/>
              </a:rPr>
              <a:t>⁠</a:t>
            </a:r>
            <a:endParaRPr lang="en-US" sz="1100" dirty="0">
              <a:solidFill>
                <a:srgbClr val="FFFFFF"/>
              </a:solidFill>
              <a:latin typeface="Arial" panose="020B0604020202020204" pitchFamily="34" charset="0"/>
              <a:ea typeface="+mj-ea"/>
              <a:cs typeface="Arial" panose="020B0604020202020204" pitchFamily="34" charset="0"/>
            </a:endParaRPr>
          </a:p>
        </p:txBody>
      </p:sp>
      <p:sp>
        <p:nvSpPr>
          <p:cNvPr id="1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0" name="Picture 9">
            <a:extLst>
              <a:ext uri="{FF2B5EF4-FFF2-40B4-BE49-F238E27FC236}">
                <a16:creationId xmlns:a16="http://schemas.microsoft.com/office/drawing/2014/main" id="{5E9431DF-7184-B8CD-0C47-49766936CB48}"/>
              </a:ext>
            </a:extLst>
          </p:cNvPr>
          <p:cNvPicPr>
            <a:picLocks noChangeAspect="1"/>
          </p:cNvPicPr>
          <p:nvPr/>
        </p:nvPicPr>
        <p:blipFill>
          <a:blip r:embed="rId3"/>
          <a:srcRect l="10285" r="3686" b="1"/>
          <a:stretch>
            <a:fillRect/>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5" name="Picture 4">
            <a:extLst>
              <a:ext uri="{FF2B5EF4-FFF2-40B4-BE49-F238E27FC236}">
                <a16:creationId xmlns:a16="http://schemas.microsoft.com/office/drawing/2014/main" id="{111986BA-77C4-25D6-9487-FB9786756C68}"/>
              </a:ext>
            </a:extLst>
          </p:cNvPr>
          <p:cNvPicPr>
            <a:picLocks noChangeAspect="1"/>
          </p:cNvPicPr>
          <p:nvPr/>
        </p:nvPicPr>
        <p:blipFill>
          <a:blip r:embed="rId4"/>
          <a:srcRect l="4935" r="25159" b="1"/>
          <a:stretch>
            <a:fillRect/>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3782749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3F2C894-B179-F9B1-72AB-2582ECB5F408}"/>
              </a:ext>
            </a:extLst>
          </p:cNvPr>
          <p:cNvSpPr txBox="1"/>
          <p:nvPr/>
        </p:nvSpPr>
        <p:spPr>
          <a:xfrm>
            <a:off x="261376" y="349602"/>
            <a:ext cx="9471406" cy="461665"/>
          </a:xfrm>
          <a:prstGeom prst="rect">
            <a:avLst/>
          </a:prstGeom>
          <a:noFill/>
        </p:spPr>
        <p:txBody>
          <a:bodyPr wrap="square" rtlCol="0">
            <a:spAutoFit/>
          </a:bodyPr>
          <a:lstStyle/>
          <a:p>
            <a:pPr algn="l"/>
            <a:r>
              <a:rPr lang="en-GB" sz="2400" b="1" dirty="0">
                <a:latin typeface="Arial" panose="020B0604020202020204" pitchFamily="34" charset="0"/>
                <a:cs typeface="Arial" panose="020B0604020202020204" pitchFamily="34" charset="0"/>
              </a:rPr>
              <a:t>Why communication is important In health and social care ?</a:t>
            </a:r>
            <a:endParaRPr lang="en-US" sz="2400" b="1" dirty="0"/>
          </a:p>
        </p:txBody>
      </p:sp>
      <p:pic>
        <p:nvPicPr>
          <p:cNvPr id="7" name="Picture 6">
            <a:extLst>
              <a:ext uri="{FF2B5EF4-FFF2-40B4-BE49-F238E27FC236}">
                <a16:creationId xmlns:a16="http://schemas.microsoft.com/office/drawing/2014/main" id="{4603FE8D-8865-A9BA-D751-7D71E834FCE1}"/>
              </a:ext>
            </a:extLst>
          </p:cNvPr>
          <p:cNvPicPr>
            <a:picLocks noChangeAspect="1"/>
          </p:cNvPicPr>
          <p:nvPr/>
        </p:nvPicPr>
        <p:blipFill>
          <a:blip r:embed="rId2"/>
          <a:stretch>
            <a:fillRect/>
          </a:stretch>
        </p:blipFill>
        <p:spPr>
          <a:xfrm>
            <a:off x="8377757" y="4798830"/>
            <a:ext cx="3542945" cy="1771473"/>
          </a:xfrm>
          <a:prstGeom prst="rect">
            <a:avLst/>
          </a:prstGeom>
        </p:spPr>
      </p:pic>
      <p:sp>
        <p:nvSpPr>
          <p:cNvPr id="5" name="TextBox 4">
            <a:extLst>
              <a:ext uri="{FF2B5EF4-FFF2-40B4-BE49-F238E27FC236}">
                <a16:creationId xmlns:a16="http://schemas.microsoft.com/office/drawing/2014/main" id="{F9ACC664-0CFC-1468-48F4-E02D7A32A981}"/>
              </a:ext>
            </a:extLst>
          </p:cNvPr>
          <p:cNvSpPr txBox="1"/>
          <p:nvPr/>
        </p:nvSpPr>
        <p:spPr>
          <a:xfrm>
            <a:off x="103175" y="2764588"/>
            <a:ext cx="7091517" cy="338554"/>
          </a:xfrm>
          <a:prstGeom prst="rect">
            <a:avLst/>
          </a:prstGeom>
          <a:noFill/>
        </p:spPr>
        <p:txBody>
          <a:bodyPr wrap="square">
            <a:spAutoFit/>
          </a:bodyPr>
          <a:lstStyle/>
          <a:p>
            <a:pPr marL="285750" indent="-285750">
              <a:buFont typeface="Arial" panose="020B0604020202020204" pitchFamily="34" charset="0"/>
              <a:buChar char="•"/>
            </a:pPr>
            <a:r>
              <a:rPr lang="en-US" sz="1600" dirty="0"/>
              <a:t>.</a:t>
            </a:r>
          </a:p>
        </p:txBody>
      </p:sp>
      <p:graphicFrame>
        <p:nvGraphicFramePr>
          <p:cNvPr id="9" name="TextBox 2">
            <a:extLst>
              <a:ext uri="{FF2B5EF4-FFF2-40B4-BE49-F238E27FC236}">
                <a16:creationId xmlns:a16="http://schemas.microsoft.com/office/drawing/2014/main" id="{3C30E152-2BC1-CF4D-26CC-7EEE2E22E7E9}"/>
              </a:ext>
            </a:extLst>
          </p:cNvPr>
          <p:cNvGraphicFramePr/>
          <p:nvPr>
            <p:extLst>
              <p:ext uri="{D42A27DB-BD31-4B8C-83A1-F6EECF244321}">
                <p14:modId xmlns:p14="http://schemas.microsoft.com/office/powerpoint/2010/main" val="1450130046"/>
              </p:ext>
            </p:extLst>
          </p:nvPr>
        </p:nvGraphicFramePr>
        <p:xfrm>
          <a:off x="375154" y="1182021"/>
          <a:ext cx="10228019" cy="32851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926C531-0DF9-0ADE-3739-7BAFE88B6291}"/>
              </a:ext>
            </a:extLst>
          </p:cNvPr>
          <p:cNvSpPr txBox="1"/>
          <p:nvPr/>
        </p:nvSpPr>
        <p:spPr>
          <a:xfrm>
            <a:off x="375154" y="4171322"/>
            <a:ext cx="6097604" cy="430887"/>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NHS England (2022) Spoken Communication and Patient Safety in the NHS. Available at: </a:t>
            </a:r>
            <a:r>
              <a:rPr lang="en-GB" sz="1100" dirty="0" err="1">
                <a:latin typeface="Arial" panose="020B0604020202020204" pitchFamily="34" charset="0"/>
                <a:cs typeface="Arial" panose="020B0604020202020204" pitchFamily="34" charset="0"/>
              </a:rPr>
              <a:t>En</a:t>
            </a:r>
            <a:r>
              <a:rPr lang="en-US" sz="1100" dirty="0">
                <a:latin typeface="Arial" panose="020B0604020202020204" pitchFamily="34" charset="0"/>
                <a:cs typeface="Arial" panose="020B0604020202020204" pitchFamily="34" charset="0"/>
              </a:rPr>
              <a:t>gland.</a:t>
            </a:r>
            <a:r>
              <a:rPr lang="en-GB" sz="1100" dirty="0" err="1">
                <a:latin typeface="Arial" panose="020B0604020202020204" pitchFamily="34" charset="0"/>
                <a:cs typeface="Arial" panose="020B0604020202020204" pitchFamily="34" charset="0"/>
              </a:rPr>
              <a:t>NHS.uk</a:t>
            </a:r>
            <a:endParaRPr lang="en-US" dirty="0"/>
          </a:p>
        </p:txBody>
      </p:sp>
    </p:spTree>
    <p:extLst>
      <p:ext uri="{BB962C8B-B14F-4D97-AF65-F5344CB8AC3E}">
        <p14:creationId xmlns:p14="http://schemas.microsoft.com/office/powerpoint/2010/main" val="2723033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E6E6DE-74E9-8FE9-7A5A-FE6DC441BB0A}"/>
              </a:ext>
            </a:extLst>
          </p:cNvPr>
          <p:cNvSpPr txBox="1"/>
          <p:nvPr/>
        </p:nvSpPr>
        <p:spPr>
          <a:xfrm>
            <a:off x="648930" y="629266"/>
            <a:ext cx="4795482" cy="1641987"/>
          </a:xfrm>
          <a:prstGeom prst="rect">
            <a:avLst/>
          </a:prstGeom>
        </p:spPr>
        <p:txBody>
          <a:bodyPr vert="horz" lIns="91440" tIns="45720" rIns="91440" bIns="45720" rtlCol="0" anchor="t">
            <a:normAutofit/>
          </a:bodyPr>
          <a:lstStyle/>
          <a:p>
            <a:pPr defTabSz="457200">
              <a:lnSpc>
                <a:spcPct val="90000"/>
              </a:lnSpc>
              <a:spcBef>
                <a:spcPct val="0"/>
              </a:spcBef>
              <a:spcAft>
                <a:spcPts val="600"/>
              </a:spcAft>
            </a:pPr>
            <a:r>
              <a:rPr lang="en-US" sz="3600">
                <a:solidFill>
                  <a:schemeClr val="tx2"/>
                </a:solidFill>
                <a:latin typeface="+mj-lt"/>
                <a:ea typeface="+mj-ea"/>
                <a:cs typeface="+mj-cs"/>
              </a:rPr>
              <a:t>“Practical example in health and social care?”</a:t>
            </a:r>
          </a:p>
        </p:txBody>
      </p:sp>
      <p:pic>
        <p:nvPicPr>
          <p:cNvPr id="7" name="Picture 6">
            <a:extLst>
              <a:ext uri="{FF2B5EF4-FFF2-40B4-BE49-F238E27FC236}">
                <a16:creationId xmlns:a16="http://schemas.microsoft.com/office/drawing/2014/main" id="{B63196FA-D11C-F645-DF2B-D742A252CA88}"/>
              </a:ext>
            </a:extLst>
          </p:cNvPr>
          <p:cNvPicPr>
            <a:picLocks noChangeAspect="1"/>
          </p:cNvPicPr>
          <p:nvPr/>
        </p:nvPicPr>
        <p:blipFill>
          <a:blip r:embed="rId3"/>
          <a:srcRect l="27842" r="7842"/>
          <a:stretch>
            <a:fillRect/>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13" name="Rectangle 12">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CFF5A377-6CF5-77DC-B937-6CD6A3021834}"/>
              </a:ext>
            </a:extLst>
          </p:cNvPr>
          <p:cNvSpPr txBox="1"/>
          <p:nvPr/>
        </p:nvSpPr>
        <p:spPr>
          <a:xfrm>
            <a:off x="647701" y="2438401"/>
            <a:ext cx="4797256" cy="3809998"/>
          </a:xfrm>
          <a:prstGeom prst="rect">
            <a:avLst/>
          </a:prstGeom>
        </p:spPr>
        <p:txBody>
          <a:bodyPr vert="horz" lIns="91440" tIns="45720" rIns="91440" bIns="45720" rtlCol="0">
            <a:normAutofit/>
          </a:bodyPr>
          <a:lstStyle/>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A good example of communication is when a care worker supports an elderly patient with dementia.</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Making eye contact can help build trust and show respect.</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Good communication helps the patient receive proper care.</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Helps patients feel safe and supported.</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Speak slowly and clearly.</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Using a kind and caring tone helps the patient feel safe and comfortable.</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The care worker may need to repeat information if the patient becomes confused.</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They should use simple language to avoid confusion.</a:t>
            </a:r>
          </a:p>
        </p:txBody>
      </p:sp>
      <p:sp>
        <p:nvSpPr>
          <p:cNvPr id="8" name="TextBox 7">
            <a:extLst>
              <a:ext uri="{FF2B5EF4-FFF2-40B4-BE49-F238E27FC236}">
                <a16:creationId xmlns:a16="http://schemas.microsoft.com/office/drawing/2014/main" id="{53CB4F4F-FD8E-4657-0D12-78F365500998}"/>
              </a:ext>
            </a:extLst>
          </p:cNvPr>
          <p:cNvSpPr txBox="1"/>
          <p:nvPr/>
        </p:nvSpPr>
        <p:spPr>
          <a:xfrm>
            <a:off x="1237304" y="4347777"/>
            <a:ext cx="6861389" cy="369332"/>
          </a:xfrm>
          <a:prstGeom prst="rect">
            <a:avLst/>
          </a:prstGeom>
          <a:noFill/>
        </p:spPr>
        <p:txBody>
          <a:bodyPr wrap="square" rtlCol="0">
            <a:spAutoFit/>
          </a:bodyPr>
          <a:lstStyle/>
          <a:p>
            <a:pPr algn="l">
              <a:spcAft>
                <a:spcPts val="600"/>
              </a:spcAft>
            </a:pPr>
            <a:r>
              <a:rPr lang="en-GB" dirty="0">
                <a:latin typeface="Arial" panose="020B0604020202020204" pitchFamily="34" charset="0"/>
                <a:cs typeface="Arial" panose="020B0604020202020204" pitchFamily="34" charset="0"/>
              </a:rPr>
              <a:t> </a:t>
            </a:r>
            <a:r>
              <a:rPr lang="en-GB" dirty="0"/>
              <a:t> </a:t>
            </a:r>
            <a:endParaRPr lang="en-US"/>
          </a:p>
        </p:txBody>
      </p:sp>
      <p:sp>
        <p:nvSpPr>
          <p:cNvPr id="5" name="TextBox 4">
            <a:extLst>
              <a:ext uri="{FF2B5EF4-FFF2-40B4-BE49-F238E27FC236}">
                <a16:creationId xmlns:a16="http://schemas.microsoft.com/office/drawing/2014/main" id="{DE60EE78-F76E-3072-AB8D-61C50BD83BC4}"/>
              </a:ext>
            </a:extLst>
          </p:cNvPr>
          <p:cNvSpPr txBox="1"/>
          <p:nvPr/>
        </p:nvSpPr>
        <p:spPr>
          <a:xfrm>
            <a:off x="0" y="5186232"/>
            <a:ext cx="5592051" cy="430887"/>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National Institute for Health and Care Excellence (2018) Dementia: assessment, management and support for people living with dementia and their </a:t>
            </a:r>
            <a:r>
              <a:rPr lang="en-US" sz="1100" dirty="0" err="1">
                <a:latin typeface="Arial" panose="020B0604020202020204" pitchFamily="34" charset="0"/>
                <a:cs typeface="Arial" panose="020B0604020202020204" pitchFamily="34" charset="0"/>
              </a:rPr>
              <a:t>carers</a:t>
            </a:r>
            <a:r>
              <a:rPr lang="en-US" sz="1100" dirty="0">
                <a:latin typeface="Arial" panose="020B0604020202020204" pitchFamily="34" charset="0"/>
                <a:cs typeface="Arial" panose="020B0604020202020204" pitchFamily="34" charset="0"/>
              </a:rPr>
              <a:t> (NG97).</a:t>
            </a:r>
          </a:p>
        </p:txBody>
      </p:sp>
    </p:spTree>
    <p:extLst>
      <p:ext uri="{BB962C8B-B14F-4D97-AF65-F5344CB8AC3E}">
        <p14:creationId xmlns:p14="http://schemas.microsoft.com/office/powerpoint/2010/main" val="1160538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EB35E7-761C-A3B5-CC88-0E205889B5B0}"/>
              </a:ext>
            </a:extLst>
          </p:cNvPr>
          <p:cNvSpPr txBox="1"/>
          <p:nvPr/>
        </p:nvSpPr>
        <p:spPr>
          <a:xfrm>
            <a:off x="648930" y="629266"/>
            <a:ext cx="9654750" cy="1223983"/>
          </a:xfrm>
          <a:prstGeom prst="rect">
            <a:avLst/>
          </a:prstGeom>
        </p:spPr>
        <p:txBody>
          <a:bodyPr vert="horz" lIns="91440" tIns="45720" rIns="91440" bIns="45720" rtlCol="0" anchor="t">
            <a:noAutofit/>
          </a:bodyPr>
          <a:lstStyle/>
          <a:p>
            <a:pPr defTabSz="457200">
              <a:spcBef>
                <a:spcPct val="0"/>
              </a:spcBef>
              <a:spcAft>
                <a:spcPts val="600"/>
              </a:spcAft>
            </a:pPr>
            <a:r>
              <a:rPr lang="en-GB" sz="4200" dirty="0">
                <a:solidFill>
                  <a:schemeClr val="tx2"/>
                </a:solidFill>
                <a:latin typeface="+mj-lt"/>
                <a:ea typeface="+mj-ea"/>
                <a:cs typeface="+mj-cs"/>
              </a:rPr>
              <a:t>How will I use communication skills?</a:t>
            </a:r>
            <a:r>
              <a:rPr lang="en-US" sz="4200" b="0" i="0" kern="1200" dirty="0">
                <a:solidFill>
                  <a:schemeClr val="tx2"/>
                </a:solidFill>
                <a:latin typeface="+mj-lt"/>
                <a:ea typeface="+mj-ea"/>
                <a:cs typeface="+mj-cs"/>
              </a:rPr>
              <a:t> </a:t>
            </a:r>
          </a:p>
        </p:txBody>
      </p:sp>
      <p:sp>
        <p:nvSpPr>
          <p:cNvPr id="2" name="TextBox 1">
            <a:extLst>
              <a:ext uri="{FF2B5EF4-FFF2-40B4-BE49-F238E27FC236}">
                <a16:creationId xmlns:a16="http://schemas.microsoft.com/office/drawing/2014/main" id="{4C4B8193-9214-62E1-1AF9-639F60C1B28C}"/>
              </a:ext>
            </a:extLst>
          </p:cNvPr>
          <p:cNvSpPr txBox="1"/>
          <p:nvPr/>
        </p:nvSpPr>
        <p:spPr>
          <a:xfrm>
            <a:off x="1103311" y="2052214"/>
            <a:ext cx="4338409" cy="4196185"/>
          </a:xfrm>
          <a:prstGeom prst="rect">
            <a:avLst/>
          </a:prstGeom>
        </p:spPr>
        <p:txBody>
          <a:bodyPr vert="horz" lIns="91440" tIns="45720" rIns="91440" bIns="45720" rtlCol="0">
            <a:normAutofit/>
          </a:bodyPr>
          <a:lstStyle/>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mj-lt"/>
                <a:ea typeface="+mj-ea"/>
                <a:cs typeface="+mj-cs"/>
              </a:rPr>
              <a:t>Use communication skills every day to support patients who are struggling.</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Build positive relationships with patients to gain their trust.</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Listen carefully to patients to understand their needs and concerns.</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Communicate politely and respectfully with patients at all times.</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Speak clearly and professionally with patients’ families.</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Work effectively as part of healthcare team.</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Ask questions when unsure to avoid mistakes and learn more.</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Keep patient information private and confidential provide safe, caring and respectful care.</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Develop into a professional and compassionate healthcare worker.</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Help create a comfortable and supportive environment for patients.</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p:txBody>
      </p:sp>
      <p:pic>
        <p:nvPicPr>
          <p:cNvPr id="9" name="Picture 8">
            <a:extLst>
              <a:ext uri="{FF2B5EF4-FFF2-40B4-BE49-F238E27FC236}">
                <a16:creationId xmlns:a16="http://schemas.microsoft.com/office/drawing/2014/main" id="{06A1545A-4981-0A66-5DF0-13254FD01317}"/>
              </a:ext>
            </a:extLst>
          </p:cNvPr>
          <p:cNvPicPr>
            <a:picLocks noChangeAspect="1"/>
          </p:cNvPicPr>
          <p:nvPr/>
        </p:nvPicPr>
        <p:blipFill>
          <a:blip r:embed="rId3"/>
          <a:stretch>
            <a:fillRect/>
          </a:stretch>
        </p:blipFill>
        <p:spPr>
          <a:xfrm>
            <a:off x="6091916" y="2623850"/>
            <a:ext cx="5451627" cy="3052911"/>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526868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7700D6D-47CB-67E6-4AFB-0576DD004301}"/>
              </a:ext>
            </a:extLst>
          </p:cNvPr>
          <p:cNvSpPr txBox="1"/>
          <p:nvPr/>
        </p:nvSpPr>
        <p:spPr>
          <a:xfrm>
            <a:off x="648930" y="629266"/>
            <a:ext cx="6188190" cy="1622321"/>
          </a:xfrm>
          <a:prstGeom prst="rect">
            <a:avLst/>
          </a:prstGeom>
        </p:spPr>
        <p:txBody>
          <a:bodyPr vert="horz" lIns="91440" tIns="45720" rIns="91440" bIns="45720" rtlCol="0" anchor="t">
            <a:normAutofit/>
          </a:bodyPr>
          <a:lstStyle/>
          <a:p>
            <a:pPr defTabSz="457200">
              <a:spcBef>
                <a:spcPct val="0"/>
              </a:spcBef>
              <a:spcAft>
                <a:spcPts val="600"/>
              </a:spcAft>
            </a:pPr>
            <a:r>
              <a:rPr lang="en-US" sz="4200" u="sng">
                <a:solidFill>
                  <a:srgbClr val="EBEBEB"/>
                </a:solidFill>
                <a:latin typeface="+mj-lt"/>
                <a:ea typeface="+mj-ea"/>
                <a:cs typeface="+mj-cs"/>
              </a:rPr>
              <a:t>Transmission model of communication </a:t>
            </a:r>
          </a:p>
        </p:txBody>
      </p:sp>
      <p:sp>
        <p:nvSpPr>
          <p:cNvPr id="3" name="TextBox 2">
            <a:extLst>
              <a:ext uri="{FF2B5EF4-FFF2-40B4-BE49-F238E27FC236}">
                <a16:creationId xmlns:a16="http://schemas.microsoft.com/office/drawing/2014/main" id="{8C12719E-6C05-81E5-4E39-D112A86907F1}"/>
              </a:ext>
            </a:extLst>
          </p:cNvPr>
          <p:cNvSpPr txBox="1"/>
          <p:nvPr/>
        </p:nvSpPr>
        <p:spPr>
          <a:xfrm>
            <a:off x="648930" y="2438400"/>
            <a:ext cx="6188189" cy="3785419"/>
          </a:xfrm>
          <a:prstGeom prst="rect">
            <a:avLst/>
          </a:prstGeom>
        </p:spPr>
        <p:txBody>
          <a:bodyPr vert="horz" lIns="91440" tIns="45720" rIns="91440" bIns="45720" rtlCol="0">
            <a:normAutofit/>
          </a:bodyPr>
          <a:lstStyle/>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solidFill>
                  <a:srgbClr val="FFFFFF"/>
                </a:solidFill>
                <a:latin typeface="+mj-lt"/>
                <a:ea typeface="+mj-ea"/>
                <a:cs typeface="+mj-cs"/>
              </a:rPr>
              <a:t>Communication is a one way process.</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solidFill>
                  <a:srgbClr val="FFFFFF"/>
                </a:solidFill>
                <a:latin typeface="+mj-lt"/>
                <a:ea typeface="+mj-ea"/>
                <a:cs typeface="+mj-cs"/>
              </a:rPr>
              <a:t>A sender gives a message to a receiver. </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solidFill>
                  <a:srgbClr val="FFFFFF"/>
                </a:solidFill>
                <a:latin typeface="+mj-lt"/>
                <a:ea typeface="+mj-ea"/>
                <a:cs typeface="+mj-cs"/>
              </a:rPr>
              <a:t>The receiver is expected to receive the message with little or no feedback</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solidFill>
                  <a:srgbClr val="FFFFFF"/>
                </a:solidFill>
                <a:latin typeface="+mj-lt"/>
                <a:ea typeface="+mj-ea"/>
                <a:cs typeface="+mj-cs"/>
              </a:rPr>
              <a:t>The model focuses on sending information clearly from one person to another.</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solidFill>
                  <a:srgbClr val="FFFFFF"/>
                </a:solidFill>
                <a:latin typeface="+mj-lt"/>
                <a:ea typeface="+mj-ea"/>
                <a:cs typeface="+mj-cs"/>
              </a:rPr>
              <a:t>Noise can affect communication for example loud background sounds, poor phone connection, technical problems. </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solidFill>
                  <a:srgbClr val="FFFFFF"/>
                </a:solidFill>
                <a:latin typeface="+mj-lt"/>
                <a:ea typeface="+mj-ea"/>
                <a:cs typeface="+mj-cs"/>
              </a:rPr>
              <a:t>Distraction in the environment.</a:t>
            </a:r>
          </a:p>
          <a:p>
            <a:pPr defTabSz="457200">
              <a:lnSpc>
                <a:spcPct val="90000"/>
              </a:lnSpc>
              <a:spcBef>
                <a:spcPts val="1000"/>
              </a:spcBef>
              <a:buClr>
                <a:schemeClr val="bg2">
                  <a:lumMod val="40000"/>
                  <a:lumOff val="60000"/>
                </a:schemeClr>
              </a:buClr>
              <a:buSzPct val="80000"/>
            </a:pPr>
            <a:r>
              <a:rPr lang="en-GB" sz="1100" dirty="0">
                <a:solidFill>
                  <a:srgbClr val="FFFFFF"/>
                </a:solidFill>
                <a:latin typeface="+mj-lt"/>
                <a:ea typeface="+mj-ea"/>
                <a:cs typeface="+mj-cs"/>
              </a:rPr>
              <a:t>E</a:t>
            </a:r>
            <a:r>
              <a:rPr lang="en-US" sz="1100" dirty="0" err="1">
                <a:solidFill>
                  <a:srgbClr val="FFFFFF"/>
                </a:solidFill>
                <a:latin typeface="+mj-lt"/>
                <a:ea typeface="+mj-ea"/>
                <a:cs typeface="+mj-cs"/>
              </a:rPr>
              <a:t>xample</a:t>
            </a:r>
            <a:r>
              <a:rPr lang="en-US" sz="1100" dirty="0">
                <a:solidFill>
                  <a:srgbClr val="FFFFFF"/>
                </a:solidFill>
                <a:latin typeface="+mj-lt"/>
                <a:ea typeface="+mj-ea"/>
                <a:cs typeface="+mj-cs"/>
              </a:rPr>
              <a:t> in healthcare </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solidFill>
                  <a:srgbClr val="FFFFFF"/>
                </a:solidFill>
                <a:latin typeface="+mj-lt"/>
                <a:ea typeface="+mj-ea"/>
                <a:cs typeface="+mj-cs"/>
              </a:rPr>
              <a:t>A doctor Giving instructions to a patient before a procedure.</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solidFill>
                  <a:srgbClr val="FFFFFF"/>
                </a:solidFill>
                <a:latin typeface="+mj-lt"/>
                <a:ea typeface="+mj-ea"/>
                <a:cs typeface="+mj-cs"/>
              </a:rPr>
              <a:t>A nurse making an announcement over a hospital speaker system.</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solidFill>
                  <a:srgbClr val="FFFFFF"/>
                </a:solidFill>
                <a:latin typeface="+mj-lt"/>
                <a:ea typeface="+mj-ea"/>
                <a:cs typeface="+mj-cs"/>
              </a:rPr>
              <a:t>A hospital sending appointment reminders by text message.</a:t>
            </a:r>
          </a:p>
          <a:p>
            <a:pPr defTabSz="457200">
              <a:lnSpc>
                <a:spcPct val="90000"/>
              </a:lnSpc>
              <a:spcBef>
                <a:spcPts val="1000"/>
              </a:spcBef>
              <a:buClr>
                <a:schemeClr val="bg2">
                  <a:lumMod val="40000"/>
                  <a:lumOff val="60000"/>
                </a:schemeClr>
              </a:buClr>
              <a:buSzPct val="80000"/>
            </a:pPr>
            <a:r>
              <a:rPr lang="en-GB" sz="1100" dirty="0">
                <a:solidFill>
                  <a:srgbClr val="FFFFFF"/>
                </a:solidFill>
                <a:latin typeface="+mj-lt"/>
                <a:ea typeface="+mj-ea"/>
                <a:cs typeface="+mj-cs"/>
              </a:rPr>
              <a:t>R</a:t>
            </a:r>
            <a:r>
              <a:rPr lang="en-US" sz="1100" dirty="0" err="1">
                <a:solidFill>
                  <a:srgbClr val="FFFFFF"/>
                </a:solidFill>
                <a:latin typeface="+mj-lt"/>
                <a:ea typeface="+mj-ea"/>
                <a:cs typeface="+mj-cs"/>
              </a:rPr>
              <a:t>eference</a:t>
            </a:r>
            <a:endParaRPr lang="en-US" sz="1100" dirty="0">
              <a:solidFill>
                <a:srgbClr val="FFFFFF"/>
              </a:solidFill>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US" sz="1100" dirty="0">
                <a:solidFill>
                  <a:srgbClr val="FFFFFF"/>
                </a:solidFill>
                <a:latin typeface="+mj-lt"/>
                <a:ea typeface="+mj-ea"/>
                <a:cs typeface="+mj-cs"/>
              </a:rPr>
              <a:t>Claude Shannon and warren weaver (1949). The mathematical theory of communication.</a:t>
            </a: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1100" dirty="0">
              <a:solidFill>
                <a:srgbClr val="FFFFFF"/>
              </a:solidFill>
              <a:latin typeface="+mj-lt"/>
              <a:ea typeface="+mj-ea"/>
              <a:cs typeface="+mj-cs"/>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Two telephones communicating">
            <a:extLst>
              <a:ext uri="{FF2B5EF4-FFF2-40B4-BE49-F238E27FC236}">
                <a16:creationId xmlns:a16="http://schemas.microsoft.com/office/drawing/2014/main" id="{84A358EF-E22D-7C2F-C930-D0FBEAAB2C56}"/>
              </a:ext>
            </a:extLst>
          </p:cNvPr>
          <p:cNvPicPr>
            <a:picLocks noChangeAspect="1"/>
          </p:cNvPicPr>
          <p:nvPr/>
        </p:nvPicPr>
        <p:blipFill>
          <a:blip r:embed="rId3"/>
          <a:srcRect l="18006" r="27715"/>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219769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 name="Rectangle 7">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9" name="Freeform: Shape 18">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4" name="TextBox 3">
            <a:extLst>
              <a:ext uri="{FF2B5EF4-FFF2-40B4-BE49-F238E27FC236}">
                <a16:creationId xmlns:a16="http://schemas.microsoft.com/office/drawing/2014/main" id="{CEF7EF36-D228-BE1A-560E-08EFB3E72A1C}"/>
              </a:ext>
            </a:extLst>
          </p:cNvPr>
          <p:cNvSpPr txBox="1"/>
          <p:nvPr/>
        </p:nvSpPr>
        <p:spPr>
          <a:xfrm>
            <a:off x="1103312" y="452718"/>
            <a:ext cx="8947522" cy="1400530"/>
          </a:xfrm>
          <a:prstGeom prst="rect">
            <a:avLst/>
          </a:prstGeom>
        </p:spPr>
        <p:txBody>
          <a:bodyPr vert="horz" lIns="91440" tIns="45720" rIns="91440" bIns="45720" rtlCol="0" anchor="ctr">
            <a:noAutofit/>
          </a:bodyPr>
          <a:lstStyle/>
          <a:p>
            <a:pPr defTabSz="457200">
              <a:spcBef>
                <a:spcPct val="0"/>
              </a:spcBef>
              <a:spcAft>
                <a:spcPts val="600"/>
              </a:spcAft>
            </a:pPr>
            <a:r>
              <a:rPr lang="en-US" sz="4200" b="0" i="0" u="sng" kern="1200">
                <a:solidFill>
                  <a:srgbClr val="FFFFFF"/>
                </a:solidFill>
                <a:latin typeface="+mj-lt"/>
                <a:ea typeface="+mj-ea"/>
                <a:cs typeface="+mj-cs"/>
              </a:rPr>
              <a:t>Reference</a:t>
            </a:r>
            <a:r>
              <a:rPr lang="en-US" sz="4200" b="0" i="0" kern="1200">
                <a:solidFill>
                  <a:srgbClr val="FFFFFF"/>
                </a:solidFill>
                <a:latin typeface="+mj-lt"/>
                <a:ea typeface="+mj-ea"/>
                <a:cs typeface="+mj-cs"/>
              </a:rPr>
              <a:t> </a:t>
            </a:r>
          </a:p>
        </p:txBody>
      </p:sp>
      <p:sp>
        <p:nvSpPr>
          <p:cNvPr id="3" name="TextBox 2">
            <a:extLst>
              <a:ext uri="{FF2B5EF4-FFF2-40B4-BE49-F238E27FC236}">
                <a16:creationId xmlns:a16="http://schemas.microsoft.com/office/drawing/2014/main" id="{32ECBCE9-E5DD-6E7E-BCCC-41677BC2A03A}"/>
              </a:ext>
            </a:extLst>
          </p:cNvPr>
          <p:cNvSpPr txBox="1"/>
          <p:nvPr/>
        </p:nvSpPr>
        <p:spPr>
          <a:xfrm>
            <a:off x="1103312" y="2763520"/>
            <a:ext cx="8946541" cy="3484879"/>
          </a:xfrm>
          <a:prstGeom prst="rect">
            <a:avLst/>
          </a:prstGeom>
        </p:spPr>
        <p:txBody>
          <a:bodyPr vert="horz" lIns="91440" tIns="45720" rIns="91440" bIns="45720" rtlCol="0">
            <a:normAutofit/>
          </a:bodyPr>
          <a:lstStyle/>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NHS (2023) Effective communication in healthcare</a:t>
            </a:r>
          </a:p>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Skills for care (2022) communications skills guide</a:t>
            </a:r>
          </a:p>
        </p:txBody>
      </p:sp>
    </p:spTree>
    <p:extLst>
      <p:ext uri="{BB962C8B-B14F-4D97-AF65-F5344CB8AC3E}">
        <p14:creationId xmlns:p14="http://schemas.microsoft.com/office/powerpoint/2010/main" val="2827541403"/>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Haleema Bibi (2511766)</dc:creator>
  <cp:lastModifiedBy>Haleema Bibi (2511766)</cp:lastModifiedBy>
  <cp:revision>14</cp:revision>
  <dcterms:created xsi:type="dcterms:W3CDTF">2026-05-20T18:32:14Z</dcterms:created>
  <dcterms:modified xsi:type="dcterms:W3CDTF">2026-06-20T01:00:46Z</dcterms:modified>
</cp:coreProperties>
</file>