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5"/>
  </p:notesMasterIdLst>
  <p:sldIdLst>
    <p:sldId id="257" r:id="rId2"/>
    <p:sldId id="259" r:id="rId3"/>
    <p:sldId id="282" r:id="rId4"/>
    <p:sldId id="262" r:id="rId5"/>
    <p:sldId id="270" r:id="rId6"/>
    <p:sldId id="268" r:id="rId7"/>
    <p:sldId id="273" r:id="rId8"/>
    <p:sldId id="274" r:id="rId9"/>
    <p:sldId id="275" r:id="rId10"/>
    <p:sldId id="277" r:id="rId11"/>
    <p:sldId id="278" r:id="rId12"/>
    <p:sldId id="281" r:id="rId13"/>
    <p:sldId id="260"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395585C-5EF5-4E5A-94CA-7870CEF36B58}" v="9" dt="2026-07-11T23:00:33.2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1630" autoAdjust="0"/>
    <p:restoredTop sz="94689"/>
  </p:normalViewPr>
  <p:slideViewPr>
    <p:cSldViewPr snapToGrid="0" showGuides="1">
      <p:cViewPr varScale="1">
        <p:scale>
          <a:sx n="78" d="100"/>
          <a:sy n="78" d="100"/>
        </p:scale>
        <p:origin x="576" y="77"/>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anessa Matusalem" userId="1a3ac4095fc66449" providerId="LiveId" clId="{CEAE5B72-79F7-4B5A-B6CA-AA34F06696EC}"/>
    <pc:docChg chg="undo redo custSel addSld delSld modSld sldOrd">
      <pc:chgData name="Vanessa Matusalem" userId="1a3ac4095fc66449" providerId="LiveId" clId="{CEAE5B72-79F7-4B5A-B6CA-AA34F06696EC}" dt="2026-07-12T13:42:22.545" v="14489" actId="20577"/>
      <pc:docMkLst>
        <pc:docMk/>
      </pc:docMkLst>
      <pc:sldChg chg="modSp mod">
        <pc:chgData name="Vanessa Matusalem" userId="1a3ac4095fc66449" providerId="LiveId" clId="{CEAE5B72-79F7-4B5A-B6CA-AA34F06696EC}" dt="2026-07-12T13:41:25.288" v="14483" actId="14100"/>
        <pc:sldMkLst>
          <pc:docMk/>
          <pc:sldMk cId="2465510357" sldId="257"/>
        </pc:sldMkLst>
        <pc:spChg chg="mod">
          <ac:chgData name="Vanessa Matusalem" userId="1a3ac4095fc66449" providerId="LiveId" clId="{CEAE5B72-79F7-4B5A-B6CA-AA34F06696EC}" dt="2026-07-12T13:41:25.288" v="14483" actId="14100"/>
          <ac:spMkLst>
            <pc:docMk/>
            <pc:sldMk cId="2465510357" sldId="257"/>
            <ac:spMk id="3" creationId="{8FC115E9-2559-9124-E2DA-727C7D7E63C8}"/>
          </ac:spMkLst>
        </pc:spChg>
      </pc:sldChg>
      <pc:sldChg chg="modSp mod">
        <pc:chgData name="Vanessa Matusalem" userId="1a3ac4095fc66449" providerId="LiveId" clId="{CEAE5B72-79F7-4B5A-B6CA-AA34F06696EC}" dt="2026-07-12T11:59:29.294" v="11481" actId="20577"/>
        <pc:sldMkLst>
          <pc:docMk/>
          <pc:sldMk cId="4196619643" sldId="259"/>
        </pc:sldMkLst>
        <pc:spChg chg="mod">
          <ac:chgData name="Vanessa Matusalem" userId="1a3ac4095fc66449" providerId="LiveId" clId="{CEAE5B72-79F7-4B5A-B6CA-AA34F06696EC}" dt="2026-07-12T11:59:29.294" v="11481" actId="20577"/>
          <ac:spMkLst>
            <pc:docMk/>
            <pc:sldMk cId="4196619643" sldId="259"/>
            <ac:spMk id="2" creationId="{82ED8D34-25AD-C6C3-C0F6-7607BD2C79CA}"/>
          </ac:spMkLst>
        </pc:spChg>
        <pc:spChg chg="mod">
          <ac:chgData name="Vanessa Matusalem" userId="1a3ac4095fc66449" providerId="LiveId" clId="{CEAE5B72-79F7-4B5A-B6CA-AA34F06696EC}" dt="2026-07-12T11:59:15.833" v="11480" actId="20577"/>
          <ac:spMkLst>
            <pc:docMk/>
            <pc:sldMk cId="4196619643" sldId="259"/>
            <ac:spMk id="3" creationId="{8591A1AF-92E3-0456-C0E3-2BD4FC4F4F51}"/>
          </ac:spMkLst>
        </pc:spChg>
      </pc:sldChg>
      <pc:sldChg chg="modSp mod">
        <pc:chgData name="Vanessa Matusalem" userId="1a3ac4095fc66449" providerId="LiveId" clId="{CEAE5B72-79F7-4B5A-B6CA-AA34F06696EC}" dt="2026-07-12T13:34:07.974" v="14430" actId="20577"/>
        <pc:sldMkLst>
          <pc:docMk/>
          <pc:sldMk cId="3697164046" sldId="260"/>
        </pc:sldMkLst>
        <pc:spChg chg="mod">
          <ac:chgData name="Vanessa Matusalem" userId="1a3ac4095fc66449" providerId="LiveId" clId="{CEAE5B72-79F7-4B5A-B6CA-AA34F06696EC}" dt="2026-07-11T22:54:03.136" v="2247" actId="14100"/>
          <ac:spMkLst>
            <pc:docMk/>
            <pc:sldMk cId="3697164046" sldId="260"/>
            <ac:spMk id="2" creationId="{F84D8CAF-1777-73F9-A64A-418448C75B81}"/>
          </ac:spMkLst>
        </pc:spChg>
        <pc:spChg chg="mod">
          <ac:chgData name="Vanessa Matusalem" userId="1a3ac4095fc66449" providerId="LiveId" clId="{CEAE5B72-79F7-4B5A-B6CA-AA34F06696EC}" dt="2026-07-12T13:34:07.974" v="14430" actId="20577"/>
          <ac:spMkLst>
            <pc:docMk/>
            <pc:sldMk cId="3697164046" sldId="260"/>
            <ac:spMk id="3" creationId="{97F4A37A-4C83-C984-2373-92D39DFCA2AB}"/>
          </ac:spMkLst>
        </pc:spChg>
      </pc:sldChg>
      <pc:sldChg chg="modSp mod ord">
        <pc:chgData name="Vanessa Matusalem" userId="1a3ac4095fc66449" providerId="LiveId" clId="{CEAE5B72-79F7-4B5A-B6CA-AA34F06696EC}" dt="2026-07-12T11:58:59.053" v="11478" actId="20577"/>
        <pc:sldMkLst>
          <pc:docMk/>
          <pc:sldMk cId="1256492288" sldId="261"/>
        </pc:sldMkLst>
        <pc:spChg chg="mod">
          <ac:chgData name="Vanessa Matusalem" userId="1a3ac4095fc66449" providerId="LiveId" clId="{CEAE5B72-79F7-4B5A-B6CA-AA34F06696EC}" dt="2026-07-11T22:38:37.939" v="1730" actId="14100"/>
          <ac:spMkLst>
            <pc:docMk/>
            <pc:sldMk cId="1256492288" sldId="261"/>
            <ac:spMk id="2" creationId="{BB32726B-7A41-6A5F-6F31-D2141E141354}"/>
          </ac:spMkLst>
        </pc:spChg>
        <pc:spChg chg="mod">
          <ac:chgData name="Vanessa Matusalem" userId="1a3ac4095fc66449" providerId="LiveId" clId="{CEAE5B72-79F7-4B5A-B6CA-AA34F06696EC}" dt="2026-07-12T11:58:59.053" v="11478" actId="20577"/>
          <ac:spMkLst>
            <pc:docMk/>
            <pc:sldMk cId="1256492288" sldId="261"/>
            <ac:spMk id="3" creationId="{92D0D18B-FF63-B8E7-BDB1-7103F53C09EE}"/>
          </ac:spMkLst>
        </pc:spChg>
      </pc:sldChg>
      <pc:sldChg chg="modSp mod">
        <pc:chgData name="Vanessa Matusalem" userId="1a3ac4095fc66449" providerId="LiveId" clId="{CEAE5B72-79F7-4B5A-B6CA-AA34F06696EC}" dt="2026-07-11T22:36:20.388" v="1727" actId="255"/>
        <pc:sldMkLst>
          <pc:docMk/>
          <pc:sldMk cId="1153672892" sldId="262"/>
        </pc:sldMkLst>
        <pc:spChg chg="mod">
          <ac:chgData name="Vanessa Matusalem" userId="1a3ac4095fc66449" providerId="LiveId" clId="{CEAE5B72-79F7-4B5A-B6CA-AA34F06696EC}" dt="2026-07-11T22:36:20.388" v="1727" actId="255"/>
          <ac:spMkLst>
            <pc:docMk/>
            <pc:sldMk cId="1153672892" sldId="262"/>
            <ac:spMk id="3" creationId="{D407EC82-8258-EBAF-E94A-1C088B9E1859}"/>
          </ac:spMkLst>
        </pc:spChg>
      </pc:sldChg>
      <pc:sldChg chg="modSp add del mod">
        <pc:chgData name="Vanessa Matusalem" userId="1a3ac4095fc66449" providerId="LiveId" clId="{CEAE5B72-79F7-4B5A-B6CA-AA34F06696EC}" dt="2026-07-11T22:08:58.267" v="1594" actId="2696"/>
        <pc:sldMkLst>
          <pc:docMk/>
          <pc:sldMk cId="767755613" sldId="264"/>
        </pc:sldMkLst>
        <pc:spChg chg="mod">
          <ac:chgData name="Vanessa Matusalem" userId="1a3ac4095fc66449" providerId="LiveId" clId="{CEAE5B72-79F7-4B5A-B6CA-AA34F06696EC}" dt="2026-07-11T21:41:10.715" v="1423" actId="21"/>
          <ac:spMkLst>
            <pc:docMk/>
            <pc:sldMk cId="767755613" sldId="264"/>
            <ac:spMk id="3" creationId="{0035639C-1DB2-DC0F-F7BA-72DCF7AC38B8}"/>
          </ac:spMkLst>
        </pc:spChg>
      </pc:sldChg>
      <pc:sldChg chg="modSp add del mod">
        <pc:chgData name="Vanessa Matusalem" userId="1a3ac4095fc66449" providerId="LiveId" clId="{CEAE5B72-79F7-4B5A-B6CA-AA34F06696EC}" dt="2026-07-11T21:42:43.641" v="1434" actId="2696"/>
        <pc:sldMkLst>
          <pc:docMk/>
          <pc:sldMk cId="3790712206" sldId="265"/>
        </pc:sldMkLst>
        <pc:spChg chg="mod">
          <ac:chgData name="Vanessa Matusalem" userId="1a3ac4095fc66449" providerId="LiveId" clId="{CEAE5B72-79F7-4B5A-B6CA-AA34F06696EC}" dt="2026-07-11T21:41:52.627" v="1433" actId="14100"/>
          <ac:spMkLst>
            <pc:docMk/>
            <pc:sldMk cId="3790712206" sldId="265"/>
            <ac:spMk id="2" creationId="{281DBF20-E581-1899-A942-5CB685305043}"/>
          </ac:spMkLst>
        </pc:spChg>
      </pc:sldChg>
      <pc:sldChg chg="modSp mod">
        <pc:chgData name="Vanessa Matusalem" userId="1a3ac4095fc66449" providerId="LiveId" clId="{CEAE5B72-79F7-4B5A-B6CA-AA34F06696EC}" dt="2026-07-11T22:57:29.312" v="2249" actId="20577"/>
        <pc:sldMkLst>
          <pc:docMk/>
          <pc:sldMk cId="1536277867" sldId="266"/>
        </pc:sldMkLst>
        <pc:spChg chg="mod">
          <ac:chgData name="Vanessa Matusalem" userId="1a3ac4095fc66449" providerId="LiveId" clId="{CEAE5B72-79F7-4B5A-B6CA-AA34F06696EC}" dt="2026-07-11T22:57:29.312" v="2249" actId="20577"/>
          <ac:spMkLst>
            <pc:docMk/>
            <pc:sldMk cId="1536277867" sldId="266"/>
            <ac:spMk id="9" creationId="{6D0267B7-849F-60C7-F242-C9D5DEAB63F0}"/>
          </ac:spMkLst>
        </pc:spChg>
      </pc:sldChg>
      <pc:sldChg chg="addSp delSp modSp mod">
        <pc:chgData name="Vanessa Matusalem" userId="1a3ac4095fc66449" providerId="LiveId" clId="{CEAE5B72-79F7-4B5A-B6CA-AA34F06696EC}" dt="2026-07-11T23:00:58.207" v="2294" actId="20577"/>
        <pc:sldMkLst>
          <pc:docMk/>
          <pc:sldMk cId="3181795116" sldId="267"/>
        </pc:sldMkLst>
        <pc:spChg chg="add del mod">
          <ac:chgData name="Vanessa Matusalem" userId="1a3ac4095fc66449" providerId="LiveId" clId="{CEAE5B72-79F7-4B5A-B6CA-AA34F06696EC}" dt="2026-07-11T23:00:58.207" v="2294" actId="20577"/>
          <ac:spMkLst>
            <pc:docMk/>
            <pc:sldMk cId="3181795116" sldId="267"/>
            <ac:spMk id="5" creationId="{A5AA676D-F4F1-F0D5-F5E4-F913B99B0465}"/>
          </ac:spMkLst>
        </pc:spChg>
      </pc:sldChg>
      <pc:sldChg chg="addSp delSp modSp mod">
        <pc:chgData name="Vanessa Matusalem" userId="1a3ac4095fc66449" providerId="LiveId" clId="{CEAE5B72-79F7-4B5A-B6CA-AA34F06696EC}" dt="2026-07-12T10:42:05.188" v="8667" actId="255"/>
        <pc:sldMkLst>
          <pc:docMk/>
          <pc:sldMk cId="1203904183" sldId="268"/>
        </pc:sldMkLst>
        <pc:spChg chg="add del mod">
          <ac:chgData name="Vanessa Matusalem" userId="1a3ac4095fc66449" providerId="LiveId" clId="{CEAE5B72-79F7-4B5A-B6CA-AA34F06696EC}" dt="2026-07-12T10:42:05.188" v="8667" actId="255"/>
          <ac:spMkLst>
            <pc:docMk/>
            <pc:sldMk cId="1203904183" sldId="268"/>
            <ac:spMk id="8" creationId="{075DC6AF-EF58-B7AE-DEBD-FDF3B03A25FE}"/>
          </ac:spMkLst>
        </pc:spChg>
      </pc:sldChg>
      <pc:sldChg chg="del">
        <pc:chgData name="Vanessa Matusalem" userId="1a3ac4095fc66449" providerId="LiveId" clId="{CEAE5B72-79F7-4B5A-B6CA-AA34F06696EC}" dt="2026-07-12T13:40:07.258" v="14458" actId="2696"/>
        <pc:sldMkLst>
          <pc:docMk/>
          <pc:sldMk cId="4195043684" sldId="269"/>
        </pc:sldMkLst>
      </pc:sldChg>
      <pc:sldChg chg="modSp mod">
        <pc:chgData name="Vanessa Matusalem" userId="1a3ac4095fc66449" providerId="LiveId" clId="{CEAE5B72-79F7-4B5A-B6CA-AA34F06696EC}" dt="2026-07-12T13:42:22.545" v="14489" actId="20577"/>
        <pc:sldMkLst>
          <pc:docMk/>
          <pc:sldMk cId="1429363892" sldId="270"/>
        </pc:sldMkLst>
        <pc:spChg chg="mod">
          <ac:chgData name="Vanessa Matusalem" userId="1a3ac4095fc66449" providerId="LiveId" clId="{CEAE5B72-79F7-4B5A-B6CA-AA34F06696EC}" dt="2026-07-12T11:58:32.722" v="11476" actId="20577"/>
          <ac:spMkLst>
            <pc:docMk/>
            <pc:sldMk cId="1429363892" sldId="270"/>
            <ac:spMk id="2" creationId="{E001E248-82DA-834D-8CA3-15E8B0FDA793}"/>
          </ac:spMkLst>
        </pc:spChg>
        <pc:spChg chg="mod">
          <ac:chgData name="Vanessa Matusalem" userId="1a3ac4095fc66449" providerId="LiveId" clId="{CEAE5B72-79F7-4B5A-B6CA-AA34F06696EC}" dt="2026-07-12T13:42:22.545" v="14489" actId="20577"/>
          <ac:spMkLst>
            <pc:docMk/>
            <pc:sldMk cId="1429363892" sldId="270"/>
            <ac:spMk id="3" creationId="{2F3E97BC-8D87-70A0-378D-1C472F75B3CB}"/>
          </ac:spMkLst>
        </pc:spChg>
      </pc:sldChg>
      <pc:sldChg chg="addSp delSp new del mod">
        <pc:chgData name="Vanessa Matusalem" userId="1a3ac4095fc66449" providerId="LiveId" clId="{CEAE5B72-79F7-4B5A-B6CA-AA34F06696EC}" dt="2026-07-11T21:45:09.301" v="1502" actId="2696"/>
        <pc:sldMkLst>
          <pc:docMk/>
          <pc:sldMk cId="224142789" sldId="271"/>
        </pc:sldMkLst>
        <pc:spChg chg="add del">
          <ac:chgData name="Vanessa Matusalem" userId="1a3ac4095fc66449" providerId="LiveId" clId="{CEAE5B72-79F7-4B5A-B6CA-AA34F06696EC}" dt="2026-07-11T21:43:25.087" v="1439" actId="22"/>
          <ac:spMkLst>
            <pc:docMk/>
            <pc:sldMk cId="224142789" sldId="271"/>
            <ac:spMk id="5" creationId="{B5DAC853-E2B8-7A89-6AAA-9F9B9DFDF5D7}"/>
          </ac:spMkLst>
        </pc:spChg>
      </pc:sldChg>
      <pc:sldChg chg="new del">
        <pc:chgData name="Vanessa Matusalem" userId="1a3ac4095fc66449" providerId="LiveId" clId="{CEAE5B72-79F7-4B5A-B6CA-AA34F06696EC}" dt="2026-07-11T21:43:05.860" v="1436" actId="2696"/>
        <pc:sldMkLst>
          <pc:docMk/>
          <pc:sldMk cId="2846888650" sldId="271"/>
        </pc:sldMkLst>
      </pc:sldChg>
      <pc:sldChg chg="new del">
        <pc:chgData name="Vanessa Matusalem" userId="1a3ac4095fc66449" providerId="LiveId" clId="{CEAE5B72-79F7-4B5A-B6CA-AA34F06696EC}" dt="2026-07-11T23:48:49.113" v="3880" actId="2696"/>
        <pc:sldMkLst>
          <pc:docMk/>
          <pc:sldMk cId="3110060506" sldId="271"/>
        </pc:sldMkLst>
      </pc:sldChg>
      <pc:sldChg chg="delSp modSp add del mod ord">
        <pc:chgData name="Vanessa Matusalem" userId="1a3ac4095fc66449" providerId="LiveId" clId="{CEAE5B72-79F7-4B5A-B6CA-AA34F06696EC}" dt="2026-07-11T21:57:46.803" v="1556" actId="2696"/>
        <pc:sldMkLst>
          <pc:docMk/>
          <pc:sldMk cId="711626195" sldId="272"/>
        </pc:sldMkLst>
        <pc:spChg chg="del mod">
          <ac:chgData name="Vanessa Matusalem" userId="1a3ac4095fc66449" providerId="LiveId" clId="{CEAE5B72-79F7-4B5A-B6CA-AA34F06696EC}" dt="2026-07-11T21:44:40.235" v="1497" actId="478"/>
          <ac:spMkLst>
            <pc:docMk/>
            <pc:sldMk cId="711626195" sldId="272"/>
            <ac:spMk id="2" creationId="{221BB316-7C3F-2C3A-E437-64D31A327858}"/>
          </ac:spMkLst>
        </pc:spChg>
        <pc:spChg chg="mod">
          <ac:chgData name="Vanessa Matusalem" userId="1a3ac4095fc66449" providerId="LiveId" clId="{CEAE5B72-79F7-4B5A-B6CA-AA34F06696EC}" dt="2026-07-11T21:45:01.401" v="1501" actId="27636"/>
          <ac:spMkLst>
            <pc:docMk/>
            <pc:sldMk cId="711626195" sldId="272"/>
            <ac:spMk id="3" creationId="{89DB1AFE-0A3D-84F3-C606-5FCD4C659014}"/>
          </ac:spMkLst>
        </pc:spChg>
      </pc:sldChg>
      <pc:sldChg chg="modSp new mod ord">
        <pc:chgData name="Vanessa Matusalem" userId="1a3ac4095fc66449" providerId="LiveId" clId="{CEAE5B72-79F7-4B5A-B6CA-AA34F06696EC}" dt="2026-07-12T10:42:37.424" v="8668" actId="113"/>
        <pc:sldMkLst>
          <pc:docMk/>
          <pc:sldMk cId="3378310497" sldId="272"/>
        </pc:sldMkLst>
        <pc:spChg chg="mod">
          <ac:chgData name="Vanessa Matusalem" userId="1a3ac4095fc66449" providerId="LiveId" clId="{CEAE5B72-79F7-4B5A-B6CA-AA34F06696EC}" dt="2026-07-12T00:04:44.622" v="4358" actId="255"/>
          <ac:spMkLst>
            <pc:docMk/>
            <pc:sldMk cId="3378310497" sldId="272"/>
            <ac:spMk id="2" creationId="{57742A5C-3AA8-0269-1F90-9E34991C9BEF}"/>
          </ac:spMkLst>
        </pc:spChg>
        <pc:spChg chg="mod">
          <ac:chgData name="Vanessa Matusalem" userId="1a3ac4095fc66449" providerId="LiveId" clId="{CEAE5B72-79F7-4B5A-B6CA-AA34F06696EC}" dt="2026-07-12T10:42:37.424" v="8668" actId="113"/>
          <ac:spMkLst>
            <pc:docMk/>
            <pc:sldMk cId="3378310497" sldId="272"/>
            <ac:spMk id="3" creationId="{8D3288FC-F224-697A-4B35-5E406A75F3AD}"/>
          </ac:spMkLst>
        </pc:spChg>
      </pc:sldChg>
      <pc:sldChg chg="delSp modSp add del mod">
        <pc:chgData name="Vanessa Matusalem" userId="1a3ac4095fc66449" providerId="LiveId" clId="{CEAE5B72-79F7-4B5A-B6CA-AA34F06696EC}" dt="2026-07-11T21:46:04.822" v="1510" actId="2696"/>
        <pc:sldMkLst>
          <pc:docMk/>
          <pc:sldMk cId="3784844572" sldId="273"/>
        </pc:sldMkLst>
        <pc:spChg chg="del mod">
          <ac:chgData name="Vanessa Matusalem" userId="1a3ac4095fc66449" providerId="LiveId" clId="{CEAE5B72-79F7-4B5A-B6CA-AA34F06696EC}" dt="2026-07-11T21:45:50.478" v="1509" actId="478"/>
          <ac:spMkLst>
            <pc:docMk/>
            <pc:sldMk cId="3784844572" sldId="273"/>
            <ac:spMk id="9" creationId="{D4199EB0-989F-B29D-1F42-17038536DEBB}"/>
          </ac:spMkLst>
        </pc:spChg>
      </pc:sldChg>
      <pc:sldChg chg="addSp delSp modSp new mod">
        <pc:chgData name="Vanessa Matusalem" userId="1a3ac4095fc66449" providerId="LiveId" clId="{CEAE5B72-79F7-4B5A-B6CA-AA34F06696EC}" dt="2026-07-12T10:43:16.395" v="8671" actId="255"/>
        <pc:sldMkLst>
          <pc:docMk/>
          <pc:sldMk cId="3794841377" sldId="273"/>
        </pc:sldMkLst>
        <pc:spChg chg="add del mod">
          <ac:chgData name="Vanessa Matusalem" userId="1a3ac4095fc66449" providerId="LiveId" clId="{CEAE5B72-79F7-4B5A-B6CA-AA34F06696EC}" dt="2026-07-12T10:43:16.395" v="8671" actId="255"/>
          <ac:spMkLst>
            <pc:docMk/>
            <pc:sldMk cId="3794841377" sldId="273"/>
            <ac:spMk id="2" creationId="{7A08A6FA-475F-18C8-42C5-6E2B1A256CAB}"/>
          </ac:spMkLst>
        </pc:spChg>
        <pc:spChg chg="del mod">
          <ac:chgData name="Vanessa Matusalem" userId="1a3ac4095fc66449" providerId="LiveId" clId="{CEAE5B72-79F7-4B5A-B6CA-AA34F06696EC}" dt="2026-07-12T00:20:30.196" v="4847" actId="21"/>
          <ac:spMkLst>
            <pc:docMk/>
            <pc:sldMk cId="3794841377" sldId="273"/>
            <ac:spMk id="3" creationId="{AF5D417E-8142-0743-D81B-0B2FE07D31E2}"/>
          </ac:spMkLst>
        </pc:spChg>
        <pc:spChg chg="add del mod">
          <ac:chgData name="Vanessa Matusalem" userId="1a3ac4095fc66449" providerId="LiveId" clId="{CEAE5B72-79F7-4B5A-B6CA-AA34F06696EC}" dt="2026-07-12T09:13:48.543" v="5294" actId="21"/>
          <ac:spMkLst>
            <pc:docMk/>
            <pc:sldMk cId="3794841377" sldId="273"/>
            <ac:spMk id="4" creationId="{0B446E9E-4BFE-70A6-FC31-A7E9B84A71D9}"/>
          </ac:spMkLst>
        </pc:spChg>
      </pc:sldChg>
      <pc:sldChg chg="delSp modSp new mod ord">
        <pc:chgData name="Vanessa Matusalem" userId="1a3ac4095fc66449" providerId="LiveId" clId="{CEAE5B72-79F7-4B5A-B6CA-AA34F06696EC}" dt="2026-07-12T10:19:24.125" v="7963" actId="20577"/>
        <pc:sldMkLst>
          <pc:docMk/>
          <pc:sldMk cId="3267229871" sldId="274"/>
        </pc:sldMkLst>
        <pc:spChg chg="mod">
          <ac:chgData name="Vanessa Matusalem" userId="1a3ac4095fc66449" providerId="LiveId" clId="{CEAE5B72-79F7-4B5A-B6CA-AA34F06696EC}" dt="2026-07-12T10:19:24.125" v="7963" actId="20577"/>
          <ac:spMkLst>
            <pc:docMk/>
            <pc:sldMk cId="3267229871" sldId="274"/>
            <ac:spMk id="2" creationId="{021BD71E-2271-2379-7653-4701B03DDC92}"/>
          </ac:spMkLst>
        </pc:spChg>
        <pc:spChg chg="del">
          <ac:chgData name="Vanessa Matusalem" userId="1a3ac4095fc66449" providerId="LiveId" clId="{CEAE5B72-79F7-4B5A-B6CA-AA34F06696EC}" dt="2026-07-12T09:45:37.998" v="6444" actId="21"/>
          <ac:spMkLst>
            <pc:docMk/>
            <pc:sldMk cId="3267229871" sldId="274"/>
            <ac:spMk id="3" creationId="{910CD782-B1A6-98FC-89A5-4AB7622A4B47}"/>
          </ac:spMkLst>
        </pc:spChg>
      </pc:sldChg>
      <pc:sldChg chg="delSp modSp new mod">
        <pc:chgData name="Vanessa Matusalem" userId="1a3ac4095fc66449" providerId="LiveId" clId="{CEAE5B72-79F7-4B5A-B6CA-AA34F06696EC}" dt="2026-07-12T11:57:52.090" v="11475" actId="20577"/>
        <pc:sldMkLst>
          <pc:docMk/>
          <pc:sldMk cId="2361258549" sldId="275"/>
        </pc:sldMkLst>
        <pc:spChg chg="mod">
          <ac:chgData name="Vanessa Matusalem" userId="1a3ac4095fc66449" providerId="LiveId" clId="{CEAE5B72-79F7-4B5A-B6CA-AA34F06696EC}" dt="2026-07-12T11:57:52.090" v="11475" actId="20577"/>
          <ac:spMkLst>
            <pc:docMk/>
            <pc:sldMk cId="2361258549" sldId="275"/>
            <ac:spMk id="2" creationId="{E4920B8D-91C3-69E4-D788-A6F22553AF94}"/>
          </ac:spMkLst>
        </pc:spChg>
        <pc:spChg chg="del">
          <ac:chgData name="Vanessa Matusalem" userId="1a3ac4095fc66449" providerId="LiveId" clId="{CEAE5B72-79F7-4B5A-B6CA-AA34F06696EC}" dt="2026-07-12T10:30:45.545" v="8296" actId="21"/>
          <ac:spMkLst>
            <pc:docMk/>
            <pc:sldMk cId="2361258549" sldId="275"/>
            <ac:spMk id="3" creationId="{EAD7488C-87D8-83C3-23CE-E8BBB872B808}"/>
          </ac:spMkLst>
        </pc:spChg>
      </pc:sldChg>
      <pc:sldChg chg="delSp modSp new del mod">
        <pc:chgData name="Vanessa Matusalem" userId="1a3ac4095fc66449" providerId="LiveId" clId="{CEAE5B72-79F7-4B5A-B6CA-AA34F06696EC}" dt="2026-07-12T11:12:43.679" v="9539" actId="2696"/>
        <pc:sldMkLst>
          <pc:docMk/>
          <pc:sldMk cId="3451648344" sldId="276"/>
        </pc:sldMkLst>
        <pc:spChg chg="del mod">
          <ac:chgData name="Vanessa Matusalem" userId="1a3ac4095fc66449" providerId="LiveId" clId="{CEAE5B72-79F7-4B5A-B6CA-AA34F06696EC}" dt="2026-07-12T11:10:07.167" v="9525" actId="21"/>
          <ac:spMkLst>
            <pc:docMk/>
            <pc:sldMk cId="3451648344" sldId="276"/>
            <ac:spMk id="2" creationId="{B84CD04E-2DB0-4F08-BC71-7C44834D0D36}"/>
          </ac:spMkLst>
        </pc:spChg>
        <pc:spChg chg="del mod">
          <ac:chgData name="Vanessa Matusalem" userId="1a3ac4095fc66449" providerId="LiveId" clId="{CEAE5B72-79F7-4B5A-B6CA-AA34F06696EC}" dt="2026-07-12T11:10:29.770" v="9529" actId="21"/>
          <ac:spMkLst>
            <pc:docMk/>
            <pc:sldMk cId="3451648344" sldId="276"/>
            <ac:spMk id="3" creationId="{F6FD97B7-67C7-ECA8-24AF-E8AB7D1AB78A}"/>
          </ac:spMkLst>
        </pc:spChg>
      </pc:sldChg>
      <pc:sldChg chg="delSp modSp new mod">
        <pc:chgData name="Vanessa Matusalem" userId="1a3ac4095fc66449" providerId="LiveId" clId="{CEAE5B72-79F7-4B5A-B6CA-AA34F06696EC}" dt="2026-07-12T11:53:07.104" v="11388" actId="20577"/>
        <pc:sldMkLst>
          <pc:docMk/>
          <pc:sldMk cId="187688127" sldId="277"/>
        </pc:sldMkLst>
        <pc:spChg chg="mod">
          <ac:chgData name="Vanessa Matusalem" userId="1a3ac4095fc66449" providerId="LiveId" clId="{CEAE5B72-79F7-4B5A-B6CA-AA34F06696EC}" dt="2026-07-12T11:53:07.104" v="11388" actId="20577"/>
          <ac:spMkLst>
            <pc:docMk/>
            <pc:sldMk cId="187688127" sldId="277"/>
            <ac:spMk id="2" creationId="{AAB8474F-CBBD-3988-A2A1-70273764FAC2}"/>
          </ac:spMkLst>
        </pc:spChg>
        <pc:spChg chg="del">
          <ac:chgData name="Vanessa Matusalem" userId="1a3ac4095fc66449" providerId="LiveId" clId="{CEAE5B72-79F7-4B5A-B6CA-AA34F06696EC}" dt="2026-07-12T11:11:39.939" v="9537" actId="21"/>
          <ac:spMkLst>
            <pc:docMk/>
            <pc:sldMk cId="187688127" sldId="277"/>
            <ac:spMk id="3" creationId="{529818A6-C2EF-CB7F-DC21-2BE4BD25E945}"/>
          </ac:spMkLst>
        </pc:spChg>
      </pc:sldChg>
      <pc:sldChg chg="delSp modSp new mod">
        <pc:chgData name="Vanessa Matusalem" userId="1a3ac4095fc66449" providerId="LiveId" clId="{CEAE5B72-79F7-4B5A-B6CA-AA34F06696EC}" dt="2026-07-12T13:09:36.343" v="13577" actId="113"/>
        <pc:sldMkLst>
          <pc:docMk/>
          <pc:sldMk cId="2442724053" sldId="278"/>
        </pc:sldMkLst>
        <pc:spChg chg="mod">
          <ac:chgData name="Vanessa Matusalem" userId="1a3ac4095fc66449" providerId="LiveId" clId="{CEAE5B72-79F7-4B5A-B6CA-AA34F06696EC}" dt="2026-07-12T13:09:36.343" v="13577" actId="113"/>
          <ac:spMkLst>
            <pc:docMk/>
            <pc:sldMk cId="2442724053" sldId="278"/>
            <ac:spMk id="2" creationId="{D2B50510-2329-AB8B-7F76-C2D8A308617A}"/>
          </ac:spMkLst>
        </pc:spChg>
        <pc:spChg chg="del">
          <ac:chgData name="Vanessa Matusalem" userId="1a3ac4095fc66449" providerId="LiveId" clId="{CEAE5B72-79F7-4B5A-B6CA-AA34F06696EC}" dt="2026-07-12T11:53:52.270" v="11391" actId="21"/>
          <ac:spMkLst>
            <pc:docMk/>
            <pc:sldMk cId="2442724053" sldId="278"/>
            <ac:spMk id="3" creationId="{5E2643C0-692D-BF42-20D4-C65235891B2D}"/>
          </ac:spMkLst>
        </pc:spChg>
      </pc:sldChg>
      <pc:sldChg chg="delSp modSp new mod">
        <pc:chgData name="Vanessa Matusalem" userId="1a3ac4095fc66449" providerId="LiveId" clId="{CEAE5B72-79F7-4B5A-B6CA-AA34F06696EC}" dt="2026-07-12T13:37:20.665" v="14457" actId="20577"/>
        <pc:sldMkLst>
          <pc:docMk/>
          <pc:sldMk cId="2086443159" sldId="279"/>
        </pc:sldMkLst>
        <pc:spChg chg="mod">
          <ac:chgData name="Vanessa Matusalem" userId="1a3ac4095fc66449" providerId="LiveId" clId="{CEAE5B72-79F7-4B5A-B6CA-AA34F06696EC}" dt="2026-07-12T13:37:20.665" v="14457" actId="20577"/>
          <ac:spMkLst>
            <pc:docMk/>
            <pc:sldMk cId="2086443159" sldId="279"/>
            <ac:spMk id="2" creationId="{74EE648C-45DD-E259-04F7-8DFAFB9ED2A1}"/>
          </ac:spMkLst>
        </pc:spChg>
        <pc:spChg chg="del">
          <ac:chgData name="Vanessa Matusalem" userId="1a3ac4095fc66449" providerId="LiveId" clId="{CEAE5B72-79F7-4B5A-B6CA-AA34F06696EC}" dt="2026-07-12T13:10:31.087" v="13581" actId="21"/>
          <ac:spMkLst>
            <pc:docMk/>
            <pc:sldMk cId="2086443159" sldId="279"/>
            <ac:spMk id="3" creationId="{AA18394C-CAC1-D42B-C7B4-07C292A71775}"/>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85AAA31-3C17-4A87-8045-E9848A282437}" type="datetimeFigureOut">
              <a:rPr lang="en-GB" smtClean="0"/>
              <a:t>13/07/2026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46B4266-34EF-4C16-A261-A3C88AE4857F}" type="slidenum">
              <a:rPr lang="en-GB" smtClean="0"/>
              <a:t>‹#›</a:t>
            </a:fld>
            <a:endParaRPr lang="en-GB"/>
          </a:p>
        </p:txBody>
      </p:sp>
    </p:spTree>
    <p:extLst>
      <p:ext uri="{BB962C8B-B14F-4D97-AF65-F5344CB8AC3E}">
        <p14:creationId xmlns:p14="http://schemas.microsoft.com/office/powerpoint/2010/main" val="3190150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46B4266-34EF-4C16-A261-A3C88AE4857F}" type="slidenum">
              <a:rPr lang="en-GB" smtClean="0"/>
              <a:t>5</a:t>
            </a:fld>
            <a:endParaRPr lang="en-GB"/>
          </a:p>
        </p:txBody>
      </p:sp>
    </p:spTree>
    <p:extLst>
      <p:ext uri="{BB962C8B-B14F-4D97-AF65-F5344CB8AC3E}">
        <p14:creationId xmlns:p14="http://schemas.microsoft.com/office/powerpoint/2010/main" val="18329823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46B4266-34EF-4C16-A261-A3C88AE4857F}" type="slidenum">
              <a:rPr lang="en-GB" smtClean="0"/>
              <a:t>6</a:t>
            </a:fld>
            <a:endParaRPr lang="en-GB"/>
          </a:p>
        </p:txBody>
      </p:sp>
    </p:spTree>
    <p:extLst>
      <p:ext uri="{BB962C8B-B14F-4D97-AF65-F5344CB8AC3E}">
        <p14:creationId xmlns:p14="http://schemas.microsoft.com/office/powerpoint/2010/main" val="38069159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E69F914-F75C-DF4A-8E3D-0EE1CE742B98}"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7703478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4E69F914-F75C-DF4A-8E3D-0EE1CE742B98}"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41237081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E69F914-F75C-DF4A-8E3D-0EE1CE742B98}"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4666094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E69F914-F75C-DF4A-8E3D-0EE1CE742B98}" type="datetimeFigureOut">
              <a:rPr lang="en-GB" smtClean="0"/>
              <a:t>13/07/2026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0288721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E69F914-F75C-DF4A-8E3D-0EE1CE742B98}" type="datetimeFigureOut">
              <a:rPr lang="en-GB" smtClean="0"/>
              <a:t>13/07/2026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40171406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4E69F914-F75C-DF4A-8E3D-0EE1CE742B98}" type="datetimeFigureOut">
              <a:rPr lang="en-GB" smtClean="0"/>
              <a:t>13/07/2026</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6593555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E69F914-F75C-DF4A-8E3D-0EE1CE742B98}" type="datetimeFigureOut">
              <a:rPr lang="en-GB" smtClean="0"/>
              <a:t>13/07/2026</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9557143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4E69F914-F75C-DF4A-8E3D-0EE1CE742B98}" type="datetimeFigureOut">
              <a:rPr lang="en-GB" smtClean="0"/>
              <a:t>13/07/2026</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4601040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E69F914-F75C-DF4A-8E3D-0EE1CE742B98}" type="datetimeFigureOut">
              <a:rPr lang="en-GB" smtClean="0"/>
              <a:t>13/07/2026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4602165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E69F914-F75C-DF4A-8E3D-0EE1CE742B98}" type="datetimeFigureOut">
              <a:rPr lang="en-GB" smtClean="0"/>
              <a:t>13/07/2026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6363609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E69F914-F75C-DF4A-8E3D-0EE1CE742B98}"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40572911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E69F914-F75C-DF4A-8E3D-0EE1CE742B98}"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8949060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E69F914-F75C-DF4A-8E3D-0EE1CE742B98}"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0094385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E69F914-F75C-DF4A-8E3D-0EE1CE742B98}" type="datetimeFigureOut">
              <a:rPr lang="en-GB" smtClean="0"/>
              <a:t>13/07/2026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5509024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E69F914-F75C-DF4A-8E3D-0EE1CE742B98}" type="datetimeFigureOut">
              <a:rPr lang="en-GB" smtClean="0"/>
              <a:t>13/07/2026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5906829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E69F914-F75C-DF4A-8E3D-0EE1CE742B98}"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70525882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E69F914-F75C-DF4A-8E3D-0EE1CE742B98}"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4043760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E69F914-F75C-DF4A-8E3D-0EE1CE742B98}" type="datetimeFigureOut">
              <a:rPr lang="en-GB" smtClean="0"/>
              <a:t>13/07/2026</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7CFAF8B9-F476-9E49-9916-EFFC20CDCF66}" type="slidenum">
              <a:rPr lang="en-GB" smtClean="0"/>
              <a:t>‹#›</a:t>
            </a:fld>
            <a:endParaRPr lang="en-GB"/>
          </a:p>
        </p:txBody>
      </p:sp>
    </p:spTree>
    <p:extLst>
      <p:ext uri="{BB962C8B-B14F-4D97-AF65-F5344CB8AC3E}">
        <p14:creationId xmlns:p14="http://schemas.microsoft.com/office/powerpoint/2010/main" val="869099576"/>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868237" y="2371240"/>
            <a:ext cx="8539079" cy="1147995"/>
          </a:xfrm>
        </p:spPr>
        <p:txBody>
          <a:bodyPr>
            <a:normAutofit fontScale="90000"/>
          </a:bodyPr>
          <a:lstStyle/>
          <a:p>
            <a:pPr algn="l"/>
            <a:br>
              <a:rPr lang="en-GB" sz="667" b="1" dirty="0">
                <a:ea typeface="Aptos" panose="020B0004020202020204" pitchFamily="34" charset="0"/>
              </a:rPr>
            </a:br>
            <a:br>
              <a:rPr lang="en-GB" sz="1800" dirty="0"/>
            </a:br>
            <a:r>
              <a:rPr lang="en-GB" sz="2200" b="1" dirty="0">
                <a:latin typeface="Arial" panose="020B0604020202020204" pitchFamily="34" charset="0"/>
                <a:cs typeface="Arial" panose="020B0604020202020204" pitchFamily="34" charset="0"/>
              </a:rPr>
              <a:t>Student name: </a:t>
            </a:r>
            <a:r>
              <a:rPr lang="en-GB" sz="2200" dirty="0">
                <a:latin typeface="Arial" panose="020B0604020202020204" pitchFamily="34" charset="0"/>
                <a:cs typeface="Arial" panose="020B0604020202020204" pitchFamily="34" charset="0"/>
              </a:rPr>
              <a:t>Vanessa Matusalem </a:t>
            </a:r>
            <a:br>
              <a:rPr lang="en-GB" sz="2200" dirty="0">
                <a:latin typeface="Arial" panose="020B0604020202020204" pitchFamily="34" charset="0"/>
                <a:cs typeface="Arial" panose="020B0604020202020204" pitchFamily="34" charset="0"/>
              </a:rPr>
            </a:br>
            <a:r>
              <a:rPr lang="en-GB" sz="2200" b="1" dirty="0">
                <a:latin typeface="Arial" panose="020B0604020202020204" pitchFamily="34" charset="0"/>
                <a:cs typeface="Arial" panose="020B0604020202020204" pitchFamily="34" charset="0"/>
              </a:rPr>
              <a:t>Student number: </a:t>
            </a:r>
            <a:r>
              <a:rPr lang="en-GB" sz="2200" dirty="0">
                <a:latin typeface="Arial" panose="020B0604020202020204" pitchFamily="34" charset="0"/>
                <a:cs typeface="Arial" panose="020B0604020202020204" pitchFamily="34" charset="0"/>
              </a:rPr>
              <a:t>2508281</a:t>
            </a:r>
            <a:br>
              <a:rPr lang="en-GB" sz="2200" dirty="0">
                <a:latin typeface="Arial" panose="020B0604020202020204" pitchFamily="34" charset="0"/>
                <a:cs typeface="Arial" panose="020B0604020202020204" pitchFamily="34" charset="0"/>
              </a:rPr>
            </a:br>
            <a:r>
              <a:rPr lang="en-GB" sz="2200" b="1" dirty="0">
                <a:latin typeface="Arial" panose="020B0604020202020204" pitchFamily="34" charset="0"/>
                <a:cs typeface="Arial" panose="020B0604020202020204" pitchFamily="34" charset="0"/>
              </a:rPr>
              <a:t>Lecturer’s name:</a:t>
            </a:r>
            <a:r>
              <a:rPr lang="en-GB" sz="2200" dirty="0">
                <a:latin typeface="Arial" panose="020B0604020202020204" pitchFamily="34" charset="0"/>
                <a:cs typeface="Arial" panose="020B0604020202020204" pitchFamily="34" charset="0"/>
              </a:rPr>
              <a:t> Christiana </a:t>
            </a:r>
            <a:r>
              <a:rPr lang="en-GB" sz="2200" dirty="0" err="1">
                <a:latin typeface="Arial" panose="020B0604020202020204" pitchFamily="34" charset="0"/>
                <a:cs typeface="Arial" panose="020B0604020202020204" pitchFamily="34" charset="0"/>
              </a:rPr>
              <a:t>Melam</a:t>
            </a:r>
            <a:br>
              <a:rPr lang="en-GB" sz="2200" dirty="0">
                <a:latin typeface="Arial" panose="020B0604020202020204" pitchFamily="34" charset="0"/>
                <a:cs typeface="Arial" panose="020B0604020202020204" pitchFamily="34" charset="0"/>
              </a:rPr>
            </a:br>
            <a:br>
              <a:rPr lang="en-GB" sz="1125" dirty="0"/>
            </a:br>
            <a:endParaRPr lang="en-GB" sz="1125"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0" y="3429000"/>
            <a:ext cx="12192000" cy="3098539"/>
          </a:xfrm>
        </p:spPr>
        <p:txBody>
          <a:bodyPr>
            <a:noAutofit/>
          </a:bodyPr>
          <a:lstStyle/>
          <a:p>
            <a:pPr algn="l"/>
            <a:endParaRPr lang="en-GB" sz="1800" b="1" dirty="0">
              <a:latin typeface="Arial" panose="020B0604020202020204" pitchFamily="34" charset="0"/>
              <a:cs typeface="Arial" panose="020B0604020202020204" pitchFamily="34" charset="0"/>
            </a:endParaRPr>
          </a:p>
          <a:p>
            <a:pPr algn="l"/>
            <a:r>
              <a:rPr lang="en-GB" sz="1400" b="1" dirty="0">
                <a:latin typeface="Arial" panose="020B0604020202020204" pitchFamily="34" charset="0"/>
                <a:cs typeface="Arial" panose="020B0604020202020204" pitchFamily="34" charset="0"/>
              </a:rPr>
              <a:t>Acknowledgement of the use of AI tools (</a:t>
            </a:r>
            <a:r>
              <a:rPr lang="en-GB" sz="1400" b="1" dirty="0">
                <a:solidFill>
                  <a:srgbClr val="FF0000"/>
                </a:solidFill>
                <a:latin typeface="Arial" panose="020B0604020202020204" pitchFamily="34" charset="0"/>
                <a:cs typeface="Arial" panose="020B0604020202020204" pitchFamily="34" charset="0"/>
              </a:rPr>
              <a:t> Google, ChatGPT, and Copilot</a:t>
            </a:r>
            <a:r>
              <a:rPr lang="en-GB" sz="1400" b="1" dirty="0">
                <a:latin typeface="Arial" panose="020B0604020202020204" pitchFamily="34" charset="0"/>
                <a:cs typeface="Arial" panose="020B0604020202020204" pitchFamily="34" charset="0"/>
              </a:rPr>
              <a:t>)</a:t>
            </a:r>
          </a:p>
          <a:p>
            <a:pPr algn="l"/>
            <a:r>
              <a:rPr lang="en-GB" sz="1400" dirty="0">
                <a:latin typeface="Arial" panose="020B0604020202020204" pitchFamily="34" charset="0"/>
                <a:cs typeface="Arial" panose="020B0604020202020204" pitchFamily="34" charset="0"/>
              </a:rPr>
              <a:t>I confirm that I have used AI tools to source images and/or for proofreading this work (</a:t>
            </a:r>
            <a:r>
              <a:rPr lang="en-GB" sz="1400" dirty="0">
                <a:solidFill>
                  <a:srgbClr val="FF0000"/>
                </a:solidFill>
                <a:latin typeface="Arial" panose="020B0604020202020204" pitchFamily="34" charset="0"/>
                <a:cs typeface="Arial" panose="020B0604020202020204" pitchFamily="34" charset="0"/>
              </a:rPr>
              <a:t> Google, ChatGPT, and Copilot </a:t>
            </a:r>
            <a:r>
              <a:rPr lang="en-GB" sz="1400" dirty="0">
                <a:latin typeface="Arial" panose="020B0604020202020204" pitchFamily="34" charset="0"/>
                <a:cs typeface="Arial" panose="020B0604020202020204" pitchFamily="34" charset="0"/>
              </a:rPr>
              <a:t>).</a:t>
            </a:r>
          </a:p>
          <a:p>
            <a:pPr algn="l"/>
            <a:r>
              <a:rPr lang="en-GB" sz="1400" dirty="0">
                <a:latin typeface="Arial" panose="020B0604020202020204" pitchFamily="34" charset="0"/>
                <a:cs typeface="Arial" panose="020B0604020202020204" pitchFamily="34" charset="0"/>
              </a:rPr>
              <a:t>I confirm that I have not presented any AI generated materials as my own work. </a:t>
            </a:r>
            <a:endParaRPr lang="en-GB" sz="1400" b="1" dirty="0">
              <a:latin typeface="Arial" panose="020B0604020202020204" pitchFamily="34" charset="0"/>
              <a:cs typeface="Arial" panose="020B0604020202020204" pitchFamily="34" charset="0"/>
            </a:endParaRPr>
          </a:p>
          <a:p>
            <a:pPr algn="l"/>
            <a:endParaRPr lang="en-GB" sz="1400" dirty="0">
              <a:latin typeface="Arial" panose="020B0604020202020204" pitchFamily="34" charset="0"/>
              <a:cs typeface="Arial" panose="020B0604020202020204" pitchFamily="34" charset="0"/>
            </a:endParaRPr>
          </a:p>
          <a:p>
            <a:pPr algn="l"/>
            <a:r>
              <a:rPr lang="en-GB" sz="1400" dirty="0">
                <a:latin typeface="Arial" panose="020B0604020202020204" pitchFamily="34" charset="0"/>
                <a:cs typeface="Arial" panose="020B0604020202020204" pitchFamily="34" charset="0"/>
              </a:rPr>
              <a:t>I confirm I have copies of my drafts, notes, and other resources I used, which I may be asked to provide in evidence</a:t>
            </a:r>
          </a:p>
        </p:txBody>
      </p:sp>
      <p:sp>
        <p:nvSpPr>
          <p:cNvPr id="4" name="TextBox 3">
            <a:extLst>
              <a:ext uri="{FF2B5EF4-FFF2-40B4-BE49-F238E27FC236}">
                <a16:creationId xmlns:a16="http://schemas.microsoft.com/office/drawing/2014/main" id="{0DB5D689-0DBF-6610-F166-1771F1505D35}"/>
              </a:ext>
            </a:extLst>
          </p:cNvPr>
          <p:cNvSpPr txBox="1"/>
          <p:nvPr/>
        </p:nvSpPr>
        <p:spPr>
          <a:xfrm>
            <a:off x="3253361" y="1363899"/>
            <a:ext cx="6049210" cy="707886"/>
          </a:xfrm>
          <a:prstGeom prst="rect">
            <a:avLst/>
          </a:prstGeom>
          <a:noFill/>
        </p:spPr>
        <p:txBody>
          <a:bodyPr wrap="square" rtlCol="0">
            <a:spAutoFit/>
          </a:bodyPr>
          <a:lstStyle/>
          <a:p>
            <a:pPr algn="ctr"/>
            <a:r>
              <a:rPr lang="en-GB" sz="2000" b="1" dirty="0">
                <a:latin typeface="Arial" panose="020B0604020202020204" pitchFamily="34" charset="0"/>
                <a:cs typeface="Arial" panose="020B0604020202020204" pitchFamily="34" charset="0"/>
              </a:rPr>
              <a:t>LCHS4010</a:t>
            </a:r>
          </a:p>
          <a:p>
            <a:pPr algn="ctr"/>
            <a:r>
              <a:rPr lang="en-GB" sz="2000" b="1" dirty="0">
                <a:latin typeface="Arial" panose="020B0604020202020204" pitchFamily="34" charset="0"/>
                <a:cs typeface="Arial" panose="020B0604020202020204" pitchFamily="34" charset="0"/>
              </a:rPr>
              <a:t>Psychology in Health and Social Care</a:t>
            </a:r>
            <a:endParaRPr lang="en-GB" sz="2000"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68237" y="-22125"/>
            <a:ext cx="3272089" cy="13088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ED8D34-25AD-C6C3-C0F6-7607BD2C79CA}"/>
              </a:ext>
            </a:extLst>
          </p:cNvPr>
          <p:cNvSpPr>
            <a:spLocks noGrp="1"/>
          </p:cNvSpPr>
          <p:nvPr>
            <p:ph type="title"/>
          </p:nvPr>
        </p:nvSpPr>
        <p:spPr>
          <a:xfrm>
            <a:off x="0" y="1"/>
            <a:ext cx="11616268" cy="609599"/>
          </a:xfrm>
        </p:spPr>
        <p:txBody>
          <a:bodyPr>
            <a:normAutofit/>
          </a:bodyPr>
          <a:lstStyle/>
          <a:p>
            <a:r>
              <a:rPr lang="en-GB" sz="2000" b="1">
                <a:latin typeface="Arial" panose="020B0604020202020204" pitchFamily="34" charset="0"/>
                <a:cs typeface="Arial" panose="020B0604020202020204" pitchFamily="34" charset="0"/>
              </a:rPr>
              <a:t>Introduction</a:t>
            </a:r>
            <a:r>
              <a:rPr lang="en-GB" sz="2000" b="1" dirty="0">
                <a:latin typeface="Arial" panose="020B0604020202020204" pitchFamily="34" charset="0"/>
                <a:cs typeface="Arial" panose="020B0604020202020204" pitchFamily="34" charset="0"/>
              </a:rPr>
              <a:t>:</a:t>
            </a:r>
          </a:p>
        </p:txBody>
      </p:sp>
      <p:sp>
        <p:nvSpPr>
          <p:cNvPr id="3" name="Content Placeholder 2">
            <a:extLst>
              <a:ext uri="{FF2B5EF4-FFF2-40B4-BE49-F238E27FC236}">
                <a16:creationId xmlns:a16="http://schemas.microsoft.com/office/drawing/2014/main" id="{8591A1AF-92E3-0456-C0E3-2BD4FC4F4F51}"/>
              </a:ext>
            </a:extLst>
          </p:cNvPr>
          <p:cNvSpPr>
            <a:spLocks noGrp="1"/>
          </p:cNvSpPr>
          <p:nvPr>
            <p:ph idx="1"/>
          </p:nvPr>
        </p:nvSpPr>
        <p:spPr>
          <a:xfrm>
            <a:off x="0" y="757084"/>
            <a:ext cx="12192000" cy="6100914"/>
          </a:xfrm>
        </p:spPr>
        <p:txBody>
          <a:bodyPr>
            <a:normAutofit fontScale="25000" lnSpcReduction="20000"/>
          </a:bodyPr>
          <a:lstStyle/>
          <a:p>
            <a:pPr marL="0" indent="0">
              <a:lnSpc>
                <a:spcPct val="160000"/>
              </a:lnSpc>
              <a:buNone/>
            </a:pPr>
            <a:r>
              <a:rPr lang="en-GB" sz="5600" dirty="0">
                <a:latin typeface="Arial" panose="020B0604020202020204" pitchFamily="34" charset="0"/>
                <a:cs typeface="Arial" panose="020B0604020202020204" pitchFamily="34" charset="0"/>
              </a:rPr>
              <a:t>Psychology in Health and Social Care explores how thoughts, emotions, behaviours, and social factors influence an individual’s wellbeing. Understanding psychological principles helps practitioners deliver compassionate, and person-centred care.</a:t>
            </a:r>
          </a:p>
          <a:p>
            <a:pPr marL="0" indent="0">
              <a:lnSpc>
                <a:spcPct val="160000"/>
              </a:lnSpc>
              <a:buNone/>
            </a:pPr>
            <a:r>
              <a:rPr lang="en-GB" sz="5600" dirty="0">
                <a:latin typeface="Arial" panose="020B0604020202020204" pitchFamily="34" charset="0"/>
                <a:cs typeface="Arial" panose="020B0604020202020204" pitchFamily="34" charset="0"/>
              </a:rPr>
              <a:t>Psychology is the scientific study of mind and behaviour, focusing on how individuals think, feel, and act (BNS Institute, 2025). In care settings, this knowledge supports effective communication, assessment, and intervention.</a:t>
            </a:r>
          </a:p>
          <a:p>
            <a:pPr marL="0" indent="0">
              <a:lnSpc>
                <a:spcPct val="160000"/>
              </a:lnSpc>
              <a:buNone/>
            </a:pPr>
            <a:r>
              <a:rPr lang="en-GB" sz="5600" b="1" dirty="0">
                <a:latin typeface="Arial" panose="020B0604020202020204" pitchFamily="34" charset="0"/>
                <a:cs typeface="Arial" panose="020B0604020202020204" pitchFamily="34" charset="0"/>
              </a:rPr>
              <a:t>Jenny is </a:t>
            </a:r>
            <a:r>
              <a:rPr lang="en-GB" sz="5600" dirty="0">
                <a:latin typeface="Arial" panose="020B0604020202020204" pitchFamily="34" charset="0"/>
                <a:cs typeface="Arial" panose="020B0604020202020204" pitchFamily="34" charset="0"/>
              </a:rPr>
              <a:t>the mother of Isaac’s primary attachment figure. The person he turns to comfort, safety, and emotional support. She provides the consistent caregiving that Bowly discuss in essential for healthy attachment formation. (Bowlby, 1969)</a:t>
            </a:r>
          </a:p>
          <a:p>
            <a:pPr marL="0" indent="0">
              <a:buNone/>
            </a:pPr>
            <a:endParaRPr lang="en-GB" sz="5600" dirty="0">
              <a:latin typeface="Arial" panose="020B0604020202020204" pitchFamily="34" charset="0"/>
              <a:cs typeface="Arial" panose="020B0604020202020204" pitchFamily="34" charset="0"/>
            </a:endParaRPr>
          </a:p>
          <a:p>
            <a:pPr marL="0" indent="0">
              <a:buNone/>
            </a:pPr>
            <a:r>
              <a:rPr lang="en-GB" sz="5600" dirty="0">
                <a:latin typeface="Arial" panose="020B0604020202020204" pitchFamily="34" charset="0"/>
                <a:cs typeface="Arial" panose="020B0604020202020204" pitchFamily="34" charset="0"/>
              </a:rPr>
              <a:t>I chose </a:t>
            </a:r>
            <a:r>
              <a:rPr lang="en-GB" sz="5600" b="1" dirty="0">
                <a:latin typeface="Arial" panose="020B0604020202020204" pitchFamily="34" charset="0"/>
                <a:cs typeface="Arial" panose="020B0604020202020204" pitchFamily="34" charset="0"/>
              </a:rPr>
              <a:t>Bowlby’s Attachment Theory </a:t>
            </a:r>
            <a:r>
              <a:rPr lang="en-GB" sz="5600" dirty="0">
                <a:latin typeface="Arial" panose="020B0604020202020204" pitchFamily="34" charset="0"/>
                <a:cs typeface="Arial" panose="020B0604020202020204" pitchFamily="34" charset="0"/>
              </a:rPr>
              <a:t>because it provides a strong, research-supported explanation of how early caregiver </a:t>
            </a:r>
          </a:p>
          <a:p>
            <a:pPr marL="0" indent="0">
              <a:buNone/>
            </a:pPr>
            <a:r>
              <a:rPr lang="en-GB" sz="5600" dirty="0">
                <a:latin typeface="Arial" panose="020B0604020202020204" pitchFamily="34" charset="0"/>
                <a:cs typeface="Arial" panose="020B0604020202020204" pitchFamily="34" charset="0"/>
              </a:rPr>
              <a:t>relationships influence a person’s emotional, social, cognitive, and behavioural development,  making  it highly relevant for analysing </a:t>
            </a:r>
          </a:p>
          <a:p>
            <a:pPr marL="0" indent="0">
              <a:buNone/>
            </a:pPr>
            <a:r>
              <a:rPr lang="en-GB" sz="5600" dirty="0">
                <a:latin typeface="Arial" panose="020B0604020202020204" pitchFamily="34" charset="0"/>
                <a:cs typeface="Arial" panose="020B0604020202020204" pitchFamily="34" charset="0"/>
              </a:rPr>
              <a:t>real-world cases in Health and Social Care.</a:t>
            </a:r>
          </a:p>
          <a:p>
            <a:pPr marL="0" indent="0">
              <a:buNone/>
            </a:pPr>
            <a:endParaRPr lang="en-GB" sz="4300" dirty="0">
              <a:latin typeface="Arial" panose="020B0604020202020204" pitchFamily="34" charset="0"/>
              <a:cs typeface="Arial" panose="020B0604020202020204" pitchFamily="34" charset="0"/>
            </a:endParaRPr>
          </a:p>
          <a:p>
            <a:pPr marL="0" indent="0">
              <a:buNone/>
            </a:pPr>
            <a:br>
              <a:rPr lang="en-GB" sz="3500" dirty="0">
                <a:latin typeface="Arial" panose="020B0604020202020204" pitchFamily="34" charset="0"/>
                <a:cs typeface="Arial" panose="020B0604020202020204" pitchFamily="34" charset="0"/>
              </a:rPr>
            </a:br>
            <a:endParaRPr lang="en-GB" sz="3500" dirty="0">
              <a:latin typeface="Arial" panose="020B0604020202020204" pitchFamily="34" charset="0"/>
              <a:cs typeface="Arial" panose="020B0604020202020204" pitchFamily="34" charset="0"/>
            </a:endParaRPr>
          </a:p>
          <a:p>
            <a:pPr marL="0" indent="0">
              <a:buNone/>
            </a:pPr>
            <a:endParaRPr lang="en-GB" sz="3500" dirty="0">
              <a:latin typeface="Arial" panose="020B0604020202020204" pitchFamily="34" charset="0"/>
              <a:cs typeface="Arial" panose="020B0604020202020204" pitchFamily="34" charset="0"/>
            </a:endParaRPr>
          </a:p>
          <a:p>
            <a:pPr marL="0" indent="0">
              <a:buNone/>
            </a:pPr>
            <a:endParaRPr lang="en-GB" sz="3500" dirty="0">
              <a:latin typeface="Arial" panose="020B0604020202020204" pitchFamily="34" charset="0"/>
              <a:cs typeface="Arial" panose="020B0604020202020204" pitchFamily="34" charset="0"/>
            </a:endParaRPr>
          </a:p>
          <a:p>
            <a:pPr marL="0" indent="0">
              <a:buNone/>
            </a:pPr>
            <a:endParaRPr lang="en-GB" sz="4000" dirty="0">
              <a:latin typeface="Arial" panose="020B0604020202020204" pitchFamily="34" charset="0"/>
              <a:cs typeface="Arial" panose="020B0604020202020204" pitchFamily="34" charset="0"/>
            </a:endParaRPr>
          </a:p>
          <a:p>
            <a:pPr marL="0" indent="0">
              <a:buNone/>
            </a:pPr>
            <a:endParaRPr lang="en-GB" sz="4000" dirty="0">
              <a:latin typeface="Arial" panose="020B0604020202020204" pitchFamily="34" charset="0"/>
              <a:cs typeface="Arial" panose="020B0604020202020204" pitchFamily="34" charset="0"/>
            </a:endParaRPr>
          </a:p>
          <a:p>
            <a:pPr marL="0" indent="0">
              <a:buNone/>
            </a:pPr>
            <a:endParaRPr lang="en-GB" sz="2900" dirty="0">
              <a:latin typeface="Arial" panose="020B0604020202020204" pitchFamily="34" charset="0"/>
              <a:cs typeface="Arial" panose="020B0604020202020204" pitchFamily="34" charset="0"/>
            </a:endParaRPr>
          </a:p>
          <a:p>
            <a:pPr marL="0" indent="0">
              <a:buNone/>
            </a:pPr>
            <a:endParaRPr lang="en-GB" sz="2900" dirty="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 </a:t>
            </a:r>
          </a:p>
          <a:p>
            <a:pPr marL="0" indent="0">
              <a:buNone/>
            </a:pPr>
            <a:endParaRPr lang="en-GB"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966196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25BA41-ED1D-2194-BA3C-3403670F6DAF}"/>
              </a:ext>
            </a:extLst>
          </p:cNvPr>
          <p:cNvSpPr>
            <a:spLocks noGrp="1"/>
          </p:cNvSpPr>
          <p:nvPr>
            <p:ph type="title"/>
          </p:nvPr>
        </p:nvSpPr>
        <p:spPr>
          <a:xfrm>
            <a:off x="0" y="1"/>
            <a:ext cx="12192000" cy="838200"/>
          </a:xfrm>
        </p:spPr>
        <p:txBody>
          <a:bodyPr>
            <a:normAutofit fontScale="90000"/>
          </a:bodyPr>
          <a:lstStyle/>
          <a:p>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Aims of the Presentation:</a:t>
            </a:r>
            <a:br>
              <a:rPr lang="en-GB" sz="2000" b="1" dirty="0">
                <a:latin typeface="Arial" panose="020B0604020202020204" pitchFamily="34" charset="0"/>
                <a:cs typeface="Arial" panose="020B0604020202020204" pitchFamily="34" charset="0"/>
              </a:rPr>
            </a:br>
            <a:endParaRPr lang="en-GB" sz="20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41D2E5-F13F-2603-08C0-63C13569265D}"/>
              </a:ext>
            </a:extLst>
          </p:cNvPr>
          <p:cNvSpPr>
            <a:spLocks noGrp="1"/>
          </p:cNvSpPr>
          <p:nvPr>
            <p:ph idx="1"/>
          </p:nvPr>
        </p:nvSpPr>
        <p:spPr>
          <a:xfrm>
            <a:off x="0" y="766916"/>
            <a:ext cx="11353800" cy="5410047"/>
          </a:xfrm>
        </p:spPr>
        <p:txBody>
          <a:bodyPr>
            <a:normAutofit fontScale="92500" lnSpcReduction="10000"/>
          </a:bodyPr>
          <a:lstStyle/>
          <a:p>
            <a:pPr marL="0" indent="0">
              <a:buNone/>
            </a:pPr>
            <a:r>
              <a:rPr lang="en-GB" sz="1800" b="1" dirty="0"/>
              <a:t>Bowlby’s attachment: (Bowlby, 1969).</a:t>
            </a:r>
          </a:p>
          <a:p>
            <a:pPr marL="0" indent="0">
              <a:buNone/>
            </a:pPr>
            <a:r>
              <a:rPr lang="en-GB" sz="1400" b="1" dirty="0">
                <a:latin typeface="Arial" panose="020B0604020202020204" pitchFamily="34" charset="0"/>
                <a:cs typeface="Arial" panose="020B0604020202020204" pitchFamily="34" charset="0"/>
              </a:rPr>
              <a:t>.</a:t>
            </a:r>
            <a:r>
              <a:rPr lang="en-GB" sz="18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Showing how early. </a:t>
            </a:r>
          </a:p>
          <a:p>
            <a:pPr marL="0" indent="0">
              <a:buNone/>
            </a:pPr>
            <a:r>
              <a:rPr lang="en-GB" sz="1500" b="1" dirty="0">
                <a:latin typeface="Arial" panose="020B0604020202020204" pitchFamily="34" charset="0"/>
                <a:cs typeface="Arial" panose="020B0604020202020204" pitchFamily="34" charset="0"/>
              </a:rPr>
              <a:t>.</a:t>
            </a:r>
            <a:r>
              <a:rPr lang="en-GB" sz="15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Caregiver: Child bonds shape</a:t>
            </a:r>
            <a:r>
              <a:rPr lang="en-GB" sz="1500" dirty="0">
                <a:latin typeface="Arial" panose="020B0604020202020204" pitchFamily="34" charset="0"/>
                <a:cs typeface="Arial" panose="020B0604020202020204" pitchFamily="34" charset="0"/>
              </a:rPr>
              <a:t>. </a:t>
            </a:r>
          </a:p>
          <a:p>
            <a:pPr marL="0" indent="0">
              <a:buNone/>
            </a:pPr>
            <a:r>
              <a:rPr lang="en-GB" sz="1400" b="1" dirty="0">
                <a:latin typeface="Arial" panose="020B0604020202020204" pitchFamily="34" charset="0"/>
                <a:cs typeface="Arial" panose="020B0604020202020204" pitchFamily="34" charset="0"/>
              </a:rPr>
              <a:t>.</a:t>
            </a:r>
            <a:r>
              <a:rPr lang="en-GB" sz="15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Emotional and social development.</a:t>
            </a:r>
          </a:p>
          <a:p>
            <a:pPr marL="0" indent="0">
              <a:buNone/>
            </a:pPr>
            <a:r>
              <a:rPr lang="en-GB" sz="1800" b="1" dirty="0">
                <a:latin typeface="Arial" panose="020B0604020202020204" pitchFamily="34" charset="0"/>
                <a:cs typeface="Arial" panose="020B0604020202020204" pitchFamily="34" charset="0"/>
              </a:rPr>
              <a:t>Who propose the theory: (Bretherton, 1992).</a:t>
            </a:r>
          </a:p>
          <a:p>
            <a:pPr marL="0" indent="0">
              <a:buNone/>
            </a:pPr>
            <a:r>
              <a:rPr lang="en-GB" sz="1400" b="1" dirty="0">
                <a:latin typeface="Arial" panose="020B0604020202020204" pitchFamily="34" charset="0"/>
                <a:cs typeface="Arial" panose="020B0604020202020204" pitchFamily="34" charset="0"/>
              </a:rPr>
              <a:t>.</a:t>
            </a:r>
            <a:r>
              <a:rPr lang="en-GB" sz="1400" dirty="0">
                <a:latin typeface="Arial" panose="020B0604020202020204" pitchFamily="34" charset="0"/>
                <a:cs typeface="Arial" panose="020B0604020202020204" pitchFamily="34" charset="0"/>
              </a:rPr>
              <a:t> John Bowlby, a British psychiatrist, propose attachment theory and argued that infants are biologically driven to form attachments for survival.</a:t>
            </a:r>
          </a:p>
          <a:p>
            <a:pPr marL="0" indent="0">
              <a:buNone/>
            </a:pPr>
            <a:r>
              <a:rPr lang="en-GB" sz="1800" b="1" dirty="0">
                <a:latin typeface="Arial" panose="020B0604020202020204" pitchFamily="34" charset="0"/>
                <a:cs typeface="Arial" panose="020B0604020202020204" pitchFamily="34" charset="0"/>
              </a:rPr>
              <a:t>What does it focus on: (Bowlby, 1969).</a:t>
            </a:r>
          </a:p>
          <a:p>
            <a:pPr marL="0" indent="0">
              <a:buNone/>
            </a:pPr>
            <a:r>
              <a:rPr lang="en-GB" sz="1400" b="1"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The monotropy.</a:t>
            </a:r>
          </a:p>
          <a:p>
            <a:pPr marL="0" indent="0">
              <a:buNone/>
            </a:pPr>
            <a:r>
              <a:rPr lang="en-GB" sz="1400" b="1"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The secure base.</a:t>
            </a:r>
          </a:p>
          <a:p>
            <a:pPr marL="0" indent="0">
              <a:buNone/>
            </a:pPr>
            <a:r>
              <a:rPr lang="en-GB" sz="1400" b="1"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The childminder.</a:t>
            </a:r>
          </a:p>
          <a:p>
            <a:pPr marL="0" indent="0">
              <a:buNone/>
            </a:pPr>
            <a:r>
              <a:rPr lang="en-GB" sz="1800" b="1"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The guide of the future relationship.</a:t>
            </a:r>
          </a:p>
          <a:p>
            <a:pPr marL="0" indent="0">
              <a:buNone/>
            </a:pPr>
            <a:r>
              <a:rPr lang="en-GB" sz="1800" b="1" dirty="0">
                <a:latin typeface="Arial" panose="020B0604020202020204" pitchFamily="34" charset="0"/>
                <a:cs typeface="Arial" panose="020B0604020202020204" pitchFamily="34" charset="0"/>
              </a:rPr>
              <a:t>The element theory of the early year development: (Ainsworth, 1978)</a:t>
            </a:r>
          </a:p>
          <a:p>
            <a:pPr marL="0" indent="0">
              <a:buNone/>
            </a:pPr>
            <a:r>
              <a:rPr lang="en-GB" sz="1400" b="1"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Early childhood development.</a:t>
            </a:r>
          </a:p>
          <a:p>
            <a:pPr marL="0" indent="0">
              <a:buNone/>
            </a:pPr>
            <a:r>
              <a:rPr lang="en-GB" sz="1800" b="1"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Exploration.</a:t>
            </a:r>
          </a:p>
          <a:p>
            <a:pPr marL="0" indent="0">
              <a:buNone/>
            </a:pPr>
            <a:r>
              <a:rPr lang="en-GB" sz="1800" b="1"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Learning.</a:t>
            </a:r>
          </a:p>
          <a:p>
            <a:pPr marL="0" indent="0">
              <a:buNone/>
            </a:pPr>
            <a:r>
              <a:rPr lang="en-GB" sz="1800" b="1"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Social interaction.</a:t>
            </a:r>
          </a:p>
          <a:p>
            <a:pPr marL="0" indent="0">
              <a:buNone/>
            </a:pPr>
            <a:endParaRPr lang="en-GB" sz="1800" b="1" dirty="0">
              <a:latin typeface="Arial" panose="020B0604020202020204" pitchFamily="34" charset="0"/>
              <a:cs typeface="Arial" panose="020B0604020202020204" pitchFamily="34" charset="0"/>
            </a:endParaRPr>
          </a:p>
          <a:p>
            <a:pPr marL="0" indent="0">
              <a:buNone/>
            </a:pPr>
            <a:endParaRPr lang="en-GB" sz="1800" b="1" dirty="0">
              <a:latin typeface="Arial" panose="020B0604020202020204" pitchFamily="34" charset="0"/>
              <a:cs typeface="Arial" panose="020B0604020202020204" pitchFamily="34" charset="0"/>
            </a:endParaRPr>
          </a:p>
          <a:p>
            <a:pPr marL="0" indent="0">
              <a:buNone/>
            </a:pPr>
            <a:endParaRPr lang="en-GB" sz="1800" b="1" dirty="0">
              <a:latin typeface="Arial" panose="020B0604020202020204" pitchFamily="34" charset="0"/>
              <a:cs typeface="Arial" panose="020B0604020202020204" pitchFamily="34" charset="0"/>
            </a:endParaRPr>
          </a:p>
          <a:p>
            <a:pPr marL="457200" lvl="1" indent="0">
              <a:buNone/>
            </a:pPr>
            <a:endParaRPr lang="en-GB" sz="15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344229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407EC82-8258-EBAF-E94A-1C088B9E1859}"/>
              </a:ext>
            </a:extLst>
          </p:cNvPr>
          <p:cNvSpPr>
            <a:spLocks noGrp="1"/>
          </p:cNvSpPr>
          <p:nvPr>
            <p:ph idx="1"/>
          </p:nvPr>
        </p:nvSpPr>
        <p:spPr>
          <a:xfrm>
            <a:off x="0" y="0"/>
            <a:ext cx="12192000" cy="6964326"/>
          </a:xfrm>
        </p:spPr>
        <p:txBody>
          <a:bodyPr>
            <a:noAutofit/>
          </a:bodyPr>
          <a:lstStyle/>
          <a:p>
            <a:pPr marL="0" indent="0">
              <a:buNone/>
            </a:pPr>
            <a:endParaRPr lang="en-GB" sz="1600" b="1" dirty="0">
              <a:latin typeface="Arial" panose="020B0604020202020204" pitchFamily="34" charset="0"/>
              <a:cs typeface="Arial" panose="020B0604020202020204" pitchFamily="34" charset="0"/>
            </a:endParaRPr>
          </a:p>
          <a:p>
            <a:pPr marL="0" indent="0">
              <a:buNone/>
            </a:pPr>
            <a:r>
              <a:rPr lang="en-GB" sz="2000" b="1" dirty="0">
                <a:latin typeface="Arial" panose="020B0604020202020204" pitchFamily="34" charset="0"/>
                <a:cs typeface="Arial" panose="020B0604020202020204" pitchFamily="34" charset="0"/>
              </a:rPr>
              <a:t>The theory link to Jenn’s situation and needs:</a:t>
            </a:r>
          </a:p>
          <a:p>
            <a:pPr marL="0" indent="0">
              <a:buNone/>
            </a:pPr>
            <a:endParaRPr lang="en-GB" sz="2000" b="1" dirty="0">
              <a:latin typeface="Arial" panose="020B0604020202020204" pitchFamily="34" charset="0"/>
              <a:cs typeface="Arial" panose="020B0604020202020204" pitchFamily="34" charset="0"/>
            </a:endParaRPr>
          </a:p>
          <a:p>
            <a:pPr marL="0" indent="0">
              <a:buNone/>
            </a:pPr>
            <a:r>
              <a:rPr lang="en-GB" sz="1600" b="1" dirty="0">
                <a:latin typeface="Arial" panose="020B0604020202020204" pitchFamily="34" charset="0"/>
                <a:cs typeface="Arial" panose="020B0604020202020204" pitchFamily="34" charset="0"/>
              </a:rPr>
              <a:t>Provides a Secure Base for Isaac: </a:t>
            </a:r>
          </a:p>
          <a:p>
            <a:pPr marL="0" indent="0">
              <a:buNone/>
            </a:pPr>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A secure base allows a child to explore confidently while knowing the caregiver is available if needed (Bowlby, 1969).</a:t>
            </a:r>
          </a:p>
          <a:p>
            <a:pPr marL="0" indent="0">
              <a:buNone/>
            </a:pPr>
            <a:r>
              <a:rPr lang="en-GB" sz="1400" b="1" dirty="0">
                <a:latin typeface="Arial" panose="020B0604020202020204" pitchFamily="34" charset="0"/>
                <a:cs typeface="Arial" panose="020B0604020202020204" pitchFamily="34" charset="0"/>
              </a:rPr>
              <a:t>.</a:t>
            </a:r>
            <a:r>
              <a:rPr lang="en-GB" sz="1400" dirty="0">
                <a:latin typeface="Arial" panose="020B0604020202020204" pitchFamily="34" charset="0"/>
                <a:cs typeface="Arial" panose="020B0604020202020204" pitchFamily="34" charset="0"/>
              </a:rPr>
              <a:t> Jenny’s warm and predictable caregiving helps Isaac feel safe enough to explore his environment, supporting his early cognitive development and curiosity. </a:t>
            </a:r>
          </a:p>
          <a:p>
            <a:pPr marL="0" indent="0">
              <a:buNone/>
            </a:pPr>
            <a:r>
              <a:rPr lang="en-GB" sz="1600" b="1" dirty="0">
                <a:latin typeface="Arial" panose="020B0604020202020204" pitchFamily="34" charset="0"/>
                <a:cs typeface="Arial" panose="020B0604020202020204" pitchFamily="34" charset="0"/>
              </a:rPr>
              <a:t>Acts as Isaac’s Safe Haven: </a:t>
            </a:r>
          </a:p>
          <a:p>
            <a:pPr marL="0" indent="0">
              <a:buNone/>
            </a:pPr>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When Isaac is distressed, he seeks Jenny for comfort. Bowlby (1969) described this as the guardian function  of attachment.</a:t>
            </a:r>
          </a:p>
          <a:p>
            <a:pPr marL="0" indent="0">
              <a:buNone/>
            </a:pPr>
            <a:r>
              <a:rPr lang="en-GB" sz="1400" b="1" dirty="0">
                <a:latin typeface="Arial" panose="020B0604020202020204" pitchFamily="34" charset="0"/>
                <a:cs typeface="Arial" panose="020B0604020202020204" pitchFamily="34" charset="0"/>
              </a:rPr>
              <a:t>.</a:t>
            </a:r>
            <a:r>
              <a:rPr lang="en-GB" sz="1400" dirty="0">
                <a:latin typeface="Arial" panose="020B0604020202020204" pitchFamily="34" charset="0"/>
                <a:cs typeface="Arial" panose="020B0604020202020204" pitchFamily="34" charset="0"/>
              </a:rPr>
              <a:t> Jenny’s soothing responses help Isaac regulate his emotions, which is essential for healthy emotional development in early years.</a:t>
            </a:r>
          </a:p>
          <a:p>
            <a:pPr marL="0" indent="0">
              <a:buNone/>
            </a:pPr>
            <a:r>
              <a:rPr lang="en-GB" sz="1600" b="1" dirty="0">
                <a:latin typeface="Arial" panose="020B0604020202020204" pitchFamily="34" charset="0"/>
                <a:cs typeface="Arial" panose="020B0604020202020204" pitchFamily="34" charset="0"/>
              </a:rPr>
              <a:t>Shapes Isaac’s Internal Working Model: </a:t>
            </a:r>
          </a:p>
          <a:p>
            <a:pPr marL="0" indent="0">
              <a:buNone/>
            </a:pPr>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Through Jenny’s caregiving, Isaac develops  an internal working model – mental expectation about relationships (Bretherton, 1992).</a:t>
            </a:r>
          </a:p>
          <a:p>
            <a:pPr marL="0" indent="0">
              <a:buNone/>
            </a:pPr>
            <a:r>
              <a:rPr lang="en-GB" sz="1400" b="1" dirty="0">
                <a:latin typeface="Arial" panose="020B0604020202020204" pitchFamily="34" charset="0"/>
                <a:cs typeface="Arial" panose="020B0604020202020204" pitchFamily="34" charset="0"/>
              </a:rPr>
              <a:t>.</a:t>
            </a:r>
            <a:r>
              <a:rPr lang="en-GB" sz="1400" dirty="0">
                <a:latin typeface="Arial" panose="020B0604020202020204" pitchFamily="34" charset="0"/>
                <a:cs typeface="Arial" panose="020B0604020202020204" pitchFamily="34" charset="0"/>
              </a:rPr>
              <a:t> If Jenny is sensitive and responsive, Isaac learns that others are trustworthy and supportive. This influences his future social relationships, confidence, and behaviour.</a:t>
            </a:r>
          </a:p>
          <a:p>
            <a:pPr marL="0" indent="0">
              <a:buNone/>
            </a:pPr>
            <a:r>
              <a:rPr lang="en-GB" sz="1600" b="1" dirty="0">
                <a:latin typeface="Arial" panose="020B0604020202020204" pitchFamily="34" charset="0"/>
                <a:cs typeface="Arial" panose="020B0604020202020204" pitchFamily="34" charset="0"/>
              </a:rPr>
              <a:t>Caregiving Influences Isaac’s Attachment Style: </a:t>
            </a:r>
          </a:p>
          <a:p>
            <a:pPr marL="0" indent="0">
              <a:buNone/>
            </a:pPr>
            <a:r>
              <a:rPr lang="en-GB" sz="1600" b="1"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Ainsworth </a:t>
            </a:r>
            <a:r>
              <a:rPr lang="en-GB" sz="1400" i="1" dirty="0">
                <a:latin typeface="Arial" panose="020B0604020202020204" pitchFamily="34" charset="0"/>
                <a:cs typeface="Arial" panose="020B0604020202020204" pitchFamily="34" charset="0"/>
              </a:rPr>
              <a:t>et al.</a:t>
            </a:r>
            <a:r>
              <a:rPr lang="en-GB" sz="1400" dirty="0">
                <a:latin typeface="Arial" panose="020B0604020202020204" pitchFamily="34" charset="0"/>
                <a:cs typeface="Arial" panose="020B0604020202020204" pitchFamily="34" charset="0"/>
              </a:rPr>
              <a:t> (1978) research</a:t>
            </a:r>
            <a:r>
              <a:rPr lang="en-GB" sz="1400" b="1"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shows that sensitive caregiving leads to secure attachment, while inconsistent or rejecting care leads to insecure patterns.</a:t>
            </a:r>
          </a:p>
          <a:p>
            <a:pPr marL="0" indent="0">
              <a:buNone/>
            </a:pPr>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Jenny’s behaviour therefore directly affects whether Isaac  develops a secure, avoidant, resistant, or disorganised attachment style. This shapes his long-term emotional wellbeing and resilience. </a:t>
            </a:r>
          </a:p>
        </p:txBody>
      </p:sp>
    </p:spTree>
    <p:extLst>
      <p:ext uri="{BB962C8B-B14F-4D97-AF65-F5344CB8AC3E}">
        <p14:creationId xmlns:p14="http://schemas.microsoft.com/office/powerpoint/2010/main" val="11536728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1E248-82DA-834D-8CA3-15E8B0FDA793}"/>
              </a:ext>
            </a:extLst>
          </p:cNvPr>
          <p:cNvSpPr>
            <a:spLocks noGrp="1"/>
          </p:cNvSpPr>
          <p:nvPr>
            <p:ph type="title"/>
          </p:nvPr>
        </p:nvSpPr>
        <p:spPr>
          <a:xfrm>
            <a:off x="0" y="0"/>
            <a:ext cx="12192000" cy="470959"/>
          </a:xfrm>
        </p:spPr>
        <p:txBody>
          <a:bodyPr>
            <a:noAutofit/>
          </a:bodyPr>
          <a:lstStyle/>
          <a:p>
            <a:br>
              <a:rPr lang="en-GB" sz="2000" b="1" dirty="0">
                <a:latin typeface="Arial" panose="020B0604020202020204" pitchFamily="34" charset="0"/>
                <a:cs typeface="Arial" panose="020B0604020202020204" pitchFamily="34" charset="0"/>
              </a:rPr>
            </a:br>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Link to Isaac’s early years needs ( PIES):</a:t>
            </a:r>
            <a:br>
              <a:rPr lang="en-GB" sz="2000" b="1" dirty="0">
                <a:latin typeface="Arial" panose="020B0604020202020204" pitchFamily="34" charset="0"/>
                <a:cs typeface="Arial" panose="020B0604020202020204" pitchFamily="34" charset="0"/>
              </a:rPr>
            </a:br>
            <a:endParaRPr lang="en-GB" sz="20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F3E97BC-8D87-70A0-378D-1C472F75B3CB}"/>
              </a:ext>
            </a:extLst>
          </p:cNvPr>
          <p:cNvSpPr>
            <a:spLocks noGrp="1"/>
          </p:cNvSpPr>
          <p:nvPr>
            <p:ph idx="1"/>
          </p:nvPr>
        </p:nvSpPr>
        <p:spPr>
          <a:xfrm>
            <a:off x="0" y="470959"/>
            <a:ext cx="12192000" cy="6387041"/>
          </a:xfrm>
        </p:spPr>
        <p:txBody>
          <a:bodyPr>
            <a:normAutofit lnSpcReduction="10000"/>
          </a:bodyPr>
          <a:lstStyle/>
          <a:p>
            <a:pPr marL="0" indent="0">
              <a:buNone/>
            </a:pPr>
            <a:endParaRPr lang="en-GB" sz="1800" b="1" dirty="0">
              <a:latin typeface="Arial" panose="020B0604020202020204" pitchFamily="34" charset="0"/>
              <a:cs typeface="Arial" panose="020B0604020202020204" pitchFamily="34" charset="0"/>
            </a:endParaRPr>
          </a:p>
          <a:p>
            <a:pPr marL="0" indent="0">
              <a:buNone/>
            </a:pPr>
            <a:r>
              <a:rPr lang="en-GB" sz="1800" b="1" dirty="0">
                <a:latin typeface="Arial" panose="020B0604020202020204" pitchFamily="34" charset="0"/>
                <a:cs typeface="Arial" panose="020B0604020202020204" pitchFamily="34" charset="0"/>
              </a:rPr>
              <a:t>Jenny caregiving supports Isaac’s PIES development (Bowlby, 1969).</a:t>
            </a:r>
          </a:p>
          <a:p>
            <a:pPr marL="0" indent="0">
              <a:buNone/>
            </a:pPr>
            <a:r>
              <a:rPr lang="en-GB" sz="1800" b="1" dirty="0">
                <a:latin typeface="Arial" panose="020B0604020202020204" pitchFamily="34" charset="0"/>
                <a:cs typeface="Arial" panose="020B0604020202020204" pitchFamily="34" charset="0"/>
              </a:rPr>
              <a:t>. Physical:</a:t>
            </a:r>
            <a:r>
              <a:rPr lang="en-GB" sz="16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Feeling safe, encourages, exploration, and motor development.</a:t>
            </a:r>
          </a:p>
          <a:p>
            <a:pPr marL="0" indent="0">
              <a:buNone/>
            </a:pPr>
            <a:r>
              <a:rPr lang="en-GB" sz="1800" b="1" dirty="0">
                <a:latin typeface="Arial" panose="020B0604020202020204" pitchFamily="34" charset="0"/>
                <a:cs typeface="Arial" panose="020B0604020202020204" pitchFamily="34" charset="0"/>
              </a:rPr>
              <a:t>. Intellectual</a:t>
            </a:r>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Secure attachment supports, , curiosity, and learning.</a:t>
            </a:r>
          </a:p>
          <a:p>
            <a:pPr marL="0" indent="0">
              <a:buNone/>
            </a:pPr>
            <a:r>
              <a:rPr lang="en-GB" sz="1800" b="1" dirty="0">
                <a:latin typeface="Arial" panose="020B0604020202020204" pitchFamily="34" charset="0"/>
                <a:cs typeface="Arial" panose="020B0604020202020204" pitchFamily="34" charset="0"/>
              </a:rPr>
              <a:t>. Emotional:</a:t>
            </a:r>
            <a:r>
              <a:rPr lang="en-GB" sz="16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Jenny helps Isaac regulate emotions and development confidence.</a:t>
            </a:r>
          </a:p>
          <a:p>
            <a:pPr marL="0" indent="0">
              <a:buNone/>
            </a:pPr>
            <a:r>
              <a:rPr lang="en-GB" sz="1800" b="1" dirty="0">
                <a:latin typeface="Arial" panose="020B0604020202020204" pitchFamily="34" charset="0"/>
                <a:cs typeface="Arial" panose="020B0604020202020204" pitchFamily="34" charset="0"/>
              </a:rPr>
              <a:t>. Social: </a:t>
            </a:r>
            <a:r>
              <a:rPr lang="en-GB" sz="1400" dirty="0">
                <a:latin typeface="Arial" panose="020B0604020202020204" pitchFamily="34" charset="0"/>
                <a:cs typeface="Arial" panose="020B0604020202020204" pitchFamily="34" charset="0"/>
              </a:rPr>
              <a:t>Isaac learns how to form relationships through Jenney’s intervention.</a:t>
            </a:r>
          </a:p>
          <a:p>
            <a:pPr marL="0" indent="0">
              <a:buNone/>
            </a:pPr>
            <a:r>
              <a:rPr lang="en-GB" sz="1800" b="1" dirty="0">
                <a:latin typeface="Arial" panose="020B0604020202020204" pitchFamily="34" charset="0"/>
                <a:cs typeface="Arial" panose="020B0604020202020204" pitchFamily="34" charset="0"/>
              </a:rPr>
              <a:t>Promote positive interaction and play: </a:t>
            </a:r>
          </a:p>
          <a:p>
            <a:pPr marL="0" indent="0">
              <a:buNone/>
            </a:pPr>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Play strengthens the attachment bond and supports cognitive development. Provide parenting support or guidance:</a:t>
            </a:r>
          </a:p>
          <a:p>
            <a:pPr marL="0" indent="0">
              <a:buNone/>
            </a:pPr>
            <a:r>
              <a:rPr lang="en-GB" sz="1400" b="1" dirty="0">
                <a:latin typeface="Arial" panose="020B0604020202020204" pitchFamily="34" charset="0"/>
                <a:cs typeface="Arial" panose="020B0604020202020204" pitchFamily="34" charset="0"/>
              </a:rPr>
              <a:t>.</a:t>
            </a:r>
            <a:r>
              <a:rPr lang="en-GB" sz="1400" dirty="0">
                <a:latin typeface="Arial" panose="020B0604020202020204" pitchFamily="34" charset="0"/>
                <a:cs typeface="Arial" panose="020B0604020202020204" pitchFamily="34" charset="0"/>
              </a:rPr>
              <a:t> Jenny may benefit from structured support to increase her confidence.</a:t>
            </a:r>
          </a:p>
          <a:p>
            <a:pPr marL="0" indent="0">
              <a:buNone/>
            </a:pPr>
            <a:r>
              <a:rPr lang="en-GB" sz="1800" b="1" dirty="0">
                <a:latin typeface="Arial" panose="020B0604020202020204" pitchFamily="34" charset="0"/>
                <a:cs typeface="Arial" panose="020B0604020202020204" pitchFamily="34" charset="0"/>
              </a:rPr>
              <a:t>Provide parenting support or guidance:</a:t>
            </a:r>
            <a:endParaRPr lang="en-GB" sz="1800" dirty="0">
              <a:latin typeface="Arial" panose="020B0604020202020204" pitchFamily="34" charset="0"/>
              <a:cs typeface="Arial" panose="020B0604020202020204" pitchFamily="34" charset="0"/>
            </a:endParaRPr>
          </a:p>
          <a:p>
            <a:pPr marL="0" indent="0">
              <a:buNone/>
            </a:pPr>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Jenny may benefit from structured support to increase her confidence. (Bowlby, 1969)</a:t>
            </a:r>
          </a:p>
          <a:p>
            <a:pPr marL="0" indent="0">
              <a:buNone/>
            </a:pPr>
            <a:endParaRPr lang="en-GB" sz="1400" dirty="0">
              <a:latin typeface="Arial" panose="020B0604020202020204" pitchFamily="34" charset="0"/>
              <a:cs typeface="Arial" panose="020B0604020202020204" pitchFamily="34" charset="0"/>
            </a:endParaRPr>
          </a:p>
          <a:p>
            <a:pPr marL="0" indent="0">
              <a:buNone/>
            </a:pPr>
            <a:r>
              <a:rPr lang="en-GB" sz="2000" b="1" dirty="0">
                <a:latin typeface="Arial" panose="020B0604020202020204" pitchFamily="34" charset="0"/>
                <a:cs typeface="Arial" panose="020B0604020202020204" pitchFamily="34" charset="0"/>
              </a:rPr>
              <a:t>Strategies/Interventions to help Jenny in her current situation</a:t>
            </a:r>
          </a:p>
          <a:p>
            <a:pPr marL="0" indent="0">
              <a:buNone/>
            </a:pPr>
            <a:endParaRPr lang="en-GB" sz="2000" b="1" dirty="0">
              <a:latin typeface="Arial" panose="020B0604020202020204" pitchFamily="34" charset="0"/>
              <a:cs typeface="Arial" panose="020B0604020202020204" pitchFamily="34" charset="0"/>
            </a:endParaRPr>
          </a:p>
          <a:p>
            <a:pPr marL="0" indent="0">
              <a:buNone/>
            </a:pPr>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Jenny shows signs of insecure attachment, affecting her emotional regulation and social confidence. Bowlby states that early attachment experiences shape the internal working model. </a:t>
            </a:r>
          </a:p>
          <a:p>
            <a:pPr marL="0" indent="0">
              <a:buNone/>
            </a:pPr>
            <a:r>
              <a:rPr lang="en-GB" sz="1600" b="1" dirty="0">
                <a:latin typeface="Arial" panose="020B0604020202020204" pitchFamily="34" charset="0"/>
                <a:cs typeface="Arial" panose="020B0604020202020204" pitchFamily="34" charset="0"/>
              </a:rPr>
              <a:t>Why Jenny needs support: </a:t>
            </a:r>
            <a:r>
              <a:rPr lang="en-GB" sz="1600" dirty="0">
                <a:latin typeface="Arial" panose="020B0604020202020204" pitchFamily="34" charset="0"/>
                <a:cs typeface="Arial" panose="020B0604020202020204" pitchFamily="34" charset="0"/>
              </a:rPr>
              <a:t>(Bowlby, 1969).</a:t>
            </a:r>
          </a:p>
          <a:p>
            <a:pPr marL="0" indent="0">
              <a:buNone/>
            </a:pPr>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Interventions must focus on consistency, sensitivity, and emotional safety.</a:t>
            </a:r>
          </a:p>
          <a:p>
            <a:pPr>
              <a:buFont typeface="Wingdings" panose="05000000000000000000" pitchFamily="2" charset="2"/>
              <a:buChar char="§"/>
            </a:pPr>
            <a:endParaRPr lang="en-GB" sz="16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1600" dirty="0">
              <a:latin typeface="Arial" panose="020B0604020202020204" pitchFamily="34" charset="0"/>
              <a:cs typeface="Arial" panose="020B0604020202020204" pitchFamily="34" charset="0"/>
            </a:endParaRPr>
          </a:p>
          <a:p>
            <a:pPr>
              <a:buFont typeface="Wingdings" panose="05000000000000000000" pitchFamily="2" charset="2"/>
              <a:buChar char="q"/>
            </a:pPr>
            <a:endParaRPr lang="en-GB" sz="1600" dirty="0">
              <a:latin typeface="Arial" panose="020B0604020202020204" pitchFamily="34" charset="0"/>
              <a:cs typeface="Arial" panose="020B0604020202020204" pitchFamily="34" charset="0"/>
            </a:endParaRPr>
          </a:p>
          <a:p>
            <a:pPr>
              <a:buFont typeface="Wingdings" panose="05000000000000000000" pitchFamily="2" charset="2"/>
              <a:buChar char="q"/>
            </a:pPr>
            <a:endParaRPr lang="en-GB" sz="16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16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16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800" b="1" dirty="0">
              <a:latin typeface="Arial" panose="020B0604020202020204" pitchFamily="34" charset="0"/>
              <a:cs typeface="Arial" panose="020B0604020202020204" pitchFamily="34" charset="0"/>
            </a:endParaRPr>
          </a:p>
          <a:p>
            <a:pPr marL="0" indent="0">
              <a:buNone/>
            </a:pPr>
            <a:endParaRPr lang="en-GB" sz="1800" b="1"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14293638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075DC6AF-EF58-B7AE-DEBD-FDF3B03A25FE}"/>
              </a:ext>
            </a:extLst>
          </p:cNvPr>
          <p:cNvSpPr txBox="1"/>
          <p:nvPr/>
        </p:nvSpPr>
        <p:spPr>
          <a:xfrm flipH="1">
            <a:off x="-2" y="0"/>
            <a:ext cx="12192001" cy="9664184"/>
          </a:xfrm>
          <a:prstGeom prst="rect">
            <a:avLst/>
          </a:prstGeom>
          <a:noFill/>
        </p:spPr>
        <p:txBody>
          <a:bodyPr wrap="square" rtlCol="0">
            <a:spAutoFit/>
          </a:bodyPr>
          <a:lstStyle/>
          <a:p>
            <a:endParaRPr lang="en-GB" sz="1600"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Consistent caregiving routines: (Bowlby, 1969).</a:t>
            </a:r>
          </a:p>
          <a:p>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Fixed times for meals, bedtime, and transitions.</a:t>
            </a:r>
          </a:p>
          <a:p>
            <a:r>
              <a:rPr lang="en-GB" sz="1400" b="1" dirty="0">
                <a:latin typeface="Arial" panose="020B0604020202020204" pitchFamily="34" charset="0"/>
                <a:cs typeface="Arial" panose="020B0604020202020204" pitchFamily="34" charset="0"/>
              </a:rPr>
              <a:t>.</a:t>
            </a:r>
            <a:r>
              <a:rPr lang="en-GB" sz="1400" dirty="0">
                <a:latin typeface="Arial" panose="020B0604020202020204" pitchFamily="34" charset="0"/>
                <a:cs typeface="Arial" panose="020B0604020202020204" pitchFamily="34" charset="0"/>
              </a:rPr>
              <a:t> Visual schedules to reduce uncertainty.</a:t>
            </a:r>
          </a:p>
          <a:p>
            <a:pPr marL="285750" indent="-285750">
              <a:buFont typeface="Wingdings" panose="05000000000000000000" pitchFamily="2" charset="2"/>
              <a:buChar char="§"/>
            </a:pPr>
            <a:endParaRPr lang="en-GB" sz="1400" dirty="0">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Emotional responsive caregiving: (Ainsworth, 1978).</a:t>
            </a:r>
          </a:p>
          <a:p>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Immediate comfort when distress.</a:t>
            </a:r>
          </a:p>
          <a:p>
            <a:r>
              <a:rPr lang="en-GB" sz="1400" b="1" dirty="0">
                <a:latin typeface="Arial" panose="020B0604020202020204" pitchFamily="34" charset="0"/>
                <a:cs typeface="Arial" panose="020B0604020202020204" pitchFamily="34" charset="0"/>
              </a:rPr>
              <a:t>.</a:t>
            </a:r>
            <a:r>
              <a:rPr lang="en-GB" sz="1400" dirty="0">
                <a:latin typeface="Arial" panose="020B0604020202020204" pitchFamily="34" charset="0"/>
                <a:cs typeface="Arial" panose="020B0604020202020204" pitchFamily="34" charset="0"/>
              </a:rPr>
              <a:t> Naming and validating feelings.</a:t>
            </a:r>
          </a:p>
          <a:p>
            <a:endParaRPr lang="en-GB" sz="1400" dirty="0">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Strengthening the Primary Attachment Relationship: (Bowlby, 1988) and Howe, 2011).</a:t>
            </a:r>
          </a:p>
          <a:p>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Child-led activities</a:t>
            </a:r>
          </a:p>
          <a:p>
            <a:r>
              <a:rPr lang="en-GB" sz="1400" b="1" dirty="0">
                <a:latin typeface="Arial" panose="020B0604020202020204" pitchFamily="34" charset="0"/>
                <a:cs typeface="Arial" panose="020B0604020202020204" pitchFamily="34" charset="0"/>
              </a:rPr>
              <a:t>.</a:t>
            </a:r>
            <a:r>
              <a:rPr lang="en-GB" sz="1400" dirty="0">
                <a:latin typeface="Arial" panose="020B0604020202020204" pitchFamily="34" charset="0"/>
                <a:cs typeface="Arial" panose="020B0604020202020204" pitchFamily="34" charset="0"/>
              </a:rPr>
              <a:t> Focus on connection and trust</a:t>
            </a:r>
          </a:p>
          <a:p>
            <a:endParaRPr lang="en-GB" sz="1400" dirty="0">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Provide parenting support or guidance: (Bowlby, 1969).</a:t>
            </a:r>
          </a:p>
          <a:p>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Jenny may benefit from structured support to increase her confidence. </a:t>
            </a:r>
          </a:p>
          <a:p>
            <a:pPr marL="285750" indent="-285750">
              <a:buFont typeface="Wingdings" panose="05000000000000000000" pitchFamily="2" charset="2"/>
              <a:buChar char="§"/>
            </a:pPr>
            <a:endParaRPr lang="en-GB" sz="1600"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PIES Development Links:</a:t>
            </a:r>
          </a:p>
          <a:p>
            <a:endParaRPr lang="en-GB" sz="2000" b="1" dirty="0">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Physical: </a:t>
            </a:r>
            <a:r>
              <a:rPr lang="en-GB" sz="1400" dirty="0">
                <a:latin typeface="Arial" panose="020B0604020202020204" pitchFamily="34" charset="0"/>
                <a:cs typeface="Arial" panose="020B0604020202020204" pitchFamily="34" charset="0"/>
              </a:rPr>
              <a:t>Reduced stress through routine and safety.</a:t>
            </a:r>
          </a:p>
          <a:p>
            <a:r>
              <a:rPr lang="en-GB" b="1" dirty="0">
                <a:latin typeface="Arial" panose="020B0604020202020204" pitchFamily="34" charset="0"/>
                <a:cs typeface="Arial" panose="020B0604020202020204" pitchFamily="34" charset="0"/>
              </a:rPr>
              <a:t>. Intellectual</a:t>
            </a:r>
            <a:r>
              <a:rPr lang="en-GB" sz="1600" b="1"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Secure base encourages exploration</a:t>
            </a:r>
            <a:r>
              <a:rPr lang="en-GB" sz="1600" dirty="0">
                <a:latin typeface="Arial" panose="020B0604020202020204" pitchFamily="34" charset="0"/>
                <a:cs typeface="Arial" panose="020B0604020202020204" pitchFamily="34" charset="0"/>
              </a:rPr>
              <a:t>.</a:t>
            </a:r>
          </a:p>
          <a:p>
            <a:r>
              <a:rPr lang="en-GB" sz="1600" b="1"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Emotion:</a:t>
            </a:r>
            <a:r>
              <a:rPr lang="en-GB" sz="1600" b="1"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Sensitive caregiving improves regulation</a:t>
            </a:r>
            <a:r>
              <a:rPr lang="en-GB" sz="1600" dirty="0">
                <a:latin typeface="Arial" panose="020B0604020202020204" pitchFamily="34" charset="0"/>
                <a:cs typeface="Arial" panose="020B0604020202020204" pitchFamily="34" charset="0"/>
              </a:rPr>
              <a:t>.</a:t>
            </a:r>
          </a:p>
          <a:p>
            <a:r>
              <a:rPr lang="en-GB" sz="1600" b="1"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Social:</a:t>
            </a:r>
            <a:r>
              <a:rPr lang="en-GB" sz="1600" b="1"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Secure attachment improves peer relation</a:t>
            </a:r>
          </a:p>
          <a:p>
            <a:br>
              <a:rPr lang="en-GB" sz="1400" dirty="0">
                <a:latin typeface="Arial" panose="020B0604020202020204" pitchFamily="34" charset="0"/>
                <a:cs typeface="Arial" panose="020B0604020202020204" pitchFamily="34" charset="0"/>
              </a:rPr>
            </a:br>
            <a:br>
              <a:rPr lang="en-GB" sz="2000" b="1" dirty="0">
                <a:latin typeface="Arial" panose="020B0604020202020204" pitchFamily="34" charset="0"/>
                <a:cs typeface="Arial" panose="020B0604020202020204" pitchFamily="34" charset="0"/>
              </a:rPr>
            </a:br>
            <a:endParaRPr lang="en-GB" sz="2000" b="1"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endParaRPr lang="en-GB" sz="1600" b="1" dirty="0">
              <a:latin typeface="Arial" panose="020B0604020202020204" pitchFamily="34" charset="0"/>
              <a:cs typeface="Arial" panose="020B0604020202020204" pitchFamily="34" charset="0"/>
            </a:endParaRPr>
          </a:p>
          <a:p>
            <a:br>
              <a:rPr lang="en-GB" sz="1600" b="1" dirty="0">
                <a:latin typeface="Arial" panose="020B0604020202020204" pitchFamily="34" charset="0"/>
                <a:cs typeface="Arial" panose="020B0604020202020204" pitchFamily="34" charset="0"/>
              </a:rPr>
            </a:br>
            <a:endParaRPr lang="en-GB" sz="1600" b="1"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endParaRPr lang="en-GB" sz="16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endParaRPr lang="en-GB" sz="16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endParaRPr lang="en-GB" sz="16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q"/>
            </a:pPr>
            <a:endParaRPr lang="en-GB" sz="16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q"/>
            </a:pPr>
            <a:endParaRPr lang="en-GB" sz="1600" b="1"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endParaRPr lang="en-GB" sz="16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sz="16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039041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08A6FA-475F-18C8-42C5-6E2B1A256CAB}"/>
              </a:ext>
            </a:extLst>
          </p:cNvPr>
          <p:cNvSpPr>
            <a:spLocks noGrp="1"/>
          </p:cNvSpPr>
          <p:nvPr>
            <p:ph type="title"/>
          </p:nvPr>
        </p:nvSpPr>
        <p:spPr>
          <a:xfrm>
            <a:off x="-1" y="0"/>
            <a:ext cx="12192001" cy="6858000"/>
          </a:xfrm>
        </p:spPr>
        <p:txBody>
          <a:bodyPr>
            <a:normAutofit fontScale="90000"/>
          </a:bodyPr>
          <a:lstStyle/>
          <a:p>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Biological and environmental factors be influencing Jenny’s psychological development?</a:t>
            </a:r>
            <a:br>
              <a:rPr lang="en-GB" sz="2000" b="1" dirty="0">
                <a:latin typeface="Arial" panose="020B0604020202020204" pitchFamily="34" charset="0"/>
                <a:cs typeface="Arial" panose="020B0604020202020204" pitchFamily="34" charset="0"/>
              </a:rPr>
            </a:br>
            <a:br>
              <a:rPr lang="en-GB" sz="20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Biological factor: </a:t>
            </a:r>
            <a:r>
              <a:rPr lang="en-GB" sz="1400" dirty="0">
                <a:latin typeface="Arial" panose="020B0604020202020204" pitchFamily="34" charset="0"/>
                <a:cs typeface="Arial" panose="020B0604020202020204" pitchFamily="34" charset="0"/>
              </a:rPr>
              <a:t>shapes Jenny’s emotional regulation, stress responses, and mental health.</a:t>
            </a:r>
            <a:br>
              <a:rPr lang="en-GB" sz="14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 </a:t>
            </a:r>
            <a:r>
              <a:rPr lang="en-GB" sz="1600" b="1" dirty="0">
                <a:latin typeface="Arial" panose="020B0604020202020204" pitchFamily="34" charset="0"/>
                <a:cs typeface="Arial" panose="020B0604020202020204" pitchFamily="34" charset="0"/>
              </a:rPr>
              <a:t>Environmental factors: </a:t>
            </a:r>
            <a:r>
              <a:rPr lang="en-GB" sz="1400" dirty="0">
                <a:latin typeface="Arial" panose="020B0604020202020204" pitchFamily="34" charset="0"/>
                <a:cs typeface="Arial" panose="020B0604020202020204" pitchFamily="34" charset="0"/>
              </a:rPr>
              <a:t>Influence  her daily stress, support systems, and caregiving behaviours.</a:t>
            </a:r>
            <a:br>
              <a:rPr lang="en-GB" sz="14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 </a:t>
            </a:r>
            <a:r>
              <a:rPr lang="en-GB" sz="1600" b="1" dirty="0">
                <a:latin typeface="Arial" panose="020B0604020202020204" pitchFamily="34" charset="0"/>
                <a:cs typeface="Arial" panose="020B0604020202020204" pitchFamily="34" charset="0"/>
              </a:rPr>
              <a:t>Together:</a:t>
            </a:r>
            <a:r>
              <a:rPr lang="en-GB" sz="1800" b="1"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Jenny’s psychological wellbeing, parenting sensitivity, and attachment interactions with Isaac.</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Genetic Predispositions:</a:t>
            </a:r>
            <a:br>
              <a:rPr lang="en-GB" sz="18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Jenny may have inherited temperamental traits such as anxiety, sensitivity, or emotional reactivity.</a:t>
            </a:r>
            <a:br>
              <a:rPr lang="en-GB" sz="1400" dirty="0">
                <a:latin typeface="Arial" panose="020B0604020202020204" pitchFamily="34" charset="0"/>
                <a:cs typeface="Arial" panose="020B0604020202020204" pitchFamily="34" charset="0"/>
              </a:rPr>
            </a:br>
            <a:r>
              <a:rPr lang="en-GB" sz="1400" b="1" dirty="0">
                <a:latin typeface="Arial" panose="020B0604020202020204" pitchFamily="34" charset="0"/>
                <a:cs typeface="Arial" panose="020B0604020202020204" pitchFamily="34" charset="0"/>
              </a:rPr>
              <a:t>.</a:t>
            </a:r>
            <a:r>
              <a:rPr lang="en-GB" sz="1400" dirty="0">
                <a:latin typeface="Arial" panose="020B0604020202020204" pitchFamily="34" charset="0"/>
                <a:cs typeface="Arial" panose="020B0604020202020204" pitchFamily="34" charset="0"/>
              </a:rPr>
              <a:t> These traits influence how she copes with stress and caregiving demands.</a:t>
            </a:r>
            <a:br>
              <a:rPr lang="en-GB" sz="1400" dirty="0">
                <a:latin typeface="Arial" panose="020B0604020202020204" pitchFamily="34" charset="0"/>
                <a:cs typeface="Arial" panose="020B0604020202020204" pitchFamily="34" charset="0"/>
              </a:rPr>
            </a:br>
            <a:r>
              <a:rPr lang="en-GB" sz="1400" b="1" dirty="0">
                <a:latin typeface="Arial" panose="020B0604020202020204" pitchFamily="34" charset="0"/>
                <a:cs typeface="Arial" panose="020B0604020202020204" pitchFamily="34" charset="0"/>
              </a:rPr>
              <a:t>.</a:t>
            </a:r>
            <a:r>
              <a:rPr lang="en-GB" sz="1400" dirty="0">
                <a:latin typeface="Arial" panose="020B0604020202020204" pitchFamily="34" charset="0"/>
                <a:cs typeface="Arial" panose="020B0604020202020204" pitchFamily="34" charset="0"/>
              </a:rPr>
              <a:t> Bowlby highlighted that both caregiver and a child characteristics shape attachment interactions (Bowlby, 1969).</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Hormonal and Stress Responses:</a:t>
            </a:r>
            <a:br>
              <a:rPr lang="en-GB" sz="18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High stress can disrupt cortisol regulation, reducing calmness and emotional stability.</a:t>
            </a:r>
            <a:br>
              <a:rPr lang="en-GB" sz="1400" dirty="0">
                <a:latin typeface="Arial" panose="020B0604020202020204" pitchFamily="34" charset="0"/>
                <a:cs typeface="Arial" panose="020B0604020202020204" pitchFamily="34" charset="0"/>
              </a:rPr>
            </a:br>
            <a:r>
              <a:rPr lang="en-GB" sz="1400" b="1"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Chronic stress increases  irritability and reduces responsiveness.</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 Sensitive caregiving becomes harder under biological stress (Ainsworth, 1978).</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Mental Health vulnerability:</a:t>
            </a:r>
            <a:br>
              <a:rPr lang="en-GB" sz="1800" b="1"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Conditions such as postnatal depression, anxiety, or low mood can reduce harmony.</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 Jenny may struggle to provide consistent emotional support.</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 Mental health influences attachment formation (Bretherton, 1992).</a:t>
            </a:r>
            <a:br>
              <a:rPr lang="en-GB" sz="14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948413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1BD71E-2271-2379-7653-4701B03DDC92}"/>
              </a:ext>
            </a:extLst>
          </p:cNvPr>
          <p:cNvSpPr>
            <a:spLocks noGrp="1"/>
          </p:cNvSpPr>
          <p:nvPr>
            <p:ph type="title"/>
          </p:nvPr>
        </p:nvSpPr>
        <p:spPr>
          <a:xfrm>
            <a:off x="0" y="235975"/>
            <a:ext cx="12192000" cy="6528620"/>
          </a:xfrm>
        </p:spPr>
        <p:txBody>
          <a:bodyPr>
            <a:normAutofit fontScale="90000"/>
          </a:bodyPr>
          <a:lstStyle/>
          <a:p>
            <a:r>
              <a:rPr lang="en-GB" sz="2000" b="1" dirty="0">
                <a:latin typeface="Arial" panose="020B0604020202020204" pitchFamily="34" charset="0"/>
                <a:cs typeface="Arial" panose="020B0604020202020204" pitchFamily="34" charset="0"/>
              </a:rPr>
              <a:t>Family Environmental and Social Support:</a:t>
            </a:r>
            <a:br>
              <a:rPr lang="en-GB" sz="2000" b="1"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Limited support may leave Jenny feeling overwhelmed.</a:t>
            </a: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Strong support improves confidence, emotional stability, and caregiving consistency.</a:t>
            </a: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Bowlby emphasised the importance of caregiver support (Bowlby, 1969).</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Socio-Economic Pressures:</a:t>
            </a:r>
            <a:br>
              <a:rPr lang="en-GB" sz="2000" b="1"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Financial strain, unstable housing, or work stress increase emotional load.</a:t>
            </a: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Stress reduces sensitivity and responsiveness to Isaac.</a:t>
            </a: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Environmental pressures affect attachment quality (Ainsworth, 1978).</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 </a:t>
            </a:r>
            <a:r>
              <a:rPr lang="en-GB" sz="1800" b="1" dirty="0">
                <a:latin typeface="Arial" panose="020B0604020202020204" pitchFamily="34" charset="0"/>
                <a:cs typeface="Arial" panose="020B0604020202020204" pitchFamily="34" charset="0"/>
              </a:rPr>
              <a:t>Daily Parenting Stressors:</a:t>
            </a:r>
            <a:br>
              <a:rPr lang="en-GB" sz="1800" b="1"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Managing routines, childcare, and responsibilities can heighten stress.</a:t>
            </a: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High daily stress affects emotional regulation and patience.</a:t>
            </a: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This may reduce Jenny’s ability to provide a secure base (Bowlby, 1969).</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Jenny’s own upbringing:</a:t>
            </a:r>
            <a:br>
              <a:rPr lang="en-GB" sz="20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Jenny’s childhood experiences shape her internal working model.</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Insecure early attachment may reduce confidence in parenting.</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Positive experiences support resilience (Bretherton, 1992).</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Combine Impact on Jenny:</a:t>
            </a:r>
            <a:br>
              <a:rPr lang="en-GB" sz="2000" b="1"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Biological vulnerabilities and environmental stress = increased emotional strain.</a:t>
            </a: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This may reduce sensitivity, connection, and consistent caregiving.</a:t>
            </a: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This factors influence Isaac’s attachment style and early PIES development.</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672298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20B8D-91C3-69E4-D788-A6F22553AF94}"/>
              </a:ext>
            </a:extLst>
          </p:cNvPr>
          <p:cNvSpPr>
            <a:spLocks noGrp="1"/>
          </p:cNvSpPr>
          <p:nvPr>
            <p:ph type="title"/>
          </p:nvPr>
        </p:nvSpPr>
        <p:spPr>
          <a:xfrm>
            <a:off x="0" y="0"/>
            <a:ext cx="12192000" cy="6941574"/>
          </a:xfrm>
        </p:spPr>
        <p:txBody>
          <a:bodyPr>
            <a:normAutofit fontScale="90000"/>
          </a:bodyPr>
          <a:lstStyle/>
          <a:p>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Implications for Practice:</a:t>
            </a:r>
            <a:br>
              <a:rPr lang="en-GB" sz="20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a:t>
            </a:r>
            <a:r>
              <a:rPr lang="en-GB" sz="1800"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Provide emotional support and reduce stressors.</a:t>
            </a: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Strengthen Jenny’s confidence through positive feedback.</a:t>
            </a: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Encourage secure attachment interactions (e.g., responsive caregiving).</a:t>
            </a: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Offer practical help to reduce environmental pressures.</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2200" b="1" dirty="0">
                <a:latin typeface="Arial" panose="020B0604020202020204" pitchFamily="34" charset="0"/>
                <a:cs typeface="Arial" panose="020B0604020202020204" pitchFamily="34" charset="0"/>
              </a:rPr>
              <a:t>What are the strength of your chosen theory</a:t>
            </a:r>
            <a:br>
              <a:rPr lang="en-GB" sz="2200" b="1" dirty="0">
                <a:latin typeface="Arial" panose="020B0604020202020204" pitchFamily="34" charset="0"/>
                <a:cs typeface="Arial" panose="020B0604020202020204" pitchFamily="34" charset="0"/>
              </a:rPr>
            </a:br>
            <a:br>
              <a:rPr lang="en-GB" sz="2200" b="1"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 </a:t>
            </a:r>
            <a:r>
              <a:rPr lang="en-GB" sz="2000" b="1" dirty="0">
                <a:latin typeface="Arial" panose="020B0604020202020204" pitchFamily="34" charset="0"/>
                <a:cs typeface="Arial" panose="020B0604020202020204" pitchFamily="34" charset="0"/>
              </a:rPr>
              <a:t>Strengths:</a:t>
            </a:r>
            <a:br>
              <a:rPr lang="en-GB" sz="1600" b="1"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Strong empirical foundation.</a:t>
            </a: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Clear explanation of caregiver-child relationships.</a:t>
            </a: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Useful for predicting development outcomes.</a:t>
            </a: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Highly applicable in health and social care practice.</a:t>
            </a: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Integrates biological and environmental influences.</a:t>
            </a:r>
            <a:br>
              <a:rPr lang="en-GB" sz="16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Strong  Empirical support: </a:t>
            </a:r>
            <a:br>
              <a:rPr lang="en-GB" sz="2000" b="1"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Bowlby’s theory supported is supported by decades of research, including Ainsworth’s Strange Situation studies.</a:t>
            </a: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These studies consistently show that sensitive caregiving leads to secure attachment, validating Bowlby’s claims (Ainsworth, 1978).</a:t>
            </a: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This makes the theory reliable for understanding Jenny and Isaac’s relationship.</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Clear Explanation of Early Relationships:</a:t>
            </a:r>
            <a:br>
              <a:rPr lang="en-GB" sz="20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The theory explains how early caregiver interactions shape emotional development.</a:t>
            </a: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Bowlby’s concept of the secure base helps practitioners understand why children need consistent emotional support (Bowlby, 1969).</a:t>
            </a: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This useful for analysing Jenny’s caregiving behaviours.</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br>
              <a:rPr lang="en-GB" sz="1800" b="1" dirty="0">
                <a:latin typeface="Arial" panose="020B0604020202020204" pitchFamily="34" charset="0"/>
                <a:cs typeface="Arial" panose="020B0604020202020204" pitchFamily="34" charset="0"/>
              </a:rPr>
            </a:br>
            <a:br>
              <a:rPr lang="en-GB" sz="1800" b="1" dirty="0">
                <a:latin typeface="Arial" panose="020B0604020202020204" pitchFamily="34" charset="0"/>
                <a:cs typeface="Arial" panose="020B0604020202020204" pitchFamily="34" charset="0"/>
              </a:rPr>
            </a:br>
            <a:br>
              <a:rPr lang="en-GB" sz="1800" b="1" dirty="0">
                <a:latin typeface="Arial" panose="020B0604020202020204" pitchFamily="34" charset="0"/>
                <a:cs typeface="Arial" panose="020B0604020202020204" pitchFamily="34" charset="0"/>
              </a:rPr>
            </a:br>
            <a:endParaRPr lang="en-GB" sz="1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612585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B8474F-CBBD-3988-A2A1-70273764FAC2}"/>
              </a:ext>
            </a:extLst>
          </p:cNvPr>
          <p:cNvSpPr>
            <a:spLocks noGrp="1"/>
          </p:cNvSpPr>
          <p:nvPr>
            <p:ph type="title"/>
          </p:nvPr>
        </p:nvSpPr>
        <p:spPr>
          <a:xfrm>
            <a:off x="0" y="18256"/>
            <a:ext cx="12192000" cy="7523086"/>
          </a:xfrm>
        </p:spPr>
        <p:txBody>
          <a:bodyPr>
            <a:normAutofit fontScale="90000"/>
          </a:bodyPr>
          <a:lstStyle/>
          <a:p>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Predictive Value:</a:t>
            </a:r>
            <a:br>
              <a:rPr lang="en-GB" sz="20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Attachment patterns in infancy can predict later social, emotional, and behavioural outcomes.</a:t>
            </a: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Secure attachment is linked to confidence, resilience, and positive peer relationships (Bretherton, 1992).</a:t>
            </a: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This helps practitioners anticipate Isaac’s development needs.</a:t>
            </a:r>
            <a:br>
              <a:rPr lang="en-GB" sz="1600" dirty="0">
                <a:latin typeface="Arial" panose="020B0604020202020204" pitchFamily="34" charset="0"/>
                <a:cs typeface="Arial" panose="020B0604020202020204" pitchFamily="34" charset="0"/>
              </a:rPr>
            </a:br>
            <a:br>
              <a:rPr lang="en-GB" sz="16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Biological and environmental.</a:t>
            </a:r>
            <a:br>
              <a:rPr lang="en-GB" sz="20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Bowlby integrates biological predispositions (e.g., innate need for closeness) with environmental factors (e.g., caregiver sensitivity</a:t>
            </a:r>
            <a:r>
              <a:rPr lang="en-GB" sz="1600" b="1" dirty="0">
                <a:latin typeface="Arial" panose="020B0604020202020204" pitchFamily="34" charset="0"/>
                <a:cs typeface="Arial" panose="020B0604020202020204" pitchFamily="34" charset="0"/>
              </a:rPr>
              <a:t>)</a:t>
            </a:r>
            <a:br>
              <a:rPr lang="en-GB" sz="1600" b="1"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This makes the theory suitable for understanding Jenny’s situation, where both stress and personal history may influence her caregiving</a:t>
            </a:r>
            <a:r>
              <a:rPr lang="en-GB" sz="1600" b="1" dirty="0">
                <a:latin typeface="Arial" panose="020B0604020202020204" pitchFamily="34" charset="0"/>
                <a:cs typeface="Arial" panose="020B0604020202020204" pitchFamily="34" charset="0"/>
              </a:rPr>
              <a:t>.</a:t>
            </a:r>
            <a:br>
              <a:rPr lang="en-GB" sz="1600" b="1" dirty="0">
                <a:latin typeface="Arial" panose="020B0604020202020204" pitchFamily="34" charset="0"/>
                <a:cs typeface="Arial" panose="020B0604020202020204" pitchFamily="34" charset="0"/>
              </a:rPr>
            </a:br>
            <a:br>
              <a:rPr lang="en-GB" sz="16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Practical Application in Health and Social Care:</a:t>
            </a:r>
            <a:br>
              <a:rPr lang="en-GB" sz="20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The theory guides intervention namely: </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Improving caregiver sensitivity.</a:t>
            </a: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Supporting parental mental health strengthening parent-child bonding.</a:t>
            </a: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It is widely used in social work, early years settings, and family  support services (Howe, 2011).</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Focus on Emotional Security: </a:t>
            </a:r>
            <a:br>
              <a:rPr lang="en-GB" sz="1800" b="1"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Highlights the importance of emotional safety  for healthy development.</a:t>
            </a: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Helps practitioners recognise when a child lacks stability or consistent care.</a:t>
            </a: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Supports planning interventions for Jenny and Isaac.</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br>
              <a:rPr lang="en-GB" sz="2000" b="1"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76881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50510-2329-AB8B-7F76-C2D8A308617A}"/>
              </a:ext>
            </a:extLst>
          </p:cNvPr>
          <p:cNvSpPr>
            <a:spLocks noGrp="1"/>
          </p:cNvSpPr>
          <p:nvPr>
            <p:ph type="title"/>
          </p:nvPr>
        </p:nvSpPr>
        <p:spPr>
          <a:xfrm>
            <a:off x="0" y="-1"/>
            <a:ext cx="12192000" cy="6858001"/>
          </a:xfrm>
        </p:spPr>
        <p:txBody>
          <a:bodyPr>
            <a:normAutofit fontScale="90000"/>
          </a:bodyPr>
          <a:lstStyle/>
          <a:p>
            <a:br>
              <a:rPr lang="en-GB" sz="2200" b="1" dirty="0">
                <a:latin typeface="Arial" panose="020B0604020202020204" pitchFamily="34" charset="0"/>
                <a:cs typeface="Arial" panose="020B0604020202020204" pitchFamily="34" charset="0"/>
              </a:rPr>
            </a:br>
            <a:r>
              <a:rPr lang="en-GB" sz="2200" b="1" dirty="0">
                <a:latin typeface="Arial" panose="020B0604020202020204" pitchFamily="34" charset="0"/>
                <a:cs typeface="Arial" panose="020B0604020202020204" pitchFamily="34" charset="0"/>
              </a:rPr>
              <a:t>What are the weakness of my chosen theory?</a:t>
            </a:r>
            <a:br>
              <a:rPr lang="en-GB" sz="2200" b="1" dirty="0">
                <a:latin typeface="Arial" panose="020B0604020202020204" pitchFamily="34" charset="0"/>
                <a:cs typeface="Arial" panose="020B0604020202020204" pitchFamily="34" charset="0"/>
              </a:rPr>
            </a:br>
            <a:br>
              <a:rPr lang="en-GB" sz="22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Weakness:</a:t>
            </a:r>
            <a:br>
              <a:rPr lang="en-GB" sz="1800" b="1"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a:t>
            </a:r>
            <a:r>
              <a:rPr lang="en-GB" sz="1800" b="1"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Overemphasis mother</a:t>
            </a:r>
            <a:br>
              <a:rPr lang="en-GB" sz="18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Cultural bias</a:t>
            </a:r>
            <a:br>
              <a:rPr lang="en-GB" sz="18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Deterministic assumptions</a:t>
            </a: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Undervalues role of wider environment</a:t>
            </a: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Limited consideration of father, siblings, and community</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Overemphasis on the mother:</a:t>
            </a:r>
            <a:br>
              <a:rPr lang="en-GB" sz="2000" b="1"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Bowlby suggested infants form one “primary attachment,” usually to the mother.</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Critics argue this over-priorities maternal care and undervalues fathers, extended family, and multiple attachments (Rutter, 1972).</a:t>
            </a:r>
            <a:br>
              <a:rPr lang="en-GB" sz="1600" b="1" dirty="0">
                <a:latin typeface="Arial" panose="020B0604020202020204" pitchFamily="34" charset="0"/>
                <a:cs typeface="Arial" panose="020B0604020202020204" pitchFamily="34" charset="0"/>
              </a:rPr>
            </a:br>
            <a:br>
              <a:rPr lang="en-GB" sz="16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Cultural bias: (Van </a:t>
            </a:r>
            <a:r>
              <a:rPr lang="en-GB" sz="2000" b="1" dirty="0" err="1">
                <a:latin typeface="Arial" panose="020B0604020202020204" pitchFamily="34" charset="0"/>
                <a:cs typeface="Arial" panose="020B0604020202020204" pitchFamily="34" charset="0"/>
              </a:rPr>
              <a:t>IJzendoorn</a:t>
            </a:r>
            <a:r>
              <a:rPr lang="en-GB" sz="2000" b="1" dirty="0">
                <a:latin typeface="Arial" panose="020B0604020202020204" pitchFamily="34" charset="0"/>
                <a:cs typeface="Arial" panose="020B0604020202020204" pitchFamily="34" charset="0"/>
              </a:rPr>
              <a:t> and Sagi-Schwartz, 20908).</a:t>
            </a:r>
            <a:br>
              <a:rPr lang="en-GB" sz="1600" b="1"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Bowlby’s theory was developed  using western, middle-class sample.</a:t>
            </a: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It assumes that sensitive, one-to-one caregiving is universal, but many cultures use shared caregiving (e.g., siblings, and grandparents</a:t>
            </a:r>
            <a:r>
              <a:rPr lang="en-GB" sz="1800" dirty="0">
                <a:latin typeface="Arial" panose="020B0604020202020204" pitchFamily="34" charset="0"/>
                <a:cs typeface="Arial" panose="020B0604020202020204" pitchFamily="34" charset="0"/>
              </a:rPr>
              <a:t>).</a:t>
            </a:r>
            <a:r>
              <a:rPr lang="en-GB" sz="1800" b="1" dirty="0">
                <a:latin typeface="Arial" panose="020B0604020202020204" pitchFamily="34" charset="0"/>
                <a:cs typeface="Arial" panose="020B0604020202020204" pitchFamily="34" charset="0"/>
              </a:rPr>
              <a:t> </a:t>
            </a:r>
            <a:br>
              <a:rPr lang="en-GB" sz="1800" b="1" dirty="0">
                <a:latin typeface="Arial" panose="020B0604020202020204" pitchFamily="34" charset="0"/>
                <a:cs typeface="Arial" panose="020B0604020202020204" pitchFamily="34" charset="0"/>
              </a:rPr>
            </a:br>
            <a:br>
              <a:rPr lang="en-GB" sz="18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Deterministic view of development:</a:t>
            </a:r>
            <a:br>
              <a:rPr lang="en-GB" sz="20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Bowlby suggested early attachment experiences strongly determine later outcomes.</a:t>
            </a: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Critics argue this is too deterministic, ignoring resilience, and later positive experiences.</a:t>
            </a: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Children can recover from early difficulties with supportive environments (Rutter, 1981).</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427240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95F58A-F9B8-CBBA-8821-49DA3F05BEB4}"/>
              </a:ext>
            </a:extLst>
          </p:cNvPr>
          <p:cNvSpPr>
            <a:spLocks noGrp="1"/>
          </p:cNvSpPr>
          <p:nvPr>
            <p:ph type="title"/>
          </p:nvPr>
        </p:nvSpPr>
        <p:spPr>
          <a:xfrm>
            <a:off x="-1" y="255639"/>
            <a:ext cx="12074013" cy="6602361"/>
          </a:xfrm>
        </p:spPr>
        <p:txBody>
          <a:bodyPr>
            <a:normAutofit fontScale="90000"/>
          </a:bodyPr>
          <a:lstStyle/>
          <a:p>
            <a:r>
              <a:rPr lang="en-GB" sz="1800" b="1" dirty="0">
                <a:latin typeface="Arial" panose="020B0604020202020204" pitchFamily="34" charset="0"/>
                <a:cs typeface="Arial" panose="020B0604020202020204" pitchFamily="34" charset="0"/>
              </a:rPr>
              <a:t>Underestimates environmental factors:</a:t>
            </a:r>
            <a:br>
              <a:rPr lang="en-GB" sz="1800" b="1"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Bowlby focused heavily on biological drive (e.g., innate need for proximity).</a:t>
            </a: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Critics argue he underestimated social, economic, and environmental influences such as poverty, parent stress, and community support (Howe, 2011).</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Limited consideration of Fathers: (Lamb, 2010).</a:t>
            </a:r>
            <a:br>
              <a:rPr lang="en-GB" sz="1800" b="1"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Early attachment research focused almost entirely on mother.</a:t>
            </a: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Modern evidence shows fathers play a significant role in emotional development and secure attachment.</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Some Claims Lack Modern Empirical Support: (Rutter, 1972).</a:t>
            </a:r>
            <a:br>
              <a:rPr lang="en-GB" sz="18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Bowlby’s early ideas about “maternal deprivation” were criticised for being too simplistic.</a:t>
            </a: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Later research found that separation alone does not cause harm – quality of care matters more.</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Conclusion:</a:t>
            </a:r>
            <a:br>
              <a:rPr lang="en-GB" sz="22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My presentation showed how kids development shape by Bowlby’s attachment theory and how secure relationships support emotional and social growth.</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Attachment-based strategies such as consistent care, reassurance, and positive reinforcement to help children feel safe and confidence.</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Message for my audience is that secure early relationships create stronger lifelong development, and practitioners can actively build this security through sensitive, predictable support.</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904803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4D8CAF-1777-73F9-A64A-418448C75B81}"/>
              </a:ext>
            </a:extLst>
          </p:cNvPr>
          <p:cNvSpPr>
            <a:spLocks noGrp="1"/>
          </p:cNvSpPr>
          <p:nvPr>
            <p:ph type="title"/>
          </p:nvPr>
        </p:nvSpPr>
        <p:spPr>
          <a:xfrm>
            <a:off x="0" y="2"/>
            <a:ext cx="11353800" cy="444615"/>
          </a:xfrm>
        </p:spPr>
        <p:txBody>
          <a:bodyPr>
            <a:normAutofit fontScale="90000"/>
          </a:bodyPr>
          <a:lstStyle/>
          <a:p>
            <a:br>
              <a:rPr lang="en-GB" sz="2000" b="1" dirty="0">
                <a:latin typeface="Arial" panose="020B0604020202020204" pitchFamily="34" charset="0"/>
                <a:cs typeface="Arial" panose="020B0604020202020204" pitchFamily="34" charset="0"/>
              </a:rPr>
            </a:br>
            <a:br>
              <a:rPr lang="en-GB" sz="2000" b="1" dirty="0">
                <a:latin typeface="Arial" panose="020B0604020202020204" pitchFamily="34" charset="0"/>
                <a:cs typeface="Arial" panose="020B0604020202020204" pitchFamily="34" charset="0"/>
              </a:rPr>
            </a:br>
            <a:br>
              <a:rPr lang="en-GB" sz="2000" b="1" dirty="0">
                <a:latin typeface="Arial" panose="020B0604020202020204" pitchFamily="34" charset="0"/>
                <a:cs typeface="Arial" panose="020B0604020202020204" pitchFamily="34" charset="0"/>
              </a:rPr>
            </a:br>
            <a:r>
              <a:rPr lang="en-GB" sz="2200" b="1" dirty="0">
                <a:latin typeface="Arial" panose="020B0604020202020204" pitchFamily="34" charset="0"/>
                <a:cs typeface="Arial" panose="020B0604020202020204" pitchFamily="34" charset="0"/>
              </a:rPr>
              <a:t>References:</a:t>
            </a:r>
            <a:br>
              <a:rPr lang="en-GB" sz="2200" b="1" dirty="0">
                <a:latin typeface="Arial" panose="020B0604020202020204" pitchFamily="34" charset="0"/>
                <a:cs typeface="Arial" panose="020B0604020202020204" pitchFamily="34" charset="0"/>
              </a:rPr>
            </a:br>
            <a:endParaRPr lang="en-GB" sz="22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7F4A37A-4C83-C984-2373-92D39DFCA2AB}"/>
              </a:ext>
            </a:extLst>
          </p:cNvPr>
          <p:cNvSpPr>
            <a:spLocks noGrp="1"/>
          </p:cNvSpPr>
          <p:nvPr>
            <p:ph idx="1"/>
          </p:nvPr>
        </p:nvSpPr>
        <p:spPr>
          <a:xfrm>
            <a:off x="0" y="1160206"/>
            <a:ext cx="12192000" cy="5974372"/>
          </a:xfrm>
        </p:spPr>
        <p:txBody>
          <a:bodyPr>
            <a:normAutofit lnSpcReduction="10000"/>
          </a:bodyPr>
          <a:lstStyle/>
          <a:p>
            <a:pPr marL="0" indent="0">
              <a:buNone/>
            </a:pPr>
            <a:endParaRPr lang="en-GB" sz="1800"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Ainsworth, M.D.S., Blehar, M.C., Waters, E. and  Wall, S., 1978. Patterns of attachment: A psychological study of the Strange Situation. Developmental Psychology, 28(5), pp.759–775 .</a:t>
            </a:r>
          </a:p>
          <a:p>
            <a:pPr marL="0" indent="0">
              <a:buNone/>
            </a:pPr>
            <a:r>
              <a:rPr lang="en-GB" sz="1800" dirty="0">
                <a:latin typeface="Arial" panose="020B0604020202020204" pitchFamily="34" charset="0"/>
                <a:cs typeface="Arial" panose="020B0604020202020204" pitchFamily="34" charset="0"/>
              </a:rPr>
              <a:t>BNS Institute (2025) </a:t>
            </a:r>
            <a:r>
              <a:rPr lang="en-GB" sz="1800" i="1" dirty="0">
                <a:latin typeface="Arial" panose="020B0604020202020204" pitchFamily="34" charset="0"/>
                <a:cs typeface="Arial" panose="020B0604020202020204" pitchFamily="34" charset="0"/>
              </a:rPr>
              <a:t>Understanding the definitions of psychology in nursing</a:t>
            </a:r>
            <a:r>
              <a:rPr lang="en-GB" sz="1800" dirty="0">
                <a:latin typeface="Arial" panose="020B0604020202020204" pitchFamily="34" charset="0"/>
                <a:cs typeface="Arial" panose="020B0604020202020204" pitchFamily="34" charset="0"/>
              </a:rPr>
              <a:t>. Available at: https://bns.institute/behavioural-sciences/definitions-of-psychology-in-nursing (Accessed:  01 July 2026).</a:t>
            </a:r>
          </a:p>
          <a:p>
            <a:pPr marL="0" indent="0">
              <a:buNone/>
            </a:pPr>
            <a:r>
              <a:rPr lang="en-GB" sz="1800" dirty="0">
                <a:latin typeface="Arial" panose="020B0604020202020204" pitchFamily="34" charset="0"/>
                <a:cs typeface="Arial" panose="020B0604020202020204" pitchFamily="34" charset="0"/>
              </a:rPr>
              <a:t>Bowlby, J. (1969) Attachment and loss: Volume 1. Attachment. London: Hogarth Press.</a:t>
            </a:r>
          </a:p>
          <a:p>
            <a:pPr marL="0" indent="0">
              <a:buNone/>
            </a:pPr>
            <a:r>
              <a:rPr lang="en-GB" sz="1800" dirty="0">
                <a:latin typeface="Arial" panose="020B0604020202020204" pitchFamily="34" charset="0"/>
                <a:cs typeface="Arial" panose="020B0604020202020204" pitchFamily="34" charset="0"/>
              </a:rPr>
              <a:t>Bowlby, J., 1988 and Howe, D., 2011. A Secure Base. London: Routledge. Attachment Across the </a:t>
            </a:r>
            <a:r>
              <a:rPr lang="en-GB" sz="1800" dirty="0" err="1">
                <a:latin typeface="Arial" panose="020B0604020202020204" pitchFamily="34" charset="0"/>
                <a:cs typeface="Arial" panose="020B0604020202020204" pitchFamily="34" charset="0"/>
              </a:rPr>
              <a:t>lifecourse</a:t>
            </a:r>
            <a:r>
              <a:rPr lang="en-GB" sz="1800" dirty="0">
                <a:latin typeface="Arial" panose="020B0604020202020204" pitchFamily="34" charset="0"/>
                <a:cs typeface="Arial" panose="020B0604020202020204" pitchFamily="34" charset="0"/>
              </a:rPr>
              <a:t>. Basingstoke: Palgrave.</a:t>
            </a:r>
          </a:p>
          <a:p>
            <a:pPr marL="0" indent="0">
              <a:buNone/>
            </a:pPr>
            <a:r>
              <a:rPr lang="en-GB" sz="1800" dirty="0">
                <a:latin typeface="Arial" panose="020B0604020202020204" pitchFamily="34" charset="0"/>
                <a:cs typeface="Arial" panose="020B0604020202020204" pitchFamily="34" charset="0"/>
              </a:rPr>
              <a:t>Bretherton, I. (1992) ‘The origins of attachment theory: John Bowlby and Mary Ainsworth’, </a:t>
            </a:r>
            <a:r>
              <a:rPr lang="en-GB" sz="1800" i="1" dirty="0">
                <a:latin typeface="Arial" panose="020B0604020202020204" pitchFamily="34" charset="0"/>
                <a:cs typeface="Arial" panose="020B0604020202020204" pitchFamily="34" charset="0"/>
              </a:rPr>
              <a:t>Developmental Psychology</a:t>
            </a:r>
            <a:r>
              <a:rPr lang="en-GB" sz="1800" dirty="0">
                <a:latin typeface="Arial" panose="020B0604020202020204" pitchFamily="34" charset="0"/>
                <a:cs typeface="Arial" panose="020B0604020202020204" pitchFamily="34" charset="0"/>
              </a:rPr>
              <a:t>, 28(5), pp. 759–775. doi.org/10.1037/0012-1649.28.5.759.</a:t>
            </a:r>
          </a:p>
          <a:p>
            <a:pPr marL="0" indent="0">
              <a:buNone/>
            </a:pPr>
            <a:r>
              <a:rPr lang="en-GB" sz="1800" dirty="0">
                <a:latin typeface="Arial" panose="020B0604020202020204" pitchFamily="34" charset="0"/>
                <a:cs typeface="Arial" panose="020B0604020202020204" pitchFamily="34" charset="0"/>
              </a:rPr>
              <a:t>Lamb, M.E. (2010) The Role of the Father in Child Development. 5</a:t>
            </a:r>
            <a:r>
              <a:rPr lang="en-GB" sz="1800" baseline="30000" dirty="0">
                <a:latin typeface="Arial" panose="020B0604020202020204" pitchFamily="34" charset="0"/>
                <a:cs typeface="Arial" panose="020B0604020202020204" pitchFamily="34" charset="0"/>
              </a:rPr>
              <a:t>th</a:t>
            </a:r>
            <a:r>
              <a:rPr lang="en-GB" sz="1800" dirty="0">
                <a:latin typeface="Arial" panose="020B0604020202020204" pitchFamily="34" charset="0"/>
                <a:cs typeface="Arial" panose="020B0604020202020204" pitchFamily="34" charset="0"/>
              </a:rPr>
              <a:t> ed.</a:t>
            </a:r>
          </a:p>
          <a:p>
            <a:pPr marL="0" indent="0">
              <a:buNone/>
            </a:pPr>
            <a:r>
              <a:rPr lang="en-GB" sz="1800" dirty="0">
                <a:latin typeface="Arial" panose="020B0604020202020204" pitchFamily="34" charset="0"/>
                <a:cs typeface="Arial" panose="020B0604020202020204" pitchFamily="34" charset="0"/>
              </a:rPr>
              <a:t>Rutter, M. (Stress, Coping and Development in Children. New York: McGraw-Hill.</a:t>
            </a:r>
          </a:p>
          <a:p>
            <a:pPr marL="0" indent="0">
              <a:buNone/>
            </a:pPr>
            <a:r>
              <a:rPr lang="en-GB" sz="1800" dirty="0">
                <a:latin typeface="Arial" panose="020B0604020202020204" pitchFamily="34" charset="0"/>
                <a:cs typeface="Arial" panose="020B0604020202020204" pitchFamily="34" charset="0"/>
              </a:rPr>
              <a:t>Thompson, R.A.(2008) ‘Early attachment ‘, International Journal of Behavioural Development, 32(5), pp. 457-466.</a:t>
            </a:r>
          </a:p>
          <a:p>
            <a:pPr marL="0" indent="0">
              <a:buNone/>
            </a:pPr>
            <a:r>
              <a:rPr lang="en-GB" sz="1800" dirty="0">
                <a:latin typeface="Arial" panose="020B0604020202020204" pitchFamily="34" charset="0"/>
                <a:cs typeface="Arial" panose="020B0604020202020204" pitchFamily="34" charset="0"/>
              </a:rPr>
              <a:t>Van </a:t>
            </a:r>
            <a:r>
              <a:rPr lang="en-GB" sz="1800" dirty="0" err="1">
                <a:latin typeface="Arial" panose="020B0604020202020204" pitchFamily="34" charset="0"/>
                <a:cs typeface="Arial" panose="020B0604020202020204" pitchFamily="34" charset="0"/>
              </a:rPr>
              <a:t>IJzendoorn</a:t>
            </a:r>
            <a:r>
              <a:rPr lang="en-GB" sz="1800" dirty="0">
                <a:latin typeface="Arial" panose="020B0604020202020204" pitchFamily="34" charset="0"/>
                <a:cs typeface="Arial" panose="020B0604020202020204" pitchFamily="34" charset="0"/>
              </a:rPr>
              <a:t>, M.H. and Sagi-Schwartz, A. (2008) ‘ Cross-cultural patterns of attachment’, in Cassidy, J. and Shaver, P.R (eds.) Handbook of Attachment: Theory, Research, and Clinical Applications. 2</a:t>
            </a:r>
            <a:r>
              <a:rPr lang="en-GB" sz="1800" baseline="30000" dirty="0">
                <a:latin typeface="Arial" panose="020B0604020202020204" pitchFamily="34" charset="0"/>
                <a:cs typeface="Arial" panose="020B0604020202020204" pitchFamily="34" charset="0"/>
              </a:rPr>
              <a:t>nd</a:t>
            </a:r>
            <a:r>
              <a:rPr lang="en-GB" sz="1800" dirty="0">
                <a:latin typeface="Arial" panose="020B0604020202020204" pitchFamily="34" charset="0"/>
                <a:cs typeface="Arial" panose="020B0604020202020204" pitchFamily="34" charset="0"/>
              </a:rPr>
              <a:t> ed. New York: Guilford Press, pp. 880-905.</a:t>
            </a:r>
          </a:p>
          <a:p>
            <a:pPr marL="0" indent="0">
              <a:buNone/>
            </a:pPr>
            <a:r>
              <a:rPr lang="en-GB" sz="1800" dirty="0">
                <a:latin typeface="Arial" panose="020B0604020202020204" pitchFamily="34" charset="0"/>
                <a:cs typeface="Arial" panose="020B0604020202020204" pitchFamily="34" charset="0"/>
              </a:rPr>
              <a:t> </a:t>
            </a:r>
          </a:p>
          <a:p>
            <a:pPr marL="0" indent="0">
              <a:buNone/>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9716404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Template>
  <TotalTime>0</TotalTime>
  <Words>2575</Words>
  <Application>Microsoft Office PowerPoint</Application>
  <PresentationFormat>Widescreen</PresentationFormat>
  <Paragraphs>153</Paragraphs>
  <Slides>13</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Aptos</vt:lpstr>
      <vt:lpstr>Arial</vt:lpstr>
      <vt:lpstr>Century Gothic</vt:lpstr>
      <vt:lpstr>Wingdings</vt:lpstr>
      <vt:lpstr>Wingdings 3</vt:lpstr>
      <vt:lpstr>Ion</vt:lpstr>
      <vt:lpstr>  Student name: Vanessa Matusalem  Student number: 2508281 Lecturer’s name: Christiana Melam  </vt:lpstr>
      <vt:lpstr>Introduction:</vt:lpstr>
      <vt:lpstr> Aims of the Presentation: </vt:lpstr>
      <vt:lpstr>PowerPoint Presentation</vt:lpstr>
      <vt:lpstr>  Link to Isaac’s early years needs ( PIES): </vt:lpstr>
      <vt:lpstr>PowerPoint Presentation</vt:lpstr>
      <vt:lpstr> Biological and environmental factors be influencing Jenny’s psychological development?  . Biological factor: shapes Jenny’s emotional regulation, stress responses, and mental health. . Environmental factors: Influence  her daily stress, support systems, and caregiving behaviours. . Together: Jenny’s psychological wellbeing, parenting sensitivity, and attachment interactions with Isaac.  Genetic Predispositions: . Jenny may have inherited temperamental traits such as anxiety, sensitivity, or emotional reactivity. . These traits influence how she copes with stress and caregiving demands. . Bowlby highlighted that both caregiver and a child characteristics shape attachment interactions (Bowlby, 1969).  Hormonal and Stress Responses: . High stress can disrupt cortisol regulation, reducing calmness and emotional stability. . Chronic stress increases  irritability and reduces responsiveness. . Sensitive caregiving becomes harder under biological stress (Ainsworth, 1978).  Mental Health vulnerability: . Conditions such as postnatal depression, anxiety, or low mood can reduce harmony. . Jenny may struggle to provide consistent emotional support. . Mental health influences attachment formation (Bretherton, 1992).      </vt:lpstr>
      <vt:lpstr>Family Environmental and Social Support: . Limited support may leave Jenny feeling overwhelmed. . Strong support improves confidence, emotional stability, and caregiving consistency. . Bowlby emphasised the importance of caregiver support (Bowlby, 1969).  Socio-Economic Pressures: . Financial strain, unstable housing, or work stress increase emotional load. . Stress reduces sensitivity and responsiveness to Isaac. . Environmental pressures affect attachment quality (Ainsworth, 1978).   Daily Parenting Stressors: . Managing routines, childcare, and responsibilities can heighten stress. . High daily stress affects emotional regulation and patience. . This may reduce Jenny’s ability to provide a secure base (Bowlby, 1969).  Jenny’s own upbringing: . Jenny’s childhood experiences shape her internal working model. . Insecure early attachment may reduce confidence in parenting. . Positive experiences support resilience (Bretherton, 1992).  Combine Impact on Jenny: . Biological vulnerabilities and environmental stress = increased emotional strain. . This may reduce sensitivity, connection, and consistent caregiving. . This factors influence Isaac’s attachment style and early PIES development.         </vt:lpstr>
      <vt:lpstr> Implications for Practice: . Provide emotional support and reduce stressors. . Strengthen Jenny’s confidence through positive feedback. . Encourage secure attachment interactions (e.g., responsive caregiving). . Offer practical help to reduce environmental pressures.  What are the strength of your chosen theory   Strengths: . Strong empirical foundation. . Clear explanation of caregiver-child relationships. . Useful for predicting development outcomes. . Highly applicable in health and social care practice. . Integrates biological and environmental influences.  Strong  Empirical support:  . Bowlby’s theory supported is supported by decades of research, including Ainsworth’s Strange Situation studies. . These studies consistently show that sensitive caregiving leads to secure attachment, validating Bowlby’s claims (Ainsworth, 1978). . This makes the theory reliable for understanding Jenny and Isaac’s relationship.  Clear Explanation of Early Relationships: . The theory explains how early caregiver interactions shape emotional development. . Bowlby’s concept of the secure base helps practitioners understand why children need consistent emotional support (Bowlby, 1969). . This useful for analysing Jenny’s caregiving behaviours.     </vt:lpstr>
      <vt:lpstr> Predictive Value: . Attachment patterns in infancy can predict later social, emotional, and behavioural outcomes. . Secure attachment is linked to confidence, resilience, and positive peer relationships (Bretherton, 1992). . This helps practitioners anticipate Isaac’s development needs.  Biological and environmental. . Bowlby integrates biological predispositions (e.g., innate need for closeness) with environmental factors (e.g., caregiver sensitivity) . This makes the theory suitable for understanding Jenny’s situation, where both stress and personal history may influence her caregiving.  Practical Application in Health and Social Care: . The theory guides intervention namely:     Improving caregiver sensitivity.    Supporting parental mental health strengthening parent-child bonding. . It is widely used in social work, early years settings, and family  support services (Howe, 2011).  Focus on Emotional Security:  . Highlights the importance of emotional safety  for healthy development. . Helps practitioners recognise when a child lacks stability or consistent care. . Supports planning interventions for Jenny and Isaac.             </vt:lpstr>
      <vt:lpstr> What are the weakness of my chosen theory?  Weakness: . Overemphasis mother . Cultural bias . Deterministic assumptions . Undervalues role of wider environment . Limited consideration of father, siblings, and community  Overemphasis on the mother: . Bowlby suggested infants form one “primary attachment,” usually to the mother. . Critics argue this over-priorities maternal care and undervalues fathers, extended family, and multiple attachments (Rutter, 1972).  Cultural bias: (Van IJzendoorn and Sagi-Schwartz, 20908). . Bowlby’s theory was developed  using western, middle-class sample. . It assumes that sensitive, one-to-one caregiving is universal, but many cultures use shared caregiving (e.g., siblings, and grandparents).   Deterministic view of development: . Bowlby suggested early attachment experiences strongly determine later outcomes. . Critics argue this is too deterministic, ignoring resilience, and later positive experiences. . Children can recover from early difficulties with supportive environments (Rutter, 1981).       </vt:lpstr>
      <vt:lpstr>Underestimates environmental factors: . Bowlby focused heavily on biological drive (e.g., innate need for proximity). . Critics argue he underestimated social, economic, and environmental influences such as poverty, parent stress, and community support (Howe, 2011).  Limited consideration of Fathers: (Lamb, 2010). . Early attachment research focused almost entirely on mother. . Modern evidence shows fathers play a significant role in emotional development and secure attachment.  Some Claims Lack Modern Empirical Support: (Rutter, 1972). . Bowlby’s early ideas about “maternal deprivation” were criticised for being too simplistic. . Later research found that separation alone does not cause harm – quality of care matters more.   Conclusion:  My presentation showed how kids development shape by Bowlby’s attachment theory and how secure relationships support emotional and social growth. Attachment-based strategies such as consistent care, reassurance, and positive reinforcement to help children feel safe and confidence. Message for my audience is that secure early relationships create stronger lifelong development, and practitioners can actively build this security through sensitive, predictable support.     </vt:lpstr>
      <vt:lpstr>   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Vanessa Matusalem</cp:lastModifiedBy>
  <cp:revision>43</cp:revision>
  <dcterms:created xsi:type="dcterms:W3CDTF">2025-10-14T20:52:47Z</dcterms:created>
  <dcterms:modified xsi:type="dcterms:W3CDTF">2026-07-13T08:44:10Z</dcterms:modified>
</cp:coreProperties>
</file>