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9C590C-E568-EA29-C827-6442BF61CD2B}" v="5" dt="2021-05-23T11:37:56.673"/>
    <p1510:client id="{AB4A10FB-DEB7-496E-BA46-D8FD5700B447}" v="183" dt="2021-05-22T23:18:50.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123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3794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46372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64707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35696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418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1636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58120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86670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28917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888580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5/23/2021</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42442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5/23/2021</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98366292"/>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esla.com/about" TargetMode="External"/><Relationship Id="rId2" Type="http://schemas.openxmlformats.org/officeDocument/2006/relationships/hyperlink" Target="https://www.britannica.com/topic/Tesla-Motors" TargetMode="External"/><Relationship Id="rId1" Type="http://schemas.openxmlformats.org/officeDocument/2006/relationships/slideLayout" Target="../slideLayouts/slideLayout2.xml"/><Relationship Id="rId5" Type="http://schemas.openxmlformats.org/officeDocument/2006/relationships/hyperlink" Target="https://www.linkedin.com/pulse/lessons-from-teslas-approach-innovation-fathhi-mohamed?articleId=6690974284007006209" TargetMode="External"/><Relationship Id="rId4" Type="http://schemas.openxmlformats.org/officeDocument/2006/relationships/hyperlink" Target="https://www.jameco.com/Jameco/workshop/Howitworks/how-it-works-tesla-autopilot-self-driving-automobile-technolog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van een stralende gloeilamp">
            <a:extLst>
              <a:ext uri="{FF2B5EF4-FFF2-40B4-BE49-F238E27FC236}">
                <a16:creationId xmlns:a16="http://schemas.microsoft.com/office/drawing/2014/main" id="{DF2A1B4A-A616-487C-881D-31A95F87004D}"/>
              </a:ext>
            </a:extLst>
          </p:cNvPr>
          <p:cNvPicPr>
            <a:picLocks noChangeAspect="1"/>
          </p:cNvPicPr>
          <p:nvPr/>
        </p:nvPicPr>
        <p:blipFill rotWithShape="1">
          <a:blip r:embed="rId2">
            <a:alphaModFix amt="50000"/>
          </a:blip>
          <a:srcRect t="1309" r="-2" b="14294"/>
          <a:stretch/>
        </p:blipFill>
        <p:spPr>
          <a:xfrm>
            <a:off x="485125" y="709939"/>
            <a:ext cx="11051366" cy="5632174"/>
          </a:xfrm>
          <a:prstGeom prst="rect">
            <a:avLst/>
          </a:prstGeom>
        </p:spPr>
      </p:pic>
      <p:sp>
        <p:nvSpPr>
          <p:cNvPr id="2" name="Title 1"/>
          <p:cNvSpPr>
            <a:spLocks noGrp="1"/>
          </p:cNvSpPr>
          <p:nvPr>
            <p:ph type="ctrTitle"/>
          </p:nvPr>
        </p:nvSpPr>
        <p:spPr>
          <a:xfrm>
            <a:off x="2238258" y="1424473"/>
            <a:ext cx="7714388" cy="2850146"/>
          </a:xfrm>
        </p:spPr>
        <p:txBody>
          <a:bodyPr>
            <a:normAutofit/>
          </a:bodyPr>
          <a:lstStyle/>
          <a:p>
            <a:pPr algn="ctr"/>
            <a:r>
              <a:rPr lang="en-US" sz="6000">
                <a:cs typeface="Calibri Light"/>
              </a:rPr>
              <a:t>Tesla</a:t>
            </a:r>
            <a:endParaRPr lang="en-US" sz="6000"/>
          </a:p>
        </p:txBody>
      </p:sp>
      <p:sp>
        <p:nvSpPr>
          <p:cNvPr id="3" name="Subtitle 2"/>
          <p:cNvSpPr>
            <a:spLocks noGrp="1"/>
          </p:cNvSpPr>
          <p:nvPr>
            <p:ph type="subTitle" idx="1"/>
          </p:nvPr>
        </p:nvSpPr>
        <p:spPr>
          <a:xfrm>
            <a:off x="2238258" y="4848464"/>
            <a:ext cx="7714388" cy="1085849"/>
          </a:xfrm>
        </p:spPr>
        <p:txBody>
          <a:bodyPr vert="horz" lIns="91440" tIns="45720" rIns="91440" bIns="45720" rtlCol="0" anchor="t">
            <a:normAutofit/>
          </a:bodyPr>
          <a:lstStyle/>
          <a:p>
            <a:pPr algn="ctr"/>
            <a:r>
              <a:rPr lang="en-US" sz="3600">
                <a:cs typeface="Calibri"/>
              </a:rPr>
              <a:t>Iulian </a:t>
            </a:r>
            <a:r>
              <a:rPr lang="en-US" sz="3600" err="1">
                <a:cs typeface="Calibri"/>
              </a:rPr>
              <a:t>Cocolos</a:t>
            </a:r>
            <a:r>
              <a:rPr lang="en-US" sz="3600">
                <a:cs typeface="Calibri"/>
              </a:rPr>
              <a:t> 1917696</a:t>
            </a:r>
            <a:endParaRPr lang="en-US" sz="3600"/>
          </a:p>
        </p:txBody>
      </p:sp>
      <p:cxnSp>
        <p:nvCxnSpPr>
          <p:cNvPr id="11" name="Straight Connector 10">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0">
            <a:extLst>
              <a:ext uri="{FF2B5EF4-FFF2-40B4-BE49-F238E27FC236}">
                <a16:creationId xmlns:a16="http://schemas.microsoft.com/office/drawing/2014/main" id="{2AC6C2D3-326B-4273-BD49-45A309D20A99}"/>
              </a:ext>
            </a:extLst>
          </p:cNvPr>
          <p:cNvPicPr>
            <a:picLocks noChangeAspect="1"/>
          </p:cNvPicPr>
          <p:nvPr/>
        </p:nvPicPr>
        <p:blipFill rotWithShape="1">
          <a:blip r:embed="rId2">
            <a:alphaModFix amt="50000"/>
          </a:blip>
          <a:srcRect l="17201" r="21243"/>
          <a:stretch/>
        </p:blipFill>
        <p:spPr>
          <a:xfrm>
            <a:off x="20" y="10"/>
            <a:ext cx="6095979" cy="6857990"/>
          </a:xfrm>
          <a:prstGeom prst="rect">
            <a:avLst/>
          </a:prstGeom>
        </p:spPr>
      </p:pic>
      <p:sp>
        <p:nvSpPr>
          <p:cNvPr id="3" name="Content Placeholder 2">
            <a:extLst>
              <a:ext uri="{FF2B5EF4-FFF2-40B4-BE49-F238E27FC236}">
                <a16:creationId xmlns:a16="http://schemas.microsoft.com/office/drawing/2014/main" id="{A1E4559C-F318-41A5-B079-B2557444F047}"/>
              </a:ext>
            </a:extLst>
          </p:cNvPr>
          <p:cNvSpPr>
            <a:spLocks noGrp="1"/>
          </p:cNvSpPr>
          <p:nvPr>
            <p:ph idx="1"/>
          </p:nvPr>
        </p:nvSpPr>
        <p:spPr>
          <a:xfrm>
            <a:off x="7179972" y="762000"/>
            <a:ext cx="3825025" cy="5334000"/>
          </a:xfrm>
        </p:spPr>
        <p:txBody>
          <a:bodyPr vert="horz" lIns="91440" tIns="45720" rIns="91440" bIns="45720" rtlCol="0" anchor="ctr">
            <a:normAutofit/>
          </a:bodyPr>
          <a:lstStyle/>
          <a:p>
            <a:pPr marL="0" indent="0">
              <a:buNone/>
            </a:pPr>
            <a:r>
              <a:rPr lang="en-US">
                <a:ea typeface="+mn-lt"/>
                <a:cs typeface="+mn-lt"/>
              </a:rPr>
              <a:t>It was founded in 2003 by American entrepreneurs Martin Eberhard and Marc Tarpenning and was named after Serbian American inventor Nikola Tesla. Tesla, Inc. Tesla Motors was formed to develop an electric sports car. Eberhard was Tesla's chief executive officer (CEO) and Tarpenning its chief financial officer (CFO).</a:t>
            </a:r>
            <a:endParaRPr lang="en-US"/>
          </a:p>
        </p:txBody>
      </p:sp>
    </p:spTree>
    <p:extLst>
      <p:ext uri="{BB962C8B-B14F-4D97-AF65-F5344CB8AC3E}">
        <p14:creationId xmlns:p14="http://schemas.microsoft.com/office/powerpoint/2010/main" val="52268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12C91F-96BA-4FDB-AFC9-131E9B12D80E}"/>
              </a:ext>
            </a:extLst>
          </p:cNvPr>
          <p:cNvSpPr>
            <a:spLocks noGrp="1"/>
          </p:cNvSpPr>
          <p:nvPr>
            <p:ph idx="1"/>
          </p:nvPr>
        </p:nvSpPr>
        <p:spPr>
          <a:xfrm>
            <a:off x="1429566" y="2259698"/>
            <a:ext cx="4479398" cy="3836301"/>
          </a:xfrm>
        </p:spPr>
        <p:txBody>
          <a:bodyPr vert="horz" lIns="91440" tIns="45720" rIns="91440" bIns="45720" rtlCol="0">
            <a:normAutofit/>
          </a:bodyPr>
          <a:lstStyle/>
          <a:p>
            <a:pPr marL="0" indent="0">
              <a:buNone/>
            </a:pPr>
            <a:r>
              <a:rPr lang="en-US" b="1">
                <a:ea typeface="+mn-lt"/>
                <a:cs typeface="+mn-lt"/>
              </a:rPr>
              <a:t>Today, Tesla builds not only all-electric vehicles but also infinitely scalable clean energy generation and storage products. ... From there, Tesla designed the world's first ever premium all-electric sedan from the ground up – Model S – which has become the best car in its class in every category.</a:t>
            </a:r>
            <a:endParaRPr lang="en-US" b="1"/>
          </a:p>
        </p:txBody>
      </p:sp>
      <p:pic>
        <p:nvPicPr>
          <p:cNvPr id="4" name="Picture 4" descr="A red car on a road&#10;&#10;Description automatically generated">
            <a:extLst>
              <a:ext uri="{FF2B5EF4-FFF2-40B4-BE49-F238E27FC236}">
                <a16:creationId xmlns:a16="http://schemas.microsoft.com/office/drawing/2014/main" id="{D49AB2F7-9FB4-4919-9551-1BD743A7B340}"/>
              </a:ext>
            </a:extLst>
          </p:cNvPr>
          <p:cNvPicPr>
            <a:picLocks noChangeAspect="1"/>
          </p:cNvPicPr>
          <p:nvPr/>
        </p:nvPicPr>
        <p:blipFill rotWithShape="1">
          <a:blip r:embed="rId2"/>
          <a:srcRect l="21894" r="15605" b="-2"/>
          <a:stretch/>
        </p:blipFill>
        <p:spPr>
          <a:xfrm>
            <a:off x="6639965"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1970374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DB85E2-4179-4550-916E-9377FE0C7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1E5950-A85D-4480-9E9F-C5598D54BAE2}"/>
              </a:ext>
            </a:extLst>
          </p:cNvPr>
          <p:cNvSpPr>
            <a:spLocks noGrp="1"/>
          </p:cNvSpPr>
          <p:nvPr>
            <p:ph idx="1"/>
          </p:nvPr>
        </p:nvSpPr>
        <p:spPr>
          <a:xfrm>
            <a:off x="1429566" y="782473"/>
            <a:ext cx="8476434" cy="3334602"/>
          </a:xfrm>
        </p:spPr>
        <p:txBody>
          <a:bodyPr vert="horz" lIns="91440" tIns="45720" rIns="91440" bIns="45720" rtlCol="0" anchor="t">
            <a:noAutofit/>
          </a:bodyPr>
          <a:lstStyle/>
          <a:p>
            <a:pPr marL="0" indent="0">
              <a:buNone/>
            </a:pPr>
            <a:r>
              <a:rPr lang="en-US" sz="2800">
                <a:ea typeface="+mn-lt"/>
                <a:cs typeface="+mn-lt"/>
              </a:rPr>
              <a:t>How it Works: Tesla's Autopilot Self-Driving Automobile Technology. From home to destination, Tesla's enhanced Autopilot adds a new experience to self-driving vehicles. With 40X more processing power and advanced sensor technology, Tesla makes way for the future of driving.</a:t>
            </a:r>
            <a:endParaRPr lang="en-US" sz="2800"/>
          </a:p>
        </p:txBody>
      </p:sp>
      <p:cxnSp>
        <p:nvCxnSpPr>
          <p:cNvPr id="10" name="Straight Connector 9">
            <a:extLst>
              <a:ext uri="{FF2B5EF4-FFF2-40B4-BE49-F238E27FC236}">
                <a16:creationId xmlns:a16="http://schemas.microsoft.com/office/drawing/2014/main" id="{45B26396-3476-4B52-8CF4-01F3D246D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840303"/>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C62892E-D40F-4C68-A3CB-78C93F2156F5}"/>
              </a:ext>
            </a:extLst>
          </p:cNvPr>
          <p:cNvSpPr txBox="1"/>
          <p:nvPr/>
        </p:nvSpPr>
        <p:spPr>
          <a:xfrm>
            <a:off x="5083834" y="4911306"/>
            <a:ext cx="3332671" cy="707886"/>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a:t>Technology</a:t>
            </a:r>
          </a:p>
        </p:txBody>
      </p:sp>
      <p:sp>
        <p:nvSpPr>
          <p:cNvPr id="2" name="TextBox 1">
            <a:extLst>
              <a:ext uri="{FF2B5EF4-FFF2-40B4-BE49-F238E27FC236}">
                <a16:creationId xmlns:a16="http://schemas.microsoft.com/office/drawing/2014/main" id="{D7E78ED3-1720-4244-AED8-9DEED6303696}"/>
              </a:ext>
            </a:extLst>
          </p:cNvPr>
          <p:cNvSpPr txBox="1"/>
          <p:nvPr/>
        </p:nvSpPr>
        <p:spPr>
          <a:xfrm flipH="1">
            <a:off x="6446808" y="7763441"/>
            <a:ext cx="23291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4198206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202A0-2C4F-4958-A303-A9DE2E75307E}"/>
              </a:ext>
            </a:extLst>
          </p:cNvPr>
          <p:cNvSpPr>
            <a:spLocks noGrp="1"/>
          </p:cNvSpPr>
          <p:nvPr>
            <p:ph type="title"/>
          </p:nvPr>
        </p:nvSpPr>
        <p:spPr/>
        <p:txBody>
          <a:bodyPr/>
          <a:lstStyle/>
          <a:p>
            <a:r>
              <a:rPr lang="en-US"/>
              <a:t>Innovation</a:t>
            </a:r>
          </a:p>
        </p:txBody>
      </p:sp>
      <p:sp>
        <p:nvSpPr>
          <p:cNvPr id="3" name="Content Placeholder 2">
            <a:extLst>
              <a:ext uri="{FF2B5EF4-FFF2-40B4-BE49-F238E27FC236}">
                <a16:creationId xmlns:a16="http://schemas.microsoft.com/office/drawing/2014/main" id="{451493C6-B64B-4A3F-98B8-E6E20C212CE4}"/>
              </a:ext>
            </a:extLst>
          </p:cNvPr>
          <p:cNvSpPr>
            <a:spLocks noGrp="1"/>
          </p:cNvSpPr>
          <p:nvPr>
            <p:ph idx="1"/>
          </p:nvPr>
        </p:nvSpPr>
        <p:spPr>
          <a:xfrm>
            <a:off x="1429566" y="2002555"/>
            <a:ext cx="9238434" cy="3810000"/>
          </a:xfrm>
        </p:spPr>
        <p:txBody>
          <a:bodyPr vert="horz" lIns="91440" tIns="45720" rIns="91440" bIns="45720" rtlCol="0" anchor="t">
            <a:normAutofit/>
          </a:bodyPr>
          <a:lstStyle/>
          <a:p>
            <a:pPr marL="0" indent="0">
              <a:buNone/>
            </a:pPr>
            <a:r>
              <a:rPr lang="en-US" sz="2800" b="1">
                <a:ea typeface="+mn-lt"/>
                <a:cs typeface="+mn-lt"/>
              </a:rPr>
              <a:t>Beneath the turbulent surface, Tesla's innovation strategy — which focuses on transforming the auto industry as a whole — offers enduring lessons for any innovator, especially in terms of how to win support for an idea and how to bring new technologies to market.</a:t>
            </a:r>
            <a:endParaRPr lang="en-US" sz="2800" b="1"/>
          </a:p>
        </p:txBody>
      </p:sp>
    </p:spTree>
    <p:extLst>
      <p:ext uri="{BB962C8B-B14F-4D97-AF65-F5344CB8AC3E}">
        <p14:creationId xmlns:p14="http://schemas.microsoft.com/office/powerpoint/2010/main" val="2844679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DB85E2-4179-4550-916E-9377FE0C7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2BD0F-63DA-49A4-A5FF-C623C9A2D6C4}"/>
              </a:ext>
            </a:extLst>
          </p:cNvPr>
          <p:cNvSpPr>
            <a:spLocks noGrp="1"/>
          </p:cNvSpPr>
          <p:nvPr>
            <p:ph type="title"/>
          </p:nvPr>
        </p:nvSpPr>
        <p:spPr>
          <a:xfrm>
            <a:off x="1429566" y="5170714"/>
            <a:ext cx="9238434" cy="1099456"/>
          </a:xfrm>
        </p:spPr>
        <p:txBody>
          <a:bodyPr anchor="t">
            <a:normAutofit/>
          </a:bodyPr>
          <a:lstStyle/>
          <a:p>
            <a:r>
              <a:rPr lang="en-US"/>
              <a:t>impact</a:t>
            </a:r>
          </a:p>
        </p:txBody>
      </p:sp>
      <p:sp>
        <p:nvSpPr>
          <p:cNvPr id="3" name="Content Placeholder 2">
            <a:extLst>
              <a:ext uri="{FF2B5EF4-FFF2-40B4-BE49-F238E27FC236}">
                <a16:creationId xmlns:a16="http://schemas.microsoft.com/office/drawing/2014/main" id="{3E0B2702-8FA6-4136-B93A-8E7C2CB8B469}"/>
              </a:ext>
            </a:extLst>
          </p:cNvPr>
          <p:cNvSpPr>
            <a:spLocks noGrp="1"/>
          </p:cNvSpPr>
          <p:nvPr>
            <p:ph idx="1"/>
          </p:nvPr>
        </p:nvSpPr>
        <p:spPr>
          <a:xfrm>
            <a:off x="1429566" y="782473"/>
            <a:ext cx="8476434" cy="3334602"/>
          </a:xfrm>
        </p:spPr>
        <p:txBody>
          <a:bodyPr vert="horz" lIns="91440" tIns="45720" rIns="91440" bIns="45720" rtlCol="0" anchor="t">
            <a:normAutofit/>
          </a:bodyPr>
          <a:lstStyle/>
          <a:p>
            <a:pPr marL="0" indent="0">
              <a:buNone/>
            </a:pPr>
            <a:r>
              <a:rPr lang="en-US" sz="2400" b="1">
                <a:ea typeface="+mn-lt"/>
                <a:cs typeface="+mn-lt"/>
              </a:rPr>
              <a:t>Over 550K Tesla vehicles have been sold, and they have driven over 10B miles to date, resulting in a combined savings of over 4M metric tons of CO2. This is the equivalent of saving emissions from being released into the environment from over 500K ICE vehicles with a fuel economy of 22 miles per gallon (MPG).</a:t>
            </a:r>
            <a:endParaRPr lang="en-US" sz="2400" b="1"/>
          </a:p>
        </p:txBody>
      </p:sp>
      <p:cxnSp>
        <p:nvCxnSpPr>
          <p:cNvPr id="10" name="Straight Connector 9">
            <a:extLst>
              <a:ext uri="{FF2B5EF4-FFF2-40B4-BE49-F238E27FC236}">
                <a16:creationId xmlns:a16="http://schemas.microsoft.com/office/drawing/2014/main" id="{45B26396-3476-4B52-8CF4-01F3D246D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840303"/>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6767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EC2D7-C901-4D27-9C95-2791C392D487}"/>
              </a:ext>
            </a:extLst>
          </p:cNvPr>
          <p:cNvSpPr>
            <a:spLocks noGrp="1"/>
          </p:cNvSpPr>
          <p:nvPr>
            <p:ph type="title"/>
          </p:nvPr>
        </p:nvSpPr>
        <p:spPr/>
        <p:txBody>
          <a:bodyPr/>
          <a:lstStyle/>
          <a:p>
            <a:r>
              <a:rPr lang="en-US"/>
              <a:t>reference</a:t>
            </a:r>
          </a:p>
        </p:txBody>
      </p:sp>
      <p:sp>
        <p:nvSpPr>
          <p:cNvPr id="3" name="Content Placeholder 2">
            <a:extLst>
              <a:ext uri="{FF2B5EF4-FFF2-40B4-BE49-F238E27FC236}">
                <a16:creationId xmlns:a16="http://schemas.microsoft.com/office/drawing/2014/main" id="{25714B1C-A817-469F-AE41-139A16554608}"/>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https://www.britannica.com/topic/Tesla-Motors</a:t>
            </a:r>
          </a:p>
          <a:p>
            <a:r>
              <a:rPr lang="en-US">
                <a:ea typeface="+mn-lt"/>
                <a:cs typeface="+mn-lt"/>
                <a:hlinkClick r:id="rId3"/>
              </a:rPr>
              <a:t>https://www.tesla.com/about</a:t>
            </a:r>
          </a:p>
          <a:p>
            <a:r>
              <a:rPr lang="en-US">
                <a:ea typeface="+mn-lt"/>
                <a:cs typeface="+mn-lt"/>
                <a:hlinkClick r:id="rId4"/>
              </a:rPr>
              <a:t>https://www.jameco.com/Jameco/workshop/Howitworks/how-it-works-tesla-autopilot-self-driving-automobile-technology.html</a:t>
            </a:r>
          </a:p>
          <a:p>
            <a:r>
              <a:rPr lang="en-US">
                <a:ea typeface="+mn-lt"/>
                <a:cs typeface="+mn-lt"/>
                <a:hlinkClick r:id="rId5"/>
              </a:rPr>
              <a:t>https://www.linkedin.com/pulse/lessons-from-teslas-approach-innovation-fathhi-mohamed?articleId=6690974284007006209</a:t>
            </a:r>
            <a:endParaRPr lang="en-US"/>
          </a:p>
        </p:txBody>
      </p:sp>
    </p:spTree>
    <p:extLst>
      <p:ext uri="{BB962C8B-B14F-4D97-AF65-F5344CB8AC3E}">
        <p14:creationId xmlns:p14="http://schemas.microsoft.com/office/powerpoint/2010/main" val="1489881802"/>
      </p:ext>
    </p:extLst>
  </p:cSld>
  <p:clrMapOvr>
    <a:masterClrMapping/>
  </p:clrMapOvr>
</p:sld>
</file>

<file path=ppt/theme/theme1.xml><?xml version="1.0" encoding="utf-8"?>
<a:theme xmlns:a="http://schemas.openxmlformats.org/drawingml/2006/main" name="PortalVTI">
  <a:themeElements>
    <a:clrScheme name="AnalogousFromLightSeed_2SEEDS">
      <a:dk1>
        <a:srgbClr val="000000"/>
      </a:dk1>
      <a:lt1>
        <a:srgbClr val="FFFFFF"/>
      </a:lt1>
      <a:dk2>
        <a:srgbClr val="413124"/>
      </a:dk2>
      <a:lt2>
        <a:srgbClr val="E2E6E8"/>
      </a:lt2>
      <a:accent1>
        <a:srgbClr val="BA907F"/>
      </a:accent1>
      <a:accent2>
        <a:srgbClr val="C6969C"/>
      </a:accent2>
      <a:accent3>
        <a:srgbClr val="AFA283"/>
      </a:accent3>
      <a:accent4>
        <a:srgbClr val="76ADA1"/>
      </a:accent4>
      <a:accent5>
        <a:srgbClr val="7BA9B5"/>
      </a:accent5>
      <a:accent6>
        <a:srgbClr val="7F96BA"/>
      </a:accent6>
      <a:hlink>
        <a:srgbClr val="5E899C"/>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326</Words>
  <Application>Microsoft Office PowerPoint</Application>
  <PresentationFormat>Widescreen</PresentationFormat>
  <Paragraphs>16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Trade Gothic Next Cond</vt:lpstr>
      <vt:lpstr>Trade Gothic Next Light</vt:lpstr>
      <vt:lpstr>PortalVTI</vt:lpstr>
      <vt:lpstr>Tesla</vt:lpstr>
      <vt:lpstr>PowerPoint Presentation</vt:lpstr>
      <vt:lpstr>PowerPoint Presentation</vt:lpstr>
      <vt:lpstr>PowerPoint Presentation</vt:lpstr>
      <vt:lpstr>Innovation</vt:lpstr>
      <vt:lpstr>impact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Manju Sivas</dc:creator>
  <cp:lastModifiedBy>Manjula Sivasatkunanathan</cp:lastModifiedBy>
  <cp:revision>5</cp:revision>
  <dcterms:created xsi:type="dcterms:W3CDTF">2021-05-22T22:32:09Z</dcterms:created>
  <dcterms:modified xsi:type="dcterms:W3CDTF">2021-05-23T15:05:18Z</dcterms:modified>
</cp:coreProperties>
</file>