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60" r:id="rId5"/>
    <p:sldId id="259" r:id="rId6"/>
    <p:sldId id="261" r:id="rId7"/>
    <p:sldId id="256" r:id="rId8"/>
    <p:sldId id="265" r:id="rId9"/>
    <p:sldId id="266" r:id="rId10"/>
    <p:sldId id="267" r:id="rId11"/>
    <p:sldId id="268" r:id="rId12"/>
    <p:sldId id="257" r:id="rId13"/>
    <p:sldId id="262" r:id="rId14"/>
    <p:sldId id="270" r:id="rId15"/>
    <p:sldId id="272" r:id="rId16"/>
    <p:sldId id="273" r:id="rId17"/>
    <p:sldId id="258" r:id="rId18"/>
    <p:sldId id="263" r:id="rId19"/>
    <p:sldId id="264"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BAD77-1C51-4C0C-AC40-2538ADC3625C}" v="1549" dt="2026-06-07T20:29:39.718"/>
    <p1510:client id="{5E2B210C-38B5-5A0D-0BA0-5574BAA30D6F}" v="4612" dt="2026-06-07T19:32:07.036"/>
    <p1510:client id="{633A2353-CCCD-D45B-B61C-0A727F151CF1}" v="835" dt="2026-06-07T17:54:55.385"/>
    <p1510:client id="{6A727367-8977-B946-CA84-7BF956975947}" v="394" dt="2026-06-07T17:48:38.637"/>
    <p1510:client id="{6B9F7870-FEE5-022B-558A-C5B3143E07A9}" v="2388" dt="2026-06-07T20:37:33.844"/>
    <p1510:client id="{AE5C7A1A-9BD8-C450-7E4A-F17030ACA657}" v="857" dt="2026-06-07T03:09:21.268"/>
    <p1510:client id="{CB9C4818-7CDF-47F1-9890-C176007CCEF7}" v="3" dt="2026-06-07T20:37:34.645"/>
    <p1510:client id="{DE6E3605-40CB-46CE-B4D6-9F0020B5D068}" v="500" dt="2026-06-07T10:23:19.249"/>
    <p1510:client id="{EA32DA5F-EF88-AA9C-FB65-E38662EAB099}" v="6" dt="2026-06-07T20:38:40.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C69E5-7616-4D69-9D40-5E062A331E31}"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22344-4E3B-4F2E-9F11-119CF30CF3F4}" type="slidenum">
              <a:rPr lang="en-GB" smtClean="0"/>
              <a:t>‹#›</a:t>
            </a:fld>
            <a:endParaRPr lang="en-GB"/>
          </a:p>
        </p:txBody>
      </p:sp>
    </p:spTree>
    <p:extLst>
      <p:ext uri="{BB962C8B-B14F-4D97-AF65-F5344CB8AC3E}">
        <p14:creationId xmlns:p14="http://schemas.microsoft.com/office/powerpoint/2010/main" val="244401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5</a:t>
            </a:fld>
            <a:endParaRPr lang="en-GB"/>
          </a:p>
        </p:txBody>
      </p:sp>
    </p:spTree>
    <p:extLst>
      <p:ext uri="{BB962C8B-B14F-4D97-AF65-F5344CB8AC3E}">
        <p14:creationId xmlns:p14="http://schemas.microsoft.com/office/powerpoint/2010/main" val="3944786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6</a:t>
            </a:fld>
            <a:endParaRPr lang="en-GB"/>
          </a:p>
        </p:txBody>
      </p:sp>
    </p:spTree>
    <p:extLst>
      <p:ext uri="{BB962C8B-B14F-4D97-AF65-F5344CB8AC3E}">
        <p14:creationId xmlns:p14="http://schemas.microsoft.com/office/powerpoint/2010/main" val="214235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earn.microsoft.com" TargetMode="External"/><Relationship Id="rId2" Type="http://schemas.openxmlformats.org/officeDocument/2006/relationships/hyperlink" Target="https://www.hiqa.ie" TargetMode="Externa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www.england.nhs.uk" TargetMode="External"/><Relationship Id="rId4" Type="http://schemas.openxmlformats.org/officeDocument/2006/relationships/hyperlink" Target="https://learn.microsoft.com/e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gc.org.uk/guidance-providers/regulagion-enforcement/regulation-18staffing(Accessed:7" TargetMode="External"/><Relationship Id="rId2" Type="http://schemas.openxmlformats.org/officeDocument/2006/relationships/hyperlink" Target="https://supprt.microsoft.com/en-gb/powerpoi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who.int/en/news-room/fact-sheets/detail/quality-health-services?utm_" TargetMode="External"/><Relationship Id="rId2" Type="http://schemas.openxmlformats.org/officeDocument/2006/relationships/hyperlink" Target="http://www.england.nhs.uk/long-read/records-management-policy/"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07/s11590-021-01776-3&#8288;" TargetMode="External"/><Relationship Id="rId2" Type="http://schemas.openxmlformats.org/officeDocument/2006/relationships/hyperlink" Target="https://doi.org/10.1007/s10951-020-00659-2" TargetMode="External"/><Relationship Id="rId1" Type="http://schemas.openxmlformats.org/officeDocument/2006/relationships/slideLayout" Target="../slideLayouts/slideLayout2.xml"/><Relationship Id="rId4" Type="http://schemas.openxmlformats.org/officeDocument/2006/relationships/hyperlink" Target="https://doi.org/10.1142/S0219622020300050&#8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82B5-CDEB-08D5-B120-99E94281FD7D}"/>
              </a:ext>
            </a:extLst>
          </p:cNvPr>
          <p:cNvSpPr>
            <a:spLocks noGrp="1"/>
          </p:cNvSpPr>
          <p:nvPr>
            <p:ph type="title"/>
          </p:nvPr>
        </p:nvSpPr>
        <p:spPr>
          <a:xfrm>
            <a:off x="9359" y="4179"/>
            <a:ext cx="12200020" cy="6886825"/>
          </a:xfrm>
        </p:spPr>
        <p:txBody>
          <a:bodyPr>
            <a:normAutofit fontScale="90000"/>
          </a:bodyPr>
          <a:lstStyle/>
          <a:p>
            <a:pPr marL="228600" indent="-228600">
              <a:spcBef>
                <a:spcPts val="1000"/>
              </a:spcBef>
            </a:pPr>
            <a:r>
              <a:rPr lang="en-US" sz="1100" b="1">
                <a:latin typeface="Arial"/>
                <a:cs typeface="Arial"/>
              </a:rPr>
              <a:t>                     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b="1">
                <a:latin typeface="Arial"/>
                <a:cs typeface="Arial"/>
              </a:rPr>
              <a:t>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a:latin typeface="Arial"/>
                <a:cs typeface="Arial"/>
              </a:rPr>
              <a:t>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a:t>
            </a:r>
            <a:br>
              <a:rPr lang="en-US" sz="1100">
                <a:latin typeface="Arial"/>
                <a:cs typeface="Arial"/>
              </a:rPr>
            </a:br>
            <a:br>
              <a:rPr lang="en-US" sz="1100">
                <a:latin typeface="Arial"/>
                <a:cs typeface="Arial"/>
              </a:rPr>
            </a:br>
            <a:r>
              <a:rPr lang="en-US" sz="1100">
                <a:latin typeface="Arial"/>
                <a:cs typeface="Arial"/>
              </a:rPr>
              <a:t> </a:t>
            </a:r>
            <a:r>
              <a:rPr lang="en-US" sz="1100" b="1">
                <a:latin typeface="Arial"/>
                <a:cs typeface="Arial"/>
              </a:rPr>
              <a:t>What involves the Workplace Task</a:t>
            </a:r>
            <a:endParaRPr lang="en-US" sz="1100">
              <a:latin typeface="Arial"/>
              <a:cs typeface="Arial"/>
            </a:endParaRPr>
          </a:p>
          <a:p>
            <a:pPr marL="228600" indent="-228600">
              <a:spcBef>
                <a:spcPts val="1000"/>
              </a:spcBef>
            </a:pPr>
            <a:r>
              <a:rPr lang="en-US" sz="1100">
                <a:latin typeface="Arial"/>
                <a:cs typeface="Arial"/>
              </a:rPr>
              <a:t>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a:t>
            </a:r>
          </a:p>
          <a:p>
            <a:pPr marL="228600" indent="-228600">
              <a:spcBef>
                <a:spcPts val="1000"/>
              </a:spcBef>
            </a:pPr>
            <a:r>
              <a:rPr lang="en-US" sz="1100">
                <a:latin typeface="Arial"/>
                <a:cs typeface="Arial"/>
              </a:rPr>
              <a:t>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a:t>
            </a:r>
          </a:p>
          <a:p>
            <a:pPr marL="228600" indent="-228600">
              <a:spcBef>
                <a:spcPts val="1000"/>
              </a:spcBef>
            </a:pPr>
            <a:r>
              <a:rPr lang="en-US" sz="1100">
                <a:latin typeface="Arial"/>
                <a:cs typeface="Arial"/>
              </a:rPr>
              <a:t>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a:t>
            </a:r>
          </a:p>
          <a:p>
            <a:pPr marL="228600" indent="-228600">
              <a:spcBef>
                <a:spcPts val="1000"/>
              </a:spcBef>
            </a:pPr>
            <a:r>
              <a:rPr lang="en-US" sz="1100" b="1">
                <a:latin typeface="Arial"/>
                <a:cs typeface="Arial"/>
              </a:rPr>
              <a:t>Chosen Office 365 Tool: Microsoft Team</a:t>
            </a:r>
            <a:r>
              <a:rPr lang="en-US" sz="1100">
                <a:latin typeface="Arial"/>
                <a:cs typeface="Arial"/>
              </a:rPr>
              <a:t>s.</a:t>
            </a:r>
          </a:p>
          <a:p>
            <a:pPr marL="228600" indent="-228600">
              <a:spcBef>
                <a:spcPts val="1000"/>
              </a:spcBef>
            </a:pPr>
            <a:r>
              <a:rPr lang="en-US" sz="1100">
                <a:latin typeface="Arial"/>
                <a:cs typeface="Arial"/>
              </a:rPr>
              <a:t>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a:t>
            </a:r>
          </a:p>
          <a:p>
            <a:pPr marL="228600" indent="-228600">
              <a:spcBef>
                <a:spcPts val="1000"/>
              </a:spcBef>
            </a:pPr>
            <a:r>
              <a:rPr lang="en-US" sz="1100">
                <a:latin typeface="Arial"/>
                <a:cs typeface="Arial"/>
              </a:rPr>
              <a:t>With Teams, the staff can communicate through instant messaging, group chat and private chat. The integration of OneDrive, Outlook, and SharePoint with Microsoft 365 allows  easy access to shared calendars. Microsoft Teams has no lack of new capabilities and offers app integrations.</a:t>
            </a: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endParaRPr lang="en-US">
              <a:latin typeface="Aptos Display"/>
              <a:cs typeface="Arial"/>
            </a:endParaRPr>
          </a:p>
        </p:txBody>
      </p:sp>
      <p:sp>
        <p:nvSpPr>
          <p:cNvPr id="3" name="Content Placeholder 2">
            <a:extLst>
              <a:ext uri="{FF2B5EF4-FFF2-40B4-BE49-F238E27FC236}">
                <a16:creationId xmlns:a16="http://schemas.microsoft.com/office/drawing/2014/main" id="{92179E58-0DC8-422D-C778-BC419DBAA484}"/>
              </a:ext>
            </a:extLst>
          </p:cNvPr>
          <p:cNvSpPr>
            <a:spLocks noGrp="1"/>
          </p:cNvSpPr>
          <p:nvPr>
            <p:ph idx="1"/>
          </p:nvPr>
        </p:nvSpPr>
        <p:spPr>
          <a:xfrm>
            <a:off x="624306" y="127837"/>
            <a:ext cx="10061074" cy="1584076"/>
          </a:xfrm>
        </p:spPr>
        <p:txBody>
          <a:bodyPr vert="horz" lIns="91440" tIns="45720" rIns="91440" bIns="45720" rtlCol="0" anchor="t">
            <a:normAutofit lnSpcReduction="10000"/>
          </a:bodyPr>
          <a:lstStyle/>
          <a:p>
            <a:r>
              <a:rPr lang="en-US" sz="1100">
                <a:latin typeface="Arial"/>
                <a:cs typeface="Arial"/>
              </a:rPr>
              <a:t>Name:</a:t>
            </a:r>
            <a:r>
              <a:rPr lang="en-US" sz="1100" b="1">
                <a:latin typeface="Arial"/>
                <a:cs typeface="Arial"/>
              </a:rPr>
              <a:t> Silvia </a:t>
            </a:r>
            <a:r>
              <a:rPr lang="en-US" sz="1100" b="1" err="1">
                <a:latin typeface="Arial"/>
                <a:cs typeface="Arial"/>
              </a:rPr>
              <a:t>Iroguehi</a:t>
            </a:r>
            <a:r>
              <a:rPr lang="en-US" sz="1100" b="1">
                <a:latin typeface="Arial"/>
                <a:cs typeface="Arial"/>
              </a:rPr>
              <a:t> </a:t>
            </a:r>
            <a:r>
              <a:rPr lang="en-US" sz="1100" b="1" err="1">
                <a:latin typeface="Arial"/>
                <a:cs typeface="Arial"/>
              </a:rPr>
              <a:t>Iroguehi</a:t>
            </a:r>
            <a:endParaRPr lang="en-US" sz="1100" b="1">
              <a:latin typeface="Arial"/>
              <a:cs typeface="Arial"/>
            </a:endParaRPr>
          </a:p>
          <a:p>
            <a:r>
              <a:rPr lang="en-US" sz="1100">
                <a:latin typeface="Arial"/>
                <a:cs typeface="Arial"/>
              </a:rPr>
              <a:t>Student Number</a:t>
            </a:r>
            <a:r>
              <a:rPr lang="en-US" sz="1100" b="1">
                <a:latin typeface="Arial"/>
                <a:cs typeface="Arial"/>
              </a:rPr>
              <a:t>: 2541271</a:t>
            </a:r>
          </a:p>
          <a:p>
            <a:r>
              <a:rPr lang="en-US" sz="1100">
                <a:latin typeface="Arial"/>
                <a:cs typeface="Arial"/>
              </a:rPr>
              <a:t>Module Code:</a:t>
            </a:r>
            <a:r>
              <a:rPr lang="en-US" sz="1100" b="1">
                <a:latin typeface="Arial"/>
                <a:cs typeface="Arial"/>
              </a:rPr>
              <a:t> LCHS4007</a:t>
            </a:r>
          </a:p>
          <a:p>
            <a:r>
              <a:rPr lang="en-US" sz="1100">
                <a:latin typeface="Arial"/>
                <a:cs typeface="Arial"/>
              </a:rPr>
              <a:t>Module Title: </a:t>
            </a:r>
            <a:r>
              <a:rPr lang="en-US" sz="1100" b="1">
                <a:latin typeface="Arial"/>
                <a:cs typeface="Arial"/>
              </a:rPr>
              <a:t>Digital Skills and Research Method</a:t>
            </a:r>
          </a:p>
          <a:p>
            <a:r>
              <a:rPr lang="en-US" sz="1100">
                <a:latin typeface="Arial"/>
                <a:cs typeface="Arial"/>
              </a:rPr>
              <a:t>Lecturer Name: </a:t>
            </a:r>
            <a:r>
              <a:rPr lang="en-US" sz="1100" b="1">
                <a:latin typeface="Arial"/>
                <a:cs typeface="Arial"/>
              </a:rPr>
              <a:t>Bianca Dodgen</a:t>
            </a:r>
          </a:p>
          <a:p>
            <a:r>
              <a:rPr lang="en-US" sz="1100">
                <a:latin typeface="Arial"/>
                <a:cs typeface="Arial"/>
              </a:rPr>
              <a:t>Assignment Title: </a:t>
            </a:r>
            <a:r>
              <a:rPr lang="en-US" sz="1100" b="1">
                <a:latin typeface="Arial"/>
                <a:cs typeface="Arial"/>
              </a:rPr>
              <a:t>Group Presentation Staff Communication</a:t>
            </a:r>
          </a:p>
        </p:txBody>
      </p:sp>
    </p:spTree>
    <p:extLst>
      <p:ext uri="{BB962C8B-B14F-4D97-AF65-F5344CB8AC3E}">
        <p14:creationId xmlns:p14="http://schemas.microsoft.com/office/powerpoint/2010/main" val="4092757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83FF-454A-F79F-2FBF-C9071332FB31}"/>
              </a:ext>
            </a:extLst>
          </p:cNvPr>
          <p:cNvSpPr>
            <a:spLocks noGrp="1"/>
          </p:cNvSpPr>
          <p:nvPr>
            <p:ph type="title"/>
          </p:nvPr>
        </p:nvSpPr>
        <p:spPr>
          <a:xfrm>
            <a:off x="1185779" y="4179"/>
            <a:ext cx="3791286" cy="122403"/>
          </a:xfrm>
        </p:spPr>
        <p:txBody>
          <a:bodyPr>
            <a:normAutofit fontScale="90000"/>
          </a:bodyPr>
          <a:lstStyle/>
          <a:p>
            <a:endParaRPr lang="en-US" sz="1100" b="1">
              <a:latin typeface="Arial"/>
              <a:cs typeface="Arial"/>
            </a:endParaRPr>
          </a:p>
        </p:txBody>
      </p:sp>
      <p:sp>
        <p:nvSpPr>
          <p:cNvPr id="3" name="Content Placeholder 2">
            <a:extLst>
              <a:ext uri="{FF2B5EF4-FFF2-40B4-BE49-F238E27FC236}">
                <a16:creationId xmlns:a16="http://schemas.microsoft.com/office/drawing/2014/main" id="{CD40EE09-C5E5-3DB9-29E6-84DD7B6B1026}"/>
              </a:ext>
            </a:extLst>
          </p:cNvPr>
          <p:cNvSpPr>
            <a:spLocks noGrp="1"/>
          </p:cNvSpPr>
          <p:nvPr>
            <p:ph idx="1"/>
          </p:nvPr>
        </p:nvSpPr>
        <p:spPr>
          <a:xfrm>
            <a:off x="-4009" y="127838"/>
            <a:ext cx="12200019" cy="6771020"/>
          </a:xfrm>
        </p:spPr>
        <p:txBody>
          <a:bodyPr vert="horz" lIns="91440" tIns="45720" rIns="91440" bIns="45720" rtlCol="0" anchor="t">
            <a:noAutofit/>
          </a:bodyPr>
          <a:lstStyle/>
          <a:p>
            <a:pPr>
              <a:buNone/>
            </a:pPr>
            <a:r>
              <a:rPr lang="en-US" sz="1100" b="1">
                <a:latin typeface="Arial"/>
                <a:ea typeface="+mn-lt"/>
                <a:cs typeface="Arial"/>
              </a:rPr>
              <a:t>The suitability of Microsoft Teams for staff communication</a:t>
            </a:r>
            <a:endParaRPr lang="en-US" sz="1100" b="1">
              <a:latin typeface="Arial"/>
              <a:cs typeface="Arial"/>
            </a:endParaRPr>
          </a:p>
          <a:p>
            <a:pPr>
              <a:buNone/>
            </a:pPr>
            <a:r>
              <a:rPr lang="en-US" sz="1100">
                <a:latin typeface="Arial"/>
                <a:ea typeface="+mn-lt"/>
                <a:cs typeface="Arial"/>
              </a:rPr>
              <a:t>Microsoft Teams is flexible and accessible making it a great  choice for Riverdale Nursing Home (Jimenez et al., 2026). This allows staff to speak to each other instantly. This is very important in a care environment where a quick response can affect the safety of a resident. For instance, a nurse could message a colleague to report a resident’s change in condition (Russell et al., 2025)</a:t>
            </a:r>
            <a:endParaRPr lang="en-US" sz="1100">
              <a:latin typeface="Arial"/>
              <a:cs typeface="Arial"/>
            </a:endParaRPr>
          </a:p>
          <a:p>
            <a:pPr>
              <a:buNone/>
            </a:pPr>
            <a:r>
              <a:rPr lang="en-US" sz="1100">
                <a:latin typeface="Arial"/>
                <a:ea typeface="+mn-lt"/>
                <a:cs typeface="Arial"/>
              </a:rPr>
              <a:t>Teams enables communication organized via channels. Particular channels can be created for specific purpose like Shift Handover, Emergency Updates, General Announcements and so on. It clears up confusion and ensures information is in the right spot (Lawson et al., 2023).</a:t>
            </a:r>
            <a:endParaRPr lang="en-US" sz="1100">
              <a:latin typeface="Arial"/>
              <a:cs typeface="Arial"/>
            </a:endParaRPr>
          </a:p>
          <a:p>
            <a:pPr>
              <a:buNone/>
            </a:pPr>
            <a:r>
              <a:rPr lang="en-US" sz="1100">
                <a:latin typeface="Arial"/>
                <a:ea typeface="+mn-lt"/>
                <a:cs typeface="Arial"/>
              </a:rPr>
              <a:t>Most devices such as smartphones, tablets, and computers can be used by teams for work. This is beneficial for care staff who will not always be at a desk. Users are able to receive notifications and to communicate while moving about from places (Mehta et al., 2020)</a:t>
            </a:r>
            <a:endParaRPr lang="en-US" sz="1100">
              <a:latin typeface="Arial"/>
              <a:cs typeface="Arial"/>
            </a:endParaRPr>
          </a:p>
          <a:p>
            <a:pPr>
              <a:buNone/>
            </a:pPr>
            <a:r>
              <a:rPr lang="en-US" sz="1100">
                <a:latin typeface="Arial"/>
                <a:ea typeface="+mn-lt"/>
                <a:cs typeface="Arial"/>
              </a:rPr>
              <a:t>Microsoft Teams offers a secure platform for communication, which is very useful in healthcare settings where residents’ information must be protected. Microsoft 365 will be GDPR and ISO 27001 compliant  and thus may be used responsibly for confidential data.  (Microsoft 2025)</a:t>
            </a:r>
            <a:endParaRPr lang="en-US" sz="1100">
              <a:latin typeface="Arial"/>
              <a:cs typeface="Arial"/>
            </a:endParaRPr>
          </a:p>
          <a:p>
            <a:pPr>
              <a:buNone/>
            </a:pPr>
            <a:r>
              <a:rPr lang="en-US" sz="1100" b="1">
                <a:latin typeface="Arial"/>
                <a:ea typeface="+mn-lt"/>
                <a:cs typeface="Arial"/>
              </a:rPr>
              <a:t>How Microsoft Teams Boosts Efficiency and Communication.</a:t>
            </a:r>
            <a:endParaRPr lang="en-US" sz="1100" b="1">
              <a:latin typeface="Arial"/>
              <a:cs typeface="Arial"/>
            </a:endParaRPr>
          </a:p>
          <a:p>
            <a:pPr>
              <a:buNone/>
            </a:pPr>
            <a:r>
              <a:rPr lang="en-US" sz="1100">
                <a:latin typeface="Arial"/>
                <a:ea typeface="+mn-lt"/>
                <a:cs typeface="Arial"/>
              </a:rPr>
              <a:t>Using Microsoft Teams can enhance efficiency and communication at Riverdale Nursing Home. One major advantage is the fewer missed messages. Unlike emails which can be ignored, Teams gives instant notifications, so staff are made aware (Lawson et al., 2023)</a:t>
            </a:r>
            <a:endParaRPr lang="en-US" sz="1100">
              <a:latin typeface="Arial"/>
              <a:cs typeface="Arial"/>
            </a:endParaRPr>
          </a:p>
          <a:p>
            <a:pPr>
              <a:buNone/>
            </a:pPr>
            <a:r>
              <a:rPr lang="en-US" sz="1100">
                <a:latin typeface="Arial"/>
                <a:ea typeface="+mn-lt"/>
                <a:cs typeface="Arial"/>
              </a:rPr>
              <a:t>Centralization of communication is another improvement. All  messages, files, and conversations are stored in one platform instead of various tools. This allows staff to find things quicker and reduces duplication of work. For example, any updates to the care plan will be accessible by all through Teams, thereby remove any confusion (Russell et al., 2025)</a:t>
            </a:r>
            <a:endParaRPr lang="en-US" sz="1100">
              <a:latin typeface="Arial"/>
              <a:cs typeface="Arial"/>
            </a:endParaRPr>
          </a:p>
          <a:p>
            <a:pPr>
              <a:buNone/>
            </a:pPr>
            <a:r>
              <a:rPr lang="en-US" sz="1100">
                <a:latin typeface="Arial"/>
                <a:ea typeface="+mn-lt"/>
                <a:cs typeface="Arial"/>
              </a:rPr>
              <a:t>Groups help coordination. Staffs can communicate in real time no matter the building or offsite. Presently, video calling or a video meeting enable conversations without meeting face-to-face.  It helps to coordinate and save time (Mehta 2020).</a:t>
            </a:r>
            <a:endParaRPr lang="en-US" sz="1100">
              <a:latin typeface="Arial"/>
              <a:cs typeface="Arial"/>
            </a:endParaRPr>
          </a:p>
          <a:p>
            <a:pPr marL="0" indent="0">
              <a:buNone/>
            </a:pPr>
            <a:r>
              <a:rPr lang="en-US" sz="1100">
                <a:latin typeface="Arial"/>
                <a:ea typeface="+mn-lt"/>
                <a:cs typeface="Arial"/>
              </a:rPr>
              <a:t>The quality of shift handovers improves with Teams. Staff in a certain shift can record updates in a channel where the next shift can check useful information well. By doing so, there should be little missing and everything would contribute towards the care (NHS England 2020) </a:t>
            </a:r>
          </a:p>
          <a:p>
            <a:pPr marL="0" indent="0">
              <a:buNone/>
            </a:pPr>
            <a:r>
              <a:rPr lang="en-US" sz="1100" b="1">
                <a:latin typeface="Arial"/>
                <a:ea typeface="+mn-lt"/>
                <a:cs typeface="Arial"/>
              </a:rPr>
              <a:t>Benefits of Using Microsoft Teams.</a:t>
            </a:r>
            <a:endParaRPr lang="en-US" sz="1100">
              <a:latin typeface="Arial"/>
              <a:ea typeface="+mn-lt"/>
              <a:cs typeface="Arial"/>
            </a:endParaRPr>
          </a:p>
          <a:p>
            <a:pPr marL="0" indent="0">
              <a:buNone/>
            </a:pPr>
            <a:r>
              <a:rPr lang="en-US" sz="1100">
                <a:latin typeface="Arial"/>
                <a:ea typeface="+mn-lt"/>
                <a:cs typeface="Arial"/>
              </a:rPr>
              <a:t>Using Microsoft Teams for staff communication at Riverdale Nursing Home provides various advantages.</a:t>
            </a:r>
          </a:p>
          <a:p>
            <a:pPr marL="0" indent="0">
              <a:buNone/>
            </a:pPr>
            <a:r>
              <a:rPr lang="en-US" sz="1100">
                <a:latin typeface="Arial"/>
                <a:ea typeface="+mn-lt"/>
                <a:cs typeface="Arial"/>
              </a:rPr>
              <a:t>First of all, it enhances fast delivery. The message can be communicated instantly by staff which helps them to share information quickly in case of urgency (Lawson et al, 2023).</a:t>
            </a:r>
          </a:p>
          <a:p>
            <a:pPr marL="0" indent="0">
              <a:buNone/>
            </a:pPr>
            <a:r>
              <a:rPr lang="en-US" sz="1100">
                <a:latin typeface="Arial"/>
                <a:ea typeface="+mn-lt"/>
                <a:cs typeface="Arial"/>
              </a:rPr>
              <a:t>It also helps organize work, as information is shared clearly through channels and group chats (Jimenez et al., 2026).</a:t>
            </a:r>
          </a:p>
          <a:p>
            <a:pPr marL="0" indent="0">
              <a:buNone/>
            </a:pPr>
            <a:r>
              <a:rPr lang="en-US" sz="1100">
                <a:latin typeface="Arial"/>
                <a:ea typeface="+mn-lt"/>
                <a:cs typeface="Arial"/>
              </a:rPr>
              <a:t>Aside from that, it enhances teamwork. It is important for staff to share their thought and concerns and have easy contact with each other to work more efficiency (Russell et al., 2025).</a:t>
            </a:r>
          </a:p>
          <a:p>
            <a:pPr marL="0" indent="0">
              <a:buNone/>
            </a:pPr>
            <a:r>
              <a:rPr lang="en-US" sz="1100">
                <a:latin typeface="Arial"/>
                <a:ea typeface="+mn-lt"/>
                <a:cs typeface="Arial"/>
              </a:rPr>
              <a:t>It is compatible with multiple applications in Microsoft 365.  In a way that staff access their documents, schedule, and emails on a single platform, this removes the need to use extra application (Microsoft, 2023).</a:t>
            </a:r>
          </a:p>
          <a:p>
            <a:pPr marL="0" indent="0">
              <a:buNone/>
            </a:pPr>
            <a:r>
              <a:rPr lang="en-US" sz="1100">
                <a:latin typeface="Arial"/>
                <a:ea typeface="+mn-lt"/>
                <a:cs typeface="Arial"/>
              </a:rPr>
              <a:t>In conclusion, it provides chat security. The data protection capabilities consist of end-to-end encryption and access control to safely handle residents’ sensitive information (Microsoft, 2025).</a:t>
            </a:r>
          </a:p>
          <a:p>
            <a:pPr marL="0" indent="0">
              <a:buNone/>
            </a:pPr>
            <a:r>
              <a:rPr lang="en-US" sz="1100" b="1">
                <a:latin typeface="Arial"/>
                <a:ea typeface="+mn-lt"/>
                <a:cs typeface="Arial"/>
              </a:rPr>
              <a:t>Drawbacks of Microsoft Teams.</a:t>
            </a:r>
            <a:endParaRPr lang="en-US" sz="1100">
              <a:latin typeface="Arial"/>
              <a:ea typeface="+mn-lt"/>
              <a:cs typeface="Arial"/>
            </a:endParaRPr>
          </a:p>
          <a:p>
            <a:pPr marL="0" indent="0">
              <a:buNone/>
            </a:pPr>
            <a:r>
              <a:rPr lang="en-US" sz="1100" b="1">
                <a:latin typeface="Arial"/>
                <a:ea typeface="+mn-lt"/>
                <a:cs typeface="Arial"/>
              </a:rPr>
              <a:t>Microsoft Teams has some disadvantages, despite its advantages. One</a:t>
            </a:r>
            <a:r>
              <a:rPr lang="en-US" sz="1100">
                <a:latin typeface="Arial"/>
                <a:ea typeface="+mn-lt"/>
                <a:cs typeface="Arial"/>
              </a:rPr>
              <a:t> limitation is that users need training. Some staff, especially those less experience with technology may find it hard to use at first. If this is not fixed properly, it could lead to problems or mistakes (Jimenez et al., 2026).</a:t>
            </a:r>
            <a:endParaRPr lang="en-US"/>
          </a:p>
          <a:p>
            <a:pPr marL="0" indent="0">
              <a:buNone/>
            </a:pPr>
            <a:endParaRPr lang="en-US" b="1">
              <a:latin typeface="Arial"/>
              <a:cs typeface="Arial"/>
            </a:endParaRPr>
          </a:p>
        </p:txBody>
      </p:sp>
    </p:spTree>
    <p:extLst>
      <p:ext uri="{BB962C8B-B14F-4D97-AF65-F5344CB8AC3E}">
        <p14:creationId xmlns:p14="http://schemas.microsoft.com/office/powerpoint/2010/main" val="51434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14DA8-E3A2-58A7-45D8-C2EA420F14A1}"/>
              </a:ext>
            </a:extLst>
          </p:cNvPr>
          <p:cNvSpPr>
            <a:spLocks noGrp="1"/>
          </p:cNvSpPr>
          <p:nvPr>
            <p:ph type="title"/>
          </p:nvPr>
        </p:nvSpPr>
        <p:spPr>
          <a:xfrm>
            <a:off x="918411" y="4178"/>
            <a:ext cx="5181601" cy="336300"/>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CBB9CA80-D7F2-7C90-FB6E-95C5F2CCA081}"/>
              </a:ext>
            </a:extLst>
          </p:cNvPr>
          <p:cNvSpPr>
            <a:spLocks noGrp="1"/>
          </p:cNvSpPr>
          <p:nvPr>
            <p:ph idx="1"/>
          </p:nvPr>
        </p:nvSpPr>
        <p:spPr>
          <a:xfrm>
            <a:off x="-4008" y="368470"/>
            <a:ext cx="12200019" cy="6490282"/>
          </a:xfrm>
        </p:spPr>
        <p:txBody>
          <a:bodyPr vert="horz" lIns="91440" tIns="45720" rIns="91440" bIns="45720" rtlCol="0" anchor="t">
            <a:normAutofit/>
          </a:bodyPr>
          <a:lstStyle/>
          <a:p>
            <a:pPr marL="0" indent="0">
              <a:buNone/>
            </a:pPr>
            <a:r>
              <a:rPr lang="en-US" sz="1100">
                <a:latin typeface="Arial"/>
                <a:ea typeface="+mn-lt"/>
                <a:cs typeface="Arial"/>
              </a:rPr>
              <a:t>Another disadvantage is internet connection. In many of nursing home, a stable internet connection is required for Teams to work at all time. (Connectivity issue can result in communication failure (Mehta et al. 2020).</a:t>
            </a:r>
            <a:endParaRPr lang="en-US" sz="1100">
              <a:latin typeface="Arial"/>
              <a:cs typeface="Arial"/>
            </a:endParaRPr>
          </a:p>
          <a:p>
            <a:pPr marL="0" indent="0">
              <a:buNone/>
            </a:pPr>
            <a:r>
              <a:rPr lang="en-US" sz="1100">
                <a:latin typeface="Arial"/>
                <a:ea typeface="+mn-lt"/>
                <a:cs typeface="Arial"/>
              </a:rPr>
              <a:t>Data overload might also be another concern. When channels are not managed appropriately, staff can become overwhelmed and miss important messages, leading to problems with messaging and notifications, (Russell et al. 2025)</a:t>
            </a:r>
            <a:endParaRPr lang="en-US" sz="1100">
              <a:latin typeface="Arial"/>
              <a:cs typeface="Arial"/>
            </a:endParaRPr>
          </a:p>
          <a:p>
            <a:pPr marL="0" indent="0">
              <a:buNone/>
            </a:pPr>
            <a:r>
              <a:rPr lang="en-US" sz="1100">
                <a:latin typeface="Arial"/>
                <a:ea typeface="+mn-lt"/>
                <a:cs typeface="Arial"/>
              </a:rPr>
              <a:t>The communication face-to-face may reduce, thanks to digital tools. The improved efficiency of Teams is excellent, but due to their application mostly in care situations, personal interaction deserves attention. In a care sector, collaboration and relationships are important (Wagner, 2025).</a:t>
            </a:r>
            <a:endParaRPr lang="en-US" sz="1100">
              <a:latin typeface="Arial"/>
              <a:cs typeface="Arial"/>
            </a:endParaRPr>
          </a:p>
          <a:p>
            <a:pPr marL="0" indent="0">
              <a:buNone/>
            </a:pPr>
            <a:r>
              <a:rPr lang="en-US" sz="1100" b="1">
                <a:latin typeface="Arial"/>
                <a:ea typeface="+mn-lt"/>
                <a:cs typeface="Arial"/>
              </a:rPr>
              <a:t>In conclusion</a:t>
            </a:r>
            <a:endParaRPr lang="en-US" sz="1100" b="1">
              <a:latin typeface="Arial"/>
              <a:cs typeface="Arial"/>
            </a:endParaRPr>
          </a:p>
          <a:p>
            <a:pPr marL="0" indent="0">
              <a:buNone/>
            </a:pPr>
            <a:r>
              <a:rPr lang="en-US" sz="1100">
                <a:latin typeface="Arial"/>
                <a:ea typeface="+mn-lt"/>
                <a:cs typeface="Arial"/>
              </a:rPr>
              <a:t>Staff communication at Riverdale Nursing Home helps keep the establishment running smoothly. The present issue with misunderstanding and conflicting signals suggests that</a:t>
            </a:r>
          </a:p>
          <a:p>
            <a:pPr marL="0" indent="0">
              <a:buNone/>
            </a:pPr>
            <a:r>
              <a:rPr lang="en-US" sz="1100">
                <a:latin typeface="Arial"/>
                <a:ea typeface="+mn-lt"/>
                <a:cs typeface="Arial"/>
              </a:rPr>
              <a:t> something more digital would be a good  idea. According to NHS England and Skills for Care, Microsoft Teams is an effective means of communication which is centralized, secure and flexible.</a:t>
            </a:r>
          </a:p>
          <a:p>
            <a:pPr marL="0" indent="0">
              <a:buNone/>
            </a:pPr>
            <a:r>
              <a:rPr lang="en-US" sz="1100">
                <a:latin typeface="Arial"/>
                <a:ea typeface="+mn-lt"/>
                <a:cs typeface="Arial"/>
              </a:rPr>
              <a:t> Teams can help Riverdale Nursing Home to work better, make less mistakes, and collaborate with each other. These limitations can be overcome with good planning and support. Good training </a:t>
            </a:r>
          </a:p>
          <a:p>
            <a:pPr marL="0" indent="0">
              <a:buNone/>
            </a:pPr>
            <a:r>
              <a:rPr lang="en-US" sz="1100">
                <a:latin typeface="Arial"/>
                <a:ea typeface="+mn-lt"/>
                <a:cs typeface="Arial"/>
              </a:rPr>
              <a:t>and internet connection, are both needed to use these tools well. In short, Teams is a useful tool to enable communication and help provide residents with high‑quality care (Jimenez et al., 2026).</a:t>
            </a:r>
            <a:r>
              <a:rPr lang="en-US" sz="1100">
                <a:latin typeface="Arial"/>
                <a:cs typeface="Arial"/>
              </a:rPr>
              <a:t> </a:t>
            </a:r>
          </a:p>
          <a:p>
            <a:pPr marL="0" indent="0">
              <a:buNone/>
            </a:pPr>
            <a:r>
              <a:rPr lang="en-US" sz="1100" b="1">
                <a:latin typeface="Arial"/>
                <a:cs typeface="Arial"/>
              </a:rPr>
              <a:t> Reference List</a:t>
            </a:r>
            <a:endParaRPr lang="en-US" sz="1100">
              <a:latin typeface="Arial"/>
              <a:cs typeface="Arial"/>
            </a:endParaRPr>
          </a:p>
          <a:p>
            <a:pPr marL="0" indent="0">
              <a:buNone/>
            </a:pPr>
            <a:r>
              <a:rPr lang="en-US" sz="1100">
                <a:latin typeface="Arial"/>
                <a:ea typeface="+mn-lt"/>
                <a:cs typeface="Arial"/>
              </a:rPr>
              <a:t>HIQA (2025) National Guidance on Good Communication in Health and Social Care. Dublin: Health Information and Quality Authority. Available at: </a:t>
            </a:r>
            <a:r>
              <a:rPr lang="en-US" sz="1100">
                <a:latin typeface="Arial"/>
                <a:ea typeface="+mn-lt"/>
                <a:cs typeface="Arial"/>
                <a:hlinkClick r:id="rId2"/>
              </a:rPr>
              <a:t>https://www.hiqa.ie</a:t>
            </a:r>
            <a:r>
              <a:rPr lang="en-US" sz="1100">
                <a:latin typeface="Arial"/>
                <a:ea typeface="+mn-lt"/>
                <a:cs typeface="Arial"/>
              </a:rPr>
              <a:t> (Accessed: 4 June 2026).</a:t>
            </a:r>
            <a:endParaRPr lang="en-US" sz="1100" b="1">
              <a:latin typeface="Arial"/>
              <a:cs typeface="Arial"/>
            </a:endParaRPr>
          </a:p>
          <a:p>
            <a:pPr marL="0" indent="0">
              <a:buNone/>
            </a:pPr>
            <a:r>
              <a:rPr lang="en-US" sz="1100">
                <a:latin typeface="Arial"/>
                <a:ea typeface="+mn-lt"/>
                <a:cs typeface="Arial"/>
              </a:rPr>
              <a:t>Jimenez, M. et al. (2026) Digital technologies in care homes scoping review, </a:t>
            </a:r>
            <a:r>
              <a:rPr lang="en-US" sz="1100" i="1">
                <a:latin typeface="Arial"/>
                <a:ea typeface="+mn-lt"/>
                <a:cs typeface="Arial"/>
              </a:rPr>
              <a:t>Journal of Medical Internet Research,</a:t>
            </a:r>
            <a:r>
              <a:rPr lang="en-US" sz="1100">
                <a:latin typeface="Arial"/>
                <a:ea typeface="+mn-lt"/>
                <a:cs typeface="Arial"/>
              </a:rPr>
              <a:t> 28(1), p.</a:t>
            </a:r>
            <a:endParaRPr lang="en-US" sz="1100">
              <a:latin typeface="Arial"/>
              <a:cs typeface="Arial"/>
            </a:endParaRPr>
          </a:p>
          <a:p>
            <a:pPr marL="0" indent="0">
              <a:buNone/>
            </a:pPr>
            <a:r>
              <a:rPr lang="en-US" sz="1100">
                <a:latin typeface="Arial"/>
                <a:ea typeface="+mn-lt"/>
                <a:cs typeface="Arial"/>
              </a:rPr>
              <a:t>Lawson, L. et al. (2023) Being a Teams player improving communication and efficiency in healthcare,</a:t>
            </a:r>
            <a:r>
              <a:rPr lang="en-US" sz="1100" i="1">
                <a:latin typeface="Arial"/>
                <a:ea typeface="+mn-lt"/>
                <a:cs typeface="Arial"/>
              </a:rPr>
              <a:t> Future Healthcare Journal,</a:t>
            </a:r>
            <a:r>
              <a:rPr lang="en-US" sz="1100">
                <a:latin typeface="Arial"/>
                <a:ea typeface="+mn-lt"/>
                <a:cs typeface="Arial"/>
              </a:rPr>
              <a:t> 10(Suppl 3), pp.</a:t>
            </a:r>
            <a:endParaRPr lang="en-US" sz="1100">
              <a:latin typeface="Arial"/>
              <a:cs typeface="Arial"/>
            </a:endParaRPr>
          </a:p>
          <a:p>
            <a:pPr marL="0" indent="0">
              <a:buNone/>
            </a:pPr>
            <a:r>
              <a:rPr lang="en-US" sz="1100">
                <a:latin typeface="Arial"/>
                <a:ea typeface="+mn-lt"/>
                <a:cs typeface="Arial"/>
              </a:rPr>
              <a:t>Mehta, J. et al. (2020) Rapid implementation of Microsoft Teams in healthcare, </a:t>
            </a:r>
            <a:r>
              <a:rPr lang="en-US" sz="1100" i="1">
                <a:latin typeface="Arial"/>
                <a:ea typeface="+mn-lt"/>
                <a:cs typeface="Arial"/>
              </a:rPr>
              <a:t>BMJ Health &amp; Care Informatics,</a:t>
            </a:r>
            <a:r>
              <a:rPr lang="en-US" sz="1100">
                <a:latin typeface="Arial"/>
                <a:ea typeface="+mn-lt"/>
                <a:cs typeface="Arial"/>
              </a:rPr>
              <a:t> 27, p.</a:t>
            </a:r>
            <a:endParaRPr lang="en-US" sz="1100">
              <a:latin typeface="Arial"/>
              <a:cs typeface="Arial"/>
            </a:endParaRPr>
          </a:p>
          <a:p>
            <a:pPr marL="0" indent="0">
              <a:buNone/>
            </a:pPr>
            <a:r>
              <a:rPr lang="en-US" sz="1100">
                <a:latin typeface="Arial"/>
                <a:ea typeface="+mn-lt"/>
                <a:cs typeface="Arial"/>
              </a:rPr>
              <a:t>Microsoft (2023) Microsoft Teams documentation. Available at: </a:t>
            </a:r>
            <a:r>
              <a:rPr lang="en-US" sz="1100">
                <a:latin typeface="Arial"/>
                <a:ea typeface="+mn-lt"/>
                <a:cs typeface="Arial"/>
                <a:hlinkClick r:id="rId3"/>
              </a:rPr>
              <a:t>https://learn.microsoft.com</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Microsoft (2025) Security and compliance in Microsoft Teams. Available at: </a:t>
            </a:r>
            <a:r>
              <a:rPr lang="en-US" sz="1100">
                <a:latin typeface="Arial"/>
                <a:ea typeface="+mn-lt"/>
                <a:cs typeface="Arial"/>
                <a:hlinkClick r:id="rId4"/>
              </a:rPr>
              <a:t>https://learn.microsoft.com/en</a:t>
            </a:r>
            <a:r>
              <a:rPr lang="en-US" sz="1100">
                <a:latin typeface="Arial"/>
                <a:ea typeface="+mn-lt"/>
                <a:cs typeface="Arial"/>
              </a:rPr>
              <a:t>‑us/microsoftteams/security‑compliance‑overview (Accessed: 4 June 2026).</a:t>
            </a:r>
            <a:endParaRPr lang="en-US" sz="1100">
              <a:latin typeface="Arial"/>
              <a:cs typeface="Arial"/>
            </a:endParaRPr>
          </a:p>
          <a:p>
            <a:pPr marL="0" indent="0">
              <a:buNone/>
            </a:pPr>
            <a:r>
              <a:rPr lang="en-US" sz="1100">
                <a:latin typeface="Arial"/>
                <a:ea typeface="+mn-lt"/>
                <a:cs typeface="Arial"/>
              </a:rPr>
              <a:t>NHS England (2020) Digital communication in healthcare settings. Available at: </a:t>
            </a:r>
            <a:r>
              <a:rPr lang="en-US" sz="1100">
                <a:latin typeface="Arial"/>
                <a:ea typeface="+mn-lt"/>
                <a:cs typeface="Arial"/>
                <a:hlinkClick r:id="rId5"/>
              </a:rPr>
              <a:t>https://www.england.nhs.uk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Russell, S. et al. (2025) Digital communication in care homes. a qualitative evaluation, </a:t>
            </a:r>
            <a:r>
              <a:rPr lang="en-US" sz="1100" i="1">
                <a:latin typeface="Arial"/>
                <a:ea typeface="+mn-lt"/>
                <a:cs typeface="Arial"/>
              </a:rPr>
              <a:t>BMC Health Services Research</a:t>
            </a:r>
            <a:r>
              <a:rPr lang="en-US" sz="1100">
                <a:latin typeface="Arial"/>
                <a:ea typeface="+mn-lt"/>
                <a:cs typeface="Arial"/>
              </a:rPr>
              <a:t>, 25, p.</a:t>
            </a:r>
            <a:endParaRPr lang="en-US" sz="1100">
              <a:latin typeface="Arial"/>
              <a:cs typeface="Arial"/>
            </a:endParaRPr>
          </a:p>
          <a:p>
            <a:pPr marL="0" indent="0">
              <a:buNone/>
            </a:pPr>
            <a:r>
              <a:rPr lang="en-US" sz="1100">
                <a:latin typeface="Arial"/>
                <a:ea typeface="+mn-lt"/>
                <a:cs typeface="Arial"/>
              </a:rPr>
              <a:t>Skills for Care (2021) Effective communication in adult social care. Available at: </a:t>
            </a:r>
            <a:r>
              <a:rPr lang="en-US" sz="1100">
                <a:latin typeface="Arial"/>
                <a:ea typeface="+mn-lt"/>
                <a:cs typeface="Arial"/>
                <a:hlinkClick r:id="rId6"/>
              </a:rPr>
              <a:t>https://www.skillsforcare.org.uk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Wagner, S. (2025), Relational digital agency communication in nursing homes, </a:t>
            </a:r>
            <a:r>
              <a:rPr lang="en-US" sz="1100" i="1">
                <a:latin typeface="Arial"/>
                <a:ea typeface="+mn-lt"/>
                <a:cs typeface="Arial"/>
              </a:rPr>
              <a:t>Mobile Media &amp; Communication,</a:t>
            </a:r>
            <a:r>
              <a:rPr lang="en-US" sz="1100">
                <a:latin typeface="Arial"/>
                <a:ea typeface="+mn-lt"/>
                <a:cs typeface="Arial"/>
              </a:rPr>
              <a:t> 11(3), pp.</a:t>
            </a:r>
            <a:endParaRPr lang="en-US" sz="1100">
              <a:latin typeface="Arial"/>
              <a:cs typeface="Arial"/>
            </a:endParaRPr>
          </a:p>
          <a:p>
            <a:endParaRPr lang="en-US" sz="1100" b="1">
              <a:latin typeface="Arial"/>
              <a:cs typeface="Arial"/>
            </a:endParaRPr>
          </a:p>
        </p:txBody>
      </p:sp>
    </p:spTree>
    <p:extLst>
      <p:ext uri="{BB962C8B-B14F-4D97-AF65-F5344CB8AC3E}">
        <p14:creationId xmlns:p14="http://schemas.microsoft.com/office/powerpoint/2010/main" val="339176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65885" y="319390"/>
            <a:ext cx="4463143" cy="1117601"/>
          </a:xfrm>
        </p:spPr>
        <p:txBody>
          <a:bodyPr/>
          <a:lstStyle/>
          <a:p>
            <a:r>
              <a:rPr lang="en-US"/>
              <a:t>Staff training</a:t>
            </a:r>
          </a:p>
        </p:txBody>
      </p:sp>
      <p:sp>
        <p:nvSpPr>
          <p:cNvPr id="3" name="Subtitle 2"/>
          <p:cNvSpPr>
            <a:spLocks noGrp="1"/>
          </p:cNvSpPr>
          <p:nvPr>
            <p:ph type="subTitle" idx="1"/>
          </p:nvPr>
        </p:nvSpPr>
        <p:spPr>
          <a:xfrm>
            <a:off x="1167063" y="1436991"/>
            <a:ext cx="9757610" cy="4241914"/>
          </a:xfrm>
        </p:spPr>
        <p:txBody>
          <a:bodyPr vert="horz" lIns="91440" tIns="45720" rIns="91440" bIns="45720" rtlCol="0" anchor="t">
            <a:normAutofit/>
          </a:bodyPr>
          <a:lstStyle/>
          <a:p>
            <a:pPr algn="l"/>
            <a:r>
              <a:rPr lang="en-US" sz="2800"/>
              <a:t>Name : </a:t>
            </a:r>
            <a:r>
              <a:rPr lang="en-US" sz="2800" b="1"/>
              <a:t>Sediqa Rahimi</a:t>
            </a:r>
          </a:p>
          <a:p>
            <a:pPr algn="l"/>
            <a:r>
              <a:rPr lang="en-US" sz="2800" b="1"/>
              <a:t> </a:t>
            </a:r>
            <a:r>
              <a:rPr lang="en-US" sz="2800"/>
              <a:t>Student Number: </a:t>
            </a:r>
            <a:r>
              <a:rPr lang="en-US" sz="2800" b="1"/>
              <a:t>2421927</a:t>
            </a:r>
          </a:p>
          <a:p>
            <a:pPr algn="l"/>
            <a:r>
              <a:rPr lang="en-US" sz="2800" b="1"/>
              <a:t> </a:t>
            </a:r>
            <a:r>
              <a:rPr lang="en-US" sz="2800"/>
              <a:t>Module code : </a:t>
            </a:r>
            <a:r>
              <a:rPr lang="en-US" sz="2800" b="1"/>
              <a:t>LCHS4007</a:t>
            </a:r>
          </a:p>
          <a:p>
            <a:pPr algn="l"/>
            <a:r>
              <a:rPr lang="en-US" sz="2800" b="1"/>
              <a:t> </a:t>
            </a:r>
            <a:r>
              <a:rPr lang="en-US" sz="2800"/>
              <a:t>Module Title: </a:t>
            </a:r>
            <a:r>
              <a:rPr lang="en-US" sz="2800" b="1"/>
              <a:t>Digital Skills and Research Method</a:t>
            </a:r>
          </a:p>
          <a:p>
            <a:pPr algn="l"/>
            <a:r>
              <a:rPr lang="en-US" sz="2800" b="1"/>
              <a:t> </a:t>
            </a:r>
            <a:r>
              <a:rPr lang="en-US" sz="2800"/>
              <a:t>Lecturer Name : </a:t>
            </a:r>
            <a:r>
              <a:rPr lang="en-US" sz="2800" b="1"/>
              <a:t>Bianca Dodgen</a:t>
            </a:r>
          </a:p>
          <a:p>
            <a:pPr algn="l"/>
            <a:r>
              <a:rPr lang="en-US" sz="2800" b="1"/>
              <a:t> </a:t>
            </a:r>
            <a:r>
              <a:rPr lang="en-US" sz="2800"/>
              <a:t>Assignment Title : </a:t>
            </a:r>
            <a:r>
              <a:rPr lang="en-US" sz="2800" b="1"/>
              <a:t>Group Presentation</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B506-6038-C32D-4333-D81ADFE4C915}"/>
              </a:ext>
            </a:extLst>
          </p:cNvPr>
          <p:cNvSpPr>
            <a:spLocks noGrp="1"/>
          </p:cNvSpPr>
          <p:nvPr>
            <p:ph type="ctrTitle"/>
          </p:nvPr>
        </p:nvSpPr>
        <p:spPr>
          <a:xfrm>
            <a:off x="435505" y="162459"/>
            <a:ext cx="11343411" cy="6926703"/>
          </a:xfrm>
        </p:spPr>
        <p:txBody>
          <a:bodyPr>
            <a:normAutofit/>
          </a:bodyPr>
          <a:lstStyle/>
          <a:p>
            <a:pPr algn="l"/>
            <a:r>
              <a:rPr lang="en-GB" sz="3100" b="1"/>
              <a:t>Staff Training at Riverdale Nursing Home </a:t>
            </a:r>
            <a:br>
              <a:rPr lang="en-GB" sz="3200" b="1"/>
            </a:br>
            <a:r>
              <a:rPr lang="en-GB" sz="3200"/>
              <a:t> Using Microsoft PowerPoint</a:t>
            </a:r>
            <a:br>
              <a:rPr lang="en-GB" sz="3100" b="1"/>
            </a:br>
            <a:br>
              <a:rPr lang="en-GB" sz="3100" b="1"/>
            </a:br>
            <a:br>
              <a:rPr lang="en-GB" sz="3100" b="1"/>
            </a:br>
            <a:r>
              <a:rPr lang="en-GB" sz="3100" b="1"/>
              <a:t>Why PowerPoint is Suitable    </a:t>
            </a:r>
            <a:br>
              <a:rPr lang="en-GB" sz="3100" b="1"/>
            </a:br>
            <a:br>
              <a:rPr lang="en-GB" sz="3100" b="1"/>
            </a:br>
            <a:r>
              <a:rPr lang="en-GB" sz="3100"/>
              <a:t>PowerPoint is appropriate because it presents information in a visual and organised format. </a:t>
            </a:r>
            <a:br>
              <a:rPr lang="en-GB" sz="3100"/>
            </a:br>
            <a:br>
              <a:rPr lang="en-GB" sz="3100"/>
            </a:br>
            <a:r>
              <a:rPr lang="en-GB" sz="3100"/>
              <a:t>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a:t>
            </a:r>
            <a:r>
              <a:rPr lang="en-GB" sz="3200" i="1" err="1">
                <a:latin typeface="Arabic Typesetting"/>
                <a:cs typeface="Arabic Typesetting"/>
              </a:rPr>
              <a:t>Sediqa</a:t>
            </a:r>
            <a:endParaRPr lang="en-GB" sz="4000" err="1"/>
          </a:p>
        </p:txBody>
      </p:sp>
    </p:spTree>
    <p:extLst>
      <p:ext uri="{BB962C8B-B14F-4D97-AF65-F5344CB8AC3E}">
        <p14:creationId xmlns:p14="http://schemas.microsoft.com/office/powerpoint/2010/main" val="547698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0B7E-5EE3-877D-2213-4C6DB02908A7}"/>
              </a:ext>
            </a:extLst>
          </p:cNvPr>
          <p:cNvSpPr>
            <a:spLocks noGrp="1"/>
          </p:cNvSpPr>
          <p:nvPr>
            <p:ph type="ctrTitle"/>
          </p:nvPr>
        </p:nvSpPr>
        <p:spPr>
          <a:xfrm>
            <a:off x="567490" y="-276726"/>
            <a:ext cx="11057020" cy="8819147"/>
          </a:xfrm>
        </p:spPr>
        <p:txBody>
          <a:bodyPr>
            <a:normAutofit fontScale="90000"/>
          </a:bodyPr>
          <a:lstStyle/>
          <a:p>
            <a:pPr algn="l"/>
            <a:br>
              <a:rPr lang="en-GB" sz="4400" b="1"/>
            </a:br>
            <a:br>
              <a:rPr lang="en-GB" sz="4400" b="1"/>
            </a:br>
            <a:r>
              <a:rPr lang="en-GB" sz="4400" b="1"/>
              <a:t>How It Improves Efficiency</a:t>
            </a:r>
            <a:br>
              <a:rPr lang="en-GB" sz="4400" b="1"/>
            </a:br>
            <a:r>
              <a:rPr lang="en-GB" sz="4400"/>
              <a:t>Using PowerPoint improves workplace efficiency by ensuring that all staff receive consistent training information regardless of their shift pattern or work location.</a:t>
            </a:r>
            <a:br>
              <a:rPr lang="en-GB" sz="4400"/>
            </a:br>
            <a:br>
              <a:rPr lang="en-GB" sz="4400"/>
            </a:br>
            <a:r>
              <a:rPr lang="en-GB" sz="4400"/>
              <a:t> Presentations can be reused and updated when policies change, reducing the need to create new training materials from scratch. This helps management save time and supports staff development.                                       </a:t>
            </a:r>
            <a:r>
              <a:rPr lang="en-GB" sz="4400" i="1">
                <a:latin typeface="Arabic Typesetting" panose="020F0502020204030204" pitchFamily="66" charset="-78"/>
                <a:cs typeface="Arabic Typesetting" panose="020F0502020204030204" pitchFamily="66" charset="-78"/>
              </a:rPr>
              <a:t>Sediqa</a:t>
            </a:r>
            <a:br>
              <a:rPr lang="en-GB"/>
            </a:br>
            <a:br>
              <a:rPr lang="en-GB" b="1"/>
            </a:br>
            <a:br>
              <a:rPr lang="en-GB"/>
            </a:br>
            <a:endParaRPr lang="en-GB"/>
          </a:p>
        </p:txBody>
      </p:sp>
    </p:spTree>
    <p:extLst>
      <p:ext uri="{BB962C8B-B14F-4D97-AF65-F5344CB8AC3E}">
        <p14:creationId xmlns:p14="http://schemas.microsoft.com/office/powerpoint/2010/main" val="77193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F4DAB-9928-14FC-54BE-90974873ADF6}"/>
              </a:ext>
            </a:extLst>
          </p:cNvPr>
          <p:cNvSpPr>
            <a:spLocks noGrp="1"/>
          </p:cNvSpPr>
          <p:nvPr>
            <p:ph type="title"/>
          </p:nvPr>
        </p:nvSpPr>
        <p:spPr>
          <a:xfrm>
            <a:off x="838200" y="365126"/>
            <a:ext cx="10515600" cy="922254"/>
          </a:xfrm>
        </p:spPr>
        <p:txBody>
          <a:bodyPr/>
          <a:lstStyle/>
          <a:p>
            <a:pPr algn="ctr"/>
            <a:r>
              <a:rPr lang="en-GB"/>
              <a:t>Conclusion</a:t>
            </a:r>
          </a:p>
        </p:txBody>
      </p:sp>
      <p:sp>
        <p:nvSpPr>
          <p:cNvPr id="3" name="Content Placeholder 2">
            <a:extLst>
              <a:ext uri="{FF2B5EF4-FFF2-40B4-BE49-F238E27FC236}">
                <a16:creationId xmlns:a16="http://schemas.microsoft.com/office/drawing/2014/main" id="{0C0E0BA3-617B-1D34-8D55-99E68EDFDD64}"/>
              </a:ext>
            </a:extLst>
          </p:cNvPr>
          <p:cNvSpPr>
            <a:spLocks noGrp="1"/>
          </p:cNvSpPr>
          <p:nvPr>
            <p:ph idx="1"/>
          </p:nvPr>
        </p:nvSpPr>
        <p:spPr>
          <a:xfrm>
            <a:off x="838200" y="1552074"/>
            <a:ext cx="10515600" cy="4624889"/>
          </a:xfrm>
        </p:spPr>
        <p:txBody>
          <a:bodyPr>
            <a:normAutofit lnSpcReduction="10000"/>
          </a:bodyPr>
          <a:lstStyle/>
          <a:p>
            <a:endParaRPr lang="en-GB"/>
          </a:p>
          <a:p>
            <a:r>
              <a:rPr lang="en-GB" sz="3600"/>
              <a:t>PowerPoint is an effective Microsoft 365 tool for staff training at Riverdale Nursing Home. It provides a clear and professional way to deliver training, improves consistency across the organisation, and supports efficient staff development. Although it has some limitations, it remains a valuable tool for communicating training information to employees. </a:t>
            </a:r>
          </a:p>
          <a:p>
            <a:r>
              <a:rPr lang="en-GB" sz="3600"/>
              <a:t>                                   </a:t>
            </a:r>
            <a:r>
              <a:rPr lang="en-GB" sz="3600" i="1">
                <a:latin typeface="Arabic Typesetting" panose="020F0502020204030204" pitchFamily="66" charset="-78"/>
                <a:cs typeface="Arabic Typesetting" panose="020F0502020204030204" pitchFamily="66" charset="-78"/>
              </a:rPr>
              <a:t>Sediqa</a:t>
            </a:r>
          </a:p>
        </p:txBody>
      </p:sp>
    </p:spTree>
    <p:extLst>
      <p:ext uri="{BB962C8B-B14F-4D97-AF65-F5344CB8AC3E}">
        <p14:creationId xmlns:p14="http://schemas.microsoft.com/office/powerpoint/2010/main" val="781802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7FCF-F884-1E72-0F6D-DDE84A6B009E}"/>
              </a:ext>
            </a:extLst>
          </p:cNvPr>
          <p:cNvSpPr>
            <a:spLocks noGrp="1"/>
          </p:cNvSpPr>
          <p:nvPr>
            <p:ph type="title"/>
          </p:nvPr>
        </p:nvSpPr>
        <p:spPr/>
        <p:txBody>
          <a:bodyPr/>
          <a:lstStyle/>
          <a:p>
            <a:pPr algn="ctr"/>
            <a:r>
              <a:rPr lang="en-GB"/>
              <a:t>References</a:t>
            </a:r>
          </a:p>
        </p:txBody>
      </p:sp>
      <p:sp>
        <p:nvSpPr>
          <p:cNvPr id="4" name="Rectangle 1">
            <a:extLst>
              <a:ext uri="{FF2B5EF4-FFF2-40B4-BE49-F238E27FC236}">
                <a16:creationId xmlns:a16="http://schemas.microsoft.com/office/drawing/2014/main" id="{0918FE9B-AD3B-30FC-386F-D9C1D0C67107}"/>
              </a:ext>
            </a:extLst>
          </p:cNvPr>
          <p:cNvSpPr>
            <a:spLocks noGrp="1" noChangeArrowheads="1"/>
          </p:cNvSpPr>
          <p:nvPr>
            <p:ph idx="1"/>
          </p:nvPr>
        </p:nvSpPr>
        <p:spPr bwMode="auto">
          <a:xfrm>
            <a:off x="838200" y="2708634"/>
            <a:ext cx="1158111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Microsoft (2025) </a:t>
            </a:r>
            <a:r>
              <a:rPr kumimoji="0" lang="en-US" altLang="en-US" sz="1800" b="0" i="1" u="none" strike="noStrike" cap="none" normalizeH="0" baseline="0">
                <a:ln>
                  <a:noFill/>
                </a:ln>
                <a:solidFill>
                  <a:schemeClr val="tx1"/>
                </a:solidFill>
                <a:effectLst/>
                <a:latin typeface="Arial" panose="020B0604020202020204" pitchFamily="34" charset="0"/>
              </a:rPr>
              <a:t>Microsoft PowerPoint Support Documentation</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Nursing and Midwifery Council (2024) </a:t>
            </a:r>
            <a:r>
              <a:rPr kumimoji="0" lang="en-US" altLang="en-US" sz="1800" b="0" i="1" u="none" strike="noStrike" cap="none" normalizeH="0" baseline="0">
                <a:ln>
                  <a:noFill/>
                </a:ln>
                <a:solidFill>
                  <a:schemeClr val="tx1"/>
                </a:solidFill>
                <a:effectLst/>
                <a:latin typeface="Arial" panose="020B0604020202020204" pitchFamily="34" charset="0"/>
              </a:rPr>
              <a:t>Standards for Education and Training</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Care Quality Commission (2024) </a:t>
            </a:r>
            <a:r>
              <a:rPr kumimoji="0" lang="en-US" altLang="en-US" sz="1800" b="0" i="1" u="none" strike="noStrike" cap="none" normalizeH="0" baseline="0">
                <a:ln>
                  <a:noFill/>
                </a:ln>
                <a:solidFill>
                  <a:schemeClr val="tx1"/>
                </a:solidFill>
                <a:effectLst/>
                <a:latin typeface="Arial" panose="020B0604020202020204" pitchFamily="34" charset="0"/>
              </a:rPr>
              <a:t>Guidance for Care Providers</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Skills for Care (2024) </a:t>
            </a:r>
            <a:r>
              <a:rPr kumimoji="0" lang="en-US" altLang="en-US" sz="1800" b="0" i="1" u="none" strike="noStrike" cap="none" normalizeH="0" baseline="0">
                <a:ln>
                  <a:noFill/>
                </a:ln>
                <a:solidFill>
                  <a:schemeClr val="tx1"/>
                </a:solidFill>
                <a:effectLst/>
                <a:latin typeface="Arial" panose="020B0604020202020204" pitchFamily="34" charset="0"/>
              </a:rPr>
              <a:t>Learning and Development Guidance for Adult Social Care</a:t>
            </a:r>
            <a:r>
              <a:rPr kumimoji="0" lang="en-US" altLang="en-US" sz="1800" b="0" i="0" u="none" strike="noStrike" cap="none" normalizeH="0" baseline="0">
                <a:ln>
                  <a:noFill/>
                </a:ln>
                <a:solidFill>
                  <a:schemeClr val="tx1"/>
                </a:solidFill>
                <a:effectLst/>
                <a:latin typeface="Arial" panose="020B0604020202020204" pitchFamily="34" charset="0"/>
              </a:rPr>
              <a:t>. </a:t>
            </a:r>
          </a:p>
          <a:p>
            <a:pPr marL="0" indent="0">
              <a:lnSpc>
                <a:spcPct val="100000"/>
              </a:lnSpc>
              <a:spcBef>
                <a:spcPct val="0"/>
              </a:spcBef>
              <a:spcAft>
                <a:spcPct val="0"/>
              </a:spcAft>
              <a:buNone/>
            </a:pPr>
            <a:r>
              <a:rPr lang="en-US" altLang="en-US" sz="1800">
                <a:latin typeface="Arial"/>
                <a:cs typeface="Arial"/>
                <a:hlinkClick r:id="rId2"/>
              </a:rPr>
              <a:t>https://supprt.microsoft.com/en-gb/powerpoint</a:t>
            </a:r>
            <a:r>
              <a:rPr lang="en-US" altLang="en-US" sz="1800">
                <a:latin typeface="Arial"/>
                <a:cs typeface="Arial"/>
              </a:rPr>
              <a:t> (Accessed:7 June 2026</a:t>
            </a:r>
            <a:endParaRPr lang="en-US" altLang="en-US" sz="1800">
              <a:latin typeface="Arial" panose="020B0604020202020204" pitchFamily="34" charset="0"/>
              <a:cs typeface="Arial"/>
            </a:endParaRPr>
          </a:p>
          <a:p>
            <a:pPr marL="0" indent="0">
              <a:lnSpc>
                <a:spcPct val="100000"/>
              </a:lnSpc>
              <a:spcBef>
                <a:spcPct val="0"/>
              </a:spcBef>
              <a:spcAft>
                <a:spcPct val="0"/>
              </a:spcAft>
              <a:buNone/>
            </a:pPr>
            <a:r>
              <a:rPr lang="en-US" altLang="en-US" sz="1800">
                <a:latin typeface="Arial"/>
                <a:cs typeface="Arial"/>
                <a:hlinkClick r:id="rId3"/>
              </a:rPr>
              <a:t>https://www.cgc.org.uk/guidance-providers/regulagion-enforcement/regulation-18staffing(Accessed:7</a:t>
            </a:r>
            <a:r>
              <a:rPr lang="en-US" altLang="en-US" sz="1800">
                <a:latin typeface="Arial"/>
                <a:cs typeface="Arial"/>
              </a:rPr>
              <a:t> June 2026</a:t>
            </a:r>
            <a:endParaRPr lang="en-US" altLang="en-US" sz="1800">
              <a:latin typeface="Arial" panose="020B0604020202020204" pitchFamily="34" charset="0"/>
              <a:cs typeface="Arial" panose="020B0604020202020204" pitchFamily="34" charset="0"/>
            </a:endParaRPr>
          </a:p>
          <a:p>
            <a:pPr marL="0" inden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GB" sz="1800" i="1" err="1">
                <a:latin typeface="Arabic Typesetting"/>
                <a:cs typeface="Arabic Typesetting"/>
              </a:rPr>
              <a:t>Sediqa</a:t>
            </a:r>
            <a:endParaRPr kumimoji="0" lang="en-US" altLang="en-US" sz="1800" b="0" i="0" u="none" strike="noStrike" cap="none" normalizeH="0" baseline="0" err="1">
              <a:ln>
                <a:noFill/>
              </a:ln>
              <a:solidFill>
                <a:schemeClr val="tx1"/>
              </a:solidFill>
              <a:effectLst/>
              <a:latin typeface="Arabic Typesetting"/>
              <a:cs typeface="Arabic Typesetting"/>
            </a:endParaRPr>
          </a:p>
        </p:txBody>
      </p:sp>
    </p:spTree>
    <p:extLst>
      <p:ext uri="{BB962C8B-B14F-4D97-AF65-F5344CB8AC3E}">
        <p14:creationId xmlns:p14="http://schemas.microsoft.com/office/powerpoint/2010/main" val="57717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677A-B9FD-E3B6-D5D2-CE13BAEEF8FD}"/>
              </a:ext>
            </a:extLst>
          </p:cNvPr>
          <p:cNvSpPr>
            <a:spLocks noGrp="1"/>
          </p:cNvSpPr>
          <p:nvPr>
            <p:ph type="title" idx="4294967295"/>
          </p:nvPr>
        </p:nvSpPr>
        <p:spPr>
          <a:xfrm>
            <a:off x="169333" y="1510883"/>
            <a:ext cx="10515600" cy="928366"/>
          </a:xfrm>
        </p:spPr>
        <p:txBody>
          <a:bodyPr>
            <a:normAutofit fontScale="90000"/>
          </a:bodyPr>
          <a:lstStyle/>
          <a:p>
            <a:br>
              <a:rPr lang="en-US"/>
            </a:br>
            <a:r>
              <a:rPr lang="en-US" sz="3600"/>
              <a:t>Name: Comfort </a:t>
            </a:r>
            <a:r>
              <a:rPr lang="en-US" sz="3600" err="1"/>
              <a:t>Agyeiwaa</a:t>
            </a:r>
            <a:br>
              <a:rPr lang="en-US" sz="3600"/>
            </a:br>
            <a:r>
              <a:rPr lang="en-US" sz="3600"/>
              <a:t>Student Number: 2526197</a:t>
            </a:r>
            <a:br>
              <a:rPr lang="en-US" sz="3600"/>
            </a:br>
            <a:r>
              <a:rPr lang="en-US" sz="3600"/>
              <a:t>Task 3: Care documentation</a:t>
            </a:r>
            <a:br>
              <a:rPr lang="en-US" sz="3600"/>
            </a:br>
            <a:r>
              <a:rPr lang="en-US" sz="3600"/>
              <a:t>Title: Digital Skills and Research method</a:t>
            </a:r>
            <a:br>
              <a:rPr lang="en-US" sz="3600"/>
            </a:br>
            <a:r>
              <a:rPr lang="en-US" sz="3600"/>
              <a:t>Lecturer name: Bianca Dodgen </a:t>
            </a:r>
            <a:br>
              <a:rPr lang="en-US"/>
            </a:br>
            <a:br>
              <a:rPr lang="en-US"/>
            </a:br>
            <a:br>
              <a:rPr lang="en-US"/>
            </a:br>
            <a:endParaRPr lang="en-US"/>
          </a:p>
        </p:txBody>
      </p:sp>
    </p:spTree>
    <p:extLst>
      <p:ext uri="{BB962C8B-B14F-4D97-AF65-F5344CB8AC3E}">
        <p14:creationId xmlns:p14="http://schemas.microsoft.com/office/powerpoint/2010/main" val="2167594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427E-FD51-B28D-D523-7737990AE9C7}"/>
              </a:ext>
            </a:extLst>
          </p:cNvPr>
          <p:cNvSpPr>
            <a:spLocks noGrp="1"/>
          </p:cNvSpPr>
          <p:nvPr>
            <p:ph type="title"/>
          </p:nvPr>
        </p:nvSpPr>
        <p:spPr>
          <a:xfrm>
            <a:off x="762000" y="1138265"/>
            <a:ext cx="5791199" cy="1401183"/>
          </a:xfrm>
        </p:spPr>
        <p:txBody>
          <a:bodyPr anchor="t">
            <a:normAutofit/>
          </a:bodyPr>
          <a:lstStyle/>
          <a:p>
            <a:r>
              <a:rPr lang="en-US" sz="3200">
                <a:latin typeface="MS Mincho"/>
                <a:ea typeface="MS Mincho"/>
              </a:rPr>
              <a:t>Introducing Care Documentation</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33D38-220D-5C21-5886-C9774B3C2B30}"/>
              </a:ext>
            </a:extLst>
          </p:cNvPr>
          <p:cNvSpPr>
            <a:spLocks noGrp="1"/>
          </p:cNvSpPr>
          <p:nvPr>
            <p:ph idx="1"/>
          </p:nvPr>
        </p:nvSpPr>
        <p:spPr>
          <a:xfrm>
            <a:off x="762000" y="2551176"/>
            <a:ext cx="5791199" cy="3602935"/>
          </a:xfrm>
        </p:spPr>
        <p:txBody>
          <a:bodyPr vert="horz" lIns="91440" tIns="45720" rIns="91440" bIns="45720" rtlCol="0" anchor="t">
            <a:normAutofit fontScale="92500"/>
          </a:bodyPr>
          <a:lstStyle/>
          <a:p>
            <a:r>
              <a:rPr lang="en-US" sz="1900"/>
              <a:t>Microsoft 365 tool chosen: Word</a:t>
            </a:r>
          </a:p>
          <a:p>
            <a:r>
              <a:rPr lang="en-US" sz="1900"/>
              <a:t>Care documentation is important in health and social care. This is because it makes sure that the service users are safe and receive care that is high quality. </a:t>
            </a:r>
            <a:endParaRPr lang="en-US"/>
          </a:p>
          <a:p>
            <a:r>
              <a:rPr lang="en-US" sz="1900"/>
              <a:t>Care documentation records service users' needs and how to help them. Care documentation makes sure that all the people caring for the service user can see the care plan and make sure care is person centered. </a:t>
            </a:r>
          </a:p>
          <a:p>
            <a:r>
              <a:rPr lang="en-US" sz="1900"/>
              <a:t>Care documentation is a part of the law. It makes sure that information is protected and confidential. </a:t>
            </a:r>
          </a:p>
          <a:p>
            <a:r>
              <a:rPr lang="en-US" sz="1900"/>
              <a:t> The Data Protection Act 2018 supports this.</a:t>
            </a:r>
            <a:endParaRPr lang="en-US"/>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with her arms around a person&#10;&#10;AI-generated content may be incorrect.">
            <a:extLst>
              <a:ext uri="{FF2B5EF4-FFF2-40B4-BE49-F238E27FC236}">
                <a16:creationId xmlns:a16="http://schemas.microsoft.com/office/drawing/2014/main" id="{E2DD3B97-C677-98F1-0E92-625AD170E874}"/>
              </a:ext>
            </a:extLst>
          </p:cNvPr>
          <p:cNvPicPr>
            <a:picLocks noChangeAspect="1"/>
          </p:cNvPicPr>
          <p:nvPr/>
        </p:nvPicPr>
        <p:blipFill>
          <a:blip r:embed="rId2"/>
          <a:stretch>
            <a:fillRect/>
          </a:stretch>
        </p:blipFill>
        <p:spPr>
          <a:xfrm>
            <a:off x="8024191" y="973467"/>
            <a:ext cx="3452192" cy="4905750"/>
          </a:xfrm>
          <a:prstGeom prst="rect">
            <a:avLst/>
          </a:prstGeom>
        </p:spPr>
      </p:pic>
    </p:spTree>
    <p:extLst>
      <p:ext uri="{BB962C8B-B14F-4D97-AF65-F5344CB8AC3E}">
        <p14:creationId xmlns:p14="http://schemas.microsoft.com/office/powerpoint/2010/main" val="2444546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80F4-D735-8D2D-BD5A-92A818AF9BB0}"/>
              </a:ext>
            </a:extLst>
          </p:cNvPr>
          <p:cNvSpPr>
            <a:spLocks noGrp="1"/>
          </p:cNvSpPr>
          <p:nvPr>
            <p:ph type="title"/>
          </p:nvPr>
        </p:nvSpPr>
        <p:spPr>
          <a:xfrm>
            <a:off x="838200" y="-228977"/>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4C696A27-8C3C-F585-F15B-703380F251AB}"/>
              </a:ext>
            </a:extLst>
          </p:cNvPr>
          <p:cNvSpPr>
            <a:spLocks noGrp="1"/>
          </p:cNvSpPr>
          <p:nvPr>
            <p:ph idx="1"/>
          </p:nvPr>
        </p:nvSpPr>
        <p:spPr>
          <a:xfrm>
            <a:off x="838200" y="792405"/>
            <a:ext cx="10515600" cy="6081981"/>
          </a:xfrm>
        </p:spPr>
        <p:txBody>
          <a:bodyPr vert="horz" lIns="91440" tIns="45720" rIns="91440" bIns="45720" rtlCol="0" anchor="t">
            <a:normAutofit fontScale="77500" lnSpcReduction="20000"/>
          </a:bodyPr>
          <a:lstStyle/>
          <a:p>
            <a:pPr marL="0" indent="0">
              <a:buNone/>
            </a:pPr>
            <a:r>
              <a:rPr lang="en-US" sz="2400">
                <a:latin typeface="Aptos"/>
              </a:rPr>
              <a:t>Microsoft word is best for the care documentation because it can help the workers put the care notes, see the care plan, track and measure medication doses and save the important information for the service user (</a:t>
            </a:r>
            <a:r>
              <a:rPr lang="en-US" sz="2400" err="1">
                <a:latin typeface="Aptos"/>
              </a:rPr>
              <a:t>Mrs</a:t>
            </a:r>
            <a:r>
              <a:rPr lang="en-US" sz="2400">
                <a:latin typeface="Aptos"/>
              </a:rPr>
              <a:t> Jones). The NHS states</a:t>
            </a:r>
            <a:r>
              <a:rPr lang="en-US" sz="2400" b="1">
                <a:latin typeface="Aptos"/>
              </a:rPr>
              <a:t> "Good record keeping requires information to be recorded at the same time an event has occurred, or as soon as possible afterwards."</a:t>
            </a:r>
            <a:r>
              <a:rPr lang="en-US" sz="2400">
                <a:latin typeface="Aptos"/>
              </a:rPr>
              <a:t> (NHS England,2025).</a:t>
            </a:r>
            <a:br>
              <a:rPr lang="en-US" sz="2400">
                <a:latin typeface="Aptos"/>
              </a:rPr>
            </a:br>
            <a:br>
              <a:rPr lang="en-US" sz="2400">
                <a:latin typeface="Aptos"/>
              </a:rPr>
            </a:br>
            <a:r>
              <a:rPr lang="en-US" sz="2400">
                <a:latin typeface="Aptos"/>
              </a:rPr>
              <a:t>It is important to do these things because </a:t>
            </a:r>
            <a:r>
              <a:rPr lang="en-US" sz="2400" err="1">
                <a:latin typeface="Aptos"/>
              </a:rPr>
              <a:t>Mrs</a:t>
            </a:r>
            <a:r>
              <a:rPr lang="en-US" sz="2400">
                <a:latin typeface="Aptos"/>
              </a:rPr>
              <a:t> Jones needs will be cared for correctly because the  information about her and her care plan is updated every day which will make sure her can be very high quality and person centered to her needs. </a:t>
            </a:r>
          </a:p>
          <a:p>
            <a:pPr marL="0" indent="0">
              <a:buNone/>
            </a:pPr>
            <a:r>
              <a:rPr lang="en-US" sz="2400">
                <a:latin typeface="MS Mincho"/>
                <a:ea typeface="MS Mincho"/>
              </a:rPr>
              <a:t>Benefits of Word </a:t>
            </a:r>
            <a:endParaRPr lang="en-US" sz="2400">
              <a:latin typeface="Aptos"/>
              <a:ea typeface="MS Mincho"/>
            </a:endParaRPr>
          </a:p>
          <a:p>
            <a:pPr marL="342900" indent="-342900"/>
            <a:r>
              <a:rPr lang="en-US" sz="2400">
                <a:latin typeface="Aptos Display"/>
                <a:ea typeface="MS Mincho"/>
                <a:cs typeface="Arial"/>
              </a:rPr>
              <a:t>Easy for workers to understand.</a:t>
            </a:r>
          </a:p>
          <a:p>
            <a:pPr marL="342900" indent="-342900"/>
            <a:r>
              <a:rPr lang="en-US" sz="2400">
                <a:latin typeface="Aptos Display"/>
                <a:ea typeface="MS Mincho"/>
                <a:cs typeface="Arial"/>
              </a:rPr>
              <a:t>Information can be shared with other staff </a:t>
            </a:r>
            <a:r>
              <a:rPr lang="en-US" sz="2400" err="1">
                <a:latin typeface="Aptos Display"/>
                <a:ea typeface="MS Mincho"/>
                <a:cs typeface="Arial"/>
              </a:rPr>
              <a:t>memb</a:t>
            </a:r>
            <a:r>
              <a:rPr lang="en-US" sz="2400">
                <a:latin typeface="Aptos Display"/>
                <a:ea typeface="MS Mincho"/>
                <a:cs typeface="Arial"/>
              </a:rPr>
              <a:t>ers.</a:t>
            </a:r>
          </a:p>
          <a:p>
            <a:pPr marL="342900" indent="-342900"/>
            <a:r>
              <a:rPr lang="en-US" sz="2400">
                <a:latin typeface="Aptos Display"/>
                <a:ea typeface="MS Mincho"/>
                <a:cs typeface="Arial"/>
              </a:rPr>
              <a:t>No mistakes from messy writing.</a:t>
            </a:r>
          </a:p>
          <a:p>
            <a:pPr marL="342900" indent="-342900"/>
            <a:r>
              <a:rPr lang="en-US" sz="2400">
                <a:latin typeface="Aptos Display"/>
                <a:ea typeface="MS Mincho"/>
                <a:cs typeface="Arial"/>
              </a:rPr>
              <a:t>Staff save documents and find them all the time when they are needed </a:t>
            </a:r>
          </a:p>
          <a:p>
            <a:pPr marL="342900" indent="-342900">
              <a:lnSpc>
                <a:spcPct val="70000"/>
              </a:lnSpc>
            </a:pPr>
            <a:endParaRPr lang="en-US" sz="2400">
              <a:latin typeface="MS Mincho"/>
              <a:ea typeface="MS Mincho"/>
              <a:cs typeface="Arial"/>
            </a:endParaRPr>
          </a:p>
          <a:p>
            <a:pPr marL="0" indent="0">
              <a:lnSpc>
                <a:spcPct val="70000"/>
              </a:lnSpc>
              <a:buNone/>
            </a:pPr>
            <a:r>
              <a:rPr lang="en-US" sz="2400">
                <a:latin typeface="MS Mincho"/>
                <a:ea typeface="MS Mincho"/>
              </a:rPr>
              <a:t>Defects/ Disadvantage of Word for care documentation:</a:t>
            </a:r>
          </a:p>
          <a:p>
            <a:pPr marL="0" indent="0">
              <a:lnSpc>
                <a:spcPct val="70000"/>
              </a:lnSpc>
              <a:buNone/>
            </a:pPr>
            <a:endParaRPr lang="en-US" sz="2400">
              <a:latin typeface="Aptos Display"/>
            </a:endParaRPr>
          </a:p>
          <a:p>
            <a:pPr marL="342900" indent="-342900">
              <a:lnSpc>
                <a:spcPct val="70000"/>
              </a:lnSpc>
            </a:pPr>
            <a:r>
              <a:rPr lang="en-US" sz="2400">
                <a:latin typeface="Aptos Display"/>
              </a:rPr>
              <a:t>Staff will have to know computer skills to use word in the correct way.</a:t>
            </a:r>
          </a:p>
          <a:p>
            <a:pPr marL="342900" indent="-342900">
              <a:lnSpc>
                <a:spcPct val="70000"/>
              </a:lnSpc>
            </a:pPr>
            <a:r>
              <a:rPr lang="en-US" sz="2400">
                <a:latin typeface="Aptos Display"/>
              </a:rPr>
              <a:t>Information can be deleted by mistake or changed.</a:t>
            </a:r>
          </a:p>
          <a:p>
            <a:pPr marL="342900" indent="-342900"/>
            <a:r>
              <a:rPr lang="en-US" sz="2400">
                <a:latin typeface="Aptos Display"/>
              </a:rPr>
              <a:t>All the different staff helping </a:t>
            </a:r>
            <a:r>
              <a:rPr lang="en-US" sz="2400" err="1">
                <a:latin typeface="Aptos Display"/>
              </a:rPr>
              <a:t>Mrs</a:t>
            </a:r>
            <a:r>
              <a:rPr lang="en-US" sz="2400">
                <a:latin typeface="Aptos Display"/>
              </a:rPr>
              <a:t> Jones might not see the updates from other staff and carers straight away because word does not send notifications for updates like Microsoft Teams does. Which means that the communication will not be instant between the staff so it can take time before everyone is on the same page.</a:t>
            </a:r>
            <a:endParaRPr lang="en-US"/>
          </a:p>
          <a:p>
            <a:pPr marL="0" indent="0">
              <a:buNone/>
            </a:pPr>
            <a:endParaRPr lang="en-US" sz="2400">
              <a:latin typeface="Aptos"/>
            </a:endParaRPr>
          </a:p>
          <a:p>
            <a:pPr marL="0" indent="0">
              <a:buNone/>
            </a:pPr>
            <a:endParaRPr lang="en-US" sz="1800">
              <a:latin typeface="Aptos Display"/>
            </a:endParaRPr>
          </a:p>
          <a:p>
            <a:endParaRPr lang="en-US" sz="1800">
              <a:latin typeface="Aptos Display"/>
            </a:endParaRPr>
          </a:p>
        </p:txBody>
      </p:sp>
    </p:spTree>
    <p:extLst>
      <p:ext uri="{BB962C8B-B14F-4D97-AF65-F5344CB8AC3E}">
        <p14:creationId xmlns:p14="http://schemas.microsoft.com/office/powerpoint/2010/main" val="241807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9E951-FCC1-F64A-98EA-D5492CFE5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7DE5-9C1D-AE71-1D4E-1C4CD80C8926}"/>
              </a:ext>
            </a:extLst>
          </p:cNvPr>
          <p:cNvSpPr>
            <a:spLocks noGrp="1"/>
          </p:cNvSpPr>
          <p:nvPr>
            <p:ph type="title"/>
          </p:nvPr>
        </p:nvSpPr>
        <p:spPr>
          <a:xfrm>
            <a:off x="838200" y="132650"/>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70ACCEAB-45F8-4AAC-F67F-00953166918D}"/>
              </a:ext>
            </a:extLst>
          </p:cNvPr>
          <p:cNvSpPr>
            <a:spLocks noGrp="1"/>
          </p:cNvSpPr>
          <p:nvPr>
            <p:ph idx="1"/>
          </p:nvPr>
        </p:nvSpPr>
        <p:spPr>
          <a:xfrm>
            <a:off x="838200" y="792405"/>
            <a:ext cx="10515600" cy="6081981"/>
          </a:xfrm>
        </p:spPr>
        <p:txBody>
          <a:bodyPr vert="horz" lIns="91440" tIns="45720" rIns="91440" bIns="45720" rtlCol="0" anchor="t">
            <a:normAutofit/>
          </a:bodyPr>
          <a:lstStyle/>
          <a:p>
            <a:pPr marL="0" indent="0">
              <a:buNone/>
            </a:pPr>
            <a:r>
              <a:rPr lang="en-US" sz="2400">
                <a:latin typeface="Aptos"/>
              </a:rPr>
              <a:t> </a:t>
            </a:r>
          </a:p>
          <a:p>
            <a:pPr marL="0" indent="0">
              <a:buNone/>
            </a:pPr>
            <a:r>
              <a:rPr lang="en-US">
                <a:latin typeface="MS Mincho"/>
                <a:ea typeface="MS Mincho"/>
              </a:rPr>
              <a:t>Defects/ Disadvantage of Word for care documentation:</a:t>
            </a:r>
          </a:p>
          <a:p>
            <a:pPr marL="342900" indent="-342900"/>
            <a:r>
              <a:rPr lang="en-US" sz="2200">
                <a:latin typeface="Aptos"/>
                <a:ea typeface="MS Mincho"/>
                <a:cs typeface="Arial"/>
              </a:rPr>
              <a:t>Staff will have to know computer skills to use word in th</a:t>
            </a:r>
            <a:r>
              <a:rPr lang="en-US" sz="2200">
                <a:latin typeface="Aptos Display"/>
                <a:ea typeface="MS Mincho"/>
                <a:cs typeface="Arial"/>
              </a:rPr>
              <a:t>e correct way.</a:t>
            </a:r>
          </a:p>
          <a:p>
            <a:pPr marL="342900" indent="-342900"/>
            <a:r>
              <a:rPr lang="en-US" sz="2200">
                <a:latin typeface="Aptos Display"/>
                <a:ea typeface="MS Mincho"/>
                <a:cs typeface="Arial"/>
              </a:rPr>
              <a:t>Information can be deleted by mistake or changed.</a:t>
            </a:r>
          </a:p>
          <a:p>
            <a:pPr marL="342900" indent="-342900"/>
            <a:r>
              <a:rPr lang="en-US" sz="2200">
                <a:latin typeface="Aptos Display"/>
                <a:ea typeface="MS Mincho"/>
                <a:cs typeface="Arial"/>
              </a:rPr>
              <a:t>All the different staff helping </a:t>
            </a:r>
            <a:r>
              <a:rPr lang="en-US" sz="2200" err="1">
                <a:latin typeface="Aptos Display"/>
                <a:ea typeface="MS Mincho"/>
                <a:cs typeface="Arial"/>
              </a:rPr>
              <a:t>Mrs</a:t>
            </a:r>
            <a:r>
              <a:rPr lang="en-US" sz="2200">
                <a:latin typeface="Aptos Display"/>
                <a:ea typeface="MS Mincho"/>
                <a:cs typeface="Arial"/>
              </a:rPr>
              <a:t> Jones might not see the updates from other carers straight away because word does not send notifications for updates like Microsoft Teams does. Which means that the communication will not be instant between the staff.</a:t>
            </a:r>
          </a:p>
          <a:p>
            <a:r>
              <a:rPr lang="en-US" sz="2000">
                <a:latin typeface="MS Mincho"/>
                <a:ea typeface="MS Mincho"/>
                <a:cs typeface="Arial"/>
              </a:rPr>
              <a:t>Example from Riverdale Nursing Home</a:t>
            </a:r>
            <a:r>
              <a:rPr lang="en-US" sz="2000">
                <a:latin typeface="Aptos Display"/>
                <a:ea typeface="MS Mincho"/>
                <a:cs typeface="Arial"/>
              </a:rPr>
              <a:t> :</a:t>
            </a:r>
          </a:p>
          <a:p>
            <a:r>
              <a:rPr lang="en-US" sz="2200" err="1">
                <a:latin typeface="Aptos"/>
                <a:ea typeface="MS Mincho"/>
                <a:cs typeface="Arial"/>
              </a:rPr>
              <a:t>Mrs</a:t>
            </a:r>
            <a:r>
              <a:rPr lang="en-US" sz="2200">
                <a:latin typeface="Aptos"/>
                <a:ea typeface="MS Mincho"/>
                <a:cs typeface="Arial"/>
              </a:rPr>
              <a:t> Jones is starting to need help to wake safely. Microsoft word is where the staff put all the updates about her care plan. Nurses update </a:t>
            </a:r>
            <a:r>
              <a:rPr lang="en-US" sz="2200" err="1">
                <a:latin typeface="Aptos"/>
                <a:ea typeface="MS Mincho"/>
                <a:cs typeface="Arial"/>
              </a:rPr>
              <a:t>Mrs</a:t>
            </a:r>
            <a:r>
              <a:rPr lang="en-US" sz="2200">
                <a:latin typeface="Aptos"/>
                <a:ea typeface="MS Mincho"/>
                <a:cs typeface="Arial"/>
              </a:rPr>
              <a:t> Jones care plan with using Microsoft word this is so that the carers at work with different shifts and in the other buildings can all read the updated plan and give the right support to </a:t>
            </a:r>
            <a:r>
              <a:rPr lang="en-US" sz="2200" err="1">
                <a:latin typeface="Aptos"/>
                <a:ea typeface="MS Mincho"/>
                <a:cs typeface="Arial"/>
              </a:rPr>
              <a:t>Mrs</a:t>
            </a:r>
            <a:r>
              <a:rPr lang="en-US" sz="2200">
                <a:latin typeface="Aptos"/>
                <a:ea typeface="MS Mincho"/>
                <a:cs typeface="Arial"/>
              </a:rPr>
              <a:t> jones the service user. This will make sure there is no confusion with what is happening and it helps to make the communication between everybody clearer and more improved, which will lead to </a:t>
            </a:r>
            <a:r>
              <a:rPr lang="en-US" sz="2200" err="1">
                <a:latin typeface="Aptos"/>
                <a:ea typeface="MS Mincho"/>
                <a:cs typeface="Arial"/>
              </a:rPr>
              <a:t>Mrs</a:t>
            </a:r>
            <a:r>
              <a:rPr lang="en-US" sz="2200">
                <a:latin typeface="Aptos"/>
                <a:ea typeface="MS Mincho"/>
                <a:cs typeface="Arial"/>
              </a:rPr>
              <a:t> Jones having a high quality of care because her needs will be attended to. The World Health Organization states </a:t>
            </a:r>
            <a:r>
              <a:rPr lang="en-US" sz="2200" b="1">
                <a:latin typeface="Aptos"/>
                <a:ea typeface="MS Mincho"/>
                <a:cs typeface="Arial"/>
              </a:rPr>
              <a:t>"Care needs to be continually measured." </a:t>
            </a:r>
            <a:r>
              <a:rPr lang="en-US" sz="2200">
                <a:latin typeface="Aptos"/>
                <a:ea typeface="MS Mincho"/>
                <a:cs typeface="Arial"/>
              </a:rPr>
              <a:t>(WHO, 2025)</a:t>
            </a:r>
            <a:endParaRPr lang="en-US" sz="2200"/>
          </a:p>
          <a:p>
            <a:pPr marL="342900" indent="-342900"/>
            <a:endParaRPr lang="en-US" sz="2400">
              <a:latin typeface="Aptos Display"/>
              <a:ea typeface="MS Mincho"/>
              <a:cs typeface="Arial"/>
            </a:endParaRPr>
          </a:p>
          <a:p>
            <a:pPr marL="0" indent="0">
              <a:buNone/>
            </a:pPr>
            <a:endParaRPr lang="en-US" sz="1800">
              <a:latin typeface="Aptos Display"/>
              <a:ea typeface="MS Mincho"/>
              <a:cs typeface="Arial"/>
            </a:endParaRPr>
          </a:p>
          <a:p>
            <a:endParaRPr lang="en-US" sz="1800">
              <a:latin typeface="Aptos Display"/>
              <a:ea typeface="MS Mincho"/>
              <a:cs typeface="Arial"/>
            </a:endParaRPr>
          </a:p>
        </p:txBody>
      </p:sp>
    </p:spTree>
    <p:extLst>
      <p:ext uri="{BB962C8B-B14F-4D97-AF65-F5344CB8AC3E}">
        <p14:creationId xmlns:p14="http://schemas.microsoft.com/office/powerpoint/2010/main" val="2529486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21AF-ED6A-B9C7-65E4-D950275BAFDE}"/>
              </a:ext>
            </a:extLst>
          </p:cNvPr>
          <p:cNvSpPr>
            <a:spLocks noGrp="1"/>
          </p:cNvSpPr>
          <p:nvPr>
            <p:ph type="ctrTitle"/>
          </p:nvPr>
        </p:nvSpPr>
        <p:spPr>
          <a:xfrm>
            <a:off x="994475" y="386193"/>
            <a:ext cx="9144000" cy="876516"/>
          </a:xfrm>
        </p:spPr>
        <p:txBody>
          <a:bodyPr>
            <a:normAutofit fontScale="90000"/>
          </a:bodyPr>
          <a:lstStyle/>
          <a:p>
            <a:r>
              <a:rPr lang="en-US">
                <a:latin typeface="MS Mincho"/>
                <a:ea typeface="MS Mincho"/>
              </a:rPr>
              <a:t>Reference List</a:t>
            </a:r>
          </a:p>
        </p:txBody>
      </p:sp>
      <p:sp>
        <p:nvSpPr>
          <p:cNvPr id="3" name="Subtitle 2">
            <a:extLst>
              <a:ext uri="{FF2B5EF4-FFF2-40B4-BE49-F238E27FC236}">
                <a16:creationId xmlns:a16="http://schemas.microsoft.com/office/drawing/2014/main" id="{00BF9809-AF54-7F35-C983-043A9F8DC1A0}"/>
              </a:ext>
            </a:extLst>
          </p:cNvPr>
          <p:cNvSpPr>
            <a:spLocks noGrp="1"/>
          </p:cNvSpPr>
          <p:nvPr>
            <p:ph type="subTitle" idx="1"/>
          </p:nvPr>
        </p:nvSpPr>
        <p:spPr>
          <a:xfrm>
            <a:off x="1201119" y="1509767"/>
            <a:ext cx="9144000" cy="1655762"/>
          </a:xfrm>
        </p:spPr>
        <p:txBody>
          <a:bodyPr vert="horz" lIns="91440" tIns="45720" rIns="91440" bIns="45720" rtlCol="0" anchor="t">
            <a:noAutofit/>
          </a:bodyPr>
          <a:lstStyle/>
          <a:p>
            <a:endParaRPr lang="en-US" sz="1600">
              <a:latin typeface="Times New Roman"/>
              <a:cs typeface="Times New Roman"/>
            </a:endParaRPr>
          </a:p>
          <a:p>
            <a:r>
              <a:rPr lang="en-US" sz="2000">
                <a:latin typeface="Times New Roman"/>
                <a:cs typeface="Times New Roman"/>
              </a:rPr>
              <a:t>England, NHS. “NHS England» Records Management Policy.” </a:t>
            </a:r>
            <a:r>
              <a:rPr lang="en-US" sz="2000" i="1">
                <a:latin typeface="Times New Roman"/>
                <a:cs typeface="Times New Roman"/>
              </a:rPr>
              <a:t>England.nhs.uk</a:t>
            </a:r>
            <a:r>
              <a:rPr lang="en-US" sz="2000">
                <a:latin typeface="Times New Roman"/>
                <a:cs typeface="Times New Roman"/>
              </a:rPr>
              <a:t>, 2025, </a:t>
            </a:r>
            <a:r>
              <a:rPr lang="en-US" sz="2000">
                <a:latin typeface="Times New Roman"/>
                <a:cs typeface="Times New Roman"/>
                <a:hlinkClick r:id="rId2"/>
              </a:rPr>
              <a:t>www.england.nhs.uk/long-read/records-management-policy/</a:t>
            </a:r>
            <a:r>
              <a:rPr lang="en-US" sz="2000">
                <a:latin typeface="Times New Roman"/>
                <a:cs typeface="Times New Roman"/>
              </a:rPr>
              <a:t>. Accessed 3 June 2026.</a:t>
            </a:r>
            <a:endParaRPr lang="en-US" sz="2000"/>
          </a:p>
          <a:p>
            <a:r>
              <a:rPr lang="en-US" sz="2000">
                <a:latin typeface="Times New Roman"/>
                <a:cs typeface="Times New Roman"/>
              </a:rPr>
              <a:t>World Health Organization. “Quality Health Services.” </a:t>
            </a:r>
            <a:r>
              <a:rPr lang="en-US" sz="2000" i="1">
                <a:latin typeface="Times New Roman"/>
                <a:cs typeface="Times New Roman"/>
              </a:rPr>
              <a:t>Who.int</a:t>
            </a:r>
            <a:r>
              <a:rPr lang="en-US" sz="2000">
                <a:latin typeface="Times New Roman"/>
                <a:cs typeface="Times New Roman"/>
              </a:rPr>
              <a:t>, World Health Organization: WHO, 19 May 2025, </a:t>
            </a:r>
            <a:r>
              <a:rPr lang="en-US" sz="2000">
                <a:latin typeface="Times New Roman"/>
                <a:cs typeface="Times New Roman"/>
                <a:hlinkClick r:id="rId3"/>
              </a:rPr>
              <a:t>www.who.int/en/news-room/fact-sheets/detail/quality-health-services?utm_</a:t>
            </a:r>
            <a:r>
              <a:rPr lang="en-US" sz="2000">
                <a:latin typeface="Times New Roman"/>
                <a:cs typeface="Times New Roman"/>
              </a:rPr>
              <a:t>. Accessed 3 June 2026.</a:t>
            </a:r>
            <a:endParaRPr lang="en-US" sz="2000"/>
          </a:p>
          <a:p>
            <a:endParaRPr lang="en-US"/>
          </a:p>
        </p:txBody>
      </p:sp>
    </p:spTree>
    <p:extLst>
      <p:ext uri="{BB962C8B-B14F-4D97-AF65-F5344CB8AC3E}">
        <p14:creationId xmlns:p14="http://schemas.microsoft.com/office/powerpoint/2010/main" val="2225671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99C7-7ADE-D381-6E52-17C5F4438EE2}"/>
              </a:ext>
            </a:extLst>
          </p:cNvPr>
          <p:cNvSpPr>
            <a:spLocks noGrp="1"/>
          </p:cNvSpPr>
          <p:nvPr>
            <p:ph type="title"/>
          </p:nvPr>
        </p:nvSpPr>
        <p:spPr/>
        <p:txBody>
          <a:bodyPr/>
          <a:lstStyle/>
          <a:p>
            <a:r>
              <a:rPr lang="en-US"/>
              <a:t>Task 4 Joy</a:t>
            </a:r>
          </a:p>
        </p:txBody>
      </p:sp>
      <p:sp>
        <p:nvSpPr>
          <p:cNvPr id="3" name="Content Placeholder 2">
            <a:extLst>
              <a:ext uri="{FF2B5EF4-FFF2-40B4-BE49-F238E27FC236}">
                <a16:creationId xmlns:a16="http://schemas.microsoft.com/office/drawing/2014/main" id="{AE5077CD-546D-8495-D110-18DCF8F9D7EF}"/>
              </a:ext>
            </a:extLst>
          </p:cNvPr>
          <p:cNvSpPr>
            <a:spLocks noGrp="1"/>
          </p:cNvSpPr>
          <p:nvPr>
            <p:ph idx="1"/>
          </p:nvPr>
        </p:nvSpPr>
        <p:spPr>
          <a:xfrm>
            <a:off x="838200" y="1447280"/>
            <a:ext cx="10515600" cy="2934286"/>
          </a:xfrm>
        </p:spPr>
        <p:txBody>
          <a:bodyPr vert="horz" lIns="91440" tIns="45720" rIns="91440" bIns="45720" rtlCol="0" anchor="t">
            <a:normAutofit/>
          </a:bodyPr>
          <a:lstStyle/>
          <a:p>
            <a:pPr>
              <a:buNone/>
            </a:pPr>
            <a:r>
              <a:rPr lang="en-US" sz="1400">
                <a:latin typeface="Arial"/>
                <a:cs typeface="Arial"/>
              </a:rPr>
              <a:t>Name: JOY GREEN MASHOUR</a:t>
            </a:r>
            <a:endParaRPr lang="en-US">
              <a:latin typeface="Arial"/>
              <a:cs typeface="Arial"/>
            </a:endParaRPr>
          </a:p>
          <a:p>
            <a:pPr>
              <a:buNone/>
            </a:pPr>
            <a:r>
              <a:rPr lang="en-US" sz="1400">
                <a:latin typeface="Arial"/>
                <a:cs typeface="Arial"/>
              </a:rPr>
              <a:t>Student Number: 2540586</a:t>
            </a:r>
            <a:endParaRPr lang="en-US">
              <a:latin typeface="Arial"/>
              <a:cs typeface="Arial"/>
            </a:endParaRPr>
          </a:p>
          <a:p>
            <a:pPr>
              <a:buNone/>
            </a:pPr>
            <a:r>
              <a:rPr lang="en-US" sz="1400">
                <a:latin typeface="Arial"/>
                <a:cs typeface="Arial"/>
              </a:rPr>
              <a:t>Module Code: LCHS4007</a:t>
            </a:r>
            <a:endParaRPr lang="en-US">
              <a:latin typeface="Arial"/>
              <a:cs typeface="Arial"/>
            </a:endParaRPr>
          </a:p>
          <a:p>
            <a:pPr>
              <a:buNone/>
            </a:pPr>
            <a:r>
              <a:rPr lang="en-US" sz="1400">
                <a:latin typeface="Arial"/>
                <a:cs typeface="Arial"/>
              </a:rPr>
              <a:t>Module Title: DIGITAL SKILLS AND RESEARCH METHOD</a:t>
            </a:r>
            <a:endParaRPr lang="en-US">
              <a:latin typeface="Arial"/>
              <a:cs typeface="Arial"/>
            </a:endParaRPr>
          </a:p>
          <a:p>
            <a:pPr>
              <a:buNone/>
            </a:pPr>
            <a:r>
              <a:rPr lang="en-US" sz="1400">
                <a:latin typeface="Arial"/>
                <a:cs typeface="Arial"/>
              </a:rPr>
              <a:t>Lecturer Name: BIANCA DODGEN</a:t>
            </a:r>
            <a:endParaRPr lang="en-US">
              <a:latin typeface="Arial"/>
              <a:cs typeface="Arial"/>
            </a:endParaRPr>
          </a:p>
          <a:p>
            <a:pPr>
              <a:buNone/>
            </a:pPr>
            <a:r>
              <a:rPr lang="en-US" sz="1400">
                <a:latin typeface="Arial"/>
                <a:cs typeface="Arial"/>
              </a:rPr>
              <a:t>Assignment Title: GROUP PRESENTATION</a:t>
            </a:r>
            <a:endParaRPr lang="en-US">
              <a:latin typeface="Arial"/>
              <a:cs typeface="Arial"/>
            </a:endParaRPr>
          </a:p>
          <a:p>
            <a:pPr marL="0" indent="0">
              <a:buNone/>
            </a:pPr>
            <a:endParaRPr lang="en-US">
              <a:latin typeface="Arial"/>
              <a:cs typeface="Arial"/>
            </a:endParaRPr>
          </a:p>
        </p:txBody>
      </p:sp>
    </p:spTree>
    <p:extLst>
      <p:ext uri="{BB962C8B-B14F-4D97-AF65-F5344CB8AC3E}">
        <p14:creationId xmlns:p14="http://schemas.microsoft.com/office/powerpoint/2010/main" val="4003456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DB72-32D4-DBF6-170C-C21069806007}"/>
              </a:ext>
            </a:extLst>
          </p:cNvPr>
          <p:cNvSpPr>
            <a:spLocks noGrp="1"/>
          </p:cNvSpPr>
          <p:nvPr>
            <p:ph type="title"/>
          </p:nvPr>
        </p:nvSpPr>
        <p:spPr/>
        <p:txBody>
          <a:bodyPr/>
          <a:lstStyle/>
          <a:p>
            <a:r>
              <a:rPr lang="en-GB">
                <a:latin typeface="Arial"/>
                <a:cs typeface="Arial"/>
              </a:rPr>
              <a:t>Introduction </a:t>
            </a:r>
          </a:p>
        </p:txBody>
      </p:sp>
      <p:sp>
        <p:nvSpPr>
          <p:cNvPr id="3" name="Content Placeholder 2">
            <a:extLst>
              <a:ext uri="{FF2B5EF4-FFF2-40B4-BE49-F238E27FC236}">
                <a16:creationId xmlns:a16="http://schemas.microsoft.com/office/drawing/2014/main" id="{DD71A45B-9C6E-A321-B24D-D74E02C721A8}"/>
              </a:ext>
            </a:extLst>
          </p:cNvPr>
          <p:cNvSpPr>
            <a:spLocks noGrp="1"/>
          </p:cNvSpPr>
          <p:nvPr>
            <p:ph idx="1"/>
          </p:nvPr>
        </p:nvSpPr>
        <p:spPr>
          <a:xfrm>
            <a:off x="3132" y="6564638"/>
            <a:ext cx="10515600" cy="4351338"/>
          </a:xfrm>
        </p:spPr>
        <p:txBody>
          <a:bodyPr vert="horz" lIns="91440" tIns="45720" rIns="91440" bIns="45720" rtlCol="0" anchor="t">
            <a:normAutofit/>
          </a:bodyPr>
          <a:lstStyle/>
          <a:p>
            <a:pPr marL="0" indent="0">
              <a:buNone/>
            </a:pPr>
            <a:r>
              <a:rPr lang="en-GB" sz="1600"/>
              <a:t>Joy 2</a:t>
            </a:r>
            <a:endParaRPr lang="en-US" sz="1600"/>
          </a:p>
        </p:txBody>
      </p:sp>
      <p:sp>
        <p:nvSpPr>
          <p:cNvPr id="4" name="TextBox 3">
            <a:extLst>
              <a:ext uri="{FF2B5EF4-FFF2-40B4-BE49-F238E27FC236}">
                <a16:creationId xmlns:a16="http://schemas.microsoft.com/office/drawing/2014/main" id="{24370CAC-7BE8-8881-4211-56A159D33DFD}"/>
              </a:ext>
            </a:extLst>
          </p:cNvPr>
          <p:cNvSpPr txBox="1"/>
          <p:nvPr/>
        </p:nvSpPr>
        <p:spPr>
          <a:xfrm>
            <a:off x="840803" y="1291260"/>
            <a:ext cx="969179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an organisation dependant on scheduling and allocation of staff to specific tasks, it can often to proven as challenging and hard to manage with issues targeting time management, personal schedules and availability. Microsoft excel minimises workload, confusion and boosts efficiency, creating a healthy and positive environment in Riverdale Nursing home,</a:t>
            </a:r>
          </a:p>
          <a:p>
            <a:r>
              <a:rPr lang="en-GB">
                <a:latin typeface="Arial"/>
                <a:cs typeface="Arial"/>
              </a:rPr>
              <a:t>In accordance to (Guerriero and Guido, 2022) Flexible scheduling strategies help organisations efficiently tackle changing demands in the workplace.</a:t>
            </a:r>
          </a:p>
        </p:txBody>
      </p:sp>
    </p:spTree>
    <p:extLst>
      <p:ext uri="{BB962C8B-B14F-4D97-AF65-F5344CB8AC3E}">
        <p14:creationId xmlns:p14="http://schemas.microsoft.com/office/powerpoint/2010/main" val="2110786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DC02-0173-8397-23E2-53EEECB7D81E}"/>
              </a:ext>
            </a:extLst>
          </p:cNvPr>
          <p:cNvSpPr>
            <a:spLocks noGrp="1"/>
          </p:cNvSpPr>
          <p:nvPr>
            <p:ph type="title"/>
          </p:nvPr>
        </p:nvSpPr>
        <p:spPr>
          <a:xfrm>
            <a:off x="681625" y="-2025259"/>
            <a:ext cx="10515600" cy="1325563"/>
          </a:xfrm>
        </p:spPr>
        <p:txBody>
          <a:bodyPr/>
          <a:lstStyle/>
          <a:p>
            <a:endParaRPr lang="en-GB"/>
          </a:p>
        </p:txBody>
      </p:sp>
      <p:sp>
        <p:nvSpPr>
          <p:cNvPr id="3" name="Content Placeholder 2">
            <a:extLst>
              <a:ext uri="{FF2B5EF4-FFF2-40B4-BE49-F238E27FC236}">
                <a16:creationId xmlns:a16="http://schemas.microsoft.com/office/drawing/2014/main" id="{798FC5C4-5024-018A-5B89-B68B4ECA43BD}"/>
              </a:ext>
            </a:extLst>
          </p:cNvPr>
          <p:cNvSpPr>
            <a:spLocks noGrp="1"/>
          </p:cNvSpPr>
          <p:nvPr>
            <p:ph idx="1"/>
          </p:nvPr>
        </p:nvSpPr>
        <p:spPr>
          <a:xfrm>
            <a:off x="3131" y="-1088"/>
            <a:ext cx="10515600" cy="4351338"/>
          </a:xfrm>
        </p:spPr>
        <p:txBody>
          <a:bodyPr vert="horz" lIns="91440" tIns="45720" rIns="91440" bIns="45720" rtlCol="0" anchor="t">
            <a:normAutofit/>
          </a:bodyPr>
          <a:lstStyle/>
          <a:p>
            <a:r>
              <a:rPr lang="en-GB" sz="1100" u="sng">
                <a:latin typeface="Arial"/>
                <a:cs typeface="Arial"/>
              </a:rPr>
              <a:t>What does staff scheduling / rota involve?</a:t>
            </a:r>
            <a:endParaRPr lang="en-GB" sz="1100">
              <a:latin typeface="Arial"/>
              <a:cs typeface="Arial"/>
            </a:endParaRPr>
          </a:p>
          <a:p>
            <a:r>
              <a:rPr lang="en-GB" sz="1100">
                <a:latin typeface="Arial"/>
                <a:cs typeface="Arial"/>
              </a:rPr>
              <a:t>The process of scheduling involves establishing specific time slots for a variety of tasks to be done. Naturally, scheduling can be a confusing and even frustrating process as not everyone has a flexible timetable, and tasks can be often blur over each other if time management becomes an issue - this is often a challenge in the workplace for many people, especially at Riverdale Nursing home.</a:t>
            </a:r>
          </a:p>
          <a:p>
            <a:r>
              <a:rPr lang="en-GB" sz="1100" u="sng">
                <a:latin typeface="Arial"/>
                <a:cs typeface="Arial"/>
              </a:rPr>
              <a:t>Microsoft Excel, Why choose Microsoft?</a:t>
            </a:r>
            <a:endParaRPr lang="en-GB" sz="1100">
              <a:latin typeface="Arial"/>
              <a:cs typeface="Arial"/>
            </a:endParaRPr>
          </a:p>
          <a:p>
            <a:r>
              <a:rPr lang="en-GB" sz="1100">
                <a:latin typeface="Arial"/>
                <a:cs typeface="Arial"/>
              </a:rPr>
              <a:t>Excel is  a potent spread sheet used to analyse numerical data to create the most efficient and schedules. </a:t>
            </a:r>
          </a:p>
          <a:p>
            <a:r>
              <a:rPr lang="en-GB" sz="1100">
                <a:latin typeface="Arial"/>
                <a:cs typeface="Arial"/>
              </a:rPr>
              <a:t>At Riverdale Nursing home, Microsoft excel is the most suitable and effective Microsoft tool for scheduling and allocation. It’s straightforward, flexible and accessible to anyone including those lacking in technological skills, making it a great tool for Riverdale Nursing home to arrange modifiable schedules, and confusion-free allocation for staff. </a:t>
            </a:r>
          </a:p>
          <a:p>
            <a:r>
              <a:rPr lang="en-GB" sz="1100" u="sng">
                <a:latin typeface="Arial"/>
                <a:cs typeface="Arial"/>
              </a:rPr>
              <a:t>Why is it suitable?</a:t>
            </a:r>
            <a:endParaRPr lang="en-GB" sz="1100">
              <a:latin typeface="Arial"/>
              <a:cs typeface="Arial"/>
            </a:endParaRPr>
          </a:p>
          <a:p>
            <a:r>
              <a:rPr lang="en-GB" sz="1100">
                <a:latin typeface="Arial"/>
                <a:cs typeface="Arial"/>
              </a:rPr>
              <a:t> Microsoft excel is suitable for staff scheduling / rota in Riverdale nursing home by allowing the managers to allocate staff to their different tasks, and be aware of staff availability in a clear and structured manner. Microsoft excel will enable the management to improve efficiency, reset missed messages and easily duplicate workplace tasks, helping to reduce manual scheduling to avoid confusion and stress.</a:t>
            </a:r>
          </a:p>
          <a:p>
            <a:endParaRPr lang="en-GB" sz="1100">
              <a:latin typeface="Arial"/>
              <a:cs typeface="Arial"/>
            </a:endParaRPr>
          </a:p>
        </p:txBody>
      </p:sp>
      <p:sp>
        <p:nvSpPr>
          <p:cNvPr id="4" name="TextBox 3">
            <a:extLst>
              <a:ext uri="{FF2B5EF4-FFF2-40B4-BE49-F238E27FC236}">
                <a16:creationId xmlns:a16="http://schemas.microsoft.com/office/drawing/2014/main" id="{AFE36DE9-C8AB-2E7A-CC1D-1D5EDA8EAE7D}"/>
              </a:ext>
            </a:extLst>
          </p:cNvPr>
          <p:cNvSpPr txBox="1"/>
          <p:nvPr/>
        </p:nvSpPr>
        <p:spPr>
          <a:xfrm>
            <a:off x="240260" y="2851483"/>
            <a:ext cx="10654696" cy="426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a:latin typeface="Arial"/>
                <a:cs typeface="Arial"/>
              </a:rPr>
              <a:t>How it excel improves efficiency or communication.</a:t>
            </a:r>
            <a:endParaRPr lang="en-US" sz="1100">
              <a:latin typeface="Arial"/>
              <a:cs typeface="Arial"/>
            </a:endParaRPr>
          </a:p>
          <a:p>
            <a:r>
              <a:rPr lang="en-GB" sz="1100">
                <a:latin typeface="Arial"/>
                <a:cs typeface="Arial"/>
              </a:rPr>
              <a:t>According to (Becker 2020), efficiency in staff scheduling can promote organisational and utilisation resources.</a:t>
            </a:r>
          </a:p>
          <a:p>
            <a:r>
              <a:rPr lang="en-GB" sz="1100">
                <a:latin typeface="Arial"/>
                <a:cs typeface="Arial"/>
              </a:rPr>
              <a:t>Excel improves efficiency. It saves time, reduces the risk of human error, in the sense that a spelling error is made or a word is missed during scheduling and gives clear information about staff allocation and working hours.</a:t>
            </a:r>
            <a:endParaRPr lang="en-GB"/>
          </a:p>
          <a:p>
            <a:r>
              <a:rPr lang="en-GB" sz="1100">
                <a:latin typeface="Arial"/>
                <a:cs typeface="Arial"/>
              </a:rPr>
              <a:t>It enables staff to view their rota immediately</a:t>
            </a:r>
          </a:p>
          <a:p>
            <a:r>
              <a:rPr lang="en-GB" sz="1100">
                <a:latin typeface="Arial"/>
                <a:cs typeface="Arial"/>
              </a:rPr>
              <a:t>It enables staff to see any changes on shift, not communicated and manual errors. </a:t>
            </a:r>
          </a:p>
          <a:p>
            <a:r>
              <a:rPr lang="en-GB" sz="1100">
                <a:latin typeface="Arial"/>
                <a:cs typeface="Arial"/>
              </a:rPr>
              <a:t>It helps the management to reduce overstaffing in a shift and the stress of not knowing where staff is allocated which also brings a positive start to the shift.</a:t>
            </a:r>
          </a:p>
          <a:p>
            <a:r>
              <a:rPr lang="en-GB" sz="1100">
                <a:latin typeface="Arial"/>
                <a:cs typeface="Arial"/>
              </a:rPr>
              <a:t>It helps staff to plan ahead as all the data is already there and ready.</a:t>
            </a:r>
          </a:p>
          <a:p>
            <a:r>
              <a:rPr lang="en-GB" sz="1100">
                <a:latin typeface="Arial"/>
                <a:cs typeface="Arial"/>
              </a:rPr>
              <a:t>Also, according to (</a:t>
            </a:r>
            <a:r>
              <a:rPr lang="en-GB" sz="1100" err="1">
                <a:highlight>
                  <a:srgbClr val="FFFFFF"/>
                </a:highlight>
                <a:latin typeface="Arial"/>
                <a:ea typeface="Roboto"/>
                <a:cs typeface="Arial"/>
              </a:rPr>
              <a:t>Özder</a:t>
            </a:r>
            <a:r>
              <a:rPr lang="en-GB" sz="1100">
                <a:highlight>
                  <a:srgbClr val="FFFFFF"/>
                </a:highlight>
                <a:latin typeface="Arial"/>
                <a:ea typeface="Roboto"/>
                <a:cs typeface="Arial"/>
              </a:rPr>
              <a:t> Özcan </a:t>
            </a:r>
            <a:r>
              <a:rPr lang="en-GB" sz="1100">
                <a:latin typeface="Arial"/>
                <a:cs typeface="Arial"/>
              </a:rPr>
              <a:t>and Eren,2020), personnel scheduling provides staff satisfaction and fairness. </a:t>
            </a:r>
            <a:endParaRPr lang="en-GB" sz="1100">
              <a:solidFill>
                <a:srgbClr val="000000"/>
              </a:solidFill>
              <a:highlight>
                <a:srgbClr val="FFFFFF"/>
              </a:highlight>
              <a:latin typeface="Roboto"/>
              <a:ea typeface="Roboto"/>
              <a:cs typeface="Roboto"/>
            </a:endParaRPr>
          </a:p>
          <a:p>
            <a:endParaRPr lang="en-GB" sz="1100" u="sng">
              <a:latin typeface="Arial"/>
              <a:cs typeface="Arial"/>
            </a:endParaRPr>
          </a:p>
          <a:p>
            <a:endParaRPr lang="en-GB" sz="1100" u="sng">
              <a:latin typeface="Arial"/>
              <a:cs typeface="Arial"/>
            </a:endParaRPr>
          </a:p>
          <a:p>
            <a:r>
              <a:rPr lang="en-GB" sz="1100" u="sng">
                <a:latin typeface="Arial"/>
                <a:cs typeface="Arial"/>
              </a:rPr>
              <a:t>Advantages and Limitations</a:t>
            </a:r>
            <a:endParaRPr lang="en-GB" sz="1100">
              <a:latin typeface="Arial"/>
              <a:cs typeface="Arial"/>
            </a:endParaRPr>
          </a:p>
          <a:p>
            <a:r>
              <a:rPr lang="en-GB" sz="1100">
                <a:latin typeface="Arial"/>
                <a:cs typeface="Arial"/>
              </a:rPr>
              <a:t>Advantages of </a:t>
            </a:r>
            <a:r>
              <a:rPr lang="en-GB" sz="1100" err="1">
                <a:latin typeface="Arial"/>
                <a:cs typeface="Arial"/>
              </a:rPr>
              <a:t>microsoft</a:t>
            </a:r>
            <a:r>
              <a:rPr lang="en-GB" sz="1100">
                <a:latin typeface="Arial"/>
                <a:cs typeface="Arial"/>
              </a:rPr>
              <a:t> Excel </a:t>
            </a:r>
          </a:p>
          <a:p>
            <a:r>
              <a:rPr lang="en-GB" sz="1100">
                <a:latin typeface="Arial"/>
                <a:cs typeface="Arial"/>
              </a:rPr>
              <a:t>It easily </a:t>
            </a:r>
            <a:r>
              <a:rPr lang="en-GB" sz="1100" err="1">
                <a:latin typeface="Arial"/>
                <a:cs typeface="Arial"/>
              </a:rPr>
              <a:t>accessable</a:t>
            </a:r>
            <a:r>
              <a:rPr lang="en-GB" sz="1100">
                <a:latin typeface="Arial"/>
                <a:cs typeface="Arial"/>
              </a:rPr>
              <a:t>; beginners with little experience can easily navigate on it.</a:t>
            </a:r>
          </a:p>
          <a:p>
            <a:r>
              <a:rPr lang="en-GB" sz="1100">
                <a:latin typeface="Arial"/>
                <a:cs typeface="Arial"/>
              </a:rPr>
              <a:t>It can be used off line.</a:t>
            </a:r>
          </a:p>
          <a:p>
            <a:r>
              <a:rPr lang="en-GB" sz="1100">
                <a:latin typeface="Arial"/>
                <a:cs typeface="Arial"/>
              </a:rPr>
              <a:t>It reduces manual calculation.</a:t>
            </a:r>
          </a:p>
          <a:p>
            <a:r>
              <a:rPr lang="en-GB" sz="1100">
                <a:latin typeface="Arial"/>
                <a:cs typeface="Arial"/>
              </a:rPr>
              <a:t>It stores employees </a:t>
            </a:r>
            <a:r>
              <a:rPr lang="en-GB" sz="1100" err="1">
                <a:latin typeface="Arial"/>
                <a:cs typeface="Arial"/>
              </a:rPr>
              <a:t>availabilitiy</a:t>
            </a:r>
            <a:r>
              <a:rPr lang="en-GB" sz="1100">
                <a:latin typeface="Arial"/>
                <a:cs typeface="Arial"/>
              </a:rPr>
              <a:t> in one place to be easily spotted.</a:t>
            </a:r>
          </a:p>
          <a:p>
            <a:endParaRPr lang="en-GB" sz="1100">
              <a:latin typeface="Arial"/>
              <a:cs typeface="Arial"/>
            </a:endParaRPr>
          </a:p>
          <a:p>
            <a:r>
              <a:rPr lang="en-GB" sz="1100">
                <a:latin typeface="Arial"/>
                <a:cs typeface="Arial"/>
              </a:rPr>
              <a:t>Limitations of Microsoft Excel </a:t>
            </a:r>
          </a:p>
          <a:p>
            <a:r>
              <a:rPr lang="en-GB" sz="1100">
                <a:latin typeface="Arial"/>
                <a:cs typeface="Arial"/>
              </a:rPr>
              <a:t>It can become </a:t>
            </a:r>
            <a:r>
              <a:rPr lang="en-GB" sz="1100" err="1">
                <a:latin typeface="Arial"/>
                <a:cs typeface="Arial"/>
              </a:rPr>
              <a:t>difficiult</a:t>
            </a:r>
            <a:r>
              <a:rPr lang="en-GB" sz="1100">
                <a:latin typeface="Arial"/>
                <a:cs typeface="Arial"/>
              </a:rPr>
              <a:t> in a large organisation.</a:t>
            </a:r>
          </a:p>
          <a:p>
            <a:r>
              <a:rPr lang="en-GB" sz="1100">
                <a:latin typeface="Arial"/>
                <a:cs typeface="Arial"/>
              </a:rPr>
              <a:t>Due to easy access to the schedule planning it can create overcrowding and </a:t>
            </a:r>
            <a:r>
              <a:rPr lang="en-GB" sz="1100" err="1">
                <a:latin typeface="Arial"/>
                <a:cs typeface="Arial"/>
              </a:rPr>
              <a:t>confussion</a:t>
            </a:r>
            <a:r>
              <a:rPr lang="en-GB" sz="1100">
                <a:latin typeface="Arial"/>
                <a:cs typeface="Arial"/>
              </a:rPr>
              <a:t>.</a:t>
            </a:r>
          </a:p>
          <a:p>
            <a:r>
              <a:rPr lang="en-GB" sz="1100">
                <a:latin typeface="Arial"/>
                <a:cs typeface="Arial"/>
              </a:rPr>
              <a:t>It requires employees to know how to use Excel especially in Riverdale Nursing Home.</a:t>
            </a:r>
          </a:p>
          <a:p>
            <a:endParaRPr lang="en-GB" sz="1100">
              <a:latin typeface="Arial"/>
              <a:cs typeface="Arial"/>
            </a:endParaRPr>
          </a:p>
          <a:p>
            <a:endParaRPr lang="en-GB" sz="1100">
              <a:latin typeface="Arial"/>
              <a:cs typeface="Arial"/>
            </a:endParaRPr>
          </a:p>
        </p:txBody>
      </p:sp>
      <p:sp>
        <p:nvSpPr>
          <p:cNvPr id="5" name="TextBox 4">
            <a:extLst>
              <a:ext uri="{FF2B5EF4-FFF2-40B4-BE49-F238E27FC236}">
                <a16:creationId xmlns:a16="http://schemas.microsoft.com/office/drawing/2014/main" id="{0A0E29B0-1232-6634-EE7D-1DA19CE1903F}"/>
              </a:ext>
            </a:extLst>
          </p:cNvPr>
          <p:cNvSpPr txBox="1"/>
          <p:nvPr/>
        </p:nvSpPr>
        <p:spPr>
          <a:xfrm>
            <a:off x="78325" y="6492612"/>
            <a:ext cx="1218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Joy 3</a:t>
            </a:r>
          </a:p>
        </p:txBody>
      </p:sp>
    </p:spTree>
    <p:extLst>
      <p:ext uri="{BB962C8B-B14F-4D97-AF65-F5344CB8AC3E}">
        <p14:creationId xmlns:p14="http://schemas.microsoft.com/office/powerpoint/2010/main" val="3947406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D4E2-A996-4301-4C3E-EAEECEADED2F}"/>
              </a:ext>
            </a:extLst>
          </p:cNvPr>
          <p:cNvSpPr>
            <a:spLocks noGrp="1"/>
          </p:cNvSpPr>
          <p:nvPr>
            <p:ph type="title"/>
          </p:nvPr>
        </p:nvSpPr>
        <p:spPr>
          <a:xfrm>
            <a:off x="3132" y="-438628"/>
            <a:ext cx="10515600" cy="1325563"/>
          </a:xfrm>
        </p:spPr>
        <p:txBody>
          <a:bodyPr>
            <a:normAutofit/>
          </a:bodyPr>
          <a:lstStyle/>
          <a:p>
            <a:r>
              <a:rPr lang="en-GB" sz="1800">
                <a:latin typeface="Arial" panose="020B0604020202020204" pitchFamily="34" charset="0"/>
                <a:cs typeface="Arial" panose="020B0604020202020204" pitchFamily="34" charset="0"/>
              </a:rPr>
              <a:t>REFRENCES </a:t>
            </a:r>
          </a:p>
        </p:txBody>
      </p:sp>
      <p:sp>
        <p:nvSpPr>
          <p:cNvPr id="3" name="Content Placeholder 2">
            <a:extLst>
              <a:ext uri="{FF2B5EF4-FFF2-40B4-BE49-F238E27FC236}">
                <a16:creationId xmlns:a16="http://schemas.microsoft.com/office/drawing/2014/main" id="{29CE8133-9EBB-57BE-4729-2127F8E95195}"/>
              </a:ext>
            </a:extLst>
          </p:cNvPr>
          <p:cNvSpPr>
            <a:spLocks noGrp="1"/>
          </p:cNvSpPr>
          <p:nvPr>
            <p:ph idx="1"/>
          </p:nvPr>
        </p:nvSpPr>
        <p:spPr>
          <a:xfrm>
            <a:off x="3132" y="6428940"/>
            <a:ext cx="10515600" cy="426517"/>
          </a:xfrm>
        </p:spPr>
        <p:txBody>
          <a:bodyPr vert="horz" lIns="91440" tIns="45720" rIns="91440" bIns="45720" rtlCol="0" anchor="t">
            <a:normAutofit fontScale="92500" lnSpcReduction="10000"/>
          </a:bodyPr>
          <a:lstStyle/>
          <a:p>
            <a:pPr marL="0" indent="0">
              <a:buNone/>
            </a:pPr>
            <a:r>
              <a:rPr lang="en-GB"/>
              <a:t>Joy 4</a:t>
            </a:r>
          </a:p>
        </p:txBody>
      </p:sp>
      <p:sp>
        <p:nvSpPr>
          <p:cNvPr id="4" name="TextBox 3">
            <a:extLst>
              <a:ext uri="{FF2B5EF4-FFF2-40B4-BE49-F238E27FC236}">
                <a16:creationId xmlns:a16="http://schemas.microsoft.com/office/drawing/2014/main" id="{E7832B3A-D06B-2B34-9C1F-1E7F037D224F}"/>
              </a:ext>
            </a:extLst>
          </p:cNvPr>
          <p:cNvSpPr txBox="1"/>
          <p:nvPr/>
        </p:nvSpPr>
        <p:spPr>
          <a:xfrm>
            <a:off x="104532" y="430722"/>
            <a:ext cx="1164876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panose="020B0604020202020204" pitchFamily="34" charset="0"/>
                <a:ea typeface="+mn-lt"/>
                <a:cs typeface="Arial" panose="020B0604020202020204" pitchFamily="34" charset="0"/>
              </a:rPr>
              <a:t>Becker, T. (2020) 'A decomposition heuristic for rotational workforce scheduling', Journal of Scheduling, 23, pp. 539–554. Available at: </a:t>
            </a:r>
            <a:r>
              <a:rPr lang="en-GB" sz="1100">
                <a:latin typeface="Arial" panose="020B0604020202020204" pitchFamily="34" charset="0"/>
                <a:ea typeface="+mn-lt"/>
                <a:cs typeface="Arial" panose="020B0604020202020204" pitchFamily="34" charset="0"/>
                <a:hlinkClick r:id="rId2"/>
              </a:rPr>
              <a:t>https://doi.org/10.1007/s10951-020-00659-2</a:t>
            </a:r>
            <a:r>
              <a:rPr lang="en-GB" sz="1100">
                <a:latin typeface="Arial" panose="020B0604020202020204" pitchFamily="34" charset="0"/>
                <a:ea typeface="+mn-lt"/>
                <a:cs typeface="Arial" panose="020B0604020202020204" pitchFamily="34" charset="0"/>
              </a:rPr>
              <a:t> ⁠ (Accessed: 6 June 2026).</a:t>
            </a:r>
          </a:p>
          <a:p>
            <a:endParaRPr lang="en-GB" sz="1100">
              <a:latin typeface="Arial" panose="020B0604020202020204" pitchFamily="34" charset="0"/>
              <a:ea typeface="+mn-lt"/>
              <a:cs typeface="Arial" panose="020B0604020202020204" pitchFamily="34" charset="0"/>
            </a:endParaRPr>
          </a:p>
          <a:p>
            <a:r>
              <a:rPr lang="en-GB" sz="1100">
                <a:latin typeface="Arial" panose="020B0604020202020204" pitchFamily="34" charset="0"/>
                <a:ea typeface="+mn-lt"/>
                <a:cs typeface="Arial" panose="020B0604020202020204" pitchFamily="34" charset="0"/>
              </a:rPr>
              <a:t>Guerriero, F. and Guido, R. (2022) ‘ </a:t>
            </a:r>
            <a:r>
              <a:rPr lang="en-GB" sz="1100" err="1">
                <a:latin typeface="Arial" panose="020B0604020202020204" pitchFamily="34" charset="0"/>
                <a:ea typeface="+mn-lt"/>
                <a:cs typeface="Arial" panose="020B0604020202020204" pitchFamily="34" charset="0"/>
              </a:rPr>
              <a:t>Modeling</a:t>
            </a:r>
            <a:r>
              <a:rPr lang="en-GB" sz="1100">
                <a:latin typeface="Arial" panose="020B0604020202020204" pitchFamily="34" charset="0"/>
                <a:ea typeface="+mn-lt"/>
                <a:cs typeface="Arial" panose="020B0604020202020204" pitchFamily="34" charset="0"/>
              </a:rPr>
              <a:t> a flexible staff scheduling problem in the era of COVID-19', Optimization Letters, 16, pp. 1259–1279. Available at: </a:t>
            </a:r>
            <a:r>
              <a:rPr lang="en-GB" sz="1100">
                <a:latin typeface="Arial" panose="020B0604020202020204" pitchFamily="34" charset="0"/>
                <a:ea typeface="+mn-lt"/>
                <a:cs typeface="Arial" panose="020B0604020202020204" pitchFamily="34" charset="0"/>
                <a:hlinkClick r:id="rId3"/>
              </a:rPr>
              <a:t>https://doi.org/10.1007/s11590-021-01776-3⁠</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err="1">
                <a:latin typeface="Arial" panose="020B0604020202020204" pitchFamily="34" charset="0"/>
                <a:ea typeface="+mn-lt"/>
                <a:cs typeface="Arial" panose="020B0604020202020204" pitchFamily="34" charset="0"/>
              </a:rPr>
              <a:t>Özder</a:t>
            </a:r>
            <a:r>
              <a:rPr lang="en-GB" sz="1100">
                <a:latin typeface="Arial" panose="020B0604020202020204" pitchFamily="34" charset="0"/>
                <a:ea typeface="+mn-lt"/>
                <a:cs typeface="Arial" panose="020B0604020202020204" pitchFamily="34" charset="0"/>
              </a:rPr>
              <a:t>, E.H., Özcan, E. and Eren, T. (2020) 'A systematic literature review for personnel scheduling problems', International Journal of Information Technology &amp; Decision Making, 19(6), pp. 1695–1735. Available at: </a:t>
            </a:r>
            <a:r>
              <a:rPr lang="en-GB" sz="1100">
                <a:latin typeface="Arial" panose="020B0604020202020204" pitchFamily="34" charset="0"/>
                <a:ea typeface="+mn-lt"/>
                <a:cs typeface="Arial" panose="020B0604020202020204" pitchFamily="34" charset="0"/>
                <a:hlinkClick r:id="rId4"/>
              </a:rPr>
              <a:t>https://doi.org/10.1142/S0219622020300050⁠</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CONCLUSION</a:t>
            </a:r>
          </a:p>
          <a:p>
            <a:r>
              <a:rPr lang="en-GB" sz="1100">
                <a:latin typeface="Arial" panose="020B0604020202020204" pitchFamily="34" charset="0"/>
                <a:cs typeface="Arial" panose="020B0604020202020204" pitchFamily="34" charset="0"/>
              </a:rPr>
              <a:t>In conclusion, managing staff scheduling/rota  enable staff are allocated to shift effectively and justly. Microsoft Excel is suitable for this role because it enables staff working hours , staff availability and allocation to be organised in a clear and orderly manner . The use of Excel decreases the risk of human error, missing words and automatic calculations of mathematics figure. It also helps managers to minimise workload and knowing staff requirement. </a:t>
            </a:r>
          </a:p>
          <a:p>
            <a:r>
              <a:rPr lang="en-GB" sz="1100">
                <a:latin typeface="Arial" panose="020B0604020202020204" pitchFamily="34" charset="0"/>
                <a:cs typeface="Arial" panose="020B0604020202020204" pitchFamily="34" charset="0"/>
              </a:rPr>
              <a:t>Resources has proven that effective personnel scheduling promote employee satisfaction and utilisation of resources (Becker,2020; </a:t>
            </a:r>
            <a:r>
              <a:rPr lang="en-GB" sz="1100">
                <a:latin typeface="Arial" panose="020B0604020202020204" pitchFamily="34" charset="0"/>
                <a:ea typeface="+mn-lt"/>
                <a:cs typeface="Arial" panose="020B0604020202020204" pitchFamily="34" charset="0"/>
              </a:rPr>
              <a:t>Özcan</a:t>
            </a:r>
            <a:r>
              <a:rPr lang="en-GB" sz="1100">
                <a:latin typeface="Arial" panose="020B0604020202020204" pitchFamily="34" charset="0"/>
                <a:cs typeface="Arial" panose="020B0604020202020204" pitchFamily="34" charset="0"/>
              </a:rPr>
              <a:t> 2020).Excel is still the most suitable tools for staff scheduling/rotas at Riverdale Nursing Home.</a:t>
            </a:r>
          </a:p>
        </p:txBody>
      </p:sp>
    </p:spTree>
    <p:extLst>
      <p:ext uri="{BB962C8B-B14F-4D97-AF65-F5344CB8AC3E}">
        <p14:creationId xmlns:p14="http://schemas.microsoft.com/office/powerpoint/2010/main" val="1053631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dffc691630008432db3dce7f3f1adbf3">
  <xsd:schema xmlns:xsd="http://www.w3.org/2001/XMLSchema" xmlns:xs="http://www.w3.org/2001/XMLSchema" xmlns:p="http://schemas.microsoft.com/office/2006/metadata/properties" xmlns:ns3="930350eb-f8df-4f84-845c-a06ee073f72d" targetNamespace="http://schemas.microsoft.com/office/2006/metadata/properties" ma:root="true" ma:fieldsID="7b2bff6a7ba96069fd3984ad33798b51"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9090D7-6BE8-4D66-A1E8-B1941BFCB4CB}">
  <ds:schemaRefs>
    <ds:schemaRef ds:uri="http://schemas.microsoft.com/sharepoint/v3/contenttype/forms"/>
  </ds:schemaRefs>
</ds:datastoreItem>
</file>

<file path=customXml/itemProps2.xml><?xml version="1.0" encoding="utf-8"?>
<ds:datastoreItem xmlns:ds="http://schemas.openxmlformats.org/officeDocument/2006/customXml" ds:itemID="{24A9D202-9D78-4D28-B3B6-643C577EC718}">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1F90B08-907B-4A89-9967-041C29CCFAB3}">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Staff Communication in Health and Social Care.                    Staff Communication in Health and Social Care       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   What involves the Workplace Task 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 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 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 Chosen Office 365 Tool: Microsoft Teams. 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 With Teams, the staff can communicate through instant messaging, group chat and private chat. The integration of OneDrive, Outlook, and SharePoint with Microsoft 365 allows  easy access to shared calendars. Microsoft Teams has no lack of new capabilities and offers app integrations.        </vt:lpstr>
      <vt:lpstr>PowerPoint Presentation</vt:lpstr>
      <vt:lpstr>PowerPoint Presentation</vt:lpstr>
      <vt:lpstr>Staff training</vt:lpstr>
      <vt:lpstr>Staff Training at Riverdale Nursing Home   Using Microsoft PowerPoint   Why PowerPoint is Suitable      PowerPoint is appropriate because it presents information in a visual and organised format.   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Sediqa</vt:lpstr>
      <vt:lpstr>  How It Improves Efficiency Using PowerPoint improves workplace efficiency by ensuring that all staff receive consistent training information regardless of their shift pattern or work location.   Presentations can be reused and updated when policies change, reducing the need to create new training materials from scratch. This helps management save time and supports staff development.                                       Sediqa   </vt:lpstr>
      <vt:lpstr>Conclusion</vt:lpstr>
      <vt:lpstr>References</vt:lpstr>
      <vt:lpstr> Name: Comfort Agyeiwaa Student Number: 2526197 Task 3: Care documentation Title: Digital Skills and Research method Lecturer name: Bianca Dodgen    </vt:lpstr>
      <vt:lpstr>Introducing Care Documentation</vt:lpstr>
      <vt:lpstr>Microsoft Word</vt:lpstr>
      <vt:lpstr>Microsoft Word</vt:lpstr>
      <vt:lpstr>Reference List</vt:lpstr>
      <vt:lpstr>Task 4 Joy</vt:lpstr>
      <vt:lpstr>Introduction </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2026-05-20T16:10:02Z</dcterms:created>
  <dcterms:modified xsi:type="dcterms:W3CDTF">2026-06-08T07:10:18Z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