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handoutMasterIdLst>
    <p:handoutMasterId r:id="rId31"/>
  </p:handoutMasterIdLst>
  <p:sldIdLst>
    <p:sldId id="256" r:id="rId2"/>
    <p:sldId id="263" r:id="rId3"/>
    <p:sldId id="316" r:id="rId4"/>
    <p:sldId id="320" r:id="rId5"/>
    <p:sldId id="319" r:id="rId6"/>
    <p:sldId id="321" r:id="rId7"/>
    <p:sldId id="264" r:id="rId8"/>
    <p:sldId id="267" r:id="rId9"/>
    <p:sldId id="322" r:id="rId10"/>
    <p:sldId id="315" r:id="rId11"/>
    <p:sldId id="268" r:id="rId12"/>
    <p:sldId id="323" r:id="rId13"/>
    <p:sldId id="324" r:id="rId14"/>
    <p:sldId id="325" r:id="rId15"/>
    <p:sldId id="327" r:id="rId16"/>
    <p:sldId id="335" r:id="rId17"/>
    <p:sldId id="326" r:id="rId18"/>
    <p:sldId id="328" r:id="rId19"/>
    <p:sldId id="329" r:id="rId20"/>
    <p:sldId id="330" r:id="rId21"/>
    <p:sldId id="331" r:id="rId22"/>
    <p:sldId id="332" r:id="rId23"/>
    <p:sldId id="333" r:id="rId24"/>
    <p:sldId id="336" r:id="rId25"/>
    <p:sldId id="337" r:id="rId26"/>
    <p:sldId id="338" r:id="rId27"/>
    <p:sldId id="339" r:id="rId28"/>
    <p:sldId id="310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91" autoAdjust="0"/>
  </p:normalViewPr>
  <p:slideViewPr>
    <p:cSldViewPr>
      <p:cViewPr>
        <p:scale>
          <a:sx n="60" d="100"/>
          <a:sy n="60" d="100"/>
        </p:scale>
        <p:origin x="-1164" y="-9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150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1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09/11/2013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.webcollage.net/apps/cs/mini-site/netgear/module/netgear/wcpc/1321541705906?channel-product-id=&amp;enable-reporting=true&amp;showtabs=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axict.nl/product/3146217/netgear-rndp6000-200eus-readynas-pro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RAID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Most Common Types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RAID 0</a:t>
            </a:r>
          </a:p>
          <a:p>
            <a:endParaRPr lang="en-GB" dirty="0" smtClean="0"/>
          </a:p>
          <a:p>
            <a:r>
              <a:rPr lang="en-GB" dirty="0" smtClean="0"/>
              <a:t>RAID 1</a:t>
            </a:r>
          </a:p>
          <a:p>
            <a:endParaRPr lang="en-GB" dirty="0" smtClean="0"/>
          </a:p>
          <a:p>
            <a:r>
              <a:rPr lang="en-GB" dirty="0" smtClean="0"/>
              <a:t>RAID 10</a:t>
            </a:r>
          </a:p>
          <a:p>
            <a:endParaRPr lang="en-GB" dirty="0" smtClean="0"/>
          </a:p>
          <a:p>
            <a:r>
              <a:rPr lang="en-GB" dirty="0" smtClean="0"/>
              <a:t>RAID 5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RAID 1 = Mirroring</a:t>
            </a:r>
          </a:p>
          <a:p>
            <a:endParaRPr lang="en-GB" sz="3200" dirty="0" smtClean="0"/>
          </a:p>
          <a:p>
            <a:r>
              <a:rPr lang="en-GB" sz="3200" dirty="0" smtClean="0"/>
              <a:t>Disk 1 is an exact duplicate/mirror of Disk0</a:t>
            </a:r>
          </a:p>
          <a:p>
            <a:endParaRPr lang="en-GB" sz="3200" dirty="0" smtClean="0"/>
          </a:p>
          <a:p>
            <a:r>
              <a:rPr lang="en-GB" sz="3200" dirty="0" smtClean="0"/>
              <a:t>If drives are 1TB each</a:t>
            </a:r>
          </a:p>
          <a:p>
            <a:r>
              <a:rPr lang="en-GB" sz="3200" dirty="0" smtClean="0"/>
              <a:t>Total usable storage=1TB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38914" name="Picture 2" descr="File:RAID 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If one disk fails, data should be secure on the other</a:t>
            </a:r>
            <a:endParaRPr lang="en-US" sz="2400" dirty="0"/>
          </a:p>
        </p:txBody>
      </p:sp>
      <p:pic>
        <p:nvPicPr>
          <p:cNvPr id="38914" name="Picture 2" descr="File:RAID 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827584" y="4005064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Disadvantages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Needs twice as many drives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Bad data (or a virus) gets copied to both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Doesn’t help with theft or catastrophic failure (power surge)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RAID 0 = Striping</a:t>
            </a:r>
          </a:p>
          <a:p>
            <a:endParaRPr lang="en-GB" sz="3200" dirty="0" smtClean="0"/>
          </a:p>
          <a:p>
            <a:r>
              <a:rPr lang="en-GB" sz="3200" dirty="0" smtClean="0"/>
              <a:t>Data is split and written to 2 or more drives at once</a:t>
            </a:r>
          </a:p>
          <a:p>
            <a:endParaRPr lang="en-GB" sz="3200" dirty="0" smtClean="0"/>
          </a:p>
          <a:p>
            <a:r>
              <a:rPr lang="en-GB" sz="3200" dirty="0" smtClean="0"/>
              <a:t>If both drives are 1TB each</a:t>
            </a:r>
          </a:p>
          <a:p>
            <a:r>
              <a:rPr lang="en-GB" sz="3200" dirty="0" smtClean="0"/>
              <a:t>Total usable storage=2TB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57346" name="Picture 2" descr="File:RAID 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No loss of capacity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Data throughput increased (nearly double in this case)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4005064"/>
            <a:ext cx="4824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Disadvantages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More risk!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Failure on any drive corrupts whole array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</p:txBody>
      </p:sp>
      <p:pic>
        <p:nvPicPr>
          <p:cNvPr id="58370" name="Picture 2" descr="File:RAID 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10	</a:t>
            </a:r>
            <a:endParaRPr lang="en-US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5191"/>
            <a:ext cx="4114800" cy="4625609"/>
          </a:xfrm>
        </p:spPr>
        <p:txBody>
          <a:bodyPr/>
          <a:lstStyle/>
          <a:p>
            <a:r>
              <a:rPr lang="en-GB" dirty="0" smtClean="0"/>
              <a:t>Combination of Striping and Mirroring </a:t>
            </a:r>
            <a:endParaRPr lang="en-US" dirty="0" smtClean="0"/>
          </a:p>
        </p:txBody>
      </p:sp>
      <p:pic>
        <p:nvPicPr>
          <p:cNvPr id="37890" name="Picture 2" descr="File:RAID 1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72816"/>
            <a:ext cx="3893191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5 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3322712" cy="462560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 smtClean="0"/>
              <a:t>Often 3 drives.</a:t>
            </a:r>
          </a:p>
          <a:p>
            <a:pPr marL="0">
              <a:buNone/>
            </a:pPr>
            <a:r>
              <a:rPr lang="en-GB" sz="2400" dirty="0" smtClean="0"/>
              <a:t>Can be 4 or more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A ‘parity’ bit is  used to allow rebuilding of the array if any 1 drive fails.</a:t>
            </a:r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36866" name="Picture 2" descr="File:RAID 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1809" y="1772816"/>
            <a:ext cx="5382191" cy="3986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5 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5554960" cy="462560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 smtClean="0"/>
              <a:t>Advantage: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Gives protection against a disk failure while ‘wasting’ as little space as possible.</a:t>
            </a:r>
          </a:p>
          <a:p>
            <a:pPr marL="0">
              <a:buNone/>
            </a:pPr>
            <a:r>
              <a:rPr lang="en-GB" sz="2400" dirty="0" smtClean="0"/>
              <a:t>(only 1 drives worth of space is lost)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Disadvantages:</a:t>
            </a:r>
          </a:p>
          <a:p>
            <a:pPr marL="0">
              <a:buNone/>
            </a:pPr>
            <a:r>
              <a:rPr lang="en-GB" sz="2400" dirty="0" smtClean="0"/>
              <a:t>Possible speed penalty (depends on controller)</a:t>
            </a:r>
          </a:p>
          <a:p>
            <a:pPr marL="0">
              <a:buNone/>
            </a:pPr>
            <a:r>
              <a:rPr lang="en-GB" sz="2400" dirty="0" smtClean="0"/>
              <a:t>Only allows one drive to fail</a:t>
            </a:r>
          </a:p>
          <a:p>
            <a:pPr marL="0">
              <a:buNone/>
            </a:pPr>
            <a:r>
              <a:rPr lang="en-GB" sz="2400" dirty="0" smtClean="0"/>
              <a:t>Needs time to rebuild the array</a:t>
            </a:r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36866" name="Picture 2" descr="File:RAID 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72816"/>
            <a:ext cx="2843808" cy="21065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JBOD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Just a Bunch of Drives!</a:t>
            </a:r>
          </a:p>
          <a:p>
            <a:endParaRPr lang="en-GB" dirty="0" smtClean="0"/>
          </a:p>
          <a:p>
            <a:r>
              <a:rPr lang="en-GB" dirty="0" smtClean="0"/>
              <a:t>Combines many individual disks into what looks like one big one.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configurable NAS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437111"/>
          </a:xfrm>
        </p:spPr>
        <p:txBody>
          <a:bodyPr>
            <a:normAutofit/>
          </a:bodyPr>
          <a:lstStyle/>
          <a:p>
            <a:r>
              <a:rPr lang="en-GB" dirty="0" smtClean="0"/>
              <a:t>Supports RAID</a:t>
            </a:r>
          </a:p>
          <a:p>
            <a:endParaRPr lang="en-GB" dirty="0" smtClean="0"/>
          </a:p>
          <a:p>
            <a:r>
              <a:rPr lang="en-GB" dirty="0" smtClean="0"/>
              <a:t>Up to 4 drives</a:t>
            </a:r>
          </a:p>
          <a:p>
            <a:endParaRPr lang="en-GB" dirty="0" smtClean="0"/>
          </a:p>
          <a:p>
            <a:r>
              <a:rPr lang="en-GB" dirty="0" smtClean="0"/>
              <a:t>4*3TB drives:</a:t>
            </a:r>
          </a:p>
          <a:p>
            <a:pPr>
              <a:buNone/>
            </a:pPr>
            <a:r>
              <a:rPr lang="en-GB" dirty="0" smtClean="0"/>
              <a:t>12TB in JBOD</a:t>
            </a:r>
          </a:p>
          <a:p>
            <a:pPr>
              <a:buNone/>
            </a:pPr>
            <a:r>
              <a:rPr lang="en-GB" dirty="0" smtClean="0"/>
              <a:t>6TB in RAID1</a:t>
            </a:r>
          </a:p>
          <a:p>
            <a:pPr>
              <a:buNone/>
            </a:pPr>
            <a:r>
              <a:rPr lang="en-GB" dirty="0" smtClean="0"/>
              <a:t>9TB in RAID5</a:t>
            </a:r>
          </a:p>
        </p:txBody>
      </p:sp>
      <p:pic>
        <p:nvPicPr>
          <p:cNvPr id="35842" name="Picture 2" descr="http://img.ebyrcdn.net/32191-290542-8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9464" y="1628800"/>
            <a:ext cx="4224536" cy="422453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11560" y="5657671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3"/>
              </a:rPr>
              <a:t>http://content.webcollage.net/apps/cs/mini-site/netgear/module/netgear/wcpc/1321541705906?channel-product-id=&amp;enable-reporting=true&amp;showtabs=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more expensive version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437111"/>
          </a:xfrm>
        </p:spPr>
        <p:txBody>
          <a:bodyPr>
            <a:normAutofit/>
          </a:bodyPr>
          <a:lstStyle/>
          <a:p>
            <a:r>
              <a:rPr lang="en-GB" dirty="0" smtClean="0"/>
              <a:t>Additional features</a:t>
            </a:r>
          </a:p>
          <a:p>
            <a:r>
              <a:rPr lang="en-GB" dirty="0" smtClean="0"/>
              <a:t>Faster</a:t>
            </a:r>
          </a:p>
          <a:p>
            <a:r>
              <a:rPr lang="en-GB" dirty="0" smtClean="0"/>
              <a:t>5 </a:t>
            </a:r>
            <a:r>
              <a:rPr lang="en-GB" dirty="0" err="1" smtClean="0"/>
              <a:t>yr</a:t>
            </a:r>
            <a:r>
              <a:rPr lang="en-GB" dirty="0" smtClean="0"/>
              <a:t> warranty</a:t>
            </a:r>
          </a:p>
          <a:p>
            <a:endParaRPr lang="en-GB" dirty="0" smtClean="0"/>
          </a:p>
          <a:p>
            <a:r>
              <a:rPr lang="en-GB" dirty="0" smtClean="0"/>
              <a:t>Up to 6 drives</a:t>
            </a:r>
          </a:p>
          <a:p>
            <a:endParaRPr lang="en-GB" dirty="0" smtClean="0"/>
          </a:p>
          <a:p>
            <a:r>
              <a:rPr lang="en-GB" dirty="0" smtClean="0"/>
              <a:t>Supports RAID6</a:t>
            </a:r>
          </a:p>
          <a:p>
            <a:r>
              <a:rPr lang="en-GB" dirty="0" err="1" smtClean="0"/>
              <a:t>iSCSI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611560" y="5657671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https://maxict.nl/product/3146217/netgear-rndp6000-200eus-readynas-pro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190500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309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6 </a:t>
            </a:r>
            <a:endParaRPr lang="en-US" dirty="0" smtClean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24500" y="1844823"/>
            <a:ext cx="8229600" cy="4437111"/>
          </a:xfrm>
          <a:prstGeom prst="rect">
            <a:avLst/>
          </a:prstGeom>
        </p:spPr>
        <p:txBody>
          <a:bodyPr vert="horz" lIns="54864" tIns="91440" rtlCol="0">
            <a:normAutofit fontScale="92500" lnSpcReduction="20000"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2 drives used for redundancy</a:t>
            </a:r>
          </a:p>
          <a:p>
            <a:r>
              <a:rPr lang="en-GB" dirty="0" smtClean="0"/>
              <a:t>i.e. you can have two drives fail simultaneously, but the system will still operate with no loss of data</a:t>
            </a:r>
          </a:p>
          <a:p>
            <a:pPr marL="118872" indent="0">
              <a:buNone/>
            </a:pPr>
            <a:r>
              <a:rPr lang="en-GB" dirty="0" smtClean="0"/>
              <a:t>Overkill?</a:t>
            </a:r>
          </a:p>
          <a:p>
            <a:r>
              <a:rPr lang="en-GB" dirty="0" smtClean="0"/>
              <a:t>Maybe not</a:t>
            </a:r>
          </a:p>
          <a:p>
            <a:r>
              <a:rPr lang="en-GB" dirty="0" smtClean="0"/>
              <a:t>If one drive has failed, another (</a:t>
            </a:r>
            <a:r>
              <a:rPr lang="en-GB" dirty="0" err="1" smtClean="0"/>
              <a:t>prob</a:t>
            </a:r>
            <a:r>
              <a:rPr lang="en-GB" dirty="0" smtClean="0"/>
              <a:t> of the same batch) may also be close to death!</a:t>
            </a:r>
          </a:p>
          <a:p>
            <a:r>
              <a:rPr lang="en-GB" dirty="0" smtClean="0"/>
              <a:t>Rebuilding the array when you replace a faulty drive is very taxing on the hardware – if its going to fail, this may be what pushes it over the edge!</a:t>
            </a:r>
          </a:p>
        </p:txBody>
      </p:sp>
    </p:spTree>
    <p:extLst>
      <p:ext uri="{BB962C8B-B14F-4D97-AF65-F5344CB8AC3E}">
        <p14:creationId xmlns:p14="http://schemas.microsoft.com/office/powerpoint/2010/main" val="39621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2/4/6 bay NAS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:\Temp to output Aug2013\nasbuild\00001P10108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5832648" cy="437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53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2/4/6 bay NAS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S:\Temp to output Aug2013\nasbuild\00006P10108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1878"/>
            <a:ext cx="4932040" cy="370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S:\Temp to output Aug2013\nasbuild\00007P101086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369" y="1735509"/>
            <a:ext cx="4848631" cy="36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0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NAS specific drives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WD RED drives – new generation for home/SOHO type use.</a:t>
            </a:r>
          </a:p>
          <a:p>
            <a:r>
              <a:rPr lang="en-GB" dirty="0" smtClean="0"/>
              <a:t>Enterprise class HDDs also available – even more expensive, but longer life.</a:t>
            </a:r>
            <a:endParaRPr lang="en-GB" dirty="0"/>
          </a:p>
        </p:txBody>
      </p:sp>
      <p:pic>
        <p:nvPicPr>
          <p:cNvPr id="3074" name="Picture 2" descr="S:\Temp to output Aug2013\nasbuild\00002P10108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06009"/>
            <a:ext cx="4067944" cy="305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S:\Temp to output Aug2013\nasbuild\00003P10108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06008"/>
            <a:ext cx="4067944" cy="305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41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S:\Temp to output Aug2013\nasbuild\00004P101085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46" y="2132856"/>
            <a:ext cx="460695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S:\Temp to output Aug2013\nasbuild\00005P101086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5013412" cy="3761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84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Dual LAN ports for redundancy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S:\Temp to output Aug2013\nasbuild\00008P10108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67" y="1412776"/>
            <a:ext cx="623858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25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Easy drive </a:t>
            </a:r>
            <a:r>
              <a:rPr lang="en-GB" dirty="0" err="1" smtClean="0"/>
              <a:t>instalation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9" name="Picture 11" descr="S:\Temp to output Aug2013\nasbuild\00013P10108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751" y="4243308"/>
            <a:ext cx="3121025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S:\Temp to output Aug2013\nasbuild\00012P101086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64026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S:\Temp to output Aug2013\nasbuild\00011P10108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647" y="4264026"/>
            <a:ext cx="3121025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S:\Temp to output Aug2013\nasbuild\00010P101086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238" y="1636713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S:\Temp to output Aug2013\nasbuild\00009P101086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456" y="1636713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29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Remote monitor/control software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 descr="S:\Temp to output Aug2013\nasbuild\00016P10108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048" y="2204864"/>
            <a:ext cx="9133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22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 descr="S:\Temp to output Aug2013\nasbuild\00014P10108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8" y="2852936"/>
            <a:ext cx="3121026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S:\Temp to output Aug2013\nasbuild\00018P10108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22" y="2852935"/>
            <a:ext cx="3121025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:\Temp to output Aug2013\nasbuild\00022P10108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911" y="2852936"/>
            <a:ext cx="2890089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3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a </a:t>
            </a:r>
            <a:r>
              <a:rPr lang="en-GB" dirty="0" err="1" smtClean="0"/>
              <a:t>config</a:t>
            </a:r>
            <a:r>
              <a:rPr lang="en-GB" dirty="0" smtClean="0"/>
              <a:t>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S:\Temp to output Aug2013\nasbuild\00023P101087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" y="1412776"/>
            <a:ext cx="5849896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25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Firmware installation &amp;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266" name="Picture 2" descr="S:\Temp to output Aug2013\nasbuild\00024P10108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4" y="1741908"/>
            <a:ext cx="3805867" cy="285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S:\Temp to output Aug2013\nasbuild\00025P10108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678" y="1772816"/>
            <a:ext cx="3764671" cy="282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53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 descr="\\PRO6_NAS\PhotoDumpServer\2013\08 August 2013\NAS testing images\zero_error_SM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2938" y="63500"/>
            <a:ext cx="11991976" cy="690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28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 descr="\\PRO6_NAS\PhotoDumpServer\2013\08 August 2013\NAS testing images\low_error_SM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1688" y="138113"/>
            <a:ext cx="12277726" cy="62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925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 descr="\\PRO6_NAS\PhotoDumpServer\2013\08 August 2013\NAS testing images\high_error_SM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1000" y="-66675"/>
            <a:ext cx="12163425" cy="62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16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8720"/>
            <a:ext cx="9144000" cy="5703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23170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426</TotalTime>
  <Words>432</Words>
  <Application>Microsoft Office PowerPoint</Application>
  <PresentationFormat>On-screen Show (4:3)</PresentationFormat>
  <Paragraphs>99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Powerpoint New</vt:lpstr>
      <vt:lpstr>RAID</vt:lpstr>
      <vt:lpstr>Most Common Types</vt:lpstr>
      <vt:lpstr>RAID 1</vt:lpstr>
      <vt:lpstr>RAID 1</vt:lpstr>
      <vt:lpstr>RAID 0</vt:lpstr>
      <vt:lpstr>RAID 0</vt:lpstr>
      <vt:lpstr>RAID 10 </vt:lpstr>
      <vt:lpstr>RAID 5 </vt:lpstr>
      <vt:lpstr>RAID 5 </vt:lpstr>
      <vt:lpstr>JBOD</vt:lpstr>
      <vt:lpstr>Example of configurable NAS</vt:lpstr>
      <vt:lpstr>A more expensive version</vt:lpstr>
      <vt:lpstr>RAID 6 </vt:lpstr>
      <vt:lpstr>2/4/6 bay NAS examples</vt:lpstr>
      <vt:lpstr>2/4/6 bay NAS examples</vt:lpstr>
      <vt:lpstr>NAS specific drives </vt:lpstr>
      <vt:lpstr>PowerPoint Presentation</vt:lpstr>
      <vt:lpstr>Dual LAN ports for redundancy</vt:lpstr>
      <vt:lpstr>Easy drive instalation</vt:lpstr>
      <vt:lpstr>Remote monitor/control software</vt:lpstr>
      <vt:lpstr>Setup</vt:lpstr>
      <vt:lpstr>Choosing a config mode</vt:lpstr>
      <vt:lpstr>Firmware installation &amp; Format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Gareth</cp:lastModifiedBy>
  <cp:revision>34</cp:revision>
  <dcterms:created xsi:type="dcterms:W3CDTF">2011-10-19T23:00:05Z</dcterms:created>
  <dcterms:modified xsi:type="dcterms:W3CDTF">2013-11-09T11:07:31Z</dcterms:modified>
</cp:coreProperties>
</file>