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4" r:id="rId8"/>
    <p:sldId id="265" r:id="rId9"/>
    <p:sldId id="266" r:id="rId10"/>
    <p:sldId id="267"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5DFF"/>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CE1408-608F-4E16-BC35-09F3901DB7B5}" v="14" dt="2024-01-12T12:10:21.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snapToGrid="0">
      <p:cViewPr varScale="1">
        <p:scale>
          <a:sx n="100" d="100"/>
          <a:sy n="100" d="100"/>
        </p:scale>
        <p:origin x="10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FCF-B55C-DB23-9ECF-465A304F63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6A022-2AE8-FB1D-F73D-6BE3E53B7E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E10C3F-4720-F968-C84A-336F3F8D6C02}"/>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62B98AE8-32E8-58F3-B5D2-D49262B4027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2603BBA-5EAE-13F0-E03B-404DD535A351}"/>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211765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AE45-3307-8F73-CACF-DAD3BB6D5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94975-2B99-0031-EA20-CA4B20EB4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0F237F-AAB7-95AF-CD4C-418A84E4CABA}"/>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1112FCFF-1366-921A-FD94-230F364EB59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CE66AF0-A377-6D36-50F8-58691965BEF6}"/>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9128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7F07-A825-E0AA-38BB-1242A4A1C4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C8206A-8FA0-4F19-2C55-9544D7F79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EFEC0C-54D0-8A9E-CE38-048D74C6B20F}"/>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5E5A2B09-D0BC-8308-5919-97321482BB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97F79F4-8118-378E-EFCC-9877C70054C1}"/>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82459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440F-E304-7EDB-CB5A-85AD8519D8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66076-C134-F5A8-D3DF-073107AE73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0010C1-40C3-38DF-C54C-11F686A1C9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FD931-6894-74E6-3425-020B9FD36B9A}"/>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6" name="Footer Placeholder 5">
            <a:extLst>
              <a:ext uri="{FF2B5EF4-FFF2-40B4-BE49-F238E27FC236}">
                <a16:creationId xmlns:a16="http://schemas.microsoft.com/office/drawing/2014/main" id="{82AF6335-D407-EAB1-97C9-D4A630916FB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1FD86B4-759A-8A3C-3F66-6A6104A629C2}"/>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093826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BE62-B538-42E8-B90F-EF8D67515A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FBE1C-C58C-6AF0-EF2D-FE018B652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A16F4-23FF-9D24-7141-DC6A343B0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8A00E1-86BF-205F-6F49-D54F793CB4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0B3CD5-E4F6-A635-AF1E-BF2295892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07540E-365F-161A-0A04-013CDB6525E8}"/>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8" name="Footer Placeholder 7">
            <a:extLst>
              <a:ext uri="{FF2B5EF4-FFF2-40B4-BE49-F238E27FC236}">
                <a16:creationId xmlns:a16="http://schemas.microsoft.com/office/drawing/2014/main" id="{F0BB5816-B0FB-F8ED-8111-C2ECDE3B5CC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6AACA4C-4086-1D4D-3F02-2B47FACE6E45}"/>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94070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81EC-2107-5809-79E7-F2AEE357AA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01615F-E159-4161-24FA-5735EEA9D09E}"/>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4" name="Footer Placeholder 3">
            <a:extLst>
              <a:ext uri="{FF2B5EF4-FFF2-40B4-BE49-F238E27FC236}">
                <a16:creationId xmlns:a16="http://schemas.microsoft.com/office/drawing/2014/main" id="{778CC5F5-8B2D-ADD1-F36D-456D43A4D0A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0C9100F-222F-B313-9549-3D13B5C6E76D}"/>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82896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B10AD-446B-7BE1-6E21-C37A76DC5335}"/>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3" name="Footer Placeholder 2">
            <a:extLst>
              <a:ext uri="{FF2B5EF4-FFF2-40B4-BE49-F238E27FC236}">
                <a16:creationId xmlns:a16="http://schemas.microsoft.com/office/drawing/2014/main" id="{3C8DEA36-2570-E509-2824-B21475249FF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BE1E409-F217-F635-243A-204C4662FDFA}"/>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405400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2AE5-63B4-794E-35BD-175B4A98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9559C8-1460-95DC-9912-1A3F39BAE5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0DAF0-A8EE-1209-0710-239E9585AF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D2412-BAE4-0CC2-F8E1-3E8FA7C3C945}"/>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6" name="Footer Placeholder 5">
            <a:extLst>
              <a:ext uri="{FF2B5EF4-FFF2-40B4-BE49-F238E27FC236}">
                <a16:creationId xmlns:a16="http://schemas.microsoft.com/office/drawing/2014/main" id="{9C185876-0813-DC8A-F64A-5176E08F9A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602F4C0-3729-BA88-C7A0-0B902FC58001}"/>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81911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CD15-5ADC-D427-D64C-339696B71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B70A82-1B0C-935C-2208-0000FDAD00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86A32F5-5178-E15A-4D54-CD89D0052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C6407E-8CBF-E916-A47B-E2E8E705CEE5}"/>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6" name="Footer Placeholder 5">
            <a:extLst>
              <a:ext uri="{FF2B5EF4-FFF2-40B4-BE49-F238E27FC236}">
                <a16:creationId xmlns:a16="http://schemas.microsoft.com/office/drawing/2014/main" id="{83F6DD9E-530D-79CB-E654-ACC23CA03B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B76E90C-4FF0-9499-BD1B-3AF872A5D935}"/>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294455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D264-AE71-1EB1-B630-CBB30FE45D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2F1738-4D83-EBD8-74DA-75DBEC76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0DAF3C-59A0-9291-DE3C-34F1154AA555}"/>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5FFC6F1D-426B-1053-3493-8C12B46AA16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3DCBCF-6D6E-3DDE-4084-D45D85A82A50}"/>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3003416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0E3D05-1ED7-1902-3FAA-A95B3CC60D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B3DB46-921C-792D-A563-59F73978F0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2E698C-6E8A-7895-6760-A800177773F4}"/>
              </a:ext>
            </a:extLst>
          </p:cNvPr>
          <p:cNvSpPr>
            <a:spLocks noGrp="1"/>
          </p:cNvSpPr>
          <p:nvPr>
            <p:ph type="dt" sz="half" idx="10"/>
          </p:nvPr>
        </p:nvSpPr>
        <p:spPr/>
        <p:txBody>
          <a:body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5FF35484-E2EA-012B-AFA8-AC385C91C0C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0EBBFE-CA94-F014-F9DD-FD2C3DB28920}"/>
              </a:ext>
            </a:extLst>
          </p:cNvPr>
          <p:cNvSpPr>
            <a:spLocks noGrp="1"/>
          </p:cNvSpPr>
          <p:nvPr>
            <p:ph type="sldNum" sz="quarter" idx="12"/>
          </p:nvPr>
        </p:nvSpPr>
        <p:spPr/>
        <p:txBody>
          <a:bodyPr/>
          <a:lstStyle/>
          <a:p>
            <a:fld id="{0ED3619B-27D1-4F75-837A-DB6647F9B12C}" type="slidenum">
              <a:rPr lang="en-GB" smtClean="0"/>
              <a:t>‹#›</a:t>
            </a:fld>
            <a:endParaRPr lang="en-GB" dirty="0"/>
          </a:p>
        </p:txBody>
      </p:sp>
    </p:spTree>
    <p:extLst>
      <p:ext uri="{BB962C8B-B14F-4D97-AF65-F5344CB8AC3E}">
        <p14:creationId xmlns:p14="http://schemas.microsoft.com/office/powerpoint/2010/main" val="400965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87E00E-8D1B-2F6A-F20D-888A8FB56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B44465-3CFB-AAF5-08A4-0CB8E382D5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B7138-84CF-CE1E-EF98-10046111F3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AF3851-C239-46D3-A5CA-21C19BE9952D}" type="datetimeFigureOut">
              <a:rPr lang="en-GB" smtClean="0"/>
              <a:t>12/01/2024</a:t>
            </a:fld>
            <a:endParaRPr lang="en-GB" dirty="0"/>
          </a:p>
        </p:txBody>
      </p:sp>
      <p:sp>
        <p:nvSpPr>
          <p:cNvPr id="5" name="Footer Placeholder 4">
            <a:extLst>
              <a:ext uri="{FF2B5EF4-FFF2-40B4-BE49-F238E27FC236}">
                <a16:creationId xmlns:a16="http://schemas.microsoft.com/office/drawing/2014/main" id="{B77CAF2F-EA99-21C3-F6A1-F2CBDE1D95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8472ADE-FC45-5516-C1CF-38FED4A72F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3619B-27D1-4F75-837A-DB6647F9B12C}" type="slidenum">
              <a:rPr lang="en-GB" smtClean="0"/>
              <a:t>‹#›</a:t>
            </a:fld>
            <a:endParaRPr lang="en-GB" dirty="0"/>
          </a:p>
        </p:txBody>
      </p:sp>
    </p:spTree>
    <p:extLst>
      <p:ext uri="{BB962C8B-B14F-4D97-AF65-F5344CB8AC3E}">
        <p14:creationId xmlns:p14="http://schemas.microsoft.com/office/powerpoint/2010/main" val="418944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uowtsd-my.sharepoint.com/:v:/r/personal/2300752_student_uwtsd_ac_uk/Documents/Recording-20240112_155114.webm?csf=1&amp;web=1&amp;e=cZLI7H&amp;nav=eyJwbGF5YmFja09wdGlvbnMiOnt9LCJyZWZlcnJhbEluZm8iOnsicmVmZXJyYWxBcHAiOiJTdHJlYW1XZWJBcHAiLCJyZWZlcnJhbFZpZXciOiJwb3N0cm9sbC1jb3B5bGluay0yIn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news/press-releases/press-2023/uwtsd--coleg-sir-gar-students-to-perform-the-visit-.html" TargetMode="External"/><Relationship Id="rId2" Type="http://schemas.openxmlformats.org/officeDocument/2006/relationships/hyperlink" Target="https://www.theguardian.com/money/2014/mar/06/how-become-set-design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C2FD69A-EFDD-976A-19D9-6A4A8CC07376}"/>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latin typeface="Georgia Pro Cond Black" panose="02040A06050405020203" pitchFamily="18" charset="0"/>
              </a:rPr>
              <a:t>Digital skills</a:t>
            </a:r>
            <a:br>
              <a:rPr lang="en-GB" sz="5200" dirty="0">
                <a:solidFill>
                  <a:schemeClr val="tx2"/>
                </a:solidFill>
                <a:latin typeface="Georgia Pro Cond Black" panose="02040A06050405020203" pitchFamily="18" charset="0"/>
              </a:rPr>
            </a:br>
            <a:r>
              <a:rPr lang="en-GB" sz="5200" dirty="0">
                <a:solidFill>
                  <a:schemeClr val="tx2"/>
                </a:solidFill>
                <a:latin typeface="Georgia Pro Cond Black" panose="02040A06050405020203" pitchFamily="18" charset="0"/>
              </a:rPr>
              <a:t>Mondays</a:t>
            </a:r>
          </a:p>
        </p:txBody>
      </p:sp>
      <p:sp>
        <p:nvSpPr>
          <p:cNvPr id="3" name="Subtitle 2">
            <a:extLst>
              <a:ext uri="{FF2B5EF4-FFF2-40B4-BE49-F238E27FC236}">
                <a16:creationId xmlns:a16="http://schemas.microsoft.com/office/drawing/2014/main" id="{590157F6-A1DB-A662-F449-371D975794EB}"/>
              </a:ext>
            </a:extLst>
          </p:cNvPr>
          <p:cNvSpPr>
            <a:spLocks noGrp="1"/>
          </p:cNvSpPr>
          <p:nvPr>
            <p:ph type="subTitle" idx="1"/>
          </p:nvPr>
        </p:nvSpPr>
        <p:spPr>
          <a:xfrm>
            <a:off x="3215729" y="4165152"/>
            <a:ext cx="5760846" cy="682079"/>
          </a:xfrm>
        </p:spPr>
        <p:txBody>
          <a:bodyPr>
            <a:normAutofit/>
          </a:bodyPr>
          <a:lstStyle/>
          <a:p>
            <a:r>
              <a:rPr lang="en-GB" dirty="0">
                <a:solidFill>
                  <a:schemeClr val="tx2"/>
                </a:solidFill>
              </a:rPr>
              <a:t>Nina Campbell</a:t>
            </a:r>
          </a:p>
        </p:txBody>
      </p:sp>
    </p:spTree>
    <p:extLst>
      <p:ext uri="{BB962C8B-B14F-4D97-AF65-F5344CB8AC3E}">
        <p14:creationId xmlns:p14="http://schemas.microsoft.com/office/powerpoint/2010/main" val="605004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B937-5CB3-A481-AFC7-871387248316}"/>
              </a:ext>
            </a:extLst>
          </p:cNvPr>
          <p:cNvSpPr>
            <a:spLocks noGrp="1"/>
          </p:cNvSpPr>
          <p:nvPr>
            <p:ph type="title"/>
          </p:nvPr>
        </p:nvSpPr>
        <p:spPr/>
        <p:txBody>
          <a:bodyPr/>
          <a:lstStyle/>
          <a:p>
            <a:r>
              <a:rPr lang="en-GB" dirty="0">
                <a:latin typeface="Georgia Pro Cond Black" panose="02040A06050405020203" pitchFamily="18" charset="0"/>
              </a:rPr>
              <a:t>Component 1 task 1</a:t>
            </a:r>
          </a:p>
        </p:txBody>
      </p:sp>
      <p:sp>
        <p:nvSpPr>
          <p:cNvPr id="3" name="Content Placeholder 2">
            <a:extLst>
              <a:ext uri="{FF2B5EF4-FFF2-40B4-BE49-F238E27FC236}">
                <a16:creationId xmlns:a16="http://schemas.microsoft.com/office/drawing/2014/main" id="{1199039A-F1C4-0EF5-D162-1DB939BEA429}"/>
              </a:ext>
            </a:extLst>
          </p:cNvPr>
          <p:cNvSpPr>
            <a:spLocks noGrp="1"/>
          </p:cNvSpPr>
          <p:nvPr>
            <p:ph idx="1"/>
          </p:nvPr>
        </p:nvSpPr>
        <p:spPr/>
        <p:txBody>
          <a:bodyPr>
            <a:normAutofit/>
          </a:bodyPr>
          <a:lstStyle/>
          <a:p>
            <a:pPr marL="0" indent="0">
              <a:buNone/>
            </a:pPr>
            <a:r>
              <a:rPr lang="en-GB" sz="1200" dirty="0"/>
              <a:t>(300-word report on what skills you need to work better in your area) – due 20/10/23</a:t>
            </a:r>
          </a:p>
          <a:p>
            <a:pPr marL="0" indent="0">
              <a:buNone/>
            </a:pPr>
            <a:endParaRPr lang="en-GB" sz="1200" dirty="0"/>
          </a:p>
          <a:p>
            <a:pPr marL="0" indent="0">
              <a:buNone/>
            </a:pPr>
            <a:r>
              <a:rPr lang="en-GB" sz="1200" dirty="0"/>
              <a:t>Many skills are needed to become a successful set designer, from the mundane and common, to the more unusual and specialised. “an experienced designer may use his stored-up knowledge and create his own colour scheme for a design, or he may patten it from a painting, an illustration, a poster, a photograph, or some other work he finds appropriate and interesting.” (Pecktal, 1975, p25). Many skills have transferable elements that can be used to the advantage of the designer, the more skills that a designer knows – even having just a vague knowledge of these skills – the higher the chances of being chosen to work on new and upcoming projects. Now just because an aspiring designer is specialised in model making or set construction does not mean thy are limited to just these career paths. The skills needed for these areas can be used on different scales and to different objectives, making work easier and more interesting. “ although design in the theatre may branch off into many various areas of specialisation, its primarily seen in terms of four basic forms; first, as an environmental background, or scenery; then as costumes for the actor within that setting; third as stage lighting visually enhancing and unifying the first two forms; and finally, as sound” (Parker, Wolf and Block, 2005, p2). Having the ability to adapt to new roles and areas in design gives a person an upper hand and advantage on the rest of an applicant group as it shows a persons’ ability to change and willingness to learn how to best perform in their role. “ theatre designers have to deal with space and, however challenging that space may be, relish it” (Pavelka, 2015, p80). A designer looking to emerge into a digital age still needs to work with physical objects the have the best understanding of the design they are creating and keep the job of others as simple as possible. Whether that means building models, creating many sketches and technical drawings or simply helping build sets. Being able to communicate with others and work as a team allows you to form bonds with others in the industry and develop connections for opportunities later on, it also allows you to ask for help freely and gain knowledge about other areas of work. Knowing how separate roles perform their jobs effectively allows a designer to create work that benefits the entire team, not just themselves. “Fresh from college, a designer can expect to be an assistant with tasks including the necessary evils of tea making and photocopying, but perseverance and a bulky portfolio will help you climb the ranks.” (Bradley, 2014) another very key skill you would need is to be able to reflect on your own work and take criticism over it meaning you can better it through iterations in order to produce a high quality and appropriate work. </a:t>
            </a:r>
          </a:p>
          <a:p>
            <a:pPr marL="0" indent="0">
              <a:buNone/>
            </a:pPr>
            <a:endParaRPr lang="en-GB" sz="1200" dirty="0"/>
          </a:p>
        </p:txBody>
      </p:sp>
      <p:sp>
        <p:nvSpPr>
          <p:cNvPr id="4" name="Rectangle 3">
            <a:extLst>
              <a:ext uri="{FF2B5EF4-FFF2-40B4-BE49-F238E27FC236}">
                <a16:creationId xmlns:a16="http://schemas.microsoft.com/office/drawing/2014/main" id="{33E0C0C4-F5A3-E40A-609E-2169918A3734}"/>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98098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3E14-9059-6640-03CB-A19D3C31F216}"/>
              </a:ext>
            </a:extLst>
          </p:cNvPr>
          <p:cNvSpPr>
            <a:spLocks noGrp="1"/>
          </p:cNvSpPr>
          <p:nvPr>
            <p:ph type="title"/>
          </p:nvPr>
        </p:nvSpPr>
        <p:spPr/>
        <p:txBody>
          <a:bodyPr/>
          <a:lstStyle/>
          <a:p>
            <a:r>
              <a:rPr lang="en-GB" dirty="0">
                <a:latin typeface="Georgia Pro Cond Black" panose="02040A06050405020203" pitchFamily="18" charset="0"/>
              </a:rPr>
              <a:t>Review of Turnitin. </a:t>
            </a:r>
          </a:p>
        </p:txBody>
      </p:sp>
      <p:sp>
        <p:nvSpPr>
          <p:cNvPr id="3" name="Content Placeholder 2">
            <a:extLst>
              <a:ext uri="{FF2B5EF4-FFF2-40B4-BE49-F238E27FC236}">
                <a16:creationId xmlns:a16="http://schemas.microsoft.com/office/drawing/2014/main" id="{16EA0524-68CF-B88D-AB1C-CCA6B9D31E6B}"/>
              </a:ext>
            </a:extLst>
          </p:cNvPr>
          <p:cNvSpPr>
            <a:spLocks noGrp="1"/>
          </p:cNvSpPr>
          <p:nvPr>
            <p:ph idx="1"/>
          </p:nvPr>
        </p:nvSpPr>
        <p:spPr/>
        <p:txBody>
          <a:bodyPr>
            <a:normAutofit/>
          </a:bodyPr>
          <a:lstStyle/>
          <a:p>
            <a:pPr marL="0" indent="0">
              <a:buNone/>
            </a:pPr>
            <a:r>
              <a:rPr lang="en-GB" sz="1200" dirty="0"/>
              <a:t>similarity score – 24% </a:t>
            </a:r>
          </a:p>
          <a:p>
            <a:pPr marL="0" indent="0">
              <a:buNone/>
            </a:pPr>
            <a:r>
              <a:rPr lang="en-GB" sz="1200" dirty="0"/>
              <a:t>All similarities were brought up from references, so I could double check I had referenced sources correctly. This means that all my work was original, and even some sources were unused as they were not flagged by the checker. </a:t>
            </a:r>
          </a:p>
          <a:p>
            <a:pPr marL="0" indent="0">
              <a:buNone/>
            </a:pPr>
            <a:r>
              <a:rPr lang="en-GB" sz="1200" dirty="0"/>
              <a:t>80% </a:t>
            </a:r>
          </a:p>
          <a:p>
            <a:pPr marL="0" indent="0">
              <a:buNone/>
            </a:pPr>
            <a:r>
              <a:rPr lang="en-GB" sz="1200" dirty="0"/>
              <a:t>Work was all legible and showed a wide range of external reading and knowledge, I displayed practical skills and research and actively sought out new information, however I fell I did not reach above this as I could have used a wider range pf sources, to show an extensive range or research.</a:t>
            </a:r>
          </a:p>
          <a:p>
            <a:pPr marL="0" indent="0">
              <a:buNone/>
            </a:pPr>
            <a:endParaRPr lang="en-GB" sz="1200" dirty="0"/>
          </a:p>
        </p:txBody>
      </p:sp>
      <p:sp>
        <p:nvSpPr>
          <p:cNvPr id="4" name="Rectangle 3">
            <a:extLst>
              <a:ext uri="{FF2B5EF4-FFF2-40B4-BE49-F238E27FC236}">
                <a16:creationId xmlns:a16="http://schemas.microsoft.com/office/drawing/2014/main" id="{34A239BC-0AD5-6D31-66DF-FBA3C649EFAA}"/>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6360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903D9-3C30-3FA5-83D9-1511BFFB33F1}"/>
              </a:ext>
            </a:extLst>
          </p:cNvPr>
          <p:cNvSpPr>
            <a:spLocks noGrp="1"/>
          </p:cNvSpPr>
          <p:nvPr>
            <p:ph type="title"/>
          </p:nvPr>
        </p:nvSpPr>
        <p:spPr/>
        <p:txBody>
          <a:bodyPr>
            <a:normAutofit/>
          </a:bodyPr>
          <a:lstStyle/>
          <a:p>
            <a:r>
              <a:rPr lang="en-GB" dirty="0">
                <a:latin typeface="Georgia Pro Cond Black" panose="02040A06050405020203" pitchFamily="18" charset="0"/>
              </a:rPr>
              <a:t>Component 1 task 2</a:t>
            </a:r>
          </a:p>
        </p:txBody>
      </p:sp>
      <p:sp>
        <p:nvSpPr>
          <p:cNvPr id="3" name="Content Placeholder 2">
            <a:extLst>
              <a:ext uri="{FF2B5EF4-FFF2-40B4-BE49-F238E27FC236}">
                <a16:creationId xmlns:a16="http://schemas.microsoft.com/office/drawing/2014/main" id="{A6A3E633-B362-3FA1-5811-7E641FF8D9D9}"/>
              </a:ext>
            </a:extLst>
          </p:cNvPr>
          <p:cNvSpPr>
            <a:spLocks noGrp="1"/>
          </p:cNvSpPr>
          <p:nvPr>
            <p:ph idx="1"/>
          </p:nvPr>
        </p:nvSpPr>
        <p:spPr>
          <a:xfrm>
            <a:off x="1626232" y="2047180"/>
            <a:ext cx="2167550" cy="792158"/>
          </a:xfrm>
        </p:spPr>
        <p:txBody>
          <a:bodyPr>
            <a:normAutofit/>
          </a:bodyPr>
          <a:lstStyle/>
          <a:p>
            <a:pPr marL="0" indent="0">
              <a:buNone/>
            </a:pPr>
            <a:r>
              <a:rPr lang="en-GB" sz="1200" dirty="0"/>
              <a:t>The lorax is about global corporate organisations expanding and making thier companies bigger</a:t>
            </a:r>
          </a:p>
        </p:txBody>
      </p:sp>
      <p:sp>
        <p:nvSpPr>
          <p:cNvPr id="4" name="Rectangle 3">
            <a:extLst>
              <a:ext uri="{FF2B5EF4-FFF2-40B4-BE49-F238E27FC236}">
                <a16:creationId xmlns:a16="http://schemas.microsoft.com/office/drawing/2014/main" id="{08C98764-7E47-27CF-AE8D-83C8CA8A0DD5}"/>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E9E3AC09-4880-5ABA-5463-2369889DF640}"/>
              </a:ext>
            </a:extLst>
          </p:cNvPr>
          <p:cNvSpPr/>
          <p:nvPr/>
        </p:nvSpPr>
        <p:spPr>
          <a:xfrm>
            <a:off x="4997513" y="3087232"/>
            <a:ext cx="1801639" cy="760491"/>
          </a:xfrm>
          <a:prstGeom prst="roundRect">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Lorax</a:t>
            </a:r>
          </a:p>
        </p:txBody>
      </p:sp>
      <p:sp>
        <p:nvSpPr>
          <p:cNvPr id="6" name="Content Placeholder 2">
            <a:extLst>
              <a:ext uri="{FF2B5EF4-FFF2-40B4-BE49-F238E27FC236}">
                <a16:creationId xmlns:a16="http://schemas.microsoft.com/office/drawing/2014/main" id="{EAE35062-9938-CDA1-6CC6-7BFCE2160A71}"/>
              </a:ext>
            </a:extLst>
          </p:cNvPr>
          <p:cNvSpPr txBox="1">
            <a:spLocks/>
          </p:cNvSpPr>
          <p:nvPr/>
        </p:nvSpPr>
        <p:spPr>
          <a:xfrm>
            <a:off x="838200" y="3865829"/>
            <a:ext cx="2167550" cy="87216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It explores ideas such as Ignorance and negligence towards the environment and the impact that the companies have on the environment.  </a:t>
            </a:r>
          </a:p>
        </p:txBody>
      </p:sp>
      <p:sp>
        <p:nvSpPr>
          <p:cNvPr id="7" name="Content Placeholder 2">
            <a:extLst>
              <a:ext uri="{FF2B5EF4-FFF2-40B4-BE49-F238E27FC236}">
                <a16:creationId xmlns:a16="http://schemas.microsoft.com/office/drawing/2014/main" id="{7C3A68AB-E823-3CDC-B838-62D1B37E939F}"/>
              </a:ext>
            </a:extLst>
          </p:cNvPr>
          <p:cNvSpPr txBox="1">
            <a:spLocks/>
          </p:cNvSpPr>
          <p:nvPr/>
        </p:nvSpPr>
        <p:spPr>
          <a:xfrm>
            <a:off x="4631602" y="1793857"/>
            <a:ext cx="2167550" cy="8929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dirty="0"/>
              <a:t>Themes</a:t>
            </a:r>
            <a:r>
              <a:rPr lang="en-GB" sz="1200" dirty="0"/>
              <a:t> of capitalism, brutalist reality, utopia and dystopia, heroism, comedy, environmental impact, regrowth, trust, deception etc</a:t>
            </a:r>
          </a:p>
        </p:txBody>
      </p:sp>
      <p:sp>
        <p:nvSpPr>
          <p:cNvPr id="9" name="Content Placeholder 2">
            <a:extLst>
              <a:ext uri="{FF2B5EF4-FFF2-40B4-BE49-F238E27FC236}">
                <a16:creationId xmlns:a16="http://schemas.microsoft.com/office/drawing/2014/main" id="{E557E7ED-E6F3-71D9-F246-21880449C5A0}"/>
              </a:ext>
            </a:extLst>
          </p:cNvPr>
          <p:cNvSpPr txBox="1">
            <a:spLocks/>
          </p:cNvSpPr>
          <p:nvPr/>
        </p:nvSpPr>
        <p:spPr>
          <a:xfrm>
            <a:off x="8720747" y="1001071"/>
            <a:ext cx="2167550" cy="21223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 love this film as it explores very serious topics in a very friendly and un-serious way, yet if you know that there is a hidden meaning it’s very easy to spot and understand. It can be used to subtly teach children way in which global mega corporations are bad for the planet and what to look out for as well as general lessons on ignorance and reconciliation. </a:t>
            </a:r>
          </a:p>
        </p:txBody>
      </p:sp>
      <p:sp>
        <p:nvSpPr>
          <p:cNvPr id="10" name="Content Placeholder 2">
            <a:extLst>
              <a:ext uri="{FF2B5EF4-FFF2-40B4-BE49-F238E27FC236}">
                <a16:creationId xmlns:a16="http://schemas.microsoft.com/office/drawing/2014/main" id="{C1A98AE5-FED4-279B-87FA-8E22B54C5466}"/>
              </a:ext>
            </a:extLst>
          </p:cNvPr>
          <p:cNvSpPr txBox="1">
            <a:spLocks/>
          </p:cNvSpPr>
          <p:nvPr/>
        </p:nvSpPr>
        <p:spPr>
          <a:xfrm>
            <a:off x="3565550" y="4490192"/>
            <a:ext cx="2167550" cy="16627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It has a strong message about how if society is happy with their state of unknowing and blissful ignorance then nothing will change. But if one person were to question what has been taught as right and stand for their belief then events can change, and situations can get better/ be fixed. </a:t>
            </a:r>
          </a:p>
        </p:txBody>
      </p:sp>
      <p:sp>
        <p:nvSpPr>
          <p:cNvPr id="11" name="Content Placeholder 2">
            <a:extLst>
              <a:ext uri="{FF2B5EF4-FFF2-40B4-BE49-F238E27FC236}">
                <a16:creationId xmlns:a16="http://schemas.microsoft.com/office/drawing/2014/main" id="{96D488AD-9635-ECC5-5974-1730C070B79C}"/>
              </a:ext>
            </a:extLst>
          </p:cNvPr>
          <p:cNvSpPr txBox="1">
            <a:spLocks/>
          </p:cNvSpPr>
          <p:nvPr/>
        </p:nvSpPr>
        <p:spPr>
          <a:xfrm>
            <a:off x="7825963" y="4875348"/>
            <a:ext cx="2167550" cy="792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‘unless someone like you cares a whole awful lot, nothings’ going to get better, it’s not’ </a:t>
            </a:r>
            <a:r>
              <a:rPr lang="en-GB" sz="1200" i="1" dirty="0"/>
              <a:t>The Lorax </a:t>
            </a:r>
            <a:r>
              <a:rPr lang="en-GB" sz="1200" dirty="0"/>
              <a:t>(2012)</a:t>
            </a:r>
          </a:p>
        </p:txBody>
      </p:sp>
      <p:cxnSp>
        <p:nvCxnSpPr>
          <p:cNvPr id="13" name="Connector: Curved 12">
            <a:extLst>
              <a:ext uri="{FF2B5EF4-FFF2-40B4-BE49-F238E27FC236}">
                <a16:creationId xmlns:a16="http://schemas.microsoft.com/office/drawing/2014/main" id="{E70F449C-6B65-5665-C557-DB00D85E8F96}"/>
              </a:ext>
            </a:extLst>
          </p:cNvPr>
          <p:cNvCxnSpPr>
            <a:stCxn id="5" idx="0"/>
            <a:endCxn id="7" idx="2"/>
          </p:cNvCxnSpPr>
          <p:nvPr/>
        </p:nvCxnSpPr>
        <p:spPr>
          <a:xfrm rot="16200000" flipV="1">
            <a:off x="5606618" y="2795517"/>
            <a:ext cx="400474" cy="182956"/>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Curved 14">
            <a:extLst>
              <a:ext uri="{FF2B5EF4-FFF2-40B4-BE49-F238E27FC236}">
                <a16:creationId xmlns:a16="http://schemas.microsoft.com/office/drawing/2014/main" id="{31F1022C-2A0A-A7EA-2846-38D1FF63046C}"/>
              </a:ext>
            </a:extLst>
          </p:cNvPr>
          <p:cNvCxnSpPr>
            <a:stCxn id="5" idx="3"/>
          </p:cNvCxnSpPr>
          <p:nvPr/>
        </p:nvCxnSpPr>
        <p:spPr>
          <a:xfrm flipV="1">
            <a:off x="6799152" y="2003006"/>
            <a:ext cx="1921595" cy="1464472"/>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Connector: Curved 16">
            <a:extLst>
              <a:ext uri="{FF2B5EF4-FFF2-40B4-BE49-F238E27FC236}">
                <a16:creationId xmlns:a16="http://schemas.microsoft.com/office/drawing/2014/main" id="{5C51E554-A732-7CE8-65A1-E3B2145398BD}"/>
              </a:ext>
            </a:extLst>
          </p:cNvPr>
          <p:cNvCxnSpPr>
            <a:endCxn id="3" idx="3"/>
          </p:cNvCxnSpPr>
          <p:nvPr/>
        </p:nvCxnSpPr>
        <p:spPr>
          <a:xfrm rot="10800000">
            <a:off x="3793783" y="2443260"/>
            <a:ext cx="1203731" cy="783311"/>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or: Curved 18">
            <a:extLst>
              <a:ext uri="{FF2B5EF4-FFF2-40B4-BE49-F238E27FC236}">
                <a16:creationId xmlns:a16="http://schemas.microsoft.com/office/drawing/2014/main" id="{AC9E8583-5596-C07D-6943-B31E623DFB3C}"/>
              </a:ext>
            </a:extLst>
          </p:cNvPr>
          <p:cNvCxnSpPr>
            <a:stCxn id="5" idx="1"/>
            <a:endCxn id="6" idx="3"/>
          </p:cNvCxnSpPr>
          <p:nvPr/>
        </p:nvCxnSpPr>
        <p:spPr>
          <a:xfrm rot="10800000" flipV="1">
            <a:off x="3005751" y="3467478"/>
            <a:ext cx="1991763" cy="834432"/>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Connector: Curved 20">
            <a:extLst>
              <a:ext uri="{FF2B5EF4-FFF2-40B4-BE49-F238E27FC236}">
                <a16:creationId xmlns:a16="http://schemas.microsoft.com/office/drawing/2014/main" id="{16B2678E-450E-8E0D-0BE9-00197F1B1220}"/>
              </a:ext>
            </a:extLst>
          </p:cNvPr>
          <p:cNvCxnSpPr>
            <a:cxnSpLocks/>
            <a:stCxn id="5" idx="2"/>
            <a:endCxn id="10" idx="3"/>
          </p:cNvCxnSpPr>
          <p:nvPr/>
        </p:nvCxnSpPr>
        <p:spPr>
          <a:xfrm rot="5400000">
            <a:off x="5078783" y="4502041"/>
            <a:ext cx="1473869" cy="165233"/>
          </a:xfrm>
          <a:prstGeom prst="curvedConnector2">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or: Curved 22">
            <a:extLst>
              <a:ext uri="{FF2B5EF4-FFF2-40B4-BE49-F238E27FC236}">
                <a16:creationId xmlns:a16="http://schemas.microsoft.com/office/drawing/2014/main" id="{40404C5C-9B6A-4D86-C7EF-0DA4802DF8A8}"/>
              </a:ext>
            </a:extLst>
          </p:cNvPr>
          <p:cNvCxnSpPr>
            <a:cxnSpLocks/>
            <a:endCxn id="11" idx="0"/>
          </p:cNvCxnSpPr>
          <p:nvPr/>
        </p:nvCxnSpPr>
        <p:spPr>
          <a:xfrm>
            <a:off x="6708618" y="3810115"/>
            <a:ext cx="2201120" cy="1065233"/>
          </a:xfrm>
          <a:prstGeom prst="curvedConnector2">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729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4E4E8-996C-CE4C-7905-49639A11CBDC}"/>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F0B6914F-002A-E3F6-8151-C3FD5C62DDFF}"/>
              </a:ext>
            </a:extLst>
          </p:cNvPr>
          <p:cNvPicPr>
            <a:picLocks noChangeAspect="1"/>
          </p:cNvPicPr>
          <p:nvPr/>
        </p:nvPicPr>
        <p:blipFill>
          <a:blip r:embed="rId2"/>
          <a:stretch>
            <a:fillRect/>
          </a:stretch>
        </p:blipFill>
        <p:spPr>
          <a:xfrm>
            <a:off x="244173" y="261937"/>
            <a:ext cx="4792208" cy="6334125"/>
          </a:xfrm>
          <a:prstGeom prst="rect">
            <a:avLst/>
          </a:prstGeom>
          <a:ln>
            <a:solidFill>
              <a:srgbClr val="7030A0"/>
            </a:solidFill>
          </a:ln>
        </p:spPr>
      </p:pic>
      <p:sp>
        <p:nvSpPr>
          <p:cNvPr id="7" name="Title 1">
            <a:extLst>
              <a:ext uri="{FF2B5EF4-FFF2-40B4-BE49-F238E27FC236}">
                <a16:creationId xmlns:a16="http://schemas.microsoft.com/office/drawing/2014/main" id="{810A209A-85AA-6A5B-B103-ED2BD45D20B4}"/>
              </a:ext>
            </a:extLst>
          </p:cNvPr>
          <p:cNvSpPr>
            <a:spLocks noGrp="1"/>
          </p:cNvSpPr>
          <p:nvPr>
            <p:ph type="title"/>
          </p:nvPr>
        </p:nvSpPr>
        <p:spPr>
          <a:xfrm>
            <a:off x="5757756" y="1111791"/>
            <a:ext cx="5771637" cy="1717470"/>
          </a:xfrm>
          <a:ln>
            <a:noFill/>
          </a:ln>
        </p:spPr>
        <p:txBody>
          <a:bodyPr>
            <a:normAutofit/>
          </a:bodyPr>
          <a:lstStyle/>
          <a:p>
            <a:pPr algn="ctr"/>
            <a:r>
              <a:rPr lang="en-GB" sz="2800" dirty="0"/>
              <a:t>NINA CAMPBELL </a:t>
            </a:r>
            <a:br>
              <a:rPr lang="en-GB" sz="2800" dirty="0"/>
            </a:br>
            <a:r>
              <a:rPr lang="en-GB" sz="2800" dirty="0"/>
              <a:t>SET DESIGNER AND CREATIVE DIRECTOR </a:t>
            </a:r>
            <a:br>
              <a:rPr lang="en-GB" sz="2800" dirty="0"/>
            </a:br>
            <a:r>
              <a:rPr lang="en-GB" sz="2800" dirty="0"/>
              <a:t>- EVALUATION</a:t>
            </a:r>
          </a:p>
        </p:txBody>
      </p:sp>
      <p:sp>
        <p:nvSpPr>
          <p:cNvPr id="8" name="Content Placeholder 2">
            <a:extLst>
              <a:ext uri="{FF2B5EF4-FFF2-40B4-BE49-F238E27FC236}">
                <a16:creationId xmlns:a16="http://schemas.microsoft.com/office/drawing/2014/main" id="{CAAEB513-5638-2923-DEF7-5EB7334B2324}"/>
              </a:ext>
            </a:extLst>
          </p:cNvPr>
          <p:cNvSpPr>
            <a:spLocks noGrp="1"/>
          </p:cNvSpPr>
          <p:nvPr>
            <p:ph idx="1"/>
          </p:nvPr>
        </p:nvSpPr>
        <p:spPr>
          <a:xfrm>
            <a:off x="5757756" y="2935585"/>
            <a:ext cx="5596203" cy="2614109"/>
          </a:xfrm>
          <a:ln>
            <a:noFill/>
          </a:ln>
        </p:spPr>
        <p:txBody>
          <a:bodyPr>
            <a:normAutofit lnSpcReduction="10000"/>
          </a:bodyPr>
          <a:lstStyle/>
          <a:p>
            <a:r>
              <a:rPr lang="en-GB" sz="1600" dirty="0"/>
              <a:t>I found that when working with a group I enjoy being able to merge and form new ideas based off conversations and collaboration with other people. </a:t>
            </a:r>
          </a:p>
          <a:p>
            <a:r>
              <a:rPr lang="en-GB" sz="1600" dirty="0"/>
              <a:t>We were able to chat and make decisions based on how we felt the group would work best, which allowed us to remove any arguments about roles or processes that may disagree with certain people.</a:t>
            </a:r>
          </a:p>
          <a:p>
            <a:r>
              <a:rPr lang="en-GB" sz="1600" dirty="0"/>
              <a:t> We chose to use PowerPoint as it allowed us all to work together on one platform all at the same time, which meant we could make in the moment decisions and then act on them straight away. </a:t>
            </a:r>
          </a:p>
        </p:txBody>
      </p:sp>
      <p:sp>
        <p:nvSpPr>
          <p:cNvPr id="9" name="Title 1">
            <a:extLst>
              <a:ext uri="{FF2B5EF4-FFF2-40B4-BE49-F238E27FC236}">
                <a16:creationId xmlns:a16="http://schemas.microsoft.com/office/drawing/2014/main" id="{65A32C4C-4866-60AB-06FC-17B7B0732DC8}"/>
              </a:ext>
            </a:extLst>
          </p:cNvPr>
          <p:cNvSpPr txBox="1">
            <a:spLocks/>
          </p:cNvSpPr>
          <p:nvPr/>
        </p:nvSpPr>
        <p:spPr>
          <a:xfrm>
            <a:off x="5582322" y="149118"/>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1 task 3</a:t>
            </a:r>
          </a:p>
        </p:txBody>
      </p:sp>
    </p:spTree>
    <p:extLst>
      <p:ext uri="{BB962C8B-B14F-4D97-AF65-F5344CB8AC3E}">
        <p14:creationId xmlns:p14="http://schemas.microsoft.com/office/powerpoint/2010/main" val="1252645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4E4E8-996C-CE4C-7905-49639A11CBDC}"/>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65A32C4C-4866-60AB-06FC-17B7B0732DC8}"/>
              </a:ext>
            </a:extLst>
          </p:cNvPr>
          <p:cNvSpPr txBox="1">
            <a:spLocks/>
          </p:cNvSpPr>
          <p:nvPr/>
        </p:nvSpPr>
        <p:spPr>
          <a:xfrm>
            <a:off x="209757" y="125235"/>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1 task 4</a:t>
            </a:r>
          </a:p>
        </p:txBody>
      </p:sp>
      <p:sp>
        <p:nvSpPr>
          <p:cNvPr id="12" name="TextBox 11">
            <a:extLst>
              <a:ext uri="{FF2B5EF4-FFF2-40B4-BE49-F238E27FC236}">
                <a16:creationId xmlns:a16="http://schemas.microsoft.com/office/drawing/2014/main" id="{EBD10E8D-90BA-406A-CDDD-AE220777920D}"/>
              </a:ext>
            </a:extLst>
          </p:cNvPr>
          <p:cNvSpPr txBox="1"/>
          <p:nvPr/>
        </p:nvSpPr>
        <p:spPr>
          <a:xfrm>
            <a:off x="1323669" y="967104"/>
            <a:ext cx="9315450" cy="5632311"/>
          </a:xfrm>
          <a:prstGeom prst="rect">
            <a:avLst/>
          </a:prstGeom>
          <a:noFill/>
        </p:spPr>
        <p:txBody>
          <a:bodyPr wrap="square" numCol="2">
            <a:spAutoFit/>
          </a:bodyPr>
          <a:lstStyle/>
          <a:p>
            <a:r>
              <a:rPr lang="en-GB" sz="1200" b="1" u="sng" dirty="0"/>
              <a:t>ACT I</a:t>
            </a:r>
          </a:p>
          <a:p>
            <a:pPr marL="171450" indent="-171450">
              <a:buFont typeface="Arial" panose="020B0604020202020204" pitchFamily="34" charset="0"/>
              <a:buChar char="•"/>
            </a:pPr>
            <a:r>
              <a:rPr lang="en-GB" sz="1200" dirty="0"/>
              <a:t>mix of breaking the fourth wall and strictly acting for a theatre</a:t>
            </a:r>
          </a:p>
          <a:p>
            <a:pPr marL="171450" indent="-171450">
              <a:buFont typeface="Arial" panose="020B0604020202020204" pitchFamily="34" charset="0"/>
              <a:buChar char="•"/>
            </a:pPr>
            <a:r>
              <a:rPr lang="en-GB" sz="1200" dirty="0"/>
              <a:t>very immersive you feel as if a genuine visitor is happening but its part of the show</a:t>
            </a:r>
          </a:p>
          <a:p>
            <a:pPr marL="171450" indent="-171450">
              <a:buFont typeface="Arial" panose="020B0604020202020204" pitchFamily="34" charset="0"/>
              <a:buChar char="•"/>
            </a:pPr>
            <a:r>
              <a:rPr lang="en-GB" sz="1200" dirty="0"/>
              <a:t>set is minimal but very effective at telling a story</a:t>
            </a:r>
          </a:p>
          <a:p>
            <a:pPr marL="171450" indent="-171450">
              <a:buFont typeface="Arial" panose="020B0604020202020204" pitchFamily="34" charset="0"/>
              <a:buChar char="•"/>
            </a:pPr>
            <a:r>
              <a:rPr lang="en-GB" sz="1200" dirty="0"/>
              <a:t>break between acts and interval is very set and cohesive with the general show</a:t>
            </a:r>
          </a:p>
          <a:p>
            <a:pPr marL="171450" indent="-171450">
              <a:buFont typeface="Arial" panose="020B0604020202020204" pitchFamily="34" charset="0"/>
              <a:buChar char="•"/>
            </a:pPr>
            <a:r>
              <a:rPr lang="en-GB" sz="1200" dirty="0"/>
              <a:t>very believable characters</a:t>
            </a:r>
          </a:p>
          <a:p>
            <a:pPr marL="171450" indent="-171450">
              <a:buFont typeface="Arial" panose="020B0604020202020204" pitchFamily="34" charset="0"/>
              <a:buChar char="•"/>
            </a:pPr>
            <a:r>
              <a:rPr lang="en-GB" sz="1200" dirty="0"/>
              <a:t>use of set designers as cast is effective as it creates new and interesting characters</a:t>
            </a:r>
          </a:p>
          <a:p>
            <a:pPr marL="171450" indent="-171450">
              <a:buFont typeface="Arial" panose="020B0604020202020204" pitchFamily="34" charset="0"/>
              <a:buChar char="•"/>
            </a:pPr>
            <a:endParaRPr lang="en-GB" sz="1200" dirty="0"/>
          </a:p>
          <a:p>
            <a:pPr marL="171450" indent="-171450">
              <a:buFont typeface="Wingdings" panose="05000000000000000000" pitchFamily="2" charset="2"/>
              <a:buChar char="v"/>
            </a:pPr>
            <a:r>
              <a:rPr lang="en-GB" sz="1200" dirty="0"/>
              <a:t>second watch the actors are cleaner and plot points are easier to find and understand</a:t>
            </a:r>
          </a:p>
          <a:p>
            <a:pPr marL="171450" indent="-171450">
              <a:buFont typeface="Wingdings" panose="05000000000000000000" pitchFamily="2" charset="2"/>
              <a:buChar char="v"/>
            </a:pPr>
            <a:r>
              <a:rPr lang="en-GB" sz="1200" dirty="0"/>
              <a:t>actors feel more in tune with their roles</a:t>
            </a:r>
          </a:p>
          <a:p>
            <a:pPr marL="171450" indent="-171450">
              <a:buFont typeface="Wingdings" panose="05000000000000000000" pitchFamily="2" charset="2"/>
              <a:buChar char="v"/>
            </a:pPr>
            <a:r>
              <a:rPr lang="en-GB" sz="1200" dirty="0"/>
              <a:t>the story feels more solid</a:t>
            </a:r>
          </a:p>
          <a:p>
            <a:pPr marL="171450" indent="-171450">
              <a:buFont typeface="Wingdings" panose="05000000000000000000" pitchFamily="2" charset="2"/>
              <a:buChar char="v"/>
            </a:pPr>
            <a:r>
              <a:rPr lang="en-GB" sz="1200" dirty="0"/>
              <a:t>set is finished and feels refined</a:t>
            </a:r>
          </a:p>
          <a:p>
            <a:pPr marL="171450" indent="-171450">
              <a:buFont typeface="Arial" panose="020B0604020202020204" pitchFamily="34" charset="0"/>
              <a:buChar char="•"/>
            </a:pPr>
            <a:endParaRPr lang="en-GB" sz="1200" dirty="0"/>
          </a:p>
          <a:p>
            <a:r>
              <a:rPr lang="en-GB" sz="1200" b="1" u="sng" dirty="0"/>
              <a:t>ACT II</a:t>
            </a:r>
          </a:p>
          <a:p>
            <a:pPr marL="171450" indent="-171450">
              <a:buFont typeface="Arial" panose="020B0604020202020204" pitchFamily="34" charset="0"/>
              <a:buChar char="•"/>
            </a:pPr>
            <a:r>
              <a:rPr lang="en-GB" sz="1200" dirty="0"/>
              <a:t>the puppets are incredible</a:t>
            </a:r>
          </a:p>
          <a:p>
            <a:pPr marL="171450" indent="-171450">
              <a:buFont typeface="Arial" panose="020B0604020202020204" pitchFamily="34" charset="0"/>
              <a:buChar char="•"/>
            </a:pPr>
            <a:r>
              <a:rPr lang="en-GB" sz="1200" dirty="0"/>
              <a:t>the puppeteering is authentic</a:t>
            </a:r>
          </a:p>
          <a:p>
            <a:pPr marL="171450" indent="-171450">
              <a:buFont typeface="Arial" panose="020B0604020202020204" pitchFamily="34" charset="0"/>
              <a:buChar char="•"/>
            </a:pPr>
            <a:r>
              <a:rPr lang="en-GB" sz="1200" dirty="0"/>
              <a:t>the fear and panic created by lighting and sound is genuine and unnerving</a:t>
            </a:r>
          </a:p>
          <a:p>
            <a:pPr marL="171450" indent="-171450">
              <a:buFont typeface="Arial" panose="020B0604020202020204" pitchFamily="34" charset="0"/>
              <a:buChar char="•"/>
            </a:pPr>
            <a:r>
              <a:rPr lang="en-GB" sz="1200" dirty="0"/>
              <a:t>the acting persuades you of the characters personality</a:t>
            </a:r>
          </a:p>
          <a:p>
            <a:pPr marL="171450" indent="-171450">
              <a:buFont typeface="Arial" panose="020B0604020202020204" pitchFamily="34" charset="0"/>
              <a:buChar char="•"/>
            </a:pPr>
            <a:r>
              <a:rPr lang="en-GB" sz="1200" dirty="0"/>
              <a:t>use of curtains to dim light creates a foggy and nervous setting</a:t>
            </a:r>
          </a:p>
          <a:p>
            <a:pPr marL="171450" indent="-171450">
              <a:buFont typeface="Arial" panose="020B0604020202020204" pitchFamily="34" charset="0"/>
              <a:buChar char="•"/>
            </a:pPr>
            <a:r>
              <a:rPr lang="en-GB" sz="1200" dirty="0"/>
              <a:t>fog machine creates depth</a:t>
            </a:r>
          </a:p>
          <a:p>
            <a:pPr marL="171450" indent="-171450">
              <a:buFont typeface="Arial" panose="020B0604020202020204" pitchFamily="34" charset="0"/>
              <a:buChar char="•"/>
            </a:pPr>
            <a:r>
              <a:rPr lang="en-GB" sz="1200" dirty="0"/>
              <a:t>use of no colour in set but all yellow shoes makes a sense of unity and nervousness for the main man</a:t>
            </a:r>
          </a:p>
          <a:p>
            <a:pPr marL="171450" indent="-171450">
              <a:buFont typeface="Arial" panose="020B0604020202020204" pitchFamily="34" charset="0"/>
              <a:buChar char="•"/>
            </a:pPr>
            <a:r>
              <a:rPr lang="en-GB" sz="1200" dirty="0"/>
              <a:t>there is a genuine sense of justice against the main man due to his crimes in and out of the play</a:t>
            </a:r>
          </a:p>
          <a:p>
            <a:pPr marL="171450" indent="-171450">
              <a:buFont typeface="Arial" panose="020B0604020202020204" pitchFamily="34" charset="0"/>
              <a:buChar char="•"/>
            </a:pPr>
            <a:r>
              <a:rPr lang="en-GB" sz="1200" dirty="0"/>
              <a:t>having the main girls sit up on a separate stage and higher up than the other characters creates a sense of hierarchy, and the women gain leverage and power over the other characters, so they feel more in control over the scenes unfolding in the play</a:t>
            </a:r>
          </a:p>
          <a:p>
            <a:pPr marL="171450" indent="-171450">
              <a:buFont typeface="Arial" panose="020B0604020202020204" pitchFamily="34" charset="0"/>
              <a:buChar char="•"/>
            </a:pPr>
            <a:r>
              <a:rPr lang="en-GB" sz="1200" dirty="0"/>
              <a:t>the increase in cast create a nervous and new atmosphere so that the characters unease is reflected on the cast as they weren’t introduced at the beginning of the performance</a:t>
            </a:r>
          </a:p>
          <a:p>
            <a:endParaRPr lang="en-GB" sz="1200" dirty="0"/>
          </a:p>
          <a:p>
            <a:pPr marL="171450" indent="-171450">
              <a:buFont typeface="Wingdings" panose="05000000000000000000" pitchFamily="2" charset="2"/>
              <a:buChar char="v"/>
            </a:pPr>
            <a:r>
              <a:rPr lang="en-GB" sz="1200" dirty="0"/>
              <a:t>using warm and then harsh lighting creates differencing feelings between scenes</a:t>
            </a:r>
          </a:p>
          <a:p>
            <a:pPr marL="171450" indent="-171450">
              <a:buFont typeface="Wingdings" panose="05000000000000000000" pitchFamily="2" charset="2"/>
              <a:buChar char="v"/>
            </a:pPr>
            <a:r>
              <a:rPr lang="en-GB" sz="1200" dirty="0"/>
              <a:t>scenes transition together well</a:t>
            </a:r>
          </a:p>
          <a:p>
            <a:pPr marL="171450" indent="-171450">
              <a:buFont typeface="Wingdings" panose="05000000000000000000" pitchFamily="2" charset="2"/>
              <a:buChar char="v"/>
            </a:pPr>
            <a:r>
              <a:rPr lang="en-GB" sz="1200" dirty="0"/>
              <a:t>feels like less time is passing</a:t>
            </a:r>
          </a:p>
          <a:p>
            <a:pPr marL="171450" indent="-171450">
              <a:buFont typeface="Wingdings" panose="05000000000000000000" pitchFamily="2" charset="2"/>
              <a:buChar char="v"/>
            </a:pPr>
            <a:r>
              <a:rPr lang="en-GB" sz="1200" dirty="0"/>
              <a:t>actors stay in character even during intermission calls makes the show feel more real</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r>
              <a:rPr lang="en-GB" sz="1200" b="1" u="sng" dirty="0"/>
              <a:t>ACT III</a:t>
            </a:r>
          </a:p>
          <a:p>
            <a:pPr marL="171450" indent="-171450">
              <a:buFont typeface="Wingdings" panose="05000000000000000000" pitchFamily="2" charset="2"/>
              <a:buChar char="v"/>
            </a:pPr>
            <a:r>
              <a:rPr lang="en-GB" sz="1200" dirty="0"/>
              <a:t>the projection made such a backstage story and sense of overarching justice</a:t>
            </a:r>
          </a:p>
          <a:p>
            <a:pPr marL="171450" indent="-171450">
              <a:buFont typeface="Wingdings" panose="05000000000000000000" pitchFamily="2" charset="2"/>
              <a:buChar char="v"/>
            </a:pPr>
            <a:endParaRPr lang="en-GB" sz="1200" dirty="0"/>
          </a:p>
        </p:txBody>
      </p:sp>
    </p:spTree>
    <p:extLst>
      <p:ext uri="{BB962C8B-B14F-4D97-AF65-F5344CB8AC3E}">
        <p14:creationId xmlns:p14="http://schemas.microsoft.com/office/powerpoint/2010/main" val="368744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4E4E8-996C-CE4C-7905-49639A11CBDC}"/>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65A32C4C-4866-60AB-06FC-17B7B0732DC8}"/>
              </a:ext>
            </a:extLst>
          </p:cNvPr>
          <p:cNvSpPr txBox="1">
            <a:spLocks/>
          </p:cNvSpPr>
          <p:nvPr/>
        </p:nvSpPr>
        <p:spPr>
          <a:xfrm>
            <a:off x="209757" y="125235"/>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1 task 4</a:t>
            </a:r>
          </a:p>
        </p:txBody>
      </p:sp>
      <p:sp>
        <p:nvSpPr>
          <p:cNvPr id="3" name="TextBox 2">
            <a:extLst>
              <a:ext uri="{FF2B5EF4-FFF2-40B4-BE49-F238E27FC236}">
                <a16:creationId xmlns:a16="http://schemas.microsoft.com/office/drawing/2014/main" id="{2687355B-DAC7-50AA-1F70-194654419CEB}"/>
              </a:ext>
            </a:extLst>
          </p:cNvPr>
          <p:cNvSpPr txBox="1"/>
          <p:nvPr/>
        </p:nvSpPr>
        <p:spPr>
          <a:xfrm>
            <a:off x="423862" y="1689970"/>
            <a:ext cx="11344275" cy="3785652"/>
          </a:xfrm>
          <a:prstGeom prst="rect">
            <a:avLst/>
          </a:prstGeom>
          <a:noFill/>
        </p:spPr>
        <p:txBody>
          <a:bodyPr wrap="square">
            <a:spAutoFit/>
          </a:bodyPr>
          <a:lstStyle/>
          <a:p>
            <a:r>
              <a:rPr lang="en-GB" sz="1200" dirty="0"/>
              <a:t>Review: </a:t>
            </a:r>
          </a:p>
          <a:p>
            <a:endParaRPr lang="en-GB" sz="1200" dirty="0"/>
          </a:p>
          <a:p>
            <a:r>
              <a:rPr lang="en-GB" sz="1200" dirty="0"/>
              <a:t>The visit - live theatre review: </a:t>
            </a:r>
          </a:p>
          <a:p>
            <a:r>
              <a:rPr lang="en-GB" sz="1200" dirty="0"/>
              <a:t>I watched the visit, written by Friedrich Dürrenmatt, adapted by Hannah McPake, on the 23rd and again on the 30th of November 2023. The adaptation took the script and transformed it into a modern-day performance that deals with issues that are very common but often overlooked or brushed aside. “We are using and original play by Friedrich Dürrenmatt, and we’ve adapted it a bit. We’re kind of devising and creating the material from the original text, and also making our own version of what that is and splooshing them together in a kind of wonderful artistic mess.” Holmquist (2023) described the work. The production utilised projection and attempted to increase the immersive experience for the audience using techniques such as lighting, puppetry, smoke machines, and placing actors within the audience. The use of minimal set allows the audience to focus more on the story and gives less areas to be confused on as there is less to be distracted by. The use of spotlighting and LED lights during specific scene creates a good sense of confusion and as the play goes on the sense that the characters in it are more tempted by the generous offer from the millionaire. This is shown through an increase in technical work, using more complicated lighting sets, props, and costume as well as increasing cast size to bring in a larger sense of impending doom for Il the main male lead. The use of projection allowed the show to have more dimension and background to the story as whilst the acting was going on in the foreground the back cloth had an image or video playing which still linked with the performance. </a:t>
            </a:r>
          </a:p>
          <a:p>
            <a:r>
              <a:rPr lang="en-GB" sz="1200" dirty="0"/>
              <a:t>During the show the puppetry becomes more and more complicated, as well as bigger and more detailed, this also symbolised the growing threat towards the male lead as the two characters – the panther and Il – are linked throughout the performance and are often used to symbolise on another. Using levels to create a further physical divide between character was very effective as it created a visual power imbalance which also represented the sway that the female lead had over the characters. The change between warm and cool lighting created defined ways to distinguish between scenes and sets. Another way the difference was displayed were through costume, in the change from the first to the second act the cast changed certain bit of their costume to be yellow and applied makeup to look as if they were bleeding from their eyes. </a:t>
            </a:r>
          </a:p>
          <a:p>
            <a:r>
              <a:rPr lang="en-GB" sz="1200" dirty="0"/>
              <a:t>The difference between the first and second performance that I watched was clear and easy to spot as the actors and tech crew were more comfortable with the performance as had finalised movements. This allowed the technical side of the performance to move more smoothly and create an overall more cohesive and easier to understand show. </a:t>
            </a:r>
          </a:p>
        </p:txBody>
      </p:sp>
    </p:spTree>
    <p:extLst>
      <p:ext uri="{BB962C8B-B14F-4D97-AF65-F5344CB8AC3E}">
        <p14:creationId xmlns:p14="http://schemas.microsoft.com/office/powerpoint/2010/main" val="3302290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4E4E8-996C-CE4C-7905-49639A11CBDC}"/>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65A32C4C-4866-60AB-06FC-17B7B0732DC8}"/>
              </a:ext>
            </a:extLst>
          </p:cNvPr>
          <p:cNvSpPr txBox="1">
            <a:spLocks/>
          </p:cNvSpPr>
          <p:nvPr/>
        </p:nvSpPr>
        <p:spPr>
          <a:xfrm>
            <a:off x="209757" y="125235"/>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2</a:t>
            </a:r>
          </a:p>
        </p:txBody>
      </p:sp>
      <p:graphicFrame>
        <p:nvGraphicFramePr>
          <p:cNvPr id="2" name="Table 1">
            <a:extLst>
              <a:ext uri="{FF2B5EF4-FFF2-40B4-BE49-F238E27FC236}">
                <a16:creationId xmlns:a16="http://schemas.microsoft.com/office/drawing/2014/main" id="{05CD30CC-7B46-B3F6-91B8-AB4B03BDBEC7}"/>
              </a:ext>
            </a:extLst>
          </p:cNvPr>
          <p:cNvGraphicFramePr>
            <a:graphicFrameLocks noGrp="1"/>
          </p:cNvGraphicFramePr>
          <p:nvPr>
            <p:extLst>
              <p:ext uri="{D42A27DB-BD31-4B8C-83A1-F6EECF244321}">
                <p14:modId xmlns:p14="http://schemas.microsoft.com/office/powerpoint/2010/main" val="2351114541"/>
              </p:ext>
            </p:extLst>
          </p:nvPr>
        </p:nvGraphicFramePr>
        <p:xfrm>
          <a:off x="574675" y="1203130"/>
          <a:ext cx="10931522" cy="4754880"/>
        </p:xfrm>
        <a:graphic>
          <a:graphicData uri="http://schemas.openxmlformats.org/drawingml/2006/table">
            <a:tbl>
              <a:tblPr firstRow="1" bandRow="1"/>
              <a:tblGrid>
                <a:gridCol w="700333">
                  <a:extLst>
                    <a:ext uri="{9D8B030D-6E8A-4147-A177-3AD203B41FA5}">
                      <a16:colId xmlns:a16="http://schemas.microsoft.com/office/drawing/2014/main" val="495021882"/>
                    </a:ext>
                  </a:extLst>
                </a:gridCol>
                <a:gridCol w="2422959">
                  <a:extLst>
                    <a:ext uri="{9D8B030D-6E8A-4147-A177-3AD203B41FA5}">
                      <a16:colId xmlns:a16="http://schemas.microsoft.com/office/drawing/2014/main" val="1248792499"/>
                    </a:ext>
                  </a:extLst>
                </a:gridCol>
                <a:gridCol w="1561646">
                  <a:extLst>
                    <a:ext uri="{9D8B030D-6E8A-4147-A177-3AD203B41FA5}">
                      <a16:colId xmlns:a16="http://schemas.microsoft.com/office/drawing/2014/main" val="2855698283"/>
                    </a:ext>
                  </a:extLst>
                </a:gridCol>
                <a:gridCol w="1561646">
                  <a:extLst>
                    <a:ext uri="{9D8B030D-6E8A-4147-A177-3AD203B41FA5}">
                      <a16:colId xmlns:a16="http://schemas.microsoft.com/office/drawing/2014/main" val="931084714"/>
                    </a:ext>
                  </a:extLst>
                </a:gridCol>
                <a:gridCol w="1561646">
                  <a:extLst>
                    <a:ext uri="{9D8B030D-6E8A-4147-A177-3AD203B41FA5}">
                      <a16:colId xmlns:a16="http://schemas.microsoft.com/office/drawing/2014/main" val="1212169025"/>
                    </a:ext>
                  </a:extLst>
                </a:gridCol>
                <a:gridCol w="1561646">
                  <a:extLst>
                    <a:ext uri="{9D8B030D-6E8A-4147-A177-3AD203B41FA5}">
                      <a16:colId xmlns:a16="http://schemas.microsoft.com/office/drawing/2014/main" val="1534003562"/>
                    </a:ext>
                  </a:extLst>
                </a:gridCol>
                <a:gridCol w="1561646">
                  <a:extLst>
                    <a:ext uri="{9D8B030D-6E8A-4147-A177-3AD203B41FA5}">
                      <a16:colId xmlns:a16="http://schemas.microsoft.com/office/drawing/2014/main" val="350000012"/>
                    </a:ext>
                  </a:extLst>
                </a:gridCol>
              </a:tblGrid>
              <a:tr h="370840">
                <a:tc>
                  <a:txBody>
                    <a:bodyPr/>
                    <a:lstStyle/>
                    <a:p>
                      <a:r>
                        <a:rPr lang="en-GB" sz="1200" dirty="0"/>
                        <a:t>Number </a:t>
                      </a:r>
                    </a:p>
                  </a:txBody>
                  <a:tcPr>
                    <a:solidFill>
                      <a:schemeClr val="bg1"/>
                    </a:solidFill>
                  </a:tcPr>
                </a:tc>
                <a:tc>
                  <a:txBody>
                    <a:bodyPr/>
                    <a:lstStyle/>
                    <a:p>
                      <a:r>
                        <a:rPr lang="en-GB" sz="1200" dirty="0"/>
                        <a:t>Goal </a:t>
                      </a:r>
                    </a:p>
                  </a:txBody>
                  <a:tcPr>
                    <a:solidFill>
                      <a:schemeClr val="bg1"/>
                    </a:solidFill>
                  </a:tcPr>
                </a:tc>
                <a:tc>
                  <a:txBody>
                    <a:bodyPr/>
                    <a:lstStyle/>
                    <a:p>
                      <a:r>
                        <a:rPr lang="en-GB" sz="1200" dirty="0"/>
                        <a:t>Deadline </a:t>
                      </a:r>
                    </a:p>
                  </a:txBody>
                  <a:tcPr>
                    <a:solidFill>
                      <a:schemeClr val="bg1"/>
                    </a:solidFill>
                  </a:tcPr>
                </a:tc>
                <a:tc>
                  <a:txBody>
                    <a:bodyPr/>
                    <a:lstStyle/>
                    <a:p>
                      <a:r>
                        <a:rPr lang="en-GB" sz="1200" dirty="0"/>
                        <a:t>Actions </a:t>
                      </a:r>
                    </a:p>
                  </a:txBody>
                  <a:tcPr>
                    <a:solidFill>
                      <a:schemeClr val="bg1"/>
                    </a:solidFill>
                  </a:tcPr>
                </a:tc>
                <a:tc>
                  <a:txBody>
                    <a:bodyPr/>
                    <a:lstStyle/>
                    <a:p>
                      <a:r>
                        <a:rPr lang="en-GB" sz="1200" dirty="0"/>
                        <a:t>Skills/ knowledge needed. </a:t>
                      </a:r>
                    </a:p>
                  </a:txBody>
                  <a:tcPr>
                    <a:solidFill>
                      <a:schemeClr val="bg1"/>
                    </a:solidFill>
                  </a:tcPr>
                </a:tc>
                <a:tc>
                  <a:txBody>
                    <a:bodyPr/>
                    <a:lstStyle/>
                    <a:p>
                      <a:r>
                        <a:rPr lang="en-GB" sz="1200" dirty="0"/>
                        <a:t>Progress </a:t>
                      </a:r>
                    </a:p>
                  </a:txBody>
                  <a:tcPr>
                    <a:solidFill>
                      <a:schemeClr val="bg1"/>
                    </a:solidFill>
                  </a:tcPr>
                </a:tc>
                <a:tc>
                  <a:txBody>
                    <a:bodyPr/>
                    <a:lstStyle/>
                    <a:p>
                      <a:r>
                        <a:rPr lang="en-GB" sz="1200" dirty="0"/>
                        <a:t>Reason</a:t>
                      </a:r>
                    </a:p>
                  </a:txBody>
                  <a:tcPr>
                    <a:solidFill>
                      <a:schemeClr val="bg1"/>
                    </a:solidFill>
                  </a:tcPr>
                </a:tc>
                <a:extLst>
                  <a:ext uri="{0D108BD9-81ED-4DB2-BD59-A6C34878D82A}">
                    <a16:rowId xmlns:a16="http://schemas.microsoft.com/office/drawing/2014/main" val="1165161391"/>
                  </a:ext>
                </a:extLst>
              </a:tr>
              <a:tr h="370840">
                <a:tc>
                  <a:txBody>
                    <a:bodyPr/>
                    <a:lstStyle/>
                    <a:p>
                      <a:r>
                        <a:rPr lang="en-GB" sz="1200" dirty="0"/>
                        <a:t>1</a:t>
                      </a:r>
                    </a:p>
                  </a:txBody>
                  <a:tcPr>
                    <a:solidFill>
                      <a:schemeClr val="bg1"/>
                    </a:solidFill>
                  </a:tcPr>
                </a:tc>
                <a:tc>
                  <a:txBody>
                    <a:bodyPr/>
                    <a:lstStyle/>
                    <a:p>
                      <a:r>
                        <a:rPr lang="en-GB" sz="1200" dirty="0"/>
                        <a:t>I would like to get my driver's licence </a:t>
                      </a:r>
                    </a:p>
                  </a:txBody>
                  <a:tcPr>
                    <a:solidFill>
                      <a:schemeClr val="bg1"/>
                    </a:solidFill>
                  </a:tcPr>
                </a:tc>
                <a:tc>
                  <a:txBody>
                    <a:bodyPr/>
                    <a:lstStyle/>
                    <a:p>
                      <a:r>
                        <a:rPr lang="en-GB" sz="1200" dirty="0"/>
                        <a:t>I would like to learn to drive between first and second year. </a:t>
                      </a:r>
                    </a:p>
                    <a:p>
                      <a:endParaRPr lang="en-GB" sz="1200" dirty="0"/>
                    </a:p>
                    <a:p>
                      <a:r>
                        <a:rPr lang="en-GB" sz="1200" dirty="0"/>
                        <a:t>(2024 - 2025)</a:t>
                      </a:r>
                    </a:p>
                  </a:txBody>
                  <a:tcPr>
                    <a:solidFill>
                      <a:schemeClr val="bg1"/>
                    </a:solidFill>
                  </a:tcPr>
                </a:tc>
                <a:tc>
                  <a:txBody>
                    <a:bodyPr/>
                    <a:lstStyle/>
                    <a:p>
                      <a:pPr marL="228600" indent="-228600">
                        <a:buFont typeface="+mj-lt"/>
                        <a:buAutoNum type="arabicPeriod"/>
                      </a:pPr>
                      <a:r>
                        <a:rPr lang="en-GB" sz="1200" dirty="0"/>
                        <a:t>I will take lessons as often as possible </a:t>
                      </a:r>
                    </a:p>
                    <a:p>
                      <a:pPr marL="228600" indent="-228600">
                        <a:buFont typeface="+mj-lt"/>
                        <a:buAutoNum type="arabicPeriod"/>
                      </a:pPr>
                      <a:r>
                        <a:rPr lang="en-GB" sz="1200" dirty="0"/>
                        <a:t>I will put money aside for lessons </a:t>
                      </a:r>
                    </a:p>
                    <a:p>
                      <a:pPr marL="228600" indent="-228600">
                        <a:buFont typeface="+mj-lt"/>
                        <a:buAutoNum type="arabicPeriod"/>
                      </a:pPr>
                      <a:r>
                        <a:rPr lang="en-GB" sz="1200" dirty="0"/>
                        <a:t>I will put money aside for insurance</a:t>
                      </a:r>
                    </a:p>
                    <a:p>
                      <a:pPr marL="228600" indent="-228600">
                        <a:buFont typeface="+mj-lt"/>
                        <a:buAutoNum type="arabicPeriod"/>
                      </a:pPr>
                      <a:r>
                        <a:rPr lang="en-GB" sz="1200" dirty="0"/>
                        <a:t>I will put money aside for buying a car and for paying for petrol. </a:t>
                      </a:r>
                    </a:p>
                    <a:p>
                      <a:pPr marL="228600" indent="-228600">
                        <a:buFont typeface="+mj-lt"/>
                        <a:buAutoNum type="arabicPeriod"/>
                      </a:pPr>
                      <a:r>
                        <a:rPr lang="en-GB" sz="1200" dirty="0"/>
                        <a:t>I will put money aside for MOT’s</a:t>
                      </a:r>
                    </a:p>
                  </a:txBody>
                  <a:tcPr>
                    <a:solidFill>
                      <a:schemeClr val="bg1"/>
                    </a:solidFill>
                  </a:tcPr>
                </a:tc>
                <a:tc>
                  <a:txBody>
                    <a:bodyPr/>
                    <a:lstStyle/>
                    <a:p>
                      <a:pPr marL="0" indent="0">
                        <a:buFont typeface="+mj-lt"/>
                        <a:buNone/>
                      </a:pPr>
                      <a:r>
                        <a:rPr lang="en-GB" sz="1200" dirty="0"/>
                        <a:t>I will need to practice in between lessons to become more comfortable behind the wheel and on the road. </a:t>
                      </a:r>
                    </a:p>
                    <a:p>
                      <a:pPr marL="0" indent="0">
                        <a:buFont typeface="+mj-lt"/>
                        <a:buNone/>
                      </a:pPr>
                      <a:r>
                        <a:rPr lang="en-GB" sz="1200" dirty="0"/>
                        <a:t>I will need to practice and study the facts and laws of the road, so I know what I will have to do when I am driving </a:t>
                      </a:r>
                    </a:p>
                    <a:p>
                      <a:pPr marL="0" indent="0">
                        <a:buFont typeface="+mj-lt"/>
                        <a:buNone/>
                      </a:pPr>
                      <a:r>
                        <a:rPr lang="en-GB" sz="1200" dirty="0"/>
                        <a:t>I will need to study inline theory test in order to prepare for actual assessed theory tests. </a:t>
                      </a:r>
                    </a:p>
                    <a:p>
                      <a:pPr marL="0" indent="0">
                        <a:buFont typeface="+mj-lt"/>
                        <a:buNone/>
                      </a:pPr>
                      <a:r>
                        <a:rPr lang="en-GB" sz="1200" dirty="0"/>
                        <a:t>I will need to research or read up on accidents that happen when driving so I can prepare to not have these happen to me. </a:t>
                      </a:r>
                    </a:p>
                  </a:txBody>
                  <a:tcPr>
                    <a:solidFill>
                      <a:schemeClr val="bg1"/>
                    </a:solidFill>
                  </a:tcPr>
                </a:tc>
                <a:tc>
                  <a:txBody>
                    <a:bodyPr/>
                    <a:lstStyle/>
                    <a:p>
                      <a:r>
                        <a:rPr lang="en-GB" sz="1200" dirty="0"/>
                        <a:t>I have started learning theory and understanding that parts of the car and what they do and are used for when driving. </a:t>
                      </a:r>
                    </a:p>
                    <a:p>
                      <a:r>
                        <a:rPr lang="en-GB" sz="1200" dirty="0"/>
                        <a:t>I have also been learning what road signs mean and paying attention to driving manners when on the road in order to feel comfortable when I myself am driving. </a:t>
                      </a:r>
                    </a:p>
                  </a:txBody>
                  <a:tcPr>
                    <a:solidFill>
                      <a:schemeClr val="bg1"/>
                    </a:solidFill>
                  </a:tcPr>
                </a:tc>
                <a:tc>
                  <a:txBody>
                    <a:bodyPr/>
                    <a:lstStyle/>
                    <a:p>
                      <a:r>
                        <a:rPr lang="en-GB" sz="1200" dirty="0"/>
                        <a:t>I would need to be able to drive to get to filming and sets where I am working in the future, I would also need transport to get between locations. </a:t>
                      </a:r>
                    </a:p>
                  </a:txBody>
                  <a:tcPr>
                    <a:solidFill>
                      <a:schemeClr val="bg1"/>
                    </a:solidFill>
                  </a:tcPr>
                </a:tc>
                <a:extLst>
                  <a:ext uri="{0D108BD9-81ED-4DB2-BD59-A6C34878D82A}">
                    <a16:rowId xmlns:a16="http://schemas.microsoft.com/office/drawing/2014/main" val="583664979"/>
                  </a:ext>
                </a:extLst>
              </a:tr>
            </a:tbl>
          </a:graphicData>
        </a:graphic>
      </p:graphicFrame>
    </p:spTree>
    <p:extLst>
      <p:ext uri="{BB962C8B-B14F-4D97-AF65-F5344CB8AC3E}">
        <p14:creationId xmlns:p14="http://schemas.microsoft.com/office/powerpoint/2010/main" val="2955795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4E4E8-996C-CE4C-7905-49639A11CBDC}"/>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65A32C4C-4866-60AB-06FC-17B7B0732DC8}"/>
              </a:ext>
            </a:extLst>
          </p:cNvPr>
          <p:cNvSpPr txBox="1">
            <a:spLocks/>
          </p:cNvSpPr>
          <p:nvPr/>
        </p:nvSpPr>
        <p:spPr>
          <a:xfrm>
            <a:off x="209757" y="125235"/>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2</a:t>
            </a:r>
          </a:p>
        </p:txBody>
      </p:sp>
      <p:graphicFrame>
        <p:nvGraphicFramePr>
          <p:cNvPr id="2" name="Table 1">
            <a:extLst>
              <a:ext uri="{FF2B5EF4-FFF2-40B4-BE49-F238E27FC236}">
                <a16:creationId xmlns:a16="http://schemas.microsoft.com/office/drawing/2014/main" id="{05CD30CC-7B46-B3F6-91B8-AB4B03BDBEC7}"/>
              </a:ext>
            </a:extLst>
          </p:cNvPr>
          <p:cNvGraphicFramePr>
            <a:graphicFrameLocks noGrp="1"/>
          </p:cNvGraphicFramePr>
          <p:nvPr>
            <p:extLst>
              <p:ext uri="{D42A27DB-BD31-4B8C-83A1-F6EECF244321}">
                <p14:modId xmlns:p14="http://schemas.microsoft.com/office/powerpoint/2010/main" val="2111483216"/>
              </p:ext>
            </p:extLst>
          </p:nvPr>
        </p:nvGraphicFramePr>
        <p:xfrm>
          <a:off x="574675" y="1203130"/>
          <a:ext cx="10931522" cy="5029200"/>
        </p:xfrm>
        <a:graphic>
          <a:graphicData uri="http://schemas.openxmlformats.org/drawingml/2006/table">
            <a:tbl>
              <a:tblPr firstRow="1" bandRow="1"/>
              <a:tblGrid>
                <a:gridCol w="700333">
                  <a:extLst>
                    <a:ext uri="{9D8B030D-6E8A-4147-A177-3AD203B41FA5}">
                      <a16:colId xmlns:a16="http://schemas.microsoft.com/office/drawing/2014/main" val="495021882"/>
                    </a:ext>
                  </a:extLst>
                </a:gridCol>
                <a:gridCol w="2422959">
                  <a:extLst>
                    <a:ext uri="{9D8B030D-6E8A-4147-A177-3AD203B41FA5}">
                      <a16:colId xmlns:a16="http://schemas.microsoft.com/office/drawing/2014/main" val="1248792499"/>
                    </a:ext>
                  </a:extLst>
                </a:gridCol>
                <a:gridCol w="1561646">
                  <a:extLst>
                    <a:ext uri="{9D8B030D-6E8A-4147-A177-3AD203B41FA5}">
                      <a16:colId xmlns:a16="http://schemas.microsoft.com/office/drawing/2014/main" val="2855698283"/>
                    </a:ext>
                  </a:extLst>
                </a:gridCol>
                <a:gridCol w="1561646">
                  <a:extLst>
                    <a:ext uri="{9D8B030D-6E8A-4147-A177-3AD203B41FA5}">
                      <a16:colId xmlns:a16="http://schemas.microsoft.com/office/drawing/2014/main" val="931084714"/>
                    </a:ext>
                  </a:extLst>
                </a:gridCol>
                <a:gridCol w="1561646">
                  <a:extLst>
                    <a:ext uri="{9D8B030D-6E8A-4147-A177-3AD203B41FA5}">
                      <a16:colId xmlns:a16="http://schemas.microsoft.com/office/drawing/2014/main" val="1212169025"/>
                    </a:ext>
                  </a:extLst>
                </a:gridCol>
                <a:gridCol w="1561646">
                  <a:extLst>
                    <a:ext uri="{9D8B030D-6E8A-4147-A177-3AD203B41FA5}">
                      <a16:colId xmlns:a16="http://schemas.microsoft.com/office/drawing/2014/main" val="1534003562"/>
                    </a:ext>
                  </a:extLst>
                </a:gridCol>
                <a:gridCol w="1561646">
                  <a:extLst>
                    <a:ext uri="{9D8B030D-6E8A-4147-A177-3AD203B41FA5}">
                      <a16:colId xmlns:a16="http://schemas.microsoft.com/office/drawing/2014/main" val="350000012"/>
                    </a:ext>
                  </a:extLst>
                </a:gridCol>
              </a:tblGrid>
              <a:tr h="370840">
                <a:tc>
                  <a:txBody>
                    <a:bodyPr/>
                    <a:lstStyle/>
                    <a:p>
                      <a:r>
                        <a:rPr lang="en-GB" sz="1200" dirty="0"/>
                        <a:t>Number </a:t>
                      </a:r>
                    </a:p>
                  </a:txBody>
                  <a:tcPr>
                    <a:solidFill>
                      <a:schemeClr val="bg1"/>
                    </a:solidFill>
                  </a:tcPr>
                </a:tc>
                <a:tc>
                  <a:txBody>
                    <a:bodyPr/>
                    <a:lstStyle/>
                    <a:p>
                      <a:r>
                        <a:rPr lang="en-GB" sz="1200" dirty="0"/>
                        <a:t>Goal </a:t>
                      </a:r>
                    </a:p>
                  </a:txBody>
                  <a:tcPr>
                    <a:solidFill>
                      <a:schemeClr val="bg1"/>
                    </a:solidFill>
                  </a:tcPr>
                </a:tc>
                <a:tc>
                  <a:txBody>
                    <a:bodyPr/>
                    <a:lstStyle/>
                    <a:p>
                      <a:r>
                        <a:rPr lang="en-GB" sz="1200" dirty="0"/>
                        <a:t>Deadline </a:t>
                      </a:r>
                    </a:p>
                  </a:txBody>
                  <a:tcPr>
                    <a:solidFill>
                      <a:schemeClr val="bg1"/>
                    </a:solidFill>
                  </a:tcPr>
                </a:tc>
                <a:tc>
                  <a:txBody>
                    <a:bodyPr/>
                    <a:lstStyle/>
                    <a:p>
                      <a:r>
                        <a:rPr lang="en-GB" sz="1200" dirty="0"/>
                        <a:t>Actions </a:t>
                      </a:r>
                    </a:p>
                  </a:txBody>
                  <a:tcPr>
                    <a:solidFill>
                      <a:schemeClr val="bg1"/>
                    </a:solidFill>
                  </a:tcPr>
                </a:tc>
                <a:tc>
                  <a:txBody>
                    <a:bodyPr/>
                    <a:lstStyle/>
                    <a:p>
                      <a:r>
                        <a:rPr lang="en-GB" sz="1200" dirty="0"/>
                        <a:t>Skills/ knowledge needed. </a:t>
                      </a:r>
                    </a:p>
                  </a:txBody>
                  <a:tcPr>
                    <a:solidFill>
                      <a:schemeClr val="bg1"/>
                    </a:solidFill>
                  </a:tcPr>
                </a:tc>
                <a:tc>
                  <a:txBody>
                    <a:bodyPr/>
                    <a:lstStyle/>
                    <a:p>
                      <a:r>
                        <a:rPr lang="en-GB" sz="1200" dirty="0"/>
                        <a:t>Progress </a:t>
                      </a:r>
                    </a:p>
                  </a:txBody>
                  <a:tcPr>
                    <a:solidFill>
                      <a:schemeClr val="bg1"/>
                    </a:solidFill>
                  </a:tcPr>
                </a:tc>
                <a:tc>
                  <a:txBody>
                    <a:bodyPr/>
                    <a:lstStyle/>
                    <a:p>
                      <a:r>
                        <a:rPr lang="en-GB" sz="1200" dirty="0"/>
                        <a:t>Reason</a:t>
                      </a:r>
                    </a:p>
                  </a:txBody>
                  <a:tcPr>
                    <a:solidFill>
                      <a:schemeClr val="bg1"/>
                    </a:solidFill>
                  </a:tcPr>
                </a:tc>
                <a:extLst>
                  <a:ext uri="{0D108BD9-81ED-4DB2-BD59-A6C34878D82A}">
                    <a16:rowId xmlns:a16="http://schemas.microsoft.com/office/drawing/2014/main" val="1165161391"/>
                  </a:ext>
                </a:extLst>
              </a:tr>
              <a:tr h="370840">
                <a:tc>
                  <a:txBody>
                    <a:bodyPr/>
                    <a:lstStyle/>
                    <a:p>
                      <a:r>
                        <a:rPr lang="en-GB" sz="1200" dirty="0"/>
                        <a:t>2</a:t>
                      </a:r>
                    </a:p>
                  </a:txBody>
                  <a:tcPr>
                    <a:solidFill>
                      <a:schemeClr val="bg1"/>
                    </a:solidFill>
                  </a:tcPr>
                </a:tc>
                <a:tc>
                  <a:txBody>
                    <a:bodyPr/>
                    <a:lstStyle/>
                    <a:p>
                      <a:r>
                        <a:rPr lang="en-GB" sz="1200" dirty="0"/>
                        <a:t>I would like to learn the Welsh language</a:t>
                      </a:r>
                    </a:p>
                  </a:txBody>
                  <a:tcPr>
                    <a:solidFill>
                      <a:schemeClr val="bg1"/>
                    </a:solidFill>
                  </a:tcPr>
                </a:tc>
                <a:tc>
                  <a:txBody>
                    <a:bodyPr/>
                    <a:lstStyle/>
                    <a:p>
                      <a:r>
                        <a:rPr lang="en-GB" sz="1200" dirty="0"/>
                        <a:t>I would like to be semi-fluent by the end of my third year</a:t>
                      </a:r>
                    </a:p>
                    <a:p>
                      <a:endParaRPr lang="en-GB" sz="1200" dirty="0"/>
                    </a:p>
                    <a:p>
                      <a:r>
                        <a:rPr lang="en-GB" sz="1200" dirty="0"/>
                        <a:t>(2025-2026)</a:t>
                      </a:r>
                    </a:p>
                  </a:txBody>
                  <a:tcPr>
                    <a:solidFill>
                      <a:schemeClr val="bg1"/>
                    </a:solidFill>
                  </a:tcPr>
                </a:tc>
                <a:tc>
                  <a:txBody>
                    <a:bodyPr/>
                    <a:lstStyle/>
                    <a:p>
                      <a:pPr marL="228600" indent="-228600">
                        <a:buFont typeface="+mj-lt"/>
                        <a:buAutoNum type="arabicPeriod"/>
                      </a:pPr>
                      <a:r>
                        <a:rPr lang="en-GB" sz="1200" dirty="0"/>
                        <a:t>I will take lessons as often as possible </a:t>
                      </a:r>
                    </a:p>
                    <a:p>
                      <a:pPr marL="228600" indent="-228600">
                        <a:buFont typeface="+mj-lt"/>
                        <a:buAutoNum type="arabicPeriod"/>
                      </a:pPr>
                      <a:r>
                        <a:rPr lang="en-GB" sz="1200" dirty="0"/>
                        <a:t>I will practice on Duolingo at least once a day </a:t>
                      </a:r>
                    </a:p>
                    <a:p>
                      <a:pPr marL="228600" indent="-228600">
                        <a:buFont typeface="+mj-lt"/>
                        <a:buAutoNum type="arabicPeriod"/>
                      </a:pPr>
                      <a:r>
                        <a:rPr lang="en-GB" sz="1200" dirty="0"/>
                        <a:t>Ill speak, listen to and read Welsh books, songs, radio programs and Welsh speaking people. </a:t>
                      </a:r>
                    </a:p>
                  </a:txBody>
                  <a:tcPr>
                    <a:solidFill>
                      <a:schemeClr val="bg1"/>
                    </a:solidFill>
                  </a:tcPr>
                </a:tc>
                <a:tc>
                  <a:txBody>
                    <a:bodyPr/>
                    <a:lstStyle/>
                    <a:p>
                      <a:pPr marL="0" indent="0">
                        <a:buFont typeface="+mj-lt"/>
                        <a:buNone/>
                      </a:pPr>
                      <a:r>
                        <a:rPr lang="en-GB" sz="1200" dirty="0"/>
                        <a:t>I will need to practice on my own accord in order to get better at learning Welsh </a:t>
                      </a:r>
                    </a:p>
                    <a:p>
                      <a:pPr marL="0" indent="0">
                        <a:buFont typeface="+mj-lt"/>
                        <a:buNone/>
                      </a:pPr>
                      <a:r>
                        <a:rPr lang="en-GB" sz="1200" dirty="0"/>
                        <a:t>I will need to practice speaking Welsh to other native speakers in order to develop my language skills</a:t>
                      </a:r>
                    </a:p>
                  </a:txBody>
                  <a:tcPr>
                    <a:solidFill>
                      <a:schemeClr val="bg1"/>
                    </a:solidFill>
                  </a:tcPr>
                </a:tc>
                <a:tc>
                  <a:txBody>
                    <a:bodyPr/>
                    <a:lstStyle/>
                    <a:p>
                      <a:r>
                        <a:rPr lang="en-GB" sz="1200" dirty="0"/>
                        <a:t>Ive been practicing Welsh on Duolingo for over two months and reading signs in Welsh testing if I can understand what they say. </a:t>
                      </a:r>
                    </a:p>
                  </a:txBody>
                  <a:tcPr>
                    <a:solidFill>
                      <a:schemeClr val="bg1"/>
                    </a:solidFill>
                  </a:tcPr>
                </a:tc>
                <a:tc>
                  <a:txBody>
                    <a:bodyPr/>
                    <a:lstStyle/>
                    <a:p>
                      <a:r>
                        <a:rPr lang="en-GB" sz="1200" dirty="0"/>
                        <a:t>Being able to speak Welsh or any other language will open up my ability to work from other countries and other companies. </a:t>
                      </a:r>
                    </a:p>
                  </a:txBody>
                  <a:tcPr>
                    <a:solidFill>
                      <a:schemeClr val="bg1"/>
                    </a:solidFill>
                  </a:tcPr>
                </a:tc>
                <a:extLst>
                  <a:ext uri="{0D108BD9-81ED-4DB2-BD59-A6C34878D82A}">
                    <a16:rowId xmlns:a16="http://schemas.microsoft.com/office/drawing/2014/main" val="1845673996"/>
                  </a:ext>
                </a:extLst>
              </a:tr>
              <a:tr h="370840">
                <a:tc>
                  <a:txBody>
                    <a:bodyPr/>
                    <a:lstStyle/>
                    <a:p>
                      <a:r>
                        <a:rPr lang="en-GB" sz="1200" dirty="0"/>
                        <a:t>3</a:t>
                      </a:r>
                    </a:p>
                  </a:txBody>
                  <a:tcPr>
                    <a:solidFill>
                      <a:schemeClr val="bg1"/>
                    </a:solidFill>
                  </a:tcPr>
                </a:tc>
                <a:tc>
                  <a:txBody>
                    <a:bodyPr/>
                    <a:lstStyle/>
                    <a:p>
                      <a:r>
                        <a:rPr lang="en-GB" sz="1200" dirty="0"/>
                        <a:t>I would like to travel more</a:t>
                      </a:r>
                    </a:p>
                  </a:txBody>
                  <a:tcPr>
                    <a:solidFill>
                      <a:schemeClr val="bg1"/>
                    </a:solidFill>
                  </a:tcPr>
                </a:tc>
                <a:tc>
                  <a:txBody>
                    <a:bodyPr/>
                    <a:lstStyle/>
                    <a:p>
                      <a:r>
                        <a:rPr lang="en-GB" sz="1200" dirty="0"/>
                        <a:t>I would like to travel as much as I can between terms and on weekend throughout all three years of university. </a:t>
                      </a:r>
                    </a:p>
                    <a:p>
                      <a:endParaRPr lang="en-GB" sz="1200" dirty="0"/>
                    </a:p>
                    <a:p>
                      <a:r>
                        <a:rPr lang="en-GB" sz="1200" dirty="0"/>
                        <a:t>(2025 – 2026)</a:t>
                      </a:r>
                    </a:p>
                  </a:txBody>
                  <a:tcPr>
                    <a:solidFill>
                      <a:schemeClr val="bg1"/>
                    </a:solidFill>
                  </a:tcPr>
                </a:tc>
                <a:tc>
                  <a:txBody>
                    <a:bodyPr/>
                    <a:lstStyle/>
                    <a:p>
                      <a:pPr marL="228600" indent="-228600">
                        <a:buFont typeface="+mj-lt"/>
                        <a:buAutoNum type="arabicPeriod"/>
                      </a:pPr>
                      <a:r>
                        <a:rPr lang="en-GB" sz="1200" dirty="0"/>
                        <a:t>I will take weekend trips to go hiking </a:t>
                      </a:r>
                    </a:p>
                    <a:p>
                      <a:pPr marL="228600" indent="-228600">
                        <a:buFont typeface="+mj-lt"/>
                        <a:buAutoNum type="arabicPeriod"/>
                      </a:pPr>
                      <a:r>
                        <a:rPr lang="en-GB" sz="1200" dirty="0"/>
                        <a:t>I will take trips to explore new places </a:t>
                      </a:r>
                    </a:p>
                    <a:p>
                      <a:pPr marL="228600" indent="-228600">
                        <a:buFont typeface="+mj-lt"/>
                        <a:buAutoNum type="arabicPeriod"/>
                      </a:pPr>
                      <a:r>
                        <a:rPr lang="en-GB" sz="1200" dirty="0"/>
                        <a:t>I will take trips to go camping </a:t>
                      </a:r>
                    </a:p>
                    <a:p>
                      <a:pPr marL="228600" indent="-228600">
                        <a:buFont typeface="+mj-lt"/>
                        <a:buAutoNum type="arabicPeriod"/>
                      </a:pPr>
                      <a:r>
                        <a:rPr lang="en-GB" sz="1200" dirty="0"/>
                        <a:t>I will travel abroad in new places to see and experience new things</a:t>
                      </a:r>
                    </a:p>
                  </a:txBody>
                  <a:tcPr>
                    <a:solidFill>
                      <a:schemeClr val="bg1"/>
                    </a:solidFill>
                  </a:tcPr>
                </a:tc>
                <a:tc>
                  <a:txBody>
                    <a:bodyPr/>
                    <a:lstStyle/>
                    <a:p>
                      <a:pPr marL="0" indent="0">
                        <a:buFont typeface="+mj-lt"/>
                        <a:buNone/>
                      </a:pPr>
                      <a:r>
                        <a:rPr lang="en-GB" sz="1200" dirty="0"/>
                        <a:t>I will need to research and develop an understanding of other cultures  in order to better design and incorporate elements of their culture into the work and sets. </a:t>
                      </a:r>
                    </a:p>
                  </a:txBody>
                  <a:tcPr>
                    <a:solidFill>
                      <a:schemeClr val="bg1"/>
                    </a:solidFill>
                  </a:tcPr>
                </a:tc>
                <a:tc>
                  <a:txBody>
                    <a:bodyPr/>
                    <a:lstStyle/>
                    <a:p>
                      <a:r>
                        <a:rPr lang="en-GB" sz="1200" dirty="0"/>
                        <a:t>Ive been to many places and often go on hikes around south Wales to see the sights. </a:t>
                      </a:r>
                    </a:p>
                    <a:p>
                      <a:r>
                        <a:rPr lang="en-GB" sz="1200" dirty="0"/>
                        <a:t>I have done research and listened to music as well as reading books based on and in other cultures.</a:t>
                      </a:r>
                    </a:p>
                  </a:txBody>
                  <a:tcPr>
                    <a:solidFill>
                      <a:schemeClr val="bg1"/>
                    </a:solidFill>
                  </a:tcPr>
                </a:tc>
                <a:tc>
                  <a:txBody>
                    <a:bodyPr/>
                    <a:lstStyle/>
                    <a:p>
                      <a:r>
                        <a:rPr lang="en-GB" sz="1200" dirty="0"/>
                        <a:t>Being able to understand who I am designing for will allow me to gain a wider range of employers and work after I graduate. </a:t>
                      </a:r>
                    </a:p>
                  </a:txBody>
                  <a:tcPr>
                    <a:solidFill>
                      <a:schemeClr val="bg1"/>
                    </a:solidFill>
                  </a:tcPr>
                </a:tc>
                <a:extLst>
                  <a:ext uri="{0D108BD9-81ED-4DB2-BD59-A6C34878D82A}">
                    <a16:rowId xmlns:a16="http://schemas.microsoft.com/office/drawing/2014/main" val="333838575"/>
                  </a:ext>
                </a:extLst>
              </a:tr>
            </a:tbl>
          </a:graphicData>
        </a:graphic>
      </p:graphicFrame>
    </p:spTree>
    <p:extLst>
      <p:ext uri="{BB962C8B-B14F-4D97-AF65-F5344CB8AC3E}">
        <p14:creationId xmlns:p14="http://schemas.microsoft.com/office/powerpoint/2010/main" val="1496158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8D4495-14F7-5525-8FD6-79138C767276}"/>
              </a:ext>
            </a:extLst>
          </p:cNvPr>
          <p:cNvSpPr>
            <a:spLocks noGrp="1"/>
          </p:cNvSpPr>
          <p:nvPr>
            <p:ph idx="1"/>
          </p:nvPr>
        </p:nvSpPr>
        <p:spPr>
          <a:xfrm>
            <a:off x="209756" y="958850"/>
            <a:ext cx="11639343" cy="936625"/>
          </a:xfrm>
        </p:spPr>
        <p:txBody>
          <a:bodyPr>
            <a:normAutofit/>
          </a:bodyPr>
          <a:lstStyle/>
          <a:p>
            <a:pPr marL="0" indent="0">
              <a:buNone/>
            </a:pPr>
            <a:r>
              <a:rPr lang="en-GB" sz="1200" dirty="0"/>
              <a:t>This will be supported with an individual 2-minute video (maximum time), which reflects upon the transferable skills you have developed over the course of the module. You will identify where there were personal shortfalls in skills and abilities, and what plans are in place/ can be put in place, to address these skills gaps. </a:t>
            </a:r>
          </a:p>
          <a:p>
            <a:pPr marL="0" indent="0">
              <a:buNone/>
            </a:pPr>
            <a:r>
              <a:rPr lang="en-GB" sz="1200" dirty="0"/>
              <a:t>In creating this video, you should apply an appropriate reflective model to frame your reflection (e.g. Gibb’s) and refer to the theories and concepts introduced on this and other modules you have studied which have contributed to your learning. </a:t>
            </a:r>
          </a:p>
        </p:txBody>
      </p:sp>
      <p:sp>
        <p:nvSpPr>
          <p:cNvPr id="4" name="Rectangle 3">
            <a:extLst>
              <a:ext uri="{FF2B5EF4-FFF2-40B4-BE49-F238E27FC236}">
                <a16:creationId xmlns:a16="http://schemas.microsoft.com/office/drawing/2014/main" id="{431C3489-8825-08C0-49B4-711F7F142CEE}"/>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itle 1">
            <a:extLst>
              <a:ext uri="{FF2B5EF4-FFF2-40B4-BE49-F238E27FC236}">
                <a16:creationId xmlns:a16="http://schemas.microsoft.com/office/drawing/2014/main" id="{E69DC7A6-FC9B-087B-BDFA-B9467E13ABD2}"/>
              </a:ext>
            </a:extLst>
          </p:cNvPr>
          <p:cNvSpPr txBox="1">
            <a:spLocks/>
          </p:cNvSpPr>
          <p:nvPr/>
        </p:nvSpPr>
        <p:spPr>
          <a:xfrm>
            <a:off x="209757" y="125235"/>
            <a:ext cx="5771637" cy="10054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Georgia Pro Cond Black" panose="02040A06050405020203" pitchFamily="18" charset="0"/>
              </a:rPr>
              <a:t>Component 2</a:t>
            </a:r>
          </a:p>
        </p:txBody>
      </p:sp>
      <p:sp>
        <p:nvSpPr>
          <p:cNvPr id="6" name="Content Placeholder 2">
            <a:extLst>
              <a:ext uri="{FF2B5EF4-FFF2-40B4-BE49-F238E27FC236}">
                <a16:creationId xmlns:a16="http://schemas.microsoft.com/office/drawing/2014/main" id="{58DEEC18-97E3-0EC5-6784-91B00284A7C1}"/>
              </a:ext>
            </a:extLst>
          </p:cNvPr>
          <p:cNvSpPr txBox="1">
            <a:spLocks/>
          </p:cNvSpPr>
          <p:nvPr/>
        </p:nvSpPr>
        <p:spPr>
          <a:xfrm>
            <a:off x="4328909" y="2260876"/>
            <a:ext cx="3304970" cy="263249"/>
          </a:xfrm>
          <a:prstGeom prst="rect">
            <a:avLst/>
          </a:prstGeom>
          <a:ln w="19050">
            <a:solidFill>
              <a:srgbClr val="7030A0">
                <a:alpha val="49804"/>
              </a:srgb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Video link: </a:t>
            </a:r>
            <a:r>
              <a:rPr lang="en-GB" sz="1200" dirty="0">
                <a:hlinkClick r:id="rId2"/>
              </a:rPr>
              <a:t>Recording-20240112_155114.webm</a:t>
            </a:r>
            <a:endParaRPr lang="en-GB" sz="1200" dirty="0"/>
          </a:p>
        </p:txBody>
      </p:sp>
    </p:spTree>
    <p:extLst>
      <p:ext uri="{BB962C8B-B14F-4D97-AF65-F5344CB8AC3E}">
        <p14:creationId xmlns:p14="http://schemas.microsoft.com/office/powerpoint/2010/main" val="1096751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C3674-6142-BBE7-F643-5645C4BEB8F1}"/>
              </a:ext>
            </a:extLst>
          </p:cNvPr>
          <p:cNvSpPr>
            <a:spLocks noGrp="1"/>
          </p:cNvSpPr>
          <p:nvPr>
            <p:ph type="title"/>
          </p:nvPr>
        </p:nvSpPr>
        <p:spPr/>
        <p:txBody>
          <a:bodyPr/>
          <a:lstStyle/>
          <a:p>
            <a:r>
              <a:rPr lang="en-GB" dirty="0">
                <a:latin typeface="Georgia Pro Cond Black" panose="02040A06050405020203" pitchFamily="18" charset="0"/>
              </a:rPr>
              <a:t>Reference list</a:t>
            </a:r>
          </a:p>
        </p:txBody>
      </p:sp>
      <p:sp>
        <p:nvSpPr>
          <p:cNvPr id="3" name="Content Placeholder 2">
            <a:extLst>
              <a:ext uri="{FF2B5EF4-FFF2-40B4-BE49-F238E27FC236}">
                <a16:creationId xmlns:a16="http://schemas.microsoft.com/office/drawing/2014/main" id="{C8051DD2-EE2C-3CEA-C372-23A4796C819F}"/>
              </a:ext>
            </a:extLst>
          </p:cNvPr>
          <p:cNvSpPr>
            <a:spLocks noGrp="1"/>
          </p:cNvSpPr>
          <p:nvPr>
            <p:ph idx="1"/>
          </p:nvPr>
        </p:nvSpPr>
        <p:spPr/>
        <p:txBody>
          <a:bodyPr>
            <a:normAutofit/>
          </a:bodyPr>
          <a:lstStyle/>
          <a:p>
            <a:r>
              <a:rPr lang="en-GB" sz="1200" dirty="0"/>
              <a:t>Pecktal, L. (1975) designing and painting for the theatre, Florida: Harcourt Brace College Publications</a:t>
            </a:r>
          </a:p>
          <a:p>
            <a:r>
              <a:rPr lang="en-GB" sz="1200" dirty="0"/>
              <a:t>Parker, W.O, Wolf, R.C. and Block, D. (2005) scene design and stage lighting, 9th edn, Canada: Micheal Rosenburg</a:t>
            </a:r>
          </a:p>
          <a:p>
            <a:r>
              <a:rPr lang="en-GB" sz="1200" dirty="0"/>
              <a:t>Pavelka, M. (2015) so you want to become a theatre designer?, London: Nick Hern Books</a:t>
            </a:r>
          </a:p>
          <a:p>
            <a:r>
              <a:rPr lang="en-GB" sz="1200" dirty="0"/>
              <a:t>Bradley, G. (2014) ‘How do I become … a set designer’ the Guardian, 6th March 2014, available at: </a:t>
            </a:r>
            <a:r>
              <a:rPr lang="en-GB" sz="1200" dirty="0">
                <a:hlinkClick r:id="rId2"/>
              </a:rPr>
              <a:t>https://www.theguardian.com/money/2014/mar/06/how-become-set-designer</a:t>
            </a:r>
            <a:endParaRPr lang="en-GB" sz="1200" dirty="0"/>
          </a:p>
          <a:p>
            <a:r>
              <a:rPr lang="en-GB" sz="1200" i="1" dirty="0"/>
              <a:t>The Lorax </a:t>
            </a:r>
            <a:r>
              <a:rPr lang="en-GB" sz="1200" dirty="0"/>
              <a:t>(2012) directed by Chris Renaud, Kyle Balda [DVD] USA, Universal Pictures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Holmquist, M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UWTSD &amp; Coleg Sir Gâr students to perform ‘The Visit’.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https://www.uwtsd.ac.uk/news/press-releases/press-2023/uwtsd--coleg-sir-gar-students-to-perform-the-visit-.html</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December 2023) </a:t>
            </a:r>
          </a:p>
          <a:p>
            <a:endParaRPr lang="en-GB" sz="1200" i="1" dirty="0"/>
          </a:p>
          <a:p>
            <a:endParaRPr lang="en-GB" sz="1200" dirty="0"/>
          </a:p>
        </p:txBody>
      </p:sp>
      <p:sp>
        <p:nvSpPr>
          <p:cNvPr id="4" name="Rectangle 3">
            <a:extLst>
              <a:ext uri="{FF2B5EF4-FFF2-40B4-BE49-F238E27FC236}">
                <a16:creationId xmlns:a16="http://schemas.microsoft.com/office/drawing/2014/main" id="{B4CC5954-C5FC-B928-B05B-0E67BE596318}"/>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3492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TotalTime>
  <Words>2744</Words>
  <Application>Microsoft Office PowerPoint</Application>
  <PresentationFormat>Widescreen</PresentationFormat>
  <Paragraphs>134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Georgia Pro Cond Black</vt:lpstr>
      <vt:lpstr>Wingdings</vt:lpstr>
      <vt:lpstr>Office Theme</vt:lpstr>
      <vt:lpstr>Digital skills Mondays</vt:lpstr>
      <vt:lpstr>Component 1 task 1</vt:lpstr>
      <vt:lpstr>Review of Turnitin. </vt:lpstr>
      <vt:lpstr>Component 1 task 2</vt:lpstr>
      <vt:lpstr>NINA CAMPBELL  SET DESIGNER AND CREATIVE DIRECTOR  - EVALUATION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Mondays</dc:title>
  <dc:creator>Nina Campbell (2300752)</dc:creator>
  <cp:lastModifiedBy>Nina Campbell</cp:lastModifiedBy>
  <cp:revision>2</cp:revision>
  <dcterms:created xsi:type="dcterms:W3CDTF">2023-10-09T11:04:51Z</dcterms:created>
  <dcterms:modified xsi:type="dcterms:W3CDTF">2024-01-12T15:55:20Z</dcterms:modified>
</cp:coreProperties>
</file>