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279" r:id="rId4"/>
    <p:sldId id="280" r:id="rId5"/>
    <p:sldId id="295" r:id="rId6"/>
    <p:sldId id="281" r:id="rId7"/>
    <p:sldId id="282" r:id="rId8"/>
    <p:sldId id="283" r:id="rId9"/>
    <p:sldId id="297" r:id="rId10"/>
    <p:sldId id="298" r:id="rId11"/>
    <p:sldId id="289" r:id="rId12"/>
    <p:sldId id="285" r:id="rId13"/>
    <p:sldId id="287" r:id="rId14"/>
    <p:sldId id="288" r:id="rId15"/>
    <p:sldId id="291" r:id="rId16"/>
    <p:sldId id="292" r:id="rId17"/>
    <p:sldId id="290" r:id="rId18"/>
    <p:sldId id="296" r:id="rId19"/>
    <p:sldId id="293" r:id="rId20"/>
    <p:sldId id="294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9" autoAdjust="0"/>
    <p:restoredTop sz="94576" autoAdjust="0"/>
  </p:normalViewPr>
  <p:slideViewPr>
    <p:cSldViewPr>
      <p:cViewPr varScale="1">
        <p:scale>
          <a:sx n="96" d="100"/>
          <a:sy n="96" d="100"/>
        </p:scale>
        <p:origin x="1046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CF1CFC5-9F47-417B-8074-5E76788433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35279DA-7391-4594-9A27-D6F49CB793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6AA51DA-C9A4-4D75-B32B-D8FBE53A024F}" type="slidenum">
              <a:rPr lang="en-US" altLang="en-US" smtClean="0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EAF6719-9CE5-45B1-BE28-B3D516F63AEA}" type="slidenum">
              <a:rPr lang="en-US" altLang="en-US" smtClean="0">
                <a:latin typeface="Verdana" panose="020B0604030504040204" pitchFamily="34" charset="0"/>
              </a:rPr>
              <a:pPr/>
              <a:t>4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B02933-01B3-4DF7-806A-0D64EC9A8225}" type="slidenum">
              <a:rPr lang="en-US" altLang="en-US" smtClean="0">
                <a:latin typeface="Verdana" panose="020B0604030504040204" pitchFamily="34" charset="0"/>
              </a:rPr>
              <a:pPr/>
              <a:t>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130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B02933-01B3-4DF7-806A-0D64EC9A8225}" type="slidenum">
              <a:rPr lang="en-US" altLang="en-US" smtClean="0">
                <a:latin typeface="Verdana" panose="020B0604030504040204" pitchFamily="34" charset="0"/>
              </a:rPr>
              <a:pPr/>
              <a:t>6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8E4A68E-0EC9-4910-8520-99885D1813CA}" type="slidenum">
              <a:rPr lang="en-US" altLang="en-US" smtClean="0">
                <a:latin typeface="Verdana" panose="020B0604030504040204" pitchFamily="34" charset="0"/>
              </a:rPr>
              <a:pPr/>
              <a:t>7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B9505-64BA-4CC7-A273-2AA180581A23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28ACD-4CF8-40A4-9B8E-5EE4939F25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241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E755C-679D-4DDE-886C-100FADD109C1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49374-A4E6-40BF-BA47-8C73D6A2BE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263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05526-8B03-40BF-9519-26FBEEF7A9F2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401B4-5826-41B1-80A6-31E58F07E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2374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76F8C-E999-416B-A20C-3EC41543A563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91CE7-D0DB-41EF-8BF3-F4163A7384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790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4F504-9D71-449C-A37C-5D6987735494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C9E32-AB4D-4A1E-804B-71363AC906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74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62CB4-85FF-43A3-A419-9CBE4CCC5174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A19DD-2605-44AB-ADF4-66B128EF18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BE8C5-450B-48FB-8164-3796DE2DCD4F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B5E7-E97A-45B4-BC90-E6CCFCA701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353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44604-6692-4EB0-AF2B-F83505995E40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48723-CD16-49E8-AD3D-B4FBF0147C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5261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94F14-8F87-4005-9785-B023A92BF275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B4A2-0805-4A46-A9F0-A7CE0AAA18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390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989C8-7120-4A7C-8609-096B450BED80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1D5BA-6E53-433A-A63F-D1A0752C08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3932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F4258-81C8-4CF1-8C9D-2EB9A2291074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B9AB8-E2C8-4CA9-818B-AAC98D3BED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6586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7AA668-A6D9-4442-B1F7-297B3AB1337F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08A77417-8AAA-49B9-9E7A-94A6D4254F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2010-to-2015-government-policy-health-and-safety-reform/2010-to-2015-government-policy-health-and-safety-refor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knowledge/fundamentals/emp-law/tribunals/questions/" TargetMode="External"/><Relationship Id="rId2" Type="http://schemas.openxmlformats.org/officeDocument/2006/relationships/hyperlink" Target="http://www.acas.org.uk/index.aspx?articleid=217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6/18/contents" TargetMode="External"/><Relationship Id="rId2" Type="http://schemas.openxmlformats.org/officeDocument/2006/relationships/hyperlink" Target="http://www.cipd.co.uk/knowledge/fundamentals/emp-law/dismissal/wrongful-dismissal-questio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xperthr.co.uk/faq/what-is-the-difference-between-wrongful-dismissal-and-unfair-dismissal/58377/" TargetMode="External"/><Relationship Id="rId4" Type="http://schemas.openxmlformats.org/officeDocument/2006/relationships/hyperlink" Target="http://www.cipd.co.uk/knowledge/fundamentals/emp-law/dismissal/case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c/common-law.asp" TargetMode="External"/><Relationship Id="rId2" Type="http://schemas.openxmlformats.org/officeDocument/2006/relationships/hyperlink" Target="https://www.cipd.co.uk/knowledge/fundamentals/emp-la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</a:p>
        </p:txBody>
      </p:sp>
      <p:sp>
        <p:nvSpPr>
          <p:cNvPr id="15362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731000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6</a:t>
            </a:r>
          </a:p>
          <a:p>
            <a:pPr eaLnBrk="1" hangingPunct="1"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Employment Legislation 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7897DA4-50ED-49B1-A304-75EC7D9C8D4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GB" altLang="en-US" sz="3200" b="1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dirty="0"/>
              <a:t>By the end of the session, you should be able to: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Understand the purpose of employment regulation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Explain the way it is enforced in practice.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/>
              <a:t>What is ‘Employment Law’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/>
              <a:t>Employment law regulates the relationship between employers and employees.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/>
              <a:t>It governs what employers can expect from employees, what employers can ask employees to do, and employees’ rights at work.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altLang="en-US" sz="2000" i="1"/>
              <a:t>CIPD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79388" y="1557338"/>
            <a:ext cx="2160587" cy="12954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common law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3888" y="3365500"/>
            <a:ext cx="2159000" cy="12954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primary legislation: Acts of Parliament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04025" y="1557338"/>
            <a:ext cx="2160588" cy="1295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European Convention on Human Rights 1950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038850" y="3373438"/>
            <a:ext cx="2160588" cy="1296987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European law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30575" y="4021138"/>
            <a:ext cx="2160588" cy="129698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secondary legislation: regulations</a:t>
            </a:r>
          </a:p>
        </p:txBody>
      </p:sp>
      <p:sp>
        <p:nvSpPr>
          <p:cNvPr id="10" name="Bent Arrow 9"/>
          <p:cNvSpPr/>
          <p:nvPr/>
        </p:nvSpPr>
        <p:spPr>
          <a:xfrm rot="10800000">
            <a:off x="2516188" y="1506538"/>
            <a:ext cx="708025" cy="792162"/>
          </a:xfrm>
          <a:prstGeom prst="bentArrow">
            <a:avLst>
              <a:gd name="adj1" fmla="val 455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rot="10800000" flipH="1">
            <a:off x="5721350" y="1506538"/>
            <a:ext cx="715963" cy="792162"/>
          </a:xfrm>
          <a:prstGeom prst="bentArrow">
            <a:avLst>
              <a:gd name="adj1" fmla="val 3996"/>
              <a:gd name="adj2" fmla="val 25759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 rot="1841778">
            <a:off x="3125788" y="2000250"/>
            <a:ext cx="360362" cy="1439863"/>
          </a:xfrm>
          <a:prstGeom prst="downArrow">
            <a:avLst>
              <a:gd name="adj1" fmla="val 12365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233863" y="2205038"/>
            <a:ext cx="358775" cy="1439862"/>
          </a:xfrm>
          <a:prstGeom prst="downArrow">
            <a:avLst>
              <a:gd name="adj1" fmla="val 11951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Down Arrow 13"/>
          <p:cNvSpPr/>
          <p:nvPr/>
        </p:nvSpPr>
        <p:spPr>
          <a:xfrm rot="19749887">
            <a:off x="5335588" y="1928813"/>
            <a:ext cx="360362" cy="1439862"/>
          </a:xfrm>
          <a:prstGeom prst="downArrow">
            <a:avLst>
              <a:gd name="adj1" fmla="val 10262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361634" y="1166842"/>
            <a:ext cx="83439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Common law </a:t>
            </a:r>
            <a:r>
              <a:rPr lang="en-GB" altLang="en-US" sz="2400" dirty="0"/>
              <a:t>- which is also known as case law or precedent is law that has been developed by judges, courts and similar tribunals.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Another definition: </a:t>
            </a:r>
          </a:p>
          <a:p>
            <a:pPr algn="just"/>
            <a:r>
              <a:rPr lang="en-US" altLang="en-US" sz="2400" i="1" dirty="0"/>
              <a:t>A</a:t>
            </a:r>
            <a:r>
              <a:rPr lang="en-US" sz="2400" i="1" dirty="0"/>
              <a:t> body of unwritten laws based on legal precedents established by the courts. Common law influences the decision-making process in unusual cases where the outcome cannot be determined based on existing statutes or written rules of law.</a:t>
            </a:r>
          </a:p>
          <a:p>
            <a:pPr algn="just"/>
            <a:r>
              <a:rPr lang="en-US" altLang="en-US" sz="2400" i="1" dirty="0"/>
              <a:t>                                                                          (Investopedia)</a:t>
            </a:r>
            <a:endParaRPr lang="en-GB" altLang="en-US" sz="2400" i="1" dirty="0"/>
          </a:p>
          <a:p>
            <a:pPr algn="just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01691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250825" y="908050"/>
            <a:ext cx="83439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Primary legislation (statute law) </a:t>
            </a:r>
            <a:r>
              <a:rPr lang="en-GB" altLang="en-US" sz="2400" dirty="0"/>
              <a:t>– Acts of Parliament.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may set new legal requirements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can also overturn case-law decisions of the judges; and repeal or amend existing legislation.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the most common way through which new general rights and duties are established.</a:t>
            </a:r>
          </a:p>
          <a:p>
            <a:pPr algn="just"/>
            <a:endParaRPr lang="en-GB" altLang="en-US" sz="2400" b="1" dirty="0"/>
          </a:p>
          <a:p>
            <a:pPr algn="just"/>
            <a:r>
              <a:rPr lang="en-GB" altLang="en-US" sz="2400" b="1" dirty="0"/>
              <a:t>Secondary legislation</a:t>
            </a:r>
            <a:r>
              <a:rPr lang="en-GB" altLang="en-US" sz="2400" dirty="0"/>
              <a:t> (subordinate legislation)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made by way of statutory instruments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is often referred to as ‘regulations’.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laid before Parliament for approval in a simpler process than passing an Act.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 b="1" dirty="0"/>
              <a:t>How are legal standards set?</a:t>
            </a:r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344488" y="1052736"/>
            <a:ext cx="8342312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European Union law 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In employment regulation, there are three principal and relevant aspects of European law: </a:t>
            </a:r>
          </a:p>
          <a:p>
            <a:pPr marL="1085850" lvl="1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treaties of the European Union</a:t>
            </a:r>
          </a:p>
          <a:p>
            <a:pPr marL="1085850" lvl="1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directives; </a:t>
            </a:r>
          </a:p>
          <a:p>
            <a:pPr marL="1085850" lvl="1" indent="-342900" algn="just">
              <a:buFont typeface="Arial" panose="020B0604020202020204" pitchFamily="34" charset="0"/>
              <a:buChar char="•"/>
            </a:pPr>
            <a:r>
              <a:rPr lang="en-GB" altLang="en-US" sz="2400" dirty="0"/>
              <a:t>and rulings of the European Court of Justice.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b="1" dirty="0"/>
              <a:t>European Convention on Human Rights 1950 </a:t>
            </a:r>
          </a:p>
          <a:p>
            <a:pPr algn="just"/>
            <a:r>
              <a:rPr lang="en-GB" altLang="en-US" sz="2400" dirty="0"/>
              <a:t>From 2 October 2000, this Convention was incorporated into law in the United Kingdom through the Human Rights Act 1998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b="1" dirty="0"/>
              <a:t>Where does employment law come into play?</a:t>
            </a:r>
          </a:p>
        </p:txBody>
      </p:sp>
      <p:sp>
        <p:nvSpPr>
          <p:cNvPr id="4" name="Freeform 3"/>
          <p:cNvSpPr/>
          <p:nvPr/>
        </p:nvSpPr>
        <p:spPr>
          <a:xfrm>
            <a:off x="15160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Recruitment</a:t>
            </a:r>
          </a:p>
        </p:txBody>
      </p:sp>
      <p:sp>
        <p:nvSpPr>
          <p:cNvPr id="6" name="Freeform 5"/>
          <p:cNvSpPr/>
          <p:nvPr/>
        </p:nvSpPr>
        <p:spPr>
          <a:xfrm>
            <a:off x="36115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06283"/>
              <a:satOff val="-2110"/>
              <a:lumOff val="-343"/>
              <a:alphaOff val="0"/>
            </a:schemeClr>
          </a:fillRef>
          <a:effectRef idx="0">
            <a:schemeClr val="accent3">
              <a:hueOff val="1406283"/>
              <a:satOff val="-2110"/>
              <a:lumOff val="-343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Employment contract</a:t>
            </a:r>
          </a:p>
        </p:txBody>
      </p:sp>
      <p:sp>
        <p:nvSpPr>
          <p:cNvPr id="7" name="Freeform 6"/>
          <p:cNvSpPr/>
          <p:nvPr/>
        </p:nvSpPr>
        <p:spPr>
          <a:xfrm>
            <a:off x="57070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812566"/>
              <a:satOff val="-4220"/>
              <a:lumOff val="-686"/>
              <a:alphaOff val="0"/>
            </a:schemeClr>
          </a:fillRef>
          <a:effectRef idx="0">
            <a:schemeClr val="accent3">
              <a:hueOff val="2812566"/>
              <a:satOff val="-4220"/>
              <a:lumOff val="-686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Data </a:t>
            </a:r>
            <a:r>
              <a:rPr lang="en-US" sz="2200" dirty="0" err="1"/>
              <a:t>proteion</a:t>
            </a:r>
            <a:endParaRPr lang="en-US" sz="2200" dirty="0"/>
          </a:p>
        </p:txBody>
      </p:sp>
      <p:sp>
        <p:nvSpPr>
          <p:cNvPr id="8" name="Freeform 7"/>
          <p:cNvSpPr/>
          <p:nvPr/>
        </p:nvSpPr>
        <p:spPr>
          <a:xfrm>
            <a:off x="1516063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218849"/>
              <a:satOff val="-6330"/>
              <a:lumOff val="-1029"/>
              <a:alphaOff val="0"/>
            </a:schemeClr>
          </a:fillRef>
          <a:effectRef idx="0">
            <a:schemeClr val="accent3">
              <a:hueOff val="4218849"/>
              <a:satOff val="-6330"/>
              <a:lumOff val="-1029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Pay and Holiday entitlement</a:t>
            </a:r>
          </a:p>
        </p:txBody>
      </p:sp>
      <p:sp>
        <p:nvSpPr>
          <p:cNvPr id="9" name="Freeform 8"/>
          <p:cNvSpPr/>
          <p:nvPr/>
        </p:nvSpPr>
        <p:spPr>
          <a:xfrm>
            <a:off x="3611563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5625132"/>
              <a:satOff val="-8440"/>
              <a:lumOff val="-1373"/>
              <a:alphaOff val="0"/>
            </a:schemeClr>
          </a:fillRef>
          <a:effectRef idx="0">
            <a:schemeClr val="accent3">
              <a:hueOff val="5625132"/>
              <a:satOff val="-8440"/>
              <a:lumOff val="-1373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Working time</a:t>
            </a:r>
          </a:p>
        </p:txBody>
      </p:sp>
      <p:sp>
        <p:nvSpPr>
          <p:cNvPr id="10" name="Freeform 9"/>
          <p:cNvSpPr/>
          <p:nvPr/>
        </p:nvSpPr>
        <p:spPr>
          <a:xfrm>
            <a:off x="5715000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031415"/>
              <a:satOff val="-10550"/>
              <a:lumOff val="-1716"/>
              <a:alphaOff val="0"/>
            </a:schemeClr>
          </a:fillRef>
          <a:effectRef idx="0">
            <a:schemeClr val="accent3">
              <a:hueOff val="7031415"/>
              <a:satOff val="-10550"/>
              <a:lumOff val="-1716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Health and safety at work</a:t>
            </a:r>
          </a:p>
        </p:txBody>
      </p:sp>
      <p:sp>
        <p:nvSpPr>
          <p:cNvPr id="11" name="Freeform 10"/>
          <p:cNvSpPr/>
          <p:nvPr/>
        </p:nvSpPr>
        <p:spPr>
          <a:xfrm>
            <a:off x="15240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8437698"/>
              <a:satOff val="-12660"/>
              <a:lumOff val="-2059"/>
              <a:alphaOff val="0"/>
            </a:schemeClr>
          </a:fillRef>
          <a:effectRef idx="0">
            <a:schemeClr val="accent3">
              <a:hueOff val="8437698"/>
              <a:satOff val="-12660"/>
              <a:lumOff val="-2059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 err="1"/>
              <a:t>Discrimina-tion</a:t>
            </a:r>
            <a:endParaRPr lang="en-US" sz="2200" dirty="0"/>
          </a:p>
        </p:txBody>
      </p:sp>
      <p:sp>
        <p:nvSpPr>
          <p:cNvPr id="12" name="Freeform 11"/>
          <p:cNvSpPr/>
          <p:nvPr/>
        </p:nvSpPr>
        <p:spPr>
          <a:xfrm>
            <a:off x="36195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43981"/>
              <a:satOff val="-14770"/>
              <a:lumOff val="-2402"/>
              <a:alphaOff val="0"/>
            </a:schemeClr>
          </a:fillRef>
          <a:effectRef idx="0">
            <a:schemeClr val="accent3">
              <a:hueOff val="9843981"/>
              <a:satOff val="-14770"/>
              <a:lumOff val="-2402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Discipline and grievance</a:t>
            </a:r>
          </a:p>
        </p:txBody>
      </p:sp>
      <p:sp>
        <p:nvSpPr>
          <p:cNvPr id="13" name="Freeform 12"/>
          <p:cNvSpPr/>
          <p:nvPr/>
        </p:nvSpPr>
        <p:spPr>
          <a:xfrm>
            <a:off x="57150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80"/>
              <a:lumOff val="-2745"/>
              <a:alphaOff val="0"/>
            </a:schemeClr>
          </a:fillRef>
          <a:effectRef idx="0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Dismissals and redundancies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4F12-49F8-308F-FF8C-7313C61A3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F64A8-4B5F-61BA-BC4C-54180F0E7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single act governs recruitment and selection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instead, there are many acts that deal with the employment relationship.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14D32-E68C-F104-E71F-241964E00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8E755C-679D-4DDE-886C-100FADD109C1}" type="datetime1">
              <a:rPr lang="en-GB" altLang="en-US" smtClean="0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F5D7D2-2596-43CC-DC45-8B5ECB08B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049374-A4E6-40BF-BA47-8C73D6A2BE4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2658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5BDC0-130B-F736-6D56-3EA1547CF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 (LAWS)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3F087-AB26-27AF-6A82-B22CEC4A7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of The Most Important are:</a:t>
            </a:r>
          </a:p>
          <a:p>
            <a:r>
              <a:rPr lang="en-GB" b="1" i="1" dirty="0"/>
              <a:t>The Health and Safety ACT (1970)</a:t>
            </a:r>
          </a:p>
          <a:p>
            <a:r>
              <a:rPr lang="en-GB" b="1" i="1" dirty="0"/>
              <a:t>The Employment Act (1996)</a:t>
            </a:r>
          </a:p>
          <a:p>
            <a:r>
              <a:rPr lang="en-GB" b="1" i="1" dirty="0"/>
              <a:t>The Equality Act (2010)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44766-50CE-9E5C-689D-1E16D0107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8E755C-679D-4DDE-886C-100FADD109C1}" type="datetime1">
              <a:rPr lang="en-GB" altLang="en-US" smtClean="0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936E33-F1F2-0C31-F882-CAE9CE27A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049374-A4E6-40BF-BA47-8C73D6A2BE4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032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0" name="Group 1"/>
          <p:cNvGrpSpPr>
            <a:grpSpLocks/>
          </p:cNvGrpSpPr>
          <p:nvPr/>
        </p:nvGrpSpPr>
        <p:grpSpPr bwMode="auto">
          <a:xfrm>
            <a:off x="107950" y="2349500"/>
            <a:ext cx="1905000" cy="1143000"/>
            <a:chOff x="41910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7031415"/>
                <a:satOff val="-10550"/>
                <a:lumOff val="-1716"/>
                <a:alphaOff val="0"/>
              </a:schemeClr>
            </a:fillRef>
            <a:effectRef idx="0">
              <a:schemeClr val="accent3">
                <a:hueOff val="7031415"/>
                <a:satOff val="-10550"/>
                <a:lumOff val="-171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Health and safety at work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550318" y="260648"/>
            <a:ext cx="633571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b="1" dirty="0"/>
              <a:t>Health and Safety at Work Act 1974 (HSWA).</a:t>
            </a:r>
            <a:r>
              <a:rPr lang="en-GB" altLang="en-US" sz="2000" dirty="0"/>
              <a:t>The purpose of health and safety law is to ensure a safe working environment for employees. In the UK, this requires employers to meet health and safety obligations.</a:t>
            </a:r>
            <a:endParaRPr lang="en-GB" altLang="en-US" sz="2000" b="1" dirty="0"/>
          </a:p>
        </p:txBody>
      </p:sp>
      <p:sp>
        <p:nvSpPr>
          <p:cNvPr id="6" name="Rectangle 5"/>
          <p:cNvSpPr/>
          <p:nvPr/>
        </p:nvSpPr>
        <p:spPr>
          <a:xfrm>
            <a:off x="2541438" y="1891864"/>
            <a:ext cx="619125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/>
              <a:t>According to HSWA employers’ health and safety obligations include: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carrying out risk assessments,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publishing a health and safety policy,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appointing health and safety representatives,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and providing safety information and training. 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Update to the Act - </a:t>
            </a:r>
            <a:r>
              <a:rPr lang="en-US" sz="2000" dirty="0"/>
              <a:t>2010 to 2015 government policy: health and safety reform:</a:t>
            </a:r>
          </a:p>
          <a:p>
            <a:pPr>
              <a:defRPr/>
            </a:pPr>
            <a:r>
              <a:rPr lang="en-GB" sz="1600" dirty="0">
                <a:hlinkClick r:id="rId2"/>
              </a:rPr>
              <a:t>https://www.gov.uk/government/publications/2010-to-2015-government-policy-health-and-safety-reform/2010-to-2015-government-policy-health-and-safety-reform</a:t>
            </a:r>
            <a:r>
              <a:rPr lang="en-GB" sz="1600" dirty="0"/>
              <a:t> </a:t>
            </a:r>
          </a:p>
          <a:p>
            <a:pPr>
              <a:defRPr/>
            </a:pP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6"/>
          <p:cNvGrpSpPr>
            <a:grpSpLocks/>
          </p:cNvGrpSpPr>
          <p:nvPr/>
        </p:nvGrpSpPr>
        <p:grpSpPr bwMode="auto">
          <a:xfrm>
            <a:off x="179388" y="2276475"/>
            <a:ext cx="1905000" cy="1143000"/>
            <a:chOff x="2095500" y="126999"/>
            <a:chExt cx="1904999" cy="1143000"/>
          </a:xfrm>
        </p:grpSpPr>
        <p:sp>
          <p:nvSpPr>
            <p:cNvPr id="8" name="Rectangle 7"/>
            <p:cNvSpPr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406283"/>
                <a:satOff val="-2110"/>
                <a:lumOff val="-343"/>
                <a:alphaOff val="0"/>
              </a:schemeClr>
            </a:fillRef>
            <a:effectRef idx="0">
              <a:schemeClr val="accent3">
                <a:hueOff val="1406283"/>
                <a:satOff val="-2110"/>
                <a:lumOff val="-34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/>
            <p:cNvSpPr txBox="1"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Employment contract</a:t>
              </a:r>
            </a:p>
          </p:txBody>
        </p:sp>
      </p:grp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79388" y="404813"/>
            <a:ext cx="87852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The </a:t>
            </a:r>
            <a:r>
              <a:rPr lang="en-GB" altLang="en-US" b="1" dirty="0"/>
              <a:t>Employment Rights Act 1996 </a:t>
            </a:r>
            <a:r>
              <a:rPr lang="en-GB" altLang="en-US" dirty="0"/>
              <a:t>is the main piece of legislation which governs many terms and conditions of employment.</a:t>
            </a:r>
            <a:endParaRPr lang="en-GB" altLang="en-US" b="1" dirty="0"/>
          </a:p>
          <a:p>
            <a:r>
              <a:rPr lang="en-GB" altLang="en-US" dirty="0"/>
              <a:t>The terms and conditions of employment are the elements of a contract defining the employment relationship between employer and employee.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2408238" y="1268413"/>
            <a:ext cx="631977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12921" y="3867864"/>
            <a:ext cx="8548496" cy="2585323"/>
          </a:xfrm>
          <a:prstGeom prst="rect">
            <a:avLst/>
          </a:prstGeom>
        </p:spPr>
        <p:txBody>
          <a:bodyPr numCol="2">
            <a:spAutoFit/>
          </a:bodyPr>
          <a:lstStyle/>
          <a:p>
            <a:pPr>
              <a:defRPr/>
            </a:pPr>
            <a:r>
              <a:rPr lang="en-GB" b="1" dirty="0"/>
              <a:t>Important rights given to employees or strengthened by the ERA include: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The right to be given employment particulars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Disclosures and detriment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Sundays, time off and suspension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Dismissal: notice and reason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Unfair dismissal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Redundancy payments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Employer insolvency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1"/>
          <p:cNvGrpSpPr>
            <a:grpSpLocks/>
          </p:cNvGrpSpPr>
          <p:nvPr/>
        </p:nvGrpSpPr>
        <p:grpSpPr bwMode="auto">
          <a:xfrm>
            <a:off x="107950" y="2349500"/>
            <a:ext cx="1905000" cy="1143000"/>
            <a:chOff x="0" y="14605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4218849"/>
                <a:satOff val="-6330"/>
                <a:lumOff val="-1029"/>
                <a:alphaOff val="0"/>
              </a:schemeClr>
            </a:fillRef>
            <a:effectRef idx="0">
              <a:schemeClr val="accent3">
                <a:hueOff val="4218849"/>
                <a:satOff val="-6330"/>
                <a:lumOff val="-102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Pay and Holiday entitlement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67744" y="620688"/>
            <a:ext cx="6696075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/>
              <a:t>The minimum amount of annual leave which an employer must provide to a full-time worker is currently </a:t>
            </a:r>
            <a:r>
              <a:rPr lang="en-GB" sz="2000" b="1" dirty="0"/>
              <a:t>28 days a year</a:t>
            </a:r>
            <a:r>
              <a:rPr lang="en-GB" sz="2000" dirty="0"/>
              <a:t> (or 5.6 weeks).</a:t>
            </a:r>
          </a:p>
          <a:p>
            <a:pPr>
              <a:defRPr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Bank holidays can still be counted towards the entitlement.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 rules extend to employees and all workers covered by the Working Time Regulations 1998, including agency workers.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 rules cover England, Wales and Scotland, and similar provisions apply in Northern Ireland.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There is a limited ability to carry leave over the four-week ‘European minimum’ from one holiday year to the next, subject to agreement between employer and worker.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20955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5625132"/>
                <a:satOff val="-8440"/>
                <a:lumOff val="-1373"/>
                <a:alphaOff val="0"/>
              </a:schemeClr>
            </a:fillRef>
            <a:effectRef idx="0">
              <a:schemeClr val="accent3">
                <a:hueOff val="5625132"/>
                <a:satOff val="-8440"/>
                <a:lumOff val="-137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Working time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411760" y="1340768"/>
            <a:ext cx="640873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dirty="0"/>
              <a:t>Working hours in the UK are governed by the Working Time Regulations 1998. </a:t>
            </a:r>
          </a:p>
          <a:p>
            <a:endParaRPr lang="en-GB" altLang="en-US" sz="2000" dirty="0"/>
          </a:p>
          <a:p>
            <a:r>
              <a:rPr lang="en-GB" altLang="en-US" sz="2000" dirty="0"/>
              <a:t>These limit the working week to an average of 48 hours (although there is an opt-out), and the working day to an average of 8 hours. </a:t>
            </a:r>
          </a:p>
          <a:p>
            <a:endParaRPr lang="en-GB" altLang="en-US" sz="2000" dirty="0"/>
          </a:p>
          <a:p>
            <a:r>
              <a:rPr lang="en-GB" altLang="en-US" sz="2000" dirty="0"/>
              <a:t>They also give workers and employees the right to paid leave and specified rest breaks.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209550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9843981"/>
                <a:satOff val="-14770"/>
                <a:lumOff val="-2402"/>
                <a:alphaOff val="0"/>
              </a:schemeClr>
            </a:fillRef>
            <a:effectRef idx="0">
              <a:schemeClr val="accent3">
                <a:hueOff val="9843981"/>
                <a:satOff val="-14770"/>
                <a:lumOff val="-240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Discipline and grievance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86000" y="260350"/>
            <a:ext cx="6678613" cy="6186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Employers require </a:t>
            </a:r>
            <a:r>
              <a:rPr lang="en-GB" altLang="en-US" i="1" dirty="0"/>
              <a:t>effective</a:t>
            </a:r>
            <a:r>
              <a:rPr lang="en-GB" altLang="en-US" dirty="0"/>
              <a:t> and </a:t>
            </a:r>
            <a:r>
              <a:rPr lang="en-GB" altLang="en-US" i="1" dirty="0"/>
              <a:t>transparent</a:t>
            </a:r>
            <a:r>
              <a:rPr lang="en-GB" altLang="en-US" dirty="0"/>
              <a:t> policies and procedures to manage difficulties in the workplace and employment relationship.</a:t>
            </a:r>
          </a:p>
          <a:p>
            <a:endParaRPr lang="en-GB" altLang="en-US" dirty="0"/>
          </a:p>
          <a:p>
            <a:r>
              <a:rPr lang="en-GB" altLang="en-US" dirty="0"/>
              <a:t>The most important provisions governing discipline and grievances at work are found in the </a:t>
            </a:r>
            <a:r>
              <a:rPr lang="en-GB" altLang="en-US" b="1" dirty="0"/>
              <a:t>Employment Act 2008 and Employment Tribunals </a:t>
            </a:r>
            <a:r>
              <a:rPr lang="en-GB" altLang="en-US" dirty="0"/>
              <a:t>(Constitution and Rules of Procedure) (Amendment) </a:t>
            </a:r>
            <a:r>
              <a:rPr lang="en-GB" altLang="en-US" b="1" dirty="0"/>
              <a:t>Regulations 2008</a:t>
            </a:r>
            <a:r>
              <a:rPr lang="en-GB" altLang="en-US" dirty="0"/>
              <a:t>.</a:t>
            </a:r>
          </a:p>
          <a:p>
            <a:endParaRPr lang="en-GB" altLang="en-US" dirty="0"/>
          </a:p>
          <a:p>
            <a:r>
              <a:rPr lang="en-GB" altLang="en-US" u="sng" dirty="0">
                <a:hlinkClick r:id="rId2" tooltip="Acas Code of 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</a:t>
            </a:r>
            <a:r>
              <a:rPr lang="en-GB" altLang="en-US" u="sng" dirty="0" err="1">
                <a:hlinkClick r:id="rId2" tooltip="Acas Code of 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Acas</a:t>
            </a:r>
            <a:r>
              <a:rPr lang="en-GB" altLang="en-US" u="sng" dirty="0">
                <a:hlinkClick r:id="rId2" tooltip="Acas Code of 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Code of practice on disciplinary and grievance procedures</a:t>
            </a:r>
            <a:r>
              <a:rPr lang="en-GB" altLang="en-US" dirty="0"/>
              <a:t> is also of significant importance.</a:t>
            </a:r>
          </a:p>
          <a:p>
            <a:endParaRPr lang="en-GB" alt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Employers and employees should do all they can to resolve disciplinary and grievance issues themselves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If necessary, a third party should be used (for example, a mediator or an arbitrator) to help resolve the problem.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There is a requirement for </a:t>
            </a:r>
            <a:r>
              <a:rPr lang="en-GB" altLang="en-US" dirty="0" err="1"/>
              <a:t>Acas</a:t>
            </a:r>
            <a:r>
              <a:rPr lang="en-GB" altLang="en-US" dirty="0"/>
              <a:t> early conciliation in most cases – the </a:t>
            </a:r>
            <a:r>
              <a:rPr lang="en-GB" altLang="en-US" u="sng" dirty="0">
                <a:hlinkClick r:id="rId3" tooltip="Tribunal claims, settlement and compromise Q&amp;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employment tribunal</a:t>
            </a:r>
            <a:r>
              <a:rPr lang="en-GB" altLang="en-US" dirty="0"/>
              <a:t> ought to be a last resort.</a:t>
            </a:r>
          </a:p>
          <a:p>
            <a:endParaRPr lang="en-GB" altLang="en-US" dirty="0"/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4191000" y="27940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1250264"/>
                <a:satOff val="-16880"/>
                <a:lumOff val="-2745"/>
                <a:alphaOff val="0"/>
              </a:schemeClr>
            </a:fillRef>
            <a:effectRef idx="0">
              <a:schemeClr val="accent3">
                <a:hueOff val="11250264"/>
                <a:satOff val="-16880"/>
                <a:lumOff val="-274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Dismissals and redundancies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124075" y="260350"/>
            <a:ext cx="6840538" cy="6463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/>
              <a:t>Dismissal </a:t>
            </a:r>
            <a:r>
              <a:rPr lang="en-GB" altLang="en-US" dirty="0"/>
              <a:t>occurs when a contract is terminated with or without notice, a fixed-term contract ends and is not renewed, or an employee leaves, with or without notice, when they are entitled to do so due to the employer’s conduct.</a:t>
            </a:r>
          </a:p>
          <a:p>
            <a:endParaRPr lang="en-GB" altLang="en-US" dirty="0"/>
          </a:p>
          <a:p>
            <a:r>
              <a:rPr lang="en-GB" altLang="en-US" b="1" dirty="0"/>
              <a:t>Unfair dismissal </a:t>
            </a:r>
            <a:r>
              <a:rPr lang="en-GB" altLang="en-US" dirty="0"/>
              <a:t>(entirely different from </a:t>
            </a:r>
            <a:r>
              <a:rPr lang="en-GB" altLang="en-US" u="sng" dirty="0">
                <a:hlinkClick r:id="rId2" tooltip="Wrongful dismissal Q&amp;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wrongful dismissal</a:t>
            </a:r>
            <a:r>
              <a:rPr lang="en-GB" altLang="en-US" dirty="0"/>
              <a:t>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Most of the provisions governing unfair dismissal found in the </a:t>
            </a:r>
            <a:r>
              <a:rPr lang="en-GB" altLang="en-US" u="sng" dirty="0">
                <a:hlinkClick r:id="rId3" tooltip="Employment Rights Act 199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Employment Rights Act 1996</a:t>
            </a:r>
            <a:r>
              <a:rPr lang="en-GB" altLang="en-US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Numerous other pieces of legislation cross-refer to unfair dismissal issues.</a:t>
            </a:r>
          </a:p>
          <a:p>
            <a:endParaRPr lang="en-GB" altLang="en-US" dirty="0"/>
          </a:p>
          <a:p>
            <a:r>
              <a:rPr lang="en-GB" altLang="en-US" dirty="0"/>
              <a:t>No specific legislation is devoted to </a:t>
            </a:r>
            <a:r>
              <a:rPr lang="en-GB" altLang="en-US" b="1" dirty="0"/>
              <a:t>wrongful dismissal</a:t>
            </a:r>
            <a:r>
              <a:rPr lang="en-GB" altLang="en-US" dirty="0"/>
              <a:t>. It is a branch of the law of contract derived from what is known as the ‘common law.’ Guidance on wrongful dismissal is based on contractual concepts, and generally speaking changes stem from </a:t>
            </a:r>
            <a:r>
              <a:rPr lang="en-GB" altLang="en-US" u="sng" dirty="0">
                <a:hlinkClick r:id="rId4" tooltip="Dismissal case law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case law</a:t>
            </a:r>
            <a:r>
              <a:rPr lang="en-GB" altLang="en-US" dirty="0"/>
              <a:t>. To understand the difference better: </a:t>
            </a:r>
            <a:r>
              <a:rPr lang="en-GB" altLang="en-US" dirty="0">
                <a:hlinkClick r:id="rId5"/>
              </a:rPr>
              <a:t>https://www.xperthr.co.uk/faq/what-is-the-difference-between-wrongful-dismissal-and-unfair-dismissal/58377/</a:t>
            </a:r>
            <a:endParaRPr lang="en-GB" altLang="en-US" dirty="0"/>
          </a:p>
          <a:p>
            <a:endParaRPr lang="en-GB" altLang="en-US" dirty="0"/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b="1" dirty="0">
              <a:solidFill>
                <a:srgbClr val="58595B"/>
              </a:solidFill>
              <a:latin typeface="Open Sans"/>
            </a:endParaRP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1"/>
          <p:cNvGrpSpPr>
            <a:grpSpLocks/>
          </p:cNvGrpSpPr>
          <p:nvPr/>
        </p:nvGrpSpPr>
        <p:grpSpPr bwMode="auto">
          <a:xfrm>
            <a:off x="107950" y="2205038"/>
            <a:ext cx="1905000" cy="1143000"/>
            <a:chOff x="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8437698"/>
                <a:satOff val="-12660"/>
                <a:lumOff val="-2059"/>
                <a:alphaOff val="0"/>
              </a:schemeClr>
            </a:fillRef>
            <a:effectRef idx="0">
              <a:schemeClr val="accent3">
                <a:hueOff val="8437698"/>
                <a:satOff val="-12660"/>
                <a:lumOff val="-205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000" dirty="0"/>
                <a:t>Discrimination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124075" y="1484313"/>
            <a:ext cx="6769100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2000" b="1" dirty="0"/>
              <a:t>The </a:t>
            </a:r>
            <a:r>
              <a:rPr lang="en-GB" altLang="en-US" sz="2000" b="1" dirty="0">
                <a:hlinkClick r:id="rId2" tooltip="Equality Act 2010 guidance from GOV.U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Equality Act 2010</a:t>
            </a:r>
            <a:r>
              <a:rPr lang="en-GB" altLang="en-US" sz="2000" dirty="0"/>
              <a:t> </a:t>
            </a:r>
            <a:br>
              <a:rPr lang="en-GB" altLang="en-US" sz="2000" dirty="0"/>
            </a:br>
            <a:r>
              <a:rPr lang="en-GB" altLang="en-US" sz="2000" dirty="0"/>
              <a:t>is the main piece of legislation governing discrimination in the UK.</a:t>
            </a:r>
          </a:p>
          <a:p>
            <a:r>
              <a:rPr lang="en-GB" altLang="en-US" sz="2000" dirty="0"/>
              <a:t>UK courts and tribunals must interpret the Equality Act 2010 and other legislation in a way that is consistent with European Union (EU) legislation.</a:t>
            </a:r>
          </a:p>
          <a:p>
            <a:endParaRPr lang="en-GB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AB566-4B05-3325-E601-B94F63D76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ACT 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82A74-048F-30E2-991E-0C23A0591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Equality Act 2010 makes it unlawful for employers to discriminate against job applicants (and existing workers) because of a ‘protected characteristic,’ namely: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disability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gender reassignment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religion or belief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sex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sexual orientation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marriage and civil partnership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pregnancy and maternity.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BA591-559A-9E1D-83E6-6DFCBE759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8E755C-679D-4DDE-886C-100FADD109C1}" type="datetime1">
              <a:rPr lang="en-GB" altLang="en-US" smtClean="0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EBD17C-C1E9-2BEB-49AD-04968C5BA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049374-A4E6-40BF-BA47-8C73D6A2BE4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4723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anchor="t"/>
          <a:lstStyle/>
          <a:p>
            <a:r>
              <a:rPr lang="en-GB" altLang="en-US" sz="3200" b="1" dirty="0"/>
              <a:t>Summary</a:t>
            </a:r>
          </a:p>
        </p:txBody>
      </p:sp>
      <p:pic>
        <p:nvPicPr>
          <p:cNvPr id="26627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989013"/>
            <a:ext cx="5791200" cy="422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1CDB8-6391-48BF-AF5D-A61EE1B56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9997"/>
            <a:ext cx="8229600" cy="1143000"/>
          </a:xfrm>
        </p:spPr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258D7-D569-41EA-8AAE-2D543B231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4205"/>
            <a:ext cx="8229600" cy="3917032"/>
          </a:xfrm>
        </p:spPr>
        <p:txBody>
          <a:bodyPr/>
          <a:lstStyle/>
          <a:p>
            <a:r>
              <a:rPr lang="en-GB" sz="2400" dirty="0"/>
              <a:t>CIPD (2020) ‘Employment law’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https://www.cipd.co.uk/knowledge/fundamentals/emp-law</a:t>
            </a:r>
            <a:r>
              <a:rPr lang="en-GB" sz="2400" dirty="0"/>
              <a:t> </a:t>
            </a:r>
          </a:p>
          <a:p>
            <a:r>
              <a:rPr lang="en-GB" sz="2400" dirty="0"/>
              <a:t>Investopedia (2020) ‘Common Law’  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https://www.investopedia.com/terms/c/common-law.asp</a:t>
            </a:r>
            <a:r>
              <a:rPr lang="en-GB" sz="2400" dirty="0"/>
              <a:t> (accessed 10.11.2020)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F4C27-3343-46A3-9B2F-89C310AA4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8E755C-679D-4DDE-886C-100FADD109C1}" type="datetime1">
              <a:rPr lang="en-GB" altLang="en-US" smtClean="0"/>
              <a:pPr>
                <a:defRPr/>
              </a:pPr>
              <a:t>19/03/2023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43F728-C2D7-44B2-BE92-2BE57783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049374-A4E6-40BF-BA47-8C73D6A2BE4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69427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686</TotalTime>
  <Words>1234</Words>
  <Application>Microsoft Office PowerPoint</Application>
  <PresentationFormat>On-screen Show (4:3)</PresentationFormat>
  <Paragraphs>165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Myriad Pro</vt:lpstr>
      <vt:lpstr>Open Sans</vt:lpstr>
      <vt:lpstr>Verdana</vt:lpstr>
      <vt:lpstr>20140311PresentationUWTSDTemplate</vt:lpstr>
      <vt:lpstr>BMSW4005</vt:lpstr>
      <vt:lpstr>In this session….</vt:lpstr>
      <vt:lpstr>What is ‘Employment Law’</vt:lpstr>
      <vt:lpstr>How are legal standards set?</vt:lpstr>
      <vt:lpstr>How are legal standards set?</vt:lpstr>
      <vt:lpstr>How are legal standards set?</vt:lpstr>
      <vt:lpstr>How are legal standards set?</vt:lpstr>
      <vt:lpstr>Where does employment law come into play?</vt:lpstr>
      <vt:lpstr>RECRUITMENT</vt:lpstr>
      <vt:lpstr>LEGISLATION (LAWS)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EQUALITY ACT 2010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62</cp:revision>
  <cp:lastPrinted>2019-11-11T16:32:52Z</cp:lastPrinted>
  <dcterms:created xsi:type="dcterms:W3CDTF">2002-10-07T19:43:58Z</dcterms:created>
  <dcterms:modified xsi:type="dcterms:W3CDTF">2023-03-19T16:16:28Z</dcterms:modified>
</cp:coreProperties>
</file>