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
  </p:notes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5B339C21-6648-4AD7-82DE-DE5F4E76D955}">
          <p14:sldIdLst>
            <p14:sldId id="25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94E06E-0C75-4908-9F76-812AB36705F0}" v="14" dt="2023-03-13T11:22:45.8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96" d="100"/>
          <a:sy n="96" d="100"/>
        </p:scale>
        <p:origin x="178" y="-5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31B6A8-CD8A-4BE8-B375-22C487BC6771}" type="datetimeFigureOut">
              <a:rPr lang="en-GB" smtClean="0"/>
              <a:t>08/03/2023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71A37-A8D4-43CC-AF97-5323AD4D8B82}" type="slidenum">
              <a:rPr lang="en-GB" smtClean="0"/>
              <a:t>‹#›</a:t>
            </a:fld>
            <a:endParaRPr lang="en-GB"/>
          </a:p>
        </p:txBody>
      </p:sp>
    </p:spTree>
    <p:extLst>
      <p:ext uri="{BB962C8B-B14F-4D97-AF65-F5344CB8AC3E}">
        <p14:creationId xmlns:p14="http://schemas.microsoft.com/office/powerpoint/2010/main" val="2534806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1B433-0863-0ABD-9D87-CCA8E0C89B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71FAD87-D782-6E3D-F9FC-51D20CD386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EE6A0F-2B7D-F0DB-EE1F-2C237AB0B178}"/>
              </a:ext>
            </a:extLst>
          </p:cNvPr>
          <p:cNvSpPr>
            <a:spLocks noGrp="1"/>
          </p:cNvSpPr>
          <p:nvPr>
            <p:ph type="dt" sz="half" idx="10"/>
          </p:nvPr>
        </p:nvSpPr>
        <p:spPr/>
        <p:txBody>
          <a:bodyPr/>
          <a:lstStyle/>
          <a:p>
            <a:fld id="{56537D85-3375-43B6-BABF-A007A5EDBCDE}" type="datetimeFigureOut">
              <a:rPr lang="en-GB" smtClean="0"/>
              <a:t>08/03/2023</a:t>
            </a:fld>
            <a:endParaRPr lang="en-GB"/>
          </a:p>
        </p:txBody>
      </p:sp>
      <p:sp>
        <p:nvSpPr>
          <p:cNvPr id="5" name="Footer Placeholder 4">
            <a:extLst>
              <a:ext uri="{FF2B5EF4-FFF2-40B4-BE49-F238E27FC236}">
                <a16:creationId xmlns:a16="http://schemas.microsoft.com/office/drawing/2014/main" id="{84F356AC-7CE6-017A-9769-EAFE1EDD3A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AA6C7E-50B4-17A4-10E1-85DE227177CA}"/>
              </a:ext>
            </a:extLst>
          </p:cNvPr>
          <p:cNvSpPr>
            <a:spLocks noGrp="1"/>
          </p:cNvSpPr>
          <p:nvPr>
            <p:ph type="sldNum" sz="quarter" idx="12"/>
          </p:nvPr>
        </p:nvSpPr>
        <p:spPr/>
        <p:txBody>
          <a:bodyPr/>
          <a:lstStyle/>
          <a:p>
            <a:fld id="{E52B76F6-54A5-4B11-AE44-36B359FAFD33}" type="slidenum">
              <a:rPr lang="en-GB" smtClean="0"/>
              <a:t>‹#›</a:t>
            </a:fld>
            <a:endParaRPr lang="en-GB"/>
          </a:p>
        </p:txBody>
      </p:sp>
    </p:spTree>
    <p:extLst>
      <p:ext uri="{BB962C8B-B14F-4D97-AF65-F5344CB8AC3E}">
        <p14:creationId xmlns:p14="http://schemas.microsoft.com/office/powerpoint/2010/main" val="1071554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ED5AF-1883-979A-D1BD-725F2B801A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C35C1B-5F92-BD8C-0DAA-960DD46F47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65112C-8DAB-4189-1373-CB04C5AC1AC1}"/>
              </a:ext>
            </a:extLst>
          </p:cNvPr>
          <p:cNvSpPr>
            <a:spLocks noGrp="1"/>
          </p:cNvSpPr>
          <p:nvPr>
            <p:ph type="dt" sz="half" idx="10"/>
          </p:nvPr>
        </p:nvSpPr>
        <p:spPr/>
        <p:txBody>
          <a:bodyPr/>
          <a:lstStyle/>
          <a:p>
            <a:fld id="{56537D85-3375-43B6-BABF-A007A5EDBCDE}" type="datetimeFigureOut">
              <a:rPr lang="en-GB" smtClean="0"/>
              <a:t>08/03/2023</a:t>
            </a:fld>
            <a:endParaRPr lang="en-GB"/>
          </a:p>
        </p:txBody>
      </p:sp>
      <p:sp>
        <p:nvSpPr>
          <p:cNvPr id="5" name="Footer Placeholder 4">
            <a:extLst>
              <a:ext uri="{FF2B5EF4-FFF2-40B4-BE49-F238E27FC236}">
                <a16:creationId xmlns:a16="http://schemas.microsoft.com/office/drawing/2014/main" id="{5D1B9785-C0A7-D6F0-A5DC-F63AFBD106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29C52D-708E-9A9F-D54A-A517C9D222F2}"/>
              </a:ext>
            </a:extLst>
          </p:cNvPr>
          <p:cNvSpPr>
            <a:spLocks noGrp="1"/>
          </p:cNvSpPr>
          <p:nvPr>
            <p:ph type="sldNum" sz="quarter" idx="12"/>
          </p:nvPr>
        </p:nvSpPr>
        <p:spPr/>
        <p:txBody>
          <a:bodyPr/>
          <a:lstStyle/>
          <a:p>
            <a:fld id="{E52B76F6-54A5-4B11-AE44-36B359FAFD33}" type="slidenum">
              <a:rPr lang="en-GB" smtClean="0"/>
              <a:t>‹#›</a:t>
            </a:fld>
            <a:endParaRPr lang="en-GB"/>
          </a:p>
        </p:txBody>
      </p:sp>
    </p:spTree>
    <p:extLst>
      <p:ext uri="{BB962C8B-B14F-4D97-AF65-F5344CB8AC3E}">
        <p14:creationId xmlns:p14="http://schemas.microsoft.com/office/powerpoint/2010/main" val="1010319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13BE8-BB46-E02D-C0D6-4A87BDE7F7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7A724E-055E-7FC7-C9FE-AF9F194EF90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0B5D5B-8B11-BBE9-BA9E-7E810EB78019}"/>
              </a:ext>
            </a:extLst>
          </p:cNvPr>
          <p:cNvSpPr>
            <a:spLocks noGrp="1"/>
          </p:cNvSpPr>
          <p:nvPr>
            <p:ph type="dt" sz="half" idx="10"/>
          </p:nvPr>
        </p:nvSpPr>
        <p:spPr/>
        <p:txBody>
          <a:bodyPr/>
          <a:lstStyle/>
          <a:p>
            <a:fld id="{56537D85-3375-43B6-BABF-A007A5EDBCDE}" type="datetimeFigureOut">
              <a:rPr lang="en-GB" smtClean="0"/>
              <a:t>08/03/2023</a:t>
            </a:fld>
            <a:endParaRPr lang="en-GB"/>
          </a:p>
        </p:txBody>
      </p:sp>
      <p:sp>
        <p:nvSpPr>
          <p:cNvPr id="5" name="Footer Placeholder 4">
            <a:extLst>
              <a:ext uri="{FF2B5EF4-FFF2-40B4-BE49-F238E27FC236}">
                <a16:creationId xmlns:a16="http://schemas.microsoft.com/office/drawing/2014/main" id="{7E8042AD-34B2-E7E6-3622-64ABB17450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ADE45D-33C9-FCB0-0098-5FBA41D9B3F0}"/>
              </a:ext>
            </a:extLst>
          </p:cNvPr>
          <p:cNvSpPr>
            <a:spLocks noGrp="1"/>
          </p:cNvSpPr>
          <p:nvPr>
            <p:ph type="sldNum" sz="quarter" idx="12"/>
          </p:nvPr>
        </p:nvSpPr>
        <p:spPr/>
        <p:txBody>
          <a:bodyPr/>
          <a:lstStyle/>
          <a:p>
            <a:fld id="{E52B76F6-54A5-4B11-AE44-36B359FAFD33}" type="slidenum">
              <a:rPr lang="en-GB" smtClean="0"/>
              <a:t>‹#›</a:t>
            </a:fld>
            <a:endParaRPr lang="en-GB"/>
          </a:p>
        </p:txBody>
      </p:sp>
    </p:spTree>
    <p:extLst>
      <p:ext uri="{BB962C8B-B14F-4D97-AF65-F5344CB8AC3E}">
        <p14:creationId xmlns:p14="http://schemas.microsoft.com/office/powerpoint/2010/main" val="2796404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CC9C5-E2A3-B124-22B9-0CDBD84DE1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F94ED6-1CA6-1606-65BD-37B5D7EDF4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A02EFC-05B3-341B-97A7-40991AC6288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1473301-D654-3337-B136-9EE8BB8B735C}"/>
              </a:ext>
            </a:extLst>
          </p:cNvPr>
          <p:cNvSpPr>
            <a:spLocks noGrp="1"/>
          </p:cNvSpPr>
          <p:nvPr>
            <p:ph type="dt" sz="half" idx="10"/>
          </p:nvPr>
        </p:nvSpPr>
        <p:spPr/>
        <p:txBody>
          <a:bodyPr/>
          <a:lstStyle/>
          <a:p>
            <a:fld id="{56537D85-3375-43B6-BABF-A007A5EDBCDE}" type="datetimeFigureOut">
              <a:rPr lang="en-GB" smtClean="0"/>
              <a:t>08/03/2023</a:t>
            </a:fld>
            <a:endParaRPr lang="en-GB"/>
          </a:p>
        </p:txBody>
      </p:sp>
      <p:sp>
        <p:nvSpPr>
          <p:cNvPr id="6" name="Footer Placeholder 5">
            <a:extLst>
              <a:ext uri="{FF2B5EF4-FFF2-40B4-BE49-F238E27FC236}">
                <a16:creationId xmlns:a16="http://schemas.microsoft.com/office/drawing/2014/main" id="{04F5EB24-EFA7-31B5-D808-08DF7DA7B0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04CA3C-94AE-98EC-51E6-367C9E2F38BF}"/>
              </a:ext>
            </a:extLst>
          </p:cNvPr>
          <p:cNvSpPr>
            <a:spLocks noGrp="1"/>
          </p:cNvSpPr>
          <p:nvPr>
            <p:ph type="sldNum" sz="quarter" idx="12"/>
          </p:nvPr>
        </p:nvSpPr>
        <p:spPr/>
        <p:txBody>
          <a:bodyPr/>
          <a:lstStyle/>
          <a:p>
            <a:fld id="{E52B76F6-54A5-4B11-AE44-36B359FAFD33}" type="slidenum">
              <a:rPr lang="en-GB" smtClean="0"/>
              <a:t>‹#›</a:t>
            </a:fld>
            <a:endParaRPr lang="en-GB"/>
          </a:p>
        </p:txBody>
      </p:sp>
    </p:spTree>
    <p:extLst>
      <p:ext uri="{BB962C8B-B14F-4D97-AF65-F5344CB8AC3E}">
        <p14:creationId xmlns:p14="http://schemas.microsoft.com/office/powerpoint/2010/main" val="2080401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065AA-0C5F-8414-DA28-AA647EB300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1B0B93-2E6B-11A8-88C0-69852594B3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C75B28-31B9-7127-36AA-878620156F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7A9C9E2-6137-F3FC-627A-A90BEB48DF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DE345A-3CE9-7FA5-968B-D34B4582D0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1A0AE6-42A6-64BA-FA57-92AC69DFDC7C}"/>
              </a:ext>
            </a:extLst>
          </p:cNvPr>
          <p:cNvSpPr>
            <a:spLocks noGrp="1"/>
          </p:cNvSpPr>
          <p:nvPr>
            <p:ph type="dt" sz="half" idx="10"/>
          </p:nvPr>
        </p:nvSpPr>
        <p:spPr/>
        <p:txBody>
          <a:bodyPr/>
          <a:lstStyle/>
          <a:p>
            <a:fld id="{56537D85-3375-43B6-BABF-A007A5EDBCDE}" type="datetimeFigureOut">
              <a:rPr lang="en-GB" smtClean="0"/>
              <a:t>08/03/2023</a:t>
            </a:fld>
            <a:endParaRPr lang="en-GB"/>
          </a:p>
        </p:txBody>
      </p:sp>
      <p:sp>
        <p:nvSpPr>
          <p:cNvPr id="8" name="Footer Placeholder 7">
            <a:extLst>
              <a:ext uri="{FF2B5EF4-FFF2-40B4-BE49-F238E27FC236}">
                <a16:creationId xmlns:a16="http://schemas.microsoft.com/office/drawing/2014/main" id="{2B93A02D-CC1B-B17A-5CC0-3B5DBBC8A2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18B9C7-7A0F-A89B-F01B-F2466FEB6F8D}"/>
              </a:ext>
            </a:extLst>
          </p:cNvPr>
          <p:cNvSpPr>
            <a:spLocks noGrp="1"/>
          </p:cNvSpPr>
          <p:nvPr>
            <p:ph type="sldNum" sz="quarter" idx="12"/>
          </p:nvPr>
        </p:nvSpPr>
        <p:spPr/>
        <p:txBody>
          <a:bodyPr/>
          <a:lstStyle/>
          <a:p>
            <a:fld id="{E52B76F6-54A5-4B11-AE44-36B359FAFD33}" type="slidenum">
              <a:rPr lang="en-GB" smtClean="0"/>
              <a:t>‹#›</a:t>
            </a:fld>
            <a:endParaRPr lang="en-GB"/>
          </a:p>
        </p:txBody>
      </p:sp>
    </p:spTree>
    <p:extLst>
      <p:ext uri="{BB962C8B-B14F-4D97-AF65-F5344CB8AC3E}">
        <p14:creationId xmlns:p14="http://schemas.microsoft.com/office/powerpoint/2010/main" val="857375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FA0A9-FDC2-6DA1-B623-29D031DA41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891AC2-6A6D-B742-5D14-25BDA17E895E}"/>
              </a:ext>
            </a:extLst>
          </p:cNvPr>
          <p:cNvSpPr>
            <a:spLocks noGrp="1"/>
          </p:cNvSpPr>
          <p:nvPr>
            <p:ph type="dt" sz="half" idx="10"/>
          </p:nvPr>
        </p:nvSpPr>
        <p:spPr/>
        <p:txBody>
          <a:bodyPr/>
          <a:lstStyle/>
          <a:p>
            <a:fld id="{56537D85-3375-43B6-BABF-A007A5EDBCDE}" type="datetimeFigureOut">
              <a:rPr lang="en-GB" smtClean="0"/>
              <a:t>08/03/2023</a:t>
            </a:fld>
            <a:endParaRPr lang="en-GB"/>
          </a:p>
        </p:txBody>
      </p:sp>
      <p:sp>
        <p:nvSpPr>
          <p:cNvPr id="4" name="Footer Placeholder 3">
            <a:extLst>
              <a:ext uri="{FF2B5EF4-FFF2-40B4-BE49-F238E27FC236}">
                <a16:creationId xmlns:a16="http://schemas.microsoft.com/office/drawing/2014/main" id="{F75E6BE5-F932-9624-3204-98CBAC942A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C7B9BD-6F0B-270E-FD0E-95E73CEF7D40}"/>
              </a:ext>
            </a:extLst>
          </p:cNvPr>
          <p:cNvSpPr>
            <a:spLocks noGrp="1"/>
          </p:cNvSpPr>
          <p:nvPr>
            <p:ph type="sldNum" sz="quarter" idx="12"/>
          </p:nvPr>
        </p:nvSpPr>
        <p:spPr/>
        <p:txBody>
          <a:bodyPr/>
          <a:lstStyle/>
          <a:p>
            <a:fld id="{E52B76F6-54A5-4B11-AE44-36B359FAFD33}" type="slidenum">
              <a:rPr lang="en-GB" smtClean="0"/>
              <a:t>‹#›</a:t>
            </a:fld>
            <a:endParaRPr lang="en-GB"/>
          </a:p>
        </p:txBody>
      </p:sp>
    </p:spTree>
    <p:extLst>
      <p:ext uri="{BB962C8B-B14F-4D97-AF65-F5344CB8AC3E}">
        <p14:creationId xmlns:p14="http://schemas.microsoft.com/office/powerpoint/2010/main" val="2956758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785D80-FE76-F9A0-7F9B-F37A1D31FC53}"/>
              </a:ext>
            </a:extLst>
          </p:cNvPr>
          <p:cNvSpPr>
            <a:spLocks noGrp="1"/>
          </p:cNvSpPr>
          <p:nvPr>
            <p:ph type="dt" sz="half" idx="10"/>
          </p:nvPr>
        </p:nvSpPr>
        <p:spPr/>
        <p:txBody>
          <a:bodyPr/>
          <a:lstStyle/>
          <a:p>
            <a:fld id="{56537D85-3375-43B6-BABF-A007A5EDBCDE}" type="datetimeFigureOut">
              <a:rPr lang="en-GB" smtClean="0"/>
              <a:t>08/03/2023</a:t>
            </a:fld>
            <a:endParaRPr lang="en-GB"/>
          </a:p>
        </p:txBody>
      </p:sp>
      <p:sp>
        <p:nvSpPr>
          <p:cNvPr id="3" name="Footer Placeholder 2">
            <a:extLst>
              <a:ext uri="{FF2B5EF4-FFF2-40B4-BE49-F238E27FC236}">
                <a16:creationId xmlns:a16="http://schemas.microsoft.com/office/drawing/2014/main" id="{36CB995D-0F6A-5AC5-55E2-2533A2B29D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0C3F2D9-28C7-D672-0D28-2EAD015853B6}"/>
              </a:ext>
            </a:extLst>
          </p:cNvPr>
          <p:cNvSpPr>
            <a:spLocks noGrp="1"/>
          </p:cNvSpPr>
          <p:nvPr>
            <p:ph type="sldNum" sz="quarter" idx="12"/>
          </p:nvPr>
        </p:nvSpPr>
        <p:spPr/>
        <p:txBody>
          <a:bodyPr/>
          <a:lstStyle/>
          <a:p>
            <a:fld id="{E52B76F6-54A5-4B11-AE44-36B359FAFD33}" type="slidenum">
              <a:rPr lang="en-GB" smtClean="0"/>
              <a:t>‹#›</a:t>
            </a:fld>
            <a:endParaRPr lang="en-GB"/>
          </a:p>
        </p:txBody>
      </p:sp>
    </p:spTree>
    <p:extLst>
      <p:ext uri="{BB962C8B-B14F-4D97-AF65-F5344CB8AC3E}">
        <p14:creationId xmlns:p14="http://schemas.microsoft.com/office/powerpoint/2010/main" val="3261862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964C8-C4A7-119D-9885-61AA2BD4E4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1D9527-A91D-2F10-32CD-2333F49E8F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2C372B-39C8-2DEF-B4CA-5562E01052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6AE33E-84FA-80E5-B852-58CCF74A72A0}"/>
              </a:ext>
            </a:extLst>
          </p:cNvPr>
          <p:cNvSpPr>
            <a:spLocks noGrp="1"/>
          </p:cNvSpPr>
          <p:nvPr>
            <p:ph type="dt" sz="half" idx="10"/>
          </p:nvPr>
        </p:nvSpPr>
        <p:spPr/>
        <p:txBody>
          <a:bodyPr/>
          <a:lstStyle/>
          <a:p>
            <a:fld id="{56537D85-3375-43B6-BABF-A007A5EDBCDE}" type="datetimeFigureOut">
              <a:rPr lang="en-GB" smtClean="0"/>
              <a:t>08/03/2023</a:t>
            </a:fld>
            <a:endParaRPr lang="en-GB"/>
          </a:p>
        </p:txBody>
      </p:sp>
      <p:sp>
        <p:nvSpPr>
          <p:cNvPr id="6" name="Footer Placeholder 5">
            <a:extLst>
              <a:ext uri="{FF2B5EF4-FFF2-40B4-BE49-F238E27FC236}">
                <a16:creationId xmlns:a16="http://schemas.microsoft.com/office/drawing/2014/main" id="{4087E3FD-003B-44EF-D14B-3E4BEF507B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045917-3E25-F289-9828-6027D90716D6}"/>
              </a:ext>
            </a:extLst>
          </p:cNvPr>
          <p:cNvSpPr>
            <a:spLocks noGrp="1"/>
          </p:cNvSpPr>
          <p:nvPr>
            <p:ph type="sldNum" sz="quarter" idx="12"/>
          </p:nvPr>
        </p:nvSpPr>
        <p:spPr/>
        <p:txBody>
          <a:bodyPr/>
          <a:lstStyle/>
          <a:p>
            <a:fld id="{E52B76F6-54A5-4B11-AE44-36B359FAFD33}" type="slidenum">
              <a:rPr lang="en-GB" smtClean="0"/>
              <a:t>‹#›</a:t>
            </a:fld>
            <a:endParaRPr lang="en-GB"/>
          </a:p>
        </p:txBody>
      </p:sp>
    </p:spTree>
    <p:extLst>
      <p:ext uri="{BB962C8B-B14F-4D97-AF65-F5344CB8AC3E}">
        <p14:creationId xmlns:p14="http://schemas.microsoft.com/office/powerpoint/2010/main" val="1832271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B057E-DFB5-84A4-B8F6-129A31A908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10918B-D529-2F95-B4FD-D80A5A5B84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71CA64-336E-A7A2-8E48-F21F86FF97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0C1FD6-BBBB-01DA-F896-82DE132DE0D7}"/>
              </a:ext>
            </a:extLst>
          </p:cNvPr>
          <p:cNvSpPr>
            <a:spLocks noGrp="1"/>
          </p:cNvSpPr>
          <p:nvPr>
            <p:ph type="dt" sz="half" idx="10"/>
          </p:nvPr>
        </p:nvSpPr>
        <p:spPr/>
        <p:txBody>
          <a:bodyPr/>
          <a:lstStyle/>
          <a:p>
            <a:fld id="{56537D85-3375-43B6-BABF-A007A5EDBCDE}" type="datetimeFigureOut">
              <a:rPr lang="en-GB" smtClean="0"/>
              <a:t>08/03/2023</a:t>
            </a:fld>
            <a:endParaRPr lang="en-GB"/>
          </a:p>
        </p:txBody>
      </p:sp>
      <p:sp>
        <p:nvSpPr>
          <p:cNvPr id="6" name="Footer Placeholder 5">
            <a:extLst>
              <a:ext uri="{FF2B5EF4-FFF2-40B4-BE49-F238E27FC236}">
                <a16:creationId xmlns:a16="http://schemas.microsoft.com/office/drawing/2014/main" id="{F6576D18-DF27-6E04-560C-A2C7CF3479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691E6C-93B0-020A-C191-9C60B670D795}"/>
              </a:ext>
            </a:extLst>
          </p:cNvPr>
          <p:cNvSpPr>
            <a:spLocks noGrp="1"/>
          </p:cNvSpPr>
          <p:nvPr>
            <p:ph type="sldNum" sz="quarter" idx="12"/>
          </p:nvPr>
        </p:nvSpPr>
        <p:spPr/>
        <p:txBody>
          <a:bodyPr/>
          <a:lstStyle/>
          <a:p>
            <a:fld id="{E52B76F6-54A5-4B11-AE44-36B359FAFD33}" type="slidenum">
              <a:rPr lang="en-GB" smtClean="0"/>
              <a:t>‹#›</a:t>
            </a:fld>
            <a:endParaRPr lang="en-GB"/>
          </a:p>
        </p:txBody>
      </p:sp>
    </p:spTree>
    <p:extLst>
      <p:ext uri="{BB962C8B-B14F-4D97-AF65-F5344CB8AC3E}">
        <p14:creationId xmlns:p14="http://schemas.microsoft.com/office/powerpoint/2010/main" val="1002648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783EC-59D2-552A-A75C-C27122C130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B23122-69F7-0D71-6C09-EC034A81BA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BE7B2E-B940-452A-6E93-1898212111BC}"/>
              </a:ext>
            </a:extLst>
          </p:cNvPr>
          <p:cNvSpPr>
            <a:spLocks noGrp="1"/>
          </p:cNvSpPr>
          <p:nvPr>
            <p:ph type="dt" sz="half" idx="10"/>
          </p:nvPr>
        </p:nvSpPr>
        <p:spPr/>
        <p:txBody>
          <a:bodyPr/>
          <a:lstStyle/>
          <a:p>
            <a:fld id="{56537D85-3375-43B6-BABF-A007A5EDBCDE}" type="datetimeFigureOut">
              <a:rPr lang="en-GB" smtClean="0"/>
              <a:t>08/03/2023</a:t>
            </a:fld>
            <a:endParaRPr lang="en-GB"/>
          </a:p>
        </p:txBody>
      </p:sp>
      <p:sp>
        <p:nvSpPr>
          <p:cNvPr id="5" name="Footer Placeholder 4">
            <a:extLst>
              <a:ext uri="{FF2B5EF4-FFF2-40B4-BE49-F238E27FC236}">
                <a16:creationId xmlns:a16="http://schemas.microsoft.com/office/drawing/2014/main" id="{2CCBBD80-68FB-0BCA-BC00-FC5295CD3A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919A34-0DDA-25E3-6DDA-A7D6D2AC5419}"/>
              </a:ext>
            </a:extLst>
          </p:cNvPr>
          <p:cNvSpPr>
            <a:spLocks noGrp="1"/>
          </p:cNvSpPr>
          <p:nvPr>
            <p:ph type="sldNum" sz="quarter" idx="12"/>
          </p:nvPr>
        </p:nvSpPr>
        <p:spPr/>
        <p:txBody>
          <a:bodyPr/>
          <a:lstStyle/>
          <a:p>
            <a:fld id="{E52B76F6-54A5-4B11-AE44-36B359FAFD33}" type="slidenum">
              <a:rPr lang="en-GB" smtClean="0"/>
              <a:t>‹#›</a:t>
            </a:fld>
            <a:endParaRPr lang="en-GB"/>
          </a:p>
        </p:txBody>
      </p:sp>
    </p:spTree>
    <p:extLst>
      <p:ext uri="{BB962C8B-B14F-4D97-AF65-F5344CB8AC3E}">
        <p14:creationId xmlns:p14="http://schemas.microsoft.com/office/powerpoint/2010/main" val="1237375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C85651-4567-7ECB-C5EA-93FA0C3C8D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46BDE3-A710-E79B-EFFD-978F4C5B0A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BFFBF6-5171-D637-479E-652D2ADC3174}"/>
              </a:ext>
            </a:extLst>
          </p:cNvPr>
          <p:cNvSpPr>
            <a:spLocks noGrp="1"/>
          </p:cNvSpPr>
          <p:nvPr>
            <p:ph type="dt" sz="half" idx="10"/>
          </p:nvPr>
        </p:nvSpPr>
        <p:spPr/>
        <p:txBody>
          <a:bodyPr/>
          <a:lstStyle/>
          <a:p>
            <a:fld id="{56537D85-3375-43B6-BABF-A007A5EDBCDE}" type="datetimeFigureOut">
              <a:rPr lang="en-GB" smtClean="0"/>
              <a:t>08/03/2023</a:t>
            </a:fld>
            <a:endParaRPr lang="en-GB"/>
          </a:p>
        </p:txBody>
      </p:sp>
      <p:sp>
        <p:nvSpPr>
          <p:cNvPr id="5" name="Footer Placeholder 4">
            <a:extLst>
              <a:ext uri="{FF2B5EF4-FFF2-40B4-BE49-F238E27FC236}">
                <a16:creationId xmlns:a16="http://schemas.microsoft.com/office/drawing/2014/main" id="{D8DAF1A4-0B8A-D555-8FCE-9E82DA5173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B69379-9DE6-A343-2328-AF1149EBF448}"/>
              </a:ext>
            </a:extLst>
          </p:cNvPr>
          <p:cNvSpPr>
            <a:spLocks noGrp="1"/>
          </p:cNvSpPr>
          <p:nvPr>
            <p:ph type="sldNum" sz="quarter" idx="12"/>
          </p:nvPr>
        </p:nvSpPr>
        <p:spPr/>
        <p:txBody>
          <a:bodyPr/>
          <a:lstStyle/>
          <a:p>
            <a:fld id="{E52B76F6-54A5-4B11-AE44-36B359FAFD33}" type="slidenum">
              <a:rPr lang="en-GB" smtClean="0"/>
              <a:t>‹#›</a:t>
            </a:fld>
            <a:endParaRPr lang="en-GB"/>
          </a:p>
        </p:txBody>
      </p:sp>
    </p:spTree>
    <p:extLst>
      <p:ext uri="{BB962C8B-B14F-4D97-AF65-F5344CB8AC3E}">
        <p14:creationId xmlns:p14="http://schemas.microsoft.com/office/powerpoint/2010/main" val="3465233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B7B434-F0D8-A3A5-D503-0B7F657E8E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F6C159-3B4A-DE3A-EEDA-263D2EA588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A4DA0D-92EE-8770-05F8-F9B00361CC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537D85-3375-43B6-BABF-A007A5EDBCDE}" type="datetimeFigureOut">
              <a:rPr lang="en-GB" smtClean="0"/>
              <a:t>08/03/2023</a:t>
            </a:fld>
            <a:endParaRPr lang="en-GB"/>
          </a:p>
        </p:txBody>
      </p:sp>
      <p:sp>
        <p:nvSpPr>
          <p:cNvPr id="5" name="Footer Placeholder 4">
            <a:extLst>
              <a:ext uri="{FF2B5EF4-FFF2-40B4-BE49-F238E27FC236}">
                <a16:creationId xmlns:a16="http://schemas.microsoft.com/office/drawing/2014/main" id="{D6229C72-7FC8-F220-FB52-BAFD101C04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B104EE0-EB94-2BBB-D3FF-30DD677BDA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2B76F6-54A5-4B11-AE44-36B359FAFD33}" type="slidenum">
              <a:rPr lang="en-GB" smtClean="0"/>
              <a:t>‹#›</a:t>
            </a:fld>
            <a:endParaRPr lang="en-GB"/>
          </a:p>
        </p:txBody>
      </p:sp>
    </p:spTree>
    <p:extLst>
      <p:ext uri="{BB962C8B-B14F-4D97-AF65-F5344CB8AC3E}">
        <p14:creationId xmlns:p14="http://schemas.microsoft.com/office/powerpoint/2010/main" val="32453107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image" Target="../media/image2.png"/><Relationship Id="rId7" Type="http://schemas.openxmlformats.org/officeDocument/2006/relationships/hyperlink" Target="https://collections.louvre.fr/en/ark:/53355/cl010064287"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rijksmuseum.nl/nl/collectie/SK-A-1191" TargetMode="External"/><Relationship Id="rId5" Type="http://schemas.openxmlformats.org/officeDocument/2006/relationships/hyperlink" Target="https://www.uffizi.it/en/artworks/sacrifice-of-isaac" TargetMode="External"/><Relationship Id="rId4" Type="http://schemas.openxmlformats.org/officeDocument/2006/relationships/hyperlink" Target="https://www.jewishvirtuallibrary.org/akeda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descr="See the source image">
            <a:extLst>
              <a:ext uri="{FF2B5EF4-FFF2-40B4-BE49-F238E27FC236}">
                <a16:creationId xmlns:a16="http://schemas.microsoft.com/office/drawing/2014/main" id="{746E3AE3-82EA-A5D9-C676-B8202602A2A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30275"/>
            <a:ext cx="2742144" cy="2113280"/>
          </a:xfrm>
          <a:prstGeom prst="rect">
            <a:avLst/>
          </a:prstGeom>
          <a:noFill/>
          <a:ln>
            <a:noFill/>
          </a:ln>
        </p:spPr>
      </p:pic>
      <p:pic>
        <p:nvPicPr>
          <p:cNvPr id="6" name="Picture 5">
            <a:extLst>
              <a:ext uri="{FF2B5EF4-FFF2-40B4-BE49-F238E27FC236}">
                <a16:creationId xmlns:a16="http://schemas.microsoft.com/office/drawing/2014/main" id="{94F0AE32-208A-8957-7AC2-F59F3A844AF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34673" y="2143199"/>
            <a:ext cx="2600188" cy="3257645"/>
          </a:xfrm>
          <a:prstGeom prst="rect">
            <a:avLst/>
          </a:prstGeom>
        </p:spPr>
      </p:pic>
      <p:sp>
        <p:nvSpPr>
          <p:cNvPr id="8" name="TextBox 7">
            <a:extLst>
              <a:ext uri="{FF2B5EF4-FFF2-40B4-BE49-F238E27FC236}">
                <a16:creationId xmlns:a16="http://schemas.microsoft.com/office/drawing/2014/main" id="{75802556-5EA6-1339-4E53-F337455E21DD}"/>
              </a:ext>
            </a:extLst>
          </p:cNvPr>
          <p:cNvSpPr txBox="1"/>
          <p:nvPr/>
        </p:nvSpPr>
        <p:spPr>
          <a:xfrm>
            <a:off x="3010832" y="160779"/>
            <a:ext cx="6854527" cy="369332"/>
          </a:xfrm>
          <a:prstGeom prst="rect">
            <a:avLst/>
          </a:prstGeom>
          <a:noFill/>
        </p:spPr>
        <p:txBody>
          <a:bodyPr wrap="square" rtlCol="0">
            <a:spAutoFit/>
          </a:bodyPr>
          <a:lstStyle/>
          <a:p>
            <a:r>
              <a:rPr lang="en-GB"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The Importance of Abraham and Sarah in the Hebrew Bible</a:t>
            </a:r>
          </a:p>
        </p:txBody>
      </p:sp>
      <p:sp>
        <p:nvSpPr>
          <p:cNvPr id="3" name="Rectangle: Rounded Corners 2">
            <a:extLst>
              <a:ext uri="{FF2B5EF4-FFF2-40B4-BE49-F238E27FC236}">
                <a16:creationId xmlns:a16="http://schemas.microsoft.com/office/drawing/2014/main" id="{41A7E270-844D-149D-90CA-DB4F6B47B99E}"/>
              </a:ext>
            </a:extLst>
          </p:cNvPr>
          <p:cNvSpPr/>
          <p:nvPr/>
        </p:nvSpPr>
        <p:spPr>
          <a:xfrm>
            <a:off x="0" y="2486783"/>
            <a:ext cx="3962400" cy="2570479"/>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900" u="sng" dirty="0">
                <a:solidFill>
                  <a:schemeClr val="bg1"/>
                </a:solidFill>
                <a:latin typeface="Arial" panose="020B0604020202020204" pitchFamily="34" charset="0"/>
                <a:cs typeface="Arial" panose="020B0604020202020204" pitchFamily="34" charset="0"/>
              </a:rPr>
              <a:t>Binding of Isaac/obedience to God</a:t>
            </a:r>
          </a:p>
          <a:p>
            <a:r>
              <a:rPr lang="en-GB" sz="900" dirty="0">
                <a:solidFill>
                  <a:schemeClr val="bg1"/>
                </a:solidFill>
                <a:latin typeface="Arial" panose="020B0604020202020204" pitchFamily="34" charset="0"/>
                <a:cs typeface="Arial" panose="020B0604020202020204" pitchFamily="34" charset="0"/>
              </a:rPr>
              <a:t>“He bound his son Isaac, and laid him on the altar, on top of the wood. Then Abraham reached out his hand and took the knife to kill his son.” (Gen 22.10)</a:t>
            </a:r>
          </a:p>
          <a:p>
            <a:r>
              <a:rPr lang="en-GB" sz="900" dirty="0">
                <a:solidFill>
                  <a:schemeClr val="bg1"/>
                </a:solidFill>
                <a:latin typeface="Arial" panose="020B0604020202020204" pitchFamily="34" charset="0"/>
                <a:cs typeface="Arial" panose="020B0604020202020204" pitchFamily="34" charset="0"/>
              </a:rPr>
              <a:t>Scholars have interpreted the Binding of Isaac, known as the </a:t>
            </a:r>
            <a:r>
              <a:rPr lang="en-GB" sz="900" i="1" dirty="0">
                <a:solidFill>
                  <a:schemeClr val="bg1"/>
                </a:solidFill>
                <a:latin typeface="Arial" panose="020B0604020202020204" pitchFamily="34" charset="0"/>
                <a:cs typeface="Arial" panose="020B0604020202020204" pitchFamily="34" charset="0"/>
              </a:rPr>
              <a:t>Akedah </a:t>
            </a:r>
            <a:r>
              <a:rPr lang="en-GB" sz="900" dirty="0">
                <a:solidFill>
                  <a:schemeClr val="bg1"/>
                </a:solidFill>
                <a:latin typeface="Arial" panose="020B0604020202020204" pitchFamily="34" charset="0"/>
                <a:cs typeface="Arial" panose="020B0604020202020204" pitchFamily="34" charset="0"/>
              </a:rPr>
              <a:t>in Jewish thought,(1)  in many contrasting ways. Some have argued that the Akedah functions as an etiological legend (2), explaining why the custom of child sacrifice was substituted with the sacrifice of animals, while others have argued that the story is a protest against human sacrifice.(3) Whatever the function of the Akedah, it has arguably become in Jewish thought “the supreme example of self-sacrifice in obedience to God’s will.” (4)</a:t>
            </a:r>
          </a:p>
          <a:p>
            <a:r>
              <a:rPr lang="en-GB" sz="900" dirty="0">
                <a:solidFill>
                  <a:schemeClr val="bg1"/>
                </a:solidFill>
                <a:latin typeface="Arial" panose="020B0604020202020204" pitchFamily="34" charset="0"/>
                <a:cs typeface="Arial" panose="020B0604020202020204" pitchFamily="34" charset="0"/>
              </a:rPr>
              <a:t>Abraham’s willingness to sacrifice his beloved son has drawn both criticism and admiration for centuries. What is clear, however, is that the story of the Binding of Isaac shows Abraham’s dedication and devotion to God.</a:t>
            </a:r>
          </a:p>
        </p:txBody>
      </p:sp>
      <p:sp>
        <p:nvSpPr>
          <p:cNvPr id="4" name="Rectangle: Rounded Corners 3">
            <a:extLst>
              <a:ext uri="{FF2B5EF4-FFF2-40B4-BE49-F238E27FC236}">
                <a16:creationId xmlns:a16="http://schemas.microsoft.com/office/drawing/2014/main" id="{79E48041-1E98-1E83-4F7D-B3567D53CB12}"/>
              </a:ext>
            </a:extLst>
          </p:cNvPr>
          <p:cNvSpPr/>
          <p:nvPr/>
        </p:nvSpPr>
        <p:spPr>
          <a:xfrm>
            <a:off x="3010832" y="730282"/>
            <a:ext cx="8848588" cy="1382998"/>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u="sng" dirty="0">
                <a:latin typeface="Arial" panose="020B0604020202020204" pitchFamily="34" charset="0"/>
                <a:cs typeface="Arial" panose="020B0604020202020204" pitchFamily="34" charset="0"/>
              </a:rPr>
              <a:t>The role of Sarah as Matriarch</a:t>
            </a:r>
            <a:br>
              <a:rPr lang="en-GB" sz="900" dirty="0">
                <a:latin typeface="Arial" panose="020B0604020202020204" pitchFamily="34" charset="0"/>
                <a:cs typeface="Arial" panose="020B0604020202020204" pitchFamily="34" charset="0"/>
              </a:rPr>
            </a:br>
            <a:r>
              <a:rPr lang="en-GB" sz="900" dirty="0">
                <a:latin typeface="Arial" panose="020B0604020202020204" pitchFamily="34" charset="0"/>
                <a:cs typeface="Arial" panose="020B0604020202020204" pitchFamily="34" charset="0"/>
              </a:rPr>
              <a:t>Sarah is an often misunderstood figure in biblical interpretation. Her repeated description as “barren” has led her to be characterised by this only. However, Sarah is much more complicated than reception history would imply. Originally named Sarai, she wields power in Genesis 16, when she commands Abraham to lie with her servant-girl, Hagar, in order to produce an heir as she is both barren and past the age of childbearing. While her harsh treatment of Hagar does not paint her in a favourable light, Sarah is undoubtedly stronger than many would believe based on a surface reading of the text. Firstly, Sarah greatly impacts the narrative, through the first and second endangerment of the matriarch, both occasions in which Abraham lies to ensure his safety, pretending she is his sister, instead of his wife. (Gen 12, Gen 20) Furthermore, Sarah appears to hold sway over Abraham, as in Gen 16:2, “Abram listened to the voice of Sarai,” and again in Gen 21:12, the Lord himself commands Abraham, “whatever Sarah says to you, do as she tells you.” Sarah therefore acts as a powerful figure and matriarch in the Hebrew Bible.</a:t>
            </a:r>
          </a:p>
        </p:txBody>
      </p:sp>
      <p:sp>
        <p:nvSpPr>
          <p:cNvPr id="7" name="Rectangle: Rounded Corners 6">
            <a:extLst>
              <a:ext uri="{FF2B5EF4-FFF2-40B4-BE49-F238E27FC236}">
                <a16:creationId xmlns:a16="http://schemas.microsoft.com/office/drawing/2014/main" id="{1FEE1D2C-BF5B-AC24-9B8B-66C82F8AE2F4}"/>
              </a:ext>
            </a:extLst>
          </p:cNvPr>
          <p:cNvSpPr/>
          <p:nvPr/>
        </p:nvSpPr>
        <p:spPr>
          <a:xfrm>
            <a:off x="0" y="5103226"/>
            <a:ext cx="4704080" cy="1645920"/>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u="sng" dirty="0">
                <a:latin typeface="Arial" panose="020B0604020202020204" pitchFamily="34" charset="0"/>
                <a:cs typeface="Arial" panose="020B0604020202020204" pitchFamily="34" charset="0"/>
              </a:rPr>
              <a:t>Abraham and Sarah elsewhere in the Hebrew Bible </a:t>
            </a:r>
          </a:p>
          <a:p>
            <a:pPr algn="ctr"/>
            <a:r>
              <a:rPr lang="en-GB" sz="900" i="1" dirty="0">
                <a:latin typeface="Arial" panose="020B0604020202020204" pitchFamily="34" charset="0"/>
                <a:cs typeface="Arial" panose="020B0604020202020204" pitchFamily="34" charset="0"/>
              </a:rPr>
              <a:t>“Look to Abraham your father and to Sarah who bore you; for Abraham was just one when I called him, but I blessed him and made him numerous.” (Isa. 51:2)</a:t>
            </a:r>
          </a:p>
          <a:p>
            <a:pPr algn="ctr"/>
            <a:r>
              <a:rPr lang="en-GB" sz="900" dirty="0">
                <a:latin typeface="Arial" panose="020B0604020202020204" pitchFamily="34" charset="0"/>
                <a:cs typeface="Arial" panose="020B0604020202020204" pitchFamily="34" charset="0"/>
              </a:rPr>
              <a:t>In the above verse, an exilic prophet describing a divine oracle draws on the collective memory of Abraham and Sarah, and how their childless status changed to make them the ancestors of Israel. This is just one example of Abraham and Sarah and their memory being influential elsewhere in the Hebrew Bible. Dearman explained why their memory is so significant, stating, “Just as God was true to the promise of progeny for Abraham and Sarah through difficult trials, so God would make Judah and Jerusalem whole communities in the future.” (5)</a:t>
            </a:r>
          </a:p>
          <a:p>
            <a:pPr algn="ctr"/>
            <a:endParaRPr lang="en-GB" sz="900" dirty="0">
              <a:latin typeface="Arial" panose="020B060402020202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1BDE12D1-14FF-F53C-3626-A94AC9BEF089}"/>
              </a:ext>
            </a:extLst>
          </p:cNvPr>
          <p:cNvSpPr/>
          <p:nvPr/>
        </p:nvSpPr>
        <p:spPr>
          <a:xfrm>
            <a:off x="213002" y="2083005"/>
            <a:ext cx="2663486" cy="344129"/>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800" dirty="0">
                <a:latin typeface="Arial" panose="020B0604020202020204" pitchFamily="34" charset="0"/>
                <a:cs typeface="Arial" panose="020B0604020202020204" pitchFamily="34" charset="0"/>
              </a:rPr>
              <a:t>Fig. 1. Caravaggio, The Sacrifice of Isaac, 1603. </a:t>
            </a:r>
            <a:endParaRPr lang="en-GB" sz="1200" dirty="0">
              <a:latin typeface="Arial" panose="020B0604020202020204" pitchFamily="34" charset="0"/>
              <a:cs typeface="Arial" panose="020B0604020202020204" pitchFamily="34" charset="0"/>
            </a:endParaRPr>
          </a:p>
        </p:txBody>
      </p:sp>
      <p:sp>
        <p:nvSpPr>
          <p:cNvPr id="12" name="Rectangle: Rounded Corners 11">
            <a:extLst>
              <a:ext uri="{FF2B5EF4-FFF2-40B4-BE49-F238E27FC236}">
                <a16:creationId xmlns:a16="http://schemas.microsoft.com/office/drawing/2014/main" id="{5E2C3B3B-D860-94B4-B85B-377730C981CB}"/>
              </a:ext>
            </a:extLst>
          </p:cNvPr>
          <p:cNvSpPr/>
          <p:nvPr/>
        </p:nvSpPr>
        <p:spPr>
          <a:xfrm>
            <a:off x="9471375" y="5455748"/>
            <a:ext cx="2663486" cy="344129"/>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800" dirty="0">
                <a:latin typeface="Arial" panose="020B0604020202020204" pitchFamily="34" charset="0"/>
                <a:cs typeface="Arial" panose="020B0604020202020204" pitchFamily="34" charset="0"/>
              </a:rPr>
              <a:t>Fig. 3. </a:t>
            </a:r>
            <a:r>
              <a:rPr lang="fr-FR" sz="800" b="0" i="0" dirty="0">
                <a:effectLst/>
                <a:latin typeface="Roboto" panose="02000000000000000000" pitchFamily="2" charset="0"/>
              </a:rPr>
              <a:t>Sarah présente Agar l’Égyptienne à Abraham</a:t>
            </a:r>
            <a:r>
              <a:rPr lang="en-GB" sz="1200" dirty="0">
                <a:latin typeface="Arial" panose="020B0604020202020204" pitchFamily="34" charset="0"/>
                <a:cs typeface="Arial" panose="020B0604020202020204" pitchFamily="34" charset="0"/>
              </a:rPr>
              <a:t>, </a:t>
            </a:r>
            <a:r>
              <a:rPr lang="en-GB" sz="800" dirty="0">
                <a:latin typeface="Arial" panose="020B0604020202020204" pitchFamily="34" charset="0"/>
                <a:cs typeface="Arial" panose="020B0604020202020204" pitchFamily="34" charset="0"/>
              </a:rPr>
              <a:t>1722</a:t>
            </a:r>
            <a:endParaRPr lang="fr-FR" sz="800" b="0" i="0" dirty="0">
              <a:effectLst/>
              <a:latin typeface="Roboto" panose="02000000000000000000" pitchFamily="2" charset="0"/>
            </a:endParaRPr>
          </a:p>
        </p:txBody>
      </p:sp>
      <p:sp>
        <p:nvSpPr>
          <p:cNvPr id="15" name="Rectangle: Rounded Corners 14">
            <a:extLst>
              <a:ext uri="{FF2B5EF4-FFF2-40B4-BE49-F238E27FC236}">
                <a16:creationId xmlns:a16="http://schemas.microsoft.com/office/drawing/2014/main" id="{377721FA-EBBD-565B-F376-9B0511FD6FFE}"/>
              </a:ext>
            </a:extLst>
          </p:cNvPr>
          <p:cNvSpPr/>
          <p:nvPr/>
        </p:nvSpPr>
        <p:spPr>
          <a:xfrm>
            <a:off x="4924521" y="5006594"/>
            <a:ext cx="4448657" cy="1742553"/>
          </a:xfrm>
          <a:prstGeom prst="round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800" u="sng" dirty="0">
                <a:latin typeface="Arial" panose="020B0604020202020204" pitchFamily="34" charset="0"/>
                <a:cs typeface="Arial" panose="020B0604020202020204" pitchFamily="34" charset="0"/>
              </a:rPr>
            </a:br>
            <a:r>
              <a:rPr lang="en-GB" sz="800" u="sng" dirty="0">
                <a:latin typeface="Arial" panose="020B0604020202020204" pitchFamily="34" charset="0"/>
                <a:cs typeface="Arial" panose="020B0604020202020204" pitchFamily="34" charset="0"/>
              </a:rPr>
              <a:t>References</a:t>
            </a:r>
            <a:br>
              <a:rPr lang="en-GB" sz="800" dirty="0">
                <a:latin typeface="Arial" panose="020B0604020202020204" pitchFamily="34" charset="0"/>
                <a:cs typeface="Arial" panose="020B0604020202020204" pitchFamily="34" charset="0"/>
              </a:rPr>
            </a:br>
            <a:r>
              <a:rPr lang="en-GB" sz="800" dirty="0">
                <a:latin typeface="Arial" panose="020B0604020202020204" pitchFamily="34" charset="0"/>
                <a:cs typeface="Arial" panose="020B0604020202020204" pitchFamily="34" charset="0"/>
              </a:rPr>
              <a:t>1. </a:t>
            </a:r>
            <a:r>
              <a:rPr lang="en-GB" sz="800" dirty="0">
                <a:effectLst/>
                <a:latin typeface="Arial" panose="020B0604020202020204" pitchFamily="34" charset="0"/>
                <a:ea typeface="Calibri" panose="020F0502020204030204" pitchFamily="34" charset="0"/>
                <a:cs typeface="Arial" panose="020B0604020202020204" pitchFamily="34" charset="0"/>
              </a:rPr>
              <a:t>Jewish Virtual </a:t>
            </a:r>
            <a:r>
              <a:rPr lang="en-GB" sz="700" dirty="0">
                <a:effectLst/>
                <a:latin typeface="Arial" panose="020B0604020202020204" pitchFamily="34" charset="0"/>
                <a:ea typeface="Calibri" panose="020F0502020204030204" pitchFamily="34" charset="0"/>
                <a:cs typeface="Arial" panose="020B0604020202020204" pitchFamily="34" charset="0"/>
              </a:rPr>
              <a:t>Library, ‘Akedah’, </a:t>
            </a:r>
            <a:r>
              <a:rPr lang="en-GB" sz="700" i="1" dirty="0">
                <a:effectLst/>
                <a:latin typeface="Arial" panose="020B0604020202020204" pitchFamily="34" charset="0"/>
                <a:ea typeface="Calibri" panose="020F0502020204030204" pitchFamily="34" charset="0"/>
                <a:cs typeface="Arial" panose="020B0604020202020204" pitchFamily="34" charset="0"/>
              </a:rPr>
              <a:t>Www.jewishvirtuallibrary.org</a:t>
            </a:r>
            <a:r>
              <a:rPr lang="en-GB" sz="700" dirty="0">
                <a:effectLst/>
                <a:latin typeface="Arial" panose="020B0604020202020204" pitchFamily="34" charset="0"/>
                <a:ea typeface="Calibri" panose="020F0502020204030204" pitchFamily="34" charset="0"/>
                <a:cs typeface="Arial" panose="020B0604020202020204" pitchFamily="34" charset="0"/>
              </a:rPr>
              <a:t>, 2008 &lt;</a:t>
            </a:r>
            <a:r>
              <a:rPr lang="en-GB" sz="7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https://www.jewishvirtuallibrary.org/akedah</a:t>
            </a:r>
            <a:r>
              <a:rPr lang="en-GB" sz="700" dirty="0">
                <a:effectLst/>
                <a:latin typeface="Arial" panose="020B0604020202020204" pitchFamily="34" charset="0"/>
                <a:ea typeface="Calibri" panose="020F0502020204030204" pitchFamily="34" charset="0"/>
                <a:cs typeface="Arial" panose="020B0604020202020204" pitchFamily="34" charset="0"/>
              </a:rPr>
              <a:t>&gt;.</a:t>
            </a:r>
            <a:endParaRPr lang="en-GB" sz="700" dirty="0">
              <a:latin typeface="Arial" panose="020B0604020202020204" pitchFamily="34" charset="0"/>
              <a:cs typeface="Arial" panose="020B0604020202020204" pitchFamily="34" charset="0"/>
            </a:endParaRPr>
          </a:p>
          <a:p>
            <a:pPr algn="ctr"/>
            <a:r>
              <a:rPr lang="en-GB" sz="700" dirty="0">
                <a:latin typeface="Arial" panose="020B0604020202020204" pitchFamily="34" charset="0"/>
                <a:cs typeface="Arial" panose="020B0604020202020204" pitchFamily="34" charset="0"/>
              </a:rPr>
              <a:t>2. Jewish Virtual Library, ‘Akedah’, 2008. </a:t>
            </a:r>
          </a:p>
          <a:p>
            <a:pPr algn="ctr"/>
            <a:r>
              <a:rPr lang="en-GB" sz="700" dirty="0">
                <a:latin typeface="Arial" panose="020B0604020202020204" pitchFamily="34" charset="0"/>
                <a:cs typeface="Arial" panose="020B0604020202020204" pitchFamily="34" charset="0"/>
              </a:rPr>
              <a:t>3. . Jewish Virtual Library, ‘Akedah’, 2008. </a:t>
            </a:r>
            <a:br>
              <a:rPr lang="en-GB" sz="700" dirty="0">
                <a:latin typeface="Arial" panose="020B0604020202020204" pitchFamily="34" charset="0"/>
                <a:cs typeface="Arial" panose="020B0604020202020204" pitchFamily="34" charset="0"/>
              </a:rPr>
            </a:br>
            <a:r>
              <a:rPr lang="en-GB" sz="700" dirty="0">
                <a:latin typeface="Arial" panose="020B0604020202020204" pitchFamily="34" charset="0"/>
                <a:cs typeface="Arial" panose="020B0604020202020204" pitchFamily="34" charset="0"/>
              </a:rPr>
              <a:t>4. . Jewish Virtual Library, ‘Akedah’, 2008. </a:t>
            </a:r>
            <a:br>
              <a:rPr lang="en-GB" sz="700" dirty="0">
                <a:latin typeface="Arial" panose="020B0604020202020204" pitchFamily="34" charset="0"/>
                <a:cs typeface="Arial" panose="020B0604020202020204" pitchFamily="34" charset="0"/>
              </a:rPr>
            </a:br>
            <a:r>
              <a:rPr lang="en-GB" sz="700" dirty="0">
                <a:latin typeface="Arial" panose="020B0604020202020204" pitchFamily="34" charset="0"/>
                <a:cs typeface="Arial" panose="020B0604020202020204" pitchFamily="34" charset="0"/>
              </a:rPr>
              <a:t>5. </a:t>
            </a:r>
            <a:r>
              <a:rPr lang="en-US" sz="700" dirty="0">
                <a:effectLst/>
                <a:latin typeface="Arial" panose="020B0604020202020204" pitchFamily="34" charset="0"/>
                <a:cs typeface="Arial" panose="020B0604020202020204" pitchFamily="34" charset="0"/>
              </a:rPr>
              <a:t>J. Andrew Dearman, </a:t>
            </a:r>
            <a:r>
              <a:rPr lang="en-US" sz="700" i="1" dirty="0">
                <a:effectLst/>
                <a:latin typeface="Arial" panose="020B0604020202020204" pitchFamily="34" charset="0"/>
                <a:cs typeface="Arial" panose="020B0604020202020204" pitchFamily="34" charset="0"/>
              </a:rPr>
              <a:t>Reading Hebrew Bible Narratives</a:t>
            </a:r>
            <a:r>
              <a:rPr lang="en-US" sz="700" dirty="0">
                <a:effectLst/>
                <a:latin typeface="Arial" panose="020B0604020202020204" pitchFamily="34" charset="0"/>
                <a:cs typeface="Arial" panose="020B0604020202020204" pitchFamily="34" charset="0"/>
              </a:rPr>
              <a:t> (Oxford University Press, 2018) p. 185.</a:t>
            </a:r>
          </a:p>
          <a:p>
            <a:pPr algn="ctr"/>
            <a:r>
              <a:rPr lang="en-US" sz="700" dirty="0">
                <a:latin typeface="Arial" panose="020B0604020202020204" pitchFamily="34" charset="0"/>
                <a:cs typeface="Arial" panose="020B0604020202020204" pitchFamily="34" charset="0"/>
              </a:rPr>
              <a:t>6. </a:t>
            </a:r>
            <a:r>
              <a:rPr lang="en-GB" sz="700" dirty="0" err="1">
                <a:effectLst/>
                <a:latin typeface="Arial" panose="020B0604020202020204" pitchFamily="34" charset="0"/>
                <a:ea typeface="Calibri" panose="020F0502020204030204" pitchFamily="34" charset="0"/>
                <a:cs typeface="Arial" panose="020B0604020202020204" pitchFamily="34" charset="0"/>
              </a:rPr>
              <a:t>Hemchand</a:t>
            </a:r>
            <a:r>
              <a:rPr lang="en-GB" sz="700" dirty="0">
                <a:effectLst/>
                <a:latin typeface="Arial" panose="020B0604020202020204" pitchFamily="34" charset="0"/>
                <a:ea typeface="Calibri" panose="020F0502020204030204" pitchFamily="34" charset="0"/>
                <a:cs typeface="Arial" panose="020B0604020202020204" pitchFamily="34" charset="0"/>
              </a:rPr>
              <a:t> </a:t>
            </a:r>
            <a:r>
              <a:rPr lang="en-GB" sz="700" dirty="0" err="1">
                <a:effectLst/>
                <a:latin typeface="Arial" panose="020B0604020202020204" pitchFamily="34" charset="0"/>
                <a:ea typeface="Calibri" panose="020F0502020204030204" pitchFamily="34" charset="0"/>
                <a:cs typeface="Arial" panose="020B0604020202020204" pitchFamily="34" charset="0"/>
              </a:rPr>
              <a:t>Gossai</a:t>
            </a:r>
            <a:r>
              <a:rPr lang="en-GB" sz="700" dirty="0">
                <a:effectLst/>
                <a:latin typeface="Arial" panose="020B0604020202020204" pitchFamily="34" charset="0"/>
                <a:ea typeface="Calibri" panose="020F0502020204030204" pitchFamily="34" charset="0"/>
                <a:cs typeface="Arial" panose="020B0604020202020204" pitchFamily="34" charset="0"/>
              </a:rPr>
              <a:t>, </a:t>
            </a:r>
            <a:r>
              <a:rPr lang="en-GB" sz="700" i="1" dirty="0">
                <a:effectLst/>
                <a:latin typeface="Arial" panose="020B0604020202020204" pitchFamily="34" charset="0"/>
                <a:ea typeface="Calibri" panose="020F0502020204030204" pitchFamily="34" charset="0"/>
                <a:cs typeface="Arial" panose="020B0604020202020204" pitchFamily="34" charset="0"/>
              </a:rPr>
              <a:t>Barrenness and Blessing: Abraham, Sarah, and the Journey of Faith</a:t>
            </a:r>
            <a:r>
              <a:rPr lang="en-GB" sz="700" dirty="0">
                <a:effectLst/>
                <a:latin typeface="Arial" panose="020B0604020202020204" pitchFamily="34" charset="0"/>
                <a:ea typeface="Calibri" panose="020F0502020204030204" pitchFamily="34" charset="0"/>
                <a:cs typeface="Arial" panose="020B0604020202020204" pitchFamily="34" charset="0"/>
              </a:rPr>
              <a:t> (Eugene, Or.: Cascade Books, 2008) </a:t>
            </a:r>
            <a:r>
              <a:rPr lang="en-GB" sz="700" dirty="0" err="1">
                <a:effectLst/>
                <a:latin typeface="Arial" panose="020B0604020202020204" pitchFamily="34" charset="0"/>
                <a:ea typeface="Calibri" panose="020F0502020204030204" pitchFamily="34" charset="0"/>
                <a:cs typeface="Arial" panose="020B0604020202020204" pitchFamily="34" charset="0"/>
              </a:rPr>
              <a:t>p.xi</a:t>
            </a:r>
            <a:r>
              <a:rPr lang="en-GB" sz="700" dirty="0">
                <a:effectLst/>
                <a:latin typeface="Arial" panose="020B0604020202020204" pitchFamily="34" charset="0"/>
                <a:ea typeface="Calibri" panose="020F0502020204030204" pitchFamily="34" charset="0"/>
                <a:cs typeface="Arial" panose="020B0604020202020204" pitchFamily="34" charset="0"/>
              </a:rPr>
              <a:t>.</a:t>
            </a:r>
          </a:p>
          <a:p>
            <a:pPr marL="228600" indent="-228600" algn="ctr">
              <a:buAutoNum type="arabicPeriod" startAt="7"/>
            </a:pPr>
            <a:r>
              <a:rPr lang="en-GB" sz="700" dirty="0" err="1">
                <a:effectLst/>
                <a:latin typeface="Arial" panose="020B0604020202020204" pitchFamily="34" charset="0"/>
                <a:ea typeface="Calibri" panose="020F0502020204030204" pitchFamily="34" charset="0"/>
                <a:cs typeface="Arial" panose="020B0604020202020204" pitchFamily="34" charset="0"/>
              </a:rPr>
              <a:t>Gossai</a:t>
            </a:r>
            <a:r>
              <a:rPr lang="en-GB" sz="700" dirty="0">
                <a:effectLst/>
                <a:latin typeface="Arial" panose="020B0604020202020204" pitchFamily="34" charset="0"/>
                <a:ea typeface="Calibri" panose="020F0502020204030204" pitchFamily="34" charset="0"/>
                <a:cs typeface="Arial" panose="020B0604020202020204" pitchFamily="34" charset="0"/>
              </a:rPr>
              <a:t>, </a:t>
            </a:r>
            <a:r>
              <a:rPr lang="en-GB" sz="700" i="1" dirty="0">
                <a:effectLst/>
                <a:latin typeface="Arial" panose="020B0604020202020204" pitchFamily="34" charset="0"/>
                <a:ea typeface="Calibri" panose="020F0502020204030204" pitchFamily="34" charset="0"/>
                <a:cs typeface="Arial" panose="020B0604020202020204" pitchFamily="34" charset="0"/>
              </a:rPr>
              <a:t>Barrenness and Blessing</a:t>
            </a:r>
            <a:r>
              <a:rPr lang="en-GB" sz="700" dirty="0">
                <a:effectLst/>
                <a:latin typeface="Arial" panose="020B0604020202020204" pitchFamily="34" charset="0"/>
                <a:ea typeface="Calibri" panose="020F0502020204030204" pitchFamily="34" charset="0"/>
                <a:cs typeface="Arial" panose="020B0604020202020204" pitchFamily="34" charset="0"/>
              </a:rPr>
              <a:t> (Eugene, Or.: Cascade Books, 2008) </a:t>
            </a:r>
            <a:r>
              <a:rPr lang="en-GB" sz="700" dirty="0" err="1">
                <a:effectLst/>
                <a:latin typeface="Arial" panose="020B0604020202020204" pitchFamily="34" charset="0"/>
                <a:ea typeface="Calibri" panose="020F0502020204030204" pitchFamily="34" charset="0"/>
                <a:cs typeface="Arial" panose="020B0604020202020204" pitchFamily="34" charset="0"/>
              </a:rPr>
              <a:t>p.xi</a:t>
            </a:r>
            <a:r>
              <a:rPr lang="en-GB" sz="700" dirty="0">
                <a:effectLst/>
                <a:latin typeface="Arial" panose="020B0604020202020204" pitchFamily="34" charset="0"/>
                <a:ea typeface="Calibri" panose="020F0502020204030204" pitchFamily="34" charset="0"/>
                <a:cs typeface="Arial" panose="020B0604020202020204" pitchFamily="34" charset="0"/>
              </a:rPr>
              <a:t>.</a:t>
            </a:r>
          </a:p>
          <a:p>
            <a:pPr algn="ctr"/>
            <a:r>
              <a:rPr lang="en-GB" sz="700" dirty="0">
                <a:effectLst/>
                <a:latin typeface="Arial" panose="020B0604020202020204" pitchFamily="34" charset="0"/>
                <a:ea typeface="Calibri" panose="020F0502020204030204" pitchFamily="34" charset="0"/>
                <a:cs typeface="Arial" panose="020B0604020202020204" pitchFamily="34" charset="0"/>
              </a:rPr>
              <a:t>Fig 1. Caravaggio, The Sacrifice of Isaac ,1603, </a:t>
            </a:r>
            <a:r>
              <a:rPr lang="en-GB" sz="700" dirty="0">
                <a:effectLst/>
                <a:latin typeface="Arial" panose="020B0604020202020204" pitchFamily="34" charset="0"/>
                <a:ea typeface="Calibri" panose="020F0502020204030204" pitchFamily="34" charset="0"/>
                <a:cs typeface="Arial" panose="020B0604020202020204" pitchFamily="34" charset="0"/>
                <a:hlinkClick r:id="rId5"/>
              </a:rPr>
              <a:t>https://www.uffizi.it/en/artworks/sacrifice-of-isaac</a:t>
            </a:r>
            <a:r>
              <a:rPr lang="en-GB" sz="700" dirty="0">
                <a:effectLst/>
                <a:latin typeface="Arial" panose="020B0604020202020204" pitchFamily="34" charset="0"/>
                <a:ea typeface="Calibri" panose="020F0502020204030204" pitchFamily="34" charset="0"/>
                <a:cs typeface="Arial" panose="020B0604020202020204" pitchFamily="34" charset="0"/>
              </a:rPr>
              <a:t> </a:t>
            </a:r>
          </a:p>
          <a:p>
            <a:pPr algn="ctr"/>
            <a:r>
              <a:rPr lang="en-GB" sz="700" dirty="0">
                <a:latin typeface="Arial" panose="020B0604020202020204" pitchFamily="34" charset="0"/>
                <a:ea typeface="Calibri" panose="020F0502020204030204" pitchFamily="34" charset="0"/>
                <a:cs typeface="Arial" panose="020B0604020202020204" pitchFamily="34" charset="0"/>
              </a:rPr>
              <a:t>Fig 2. Isaac </a:t>
            </a:r>
            <a:r>
              <a:rPr lang="en-GB" sz="700" dirty="0" err="1">
                <a:latin typeface="Arial" panose="020B0604020202020204" pitchFamily="34" charset="0"/>
                <a:ea typeface="Calibri" panose="020F0502020204030204" pitchFamily="34" charset="0"/>
                <a:cs typeface="Arial" panose="020B0604020202020204" pitchFamily="34" charset="0"/>
              </a:rPr>
              <a:t>Isaacsz</a:t>
            </a:r>
            <a:r>
              <a:rPr lang="en-GB" sz="700" dirty="0">
                <a:latin typeface="Arial" panose="020B0604020202020204" pitchFamily="34" charset="0"/>
                <a:ea typeface="Calibri" panose="020F0502020204030204" pitchFamily="34" charset="0"/>
                <a:cs typeface="Arial" panose="020B0604020202020204" pitchFamily="34" charset="0"/>
              </a:rPr>
              <a:t>, Pharoah gives Sarah back to Abraham, 1640. </a:t>
            </a:r>
            <a:r>
              <a:rPr lang="en-GB" sz="700" dirty="0">
                <a:latin typeface="Arial" panose="020B0604020202020204" pitchFamily="34" charset="0"/>
                <a:ea typeface="Calibri" panose="020F0502020204030204" pitchFamily="34" charset="0"/>
                <a:cs typeface="Arial" panose="020B0604020202020204" pitchFamily="34" charset="0"/>
                <a:hlinkClick r:id="rId6"/>
              </a:rPr>
              <a:t>https://www.rijksmuseum.nl/nl/collectie/SK-A-1191</a:t>
            </a:r>
            <a:r>
              <a:rPr lang="en-GB" sz="700" dirty="0">
                <a:latin typeface="Arial" panose="020B0604020202020204" pitchFamily="34" charset="0"/>
                <a:ea typeface="Calibri" panose="020F0502020204030204" pitchFamily="34" charset="0"/>
                <a:cs typeface="Arial" panose="020B0604020202020204" pitchFamily="34" charset="0"/>
              </a:rPr>
              <a:t> </a:t>
            </a:r>
            <a:endParaRPr lang="en-GB" sz="700" dirty="0">
              <a:effectLst/>
              <a:latin typeface="Arial" panose="020B0604020202020204" pitchFamily="34" charset="0"/>
              <a:ea typeface="Calibri" panose="020F0502020204030204" pitchFamily="34" charset="0"/>
              <a:cs typeface="Arial" panose="020B0604020202020204" pitchFamily="34" charset="0"/>
            </a:endParaRPr>
          </a:p>
          <a:p>
            <a:pPr algn="ctr"/>
            <a:r>
              <a:rPr lang="en-GB" sz="700" dirty="0">
                <a:latin typeface="Arial" panose="020B0604020202020204" pitchFamily="34" charset="0"/>
                <a:ea typeface="Calibri" panose="020F0502020204030204" pitchFamily="34" charset="0"/>
                <a:cs typeface="Arial" panose="020B0604020202020204" pitchFamily="34" charset="0"/>
              </a:rPr>
              <a:t>Fig 3. Sarah </a:t>
            </a:r>
            <a:r>
              <a:rPr lang="fr-FR" sz="700" b="0" i="0" dirty="0">
                <a:effectLst/>
                <a:latin typeface="Roboto" panose="02000000000000000000" pitchFamily="2" charset="0"/>
              </a:rPr>
              <a:t>présente Agar l’Égyptienne à Abraham</a:t>
            </a:r>
            <a:r>
              <a:rPr lang="fr-FR" sz="700" b="0" i="0" dirty="0">
                <a:effectLst/>
                <a:latin typeface="Arial" panose="020B0604020202020204" pitchFamily="34" charset="0"/>
                <a:cs typeface="Arial" panose="020B0604020202020204" pitchFamily="34" charset="0"/>
              </a:rPr>
              <a:t>, </a:t>
            </a:r>
            <a:r>
              <a:rPr lang="en-GB" sz="7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7"/>
              </a:rPr>
              <a:t>Sarah presents Hagar the Egyptian to Abraham to give him a child - Louvre Collections</a:t>
            </a:r>
            <a:endParaRPr lang="en-GB" sz="700" u="sng" dirty="0">
              <a:solidFill>
                <a:srgbClr val="0000FF"/>
              </a:solidFill>
              <a:latin typeface="Arial" panose="020B0604020202020204" pitchFamily="34" charset="0"/>
              <a:ea typeface="Calibri" panose="020F0502020204030204" pitchFamily="34" charset="0"/>
              <a:cs typeface="Arial" panose="020B0604020202020204" pitchFamily="34" charset="0"/>
            </a:endParaRPr>
          </a:p>
          <a:p>
            <a:pPr algn="ctr"/>
            <a:endParaRPr lang="en-GB" sz="800" u="sng" dirty="0">
              <a:solidFill>
                <a:srgbClr val="0000FF"/>
              </a:solidFill>
              <a:latin typeface="Arial" panose="020B0604020202020204" pitchFamily="34" charset="0"/>
              <a:ea typeface="Calibri" panose="020F0502020204030204" pitchFamily="34" charset="0"/>
              <a:cs typeface="Arial" panose="020B0604020202020204" pitchFamily="34" charset="0"/>
            </a:endParaRPr>
          </a:p>
        </p:txBody>
      </p:sp>
      <p:sp>
        <p:nvSpPr>
          <p:cNvPr id="2" name="Rectangle: Rounded Corners 1">
            <a:extLst>
              <a:ext uri="{FF2B5EF4-FFF2-40B4-BE49-F238E27FC236}">
                <a16:creationId xmlns:a16="http://schemas.microsoft.com/office/drawing/2014/main" id="{DED06E29-E5C8-DB96-C62B-C8C3EC4A5C5C}"/>
              </a:ext>
            </a:extLst>
          </p:cNvPr>
          <p:cNvSpPr/>
          <p:nvPr/>
        </p:nvSpPr>
        <p:spPr>
          <a:xfrm>
            <a:off x="4204116" y="2174242"/>
            <a:ext cx="2488514" cy="2676365"/>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00" dirty="0">
              <a:latin typeface="Arial" panose="020B0604020202020204" pitchFamily="34" charset="0"/>
              <a:cs typeface="Arial" panose="020B0604020202020204" pitchFamily="34" charset="0"/>
            </a:endParaRPr>
          </a:p>
          <a:p>
            <a:pPr algn="ctr"/>
            <a:endParaRPr lang="en-GB" sz="900" dirty="0">
              <a:latin typeface="Arial" panose="020B0604020202020204" pitchFamily="34" charset="0"/>
              <a:cs typeface="Arial" panose="020B0604020202020204" pitchFamily="34" charset="0"/>
            </a:endParaRPr>
          </a:p>
          <a:p>
            <a:pPr algn="ctr"/>
            <a:r>
              <a:rPr lang="en-GB" sz="900" dirty="0">
                <a:latin typeface="Arial" panose="020B0604020202020204" pitchFamily="34" charset="0"/>
                <a:cs typeface="Arial" panose="020B0604020202020204" pitchFamily="34" charset="0"/>
              </a:rPr>
              <a:t>A striking aspect of the narrative of Abraham and Sarah is that “the faith of Abraham, his righteousness, and God’s promises to him and Sarah are given prominence.” (6) . However, the story of Abraham and Sarah does not just give insight into the inner workings of humankind, but also “tells us something about God, about the nature of God and the manner in which God functions in the world.” (7) The narrative arguably functions as a medium to convey the nature of God, teaching Jewish people of God’s immanence, and his personal interactions with the people of Israel.  </a:t>
            </a:r>
          </a:p>
          <a:p>
            <a:pPr algn="ctr"/>
            <a:endParaRPr lang="en-GB" sz="900" dirty="0">
              <a:latin typeface="Arial" panose="020B0604020202020204" pitchFamily="34" charset="0"/>
              <a:cs typeface="Arial" panose="020B0604020202020204" pitchFamily="34" charset="0"/>
            </a:endParaRPr>
          </a:p>
          <a:p>
            <a:pPr algn="ctr"/>
            <a:endParaRPr lang="en-GB" sz="900" dirty="0">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9D3D65B2-173D-1408-FE5D-37567C724FB8}"/>
              </a:ext>
            </a:extLst>
          </p:cNvPr>
          <p:cNvSpPr/>
          <p:nvPr/>
        </p:nvSpPr>
        <p:spPr>
          <a:xfrm>
            <a:off x="9534673" y="5926186"/>
            <a:ext cx="2519795" cy="931814"/>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latin typeface="Arial" panose="020B0604020202020204" pitchFamily="34" charset="0"/>
                <a:cs typeface="Arial" panose="020B0604020202020204" pitchFamily="34" charset="0"/>
              </a:rPr>
              <a:t>Hagar plays a key role in the story of Abraham and Sarah as a catalyst for later events. Sarah commanding of Hagar shows Sarah’s authority, but also highlights inequalities even among women. As a slave, Hagar has no legal right to protest. </a:t>
            </a:r>
          </a:p>
        </p:txBody>
      </p:sp>
      <p:pic>
        <p:nvPicPr>
          <p:cNvPr id="1026" name="Picture 2">
            <a:extLst>
              <a:ext uri="{FF2B5EF4-FFF2-40B4-BE49-F238E27FC236}">
                <a16:creationId xmlns:a16="http://schemas.microsoft.com/office/drawing/2014/main" id="{DC620C43-4D1A-B169-654F-784A7DC3DCF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72016" y="2313451"/>
            <a:ext cx="2401162" cy="2044196"/>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Rounded Corners 12">
            <a:extLst>
              <a:ext uri="{FF2B5EF4-FFF2-40B4-BE49-F238E27FC236}">
                <a16:creationId xmlns:a16="http://schemas.microsoft.com/office/drawing/2014/main" id="{7647CD2D-51A2-FB42-37CC-593788FC328A}"/>
              </a:ext>
            </a:extLst>
          </p:cNvPr>
          <p:cNvSpPr/>
          <p:nvPr/>
        </p:nvSpPr>
        <p:spPr>
          <a:xfrm>
            <a:off x="6846548" y="4513634"/>
            <a:ext cx="2600188" cy="336973"/>
          </a:xfrm>
          <a:prstGeom prst="round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latin typeface="Arial" panose="020B0604020202020204" pitchFamily="34" charset="0"/>
                <a:cs typeface="Arial" panose="020B0604020202020204" pitchFamily="34" charset="0"/>
              </a:rPr>
              <a:t>Fig. 2. Isaac </a:t>
            </a:r>
            <a:r>
              <a:rPr lang="en-GB" sz="800" dirty="0" err="1">
                <a:latin typeface="Arial" panose="020B0604020202020204" pitchFamily="34" charset="0"/>
                <a:cs typeface="Arial" panose="020B0604020202020204" pitchFamily="34" charset="0"/>
              </a:rPr>
              <a:t>Isaacsz</a:t>
            </a:r>
            <a:r>
              <a:rPr lang="en-GB" sz="800" dirty="0">
                <a:latin typeface="Arial" panose="020B0604020202020204" pitchFamily="34" charset="0"/>
                <a:cs typeface="Arial" panose="020B0604020202020204" pitchFamily="34" charset="0"/>
              </a:rPr>
              <a:t>, Pharoah gives Sarah back to Abraham, 1640. </a:t>
            </a:r>
          </a:p>
        </p:txBody>
      </p:sp>
    </p:spTree>
    <p:extLst>
      <p:ext uri="{BB962C8B-B14F-4D97-AF65-F5344CB8AC3E}">
        <p14:creationId xmlns:p14="http://schemas.microsoft.com/office/powerpoint/2010/main" val="2539365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7" ma:contentTypeDescription="Create a new document." ma:contentTypeScope="" ma:versionID="0ef4ecc521b8d6f06cdac3bd32cd63cc">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58b41258b2523ac01862546d22236ac5"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CD405E2-B25D-4C20-8924-CACA1690FC71}">
  <ds:schemaRefs>
    <ds:schemaRef ds:uri="http://purl.org/dc/elements/1.1/"/>
    <ds:schemaRef ds:uri="http://purl.org/dc/dcmitype/"/>
    <ds:schemaRef ds:uri="http://schemas.openxmlformats.org/package/2006/metadata/core-properties"/>
    <ds:schemaRef ds:uri="http://www.w3.org/XML/1998/namespace"/>
    <ds:schemaRef ds:uri="http://schemas.microsoft.com/office/infopath/2007/PartnerControls"/>
    <ds:schemaRef ds:uri="http://schemas.microsoft.com/office/2006/documentManagement/types"/>
    <ds:schemaRef ds:uri="461f81f1-dbc4-4122-adb0-1c0e154b8134"/>
    <ds:schemaRef ds:uri="a450a3cc-050d-4aca-8a4e-543025a63de0"/>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7F0F6029-7B51-4E35-AC96-D09DF5875546}">
  <ds:schemaRefs>
    <ds:schemaRef ds:uri="http://schemas.microsoft.com/sharepoint/v3/contenttype/forms"/>
  </ds:schemaRefs>
</ds:datastoreItem>
</file>

<file path=customXml/itemProps3.xml><?xml version="1.0" encoding="utf-8"?>
<ds:datastoreItem xmlns:ds="http://schemas.openxmlformats.org/officeDocument/2006/customXml" ds:itemID="{18B68F4F-6E4A-45AB-85CA-DEEF6732FC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29320</TotalTime>
  <Words>990</Words>
  <Application>Microsoft Office PowerPoint</Application>
  <PresentationFormat>Widescreen</PresentationFormat>
  <Paragraphs>24</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Roboto</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Neve</dc:creator>
  <cp:lastModifiedBy>Neve</cp:lastModifiedBy>
  <cp:revision>2</cp:revision>
  <dcterms:created xsi:type="dcterms:W3CDTF">2023-02-17T09:01:48Z</dcterms:created>
  <dcterms:modified xsi:type="dcterms:W3CDTF">2023-03-13T11:22:50Z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