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5"/>
  </p:notesMasterIdLst>
  <p:sldIdLst>
    <p:sldId id="256" r:id="rId2"/>
    <p:sldId id="257" r:id="rId3"/>
    <p:sldId id="258" r:id="rId4"/>
  </p:sldIdLst>
  <p:sldSz cx="32918400" cy="21945600"/>
  <p:notesSz cx="21945600" cy="329184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8" d="100"/>
          <a:sy n="18" d="100"/>
        </p:scale>
        <p:origin x="138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658325" y="2468875"/>
            <a:ext cx="14631125" cy="123444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2194550" y="15636225"/>
            <a:ext cx="17556475" cy="14813275"/>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
        <p:cNvGrpSpPr/>
        <p:nvPr/>
      </p:nvGrpSpPr>
      <p:grpSpPr>
        <a:xfrm>
          <a:off x="0" y="0"/>
          <a:ext cx="0" cy="0"/>
          <a:chOff x="0" y="0"/>
          <a:chExt cx="0" cy="0"/>
        </a:xfrm>
      </p:grpSpPr>
      <p:sp>
        <p:nvSpPr>
          <p:cNvPr id="8" name="Google Shape;8;p1: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9" name="Google Shape;9;p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0" name="Google Shape;10;p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IN" sz="1800" b="0" i="0" u="none" strike="noStrike" cap="none">
                <a:solidFill>
                  <a:schemeClr val="dk1"/>
                </a:solidFill>
                <a:latin typeface="Calibri"/>
                <a:ea typeface="Calibri"/>
                <a:cs typeface="Calibri"/>
                <a:sym typeface="Calibri"/>
              </a:rPr>
              <a:t>1</a:t>
            </a:fld>
            <a:endParaRPr sz="18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
        <p:cNvGrpSpPr/>
        <p:nvPr/>
      </p:nvGrpSpPr>
      <p:grpSpPr>
        <a:xfrm>
          <a:off x="0" y="0"/>
          <a:ext cx="0" cy="0"/>
          <a:chOff x="0" y="0"/>
          <a:chExt cx="0" cy="0"/>
        </a:xfrm>
      </p:grpSpPr>
      <p:sp>
        <p:nvSpPr>
          <p:cNvPr id="26" name="Google Shape;26;p2: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7" name="Google Shape;27;p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8" name="Google Shape;28;p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IN" sz="1800">
                <a:solidFill>
                  <a:schemeClr val="dk1"/>
                </a:solidFill>
                <a:latin typeface="Calibri"/>
                <a:ea typeface="Calibri"/>
                <a:cs typeface="Calibri"/>
                <a:sym typeface="Calibri"/>
              </a:rPr>
              <a:t>2</a:t>
            </a:fld>
            <a:endParaRPr sz="1800">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3:notes"/>
          <p:cNvSpPr txBox="1">
            <a:spLocks noGrp="1"/>
          </p:cNvSpPr>
          <p:nvPr>
            <p:ph type="body" idx="1"/>
          </p:nvPr>
        </p:nvSpPr>
        <p:spPr>
          <a:xfrm>
            <a:off x="2194550" y="15636225"/>
            <a:ext cx="17556475" cy="1481327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6" name="Google Shape;56;p3:notes"/>
          <p:cNvSpPr>
            <a:spLocks noGrp="1" noRot="1" noChangeAspect="1"/>
          </p:cNvSpPr>
          <p:nvPr>
            <p:ph type="sldImg" idx="2"/>
          </p:nvPr>
        </p:nvSpPr>
        <p:spPr>
          <a:xfrm>
            <a:off x="3658325" y="2468875"/>
            <a:ext cx="14631125" cy="1234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6"/>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link.springer.com/content/pdf/10.1186/s12884-025-07440-3.pdf" TargetMode="External"/><Relationship Id="rId13" Type="http://schemas.openxmlformats.org/officeDocument/2006/relationships/hyperlink" Target="https://www.jmir.org/2023/1/e42161/" TargetMode="External"/><Relationship Id="rId3" Type="http://schemas.openxmlformats.org/officeDocument/2006/relationships/hyperlink" Target="https://link.springer.com/content/pdf/10.1186/s13006-022-00535-z.pdf" TargetMode="External"/><Relationship Id="rId7" Type="http://schemas.openxmlformats.org/officeDocument/2006/relationships/hyperlink" Target="https://journals.sagepub.com/doi/10.1177/0017896920915945" TargetMode="External"/><Relationship Id="rId12" Type="http://schemas.openxmlformats.org/officeDocument/2006/relationships/hyperlink" Target="https://journals.sagepub.com/doi/10.1177/08903344231192948" TargetMode="External"/><Relationship Id="rId17" Type="http://schemas.openxmlformats.org/officeDocument/2006/relationships/hyperlink" Target="https://onlinelibrary.wiley.com/doi/pdf/10.1111/mcn.13733" TargetMode="External"/><Relationship Id="rId2" Type="http://schemas.openxmlformats.org/officeDocument/2006/relationships/notesSlide" Target="../notesSlides/notesSlide3.xml"/><Relationship Id="rId16" Type="http://schemas.openxmlformats.org/officeDocument/2006/relationships/hyperlink" Target="https://pmc.ncbi.nlm.nih.gov/articles/PMC10680008/pdf/bmjhci-2023-100809.pdf" TargetMode="External"/><Relationship Id="rId1" Type="http://schemas.openxmlformats.org/officeDocument/2006/relationships/slideLayout" Target="../slideLayouts/slideLayout1.xml"/><Relationship Id="rId6" Type="http://schemas.openxmlformats.org/officeDocument/2006/relationships/hyperlink" Target="https://onlinelibrary.wiley.com/doi/pdf/10.1111/jan.16221" TargetMode="External"/><Relationship Id="rId11" Type="http://schemas.openxmlformats.org/officeDocument/2006/relationships/hyperlink" Target="https://www.frontiersin.org/journals/public-health/articles/10.3389/fpubh.2023.1277813/pdf" TargetMode="External"/><Relationship Id="rId5" Type="http://schemas.openxmlformats.org/officeDocument/2006/relationships/hyperlink" Target="https://onlinelibrary.wiley.com/doi/pdf/10.1002/hsr2.1693" TargetMode="External"/><Relationship Id="rId15" Type="http://schemas.openxmlformats.org/officeDocument/2006/relationships/hyperlink" Target="https://www.who.int/docs/default-source/documents/gs4dhdaa2a9f352b0445bafbc79ca799dce4d.pdf" TargetMode="External"/><Relationship Id="rId10" Type="http://schemas.openxmlformats.org/officeDocument/2006/relationships/hyperlink" Target="https://jamanetwork.com/journals/jama/articlepdf/2832390/jama_patnode_2025_us_240013_1746037125.64141.pdf" TargetMode="External"/><Relationship Id="rId4" Type="http://schemas.openxmlformats.org/officeDocument/2006/relationships/hyperlink" Target="https://journals.plos.org/digitalhealth/article/file?id=10.1371/journal.pdig.0001466&amp;type=printable" TargetMode="External"/><Relationship Id="rId9" Type="http://schemas.openxmlformats.org/officeDocument/2006/relationships/hyperlink" Target="https://www.mdpi.com/2076-0760/15/2/119" TargetMode="External"/><Relationship Id="rId14" Type="http://schemas.openxmlformats.org/officeDocument/2006/relationships/hyperlink" Target="https://www.tandfonline.com/doi/full/10.1080/21642850.2025.24931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
        <p:cNvGrpSpPr/>
        <p:nvPr/>
      </p:nvGrpSpPr>
      <p:grpSpPr>
        <a:xfrm>
          <a:off x="0" y="0"/>
          <a:ext cx="0" cy="0"/>
          <a:chOff x="0" y="0"/>
          <a:chExt cx="0" cy="0"/>
        </a:xfrm>
      </p:grpSpPr>
      <p:sp>
        <p:nvSpPr>
          <p:cNvPr id="12" name="Google Shape;12;p3"/>
          <p:cNvSpPr/>
          <p:nvPr/>
        </p:nvSpPr>
        <p:spPr>
          <a:xfrm>
            <a:off x="0" y="1714500"/>
            <a:ext cx="32836200" cy="296400"/>
          </a:xfrm>
          <a:prstGeom prst="rect">
            <a:avLst/>
          </a:prstGeom>
          <a:solidFill>
            <a:srgbClr val="0D9488"/>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 name="Google Shape;13;p3"/>
          <p:cNvSpPr/>
          <p:nvPr/>
        </p:nvSpPr>
        <p:spPr>
          <a:xfrm>
            <a:off x="0" y="2010766"/>
            <a:ext cx="32836200" cy="172830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 name="Google Shape;14;p3"/>
          <p:cNvSpPr/>
          <p:nvPr/>
        </p:nvSpPr>
        <p:spPr>
          <a:xfrm>
            <a:off x="1234440" y="2823505"/>
            <a:ext cx="30367200" cy="6419100"/>
          </a:xfrm>
          <a:prstGeom prst="rect">
            <a:avLst/>
          </a:prstGeom>
          <a:solidFill>
            <a:srgbClr val="FFFFFF"/>
          </a:solidFill>
          <a:ln>
            <a:noFill/>
          </a:ln>
          <a:effectLst>
            <a:outerShdw blurRad="101600" dist="38100" dir="8100000" algn="bl" rotWithShape="0">
              <a:srgbClr val="000000">
                <a:alpha val="9803"/>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 name="Google Shape;15;p3"/>
          <p:cNvSpPr/>
          <p:nvPr/>
        </p:nvSpPr>
        <p:spPr>
          <a:xfrm>
            <a:off x="1234440" y="3193837"/>
            <a:ext cx="30367200" cy="864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D9488"/>
              </a:buClr>
              <a:buSzPts val="4400"/>
              <a:buFont typeface="Times New Roman"/>
              <a:buNone/>
            </a:pPr>
            <a:r>
              <a:rPr lang="en-IN" sz="4400" b="1" i="0" u="none" strike="noStrike" cap="none">
                <a:solidFill>
                  <a:srgbClr val="0D9488"/>
                </a:solidFill>
                <a:latin typeface="Times New Roman"/>
                <a:ea typeface="Times New Roman"/>
                <a:cs typeface="Times New Roman"/>
                <a:sym typeface="Times New Roman"/>
              </a:rPr>
              <a:t>COMPONENT 2: POSTER ASSESSMENT</a:t>
            </a:r>
            <a:endParaRPr sz="4400" b="0" i="0" u="none" strike="noStrike" cap="none">
              <a:solidFill>
                <a:schemeClr val="dk1"/>
              </a:solidFill>
              <a:latin typeface="Times New Roman"/>
              <a:ea typeface="Times New Roman"/>
              <a:cs typeface="Times New Roman"/>
              <a:sym typeface="Times New Roman"/>
            </a:endParaRPr>
          </a:p>
        </p:txBody>
      </p:sp>
      <p:sp>
        <p:nvSpPr>
          <p:cNvPr id="16" name="Google Shape;16;p3"/>
          <p:cNvSpPr/>
          <p:nvPr/>
        </p:nvSpPr>
        <p:spPr>
          <a:xfrm>
            <a:off x="1728216" y="4181389"/>
            <a:ext cx="29379600" cy="2469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1E293B"/>
              </a:buClr>
              <a:buSzPts val="7200"/>
              <a:buFont typeface="Times New Roman"/>
              <a:buNone/>
            </a:pPr>
            <a:r>
              <a:rPr lang="en-IN" sz="7200" b="1" i="0" u="none" strike="noStrike" cap="none">
                <a:solidFill>
                  <a:srgbClr val="1E293B"/>
                </a:solidFill>
                <a:latin typeface="Times New Roman"/>
                <a:ea typeface="Times New Roman"/>
                <a:cs typeface="Times New Roman"/>
                <a:sym typeface="Times New Roman"/>
              </a:rPr>
              <a:t>BFriend AI: An AI-Powered WhatsApp Lactation Support Chatbot</a:t>
            </a:r>
            <a:endParaRPr sz="72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Clr>
                <a:srgbClr val="1E293B"/>
              </a:buClr>
              <a:buSzPts val="7200"/>
              <a:buFont typeface="Times New Roman"/>
              <a:buNone/>
            </a:pPr>
            <a:r>
              <a:rPr lang="en-IN" sz="7200" b="1" i="0" u="none" strike="noStrike" cap="none">
                <a:solidFill>
                  <a:srgbClr val="1E293B"/>
                </a:solidFill>
                <a:latin typeface="Times New Roman"/>
                <a:ea typeface="Times New Roman"/>
                <a:cs typeface="Times New Roman"/>
                <a:sym typeface="Times New Roman"/>
              </a:rPr>
              <a:t>for First-Time Teenage Mothers (Under 20) in Teesside</a:t>
            </a:r>
            <a:endParaRPr sz="7200" b="0" i="0" u="none" strike="noStrike" cap="none">
              <a:solidFill>
                <a:schemeClr val="dk1"/>
              </a:solidFill>
              <a:latin typeface="Times New Roman"/>
              <a:ea typeface="Times New Roman"/>
              <a:cs typeface="Times New Roman"/>
              <a:sym typeface="Times New Roman"/>
            </a:endParaRPr>
          </a:p>
        </p:txBody>
      </p:sp>
      <p:sp>
        <p:nvSpPr>
          <p:cNvPr id="17" name="Google Shape;17;p3"/>
          <p:cNvSpPr/>
          <p:nvPr/>
        </p:nvSpPr>
        <p:spPr>
          <a:xfrm>
            <a:off x="1728216" y="6773713"/>
            <a:ext cx="29379600" cy="9876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64748B"/>
              </a:buClr>
              <a:buSzPts val="4400"/>
              <a:buFont typeface="Times New Roman"/>
              <a:buNone/>
            </a:pPr>
            <a:r>
              <a:rPr lang="en-IN" sz="4400" b="0" i="1" u="none" strike="noStrike" cap="none">
                <a:solidFill>
                  <a:srgbClr val="64748B"/>
                </a:solidFill>
                <a:latin typeface="Times New Roman"/>
                <a:ea typeface="Times New Roman"/>
                <a:cs typeface="Times New Roman"/>
                <a:sym typeface="Times New Roman"/>
              </a:rPr>
              <a:t>Addressing Digital Health Inequality through Inclusive Digital Health Promotion</a:t>
            </a:r>
            <a:endParaRPr sz="4400" b="0" i="0" u="none" strike="noStrike" cap="none">
              <a:solidFill>
                <a:schemeClr val="dk1"/>
              </a:solidFill>
              <a:latin typeface="Times New Roman"/>
              <a:ea typeface="Times New Roman"/>
              <a:cs typeface="Times New Roman"/>
              <a:sym typeface="Times New Roman"/>
            </a:endParaRPr>
          </a:p>
        </p:txBody>
      </p:sp>
      <p:sp>
        <p:nvSpPr>
          <p:cNvPr id="18" name="Google Shape;18;p3"/>
          <p:cNvSpPr/>
          <p:nvPr/>
        </p:nvSpPr>
        <p:spPr>
          <a:xfrm>
            <a:off x="1728216" y="7884709"/>
            <a:ext cx="29379600" cy="864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1E293B"/>
              </a:buClr>
              <a:buSzPts val="4000"/>
              <a:buFont typeface="Times New Roman"/>
              <a:buNone/>
            </a:pPr>
            <a:r>
              <a:rPr lang="en-IN" sz="4000" b="0" i="0" u="none" strike="noStrike" cap="none">
                <a:solidFill>
                  <a:srgbClr val="1E293B"/>
                </a:solidFill>
                <a:latin typeface="Times New Roman"/>
                <a:ea typeface="Times New Roman"/>
                <a:cs typeface="Times New Roman"/>
                <a:sym typeface="Times New Roman"/>
              </a:rPr>
              <a:t>Module: LCHS7009 – Population Health and Digital Health Promotion </a:t>
            </a:r>
            <a:endParaRPr sz="4000" b="0" i="0" u="none" strike="noStrike" cap="none">
              <a:solidFill>
                <a:schemeClr val="dk1"/>
              </a:solidFill>
              <a:latin typeface="Times New Roman"/>
              <a:ea typeface="Times New Roman"/>
              <a:cs typeface="Times New Roman"/>
              <a:sym typeface="Times New Roman"/>
            </a:endParaRPr>
          </a:p>
        </p:txBody>
      </p:sp>
      <p:sp>
        <p:nvSpPr>
          <p:cNvPr id="19" name="Google Shape;19;p3"/>
          <p:cNvSpPr/>
          <p:nvPr/>
        </p:nvSpPr>
        <p:spPr>
          <a:xfrm>
            <a:off x="3703320" y="10551854"/>
            <a:ext cx="25429500" cy="6172200"/>
          </a:xfrm>
          <a:prstGeom prst="rect">
            <a:avLst/>
          </a:prstGeom>
          <a:solidFill>
            <a:srgbClr val="FFFFFF"/>
          </a:solidFill>
          <a:ln>
            <a:noFill/>
          </a:ln>
          <a:effectLst>
            <a:outerShdw blurRad="76200" dist="25400" dir="8100000" algn="bl" rotWithShape="0">
              <a:srgbClr val="000000">
                <a:alpha val="9803"/>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 name="Google Shape;20;p3"/>
          <p:cNvSpPr/>
          <p:nvPr/>
        </p:nvSpPr>
        <p:spPr>
          <a:xfrm>
            <a:off x="3703320" y="10739748"/>
            <a:ext cx="25429500" cy="7407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D9488"/>
              </a:buClr>
              <a:buSzPts val="4400"/>
              <a:buFont typeface="Times New Roman"/>
              <a:buNone/>
            </a:pPr>
            <a:r>
              <a:rPr lang="en-IN" sz="4400" b="1" i="0" u="none" strike="noStrike" cap="none">
                <a:solidFill>
                  <a:srgbClr val="0D9488"/>
                </a:solidFill>
                <a:latin typeface="Times New Roman"/>
                <a:ea typeface="Times New Roman"/>
                <a:cs typeface="Times New Roman"/>
                <a:sym typeface="Times New Roman"/>
              </a:rPr>
              <a:t>STUDENT DETAILS</a:t>
            </a:r>
            <a:endParaRPr sz="4400" b="0" i="0" u="none" strike="noStrike" cap="none">
              <a:solidFill>
                <a:schemeClr val="dk1"/>
              </a:solidFill>
              <a:latin typeface="Times New Roman"/>
              <a:ea typeface="Times New Roman"/>
              <a:cs typeface="Times New Roman"/>
              <a:sym typeface="Times New Roman"/>
            </a:endParaRPr>
          </a:p>
        </p:txBody>
      </p:sp>
      <p:sp>
        <p:nvSpPr>
          <p:cNvPr id="21" name="Google Shape;21;p3"/>
          <p:cNvSpPr/>
          <p:nvPr/>
        </p:nvSpPr>
        <p:spPr>
          <a:xfrm>
            <a:off x="4197096" y="11751341"/>
            <a:ext cx="24441900" cy="4690800"/>
          </a:xfrm>
          <a:prstGeom prst="rect">
            <a:avLst/>
          </a:prstGeom>
          <a:noFill/>
          <a:ln>
            <a:noFill/>
          </a:ln>
        </p:spPr>
        <p:txBody>
          <a:bodyPr spcFirstLastPara="1" wrap="square" lIns="91425" tIns="45700" rIns="91425" bIns="45700" anchor="t" anchorCtr="0">
            <a:noAutofit/>
          </a:bodyPr>
          <a:lstStyle/>
          <a:p>
            <a:pPr marL="0" marR="0" lvl="0" indent="0" algn="l" rtl="0">
              <a:lnSpc>
                <a:spcPct val="121500"/>
              </a:lnSpc>
              <a:spcBef>
                <a:spcPts val="0"/>
              </a:spcBef>
              <a:spcAft>
                <a:spcPts val="0"/>
              </a:spcAft>
              <a:buClr>
                <a:srgbClr val="1E293B"/>
              </a:buClr>
              <a:buSzPts val="4000"/>
              <a:buFont typeface="Times New Roman"/>
              <a:buNone/>
            </a:pPr>
            <a:r>
              <a:rPr lang="en-IN" sz="4000" b="1" i="0" u="none" strike="noStrike" cap="none">
                <a:solidFill>
                  <a:srgbClr val="1E293B"/>
                </a:solidFill>
                <a:latin typeface="Times New Roman"/>
                <a:ea typeface="Times New Roman"/>
                <a:cs typeface="Times New Roman"/>
                <a:sym typeface="Times New Roman"/>
              </a:rPr>
              <a:t>Student Name:  fahmidah Faruk patel</a:t>
            </a:r>
            <a:br>
              <a:rPr lang="en-IN" sz="4000" b="1" i="0" u="none" strike="noStrike" cap="none">
                <a:solidFill>
                  <a:srgbClr val="1E293B"/>
                </a:solidFill>
                <a:latin typeface="Times New Roman"/>
                <a:ea typeface="Times New Roman"/>
                <a:cs typeface="Times New Roman"/>
                <a:sym typeface="Times New Roman"/>
              </a:rPr>
            </a:br>
            <a:r>
              <a:rPr lang="en-IN" sz="4000" b="1" i="0" u="none" strike="noStrike" cap="none">
                <a:solidFill>
                  <a:srgbClr val="1E293B"/>
                </a:solidFill>
                <a:latin typeface="Times New Roman"/>
                <a:ea typeface="Times New Roman"/>
                <a:cs typeface="Times New Roman"/>
                <a:sym typeface="Times New Roman"/>
              </a:rPr>
              <a:t>Student ID Number: 2519425</a:t>
            </a:r>
            <a:br>
              <a:rPr lang="en-IN" sz="4000" b="1" i="0" u="none" strike="noStrike" cap="none">
                <a:solidFill>
                  <a:srgbClr val="1E293B"/>
                </a:solidFill>
                <a:latin typeface="Times New Roman"/>
                <a:ea typeface="Times New Roman"/>
                <a:cs typeface="Times New Roman"/>
                <a:sym typeface="Times New Roman"/>
              </a:rPr>
            </a:br>
            <a:r>
              <a:rPr lang="en-IN" sz="4000" b="1" i="0" u="none" strike="noStrike" cap="none">
                <a:solidFill>
                  <a:srgbClr val="1E293B"/>
                </a:solidFill>
                <a:latin typeface="Times New Roman"/>
                <a:ea typeface="Times New Roman"/>
                <a:cs typeface="Times New Roman"/>
                <a:sym typeface="Times New Roman"/>
              </a:rPr>
              <a:t>Programme: MSc Public Health and Social Care in Practice</a:t>
            </a:r>
            <a:br>
              <a:rPr lang="en-IN" sz="4000" b="1" i="0" u="none" strike="noStrike" cap="none">
                <a:solidFill>
                  <a:srgbClr val="1E293B"/>
                </a:solidFill>
                <a:latin typeface="Times New Roman"/>
                <a:ea typeface="Times New Roman"/>
                <a:cs typeface="Times New Roman"/>
                <a:sym typeface="Times New Roman"/>
              </a:rPr>
            </a:br>
            <a:r>
              <a:rPr lang="en-IN" sz="4000" b="1" i="0" u="none" strike="noStrike" cap="none">
                <a:solidFill>
                  <a:srgbClr val="1E293B"/>
                </a:solidFill>
                <a:latin typeface="Times New Roman"/>
                <a:ea typeface="Times New Roman"/>
                <a:cs typeface="Times New Roman"/>
                <a:sym typeface="Times New Roman"/>
              </a:rPr>
              <a:t>Module Code &amp; Title: LCHS7009 – Population Health and Digital Health Promotion</a:t>
            </a:r>
            <a:br>
              <a:rPr lang="en-IN" sz="4000" b="1" i="0" u="none" strike="noStrike" cap="none">
                <a:solidFill>
                  <a:srgbClr val="1E293B"/>
                </a:solidFill>
                <a:latin typeface="Times New Roman"/>
                <a:ea typeface="Times New Roman"/>
                <a:cs typeface="Times New Roman"/>
                <a:sym typeface="Times New Roman"/>
              </a:rPr>
            </a:br>
            <a:r>
              <a:rPr lang="en-IN" sz="4000" b="1" i="0" u="none" strike="noStrike" cap="none">
                <a:solidFill>
                  <a:srgbClr val="1E293B"/>
                </a:solidFill>
                <a:latin typeface="Times New Roman"/>
                <a:ea typeface="Times New Roman"/>
                <a:cs typeface="Times New Roman"/>
                <a:sym typeface="Times New Roman"/>
              </a:rPr>
              <a:t>Lecturer: Dr raheela shaikh</a:t>
            </a:r>
            <a:br>
              <a:rPr lang="en-IN" sz="4000" b="1" i="0" u="none" strike="noStrike" cap="none">
                <a:solidFill>
                  <a:srgbClr val="1E293B"/>
                </a:solidFill>
                <a:latin typeface="Times New Roman"/>
                <a:ea typeface="Times New Roman"/>
                <a:cs typeface="Times New Roman"/>
                <a:sym typeface="Times New Roman"/>
              </a:rPr>
            </a:br>
            <a:r>
              <a:rPr lang="en-IN" sz="4000" b="1" i="0" u="none" strike="noStrike" cap="none">
                <a:solidFill>
                  <a:srgbClr val="1E293B"/>
                </a:solidFill>
                <a:latin typeface="Times New Roman"/>
                <a:ea typeface="Times New Roman"/>
                <a:cs typeface="Times New Roman"/>
                <a:sym typeface="Times New Roman"/>
              </a:rPr>
              <a:t>Assignment Title: Component 2 – Poster </a:t>
            </a:r>
            <a:br>
              <a:rPr lang="en-IN" sz="4000" b="1" i="0" u="none" strike="noStrike" cap="none">
                <a:solidFill>
                  <a:srgbClr val="1E293B"/>
                </a:solidFill>
                <a:latin typeface="Times New Roman"/>
                <a:ea typeface="Times New Roman"/>
                <a:cs typeface="Times New Roman"/>
                <a:sym typeface="Times New Roman"/>
              </a:rPr>
            </a:br>
            <a:r>
              <a:rPr lang="en-IN" sz="4000" b="1" i="0" u="none" strike="noStrike" cap="none">
                <a:solidFill>
                  <a:srgbClr val="1E293B"/>
                </a:solidFill>
                <a:latin typeface="Times New Roman"/>
                <a:ea typeface="Times New Roman"/>
                <a:cs typeface="Times New Roman"/>
                <a:sym typeface="Times New Roman"/>
              </a:rPr>
              <a:t>Submission Date: 3 July 2026</a:t>
            </a:r>
            <a:endParaRPr sz="4000" b="1" i="0" u="none" strike="noStrike" cap="none">
              <a:solidFill>
                <a:schemeClr val="dk1"/>
              </a:solidFill>
              <a:latin typeface="Times New Roman"/>
              <a:ea typeface="Times New Roman"/>
              <a:cs typeface="Times New Roman"/>
              <a:sym typeface="Times New Roman"/>
            </a:endParaRPr>
          </a:p>
        </p:txBody>
      </p:sp>
      <p:sp>
        <p:nvSpPr>
          <p:cNvPr id="22" name="Google Shape;22;p3"/>
          <p:cNvSpPr/>
          <p:nvPr/>
        </p:nvSpPr>
        <p:spPr>
          <a:xfrm>
            <a:off x="1234440" y="18824105"/>
            <a:ext cx="30367200" cy="864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64748B"/>
              </a:buClr>
              <a:buSzPts val="3200"/>
              <a:buFont typeface="Times New Roman"/>
              <a:buNone/>
            </a:pPr>
            <a:r>
              <a:rPr lang="en-IN" sz="3200" b="0" i="1" u="none" strike="noStrike" cap="none">
                <a:solidFill>
                  <a:srgbClr val="64748B"/>
                </a:solidFill>
                <a:latin typeface="Times New Roman"/>
                <a:ea typeface="Times New Roman"/>
                <a:cs typeface="Times New Roman"/>
                <a:sym typeface="Times New Roman"/>
              </a:rPr>
              <a:t>This assessment permits Generative AI for research support (No), structuring (Yes), proofreading (Yes), creative materials/images (Yes), and writing (No). All academic content is original student work.</a:t>
            </a:r>
            <a:endParaRPr sz="3200" b="0" i="0" u="none" strike="noStrike" cap="none">
              <a:solidFill>
                <a:schemeClr val="dk1"/>
              </a:solidFill>
              <a:latin typeface="Times New Roman"/>
              <a:ea typeface="Times New Roman"/>
              <a:cs typeface="Times New Roman"/>
              <a:sym typeface="Times New Roman"/>
            </a:endParaRPr>
          </a:p>
        </p:txBody>
      </p:sp>
      <p:sp>
        <p:nvSpPr>
          <p:cNvPr id="23" name="Google Shape;23;p3"/>
          <p:cNvSpPr/>
          <p:nvPr/>
        </p:nvSpPr>
        <p:spPr>
          <a:xfrm>
            <a:off x="1234440" y="20248651"/>
            <a:ext cx="30367200" cy="6171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64748B"/>
              </a:buClr>
              <a:buSzPts val="3600"/>
              <a:buFont typeface="Times New Roman"/>
              <a:buNone/>
            </a:pPr>
            <a:r>
              <a:rPr lang="en-IN" sz="3600" b="0" i="0" u="none" strike="noStrike" cap="none">
                <a:solidFill>
                  <a:srgbClr val="64748B"/>
                </a:solidFill>
                <a:latin typeface="Times New Roman"/>
                <a:ea typeface="Times New Roman"/>
                <a:cs typeface="Times New Roman"/>
                <a:sym typeface="Times New Roman"/>
              </a:rPr>
              <a:t>                                                                                                      </a:t>
            </a:r>
            <a:endParaRPr sz="3600" b="0" i="0" u="none" strike="noStrike" cap="none">
              <a:solidFill>
                <a:schemeClr val="dk1"/>
              </a:solidFill>
              <a:latin typeface="Times New Roman"/>
              <a:ea typeface="Times New Roman"/>
              <a:cs typeface="Times New Roman"/>
              <a:sym typeface="Times New Roman"/>
            </a:endParaRPr>
          </a:p>
        </p:txBody>
      </p:sp>
      <p:pic>
        <p:nvPicPr>
          <p:cNvPr id="24" name="Google Shape;24;p3"/>
          <p:cNvPicPr preferRelativeResize="0"/>
          <p:nvPr/>
        </p:nvPicPr>
        <p:blipFill rotWithShape="1">
          <a:blip r:embed="rId3">
            <a:alphaModFix/>
          </a:blip>
          <a:srcRect/>
          <a:stretch/>
        </p:blipFill>
        <p:spPr>
          <a:xfrm>
            <a:off x="0" y="32483"/>
            <a:ext cx="7530767" cy="168201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
        <p:cNvGrpSpPr/>
        <p:nvPr/>
      </p:nvGrpSpPr>
      <p:grpSpPr>
        <a:xfrm>
          <a:off x="0" y="0"/>
          <a:ext cx="0" cy="0"/>
          <a:chOff x="0" y="0"/>
          <a:chExt cx="0" cy="0"/>
        </a:xfrm>
      </p:grpSpPr>
      <p:sp>
        <p:nvSpPr>
          <p:cNvPr id="30" name="Google Shape;30;p4"/>
          <p:cNvSpPr/>
          <p:nvPr/>
        </p:nvSpPr>
        <p:spPr>
          <a:xfrm>
            <a:off x="417646" y="448341"/>
            <a:ext cx="10607040" cy="20812946"/>
          </a:xfrm>
          <a:prstGeom prst="roundRect">
            <a:avLst>
              <a:gd name="adj" fmla="val 16667"/>
            </a:avLst>
          </a:prstGeom>
          <a:solidFill>
            <a:srgbClr val="FFFFFF"/>
          </a:solidFill>
          <a:ln>
            <a:noFill/>
          </a:ln>
          <a:effectLst>
            <a:outerShdw blurRad="50800" dist="25400" dir="16200000" algn="bl" rotWithShape="0">
              <a:srgbClr val="000000">
                <a:alpha val="7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a:off x="274320" y="448341"/>
            <a:ext cx="10607040" cy="502920"/>
          </a:xfrm>
          <a:prstGeom prst="rect">
            <a:avLst/>
          </a:prstGeom>
          <a:solidFill>
            <a:srgbClr val="0030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274320" y="448341"/>
            <a:ext cx="10607040" cy="5029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800"/>
              <a:buFont typeface="Times New Roman"/>
              <a:buNone/>
            </a:pPr>
            <a:r>
              <a:rPr lang="en-IN" sz="1800" b="1">
                <a:solidFill>
                  <a:srgbClr val="FFFFFF"/>
                </a:solidFill>
                <a:latin typeface="Times New Roman"/>
                <a:ea typeface="Times New Roman"/>
                <a:cs typeface="Times New Roman"/>
                <a:sym typeface="Times New Roman"/>
              </a:rPr>
              <a:t>BACKGROUND</a:t>
            </a:r>
            <a:endParaRPr sz="1800">
              <a:solidFill>
                <a:schemeClr val="dk1"/>
              </a:solidFill>
              <a:latin typeface="Times New Roman"/>
              <a:ea typeface="Times New Roman"/>
              <a:cs typeface="Times New Roman"/>
              <a:sym typeface="Times New Roman"/>
            </a:endParaRPr>
          </a:p>
        </p:txBody>
      </p:sp>
      <p:sp>
        <p:nvSpPr>
          <p:cNvPr id="33" name="Google Shape;33;p4"/>
          <p:cNvSpPr/>
          <p:nvPr/>
        </p:nvSpPr>
        <p:spPr>
          <a:xfrm>
            <a:off x="411480" y="1393221"/>
            <a:ext cx="10332720" cy="7498080"/>
          </a:xfrm>
          <a:prstGeom prst="rect">
            <a:avLst/>
          </a:prstGeom>
          <a:noFill/>
          <a:ln>
            <a:noFill/>
          </a:ln>
        </p:spPr>
        <p:txBody>
          <a:bodyPr spcFirstLastPara="1" wrap="square" lIns="91425" tIns="45700" rIns="91425" bIns="45700" anchor="t" anchorCtr="0">
            <a:noAutofit/>
          </a:bodyPr>
          <a:lstStyle/>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Rates of breastfeeding by teenage mothers in the UK are much lower compared to other age groups. Recent research indicates that only 21% of mothers aged less than 20 years breastfeed at 6-8 weeks, while this rate is substantially higher for older mothers (GOV.UK, 2023). For example, in disadvantaged regions such as Teesside, rates of breastfeeding are still lower because of many reasons like inadequate access to professional lactation help, stigma, and absence of peer group (Hunter and Magill-Cuerden, 2020).</a:t>
            </a: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chemeClr val="dk1"/>
              </a:buClr>
              <a:buSzPts val="2000"/>
              <a:buFont typeface="Calibri"/>
              <a:buNone/>
            </a:pP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Face-to-face interventions are often unavailable for teenage mothers owing to transportation problems, difficulties with childcare, and time constraints. Digital interventions have proven to be promising in terms of improving breastfeeding success, especially those based on WhatsApp messaging (Sevda and Sevil, 2023; Fan et al., 2022). However, it is important to note that digital interventions can increase inequality owing to failure to address the issue of data prices and privacy protection which are key obstacles for young people from disadvantaged areas (Zhang et al., 2023; Hall et al., 2026). The Breastfeeding Friend (BFriend) AI is a WhatsApp chatbot powered by artificial intelligence that is aimed at first-time teenage mothers living in Teesside.</a:t>
            </a:r>
            <a:endParaRPr sz="2000">
              <a:solidFill>
                <a:schemeClr val="dk1"/>
              </a:solidFill>
              <a:latin typeface="Times New Roman"/>
              <a:ea typeface="Times New Roman"/>
              <a:cs typeface="Times New Roman"/>
              <a:sym typeface="Times New Roman"/>
            </a:endParaRPr>
          </a:p>
        </p:txBody>
      </p:sp>
      <p:sp>
        <p:nvSpPr>
          <p:cNvPr id="34" name="Google Shape;34;p4"/>
          <p:cNvSpPr/>
          <p:nvPr/>
        </p:nvSpPr>
        <p:spPr>
          <a:xfrm>
            <a:off x="11064240" y="448341"/>
            <a:ext cx="10789920" cy="21048918"/>
          </a:xfrm>
          <a:prstGeom prst="roundRect">
            <a:avLst>
              <a:gd name="adj" fmla="val 16667"/>
            </a:avLst>
          </a:prstGeom>
          <a:solidFill>
            <a:srgbClr val="FFFFFF"/>
          </a:solidFill>
          <a:ln>
            <a:noFill/>
          </a:ln>
          <a:effectLst>
            <a:outerShdw blurRad="50800" dist="25400" dir="16200000" algn="bl" rotWithShape="0">
              <a:srgbClr val="000000">
                <a:alpha val="74901"/>
              </a:srgbClr>
            </a:outerShdw>
          </a:effectLst>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 name="Google Shape;35;p4"/>
          <p:cNvSpPr/>
          <p:nvPr/>
        </p:nvSpPr>
        <p:spPr>
          <a:xfrm>
            <a:off x="11064240" y="448341"/>
            <a:ext cx="10607040" cy="502920"/>
          </a:xfrm>
          <a:prstGeom prst="rect">
            <a:avLst/>
          </a:prstGeom>
          <a:solidFill>
            <a:srgbClr val="00A4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a:off x="11064240" y="448341"/>
            <a:ext cx="10607040" cy="5029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2000"/>
              <a:buFont typeface="Times New Roman"/>
              <a:buNone/>
            </a:pPr>
            <a:r>
              <a:rPr lang="en-IN" sz="2000" b="1">
                <a:solidFill>
                  <a:srgbClr val="FFFFFF"/>
                </a:solidFill>
                <a:latin typeface="Times New Roman"/>
                <a:ea typeface="Times New Roman"/>
                <a:cs typeface="Times New Roman"/>
                <a:sym typeface="Times New Roman"/>
              </a:rPr>
              <a:t>HEALTH PROMOTION VALUES AND PRINCIPLES</a:t>
            </a:r>
            <a:endParaRPr sz="2000">
              <a:solidFill>
                <a:schemeClr val="dk1"/>
              </a:solidFill>
              <a:latin typeface="Times New Roman"/>
              <a:ea typeface="Times New Roman"/>
              <a:cs typeface="Times New Roman"/>
              <a:sym typeface="Times New Roman"/>
            </a:endParaRPr>
          </a:p>
        </p:txBody>
      </p:sp>
      <p:sp>
        <p:nvSpPr>
          <p:cNvPr id="37" name="Google Shape;37;p4"/>
          <p:cNvSpPr/>
          <p:nvPr/>
        </p:nvSpPr>
        <p:spPr>
          <a:xfrm>
            <a:off x="11253286" y="1061382"/>
            <a:ext cx="10332720" cy="3307080"/>
          </a:xfrm>
          <a:prstGeom prst="rect">
            <a:avLst/>
          </a:prstGeom>
          <a:noFill/>
          <a:ln>
            <a:noFill/>
          </a:ln>
        </p:spPr>
        <p:txBody>
          <a:bodyPr spcFirstLastPara="1" wrap="square" lIns="91425" tIns="45700" rIns="91425" bIns="45700" anchor="t" anchorCtr="0">
            <a:noAutofit/>
          </a:bodyPr>
          <a:lstStyle/>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Health promotion is underpinned by the concepts of equity, empowerment, participation, and social justice (World Health Organization, 2020). The Ottawa Charter highlights the need for supportive environments and building community actions alongside developing personal skills.</a:t>
            </a: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chemeClr val="dk1"/>
              </a:buClr>
              <a:buSzPts val="2000"/>
              <a:buFont typeface="Calibri"/>
              <a:buNone/>
            </a:pP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BFriend AI chatbot incorporates the following concepts of health promotion by ensuring equity, offering a cheap platform for health interventions that can be accessed via WhatsApp (a mobile messaging service used by youth already). It empowers teenagers by offering them confidential access to factual information at once and personalized guidance. Participation is achieved through bidirectional interactions and connecting individuals to local support services in Teesside, UK. In this way, addressing issues related to data costs (lightweight nature of the platform) and data protection, Bfriend AI chatbot decreases digital health inequalities instead of increasing them (Western et al., 2025; Hall et al., 2026).</a:t>
            </a:r>
            <a:endParaRPr sz="2000">
              <a:solidFill>
                <a:schemeClr val="dk1"/>
              </a:solidFill>
              <a:latin typeface="Times New Roman"/>
              <a:ea typeface="Times New Roman"/>
              <a:cs typeface="Times New Roman"/>
              <a:sym typeface="Times New Roman"/>
            </a:endParaRPr>
          </a:p>
        </p:txBody>
      </p:sp>
      <p:sp>
        <p:nvSpPr>
          <p:cNvPr id="38" name="Google Shape;38;p4"/>
          <p:cNvSpPr/>
          <p:nvPr/>
        </p:nvSpPr>
        <p:spPr>
          <a:xfrm>
            <a:off x="11064240" y="8000085"/>
            <a:ext cx="10607040" cy="791181"/>
          </a:xfrm>
          <a:prstGeom prst="rect">
            <a:avLst/>
          </a:prstGeom>
          <a:solidFill>
            <a:srgbClr val="0030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4"/>
          <p:cNvSpPr/>
          <p:nvPr/>
        </p:nvSpPr>
        <p:spPr>
          <a:xfrm>
            <a:off x="11064240" y="8203537"/>
            <a:ext cx="10607040" cy="4572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2000"/>
              <a:buFont typeface="Times New Roman"/>
              <a:buNone/>
            </a:pPr>
            <a:r>
              <a:rPr lang="en-IN" sz="2000" b="1">
                <a:solidFill>
                  <a:srgbClr val="FFFFFF"/>
                </a:solidFill>
                <a:latin typeface="Times New Roman"/>
                <a:ea typeface="Times New Roman"/>
                <a:cs typeface="Times New Roman"/>
                <a:sym typeface="Times New Roman"/>
              </a:rPr>
              <a:t>BEHAVIOURAL CHANGE THEORY: COM-B MODEL</a:t>
            </a:r>
            <a:endParaRPr sz="2000">
              <a:solidFill>
                <a:schemeClr val="dk1"/>
              </a:solidFill>
              <a:latin typeface="Times New Roman"/>
              <a:ea typeface="Times New Roman"/>
              <a:cs typeface="Times New Roman"/>
              <a:sym typeface="Times New Roman"/>
            </a:endParaRPr>
          </a:p>
        </p:txBody>
      </p:sp>
      <p:sp>
        <p:nvSpPr>
          <p:cNvPr id="40" name="Google Shape;40;p4"/>
          <p:cNvSpPr/>
          <p:nvPr/>
        </p:nvSpPr>
        <p:spPr>
          <a:xfrm>
            <a:off x="11292840" y="8968248"/>
            <a:ext cx="10332720" cy="4084321"/>
          </a:xfrm>
          <a:prstGeom prst="rect">
            <a:avLst/>
          </a:prstGeom>
          <a:noFill/>
          <a:ln>
            <a:noFill/>
          </a:ln>
        </p:spPr>
        <p:txBody>
          <a:bodyPr spcFirstLastPara="1" wrap="square" lIns="91425" tIns="45700" rIns="91425" bIns="45700" anchor="t" anchorCtr="0">
            <a:noAutofit/>
          </a:bodyPr>
          <a:lstStyle/>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The COM-B Model (Capability, Opportunity, Motivation – Behaviour) serves as an excellent platform for designing digital health interventions that will have positive outcomes (Koulouvari et al., 2025).</a:t>
            </a: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chemeClr val="dk1"/>
              </a:buClr>
              <a:buSzPts val="2000"/>
              <a:buFont typeface="Calibri"/>
              <a:buNone/>
            </a:pPr>
            <a:endParaRPr sz="2000">
              <a:solidFill>
                <a:schemeClr val="dk1"/>
              </a:solidFill>
              <a:latin typeface="Times New Roman"/>
              <a:ea typeface="Times New Roman"/>
              <a:cs typeface="Times New Roman"/>
              <a:sym typeface="Times New Roman"/>
            </a:endParaRPr>
          </a:p>
          <a:p>
            <a:pPr marL="285750" marR="0" lvl="0" indent="-285750" algn="just" rtl="0">
              <a:spcBef>
                <a:spcPts val="0"/>
              </a:spcBef>
              <a:spcAft>
                <a:spcPts val="0"/>
              </a:spcAft>
              <a:buClr>
                <a:srgbClr val="333333"/>
              </a:buClr>
              <a:buSzPts val="2000"/>
              <a:buFont typeface="Noto Sans Symbols"/>
              <a:buChar char="▪"/>
            </a:pPr>
            <a:r>
              <a:rPr lang="en-IN" sz="2000" b="1">
                <a:solidFill>
                  <a:srgbClr val="333333"/>
                </a:solidFill>
                <a:latin typeface="Times New Roman"/>
                <a:ea typeface="Times New Roman"/>
                <a:cs typeface="Times New Roman"/>
                <a:sym typeface="Times New Roman"/>
              </a:rPr>
              <a:t>Capability: </a:t>
            </a:r>
            <a:r>
              <a:rPr lang="en-IN" sz="2000">
                <a:solidFill>
                  <a:srgbClr val="333333"/>
                </a:solidFill>
                <a:latin typeface="Times New Roman"/>
                <a:ea typeface="Times New Roman"/>
                <a:cs typeface="Times New Roman"/>
                <a:sym typeface="Times New Roman"/>
              </a:rPr>
              <a:t>The chatbot communicates using simple language, vocal messages and step by step instructions that cater specifically to teenage mothers of different health literacy levels, thus overcoming the problem of poor health and digital literacy.</a:t>
            </a:r>
            <a:endParaRPr sz="2000">
              <a:solidFill>
                <a:schemeClr val="dk1"/>
              </a:solidFill>
              <a:latin typeface="Times New Roman"/>
              <a:ea typeface="Times New Roman"/>
              <a:cs typeface="Times New Roman"/>
              <a:sym typeface="Times New Roman"/>
            </a:endParaRPr>
          </a:p>
          <a:p>
            <a:pPr marL="285750" marR="0" lvl="0" indent="-158750" algn="just" rtl="0">
              <a:spcBef>
                <a:spcPts val="0"/>
              </a:spcBef>
              <a:spcAft>
                <a:spcPts val="0"/>
              </a:spcAft>
              <a:buClr>
                <a:schemeClr val="dk1"/>
              </a:buClr>
              <a:buSzPts val="2000"/>
              <a:buFont typeface="Noto Sans Symbols"/>
              <a:buNone/>
            </a:pPr>
            <a:endParaRPr sz="2000">
              <a:solidFill>
                <a:schemeClr val="dk1"/>
              </a:solidFill>
              <a:latin typeface="Times New Roman"/>
              <a:ea typeface="Times New Roman"/>
              <a:cs typeface="Times New Roman"/>
              <a:sym typeface="Times New Roman"/>
            </a:endParaRPr>
          </a:p>
          <a:p>
            <a:pPr marL="285750" marR="0" lvl="0" indent="-285750" algn="just" rtl="0">
              <a:spcBef>
                <a:spcPts val="0"/>
              </a:spcBef>
              <a:spcAft>
                <a:spcPts val="0"/>
              </a:spcAft>
              <a:buClr>
                <a:srgbClr val="333333"/>
              </a:buClr>
              <a:buSzPts val="2000"/>
              <a:buFont typeface="Noto Sans Symbols"/>
              <a:buChar char="▪"/>
            </a:pPr>
            <a:r>
              <a:rPr lang="en-IN" sz="2000" b="1">
                <a:solidFill>
                  <a:srgbClr val="333333"/>
                </a:solidFill>
                <a:latin typeface="Times New Roman"/>
                <a:ea typeface="Times New Roman"/>
                <a:cs typeface="Times New Roman"/>
                <a:sym typeface="Times New Roman"/>
              </a:rPr>
              <a:t>Opportunity: </a:t>
            </a:r>
            <a:r>
              <a:rPr lang="en-IN" sz="2000">
                <a:solidFill>
                  <a:srgbClr val="333333"/>
                </a:solidFill>
                <a:latin typeface="Times New Roman"/>
                <a:ea typeface="Times New Roman"/>
                <a:cs typeface="Times New Roman"/>
                <a:sym typeface="Times New Roman"/>
              </a:rPr>
              <a:t>WhatsApp is available free of charge to most people in the UK and also does not require much data, solving the issue of cost of data. Its availability all day, every day eliminates the problem of time and space faced by many young mothers.</a:t>
            </a:r>
            <a:endParaRPr sz="2000">
              <a:solidFill>
                <a:schemeClr val="dk1"/>
              </a:solidFill>
              <a:latin typeface="Times New Roman"/>
              <a:ea typeface="Times New Roman"/>
              <a:cs typeface="Times New Roman"/>
              <a:sym typeface="Times New Roman"/>
            </a:endParaRPr>
          </a:p>
          <a:p>
            <a:pPr marL="285750" marR="0" lvl="0" indent="-158750" algn="just" rtl="0">
              <a:spcBef>
                <a:spcPts val="0"/>
              </a:spcBef>
              <a:spcAft>
                <a:spcPts val="0"/>
              </a:spcAft>
              <a:buClr>
                <a:schemeClr val="dk1"/>
              </a:buClr>
              <a:buSzPts val="2000"/>
              <a:buFont typeface="Noto Sans Symbols"/>
              <a:buNone/>
            </a:pPr>
            <a:endParaRPr sz="2000">
              <a:solidFill>
                <a:schemeClr val="dk1"/>
              </a:solidFill>
              <a:latin typeface="Times New Roman"/>
              <a:ea typeface="Times New Roman"/>
              <a:cs typeface="Times New Roman"/>
              <a:sym typeface="Times New Roman"/>
            </a:endParaRPr>
          </a:p>
          <a:p>
            <a:pPr marL="285750" marR="0" lvl="0" indent="-285750" algn="just" rtl="0">
              <a:spcBef>
                <a:spcPts val="0"/>
              </a:spcBef>
              <a:spcAft>
                <a:spcPts val="0"/>
              </a:spcAft>
              <a:buClr>
                <a:srgbClr val="333333"/>
              </a:buClr>
              <a:buSzPts val="2000"/>
              <a:buFont typeface="Noto Sans Symbols"/>
              <a:buChar char="▪"/>
            </a:pPr>
            <a:r>
              <a:rPr lang="en-IN" sz="2000" b="1">
                <a:solidFill>
                  <a:srgbClr val="333333"/>
                </a:solidFill>
                <a:latin typeface="Times New Roman"/>
                <a:ea typeface="Times New Roman"/>
                <a:cs typeface="Times New Roman"/>
                <a:sym typeface="Times New Roman"/>
              </a:rPr>
              <a:t>Motivation: </a:t>
            </a:r>
            <a:r>
              <a:rPr lang="en-IN" sz="2000">
                <a:solidFill>
                  <a:srgbClr val="333333"/>
                </a:solidFill>
                <a:latin typeface="Times New Roman"/>
                <a:ea typeface="Times New Roman"/>
                <a:cs typeface="Times New Roman"/>
                <a:sym typeface="Times New Roman"/>
              </a:rPr>
              <a:t>Personalized responses, tracking of progress and content related to the teenagers' life motivate them significantly.</a:t>
            </a: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chemeClr val="dk1"/>
              </a:buClr>
              <a:buSzPts val="2000"/>
              <a:buFont typeface="Calibri"/>
              <a:buNone/>
            </a:pP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Thus, through targeting all three elements of the COM-B Model, BFriend AI does more than disseminating information; it sets the environment for behaviour change among teenage mothers.</a:t>
            </a:r>
            <a:endParaRPr sz="2000">
              <a:solidFill>
                <a:schemeClr val="dk1"/>
              </a:solidFill>
              <a:latin typeface="Times New Roman"/>
              <a:ea typeface="Times New Roman"/>
              <a:cs typeface="Times New Roman"/>
              <a:sym typeface="Times New Roman"/>
            </a:endParaRPr>
          </a:p>
        </p:txBody>
      </p:sp>
      <p:sp>
        <p:nvSpPr>
          <p:cNvPr id="41" name="Google Shape;41;p4"/>
          <p:cNvSpPr/>
          <p:nvPr/>
        </p:nvSpPr>
        <p:spPr>
          <a:xfrm>
            <a:off x="21854160" y="448340"/>
            <a:ext cx="10789920" cy="21048918"/>
          </a:xfrm>
          <a:prstGeom prst="roundRect">
            <a:avLst>
              <a:gd name="adj" fmla="val 16667"/>
            </a:avLst>
          </a:prstGeom>
          <a:solidFill>
            <a:srgbClr val="FFFFFF"/>
          </a:solidFill>
          <a:ln>
            <a:noFill/>
          </a:ln>
          <a:effectLst>
            <a:outerShdw blurRad="50800" dist="25400" dir="16200000" algn="bl" rotWithShape="0">
              <a:srgbClr val="000000">
                <a:alpha val="74901"/>
              </a:srgbClr>
            </a:outerShdw>
          </a:effectLst>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2" name="Google Shape;42;p4"/>
          <p:cNvSpPr/>
          <p:nvPr/>
        </p:nvSpPr>
        <p:spPr>
          <a:xfrm>
            <a:off x="21854160" y="448341"/>
            <a:ext cx="10789920" cy="502920"/>
          </a:xfrm>
          <a:prstGeom prst="rect">
            <a:avLst/>
          </a:prstGeom>
          <a:solidFill>
            <a:srgbClr val="00A4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4"/>
          <p:cNvSpPr/>
          <p:nvPr/>
        </p:nvSpPr>
        <p:spPr>
          <a:xfrm>
            <a:off x="21854160" y="448341"/>
            <a:ext cx="10789920" cy="5029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2000"/>
              <a:buFont typeface="Times New Roman"/>
              <a:buNone/>
            </a:pPr>
            <a:r>
              <a:rPr lang="en-IN" sz="2000" b="1">
                <a:solidFill>
                  <a:srgbClr val="FFFFFF"/>
                </a:solidFill>
                <a:latin typeface="Times New Roman"/>
                <a:ea typeface="Times New Roman"/>
                <a:cs typeface="Times New Roman"/>
                <a:sym typeface="Times New Roman"/>
              </a:rPr>
              <a:t>EXPECTED OUTCOMES</a:t>
            </a:r>
            <a:endParaRPr sz="2000">
              <a:solidFill>
                <a:schemeClr val="dk1"/>
              </a:solidFill>
              <a:latin typeface="Times New Roman"/>
              <a:ea typeface="Times New Roman"/>
              <a:cs typeface="Times New Roman"/>
              <a:sym typeface="Times New Roman"/>
            </a:endParaRPr>
          </a:p>
        </p:txBody>
      </p:sp>
      <p:sp>
        <p:nvSpPr>
          <p:cNvPr id="44" name="Google Shape;44;p4"/>
          <p:cNvSpPr/>
          <p:nvPr/>
        </p:nvSpPr>
        <p:spPr>
          <a:xfrm>
            <a:off x="21991320" y="1544150"/>
            <a:ext cx="10515600" cy="3840480"/>
          </a:xfrm>
          <a:prstGeom prst="rect">
            <a:avLst/>
          </a:prstGeom>
          <a:noFill/>
          <a:ln>
            <a:noFill/>
          </a:ln>
        </p:spPr>
        <p:txBody>
          <a:bodyPr spcFirstLastPara="1" wrap="square" lIns="91425" tIns="45700" rIns="91425" bIns="45700" anchor="t" anchorCtr="0">
            <a:noAutofit/>
          </a:bodyPr>
          <a:lstStyle/>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The COM-B guided intervention will help increase breastfeeding initiation and breastfeeding continuation among novice teenage mothers in Teesside. There have been demonstrated benefits of the lactation interventions through WhatsApp in the form of an increased duration of exclusive breastfeeding (Sevda and Sevil, 2023; Fan et al., 2022). Thanks to the reduction of data costs and privacy concerns, the intervention will be able to attract more attention compared to apps and websites.</a:t>
            </a: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chemeClr val="dk1"/>
              </a:buClr>
              <a:buSzPts val="2000"/>
              <a:buFont typeface="Calibri"/>
              <a:buNone/>
            </a:pPr>
            <a:endParaRPr sz="20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What is critical for success is the privacy protection and reduction in data use. Otherwise, there can be problems in terms of the uptake or trust of the target population (Western et al., 2025; Hall et al., 2026). Designed to prioritize equity, BFriend AI can have huge potential in decreasing breastfeeding disparities and promoting better maternal and infant health in one of the poorest regions of England.</a:t>
            </a:r>
            <a:endParaRPr sz="2000">
              <a:solidFill>
                <a:schemeClr val="dk1"/>
              </a:solidFill>
              <a:latin typeface="Times New Roman"/>
              <a:ea typeface="Times New Roman"/>
              <a:cs typeface="Times New Roman"/>
              <a:sym typeface="Times New Roman"/>
            </a:endParaRPr>
          </a:p>
        </p:txBody>
      </p:sp>
      <p:sp>
        <p:nvSpPr>
          <p:cNvPr id="45" name="Google Shape;45;p4"/>
          <p:cNvSpPr/>
          <p:nvPr/>
        </p:nvSpPr>
        <p:spPr>
          <a:xfrm>
            <a:off x="21854160" y="11876871"/>
            <a:ext cx="10789920" cy="457200"/>
          </a:xfrm>
          <a:prstGeom prst="rect">
            <a:avLst/>
          </a:prstGeom>
          <a:solidFill>
            <a:srgbClr val="0030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a:off x="21854160" y="11876870"/>
            <a:ext cx="10789920" cy="4572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2000"/>
              <a:buFont typeface="Times New Roman"/>
              <a:buNone/>
            </a:pPr>
            <a:r>
              <a:rPr lang="en-IN" sz="2000" b="1">
                <a:solidFill>
                  <a:srgbClr val="FFFFFF"/>
                </a:solidFill>
                <a:latin typeface="Times New Roman"/>
                <a:ea typeface="Times New Roman"/>
                <a:cs typeface="Times New Roman"/>
                <a:sym typeface="Times New Roman"/>
              </a:rPr>
              <a:t>CONCLUSION</a:t>
            </a:r>
            <a:endParaRPr sz="2000">
              <a:solidFill>
                <a:schemeClr val="dk1"/>
              </a:solidFill>
              <a:latin typeface="Times New Roman"/>
              <a:ea typeface="Times New Roman"/>
              <a:cs typeface="Times New Roman"/>
              <a:sym typeface="Times New Roman"/>
            </a:endParaRPr>
          </a:p>
        </p:txBody>
      </p:sp>
      <p:sp>
        <p:nvSpPr>
          <p:cNvPr id="47" name="Google Shape;47;p4"/>
          <p:cNvSpPr/>
          <p:nvPr/>
        </p:nvSpPr>
        <p:spPr>
          <a:xfrm>
            <a:off x="22128480" y="12617151"/>
            <a:ext cx="10515600" cy="3063240"/>
          </a:xfrm>
          <a:prstGeom prst="rect">
            <a:avLst/>
          </a:prstGeom>
          <a:noFill/>
          <a:ln>
            <a:noFill/>
          </a:ln>
        </p:spPr>
        <p:txBody>
          <a:bodyPr spcFirstLastPara="1" wrap="square" lIns="91425" tIns="45700" rIns="91425" bIns="45700" anchor="t" anchorCtr="0">
            <a:noAutofit/>
          </a:bodyPr>
          <a:lstStyle/>
          <a:p>
            <a:pPr marL="0" marR="0" lvl="0" indent="0" algn="just" rtl="0">
              <a:spcBef>
                <a:spcPts val="0"/>
              </a:spcBef>
              <a:spcAft>
                <a:spcPts val="0"/>
              </a:spcAft>
              <a:buClr>
                <a:srgbClr val="333333"/>
              </a:buClr>
              <a:buSzPts val="2000"/>
              <a:buFont typeface="Times New Roman"/>
              <a:buNone/>
            </a:pPr>
            <a:r>
              <a:rPr lang="en-IN" sz="2000">
                <a:solidFill>
                  <a:srgbClr val="333333"/>
                </a:solidFill>
                <a:latin typeface="Times New Roman"/>
                <a:ea typeface="Times New Roman"/>
                <a:cs typeface="Times New Roman"/>
                <a:sym typeface="Times New Roman"/>
              </a:rPr>
              <a:t>BFriend AI constitutes a novel digital solution that seeks to tackle the issue of supporting breastfeeding mothers while addressing the issue of digital divide affecting teenagers who have given birth in Teesside. From the perspective of policy makers, BFriend AI will help in meeting the objectives of the NHS Long Term Plan for ensuring digital innovation and reducing health inequalities. From the educational point of view, it helps to bring out the need for educating people about digital literacy and privacy when providing maternity services. This case illustrates how technology such as AI and even popular applications like WhatsApp can be used to achieve inclusive and person-centered support through digital means.</a:t>
            </a:r>
            <a:endParaRPr sz="2000">
              <a:solidFill>
                <a:schemeClr val="dk1"/>
              </a:solidFill>
              <a:latin typeface="Times New Roman"/>
              <a:ea typeface="Times New Roman"/>
              <a:cs typeface="Times New Roman"/>
              <a:sym typeface="Times New Roman"/>
            </a:endParaRPr>
          </a:p>
        </p:txBody>
      </p:sp>
      <p:pic>
        <p:nvPicPr>
          <p:cNvPr id="48" name="Google Shape;48;p4" descr="Low UK breastfeeding rates down to social pressures over routine and sleep  | Breastfeeding | The Guardian"/>
          <p:cNvPicPr preferRelativeResize="0"/>
          <p:nvPr/>
        </p:nvPicPr>
        <p:blipFill rotWithShape="1">
          <a:blip r:embed="rId3">
            <a:alphaModFix/>
          </a:blip>
          <a:srcRect/>
          <a:stretch/>
        </p:blipFill>
        <p:spPr>
          <a:xfrm>
            <a:off x="632248" y="6278794"/>
            <a:ext cx="10010877" cy="6377354"/>
          </a:xfrm>
          <a:prstGeom prst="rect">
            <a:avLst/>
          </a:prstGeom>
          <a:noFill/>
          <a:ln>
            <a:noFill/>
          </a:ln>
        </p:spPr>
      </p:pic>
      <p:pic>
        <p:nvPicPr>
          <p:cNvPr id="49" name="Google Shape;49;p4" descr="Explaining non-adherence – The Capability, Opportunity, Motivation, and  Behavior (COM-B) framework - Acare HCP Global"/>
          <p:cNvPicPr preferRelativeResize="0"/>
          <p:nvPr/>
        </p:nvPicPr>
        <p:blipFill rotWithShape="1">
          <a:blip r:embed="rId4">
            <a:alphaModFix/>
          </a:blip>
          <a:srcRect/>
          <a:stretch/>
        </p:blipFill>
        <p:spPr>
          <a:xfrm>
            <a:off x="11866552" y="14662497"/>
            <a:ext cx="9459615" cy="5808263"/>
          </a:xfrm>
          <a:prstGeom prst="rect">
            <a:avLst/>
          </a:prstGeom>
          <a:noFill/>
          <a:ln>
            <a:noFill/>
          </a:ln>
        </p:spPr>
      </p:pic>
      <p:pic>
        <p:nvPicPr>
          <p:cNvPr id="50" name="Google Shape;50;p4" descr="The extent to which weight-related public health initiatives reflect the  values and principles of health promotion: a critical discourse analysis |  Semantic Scholar"/>
          <p:cNvPicPr preferRelativeResize="0"/>
          <p:nvPr/>
        </p:nvPicPr>
        <p:blipFill rotWithShape="1">
          <a:blip r:embed="rId5">
            <a:alphaModFix/>
          </a:blip>
          <a:srcRect/>
          <a:stretch/>
        </p:blipFill>
        <p:spPr>
          <a:xfrm>
            <a:off x="14561874" y="4947212"/>
            <a:ext cx="3461332" cy="3029070"/>
          </a:xfrm>
          <a:prstGeom prst="rect">
            <a:avLst/>
          </a:prstGeom>
          <a:noFill/>
          <a:ln>
            <a:noFill/>
          </a:ln>
        </p:spPr>
      </p:pic>
      <p:pic>
        <p:nvPicPr>
          <p:cNvPr id="51" name="Google Shape;51;p4" descr="Breastfeeding Awareness and Empowerment (BAE): A Black Women-Led Approach to  Promoting a Multigenerational Culture of Health"/>
          <p:cNvPicPr preferRelativeResize="0"/>
          <p:nvPr/>
        </p:nvPicPr>
        <p:blipFill rotWithShape="1">
          <a:blip r:embed="rId6">
            <a:alphaModFix/>
          </a:blip>
          <a:srcRect/>
          <a:stretch/>
        </p:blipFill>
        <p:spPr>
          <a:xfrm>
            <a:off x="22212088" y="5181601"/>
            <a:ext cx="10074064" cy="6534334"/>
          </a:xfrm>
          <a:prstGeom prst="rect">
            <a:avLst/>
          </a:prstGeom>
          <a:noFill/>
          <a:ln>
            <a:noFill/>
          </a:ln>
        </p:spPr>
      </p:pic>
      <p:pic>
        <p:nvPicPr>
          <p:cNvPr id="52" name="Google Shape;52;p4"/>
          <p:cNvPicPr preferRelativeResize="0"/>
          <p:nvPr/>
        </p:nvPicPr>
        <p:blipFill rotWithShape="1">
          <a:blip r:embed="rId7">
            <a:alphaModFix/>
          </a:blip>
          <a:srcRect/>
          <a:stretch/>
        </p:blipFill>
        <p:spPr>
          <a:xfrm>
            <a:off x="23184465" y="15680391"/>
            <a:ext cx="8339505" cy="5483550"/>
          </a:xfrm>
          <a:prstGeom prst="rect">
            <a:avLst/>
          </a:prstGeom>
          <a:noFill/>
          <a:ln>
            <a:noFill/>
          </a:ln>
        </p:spPr>
      </p:pic>
      <p:pic>
        <p:nvPicPr>
          <p:cNvPr id="53" name="Google Shape;53;p4" descr="Talk to your kids about AI chatbots with NSPCC's top 10 tips"/>
          <p:cNvPicPr preferRelativeResize="0"/>
          <p:nvPr/>
        </p:nvPicPr>
        <p:blipFill rotWithShape="1">
          <a:blip r:embed="rId8">
            <a:alphaModFix/>
          </a:blip>
          <a:srcRect/>
          <a:stretch/>
        </p:blipFill>
        <p:spPr>
          <a:xfrm>
            <a:off x="632248" y="13628825"/>
            <a:ext cx="9903999" cy="692355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5"/>
          <p:cNvSpPr/>
          <p:nvPr/>
        </p:nvSpPr>
        <p:spPr>
          <a:xfrm>
            <a:off x="274320" y="346575"/>
            <a:ext cx="32369700" cy="21252600"/>
          </a:xfrm>
          <a:prstGeom prst="rect">
            <a:avLst/>
          </a:prstGeom>
          <a:solidFill>
            <a:srgbClr val="F5F5F5"/>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sp>
        <p:nvSpPr>
          <p:cNvPr id="59" name="Google Shape;59;p5"/>
          <p:cNvSpPr/>
          <p:nvPr/>
        </p:nvSpPr>
        <p:spPr>
          <a:xfrm>
            <a:off x="274320" y="228587"/>
            <a:ext cx="32369700" cy="957300"/>
          </a:xfrm>
          <a:prstGeom prst="rect">
            <a:avLst/>
          </a:prstGeom>
          <a:solidFill>
            <a:srgbClr val="9BFBFB"/>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3087"/>
              </a:buClr>
              <a:buSzPts val="2400"/>
              <a:buFont typeface="Times New Roman"/>
              <a:buNone/>
            </a:pPr>
            <a:r>
              <a:rPr lang="en-IN" sz="2400" b="1">
                <a:solidFill>
                  <a:srgbClr val="003087"/>
                </a:solidFill>
                <a:latin typeface="Times New Roman"/>
                <a:ea typeface="Times New Roman"/>
                <a:cs typeface="Times New Roman"/>
                <a:sym typeface="Times New Roman"/>
              </a:rPr>
              <a:t>REFERENCES</a:t>
            </a:r>
            <a:endParaRPr sz="2400">
              <a:solidFill>
                <a:schemeClr val="dk1"/>
              </a:solidFill>
              <a:latin typeface="Times New Roman"/>
              <a:ea typeface="Times New Roman"/>
              <a:cs typeface="Times New Roman"/>
              <a:sym typeface="Times New Roman"/>
            </a:endParaRPr>
          </a:p>
        </p:txBody>
      </p:sp>
      <p:sp>
        <p:nvSpPr>
          <p:cNvPr id="60" name="Google Shape;60;p5"/>
          <p:cNvSpPr/>
          <p:nvPr/>
        </p:nvSpPr>
        <p:spPr>
          <a:xfrm>
            <a:off x="427700" y="1185750"/>
            <a:ext cx="32095500" cy="20413200"/>
          </a:xfrm>
          <a:prstGeom prst="rect">
            <a:avLst/>
          </a:prstGeom>
          <a:noFill/>
          <a:ln>
            <a:noFill/>
          </a:ln>
        </p:spPr>
        <p:txBody>
          <a:bodyPr spcFirstLastPara="1" wrap="square" lIns="91425" tIns="45700" rIns="91425" bIns="45700" anchor="t" anchorCtr="0">
            <a:noAutofit/>
          </a:bodyPr>
          <a:lstStyle/>
          <a:p>
            <a:pPr marL="0" marR="0" lvl="0" indent="0" algn="just" rtl="0">
              <a:spcBef>
                <a:spcPts val="0"/>
              </a:spcBef>
              <a:spcAft>
                <a:spcPts val="0"/>
              </a:spcAft>
              <a:buClr>
                <a:schemeClr val="dk1"/>
              </a:buClr>
              <a:buSzPts val="3200"/>
              <a:buFont typeface="Calibri"/>
              <a:buNone/>
            </a:pPr>
            <a:endParaRPr sz="3200">
              <a:solidFill>
                <a:schemeClr val="dk1"/>
              </a:solidFill>
              <a:latin typeface="Times New Roman"/>
              <a:ea typeface="Times New Roman"/>
              <a:cs typeface="Times New Roman"/>
              <a:sym typeface="Times New Roman"/>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Fan, H.S., Ho, M.Y., Ko, R.W., Kwok, J.Y., Chau, P.H., Wong, J.Y., Wang, M.P. and Lok, K.Y., 2022. Feasibility and effectiveness of WhatsApp online group on breastfeeding by peer counsellors: a single-blinded, open-label pilot randomized controlled study. </a:t>
            </a:r>
            <a:r>
              <a:rPr lang="en-IN" sz="3200" i="1">
                <a:solidFill>
                  <a:schemeClr val="dk1"/>
                </a:solidFill>
                <a:latin typeface="Times New Roman"/>
                <a:ea typeface="Times New Roman"/>
                <a:cs typeface="Times New Roman"/>
                <a:sym typeface="Times New Roman"/>
              </a:rPr>
              <a:t>International Breastfeeding Journal</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17</a:t>
            </a:r>
            <a:r>
              <a:rPr lang="en-IN" sz="3200">
                <a:solidFill>
                  <a:schemeClr val="dk1"/>
                </a:solidFill>
                <a:latin typeface="Times New Roman"/>
                <a:ea typeface="Times New Roman"/>
                <a:cs typeface="Times New Roman"/>
                <a:sym typeface="Times New Roman"/>
              </a:rPr>
              <a:t>(1), p.91. Available at: </a:t>
            </a:r>
            <a:r>
              <a:rPr lang="en-IN" sz="3200" u="sng">
                <a:solidFill>
                  <a:schemeClr val="hlink"/>
                </a:solidFill>
                <a:latin typeface="Times New Roman"/>
                <a:ea typeface="Times New Roman"/>
                <a:cs typeface="Times New Roman"/>
                <a:sym typeface="Times New Roman"/>
                <a:hlinkClick r:id="rId3"/>
              </a:rPr>
              <a:t>https://link.springer.com/content/pdf/10.1186/s13006-022-00535-z.pdf</a:t>
            </a:r>
            <a:r>
              <a:rPr lang="en-IN" sz="3200">
                <a:solidFill>
                  <a:schemeClr val="dk1"/>
                </a:solidFill>
                <a:latin typeface="Times New Roman"/>
                <a:ea typeface="Times New Roman"/>
                <a:cs typeface="Times New Roman"/>
                <a:sym typeface="Times New Roman"/>
              </a:rPr>
              <a:t>  (Accessed: 27 June 2026).</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Hall, S.S., Hall, C.L., Partlett, C., Jeayes, A., Rattu, N., Henshaw, H., Martin, J. and Shoesmith, E., 2026. Who gets included? Equity in digital and decentralised mental health and neurodevelopmental trials: A systematic review. </a:t>
            </a:r>
            <a:r>
              <a:rPr lang="en-IN" sz="3200" i="1">
                <a:solidFill>
                  <a:schemeClr val="dk1"/>
                </a:solidFill>
                <a:latin typeface="Times New Roman"/>
                <a:ea typeface="Times New Roman"/>
                <a:cs typeface="Times New Roman"/>
                <a:sym typeface="Times New Roman"/>
              </a:rPr>
              <a:t>PLOS Digital Health</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5</a:t>
            </a:r>
            <a:r>
              <a:rPr lang="en-IN" sz="3200">
                <a:solidFill>
                  <a:schemeClr val="dk1"/>
                </a:solidFill>
                <a:latin typeface="Times New Roman"/>
                <a:ea typeface="Times New Roman"/>
                <a:cs typeface="Times New Roman"/>
                <a:sym typeface="Times New Roman"/>
              </a:rPr>
              <a:t>(6), p.e0001466. Available at: </a:t>
            </a:r>
            <a:r>
              <a:rPr lang="en-IN" sz="3200" u="sng">
                <a:solidFill>
                  <a:schemeClr val="hlink"/>
                </a:solidFill>
                <a:latin typeface="Times New Roman"/>
                <a:ea typeface="Times New Roman"/>
                <a:cs typeface="Times New Roman"/>
                <a:sym typeface="Times New Roman"/>
                <a:hlinkClick r:id="rId4"/>
              </a:rPr>
              <a:t>https://journals.plos.org/digitalhealth/article/file?id=10.1371/journal.pdig.0001466&amp;type=printable</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Hassan, M.S. and Hossain, M.M., 2023. Challenges for influencing exclusive breastfeeding practice among lactating mothers with infants aged 0–6 months in Borama District, Somaliland: A cross‐sectional study. </a:t>
            </a:r>
            <a:r>
              <a:rPr lang="en-IN" sz="3200" i="1">
                <a:solidFill>
                  <a:schemeClr val="dk1"/>
                </a:solidFill>
                <a:latin typeface="Times New Roman"/>
                <a:ea typeface="Times New Roman"/>
                <a:cs typeface="Times New Roman"/>
                <a:sym typeface="Times New Roman"/>
              </a:rPr>
              <a:t>Health Science Reports</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6</a:t>
            </a:r>
            <a:r>
              <a:rPr lang="en-IN" sz="3200">
                <a:solidFill>
                  <a:schemeClr val="dk1"/>
                </a:solidFill>
                <a:latin typeface="Times New Roman"/>
                <a:ea typeface="Times New Roman"/>
                <a:cs typeface="Times New Roman"/>
                <a:sym typeface="Times New Roman"/>
              </a:rPr>
              <a:t>(11), p.e1693.  Available at: </a:t>
            </a:r>
            <a:r>
              <a:rPr lang="en-IN" sz="3200" u="sng">
                <a:solidFill>
                  <a:schemeClr val="hlink"/>
                </a:solidFill>
                <a:latin typeface="Times New Roman"/>
                <a:ea typeface="Times New Roman"/>
                <a:cs typeface="Times New Roman"/>
                <a:sym typeface="Times New Roman"/>
                <a:hlinkClick r:id="rId5"/>
              </a:rPr>
              <a:t>https://onlinelibrary.wiley.com/doi/pdf/10.1002/hsr2.1693</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Hiito, E., Ikonen, R. and Niela‐Vilén, H., 2024. Internet‐based breastfeeding peer support for breastfeeding parents: An integrative review. </a:t>
            </a:r>
            <a:r>
              <a:rPr lang="en-IN" sz="3200" i="1">
                <a:solidFill>
                  <a:schemeClr val="dk1"/>
                </a:solidFill>
                <a:latin typeface="Times New Roman"/>
                <a:ea typeface="Times New Roman"/>
                <a:cs typeface="Times New Roman"/>
                <a:sym typeface="Times New Roman"/>
              </a:rPr>
              <a:t>Journal of advanced nursing</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80</a:t>
            </a:r>
            <a:r>
              <a:rPr lang="en-IN" sz="3200">
                <a:solidFill>
                  <a:schemeClr val="dk1"/>
                </a:solidFill>
                <a:latin typeface="Times New Roman"/>
                <a:ea typeface="Times New Roman"/>
                <a:cs typeface="Times New Roman"/>
                <a:sym typeface="Times New Roman"/>
              </a:rPr>
              <a:t>(12), pp.4805-4824. Available at: </a:t>
            </a:r>
            <a:r>
              <a:rPr lang="en-IN" sz="3200" u="sng">
                <a:solidFill>
                  <a:schemeClr val="hlink"/>
                </a:solidFill>
                <a:latin typeface="Times New Roman"/>
                <a:ea typeface="Times New Roman"/>
                <a:cs typeface="Times New Roman"/>
                <a:sym typeface="Times New Roman"/>
                <a:hlinkClick r:id="rId6"/>
              </a:rPr>
              <a:t>https://onlinelibrary.wiley.com/doi/pdf/10.1111/jan.16221</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Hunter, L. and Magill-Cuerden, J. (2020) 'Healthcare practitioner relationships, cultural health capital and breastfeeding support for socio-economically deprived adolescent mothers in the UK', </a:t>
            </a:r>
            <a:r>
              <a:rPr lang="en-IN" sz="3200" i="1">
                <a:solidFill>
                  <a:schemeClr val="dk1"/>
                </a:solidFill>
                <a:latin typeface="Times New Roman"/>
                <a:ea typeface="Times New Roman"/>
                <a:cs typeface="Times New Roman"/>
                <a:sym typeface="Times New Roman"/>
              </a:rPr>
              <a:t>Journal of Health Psychology</a:t>
            </a:r>
            <a:r>
              <a:rPr lang="en-IN" sz="3200">
                <a:solidFill>
                  <a:schemeClr val="dk1"/>
                </a:solidFill>
                <a:latin typeface="Times New Roman"/>
                <a:ea typeface="Times New Roman"/>
                <a:cs typeface="Times New Roman"/>
                <a:sym typeface="Times New Roman"/>
              </a:rPr>
              <a:t>. doi:10.1177/0017896920915945. Available at: </a:t>
            </a:r>
            <a:r>
              <a:rPr lang="en-IN" sz="3200" u="sng">
                <a:solidFill>
                  <a:schemeClr val="hlink"/>
                </a:solidFill>
                <a:latin typeface="Times New Roman"/>
                <a:ea typeface="Times New Roman"/>
                <a:cs typeface="Times New Roman"/>
                <a:sym typeface="Times New Roman"/>
                <a:hlinkClick r:id="rId7"/>
              </a:rPr>
              <a:t>https://journals.sagepub.com/doi/10.1177/0017896920915945</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Iamchareon, T. and Maneesriwongul, W., 2025. The effectiveness of real-time telelactation intervention on breastfeeding outcomes among employed mothers: a systematic review and meta-analysis. </a:t>
            </a:r>
            <a:r>
              <a:rPr lang="en-IN" sz="3200" i="1">
                <a:solidFill>
                  <a:schemeClr val="dk1"/>
                </a:solidFill>
                <a:latin typeface="Times New Roman"/>
                <a:ea typeface="Times New Roman"/>
                <a:cs typeface="Times New Roman"/>
                <a:sym typeface="Times New Roman"/>
              </a:rPr>
              <a:t>BMC Pregnancy and Childbirth</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25</a:t>
            </a:r>
            <a:r>
              <a:rPr lang="en-IN" sz="3200">
                <a:solidFill>
                  <a:schemeClr val="dk1"/>
                </a:solidFill>
                <a:latin typeface="Times New Roman"/>
                <a:ea typeface="Times New Roman"/>
                <a:cs typeface="Times New Roman"/>
                <a:sym typeface="Times New Roman"/>
              </a:rPr>
              <a:t>(1), p.341. Available at: </a:t>
            </a:r>
            <a:r>
              <a:rPr lang="en-IN" sz="3200" u="sng">
                <a:solidFill>
                  <a:schemeClr val="hlink"/>
                </a:solidFill>
                <a:latin typeface="Times New Roman"/>
                <a:ea typeface="Times New Roman"/>
                <a:cs typeface="Times New Roman"/>
                <a:sym typeface="Times New Roman"/>
                <a:hlinkClick r:id="rId8"/>
              </a:rPr>
              <a:t>https://link.springer.com/content/pdf/10.1186/s12884-025-07440-3.pdf</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Olagoke, A., Jacobson, L., Babajide, O. and Qi, Z. (2026) 'Building Safe AI Chatbots for Rural Mothers Seeking Breastfeeding Support: Understanding Hallucinations and How to Mitigate Them', </a:t>
            </a:r>
            <a:r>
              <a:rPr lang="en-IN" sz="3200" i="1">
                <a:solidFill>
                  <a:schemeClr val="dk1"/>
                </a:solidFill>
                <a:latin typeface="Times New Roman"/>
                <a:ea typeface="Times New Roman"/>
                <a:cs typeface="Times New Roman"/>
                <a:sym typeface="Times New Roman"/>
              </a:rPr>
              <a:t>Social Sciences</a:t>
            </a:r>
            <a:r>
              <a:rPr lang="en-IN" sz="3200">
                <a:solidFill>
                  <a:schemeClr val="dk1"/>
                </a:solidFill>
                <a:latin typeface="Times New Roman"/>
                <a:ea typeface="Times New Roman"/>
                <a:cs typeface="Times New Roman"/>
                <a:sym typeface="Times New Roman"/>
              </a:rPr>
              <a:t>, 15(2), 119. doi:10.3390/socsci15020119. Available at: </a:t>
            </a:r>
            <a:r>
              <a:rPr lang="en-IN" sz="3200" u="sng">
                <a:solidFill>
                  <a:schemeClr val="hlink"/>
                </a:solidFill>
                <a:latin typeface="Times New Roman"/>
                <a:ea typeface="Times New Roman"/>
                <a:cs typeface="Times New Roman"/>
                <a:sym typeface="Times New Roman"/>
                <a:hlinkClick r:id="rId9"/>
              </a:rPr>
              <a:t>https://www.mdpi.com/2076-0760/15/2/119</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Patnode, C.D., Senger, C.A., Coppola, E.L. and Iacocca, M.O., 2025. Interventions to support breastfeeding: updated evidence report and systematic review for the US preventive services task force. </a:t>
            </a:r>
            <a:r>
              <a:rPr lang="en-IN" sz="3200" i="1">
                <a:solidFill>
                  <a:schemeClr val="dk1"/>
                </a:solidFill>
                <a:latin typeface="Times New Roman"/>
                <a:ea typeface="Times New Roman"/>
                <a:cs typeface="Times New Roman"/>
                <a:sym typeface="Times New Roman"/>
              </a:rPr>
              <a:t>Jama</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333</a:t>
            </a:r>
            <a:r>
              <a:rPr lang="en-IN" sz="3200">
                <a:solidFill>
                  <a:schemeClr val="dk1"/>
                </a:solidFill>
                <a:latin typeface="Times New Roman"/>
                <a:ea typeface="Times New Roman"/>
                <a:cs typeface="Times New Roman"/>
                <a:sym typeface="Times New Roman"/>
              </a:rPr>
              <a:t>(17), pp.1527-1537. Available at: </a:t>
            </a:r>
            <a:r>
              <a:rPr lang="en-IN" sz="3200" u="sng">
                <a:solidFill>
                  <a:schemeClr val="hlink"/>
                </a:solidFill>
                <a:latin typeface="Times New Roman"/>
                <a:ea typeface="Times New Roman"/>
                <a:cs typeface="Times New Roman"/>
                <a:sym typeface="Times New Roman"/>
                <a:hlinkClick r:id="rId10"/>
              </a:rPr>
              <a:t>https://jamanetwork.com/journals/jama/articlepdf/2832390/jama_patnode_2025_us_240013_1746037125.64141.pdf</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Sabo, A., Abba, J., Sunusi Usman, U., Musa Saulawa, I., Alzoubi, M.M., Al-Mugheed, K., Alsenany, S.A. and Farghaly Abdelaliem, S.M., 2023. Knowledge, attitude, and practice of exclusive breastfeeding among mothers of childbearing age. </a:t>
            </a:r>
            <a:r>
              <a:rPr lang="en-IN" sz="3200" i="1">
                <a:solidFill>
                  <a:schemeClr val="dk1"/>
                </a:solidFill>
                <a:latin typeface="Times New Roman"/>
                <a:ea typeface="Times New Roman"/>
                <a:cs typeface="Times New Roman"/>
                <a:sym typeface="Times New Roman"/>
              </a:rPr>
              <a:t>Frontiers in Public Health</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11</a:t>
            </a:r>
            <a:r>
              <a:rPr lang="en-IN" sz="3200">
                <a:solidFill>
                  <a:schemeClr val="dk1"/>
                </a:solidFill>
                <a:latin typeface="Times New Roman"/>
                <a:ea typeface="Times New Roman"/>
                <a:cs typeface="Times New Roman"/>
                <a:sym typeface="Times New Roman"/>
              </a:rPr>
              <a:t>, p.1277813. Available at: </a:t>
            </a:r>
            <a:r>
              <a:rPr lang="en-IN" sz="3200" u="sng">
                <a:solidFill>
                  <a:schemeClr val="hlink"/>
                </a:solidFill>
                <a:latin typeface="Times New Roman"/>
                <a:ea typeface="Times New Roman"/>
                <a:cs typeface="Times New Roman"/>
                <a:sym typeface="Times New Roman"/>
                <a:hlinkClick r:id="rId11"/>
              </a:rPr>
              <a:t>https://www.frontiersin.org/journals/public-health/articles/10.3389/fpubh.2023.1277813/pdf</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Sevda, K.Ö. and Sevil, İ., 2023. Continuous lactation support provided through the WhatsApp messaging application: A randomized controlled trial. </a:t>
            </a:r>
            <a:r>
              <a:rPr lang="en-IN" sz="3200" i="1">
                <a:solidFill>
                  <a:schemeClr val="dk1"/>
                </a:solidFill>
                <a:latin typeface="Times New Roman"/>
                <a:ea typeface="Times New Roman"/>
                <a:cs typeface="Times New Roman"/>
                <a:sym typeface="Times New Roman"/>
              </a:rPr>
              <a:t>Journal of Human Lactation</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39</a:t>
            </a:r>
            <a:r>
              <a:rPr lang="en-IN" sz="3200">
                <a:solidFill>
                  <a:schemeClr val="dk1"/>
                </a:solidFill>
                <a:latin typeface="Times New Roman"/>
                <a:ea typeface="Times New Roman"/>
                <a:cs typeface="Times New Roman"/>
                <a:sym typeface="Times New Roman"/>
              </a:rPr>
              <a:t>(4), pp.666-678. Available at: </a:t>
            </a:r>
            <a:r>
              <a:rPr lang="en-IN" sz="3200" u="sng">
                <a:solidFill>
                  <a:schemeClr val="hlink"/>
                </a:solidFill>
                <a:latin typeface="Times New Roman"/>
                <a:ea typeface="Times New Roman"/>
                <a:cs typeface="Times New Roman"/>
                <a:sym typeface="Times New Roman"/>
                <a:hlinkClick r:id="rId12"/>
              </a:rPr>
              <a:t>https://journals.sagepub.com/doi/10.1177/08903344231192948</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Till, S., Mkhize, M., Farao, J., Shandu, L.D., Muthelo, L., Coleman, T.L., Mbombi, M., Bopape, M., Klingberg, S., van Heerden, A. and Mothiba, T., 2023. Digital health technologies for maternal and child health in Africa and other low-and middle-income countries: cross-disciplinary scoping review with stakeholder consultation. </a:t>
            </a:r>
            <a:r>
              <a:rPr lang="en-IN" sz="3200" i="1">
                <a:solidFill>
                  <a:schemeClr val="dk1"/>
                </a:solidFill>
                <a:latin typeface="Times New Roman"/>
                <a:ea typeface="Times New Roman"/>
                <a:cs typeface="Times New Roman"/>
                <a:sym typeface="Times New Roman"/>
              </a:rPr>
              <a:t>Journal of Medical Internet Research</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25</a:t>
            </a:r>
            <a:r>
              <a:rPr lang="en-IN" sz="3200">
                <a:solidFill>
                  <a:schemeClr val="dk1"/>
                </a:solidFill>
                <a:latin typeface="Times New Roman"/>
                <a:ea typeface="Times New Roman"/>
                <a:cs typeface="Times New Roman"/>
                <a:sym typeface="Times New Roman"/>
              </a:rPr>
              <a:t>, p.e42161. Available at: </a:t>
            </a:r>
            <a:r>
              <a:rPr lang="en-IN" sz="3200" u="sng">
                <a:solidFill>
                  <a:schemeClr val="hlink"/>
                </a:solidFill>
                <a:latin typeface="Times New Roman"/>
                <a:ea typeface="Times New Roman"/>
                <a:cs typeface="Times New Roman"/>
                <a:sym typeface="Times New Roman"/>
                <a:hlinkClick r:id="rId13"/>
              </a:rPr>
              <a:t>https://www.jmir.org/2023/1/e42161/</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Western, M.J., Smit, E.S., Gültzow, T., Neter, E., Sniehotta, F.F., Malkowski, O.S., Wright, C., Busse, H., Peuters, C., Rehackova, L. and Gabriel Oteșanu, A., 2025. Bridging the digital health divide: a narrative review of the causes, implications, and solutions for digital health inequalities. </a:t>
            </a:r>
            <a:r>
              <a:rPr lang="en-IN" sz="3200" i="1">
                <a:solidFill>
                  <a:schemeClr val="dk1"/>
                </a:solidFill>
                <a:latin typeface="Times New Roman"/>
                <a:ea typeface="Times New Roman"/>
                <a:cs typeface="Times New Roman"/>
                <a:sym typeface="Times New Roman"/>
              </a:rPr>
              <a:t>Health psychology and behavioral medicine</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13</a:t>
            </a:r>
            <a:r>
              <a:rPr lang="en-IN" sz="3200">
                <a:solidFill>
                  <a:schemeClr val="dk1"/>
                </a:solidFill>
                <a:latin typeface="Times New Roman"/>
                <a:ea typeface="Times New Roman"/>
                <a:cs typeface="Times New Roman"/>
                <a:sym typeface="Times New Roman"/>
              </a:rPr>
              <a:t>(1), p.2493139. Available at: </a:t>
            </a:r>
            <a:r>
              <a:rPr lang="en-IN" sz="3200" u="sng">
                <a:solidFill>
                  <a:schemeClr val="hlink"/>
                </a:solidFill>
                <a:latin typeface="Times New Roman"/>
                <a:ea typeface="Times New Roman"/>
                <a:cs typeface="Times New Roman"/>
                <a:sym typeface="Times New Roman"/>
                <a:hlinkClick r:id="rId14"/>
              </a:rPr>
              <a:t>https://www.tandfonline.com/doi/full/10.1080/21642850.2025.2493139</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World Health Organization (2020) </a:t>
            </a:r>
            <a:r>
              <a:rPr lang="en-IN" sz="3200" i="1">
                <a:solidFill>
                  <a:schemeClr val="dk1"/>
                </a:solidFill>
                <a:latin typeface="Times New Roman"/>
                <a:ea typeface="Times New Roman"/>
                <a:cs typeface="Times New Roman"/>
                <a:sym typeface="Times New Roman"/>
              </a:rPr>
              <a:t>Global strategy on digital health 2020–2025</a:t>
            </a:r>
            <a:r>
              <a:rPr lang="en-IN" sz="3200">
                <a:solidFill>
                  <a:schemeClr val="dk1"/>
                </a:solidFill>
                <a:latin typeface="Times New Roman"/>
                <a:ea typeface="Times New Roman"/>
                <a:cs typeface="Times New Roman"/>
                <a:sym typeface="Times New Roman"/>
              </a:rPr>
              <a:t>. Geneva: World Health Organization. Available at: </a:t>
            </a:r>
            <a:r>
              <a:rPr lang="en-IN" sz="3200" u="sng">
                <a:solidFill>
                  <a:schemeClr val="hlink"/>
                </a:solidFill>
                <a:latin typeface="Times New Roman"/>
                <a:ea typeface="Times New Roman"/>
                <a:cs typeface="Times New Roman"/>
                <a:sym typeface="Times New Roman"/>
                <a:hlinkClick r:id="rId15"/>
              </a:rPr>
              <a:t>https://www.who.int/docs/default-source/documents/gs4dhdaa2a9f352b0445bafbc79ca799dce4d.pdf</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Zhang, J., Gallifant, J., Pierce, R.L., Fordham, A., Teo, J., Celi, L. and Ashrafian, H., 2023. Quantifying digital health inequality across a national healthcare system. BMJ health &amp; care informatics, 30(1), p.e100809. Available at: </a:t>
            </a:r>
            <a:r>
              <a:rPr lang="en-IN" sz="3200" u="sng">
                <a:solidFill>
                  <a:schemeClr val="hlink"/>
                </a:solidFill>
                <a:latin typeface="Times New Roman"/>
                <a:ea typeface="Times New Roman"/>
                <a:cs typeface="Times New Roman"/>
                <a:sym typeface="Times New Roman"/>
                <a:hlinkClick r:id="rId16"/>
              </a:rPr>
              <a:t>https://pmc.ncbi.nlm.nih.gov/articles/PMC10680008/pdf/bmjhci-2023-100809.pdf</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a:p>
            <a:pPr marL="0" marR="0" lvl="0" indent="0" algn="just" rtl="0">
              <a:spcBef>
                <a:spcPts val="12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Ziebart, M., Kammermeier, M., Koletzko, B. and Patro‐Golab, B., 2025. Mobile applications for promoting and supporting breastfeeding: Systematic review and meta‐analysis. </a:t>
            </a:r>
            <a:r>
              <a:rPr lang="en-IN" sz="3200" i="1">
                <a:solidFill>
                  <a:schemeClr val="dk1"/>
                </a:solidFill>
                <a:latin typeface="Times New Roman"/>
                <a:ea typeface="Times New Roman"/>
                <a:cs typeface="Times New Roman"/>
                <a:sym typeface="Times New Roman"/>
              </a:rPr>
              <a:t>Maternal &amp; Child Nutrition</a:t>
            </a:r>
            <a:r>
              <a:rPr lang="en-IN" sz="3200">
                <a:solidFill>
                  <a:schemeClr val="dk1"/>
                </a:solidFill>
                <a:latin typeface="Times New Roman"/>
                <a:ea typeface="Times New Roman"/>
                <a:cs typeface="Times New Roman"/>
                <a:sym typeface="Times New Roman"/>
              </a:rPr>
              <a:t>, </a:t>
            </a:r>
            <a:r>
              <a:rPr lang="en-IN" sz="3200" i="1">
                <a:solidFill>
                  <a:schemeClr val="dk1"/>
                </a:solidFill>
                <a:latin typeface="Times New Roman"/>
                <a:ea typeface="Times New Roman"/>
                <a:cs typeface="Times New Roman"/>
                <a:sym typeface="Times New Roman"/>
              </a:rPr>
              <a:t>21</a:t>
            </a:r>
            <a:r>
              <a:rPr lang="en-IN" sz="3200">
                <a:solidFill>
                  <a:schemeClr val="dk1"/>
                </a:solidFill>
                <a:latin typeface="Times New Roman"/>
                <a:ea typeface="Times New Roman"/>
                <a:cs typeface="Times New Roman"/>
                <a:sym typeface="Times New Roman"/>
              </a:rPr>
              <a:t>(1), p.e13733. Available at: </a:t>
            </a:r>
            <a:r>
              <a:rPr lang="en-IN" sz="3200" u="sng">
                <a:solidFill>
                  <a:schemeClr val="hlink"/>
                </a:solidFill>
                <a:latin typeface="Times New Roman"/>
                <a:ea typeface="Times New Roman"/>
                <a:cs typeface="Times New Roman"/>
                <a:sym typeface="Times New Roman"/>
                <a:hlinkClick r:id="rId17"/>
              </a:rPr>
              <a:t>https://onlinelibrary.wiley.com/doi/pdf/10.1111/mcn.13733</a:t>
            </a:r>
            <a:r>
              <a:rPr lang="en-IN" sz="3200">
                <a:solidFill>
                  <a:schemeClr val="dk1"/>
                </a:solidFill>
                <a:latin typeface="Times New Roman"/>
                <a:ea typeface="Times New Roman"/>
                <a:cs typeface="Times New Roman"/>
                <a:sym typeface="Times New Roman"/>
              </a:rPr>
              <a:t> (Accessed: 27 June 2026). </a:t>
            </a:r>
            <a:endParaRPr sz="18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2228</Words>
  <Application>Microsoft Office PowerPoint</Application>
  <PresentationFormat>Custom</PresentationFormat>
  <Paragraphs>52</Paragraphs>
  <Slides>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Noto Sans Symbols</vt:lpstr>
      <vt:lpstr>Times New Roman</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Lenovo</dc:creator>
  <cp:lastModifiedBy>fahima patel</cp:lastModifiedBy>
  <cp:revision>1</cp:revision>
  <dcterms:modified xsi:type="dcterms:W3CDTF">2026-07-02T21:44:48Z</dcterms:modified>
</cp:coreProperties>
</file>