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56" r:id="rId2"/>
    <p:sldId id="257" r:id="rId3"/>
    <p:sldId id="260" r:id="rId4"/>
    <p:sldId id="258" r:id="rId5"/>
    <p:sldId id="259"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6FE4C0-C3D2-47EB-9297-F16CDBC58E5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6320A5E-A48B-40A3-81F3-51E56C5317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A9F34A2-3B61-47F3-B31A-00EF245B9662}" type="datetimeFigureOut">
              <a:rPr lang="en-GB" smtClean="0"/>
              <a:t>26/11/2020</a:t>
            </a:fld>
            <a:endParaRPr lang="en-GB"/>
          </a:p>
        </p:txBody>
      </p:sp>
      <p:sp>
        <p:nvSpPr>
          <p:cNvPr id="4" name="Footer Placeholder 3">
            <a:extLst>
              <a:ext uri="{FF2B5EF4-FFF2-40B4-BE49-F238E27FC236}">
                <a16:creationId xmlns:a16="http://schemas.microsoft.com/office/drawing/2014/main" id="{32826185-9F0D-4927-A46A-86F2AFB1394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A06038F-D069-4666-B6A4-0E9DF30D85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8455168-7AA9-4704-820E-40DB588E50A5}" type="slidenum">
              <a:rPr lang="en-GB" smtClean="0"/>
              <a:t>‹#›</a:t>
            </a:fld>
            <a:endParaRPr lang="en-GB"/>
          </a:p>
        </p:txBody>
      </p:sp>
    </p:spTree>
    <p:extLst>
      <p:ext uri="{BB962C8B-B14F-4D97-AF65-F5344CB8AC3E}">
        <p14:creationId xmlns:p14="http://schemas.microsoft.com/office/powerpoint/2010/main" val="140866201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D868DD-7F04-4B86-931F-66011C988D50}" type="datetimeFigureOut">
              <a:rPr lang="en-GB" smtClean="0"/>
              <a:t>26/11/2020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D8E4DE-59D1-4C92-8C7B-193983D67DEC}" type="slidenum">
              <a:rPr lang="en-GB" smtClean="0"/>
              <a:t>‹#›</a:t>
            </a:fld>
            <a:endParaRPr lang="en-GB"/>
          </a:p>
        </p:txBody>
      </p:sp>
    </p:spTree>
    <p:extLst>
      <p:ext uri="{BB962C8B-B14F-4D97-AF65-F5344CB8AC3E}">
        <p14:creationId xmlns:p14="http://schemas.microsoft.com/office/powerpoint/2010/main" val="17841721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6229E-96A4-488E-BED3-D3F567CCD0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D292C39-B895-4BED-8513-BD933411FD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E30011-E50A-414B-AE51-B5782C1645E6}"/>
              </a:ext>
            </a:extLst>
          </p:cNvPr>
          <p:cNvSpPr>
            <a:spLocks noGrp="1"/>
          </p:cNvSpPr>
          <p:nvPr>
            <p:ph type="dt" sz="half" idx="10"/>
          </p:nvPr>
        </p:nvSpPr>
        <p:spPr/>
        <p:txBody>
          <a:bodyPr/>
          <a:lstStyle/>
          <a:p>
            <a:fld id="{1739C7E2-C477-4A4E-ACDA-C8CB6B6A2535}" type="datetime1">
              <a:rPr lang="en-GB" smtClean="0"/>
              <a:t>26/11/2020</a:t>
            </a:fld>
            <a:endParaRPr lang="en-GB"/>
          </a:p>
        </p:txBody>
      </p:sp>
      <p:sp>
        <p:nvSpPr>
          <p:cNvPr id="5" name="Footer Placeholder 4">
            <a:extLst>
              <a:ext uri="{FF2B5EF4-FFF2-40B4-BE49-F238E27FC236}">
                <a16:creationId xmlns:a16="http://schemas.microsoft.com/office/drawing/2014/main" id="{7B7523E5-8448-4B14-9310-BE79DE072B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9D7D01-9429-49C4-BAB8-F50A8E539802}"/>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1450568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AB1D9-AF4C-4DCE-B9D7-5D76ED96F0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1C78C8-F4E1-4119-9EF1-ABA6844A91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6A58C-F2B9-4840-82F4-770E20AD47D1}"/>
              </a:ext>
            </a:extLst>
          </p:cNvPr>
          <p:cNvSpPr>
            <a:spLocks noGrp="1"/>
          </p:cNvSpPr>
          <p:nvPr>
            <p:ph type="dt" sz="half" idx="10"/>
          </p:nvPr>
        </p:nvSpPr>
        <p:spPr/>
        <p:txBody>
          <a:bodyPr/>
          <a:lstStyle/>
          <a:p>
            <a:fld id="{E2256EB9-18C6-472C-8FED-E398161CFCB0}" type="datetime1">
              <a:rPr lang="en-GB" smtClean="0"/>
              <a:t>26/11/2020</a:t>
            </a:fld>
            <a:endParaRPr lang="en-GB"/>
          </a:p>
        </p:txBody>
      </p:sp>
      <p:sp>
        <p:nvSpPr>
          <p:cNvPr id="5" name="Footer Placeholder 4">
            <a:extLst>
              <a:ext uri="{FF2B5EF4-FFF2-40B4-BE49-F238E27FC236}">
                <a16:creationId xmlns:a16="http://schemas.microsoft.com/office/drawing/2014/main" id="{CF507FCF-C9B1-4F01-B6FC-35E3C740F5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4E1CB-77FD-4BDD-BE3A-B9F13F3588EF}"/>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1664319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293E-5D59-4050-8D99-B5DE2F1F65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2B7530-F984-4B8D-AEEE-482C9890D3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AD4772-2671-4B59-9CD1-19442436B05E}"/>
              </a:ext>
            </a:extLst>
          </p:cNvPr>
          <p:cNvSpPr>
            <a:spLocks noGrp="1"/>
          </p:cNvSpPr>
          <p:nvPr>
            <p:ph type="dt" sz="half" idx="10"/>
          </p:nvPr>
        </p:nvSpPr>
        <p:spPr/>
        <p:txBody>
          <a:bodyPr/>
          <a:lstStyle/>
          <a:p>
            <a:fld id="{CDD6B8F5-921E-4FDC-9AD5-27ED6FF743BC}" type="datetime1">
              <a:rPr lang="en-GB" smtClean="0"/>
              <a:t>26/11/2020</a:t>
            </a:fld>
            <a:endParaRPr lang="en-GB"/>
          </a:p>
        </p:txBody>
      </p:sp>
      <p:sp>
        <p:nvSpPr>
          <p:cNvPr id="5" name="Footer Placeholder 4">
            <a:extLst>
              <a:ext uri="{FF2B5EF4-FFF2-40B4-BE49-F238E27FC236}">
                <a16:creationId xmlns:a16="http://schemas.microsoft.com/office/drawing/2014/main" id="{8BEC3BF8-6641-45FF-B623-C96229D8C7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4128C4-59B4-45BF-A2A7-C29BEF9E1C73}"/>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2975417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3DFC9-A62B-4A28-8539-81D53448A5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428CB9-A348-4D75-B954-EBE661BF45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8C5241-0915-48B5-9CF1-609EECFE35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A09C74-3ECB-4151-82CB-62F96A11E88C}"/>
              </a:ext>
            </a:extLst>
          </p:cNvPr>
          <p:cNvSpPr>
            <a:spLocks noGrp="1"/>
          </p:cNvSpPr>
          <p:nvPr>
            <p:ph type="dt" sz="half" idx="10"/>
          </p:nvPr>
        </p:nvSpPr>
        <p:spPr/>
        <p:txBody>
          <a:bodyPr/>
          <a:lstStyle/>
          <a:p>
            <a:fld id="{BAE91244-DE20-41BF-88D6-59292B13F1ED}" type="datetime1">
              <a:rPr lang="en-GB" smtClean="0"/>
              <a:t>26/11/2020</a:t>
            </a:fld>
            <a:endParaRPr lang="en-GB"/>
          </a:p>
        </p:txBody>
      </p:sp>
      <p:sp>
        <p:nvSpPr>
          <p:cNvPr id="6" name="Footer Placeholder 5">
            <a:extLst>
              <a:ext uri="{FF2B5EF4-FFF2-40B4-BE49-F238E27FC236}">
                <a16:creationId xmlns:a16="http://schemas.microsoft.com/office/drawing/2014/main" id="{E2B6F949-D673-4CDA-B49F-4D4B446C32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52115D-91C1-4185-8B58-353F5BFC0CBD}"/>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231405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36ECA-DB0C-4464-96B5-C4D9B715A33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E61762-5A51-4312-BD8A-F0E1E7C6E4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C30E0F-3F00-4A03-8F6A-2E30F68729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A8798D-5816-4C05-B2F8-51DADCECC1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550DB6-0AE3-4A34-BF7D-D1DB1AF3EC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E6BE23-496A-445A-A46F-2FCEC1C33493}"/>
              </a:ext>
            </a:extLst>
          </p:cNvPr>
          <p:cNvSpPr>
            <a:spLocks noGrp="1"/>
          </p:cNvSpPr>
          <p:nvPr>
            <p:ph type="dt" sz="half" idx="10"/>
          </p:nvPr>
        </p:nvSpPr>
        <p:spPr/>
        <p:txBody>
          <a:bodyPr/>
          <a:lstStyle/>
          <a:p>
            <a:fld id="{70B02F13-876E-4AF3-A110-60BBA88C756F}" type="datetime1">
              <a:rPr lang="en-GB" smtClean="0"/>
              <a:t>26/11/2020</a:t>
            </a:fld>
            <a:endParaRPr lang="en-GB"/>
          </a:p>
        </p:txBody>
      </p:sp>
      <p:sp>
        <p:nvSpPr>
          <p:cNvPr id="8" name="Footer Placeholder 7">
            <a:extLst>
              <a:ext uri="{FF2B5EF4-FFF2-40B4-BE49-F238E27FC236}">
                <a16:creationId xmlns:a16="http://schemas.microsoft.com/office/drawing/2014/main" id="{022A0EE9-355C-438F-BBB0-CD7F9B4D8E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99D9EE-1213-4558-B8A7-54A7D97A84D2}"/>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3404597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725DE-7323-4A01-BD21-05FF0EF7FD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E53C34-33A5-4FCA-B59B-BEB32C404518}"/>
              </a:ext>
            </a:extLst>
          </p:cNvPr>
          <p:cNvSpPr>
            <a:spLocks noGrp="1"/>
          </p:cNvSpPr>
          <p:nvPr>
            <p:ph type="dt" sz="half" idx="10"/>
          </p:nvPr>
        </p:nvSpPr>
        <p:spPr/>
        <p:txBody>
          <a:bodyPr/>
          <a:lstStyle/>
          <a:p>
            <a:fld id="{B42C783C-DD21-4F52-863B-55EEBD958785}" type="datetime1">
              <a:rPr lang="en-GB" smtClean="0"/>
              <a:t>26/11/2020</a:t>
            </a:fld>
            <a:endParaRPr lang="en-GB"/>
          </a:p>
        </p:txBody>
      </p:sp>
      <p:sp>
        <p:nvSpPr>
          <p:cNvPr id="4" name="Footer Placeholder 3">
            <a:extLst>
              <a:ext uri="{FF2B5EF4-FFF2-40B4-BE49-F238E27FC236}">
                <a16:creationId xmlns:a16="http://schemas.microsoft.com/office/drawing/2014/main" id="{FEED1A72-F373-4C46-AACA-4D1B111A1E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0C614F-97FF-43C9-86E1-B5D68EF8A9A8}"/>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219566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BEC6DD-09D1-4BA9-976A-34998CFDA876}"/>
              </a:ext>
            </a:extLst>
          </p:cNvPr>
          <p:cNvSpPr>
            <a:spLocks noGrp="1"/>
          </p:cNvSpPr>
          <p:nvPr>
            <p:ph type="dt" sz="half" idx="10"/>
          </p:nvPr>
        </p:nvSpPr>
        <p:spPr/>
        <p:txBody>
          <a:bodyPr/>
          <a:lstStyle/>
          <a:p>
            <a:fld id="{BA0D43D1-455E-48B2-B8FF-6319F53FD254}" type="datetime1">
              <a:rPr lang="en-GB" smtClean="0"/>
              <a:t>26/11/2020</a:t>
            </a:fld>
            <a:endParaRPr lang="en-GB"/>
          </a:p>
        </p:txBody>
      </p:sp>
      <p:sp>
        <p:nvSpPr>
          <p:cNvPr id="3" name="Footer Placeholder 2">
            <a:extLst>
              <a:ext uri="{FF2B5EF4-FFF2-40B4-BE49-F238E27FC236}">
                <a16:creationId xmlns:a16="http://schemas.microsoft.com/office/drawing/2014/main" id="{70B06E91-2781-4FC6-8383-2C54DACC76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D97D7F-2DB4-440C-AECB-AF747249D202}"/>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2198860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B4B75-FF05-4F1D-9347-0333330938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EC19F13-F4EF-41E0-8EA2-3A3FED49EA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C2A049-3FA3-40EA-AF2B-E52DE2B3CE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81CA39-ECE1-44DA-BF16-FAE82927866B}"/>
              </a:ext>
            </a:extLst>
          </p:cNvPr>
          <p:cNvSpPr>
            <a:spLocks noGrp="1"/>
          </p:cNvSpPr>
          <p:nvPr>
            <p:ph type="dt" sz="half" idx="10"/>
          </p:nvPr>
        </p:nvSpPr>
        <p:spPr/>
        <p:txBody>
          <a:bodyPr/>
          <a:lstStyle/>
          <a:p>
            <a:fld id="{15443E78-2CE5-46E7-954E-2DE621DEF61C}" type="datetime1">
              <a:rPr lang="en-GB" smtClean="0"/>
              <a:t>26/11/2020</a:t>
            </a:fld>
            <a:endParaRPr lang="en-GB"/>
          </a:p>
        </p:txBody>
      </p:sp>
      <p:sp>
        <p:nvSpPr>
          <p:cNvPr id="6" name="Footer Placeholder 5">
            <a:extLst>
              <a:ext uri="{FF2B5EF4-FFF2-40B4-BE49-F238E27FC236}">
                <a16:creationId xmlns:a16="http://schemas.microsoft.com/office/drawing/2014/main" id="{E1CD98F8-F80C-42C4-9D27-EFFE53BCEF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5669C2-6C7F-4A43-B29A-418988CA1D31}"/>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2611308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568B9-7630-40B8-899A-2A0D192B2C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7EF972-FC0E-427A-8653-82FBA18226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CFBE38-A318-4D87-8168-479BB4EA93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9D38F7-65A6-4E7B-BCDB-56CF1A1393BF}"/>
              </a:ext>
            </a:extLst>
          </p:cNvPr>
          <p:cNvSpPr>
            <a:spLocks noGrp="1"/>
          </p:cNvSpPr>
          <p:nvPr>
            <p:ph type="dt" sz="half" idx="10"/>
          </p:nvPr>
        </p:nvSpPr>
        <p:spPr/>
        <p:txBody>
          <a:bodyPr/>
          <a:lstStyle/>
          <a:p>
            <a:fld id="{FF4F06AE-6078-4F49-B859-BD346C79B753}" type="datetime1">
              <a:rPr lang="en-GB" smtClean="0"/>
              <a:t>26/11/2020</a:t>
            </a:fld>
            <a:endParaRPr lang="en-GB"/>
          </a:p>
        </p:txBody>
      </p:sp>
      <p:sp>
        <p:nvSpPr>
          <p:cNvPr id="6" name="Footer Placeholder 5">
            <a:extLst>
              <a:ext uri="{FF2B5EF4-FFF2-40B4-BE49-F238E27FC236}">
                <a16:creationId xmlns:a16="http://schemas.microsoft.com/office/drawing/2014/main" id="{ED5B3FA9-7E89-4CF4-A182-D049D92801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9FA291-60B8-4CFB-B01D-0F12BBFD95D6}"/>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807626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ADBB7-E893-4FA3-9333-DDCA5A036A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4CB295-B8E9-4CE7-8E1E-6C6F1289C8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F2844D-B72E-42DA-8016-78918A4304BB}"/>
              </a:ext>
            </a:extLst>
          </p:cNvPr>
          <p:cNvSpPr>
            <a:spLocks noGrp="1"/>
          </p:cNvSpPr>
          <p:nvPr>
            <p:ph type="dt" sz="half" idx="10"/>
          </p:nvPr>
        </p:nvSpPr>
        <p:spPr/>
        <p:txBody>
          <a:bodyPr/>
          <a:lstStyle/>
          <a:p>
            <a:fld id="{AA57C7A9-30C3-4C0A-B9EE-3EE4B6CA17F7}" type="datetime1">
              <a:rPr lang="en-GB" smtClean="0"/>
              <a:t>26/11/2020</a:t>
            </a:fld>
            <a:endParaRPr lang="en-GB"/>
          </a:p>
        </p:txBody>
      </p:sp>
      <p:sp>
        <p:nvSpPr>
          <p:cNvPr id="5" name="Footer Placeholder 4">
            <a:extLst>
              <a:ext uri="{FF2B5EF4-FFF2-40B4-BE49-F238E27FC236}">
                <a16:creationId xmlns:a16="http://schemas.microsoft.com/office/drawing/2014/main" id="{C9DD3F3E-8997-42B2-8FA4-A34E159279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9237C-02CF-4523-B7CD-01EB979A933C}"/>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801390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E663C1-16B6-4FAA-B4EB-59320AB09D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258828-E0AD-44A1-A913-9A3AD28CE7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ACA36D-60A3-48CF-A3B8-166C82D7BF7C}"/>
              </a:ext>
            </a:extLst>
          </p:cNvPr>
          <p:cNvSpPr>
            <a:spLocks noGrp="1"/>
          </p:cNvSpPr>
          <p:nvPr>
            <p:ph type="dt" sz="half" idx="10"/>
          </p:nvPr>
        </p:nvSpPr>
        <p:spPr/>
        <p:txBody>
          <a:bodyPr/>
          <a:lstStyle/>
          <a:p>
            <a:fld id="{3FC093E9-63CB-441D-83F4-B320CC4D1A22}" type="datetime1">
              <a:rPr lang="en-GB" smtClean="0"/>
              <a:t>26/11/2020</a:t>
            </a:fld>
            <a:endParaRPr lang="en-GB"/>
          </a:p>
        </p:txBody>
      </p:sp>
      <p:sp>
        <p:nvSpPr>
          <p:cNvPr id="5" name="Footer Placeholder 4">
            <a:extLst>
              <a:ext uri="{FF2B5EF4-FFF2-40B4-BE49-F238E27FC236}">
                <a16:creationId xmlns:a16="http://schemas.microsoft.com/office/drawing/2014/main" id="{22579147-F688-4B90-AF9C-4023551243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91BEF9-BC66-4FB7-8D92-184CCF808330}"/>
              </a:ext>
            </a:extLst>
          </p:cNvPr>
          <p:cNvSpPr>
            <a:spLocks noGrp="1"/>
          </p:cNvSpPr>
          <p:nvPr>
            <p:ph type="sldNum" sz="quarter" idx="12"/>
          </p:nvPr>
        </p:nvSpPr>
        <p:spPr/>
        <p:txBody>
          <a:bodyPr/>
          <a:lstStyle/>
          <a:p>
            <a:fld id="{89D46B02-AFF2-415C-92D9-2713E4FF3572}" type="slidenum">
              <a:rPr lang="en-GB" smtClean="0"/>
              <a:t>‹#›</a:t>
            </a:fld>
            <a:endParaRPr lang="en-GB"/>
          </a:p>
        </p:txBody>
      </p:sp>
    </p:spTree>
    <p:extLst>
      <p:ext uri="{BB962C8B-B14F-4D97-AF65-F5344CB8AC3E}">
        <p14:creationId xmlns:p14="http://schemas.microsoft.com/office/powerpoint/2010/main" val="3484307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FFCC"/>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137767-FDEA-479A-9CCC-24AF1D783B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B646C1-820E-45B0-969A-C63F31C29F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8C05A8-C71A-4789-A5D4-65BB262CB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394851-C197-4C9B-9074-D6094C559F8B}" type="datetime1">
              <a:rPr lang="en-GB" smtClean="0"/>
              <a:t>26/11/2020</a:t>
            </a:fld>
            <a:endParaRPr lang="en-GB"/>
          </a:p>
        </p:txBody>
      </p:sp>
      <p:sp>
        <p:nvSpPr>
          <p:cNvPr id="5" name="Footer Placeholder 4">
            <a:extLst>
              <a:ext uri="{FF2B5EF4-FFF2-40B4-BE49-F238E27FC236}">
                <a16:creationId xmlns:a16="http://schemas.microsoft.com/office/drawing/2014/main" id="{ADC93436-5B55-423C-9B4E-44F37B817A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D848E2-712F-481A-A23D-8CABF11C88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D46B02-AFF2-415C-92D9-2713E4FF3572}" type="slidenum">
              <a:rPr lang="en-GB" smtClean="0"/>
              <a:t>‹#›</a:t>
            </a:fld>
            <a:endParaRPr lang="en-GB"/>
          </a:p>
        </p:txBody>
      </p:sp>
    </p:spTree>
    <p:extLst>
      <p:ext uri="{BB962C8B-B14F-4D97-AF65-F5344CB8AC3E}">
        <p14:creationId xmlns:p14="http://schemas.microsoft.com/office/powerpoint/2010/main" val="2014636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pluginfile.php/369932/mod_resource/content/1/A%20pedagogy%20of%20connection.pdf" TargetMode="External"/><Relationship Id="rId2" Type="http://schemas.openxmlformats.org/officeDocument/2006/relationships/hyperlink" Target="https://moodle.uwtsd.ac.uk/pluginfile.php/440791/mod_resource/content/2/The_living_curriculum_a_natural_wonder_e%20%281%29.pdf" TargetMode="External"/><Relationship Id="rId1" Type="http://schemas.openxmlformats.org/officeDocument/2006/relationships/slideLayout" Target="../slideLayouts/slideLayout7.xml"/><Relationship Id="rId6" Type="http://schemas.openxmlformats.org/officeDocument/2006/relationships/hyperlink" Target="https://www.johnmuirtrust.org/assets/000/002/597/John_Muir_Award_and_the_Curriculum_for_Excellence_original.pdf?1506947457" TargetMode="External"/><Relationship Id="rId5" Type="http://schemas.openxmlformats.org/officeDocument/2006/relationships/hyperlink" Target="https://canalrivertrust.org.uk/media/original/33989-john-muir-schools-award.pdf?v=55a80c" TargetMode="External"/><Relationship Id="rId4" Type="http://schemas.openxmlformats.org/officeDocument/2006/relationships/hyperlink" Target="https://www.futuregenerations.wales/about-us/future-generations-ac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en.unesco.org/themes/education-sustainable-development" TargetMode="External"/><Relationship Id="rId7" Type="http://schemas.openxmlformats.org/officeDocument/2006/relationships/hyperlink" Target="https://naturalresourceswales.gov.uk/about-us/news-and-events/blog/outdoor-learning-good-for-us-good-for-the-environment/?lang=en" TargetMode="External"/><Relationship Id="rId2" Type="http://schemas.openxmlformats.org/officeDocument/2006/relationships/hyperlink" Target="https://www.johnmuirtrust.org/john-muir-award/schools-and-colleges" TargetMode="External"/><Relationship Id="rId1" Type="http://schemas.openxmlformats.org/officeDocument/2006/relationships/slideLayout" Target="../slideLayouts/slideLayout7.xml"/><Relationship Id="rId6" Type="http://schemas.openxmlformats.org/officeDocument/2006/relationships/hyperlink" Target="https://journals.sagepub.com/doi/pdf/10.1177/1463949115585658" TargetMode="External"/><Relationship Id="rId5" Type="http://schemas.openxmlformats.org/officeDocument/2006/relationships/hyperlink" Target="https://www.sustainabilityexchange.ac.uk/files/common_understanding_of_esdgc_1.pdf" TargetMode="External"/><Relationship Id="rId4" Type="http://schemas.openxmlformats.org/officeDocument/2006/relationships/hyperlink" Target="https://meridian.allenpress.com/jeh/article/17/4/180/79761/School-Gardening-Improving-Environmental-Attitud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4FDB3A1-C063-43AE-8436-EA03C6FC0BD9}"/>
              </a:ext>
            </a:extLst>
          </p:cNvPr>
          <p:cNvSpPr/>
          <p:nvPr/>
        </p:nvSpPr>
        <p:spPr>
          <a:xfrm>
            <a:off x="-85896" y="157460"/>
            <a:ext cx="6705772" cy="2585323"/>
          </a:xfrm>
          <a:prstGeom prst="rect">
            <a:avLst/>
          </a:prstGeom>
          <a:noFill/>
        </p:spPr>
        <p:txBody>
          <a:bodyPr wrap="square" lIns="91440" tIns="45720" rIns="91440" bIns="45720">
            <a:spAutoFit/>
          </a:bodyPr>
          <a:lstStyle/>
          <a:p>
            <a:pPr algn="ctr"/>
            <a:r>
              <a:rPr lang="en-US" sz="5400" b="1" cap="none" spc="0" dirty="0" err="1">
                <a:ln w="9525">
                  <a:solidFill>
                    <a:schemeClr val="bg2"/>
                  </a:solidFill>
                  <a:prstDash val="solid"/>
                </a:ln>
                <a:solidFill>
                  <a:schemeClr val="tx1"/>
                </a:solidFill>
                <a:effectLst>
                  <a:outerShdw blurRad="12700" dist="38100" dir="2700000" algn="tl" rotWithShape="0">
                    <a:schemeClr val="bg1">
                      <a:lumMod val="50000"/>
                    </a:schemeClr>
                  </a:outerShdw>
                </a:effectLst>
              </a:rPr>
              <a:t>Cynaliadwyedd</a:t>
            </a:r>
            <a:r>
              <a:rPr lang="en-US" sz="5400" b="1" cap="none" spc="0" dirty="0">
                <a:ln w="9525">
                  <a:solidFill>
                    <a:schemeClr val="bg2"/>
                  </a:solidFill>
                  <a:prstDash val="solid"/>
                </a:ln>
                <a:solidFill>
                  <a:schemeClr val="tx1"/>
                </a:solidFill>
                <a:effectLst>
                  <a:outerShdw blurRad="12700" dist="38100" dir="2700000" algn="tl" rotWithShape="0">
                    <a:schemeClr val="bg1">
                      <a:lumMod val="50000"/>
                    </a:schemeClr>
                  </a:outerShdw>
                </a:effectLst>
              </a:rPr>
              <a:t> </a:t>
            </a:r>
            <a:r>
              <a:rPr lang="en-US" sz="5400" b="1" cap="none" spc="0" dirty="0" err="1">
                <a:ln w="9525">
                  <a:solidFill>
                    <a:schemeClr val="bg2"/>
                  </a:solidFill>
                  <a:prstDash val="solid"/>
                </a:ln>
                <a:solidFill>
                  <a:schemeClr val="tx1"/>
                </a:solidFill>
                <a:effectLst>
                  <a:outerShdw blurRad="12700" dist="38100" dir="2700000" algn="tl" rotWithShape="0">
                    <a:schemeClr val="bg1">
                      <a:lumMod val="50000"/>
                    </a:schemeClr>
                  </a:outerShdw>
                </a:effectLst>
              </a:rPr>
              <a:t>yn</a:t>
            </a:r>
            <a:r>
              <a:rPr lang="en-US" sz="5400" b="1" cap="none" spc="0" dirty="0">
                <a:ln w="9525">
                  <a:solidFill>
                    <a:schemeClr val="bg2"/>
                  </a:solidFill>
                  <a:prstDash val="solid"/>
                </a:ln>
                <a:solidFill>
                  <a:schemeClr val="tx1"/>
                </a:solidFill>
                <a:effectLst>
                  <a:outerShdw blurRad="12700" dist="38100" dir="2700000" algn="tl" rotWithShape="0">
                    <a:schemeClr val="bg1">
                      <a:lumMod val="50000"/>
                    </a:schemeClr>
                  </a:outerShdw>
                </a:effectLst>
              </a:rPr>
              <a:t> y </a:t>
            </a:r>
            <a:r>
              <a:rPr lang="en-US" sz="5400" b="1" cap="none" spc="0" dirty="0" err="1">
                <a:ln w="9525">
                  <a:solidFill>
                    <a:schemeClr val="bg2"/>
                  </a:solidFill>
                  <a:prstDash val="solid"/>
                </a:ln>
                <a:solidFill>
                  <a:schemeClr val="tx1"/>
                </a:solidFill>
                <a:effectLst>
                  <a:outerShdw blurRad="12700" dist="38100" dir="2700000" algn="tl" rotWithShape="0">
                    <a:schemeClr val="bg1">
                      <a:lumMod val="50000"/>
                    </a:schemeClr>
                  </a:outerShdw>
                </a:effectLst>
              </a:rPr>
              <a:t>Blynyddoedd</a:t>
            </a:r>
            <a:r>
              <a:rPr lang="en-US" sz="5400" b="1" cap="none" spc="0" dirty="0">
                <a:ln w="9525">
                  <a:solidFill>
                    <a:schemeClr val="bg2"/>
                  </a:solidFill>
                  <a:prstDash val="solid"/>
                </a:ln>
                <a:solidFill>
                  <a:schemeClr val="tx1"/>
                </a:solidFill>
                <a:effectLst>
                  <a:outerShdw blurRad="12700" dist="38100" dir="2700000" algn="tl" rotWithShape="0">
                    <a:schemeClr val="bg1">
                      <a:lumMod val="50000"/>
                    </a:schemeClr>
                  </a:outerShdw>
                </a:effectLst>
              </a:rPr>
              <a:t> </a:t>
            </a:r>
            <a:r>
              <a:rPr lang="en-US" sz="5400" b="1" cap="none" spc="0" dirty="0" err="1">
                <a:ln w="9525">
                  <a:solidFill>
                    <a:schemeClr val="bg2"/>
                  </a:solidFill>
                  <a:prstDash val="solid"/>
                </a:ln>
                <a:solidFill>
                  <a:schemeClr val="tx1"/>
                </a:solidFill>
                <a:effectLst>
                  <a:outerShdw blurRad="12700" dist="38100" dir="2700000" algn="tl" rotWithShape="0">
                    <a:schemeClr val="bg1">
                      <a:lumMod val="50000"/>
                    </a:schemeClr>
                  </a:outerShdw>
                </a:effectLst>
              </a:rPr>
              <a:t>Cynnar</a:t>
            </a:r>
            <a:endParaRPr lang="en-US" sz="5400" b="1" cap="none" spc="0" dirty="0">
              <a:ln w="9525">
                <a:solidFill>
                  <a:schemeClr val="bg2"/>
                </a:solidFill>
                <a:prstDash val="solid"/>
              </a:ln>
              <a:solidFill>
                <a:schemeClr val="tx1"/>
              </a:solidFill>
              <a:effectLst>
                <a:outerShdw blurRad="12700" dist="38100" dir="2700000" algn="tl" rotWithShape="0">
                  <a:schemeClr val="bg1">
                    <a:lumMod val="50000"/>
                  </a:schemeClr>
                </a:outerShdw>
              </a:effectLst>
            </a:endParaRPr>
          </a:p>
          <a:p>
            <a:pPr algn="ctr"/>
            <a:r>
              <a:rPr lang="en-US" sz="5400" b="1" dirty="0">
                <a:ln w="9525">
                  <a:solidFill>
                    <a:schemeClr val="bg2"/>
                  </a:solidFill>
                  <a:prstDash val="solid"/>
                </a:ln>
                <a:effectLst>
                  <a:outerShdw blurRad="12700" dist="38100" dir="2700000" algn="tl" rotWithShape="0">
                    <a:schemeClr val="bg1">
                      <a:lumMod val="50000"/>
                    </a:schemeClr>
                  </a:outerShdw>
                </a:effectLst>
              </a:rPr>
              <a:t>EAEE6005/C</a:t>
            </a:r>
            <a:endParaRPr lang="en-US" sz="5400" b="1" cap="none" spc="0" dirty="0">
              <a:ln w="9525">
                <a:solidFill>
                  <a:schemeClr val="bg2"/>
                </a:solidFill>
                <a:prstDash val="solid"/>
              </a:ln>
              <a:solidFill>
                <a:schemeClr val="tx1"/>
              </a:solidFill>
              <a:effectLst>
                <a:outerShdw blurRad="12700" dist="38100" dir="2700000" algn="tl" rotWithShape="0">
                  <a:schemeClr val="bg1">
                    <a:lumMod val="50000"/>
                  </a:schemeClr>
                </a:outerShdw>
              </a:effectLst>
            </a:endParaRPr>
          </a:p>
        </p:txBody>
      </p:sp>
      <p:cxnSp>
        <p:nvCxnSpPr>
          <p:cNvPr id="6" name="Straight Connector 5">
            <a:extLst>
              <a:ext uri="{FF2B5EF4-FFF2-40B4-BE49-F238E27FC236}">
                <a16:creationId xmlns:a16="http://schemas.microsoft.com/office/drawing/2014/main" id="{A3692FA1-6F91-4542-9DE2-0B074A76F1F4}"/>
              </a:ext>
            </a:extLst>
          </p:cNvPr>
          <p:cNvCxnSpPr/>
          <p:nvPr/>
        </p:nvCxnSpPr>
        <p:spPr>
          <a:xfrm>
            <a:off x="7086600" y="157460"/>
            <a:ext cx="0" cy="2214265"/>
          </a:xfrm>
          <a:prstGeom prst="line">
            <a:avLst/>
          </a:prstGeom>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1F85BA54-9D6B-488E-8998-3D9AF143318A}"/>
              </a:ext>
            </a:extLst>
          </p:cNvPr>
          <p:cNvCxnSpPr>
            <a:cxnSpLocks/>
          </p:cNvCxnSpPr>
          <p:nvPr/>
        </p:nvCxnSpPr>
        <p:spPr>
          <a:xfrm>
            <a:off x="228515" y="2914650"/>
            <a:ext cx="6677110" cy="0"/>
          </a:xfrm>
          <a:prstGeom prst="line">
            <a:avLst/>
          </a:prstGeom>
          <a:ln w="12700"/>
        </p:spPr>
        <p:style>
          <a:lnRef idx="1">
            <a:schemeClr val="dk1"/>
          </a:lnRef>
          <a:fillRef idx="0">
            <a:schemeClr val="dk1"/>
          </a:fillRef>
          <a:effectRef idx="0">
            <a:schemeClr val="dk1"/>
          </a:effectRef>
          <a:fontRef idx="minor">
            <a:schemeClr val="tx1"/>
          </a:fontRef>
        </p:style>
      </p:cxnSp>
      <p:pic>
        <p:nvPicPr>
          <p:cNvPr id="12" name="Picture 11">
            <a:extLst>
              <a:ext uri="{FF2B5EF4-FFF2-40B4-BE49-F238E27FC236}">
                <a16:creationId xmlns:a16="http://schemas.microsoft.com/office/drawing/2014/main" id="{6FF5D4C3-0CBA-4067-A02C-5FB01808D907}"/>
              </a:ext>
            </a:extLst>
          </p:cNvPr>
          <p:cNvPicPr>
            <a:picLocks noChangeAspect="1"/>
          </p:cNvPicPr>
          <p:nvPr/>
        </p:nvPicPr>
        <p:blipFill rotWithShape="1">
          <a:blip r:embed="rId2">
            <a:extLst>
              <a:ext uri="{28A0092B-C50C-407E-A947-70E740481C1C}">
                <a14:useLocalDpi xmlns:a14="http://schemas.microsoft.com/office/drawing/2010/main" val="0"/>
              </a:ext>
            </a:extLst>
          </a:blip>
          <a:srcRect l="34583" t="14444" r="25278" b="16111"/>
          <a:stretch/>
        </p:blipFill>
        <p:spPr>
          <a:xfrm rot="5400000">
            <a:off x="8359149" y="-97775"/>
            <a:ext cx="2752723" cy="3571872"/>
          </a:xfrm>
          <a:prstGeom prst="rect">
            <a:avLst/>
          </a:prstGeom>
          <a:ln w="228600" cap="sq" cmpd="thickThin">
            <a:solidFill>
              <a:srgbClr val="000000"/>
            </a:solidFill>
            <a:prstDash val="solid"/>
            <a:miter lim="800000"/>
          </a:ln>
          <a:effectLst>
            <a:innerShdw blurRad="76200">
              <a:srgbClr val="000000"/>
            </a:innerShdw>
          </a:effectLst>
        </p:spPr>
      </p:pic>
      <p:pic>
        <p:nvPicPr>
          <p:cNvPr id="14" name="Picture 13">
            <a:extLst>
              <a:ext uri="{FF2B5EF4-FFF2-40B4-BE49-F238E27FC236}">
                <a16:creationId xmlns:a16="http://schemas.microsoft.com/office/drawing/2014/main" id="{7DB1145E-5D19-4760-A66E-B42FE3FB6A73}"/>
              </a:ext>
            </a:extLst>
          </p:cNvPr>
          <p:cNvPicPr>
            <a:picLocks noChangeAspect="1"/>
          </p:cNvPicPr>
          <p:nvPr/>
        </p:nvPicPr>
        <p:blipFill rotWithShape="1">
          <a:blip r:embed="rId3">
            <a:extLst>
              <a:ext uri="{28A0092B-C50C-407E-A947-70E740481C1C}">
                <a14:useLocalDpi xmlns:a14="http://schemas.microsoft.com/office/drawing/2010/main" val="0"/>
              </a:ext>
            </a:extLst>
          </a:blip>
          <a:srcRect l="25557" t="13889" r="23610" b="10000"/>
          <a:stretch/>
        </p:blipFill>
        <p:spPr>
          <a:xfrm rot="5400000">
            <a:off x="630611" y="3235493"/>
            <a:ext cx="3147719" cy="3534734"/>
          </a:xfrm>
          <a:prstGeom prst="rect">
            <a:avLst/>
          </a:prstGeom>
          <a:ln w="228600" cap="sq" cmpd="thickThin">
            <a:solidFill>
              <a:srgbClr val="000000"/>
            </a:solidFill>
            <a:prstDash val="solid"/>
            <a:miter lim="800000"/>
          </a:ln>
          <a:effectLst>
            <a:innerShdw blurRad="76200">
              <a:srgbClr val="000000"/>
            </a:innerShdw>
          </a:effectLst>
        </p:spPr>
      </p:pic>
      <p:pic>
        <p:nvPicPr>
          <p:cNvPr id="16" name="Picture 15">
            <a:extLst>
              <a:ext uri="{FF2B5EF4-FFF2-40B4-BE49-F238E27FC236}">
                <a16:creationId xmlns:a16="http://schemas.microsoft.com/office/drawing/2014/main" id="{28E5369E-0887-40F1-9AE8-470D36E118A9}"/>
              </a:ext>
            </a:extLst>
          </p:cNvPr>
          <p:cNvPicPr>
            <a:picLocks noChangeAspect="1"/>
          </p:cNvPicPr>
          <p:nvPr/>
        </p:nvPicPr>
        <p:blipFill rotWithShape="1">
          <a:blip r:embed="rId4">
            <a:extLst>
              <a:ext uri="{28A0092B-C50C-407E-A947-70E740481C1C}">
                <a14:useLocalDpi xmlns:a14="http://schemas.microsoft.com/office/drawing/2010/main" val="0"/>
              </a:ext>
            </a:extLst>
          </a:blip>
          <a:srcRect l="26250" r="32639"/>
          <a:stretch/>
        </p:blipFill>
        <p:spPr>
          <a:xfrm rot="5400000">
            <a:off x="6801862" y="2586553"/>
            <a:ext cx="2752723" cy="502186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78938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2C3A3C-0D36-4EFB-830C-6B9701A88CA6}"/>
              </a:ext>
            </a:extLst>
          </p:cNvPr>
          <p:cNvSpPr txBox="1"/>
          <p:nvPr/>
        </p:nvSpPr>
        <p:spPr>
          <a:xfrm>
            <a:off x="323849" y="76200"/>
            <a:ext cx="5172075" cy="1015663"/>
          </a:xfrm>
          <a:prstGeom prst="rect">
            <a:avLst/>
          </a:prstGeom>
          <a:noFill/>
        </p:spPr>
        <p:txBody>
          <a:bodyPr wrap="square" rtlCol="0">
            <a:spAutoFit/>
          </a:bodyPr>
          <a:lstStyle/>
          <a:p>
            <a:r>
              <a:rPr lang="cy-GB" sz="6000" i="1" u="sng" dirty="0">
                <a:latin typeface="Constantia" panose="02030602050306030303" pitchFamily="18" charset="0"/>
                <a:ea typeface="Gadugi" panose="020B0502040204020203" pitchFamily="34" charset="0"/>
              </a:rPr>
              <a:t>Darganfod</a:t>
            </a:r>
            <a:endParaRPr lang="en-GB" sz="6000" i="1" u="sng" dirty="0">
              <a:latin typeface="Constantia" panose="02030602050306030303" pitchFamily="18" charset="0"/>
              <a:ea typeface="Gadugi" panose="020B0502040204020203" pitchFamily="34" charset="0"/>
            </a:endParaRPr>
          </a:p>
        </p:txBody>
      </p:sp>
      <p:sp>
        <p:nvSpPr>
          <p:cNvPr id="3" name="TextBox 2">
            <a:extLst>
              <a:ext uri="{FF2B5EF4-FFF2-40B4-BE49-F238E27FC236}">
                <a16:creationId xmlns:a16="http://schemas.microsoft.com/office/drawing/2014/main" id="{B899F447-B715-4447-9BC3-6E306873BF2F}"/>
              </a:ext>
            </a:extLst>
          </p:cNvPr>
          <p:cNvSpPr txBox="1"/>
          <p:nvPr/>
        </p:nvSpPr>
        <p:spPr>
          <a:xfrm>
            <a:off x="66675" y="1238250"/>
            <a:ext cx="6029325" cy="5450851"/>
          </a:xfrm>
          <a:prstGeom prst="rect">
            <a:avLst/>
          </a:prstGeom>
          <a:noFill/>
        </p:spPr>
        <p:txBody>
          <a:bodyPr wrap="square" rtlCol="0">
            <a:spAutoFit/>
          </a:bodyPr>
          <a:lstStyle/>
          <a:p>
            <a:pPr algn="just">
              <a:lnSpc>
                <a:spcPct val="150000"/>
              </a:lnSpc>
            </a:pPr>
            <a:r>
              <a:rPr lang="cy-GB" dirty="0">
                <a:latin typeface="Constantia" panose="02030602050306030303" pitchFamily="18" charset="0"/>
              </a:rPr>
              <a:t>Wrth dyfu i fyny treuliais lawer o amser yn fy nhŷ neiniau a'm rhieni tra byddai fy rhieni'n gweithio. Treuliwyd llawer o'r amser hwn yn yr ardd wrth i'm dau neiniau a theidiau garu'r ardd. Byddem yn treulio oriau yn yr ardd yn chwarae. plannu blodau a dysgu am yr hyn oedd o'n cwmpas. Os oedd hi’n bwrw glaw neu os oedd yr haul yn disgleirio byyde fy nhad-cu bob amser yn fy annog i a'm brawd i fwynhau'r awyr agored.</a:t>
            </a:r>
          </a:p>
          <a:p>
            <a:pPr algn="just">
              <a:lnSpc>
                <a:spcPct val="150000"/>
              </a:lnSpc>
            </a:pPr>
            <a:r>
              <a:rPr lang="en-GB" dirty="0">
                <a:latin typeface="Constantia" panose="02030602050306030303" pitchFamily="18" charset="0"/>
              </a:rPr>
              <a:t>Er bod </a:t>
            </a:r>
            <a:r>
              <a:rPr lang="en-GB" dirty="0" err="1">
                <a:latin typeface="Constantia" panose="02030602050306030303" pitchFamily="18" charset="0"/>
              </a:rPr>
              <a:t>tyfu</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fyny</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treulio</a:t>
            </a:r>
            <a:r>
              <a:rPr lang="en-GB" dirty="0">
                <a:latin typeface="Constantia" panose="02030602050306030303" pitchFamily="18" charset="0"/>
              </a:rPr>
              <a:t> </a:t>
            </a:r>
            <a:r>
              <a:rPr lang="en-GB" dirty="0" err="1">
                <a:latin typeface="Constantia" panose="02030602050306030303" pitchFamily="18" charset="0"/>
              </a:rPr>
              <a:t>llawer</a:t>
            </a:r>
            <a:r>
              <a:rPr lang="en-GB" dirty="0">
                <a:latin typeface="Constantia" panose="02030602050306030303" pitchFamily="18" charset="0"/>
              </a:rPr>
              <a:t> </a:t>
            </a:r>
            <a:r>
              <a:rPr lang="en-GB" dirty="0" err="1">
                <a:latin typeface="Constantia" panose="02030602050306030303" pitchFamily="18" charset="0"/>
              </a:rPr>
              <a:t>o'm</a:t>
            </a:r>
            <a:r>
              <a:rPr lang="en-GB" dirty="0">
                <a:latin typeface="Constantia" panose="02030602050306030303" pitchFamily="18" charset="0"/>
              </a:rPr>
              <a:t> </a:t>
            </a:r>
            <a:r>
              <a:rPr lang="en-GB" dirty="0" err="1">
                <a:latin typeface="Constantia" panose="02030602050306030303" pitchFamily="18" charset="0"/>
              </a:rPr>
              <a:t>hamser</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yr</a:t>
            </a:r>
            <a:r>
              <a:rPr lang="en-GB" dirty="0">
                <a:latin typeface="Constantia" panose="02030602050306030303" pitchFamily="18" charset="0"/>
              </a:rPr>
              <a:t> </a:t>
            </a:r>
            <a:r>
              <a:rPr lang="en-GB" dirty="0" err="1">
                <a:latin typeface="Constantia" panose="02030602050306030303" pitchFamily="18" charset="0"/>
              </a:rPr>
              <a:t>ardd</a:t>
            </a:r>
            <a:r>
              <a:rPr lang="en-GB" dirty="0">
                <a:latin typeface="Constantia" panose="02030602050306030303" pitchFamily="18" charset="0"/>
              </a:rPr>
              <a:t>, </a:t>
            </a:r>
            <a:r>
              <a:rPr lang="en-GB" dirty="0" err="1">
                <a:latin typeface="Constantia" panose="02030602050306030303" pitchFamily="18" charset="0"/>
              </a:rPr>
              <a:t>mae</a:t>
            </a:r>
            <a:r>
              <a:rPr lang="en-GB" dirty="0">
                <a:latin typeface="Constantia" panose="02030602050306030303" pitchFamily="18" charset="0"/>
              </a:rPr>
              <a:t> </a:t>
            </a:r>
            <a:r>
              <a:rPr lang="en-GB" dirty="0" err="1">
                <a:latin typeface="Constantia" panose="02030602050306030303" pitchFamily="18" charset="0"/>
              </a:rPr>
              <a:t>angen</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mi </a:t>
            </a:r>
            <a:r>
              <a:rPr lang="en-GB" dirty="0" err="1">
                <a:latin typeface="Constantia" panose="02030602050306030303" pitchFamily="18" charset="0"/>
              </a:rPr>
              <a:t>wella</a:t>
            </a:r>
            <a:r>
              <a:rPr lang="en-GB" dirty="0">
                <a:latin typeface="Constantia" panose="02030602050306030303" pitchFamily="18" charset="0"/>
              </a:rPr>
              <a:t> </a:t>
            </a:r>
            <a:r>
              <a:rPr lang="en-GB" dirty="0" err="1">
                <a:latin typeface="Constantia" panose="02030602050306030303" pitchFamily="18" charset="0"/>
              </a:rPr>
              <a:t>fy</a:t>
            </a:r>
            <a:r>
              <a:rPr lang="en-GB" dirty="0">
                <a:latin typeface="Constantia" panose="02030602050306030303" pitchFamily="18" charset="0"/>
              </a:rPr>
              <a:t> </a:t>
            </a:r>
            <a:r>
              <a:rPr lang="en-GB" dirty="0" err="1">
                <a:latin typeface="Constantia" panose="02030602050306030303" pitchFamily="18" charset="0"/>
              </a:rPr>
              <a:t>ngwrddio</a:t>
            </a:r>
            <a:r>
              <a:rPr lang="en-GB" dirty="0">
                <a:latin typeface="Constantia" panose="02030602050306030303" pitchFamily="18" charset="0"/>
              </a:rPr>
              <a:t> am </a:t>
            </a:r>
            <a:r>
              <a:rPr lang="en-GB" dirty="0" err="1">
                <a:latin typeface="Constantia" panose="02030602050306030303" pitchFamily="18" charset="0"/>
              </a:rPr>
              <a:t>natur</a:t>
            </a:r>
            <a:r>
              <a:rPr lang="en-GB" dirty="0">
                <a:latin typeface="Constantia" panose="02030602050306030303" pitchFamily="18" charset="0"/>
              </a:rPr>
              <a:t> o </a:t>
            </a:r>
            <a:r>
              <a:rPr lang="en-GB" dirty="0" err="1">
                <a:latin typeface="Constantia" panose="02030602050306030303" pitchFamily="18" charset="0"/>
              </a:rPr>
              <a:t>hyd</a:t>
            </a:r>
            <a:r>
              <a:rPr lang="en-GB" dirty="0">
                <a:latin typeface="Constantia" panose="02030602050306030303" pitchFamily="18" charset="0"/>
              </a:rPr>
              <a:t> a </a:t>
            </a:r>
            <a:r>
              <a:rPr lang="en-GB" dirty="0" err="1">
                <a:latin typeface="Constantia" panose="02030602050306030303" pitchFamily="18" charset="0"/>
              </a:rPr>
              <a:t>helpu</a:t>
            </a:r>
            <a:r>
              <a:rPr lang="en-GB" dirty="0">
                <a:latin typeface="Constantia" panose="02030602050306030303" pitchFamily="18" charset="0"/>
              </a:rPr>
              <a:t> </a:t>
            </a:r>
            <a:r>
              <a:rPr lang="en-GB" dirty="0" err="1">
                <a:latin typeface="Constantia" panose="02030602050306030303" pitchFamily="18" charset="0"/>
              </a:rPr>
              <a:t>fy</a:t>
            </a:r>
            <a:r>
              <a:rPr lang="en-GB" dirty="0">
                <a:latin typeface="Constantia" panose="02030602050306030303" pitchFamily="18" charset="0"/>
              </a:rPr>
              <a:t> </a:t>
            </a:r>
            <a:r>
              <a:rPr lang="en-GB" dirty="0" err="1">
                <a:latin typeface="Constantia" panose="02030602050306030303" pitchFamily="18" charset="0"/>
              </a:rPr>
              <a:t>ngardd</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annog</a:t>
            </a:r>
            <a:r>
              <a:rPr lang="en-GB" dirty="0">
                <a:latin typeface="Constantia" panose="02030602050306030303" pitchFamily="18" charset="0"/>
              </a:rPr>
              <a:t> </a:t>
            </a:r>
            <a:r>
              <a:rPr lang="en-GB" dirty="0" err="1">
                <a:latin typeface="Constantia" panose="02030602050306030303" pitchFamily="18" charset="0"/>
              </a:rPr>
              <a:t>adar</a:t>
            </a:r>
            <a:r>
              <a:rPr lang="en-GB" dirty="0">
                <a:latin typeface="Constantia" panose="02030602050306030303" pitchFamily="18" charset="0"/>
              </a:rPr>
              <a:t> a </a:t>
            </a:r>
            <a:r>
              <a:rPr lang="en-GB" dirty="0" err="1">
                <a:latin typeface="Constantia" panose="02030602050306030303" pitchFamily="18" charset="0"/>
              </a:rPr>
              <a:t>bygiau</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ddod</a:t>
            </a:r>
            <a:r>
              <a:rPr lang="en-GB" dirty="0">
                <a:latin typeface="Constantia" panose="02030602050306030303" pitchFamily="18" charset="0"/>
              </a:rPr>
              <a:t> </a:t>
            </a:r>
            <a:r>
              <a:rPr lang="en-GB" dirty="0" err="1">
                <a:latin typeface="Constantia" panose="02030602050306030303" pitchFamily="18" charset="0"/>
              </a:rPr>
              <a:t>i'm</a:t>
            </a:r>
            <a:r>
              <a:rPr lang="en-GB" dirty="0">
                <a:latin typeface="Constantia" panose="02030602050306030303" pitchFamily="18" charset="0"/>
              </a:rPr>
              <a:t> </a:t>
            </a:r>
            <a:r>
              <a:rPr lang="en-GB" dirty="0" err="1">
                <a:latin typeface="Constantia" panose="02030602050306030303" pitchFamily="18" charset="0"/>
              </a:rPr>
              <a:t>gardd</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ogystal</a:t>
            </a:r>
            <a:r>
              <a:rPr lang="en-GB" dirty="0">
                <a:latin typeface="Constantia" panose="02030602050306030303" pitchFamily="18" charset="0"/>
              </a:rPr>
              <a:t> </a:t>
            </a:r>
            <a:r>
              <a:rPr lang="en-GB" dirty="0" err="1">
                <a:latin typeface="Constantia" panose="02030602050306030303" pitchFamily="18" charset="0"/>
              </a:rPr>
              <a:t>â'm</a:t>
            </a:r>
            <a:r>
              <a:rPr lang="en-GB" dirty="0">
                <a:latin typeface="Constantia" panose="02030602050306030303" pitchFamily="18" charset="0"/>
              </a:rPr>
              <a:t> </a:t>
            </a:r>
            <a:r>
              <a:rPr lang="en-GB" dirty="0" err="1">
                <a:latin typeface="Constantia" panose="02030602050306030303" pitchFamily="18" charset="0"/>
              </a:rPr>
              <a:t>neiniau</a:t>
            </a:r>
            <a:r>
              <a:rPr lang="en-GB" dirty="0">
                <a:latin typeface="Constantia" panose="02030602050306030303" pitchFamily="18" charset="0"/>
              </a:rPr>
              <a:t> a </a:t>
            </a:r>
            <a:r>
              <a:rPr lang="en-GB" dirty="0" err="1">
                <a:latin typeface="Constantia" panose="02030602050306030303" pitchFamily="18" charset="0"/>
              </a:rPr>
              <a:t>theidiau</a:t>
            </a:r>
            <a:r>
              <a:rPr lang="en-GB" dirty="0">
                <a:latin typeface="Constantia" panose="02030602050306030303" pitchFamily="18" charset="0"/>
              </a:rPr>
              <a:t>. Felly </a:t>
            </a:r>
            <a:r>
              <a:rPr lang="en-GB" dirty="0" err="1">
                <a:latin typeface="Constantia" panose="02030602050306030303" pitchFamily="18" charset="0"/>
              </a:rPr>
              <a:t>bydd</a:t>
            </a:r>
            <a:r>
              <a:rPr lang="en-GB" dirty="0">
                <a:latin typeface="Constantia" panose="02030602050306030303" pitchFamily="18" charset="0"/>
              </a:rPr>
              <a:t> </a:t>
            </a:r>
            <a:r>
              <a:rPr lang="en-GB" dirty="0" err="1">
                <a:latin typeface="Constantia" panose="02030602050306030303" pitchFamily="18" charset="0"/>
              </a:rPr>
              <a:t>gwneud</a:t>
            </a:r>
            <a:r>
              <a:rPr lang="en-GB" dirty="0">
                <a:latin typeface="Constantia" panose="02030602050306030303" pitchFamily="18" charset="0"/>
              </a:rPr>
              <a:t> </a:t>
            </a:r>
            <a:r>
              <a:rPr lang="en-GB" dirty="0" err="1">
                <a:latin typeface="Constantia" panose="02030602050306030303" pitchFamily="18" charset="0"/>
              </a:rPr>
              <a:t>gwobr</a:t>
            </a:r>
            <a:r>
              <a:rPr lang="en-GB" dirty="0">
                <a:latin typeface="Constantia" panose="02030602050306030303" pitchFamily="18" charset="0"/>
              </a:rPr>
              <a:t> John Muir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fy</a:t>
            </a:r>
            <a:r>
              <a:rPr lang="en-GB" dirty="0">
                <a:latin typeface="Constantia" panose="02030602050306030303" pitchFamily="18" charset="0"/>
              </a:rPr>
              <a:t> </a:t>
            </a:r>
            <a:r>
              <a:rPr lang="en-GB" dirty="0" err="1">
                <a:latin typeface="Constantia" panose="02030602050306030303" pitchFamily="18" charset="0"/>
              </a:rPr>
              <a:t>helpu</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wella'r</a:t>
            </a:r>
            <a:r>
              <a:rPr lang="en-GB" dirty="0">
                <a:latin typeface="Constantia" panose="02030602050306030303" pitchFamily="18" charset="0"/>
              </a:rPr>
              <a:t> </a:t>
            </a:r>
            <a:r>
              <a:rPr lang="en-GB" dirty="0" err="1">
                <a:latin typeface="Constantia" panose="02030602050306030303" pitchFamily="18" charset="0"/>
              </a:rPr>
              <a:t>ardd</a:t>
            </a:r>
            <a:r>
              <a:rPr lang="en-GB" dirty="0">
                <a:latin typeface="Constantia" panose="02030602050306030303" pitchFamily="18" charset="0"/>
              </a:rPr>
              <a:t> a </a:t>
            </a:r>
            <a:r>
              <a:rPr lang="en-GB" dirty="0" err="1">
                <a:latin typeface="Constantia" panose="02030602050306030303" pitchFamily="18" charset="0"/>
              </a:rPr>
              <a:t>helpu</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ofalu</a:t>
            </a:r>
            <a:r>
              <a:rPr lang="en-GB" dirty="0">
                <a:latin typeface="Constantia" panose="02030602050306030303" pitchFamily="18" charset="0"/>
              </a:rPr>
              <a:t> am </a:t>
            </a:r>
            <a:r>
              <a:rPr lang="en-GB" dirty="0" err="1">
                <a:latin typeface="Constantia" panose="02030602050306030303" pitchFamily="18" charset="0"/>
              </a:rPr>
              <a:t>ein</a:t>
            </a:r>
            <a:r>
              <a:rPr lang="en-GB" dirty="0">
                <a:latin typeface="Constantia" panose="02030602050306030303" pitchFamily="18" charset="0"/>
              </a:rPr>
              <a:t> </a:t>
            </a:r>
            <a:r>
              <a:rPr lang="en-GB" dirty="0" err="1">
                <a:latin typeface="Constantia" panose="02030602050306030303" pitchFamily="18" charset="0"/>
              </a:rPr>
              <a:t>natur</a:t>
            </a:r>
            <a:r>
              <a:rPr lang="en-GB" dirty="0">
                <a:latin typeface="Constantia" panose="02030602050306030303" pitchFamily="18" charset="0"/>
              </a:rPr>
              <a:t>.</a:t>
            </a:r>
          </a:p>
        </p:txBody>
      </p:sp>
      <p:pic>
        <p:nvPicPr>
          <p:cNvPr id="7" name="Picture 6">
            <a:extLst>
              <a:ext uri="{FF2B5EF4-FFF2-40B4-BE49-F238E27FC236}">
                <a16:creationId xmlns:a16="http://schemas.microsoft.com/office/drawing/2014/main" id="{9DC4C537-FFED-410B-A6EC-12CCC7FBD006}"/>
              </a:ext>
            </a:extLst>
          </p:cNvPr>
          <p:cNvPicPr>
            <a:picLocks noChangeAspect="1"/>
          </p:cNvPicPr>
          <p:nvPr/>
        </p:nvPicPr>
        <p:blipFill rotWithShape="1">
          <a:blip r:embed="rId2">
            <a:extLst>
              <a:ext uri="{28A0092B-C50C-407E-A947-70E740481C1C}">
                <a14:useLocalDpi xmlns:a14="http://schemas.microsoft.com/office/drawing/2010/main" val="0"/>
              </a:ext>
            </a:extLst>
          </a:blip>
          <a:srcRect r="26151"/>
          <a:stretch/>
        </p:blipFill>
        <p:spPr>
          <a:xfrm rot="5400000">
            <a:off x="6543994" y="245753"/>
            <a:ext cx="2851143" cy="2895600"/>
          </a:xfrm>
          <a:prstGeom prst="rect">
            <a:avLst/>
          </a:prstGeom>
        </p:spPr>
      </p:pic>
      <p:pic>
        <p:nvPicPr>
          <p:cNvPr id="9" name="Picture 8">
            <a:extLst>
              <a:ext uri="{FF2B5EF4-FFF2-40B4-BE49-F238E27FC236}">
                <a16:creationId xmlns:a16="http://schemas.microsoft.com/office/drawing/2014/main" id="{3772F758-B7E0-452C-B281-0B872E8476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9190352" y="4026543"/>
            <a:ext cx="3042923" cy="2282192"/>
          </a:xfrm>
          <a:prstGeom prst="rect">
            <a:avLst/>
          </a:prstGeom>
        </p:spPr>
      </p:pic>
      <p:pic>
        <p:nvPicPr>
          <p:cNvPr id="11" name="Picture 10">
            <a:extLst>
              <a:ext uri="{FF2B5EF4-FFF2-40B4-BE49-F238E27FC236}">
                <a16:creationId xmlns:a16="http://schemas.microsoft.com/office/drawing/2014/main" id="{77E242B4-72C2-4442-AF01-AF53BBB96E25}"/>
              </a:ext>
            </a:extLst>
          </p:cNvPr>
          <p:cNvPicPr>
            <a:picLocks noChangeAspect="1"/>
          </p:cNvPicPr>
          <p:nvPr/>
        </p:nvPicPr>
        <p:blipFill rotWithShape="1">
          <a:blip r:embed="rId4">
            <a:extLst>
              <a:ext uri="{28A0092B-C50C-407E-A947-70E740481C1C}">
                <a14:useLocalDpi xmlns:a14="http://schemas.microsoft.com/office/drawing/2010/main" val="0"/>
              </a:ext>
            </a:extLst>
          </a:blip>
          <a:srcRect l="4387" t="14852" r="28804" b="9165"/>
          <a:stretch/>
        </p:blipFill>
        <p:spPr>
          <a:xfrm rot="5400000">
            <a:off x="6282157" y="3668611"/>
            <a:ext cx="3260100" cy="2780884"/>
          </a:xfrm>
          <a:prstGeom prst="rect">
            <a:avLst/>
          </a:prstGeom>
        </p:spPr>
      </p:pic>
      <p:pic>
        <p:nvPicPr>
          <p:cNvPr id="13" name="Picture 12">
            <a:extLst>
              <a:ext uri="{FF2B5EF4-FFF2-40B4-BE49-F238E27FC236}">
                <a16:creationId xmlns:a16="http://schemas.microsoft.com/office/drawing/2014/main" id="{1831A530-17AE-4728-BA6F-A6F4096A57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9462768" y="456567"/>
            <a:ext cx="3042922" cy="2282192"/>
          </a:xfrm>
          <a:prstGeom prst="rect">
            <a:avLst/>
          </a:prstGeom>
        </p:spPr>
      </p:pic>
    </p:spTree>
    <p:extLst>
      <p:ext uri="{BB962C8B-B14F-4D97-AF65-F5344CB8AC3E}">
        <p14:creationId xmlns:p14="http://schemas.microsoft.com/office/powerpoint/2010/main" val="1189857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8DCFD8-5C5F-4591-AFED-5FE6294F5FD6}"/>
              </a:ext>
            </a:extLst>
          </p:cNvPr>
          <p:cNvSpPr txBox="1"/>
          <p:nvPr/>
        </p:nvSpPr>
        <p:spPr>
          <a:xfrm>
            <a:off x="133349" y="104775"/>
            <a:ext cx="6562725" cy="1015663"/>
          </a:xfrm>
          <a:prstGeom prst="rect">
            <a:avLst/>
          </a:prstGeom>
          <a:noFill/>
        </p:spPr>
        <p:txBody>
          <a:bodyPr wrap="square" rtlCol="0">
            <a:spAutoFit/>
          </a:bodyPr>
          <a:lstStyle/>
          <a:p>
            <a:r>
              <a:rPr lang="cy-GB" sz="6000" i="1" u="sng" dirty="0">
                <a:latin typeface="Constantia" panose="02030602050306030303" pitchFamily="18" charset="0"/>
              </a:rPr>
              <a:t>Darganfod yr ardal</a:t>
            </a:r>
            <a:endParaRPr lang="en-GB" sz="6000" i="1" u="sng" dirty="0">
              <a:latin typeface="Constantia" panose="02030602050306030303" pitchFamily="18" charset="0"/>
            </a:endParaRPr>
          </a:p>
        </p:txBody>
      </p:sp>
      <p:sp>
        <p:nvSpPr>
          <p:cNvPr id="3" name="TextBox 2">
            <a:extLst>
              <a:ext uri="{FF2B5EF4-FFF2-40B4-BE49-F238E27FC236}">
                <a16:creationId xmlns:a16="http://schemas.microsoft.com/office/drawing/2014/main" id="{2306FEF9-7380-4B29-BCF4-205927405782}"/>
              </a:ext>
            </a:extLst>
          </p:cNvPr>
          <p:cNvSpPr txBox="1"/>
          <p:nvPr/>
        </p:nvSpPr>
        <p:spPr>
          <a:xfrm>
            <a:off x="133349" y="1102954"/>
            <a:ext cx="5866378" cy="6281848"/>
          </a:xfrm>
          <a:prstGeom prst="rect">
            <a:avLst/>
          </a:prstGeom>
          <a:noFill/>
        </p:spPr>
        <p:txBody>
          <a:bodyPr wrap="square" rtlCol="0">
            <a:spAutoFit/>
          </a:bodyPr>
          <a:lstStyle/>
          <a:p>
            <a:pPr algn="just">
              <a:lnSpc>
                <a:spcPct val="150000"/>
              </a:lnSpc>
            </a:pPr>
            <a:r>
              <a:rPr lang="cy-GB" dirty="0">
                <a:latin typeface="Constantia" panose="02030602050306030303" pitchFamily="18" charset="0"/>
              </a:rPr>
              <a:t>Drwy arsylwi'r ardal yn fy ngardd gallwn weld y byddai'r adar bob amser yn eistedd ar ben y goeden yng nghefn yr ardd wrth iddynt fwyta’r ‘ivy berries’ sy'n tyfu ar y brig. Fel y sylwais, roedd yn ymddangos bod yr adar yn mynd yno, meddyliais mai'r peth gorau oedd creu tŷ adar gyda chymorth fy Grandpa a'i roi ar y garej sy'n iawn wrth ymyl y goeden.</a:t>
            </a:r>
          </a:p>
          <a:p>
            <a:pPr algn="just">
              <a:lnSpc>
                <a:spcPct val="150000"/>
              </a:lnSpc>
            </a:pPr>
            <a:r>
              <a:rPr lang="cy-GB" dirty="0">
                <a:latin typeface="Constantia" panose="02030602050306030303" pitchFamily="18" charset="0"/>
              </a:rPr>
              <a:t>Yn anffodus mae gardd fy tad-cu a mam-gu yn syth ar bwys canol dref felly does dim llawer o coed o gwmpas ar gyfer yr adar bach.</a:t>
            </a:r>
          </a:p>
          <a:p>
            <a:pPr algn="just">
              <a:lnSpc>
                <a:spcPct val="150000"/>
              </a:lnSpc>
            </a:pPr>
            <a:r>
              <a:rPr lang="en-GB" dirty="0" err="1">
                <a:latin typeface="Constantia" panose="02030602050306030303" pitchFamily="18" charset="0"/>
              </a:rPr>
              <a:t>Welais</a:t>
            </a:r>
            <a:r>
              <a:rPr lang="en-GB" dirty="0">
                <a:latin typeface="Constantia" panose="02030602050306030303" pitchFamily="18" charset="0"/>
              </a:rPr>
              <a:t> </a:t>
            </a:r>
            <a:r>
              <a:rPr lang="en-GB" dirty="0" err="1">
                <a:latin typeface="Constantia" panose="02030602050306030303" pitchFamily="18" charset="0"/>
              </a:rPr>
              <a:t>i’n</a:t>
            </a:r>
            <a:r>
              <a:rPr lang="en-GB" dirty="0">
                <a:latin typeface="Constantia" panose="02030602050306030303" pitchFamily="18" charset="0"/>
              </a:rPr>
              <a:t> </a:t>
            </a:r>
            <a:r>
              <a:rPr lang="en-GB" dirty="0" err="1">
                <a:latin typeface="Constantia" panose="02030602050306030303" pitchFamily="18" charset="0"/>
              </a:rPr>
              <a:t>galed</a:t>
            </a:r>
            <a:r>
              <a:rPr lang="en-GB" dirty="0">
                <a:latin typeface="Constantia" panose="02030602050306030303" pitchFamily="18" charset="0"/>
              </a:rPr>
              <a:t> </a:t>
            </a:r>
            <a:r>
              <a:rPr lang="en-GB" dirty="0" err="1">
                <a:latin typeface="Constantia" panose="02030602050306030303" pitchFamily="18" charset="0"/>
              </a:rPr>
              <a:t>iawn</a:t>
            </a:r>
            <a:r>
              <a:rPr lang="en-GB" dirty="0">
                <a:latin typeface="Constantia" panose="02030602050306030303" pitchFamily="18" charset="0"/>
              </a:rPr>
              <a:t> er </a:t>
            </a:r>
            <a:r>
              <a:rPr lang="en-GB" dirty="0" err="1">
                <a:latin typeface="Constantia" panose="02030602050306030303" pitchFamily="18" charset="0"/>
              </a:rPr>
              <a:t>mwyn</a:t>
            </a:r>
            <a:r>
              <a:rPr lang="en-GB" dirty="0">
                <a:latin typeface="Constantia" panose="02030602050306030303" pitchFamily="18" charset="0"/>
              </a:rPr>
              <a:t> </a:t>
            </a:r>
            <a:r>
              <a:rPr lang="en-GB" dirty="0" err="1">
                <a:latin typeface="Constantia" panose="02030602050306030303" pitchFamily="18" charset="0"/>
              </a:rPr>
              <a:t>cael</a:t>
            </a:r>
            <a:r>
              <a:rPr lang="en-GB" dirty="0">
                <a:latin typeface="Constantia" panose="02030602050306030303" pitchFamily="18" charset="0"/>
              </a:rPr>
              <a:t> </a:t>
            </a:r>
            <a:r>
              <a:rPr lang="en-GB" dirty="0" err="1">
                <a:latin typeface="Constantia" panose="02030602050306030303" pitchFamily="18" charset="0"/>
              </a:rPr>
              <a:t>lluniau</a:t>
            </a:r>
            <a:r>
              <a:rPr lang="en-GB" dirty="0">
                <a:latin typeface="Constantia" panose="02030602050306030303" pitchFamily="18" charset="0"/>
              </a:rPr>
              <a:t> </a:t>
            </a:r>
            <a:r>
              <a:rPr lang="en-GB" dirty="0" err="1">
                <a:latin typeface="Constantia" panose="02030602050306030303" pitchFamily="18" charset="0"/>
              </a:rPr>
              <a:t>dda</a:t>
            </a:r>
            <a:r>
              <a:rPr lang="en-GB" dirty="0">
                <a:latin typeface="Constantia" panose="02030602050306030303" pitchFamily="18" charset="0"/>
              </a:rPr>
              <a:t> </a:t>
            </a:r>
            <a:r>
              <a:rPr lang="en-GB" dirty="0" err="1">
                <a:latin typeface="Constantia" panose="02030602050306030303" pitchFamily="18" charset="0"/>
              </a:rPr>
              <a:t>o’r</a:t>
            </a:r>
            <a:r>
              <a:rPr lang="en-GB" dirty="0">
                <a:latin typeface="Constantia" panose="02030602050306030303" pitchFamily="18" charset="0"/>
              </a:rPr>
              <a:t> </a:t>
            </a:r>
            <a:r>
              <a:rPr lang="en-GB" dirty="0" err="1">
                <a:latin typeface="Constantia" panose="02030602050306030303" pitchFamily="18" charset="0"/>
              </a:rPr>
              <a:t>adar</a:t>
            </a:r>
            <a:r>
              <a:rPr lang="en-GB" dirty="0">
                <a:latin typeface="Constantia" panose="02030602050306030303" pitchFamily="18" charset="0"/>
              </a:rPr>
              <a:t> ac or </a:t>
            </a:r>
            <a:r>
              <a:rPr lang="en-GB" dirty="0" err="1">
                <a:latin typeface="Constantia" panose="02030602050306030303" pitchFamily="18" charset="0"/>
              </a:rPr>
              <a:t>pryfed</a:t>
            </a:r>
            <a:r>
              <a:rPr lang="en-GB" dirty="0">
                <a:latin typeface="Constantia" panose="02030602050306030303" pitchFamily="18" charset="0"/>
              </a:rPr>
              <a:t> </a:t>
            </a:r>
            <a:r>
              <a:rPr lang="en-GB" dirty="0" err="1">
                <a:latin typeface="Constantia" panose="02030602050306030303" pitchFamily="18" charset="0"/>
              </a:rPr>
              <a:t>heb</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nhw</a:t>
            </a:r>
            <a:r>
              <a:rPr lang="en-GB" dirty="0">
                <a:latin typeface="Constantia" panose="02030602050306030303" pitchFamily="18" charset="0"/>
              </a:rPr>
              <a:t> </a:t>
            </a:r>
            <a:r>
              <a:rPr lang="en-GB" dirty="0" err="1">
                <a:latin typeface="Constantia" panose="02030602050306030303" pitchFamily="18" charset="0"/>
              </a:rPr>
              <a:t>symud</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ffwrdd</a:t>
            </a:r>
            <a:r>
              <a:rPr lang="en-GB" dirty="0">
                <a:latin typeface="Constantia" panose="02030602050306030303" pitchFamily="18" charset="0"/>
              </a:rPr>
              <a:t>. </a:t>
            </a:r>
            <a:r>
              <a:rPr lang="en-GB" dirty="0" err="1">
                <a:latin typeface="Constantia" panose="02030602050306030303" pitchFamily="18" charset="0"/>
              </a:rPr>
              <a:t>Ond</a:t>
            </a:r>
            <a:r>
              <a:rPr lang="en-GB" dirty="0">
                <a:latin typeface="Constantia" panose="02030602050306030303" pitchFamily="18" charset="0"/>
              </a:rPr>
              <a:t> </a:t>
            </a:r>
            <a:r>
              <a:rPr lang="en-GB" dirty="0" err="1">
                <a:latin typeface="Constantia" panose="02030602050306030303" pitchFamily="18" charset="0"/>
              </a:rPr>
              <a:t>welais</a:t>
            </a:r>
            <a:r>
              <a:rPr lang="en-GB" dirty="0">
                <a:latin typeface="Constantia" panose="02030602050306030303" pitchFamily="18" charset="0"/>
              </a:rPr>
              <a:t> </a:t>
            </a:r>
            <a:r>
              <a:rPr lang="en-GB" dirty="0" err="1">
                <a:latin typeface="Constantia" panose="02030602050306030303" pitchFamily="18" charset="0"/>
              </a:rPr>
              <a:t>teulu</a:t>
            </a:r>
            <a:r>
              <a:rPr lang="en-GB" dirty="0">
                <a:latin typeface="Constantia" panose="02030602050306030303" pitchFamily="18" charset="0"/>
              </a:rPr>
              <a:t> o Sparrows </a:t>
            </a:r>
            <a:r>
              <a:rPr lang="en-GB" dirty="0" err="1">
                <a:latin typeface="Constantia" panose="02030602050306030303" pitchFamily="18" charset="0"/>
              </a:rPr>
              <a:t>sy’n</a:t>
            </a:r>
            <a:r>
              <a:rPr lang="en-GB" dirty="0">
                <a:latin typeface="Constantia" panose="02030602050306030303" pitchFamily="18" charset="0"/>
              </a:rPr>
              <a:t> </a:t>
            </a:r>
            <a:r>
              <a:rPr lang="en-GB" dirty="0" err="1">
                <a:latin typeface="Constantia" panose="02030602050306030303" pitchFamily="18" charset="0"/>
              </a:rPr>
              <a:t>dod</a:t>
            </a:r>
            <a:r>
              <a:rPr lang="en-GB" dirty="0">
                <a:latin typeface="Constantia" panose="02030602050306030303" pitchFamily="18" charset="0"/>
              </a:rPr>
              <a:t> </a:t>
            </a:r>
            <a:r>
              <a:rPr lang="en-GB" dirty="0" err="1">
                <a:latin typeface="Constantia" panose="02030602050306030303" pitchFamily="18" charset="0"/>
              </a:rPr>
              <a:t>trwy’r</a:t>
            </a:r>
            <a:r>
              <a:rPr lang="en-GB" dirty="0">
                <a:latin typeface="Constantia" panose="02030602050306030303" pitchFamily="18" charset="0"/>
              </a:rPr>
              <a:t> </a:t>
            </a:r>
            <a:r>
              <a:rPr lang="en-GB" dirty="0" err="1">
                <a:latin typeface="Constantia" panose="02030602050306030303" pitchFamily="18" charset="0"/>
              </a:rPr>
              <a:t>amser</a:t>
            </a:r>
            <a:r>
              <a:rPr lang="en-GB" dirty="0">
                <a:latin typeface="Constantia" panose="02030602050306030303" pitchFamily="18" charset="0"/>
              </a:rPr>
              <a:t>. </a:t>
            </a:r>
            <a:r>
              <a:rPr lang="en-GB" dirty="0" err="1">
                <a:latin typeface="Constantia" panose="02030602050306030303" pitchFamily="18" charset="0"/>
              </a:rPr>
              <a:t>Rwyf</a:t>
            </a:r>
            <a:r>
              <a:rPr lang="en-GB" dirty="0">
                <a:latin typeface="Constantia" panose="02030602050306030303" pitchFamily="18" charset="0"/>
              </a:rPr>
              <a:t> </a:t>
            </a:r>
            <a:r>
              <a:rPr lang="en-GB" dirty="0" err="1">
                <a:latin typeface="Constantia" panose="02030602050306030303" pitchFamily="18" charset="0"/>
              </a:rPr>
              <a:t>hefyd</a:t>
            </a:r>
            <a:r>
              <a:rPr lang="en-GB" dirty="0">
                <a:latin typeface="Constantia" panose="02030602050306030303" pitchFamily="18" charset="0"/>
              </a:rPr>
              <a:t> </a:t>
            </a:r>
            <a:r>
              <a:rPr lang="en-GB" dirty="0" err="1">
                <a:latin typeface="Constantia" panose="02030602050306030303" pitchFamily="18" charset="0"/>
              </a:rPr>
              <a:t>wedi</a:t>
            </a:r>
            <a:r>
              <a:rPr lang="en-GB" dirty="0">
                <a:latin typeface="Constantia" panose="02030602050306030303" pitchFamily="18" charset="0"/>
              </a:rPr>
              <a:t> </a:t>
            </a:r>
            <a:r>
              <a:rPr lang="en-GB" dirty="0" err="1">
                <a:latin typeface="Constantia" panose="02030602050306030303" pitchFamily="18" charset="0"/>
              </a:rPr>
              <a:t>gweld</a:t>
            </a:r>
            <a:r>
              <a:rPr lang="en-GB" dirty="0">
                <a:latin typeface="Constantia" panose="02030602050306030303" pitchFamily="18" charset="0"/>
              </a:rPr>
              <a:t> Robins </a:t>
            </a:r>
            <a:r>
              <a:rPr lang="en-GB" dirty="0" err="1">
                <a:latin typeface="Constantia" panose="02030602050306030303" pitchFamily="18" charset="0"/>
              </a:rPr>
              <a:t>bach</a:t>
            </a:r>
            <a:r>
              <a:rPr lang="en-GB" dirty="0">
                <a:latin typeface="Constantia" panose="02030602050306030303" pitchFamily="18" charset="0"/>
              </a:rPr>
              <a:t>, Magpie a Blue tit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dod</a:t>
            </a:r>
            <a:r>
              <a:rPr lang="en-GB" dirty="0">
                <a:latin typeface="Constantia" panose="02030602050306030303" pitchFamily="18" charset="0"/>
              </a:rPr>
              <a:t>.</a:t>
            </a:r>
          </a:p>
          <a:p>
            <a:pPr algn="just">
              <a:lnSpc>
                <a:spcPct val="150000"/>
              </a:lnSpc>
            </a:pPr>
            <a:endParaRPr lang="en-GB" dirty="0">
              <a:latin typeface="Constantia" panose="02030602050306030303" pitchFamily="18" charset="0"/>
            </a:endParaRPr>
          </a:p>
        </p:txBody>
      </p:sp>
      <p:pic>
        <p:nvPicPr>
          <p:cNvPr id="6" name="Picture 5">
            <a:extLst>
              <a:ext uri="{FF2B5EF4-FFF2-40B4-BE49-F238E27FC236}">
                <a16:creationId xmlns:a16="http://schemas.microsoft.com/office/drawing/2014/main" id="{0D1EB28A-FA65-4785-BA7D-083EC205812A}"/>
              </a:ext>
            </a:extLst>
          </p:cNvPr>
          <p:cNvPicPr>
            <a:picLocks noChangeAspect="1"/>
          </p:cNvPicPr>
          <p:nvPr/>
        </p:nvPicPr>
        <p:blipFill>
          <a:blip r:embed="rId2"/>
          <a:stretch>
            <a:fillRect/>
          </a:stretch>
        </p:blipFill>
        <p:spPr>
          <a:xfrm>
            <a:off x="8911166" y="106234"/>
            <a:ext cx="3129268" cy="4169966"/>
          </a:xfrm>
          <a:prstGeom prst="rect">
            <a:avLst/>
          </a:prstGeom>
        </p:spPr>
      </p:pic>
      <p:pic>
        <p:nvPicPr>
          <p:cNvPr id="8" name="Picture 7">
            <a:extLst>
              <a:ext uri="{FF2B5EF4-FFF2-40B4-BE49-F238E27FC236}">
                <a16:creationId xmlns:a16="http://schemas.microsoft.com/office/drawing/2014/main" id="{890AEAE9-9E95-4690-AE4E-B2A42A8BAF1F}"/>
              </a:ext>
            </a:extLst>
          </p:cNvPr>
          <p:cNvPicPr>
            <a:picLocks noChangeAspect="1"/>
          </p:cNvPicPr>
          <p:nvPr/>
        </p:nvPicPr>
        <p:blipFill>
          <a:blip r:embed="rId3"/>
          <a:stretch>
            <a:fillRect/>
          </a:stretch>
        </p:blipFill>
        <p:spPr>
          <a:xfrm>
            <a:off x="6037929" y="1265330"/>
            <a:ext cx="2724048" cy="3155763"/>
          </a:xfrm>
          <a:prstGeom prst="rect">
            <a:avLst/>
          </a:prstGeom>
        </p:spPr>
      </p:pic>
      <p:sp>
        <p:nvSpPr>
          <p:cNvPr id="9" name="Oval 8">
            <a:extLst>
              <a:ext uri="{FF2B5EF4-FFF2-40B4-BE49-F238E27FC236}">
                <a16:creationId xmlns:a16="http://schemas.microsoft.com/office/drawing/2014/main" id="{5C6C69D1-FA45-48EF-9C1A-E8137828A438}"/>
              </a:ext>
            </a:extLst>
          </p:cNvPr>
          <p:cNvSpPr/>
          <p:nvPr/>
        </p:nvSpPr>
        <p:spPr>
          <a:xfrm>
            <a:off x="6877050" y="2562225"/>
            <a:ext cx="609600" cy="56197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a:extLst>
              <a:ext uri="{FF2B5EF4-FFF2-40B4-BE49-F238E27FC236}">
                <a16:creationId xmlns:a16="http://schemas.microsoft.com/office/drawing/2014/main" id="{5DA44C0C-1EB5-4CC9-8068-B24D462D17EB}"/>
              </a:ext>
            </a:extLst>
          </p:cNvPr>
          <p:cNvSpPr/>
          <p:nvPr/>
        </p:nvSpPr>
        <p:spPr>
          <a:xfrm>
            <a:off x="9839324" y="1752600"/>
            <a:ext cx="1123763" cy="59055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C222F929-79A8-4850-B08F-5B7B955544BF}"/>
              </a:ext>
            </a:extLst>
          </p:cNvPr>
          <p:cNvSpPr/>
          <p:nvPr/>
        </p:nvSpPr>
        <p:spPr>
          <a:xfrm>
            <a:off x="9639300" y="612606"/>
            <a:ext cx="638175" cy="507831"/>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A50DABE-C9EE-4263-B395-F84E03999866}"/>
              </a:ext>
            </a:extLst>
          </p:cNvPr>
          <p:cNvSpPr txBox="1"/>
          <p:nvPr/>
        </p:nvSpPr>
        <p:spPr>
          <a:xfrm>
            <a:off x="7630359" y="4782572"/>
            <a:ext cx="4410075" cy="923330"/>
          </a:xfrm>
          <a:prstGeom prst="rect">
            <a:avLst/>
          </a:prstGeom>
          <a:noFill/>
        </p:spPr>
        <p:txBody>
          <a:bodyPr wrap="square" rtlCol="0">
            <a:spAutoFit/>
          </a:bodyPr>
          <a:lstStyle/>
          <a:p>
            <a:pPr algn="just"/>
            <a:r>
              <a:rPr lang="cy-GB" dirty="0">
                <a:latin typeface="Constantia" panose="02030602050306030303" pitchFamily="18" charset="0"/>
              </a:rPr>
              <a:t>Dyma lluniau teulu o’r sparrows yn eistedd ar ben coeden yn y gardd sydd yn dod nol ac ymlaen pob dydd.</a:t>
            </a:r>
            <a:endParaRPr lang="en-GB" dirty="0">
              <a:latin typeface="Constantia" panose="02030602050306030303" pitchFamily="18" charset="0"/>
            </a:endParaRPr>
          </a:p>
        </p:txBody>
      </p:sp>
    </p:spTree>
    <p:extLst>
      <p:ext uri="{BB962C8B-B14F-4D97-AF65-F5344CB8AC3E}">
        <p14:creationId xmlns:p14="http://schemas.microsoft.com/office/powerpoint/2010/main" val="2807312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1417BF-8634-48E5-B563-95864B060E9D}"/>
              </a:ext>
            </a:extLst>
          </p:cNvPr>
          <p:cNvSpPr txBox="1"/>
          <p:nvPr/>
        </p:nvSpPr>
        <p:spPr>
          <a:xfrm>
            <a:off x="361950" y="187494"/>
            <a:ext cx="7162800" cy="1015663"/>
          </a:xfrm>
          <a:prstGeom prst="rect">
            <a:avLst/>
          </a:prstGeom>
          <a:noFill/>
        </p:spPr>
        <p:txBody>
          <a:bodyPr wrap="square" rtlCol="0">
            <a:spAutoFit/>
          </a:bodyPr>
          <a:lstStyle/>
          <a:p>
            <a:r>
              <a:rPr lang="cy-GB" sz="6000" i="1" u="sng" dirty="0">
                <a:latin typeface="Constantia" panose="02030602050306030303" pitchFamily="18" charset="0"/>
              </a:rPr>
              <a:t>Archwilio</a:t>
            </a:r>
            <a:endParaRPr lang="en-GB" sz="6000" i="1" u="sng" dirty="0">
              <a:latin typeface="Constantia" panose="02030602050306030303" pitchFamily="18" charset="0"/>
            </a:endParaRPr>
          </a:p>
        </p:txBody>
      </p:sp>
      <p:sp>
        <p:nvSpPr>
          <p:cNvPr id="4" name="TextBox 3">
            <a:extLst>
              <a:ext uri="{FF2B5EF4-FFF2-40B4-BE49-F238E27FC236}">
                <a16:creationId xmlns:a16="http://schemas.microsoft.com/office/drawing/2014/main" id="{9C1146D2-260C-4175-AEA2-7ED93C237364}"/>
              </a:ext>
            </a:extLst>
          </p:cNvPr>
          <p:cNvSpPr txBox="1"/>
          <p:nvPr/>
        </p:nvSpPr>
        <p:spPr>
          <a:xfrm>
            <a:off x="238124" y="1251237"/>
            <a:ext cx="6334126" cy="5450851"/>
          </a:xfrm>
          <a:prstGeom prst="rect">
            <a:avLst/>
          </a:prstGeom>
          <a:noFill/>
        </p:spPr>
        <p:txBody>
          <a:bodyPr wrap="square" rtlCol="0">
            <a:spAutoFit/>
          </a:bodyPr>
          <a:lstStyle/>
          <a:p>
            <a:pPr algn="just">
              <a:lnSpc>
                <a:spcPct val="150000"/>
              </a:lnSpc>
            </a:pPr>
            <a:r>
              <a:rPr lang="en-GB" dirty="0" err="1">
                <a:latin typeface="Constantia" panose="02030602050306030303" pitchFamily="18" charset="0"/>
              </a:rPr>
              <a:t>Wrth</a:t>
            </a:r>
            <a:r>
              <a:rPr lang="en-GB" dirty="0">
                <a:latin typeface="Constantia" panose="02030602050306030303" pitchFamily="18" charset="0"/>
              </a:rPr>
              <a:t> </a:t>
            </a:r>
            <a:r>
              <a:rPr lang="en-GB" dirty="0" err="1">
                <a:latin typeface="Constantia" panose="02030602050306030303" pitchFamily="18" charset="0"/>
              </a:rPr>
              <a:t>archwilio'r</a:t>
            </a:r>
            <a:r>
              <a:rPr lang="en-GB" dirty="0">
                <a:latin typeface="Constantia" panose="02030602050306030303" pitchFamily="18" charset="0"/>
              </a:rPr>
              <a:t> </a:t>
            </a:r>
            <a:r>
              <a:rPr lang="en-GB" dirty="0" err="1">
                <a:latin typeface="Constantia" panose="02030602050306030303" pitchFamily="18" charset="0"/>
              </a:rPr>
              <a:t>ardd</a:t>
            </a:r>
            <a:r>
              <a:rPr lang="en-GB" dirty="0">
                <a:latin typeface="Constantia" panose="02030602050306030303" pitchFamily="18" charset="0"/>
              </a:rPr>
              <a:t> </a:t>
            </a:r>
            <a:r>
              <a:rPr lang="en-GB" dirty="0" err="1">
                <a:latin typeface="Constantia" panose="02030602050306030303" pitchFamily="18" charset="0"/>
              </a:rPr>
              <a:t>sylwais</a:t>
            </a:r>
            <a:r>
              <a:rPr lang="en-GB" dirty="0">
                <a:latin typeface="Constantia" panose="02030602050306030303" pitchFamily="18" charset="0"/>
              </a:rPr>
              <a:t> </a:t>
            </a:r>
            <a:r>
              <a:rPr lang="en-GB" dirty="0" err="1">
                <a:latin typeface="Constantia" panose="02030602050306030303" pitchFamily="18" charset="0"/>
              </a:rPr>
              <a:t>ar</a:t>
            </a:r>
            <a:r>
              <a:rPr lang="en-GB" dirty="0">
                <a:latin typeface="Constantia" panose="02030602050306030303" pitchFamily="18" charset="0"/>
              </a:rPr>
              <a:t> </a:t>
            </a:r>
            <a:r>
              <a:rPr lang="en-GB" dirty="0" err="1">
                <a:latin typeface="Constantia" panose="02030602050306030303" pitchFamily="18" charset="0"/>
              </a:rPr>
              <a:t>lawer</a:t>
            </a:r>
            <a:r>
              <a:rPr lang="en-GB" dirty="0">
                <a:latin typeface="Constantia" panose="02030602050306030303" pitchFamily="18" charset="0"/>
              </a:rPr>
              <a:t> o </a:t>
            </a:r>
            <a:r>
              <a:rPr lang="en-GB" dirty="0" err="1">
                <a:latin typeface="Constantia" panose="02030602050306030303" pitchFamily="18" charset="0"/>
              </a:rPr>
              <a:t>flodau</a:t>
            </a:r>
            <a:r>
              <a:rPr lang="en-GB" dirty="0">
                <a:latin typeface="Constantia" panose="02030602050306030303" pitchFamily="18" charset="0"/>
              </a:rPr>
              <a:t> a </a:t>
            </a:r>
            <a:r>
              <a:rPr lang="en-GB" dirty="0" err="1">
                <a:latin typeface="Constantia" panose="02030602050306030303" pitchFamily="18" charset="0"/>
              </a:rPr>
              <a:t>fydd</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blodeuo</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yr</a:t>
            </a:r>
            <a:r>
              <a:rPr lang="en-GB" dirty="0">
                <a:latin typeface="Constantia" panose="02030602050306030303" pitchFamily="18" charset="0"/>
              </a:rPr>
              <a:t> </a:t>
            </a:r>
            <a:r>
              <a:rPr lang="en-GB" dirty="0" err="1">
                <a:latin typeface="Constantia" panose="02030602050306030303" pitchFamily="18" charset="0"/>
              </a:rPr>
              <a:t>haf</a:t>
            </a:r>
            <a:r>
              <a:rPr lang="en-GB" dirty="0">
                <a:latin typeface="Constantia" panose="02030602050306030303" pitchFamily="18" charset="0"/>
              </a:rPr>
              <a:t> a </a:t>
            </a:r>
            <a:r>
              <a:rPr lang="en-GB" dirty="0" err="1">
                <a:latin typeface="Constantia" panose="02030602050306030303" pitchFamily="18" charset="0"/>
              </a:rPr>
              <a:t>rhai</a:t>
            </a:r>
            <a:r>
              <a:rPr lang="en-GB" dirty="0">
                <a:latin typeface="Constantia" panose="02030602050306030303" pitchFamily="18" charset="0"/>
              </a:rPr>
              <a:t> </a:t>
            </a:r>
            <a:r>
              <a:rPr lang="en-GB" dirty="0" err="1">
                <a:latin typeface="Constantia" panose="02030602050306030303" pitchFamily="18" charset="0"/>
              </a:rPr>
              <a:t>sydd</a:t>
            </a:r>
            <a:r>
              <a:rPr lang="en-GB" dirty="0">
                <a:latin typeface="Constantia" panose="02030602050306030303" pitchFamily="18" charset="0"/>
              </a:rPr>
              <a:t> </a:t>
            </a:r>
            <a:r>
              <a:rPr lang="en-GB" dirty="0" err="1">
                <a:latin typeface="Constantia" panose="02030602050306030303" pitchFamily="18" charset="0"/>
              </a:rPr>
              <a:t>wedi</a:t>
            </a:r>
            <a:r>
              <a:rPr lang="en-GB" dirty="0">
                <a:latin typeface="Constantia" panose="02030602050306030303" pitchFamily="18" charset="0"/>
              </a:rPr>
              <a:t> </a:t>
            </a:r>
            <a:r>
              <a:rPr lang="en-GB" dirty="0" err="1">
                <a:latin typeface="Constantia" panose="02030602050306030303" pitchFamily="18" charset="0"/>
              </a:rPr>
              <a:t>blodeuo</a:t>
            </a:r>
            <a:r>
              <a:rPr lang="en-GB" dirty="0">
                <a:latin typeface="Constantia" panose="02030602050306030303" pitchFamily="18" charset="0"/>
              </a:rPr>
              <a:t> </a:t>
            </a:r>
            <a:r>
              <a:rPr lang="en-GB" dirty="0" err="1">
                <a:latin typeface="Constantia" panose="02030602050306030303" pitchFamily="18" charset="0"/>
              </a:rPr>
              <a:t>nawr</a:t>
            </a:r>
            <a:r>
              <a:rPr lang="en-GB" dirty="0">
                <a:latin typeface="Constantia" panose="02030602050306030303" pitchFamily="18" charset="0"/>
              </a:rPr>
              <a:t>. Mae </a:t>
            </a:r>
            <a:r>
              <a:rPr lang="en-GB" dirty="0" err="1">
                <a:latin typeface="Constantia" panose="02030602050306030303" pitchFamily="18" charset="0"/>
              </a:rPr>
              <a:t>fy</a:t>
            </a:r>
            <a:r>
              <a:rPr lang="en-GB" dirty="0">
                <a:latin typeface="Constantia" panose="02030602050306030303" pitchFamily="18" charset="0"/>
              </a:rPr>
              <a:t> </a:t>
            </a:r>
            <a:r>
              <a:rPr lang="en-GB" dirty="0" err="1">
                <a:latin typeface="Constantia" panose="02030602050306030303" pitchFamily="18" charset="0"/>
              </a:rPr>
              <a:t>ngardd</a:t>
            </a:r>
            <a:r>
              <a:rPr lang="en-GB" dirty="0">
                <a:latin typeface="Constantia" panose="02030602050306030303" pitchFamily="18" charset="0"/>
              </a:rPr>
              <a:t> </a:t>
            </a:r>
            <a:r>
              <a:rPr lang="en-GB" dirty="0" err="1">
                <a:latin typeface="Constantia" panose="02030602050306030303" pitchFamily="18" charset="0"/>
              </a:rPr>
              <a:t>neiniau</a:t>
            </a:r>
            <a:r>
              <a:rPr lang="en-GB" dirty="0">
                <a:latin typeface="Constantia" panose="02030602050306030303" pitchFamily="18" charset="0"/>
              </a:rPr>
              <a:t> a </a:t>
            </a:r>
            <a:r>
              <a:rPr lang="en-GB" dirty="0" err="1">
                <a:latin typeface="Constantia" panose="02030602050306030303" pitchFamily="18" charset="0"/>
              </a:rPr>
              <a:t>theidiau</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ffodus</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gael</a:t>
            </a:r>
            <a:r>
              <a:rPr lang="en-GB" dirty="0">
                <a:latin typeface="Constantia" panose="02030602050306030303" pitchFamily="18" charset="0"/>
              </a:rPr>
              <a:t> </a:t>
            </a:r>
            <a:r>
              <a:rPr lang="en-GB" dirty="0" err="1">
                <a:latin typeface="Constantia" panose="02030602050306030303" pitchFamily="18" charset="0"/>
              </a:rPr>
              <a:t>ychydig</a:t>
            </a:r>
            <a:r>
              <a:rPr lang="en-GB" dirty="0">
                <a:latin typeface="Constantia" panose="02030602050306030303" pitchFamily="18" charset="0"/>
              </a:rPr>
              <a:t> o </a:t>
            </a:r>
            <a:r>
              <a:rPr lang="en-GB" dirty="0" err="1">
                <a:latin typeface="Constantia" panose="02030602050306030303" pitchFamily="18" charset="0"/>
              </a:rPr>
              <a:t>goed</a:t>
            </a:r>
            <a:r>
              <a:rPr lang="en-GB" dirty="0">
                <a:latin typeface="Constantia" panose="02030602050306030303" pitchFamily="18" charset="0"/>
              </a:rPr>
              <a:t> </a:t>
            </a:r>
            <a:r>
              <a:rPr lang="en-GB" dirty="0" err="1">
                <a:latin typeface="Constantia" panose="02030602050306030303" pitchFamily="18" charset="0"/>
              </a:rPr>
              <a:t>ynddo</a:t>
            </a:r>
            <a:r>
              <a:rPr lang="en-GB" dirty="0">
                <a:latin typeface="Constantia" panose="02030602050306030303" pitchFamily="18" charset="0"/>
              </a:rPr>
              <a:t> ac </a:t>
            </a:r>
            <a:r>
              <a:rPr lang="en-GB" dirty="0" err="1">
                <a:latin typeface="Constantia" panose="02030602050306030303" pitchFamily="18" charset="0"/>
              </a:rPr>
              <a:t>yn</a:t>
            </a:r>
            <a:r>
              <a:rPr lang="en-GB" dirty="0">
                <a:latin typeface="Constantia" panose="02030602050306030303" pitchFamily="18" charset="0"/>
              </a:rPr>
              <a:t> y </a:t>
            </a:r>
            <a:r>
              <a:rPr lang="en-GB" dirty="0" err="1">
                <a:latin typeface="Constantia" panose="02030602050306030303" pitchFamily="18" charset="0"/>
              </a:rPr>
              <a:t>gardd</a:t>
            </a:r>
            <a:r>
              <a:rPr lang="en-GB" dirty="0">
                <a:latin typeface="Constantia" panose="02030602050306030303" pitchFamily="18" charset="0"/>
              </a:rPr>
              <a:t> </a:t>
            </a:r>
            <a:r>
              <a:rPr lang="en-GB" dirty="0" err="1">
                <a:latin typeface="Constantia" panose="02030602050306030303" pitchFamily="18" charset="0"/>
              </a:rPr>
              <a:t>drws</a:t>
            </a:r>
            <a:r>
              <a:rPr lang="en-GB" dirty="0">
                <a:latin typeface="Constantia" panose="02030602050306030303" pitchFamily="18" charset="0"/>
              </a:rPr>
              <a:t> </a:t>
            </a:r>
            <a:r>
              <a:rPr lang="en-GB" dirty="0" err="1">
                <a:latin typeface="Constantia" panose="02030602050306030303" pitchFamily="18" charset="0"/>
              </a:rPr>
              <a:t>nesaf</a:t>
            </a:r>
            <a:r>
              <a:rPr lang="en-GB" dirty="0">
                <a:latin typeface="Constantia" panose="02030602050306030303" pitchFamily="18" charset="0"/>
              </a:rPr>
              <a:t> </a:t>
            </a:r>
            <a:r>
              <a:rPr lang="en-GB" dirty="0" err="1">
                <a:latin typeface="Constantia" panose="02030602050306030303" pitchFamily="18" charset="0"/>
              </a:rPr>
              <a:t>sydd</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dod</a:t>
            </a:r>
            <a:r>
              <a:rPr lang="en-GB" dirty="0">
                <a:latin typeface="Constantia" panose="02030602050306030303" pitchFamily="18" charset="0"/>
              </a:rPr>
              <a:t> </a:t>
            </a:r>
            <a:r>
              <a:rPr lang="en-GB" dirty="0" err="1">
                <a:latin typeface="Constantia" panose="02030602050306030303" pitchFamily="18" charset="0"/>
              </a:rPr>
              <a:t>mewn</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gardd</a:t>
            </a:r>
            <a:r>
              <a:rPr lang="en-GB" dirty="0">
                <a:latin typeface="Constantia" panose="02030602050306030303" pitchFamily="18" charset="0"/>
              </a:rPr>
              <a:t> </a:t>
            </a:r>
            <a:r>
              <a:rPr lang="en-GB" dirty="0" err="1">
                <a:latin typeface="Constantia" panose="02030602050306030303" pitchFamily="18" charset="0"/>
              </a:rPr>
              <a:t>nhw</a:t>
            </a:r>
            <a:r>
              <a:rPr lang="en-GB" dirty="0">
                <a:latin typeface="Constantia" panose="02030602050306030303" pitchFamily="18" charset="0"/>
              </a:rPr>
              <a:t>. Mae </a:t>
            </a:r>
            <a:r>
              <a:rPr lang="en-GB" dirty="0" err="1">
                <a:latin typeface="Constantia" panose="02030602050306030303" pitchFamily="18" charset="0"/>
              </a:rPr>
              <a:t>gennym</a:t>
            </a:r>
            <a:r>
              <a:rPr lang="en-GB" dirty="0">
                <a:latin typeface="Constantia" panose="02030602050306030303" pitchFamily="18" charset="0"/>
              </a:rPr>
              <a:t> </a:t>
            </a:r>
            <a:r>
              <a:rPr lang="en-GB" dirty="0" err="1">
                <a:latin typeface="Constantia" panose="02030602050306030303" pitchFamily="18" charset="0"/>
              </a:rPr>
              <a:t>gath</a:t>
            </a:r>
            <a:r>
              <a:rPr lang="en-GB" dirty="0">
                <a:latin typeface="Constantia" panose="02030602050306030303" pitchFamily="18" charset="0"/>
              </a:rPr>
              <a:t> </a:t>
            </a:r>
            <a:r>
              <a:rPr lang="en-GB" dirty="0" err="1">
                <a:latin typeface="Constantia" panose="02030602050306030303" pitchFamily="18" charset="0"/>
              </a:rPr>
              <a:t>sy'n</a:t>
            </a:r>
            <a:r>
              <a:rPr lang="en-GB" dirty="0">
                <a:latin typeface="Constantia" panose="02030602050306030303" pitchFamily="18" charset="0"/>
              </a:rPr>
              <a:t> </a:t>
            </a:r>
            <a:r>
              <a:rPr lang="en-GB" dirty="0" err="1">
                <a:latin typeface="Constantia" panose="02030602050306030303" pitchFamily="18" charset="0"/>
              </a:rPr>
              <a:t>byw</a:t>
            </a:r>
            <a:r>
              <a:rPr lang="en-GB" dirty="0">
                <a:latin typeface="Constantia" panose="02030602050306030303" pitchFamily="18" charset="0"/>
              </a:rPr>
              <a:t> </a:t>
            </a:r>
            <a:r>
              <a:rPr lang="en-GB" dirty="0" err="1">
                <a:latin typeface="Constantia" panose="02030602050306030303" pitchFamily="18" charset="0"/>
              </a:rPr>
              <a:t>yno</a:t>
            </a:r>
            <a:r>
              <a:rPr lang="en-GB" dirty="0">
                <a:latin typeface="Constantia" panose="02030602050306030303" pitchFamily="18" charset="0"/>
              </a:rPr>
              <a:t> felly </a:t>
            </a:r>
            <a:r>
              <a:rPr lang="en-GB" dirty="0" err="1">
                <a:latin typeface="Constantia" panose="02030602050306030303" pitchFamily="18" charset="0"/>
              </a:rPr>
              <a:t>mae</a:t>
            </a:r>
            <a:r>
              <a:rPr lang="en-GB" dirty="0">
                <a:latin typeface="Constantia" panose="02030602050306030303" pitchFamily="18" charset="0"/>
              </a:rPr>
              <a:t> </a:t>
            </a:r>
            <a:r>
              <a:rPr lang="en-GB" dirty="0" err="1">
                <a:latin typeface="Constantia" panose="02030602050306030303" pitchFamily="18" charset="0"/>
              </a:rPr>
              <a:t>hi’n</a:t>
            </a:r>
            <a:r>
              <a:rPr lang="en-GB" dirty="0">
                <a:latin typeface="Constantia" panose="02030602050306030303" pitchFamily="18" charset="0"/>
              </a:rPr>
              <a:t> </a:t>
            </a:r>
            <a:r>
              <a:rPr lang="en-GB" dirty="0" err="1">
                <a:latin typeface="Constantia" panose="02030602050306030303" pitchFamily="18" charset="0"/>
              </a:rPr>
              <a:t>ofni’r</a:t>
            </a:r>
            <a:r>
              <a:rPr lang="en-GB" dirty="0">
                <a:latin typeface="Constantia" panose="02030602050306030303" pitchFamily="18" charset="0"/>
              </a:rPr>
              <a:t> </a:t>
            </a:r>
            <a:r>
              <a:rPr lang="en-GB" dirty="0" err="1">
                <a:latin typeface="Constantia" panose="02030602050306030303" pitchFamily="18" charset="0"/>
              </a:rPr>
              <a:t>adar</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fwrdd</a:t>
            </a:r>
            <a:r>
              <a:rPr lang="en-GB" dirty="0">
                <a:latin typeface="Constantia" panose="02030602050306030303" pitchFamily="18" charset="0"/>
              </a:rPr>
              <a:t> felly </a:t>
            </a:r>
            <a:r>
              <a:rPr lang="en-GB" dirty="0" err="1">
                <a:latin typeface="Constantia" panose="02030602050306030303" pitchFamily="18" charset="0"/>
              </a:rPr>
              <a:t>mae</a:t>
            </a:r>
            <a:r>
              <a:rPr lang="en-GB" dirty="0">
                <a:latin typeface="Constantia" panose="02030602050306030303" pitchFamily="18" charset="0"/>
              </a:rPr>
              <a:t> </a:t>
            </a:r>
            <a:r>
              <a:rPr lang="en-GB" dirty="0" err="1">
                <a:latin typeface="Constantia" panose="02030602050306030303" pitchFamily="18" charset="0"/>
              </a:rPr>
              <a:t>hyn</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golygu</a:t>
            </a:r>
            <a:r>
              <a:rPr lang="en-GB" dirty="0">
                <a:latin typeface="Constantia" panose="02030602050306030303" pitchFamily="18" charset="0"/>
              </a:rPr>
              <a:t> </a:t>
            </a:r>
            <a:r>
              <a:rPr lang="en-GB" dirty="0" err="1">
                <a:latin typeface="Constantia" panose="02030602050306030303" pitchFamily="18" charset="0"/>
              </a:rPr>
              <a:t>mae</a:t>
            </a:r>
            <a:r>
              <a:rPr lang="en-GB" dirty="0">
                <a:latin typeface="Constantia" panose="02030602050306030303" pitchFamily="18" charset="0"/>
              </a:rPr>
              <a:t> </a:t>
            </a:r>
            <a:r>
              <a:rPr lang="en-GB" dirty="0" err="1">
                <a:latin typeface="Constantia" panose="02030602050306030303" pitchFamily="18" charset="0"/>
              </a:rPr>
              <a:t>angen</a:t>
            </a:r>
            <a:r>
              <a:rPr lang="en-GB" dirty="0">
                <a:latin typeface="Constantia" panose="02030602050306030303" pitchFamily="18" charset="0"/>
              </a:rPr>
              <a:t> </a:t>
            </a:r>
            <a:r>
              <a:rPr lang="en-GB" dirty="0" err="1">
                <a:latin typeface="Constantia" panose="02030602050306030303" pitchFamily="18" charset="0"/>
              </a:rPr>
              <a:t>gwneud</a:t>
            </a:r>
            <a:r>
              <a:rPr lang="en-GB" dirty="0">
                <a:latin typeface="Constantia" panose="02030602050306030303" pitchFamily="18" charset="0"/>
              </a:rPr>
              <a:t> </a:t>
            </a:r>
            <a:r>
              <a:rPr lang="en-GB" dirty="0" err="1">
                <a:latin typeface="Constantia" panose="02030602050306030303" pitchFamily="18" charset="0"/>
              </a:rPr>
              <a:t>mwy</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ddod</a:t>
            </a:r>
            <a:r>
              <a:rPr lang="en-GB" dirty="0">
                <a:latin typeface="Constantia" panose="02030602050306030303" pitchFamily="18" charset="0"/>
              </a:rPr>
              <a:t> </a:t>
            </a:r>
            <a:r>
              <a:rPr lang="en-GB" dirty="0" err="1">
                <a:latin typeface="Constantia" panose="02030602050306030303" pitchFamily="18" charset="0"/>
              </a:rPr>
              <a:t>â'r</a:t>
            </a:r>
            <a:r>
              <a:rPr lang="en-GB" dirty="0">
                <a:latin typeface="Constantia" panose="02030602050306030303" pitchFamily="18" charset="0"/>
              </a:rPr>
              <a:t> </a:t>
            </a:r>
            <a:r>
              <a:rPr lang="en-GB" dirty="0" err="1">
                <a:latin typeface="Constantia" panose="02030602050306030303" pitchFamily="18" charset="0"/>
              </a:rPr>
              <a:t>adar</a:t>
            </a:r>
            <a:r>
              <a:rPr lang="en-GB" dirty="0">
                <a:latin typeface="Constantia" panose="02030602050306030303" pitchFamily="18" charset="0"/>
              </a:rPr>
              <a:t> </a:t>
            </a:r>
            <a:r>
              <a:rPr lang="en-GB" dirty="0" err="1">
                <a:latin typeface="Constantia" panose="02030602050306030303" pitchFamily="18" charset="0"/>
              </a:rPr>
              <a:t>i'r</a:t>
            </a:r>
            <a:r>
              <a:rPr lang="en-GB" dirty="0">
                <a:latin typeface="Constantia" panose="02030602050306030303" pitchFamily="18" charset="0"/>
              </a:rPr>
              <a:t> </a:t>
            </a:r>
            <a:r>
              <a:rPr lang="en-GB" dirty="0" err="1">
                <a:latin typeface="Constantia" panose="02030602050306030303" pitchFamily="18" charset="0"/>
              </a:rPr>
              <a:t>ardd</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ddiogel</a:t>
            </a:r>
            <a:r>
              <a:rPr lang="en-GB" dirty="0">
                <a:latin typeface="Constantia" panose="02030602050306030303" pitchFamily="18" charset="0"/>
              </a:rPr>
              <a:t>.</a:t>
            </a:r>
          </a:p>
          <a:p>
            <a:pPr algn="just">
              <a:lnSpc>
                <a:spcPct val="150000"/>
              </a:lnSpc>
            </a:pPr>
            <a:r>
              <a:rPr lang="en-GB" dirty="0" err="1">
                <a:latin typeface="Constantia" panose="02030602050306030303" pitchFamily="18" charset="0"/>
              </a:rPr>
              <a:t>Sylweddolias</a:t>
            </a:r>
            <a:r>
              <a:rPr lang="en-GB" dirty="0">
                <a:latin typeface="Constantia" panose="02030602050306030303" pitchFamily="18" charset="0"/>
              </a:rPr>
              <a:t> </a:t>
            </a:r>
            <a:r>
              <a:rPr lang="en-GB" dirty="0" err="1">
                <a:latin typeface="Constantia" panose="02030602050306030303" pitchFamily="18" charset="0"/>
              </a:rPr>
              <a:t>ar</a:t>
            </a:r>
            <a:r>
              <a:rPr lang="en-GB" dirty="0">
                <a:latin typeface="Constantia" panose="02030602050306030303" pitchFamily="18" charset="0"/>
              </a:rPr>
              <a:t> </a:t>
            </a:r>
            <a:r>
              <a:rPr lang="en-GB" dirty="0" err="1">
                <a:latin typeface="Constantia" panose="02030602050306030303" pitchFamily="18" charset="0"/>
              </a:rPr>
              <a:t>wal</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cefn</a:t>
            </a:r>
            <a:r>
              <a:rPr lang="en-GB" dirty="0">
                <a:latin typeface="Constantia" panose="02030602050306030303" pitchFamily="18" charset="0"/>
              </a:rPr>
              <a:t> y </a:t>
            </a:r>
            <a:r>
              <a:rPr lang="en-GB" dirty="0" err="1">
                <a:latin typeface="Constantia" panose="02030602050306030303" pitchFamily="18" charset="0"/>
              </a:rPr>
              <a:t>gradd</a:t>
            </a:r>
            <a:r>
              <a:rPr lang="en-GB" dirty="0">
                <a:latin typeface="Constantia" panose="02030602050306030303" pitchFamily="18" charset="0"/>
              </a:rPr>
              <a:t> </a:t>
            </a:r>
            <a:r>
              <a:rPr lang="en-GB" dirty="0" err="1">
                <a:latin typeface="Constantia" panose="02030602050306030303" pitchFamily="18" charset="0"/>
              </a:rPr>
              <a:t>mae</a:t>
            </a:r>
            <a:r>
              <a:rPr lang="en-GB" dirty="0">
                <a:latin typeface="Constantia" panose="02030602050306030303" pitchFamily="18" charset="0"/>
              </a:rPr>
              <a:t> </a:t>
            </a:r>
            <a:r>
              <a:rPr lang="en-GB" dirty="0" err="1">
                <a:latin typeface="Constantia" panose="02030602050306030303" pitchFamily="18" charset="0"/>
              </a:rPr>
              <a:t>llawer</a:t>
            </a:r>
            <a:r>
              <a:rPr lang="en-GB" dirty="0">
                <a:latin typeface="Constantia" panose="02030602050306030303" pitchFamily="18" charset="0"/>
              </a:rPr>
              <a:t> o </a:t>
            </a:r>
            <a:r>
              <a:rPr lang="en-GB" dirty="0" err="1">
                <a:latin typeface="Constantia" panose="02030602050306030303" pitchFamily="18" charset="0"/>
              </a:rPr>
              <a:t>tyllau</a:t>
            </a:r>
            <a:r>
              <a:rPr lang="en-GB" dirty="0">
                <a:latin typeface="Constantia" panose="02030602050306030303" pitchFamily="18" charset="0"/>
              </a:rPr>
              <a:t> </a:t>
            </a:r>
            <a:r>
              <a:rPr lang="en-GB" dirty="0" err="1">
                <a:latin typeface="Constantia" panose="02030602050306030303" pitchFamily="18" charset="0"/>
              </a:rPr>
              <a:t>lle</a:t>
            </a:r>
            <a:r>
              <a:rPr lang="en-GB" dirty="0">
                <a:latin typeface="Constantia" panose="02030602050306030303" pitchFamily="18" charset="0"/>
              </a:rPr>
              <a:t> </a:t>
            </a:r>
            <a:r>
              <a:rPr lang="en-GB" dirty="0" err="1">
                <a:latin typeface="Constantia" panose="02030602050306030303" pitchFamily="18" charset="0"/>
              </a:rPr>
              <a:t>mae</a:t>
            </a:r>
            <a:r>
              <a:rPr lang="en-GB" dirty="0">
                <a:latin typeface="Constantia" panose="02030602050306030303" pitchFamily="18" charset="0"/>
              </a:rPr>
              <a:t> </a:t>
            </a:r>
            <a:r>
              <a:rPr lang="en-GB" dirty="0" err="1">
                <a:latin typeface="Constantia" panose="02030602050306030303" pitchFamily="18" charset="0"/>
              </a:rPr>
              <a:t>pryfed</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mynd</a:t>
            </a:r>
            <a:r>
              <a:rPr lang="en-GB" dirty="0">
                <a:latin typeface="Constantia" panose="02030602050306030303" pitchFamily="18" charset="0"/>
              </a:rPr>
              <a:t> </a:t>
            </a:r>
            <a:r>
              <a:rPr lang="en-GB" dirty="0" err="1">
                <a:latin typeface="Constantia" panose="02030602050306030303" pitchFamily="18" charset="0"/>
              </a:rPr>
              <a:t>ynddo</a:t>
            </a:r>
            <a:r>
              <a:rPr lang="en-GB" dirty="0">
                <a:latin typeface="Constantia" panose="02030602050306030303" pitchFamily="18" charset="0"/>
              </a:rPr>
              <a:t> ac </a:t>
            </a:r>
            <a:r>
              <a:rPr lang="en-GB" dirty="0" err="1">
                <a:latin typeface="Constantia" panose="02030602050306030303" pitchFamily="18" charset="0"/>
              </a:rPr>
              <a:t>dyma</a:t>
            </a:r>
            <a:r>
              <a:rPr lang="en-GB" dirty="0">
                <a:latin typeface="Constantia" panose="02030602050306030303" pitchFamily="18" charset="0"/>
              </a:rPr>
              <a:t> </a:t>
            </a:r>
            <a:r>
              <a:rPr lang="en-GB" dirty="0" err="1">
                <a:latin typeface="Constantia" panose="02030602050306030303" pitchFamily="18" charset="0"/>
              </a:rPr>
              <a:t>lle</a:t>
            </a:r>
            <a:r>
              <a:rPr lang="en-GB" dirty="0">
                <a:latin typeface="Constantia" panose="02030602050306030303" pitchFamily="18" charset="0"/>
              </a:rPr>
              <a:t> </a:t>
            </a:r>
            <a:r>
              <a:rPr lang="en-GB" dirty="0" err="1">
                <a:latin typeface="Constantia" panose="02030602050306030303" pitchFamily="18" charset="0"/>
              </a:rPr>
              <a:t>rwy’n</a:t>
            </a:r>
            <a:r>
              <a:rPr lang="en-GB" dirty="0">
                <a:latin typeface="Constantia" panose="02030602050306030303" pitchFamily="18" charset="0"/>
              </a:rPr>
              <a:t> credo </a:t>
            </a:r>
            <a:r>
              <a:rPr lang="en-GB" dirty="0" err="1">
                <a:latin typeface="Constantia" panose="02030602050306030303" pitchFamily="18" charset="0"/>
              </a:rPr>
              <a:t>bydd</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lle</a:t>
            </a:r>
            <a:r>
              <a:rPr lang="en-GB" dirty="0">
                <a:latin typeface="Constantia" panose="02030602050306030303" pitchFamily="18" charset="0"/>
              </a:rPr>
              <a:t> </a:t>
            </a:r>
            <a:r>
              <a:rPr lang="en-GB" dirty="0" err="1">
                <a:latin typeface="Constantia" panose="02030602050306030303" pitchFamily="18" charset="0"/>
              </a:rPr>
              <a:t>dda</a:t>
            </a:r>
            <a:r>
              <a:rPr lang="en-GB" dirty="0">
                <a:latin typeface="Constantia" panose="02030602050306030303" pitchFamily="18" charset="0"/>
              </a:rPr>
              <a:t> </a:t>
            </a:r>
            <a:r>
              <a:rPr lang="en-GB" dirty="0" err="1">
                <a:latin typeface="Constantia" panose="02030602050306030303" pitchFamily="18" charset="0"/>
              </a:rPr>
              <a:t>ar</a:t>
            </a:r>
            <a:r>
              <a:rPr lang="en-GB" dirty="0">
                <a:latin typeface="Constantia" panose="02030602050306030303" pitchFamily="18" charset="0"/>
              </a:rPr>
              <a:t> </a:t>
            </a:r>
            <a:r>
              <a:rPr lang="en-GB" dirty="0" err="1">
                <a:latin typeface="Constantia" panose="02030602050306030303" pitchFamily="18" charset="0"/>
              </a:rPr>
              <a:t>gyfer</a:t>
            </a:r>
            <a:r>
              <a:rPr lang="en-GB" dirty="0">
                <a:latin typeface="Constantia" panose="02030602050306030303" pitchFamily="18" charset="0"/>
              </a:rPr>
              <a:t> </a:t>
            </a:r>
            <a:r>
              <a:rPr lang="en-GB" dirty="0" err="1">
                <a:latin typeface="Constantia" panose="02030602050306030303" pitchFamily="18" charset="0"/>
              </a:rPr>
              <a:t>creu</a:t>
            </a:r>
            <a:r>
              <a:rPr lang="en-GB" dirty="0">
                <a:latin typeface="Constantia" panose="02030602050306030303" pitchFamily="18" charset="0"/>
              </a:rPr>
              <a:t> </a:t>
            </a:r>
            <a:r>
              <a:rPr lang="en-GB" dirty="0" err="1">
                <a:latin typeface="Constantia" panose="02030602050306030303" pitchFamily="18" charset="0"/>
              </a:rPr>
              <a:t>gwesty</a:t>
            </a:r>
            <a:r>
              <a:rPr lang="en-GB" dirty="0">
                <a:latin typeface="Constantia" panose="02030602050306030303" pitchFamily="18" charset="0"/>
              </a:rPr>
              <a:t> </a:t>
            </a:r>
            <a:r>
              <a:rPr lang="en-GB" dirty="0" err="1">
                <a:latin typeface="Constantia" panose="02030602050306030303" pitchFamily="18" charset="0"/>
              </a:rPr>
              <a:t>pryfyn</a:t>
            </a:r>
            <a:r>
              <a:rPr lang="en-GB" dirty="0">
                <a:latin typeface="Constantia" panose="02030602050306030303" pitchFamily="18" charset="0"/>
              </a:rPr>
              <a:t>.</a:t>
            </a:r>
          </a:p>
          <a:p>
            <a:pPr algn="just">
              <a:lnSpc>
                <a:spcPct val="150000"/>
              </a:lnSpc>
            </a:pPr>
            <a:r>
              <a:rPr lang="en-GB" dirty="0" err="1">
                <a:latin typeface="Constantia" panose="02030602050306030303" pitchFamily="18" charset="0"/>
              </a:rPr>
              <a:t>Welais</a:t>
            </a:r>
            <a:r>
              <a:rPr lang="en-GB" dirty="0">
                <a:latin typeface="Constantia" panose="02030602050306030303" pitchFamily="18" charset="0"/>
              </a:rPr>
              <a:t> </a:t>
            </a:r>
            <a:r>
              <a:rPr lang="en-GB" dirty="0" err="1">
                <a:latin typeface="Constantia" panose="02030602050306030303" pitchFamily="18" charset="0"/>
              </a:rPr>
              <a:t>i’n</a:t>
            </a:r>
            <a:r>
              <a:rPr lang="en-GB" dirty="0">
                <a:latin typeface="Constantia" panose="02030602050306030303" pitchFamily="18" charset="0"/>
              </a:rPr>
              <a:t> </a:t>
            </a:r>
            <a:r>
              <a:rPr lang="en-GB" dirty="0" err="1">
                <a:latin typeface="Constantia" panose="02030602050306030303" pitchFamily="18" charset="0"/>
              </a:rPr>
              <a:t>galed</a:t>
            </a:r>
            <a:r>
              <a:rPr lang="en-GB" dirty="0">
                <a:latin typeface="Constantia" panose="02030602050306030303" pitchFamily="18" charset="0"/>
              </a:rPr>
              <a:t> </a:t>
            </a:r>
            <a:r>
              <a:rPr lang="en-GB" dirty="0" err="1">
                <a:latin typeface="Constantia" panose="02030602050306030303" pitchFamily="18" charset="0"/>
              </a:rPr>
              <a:t>iawn</a:t>
            </a:r>
            <a:r>
              <a:rPr lang="en-GB" dirty="0">
                <a:latin typeface="Constantia" panose="02030602050306030303" pitchFamily="18" charset="0"/>
              </a:rPr>
              <a:t> er </a:t>
            </a:r>
            <a:r>
              <a:rPr lang="en-GB" dirty="0" err="1">
                <a:latin typeface="Constantia" panose="02030602050306030303" pitchFamily="18" charset="0"/>
              </a:rPr>
              <a:t>mwyn</a:t>
            </a:r>
            <a:r>
              <a:rPr lang="en-GB" dirty="0">
                <a:latin typeface="Constantia" panose="02030602050306030303" pitchFamily="18" charset="0"/>
              </a:rPr>
              <a:t> </a:t>
            </a:r>
            <a:r>
              <a:rPr lang="en-GB" dirty="0" err="1">
                <a:latin typeface="Constantia" panose="02030602050306030303" pitchFamily="18" charset="0"/>
              </a:rPr>
              <a:t>cael</a:t>
            </a:r>
            <a:r>
              <a:rPr lang="en-GB" dirty="0">
                <a:latin typeface="Constantia" panose="02030602050306030303" pitchFamily="18" charset="0"/>
              </a:rPr>
              <a:t> </a:t>
            </a:r>
            <a:r>
              <a:rPr lang="en-GB" dirty="0" err="1">
                <a:latin typeface="Constantia" panose="02030602050306030303" pitchFamily="18" charset="0"/>
              </a:rPr>
              <a:t>lluniau</a:t>
            </a:r>
            <a:r>
              <a:rPr lang="en-GB" dirty="0">
                <a:latin typeface="Constantia" panose="02030602050306030303" pitchFamily="18" charset="0"/>
              </a:rPr>
              <a:t> </a:t>
            </a:r>
            <a:r>
              <a:rPr lang="en-GB" dirty="0" err="1">
                <a:latin typeface="Constantia" panose="02030602050306030303" pitchFamily="18" charset="0"/>
              </a:rPr>
              <a:t>dda</a:t>
            </a:r>
            <a:r>
              <a:rPr lang="en-GB" dirty="0">
                <a:latin typeface="Constantia" panose="02030602050306030303" pitchFamily="18" charset="0"/>
              </a:rPr>
              <a:t> </a:t>
            </a:r>
            <a:r>
              <a:rPr lang="en-GB" dirty="0" err="1">
                <a:latin typeface="Constantia" panose="02030602050306030303" pitchFamily="18" charset="0"/>
              </a:rPr>
              <a:t>o’r</a:t>
            </a:r>
            <a:r>
              <a:rPr lang="en-GB" dirty="0">
                <a:latin typeface="Constantia" panose="02030602050306030303" pitchFamily="18" charset="0"/>
              </a:rPr>
              <a:t> </a:t>
            </a:r>
            <a:r>
              <a:rPr lang="en-GB" dirty="0" err="1">
                <a:latin typeface="Constantia" panose="02030602050306030303" pitchFamily="18" charset="0"/>
              </a:rPr>
              <a:t>adar</a:t>
            </a:r>
            <a:r>
              <a:rPr lang="en-GB" dirty="0">
                <a:latin typeface="Constantia" panose="02030602050306030303" pitchFamily="18" charset="0"/>
              </a:rPr>
              <a:t> ac or </a:t>
            </a:r>
            <a:r>
              <a:rPr lang="en-GB" dirty="0" err="1">
                <a:latin typeface="Constantia" panose="02030602050306030303" pitchFamily="18" charset="0"/>
              </a:rPr>
              <a:t>pryfed</a:t>
            </a:r>
            <a:r>
              <a:rPr lang="en-GB" dirty="0">
                <a:latin typeface="Constantia" panose="02030602050306030303" pitchFamily="18" charset="0"/>
              </a:rPr>
              <a:t> </a:t>
            </a:r>
            <a:r>
              <a:rPr lang="en-GB" dirty="0" err="1">
                <a:latin typeface="Constantia" panose="02030602050306030303" pitchFamily="18" charset="0"/>
              </a:rPr>
              <a:t>heb</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nhw</a:t>
            </a:r>
            <a:r>
              <a:rPr lang="en-GB" dirty="0">
                <a:latin typeface="Constantia" panose="02030602050306030303" pitchFamily="18" charset="0"/>
              </a:rPr>
              <a:t> </a:t>
            </a:r>
            <a:r>
              <a:rPr lang="en-GB" dirty="0" err="1">
                <a:latin typeface="Constantia" panose="02030602050306030303" pitchFamily="18" charset="0"/>
              </a:rPr>
              <a:t>symud</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ffwrdd</a:t>
            </a:r>
            <a:r>
              <a:rPr lang="en-GB" dirty="0">
                <a:latin typeface="Constantia" panose="02030602050306030303" pitchFamily="18" charset="0"/>
              </a:rPr>
              <a:t>.</a:t>
            </a:r>
          </a:p>
          <a:p>
            <a:pPr algn="just">
              <a:lnSpc>
                <a:spcPct val="150000"/>
              </a:lnSpc>
            </a:pPr>
            <a:endParaRPr lang="en-GB" dirty="0">
              <a:latin typeface="Constantia" panose="02030602050306030303" pitchFamily="18" charset="0"/>
            </a:endParaRPr>
          </a:p>
        </p:txBody>
      </p:sp>
      <p:pic>
        <p:nvPicPr>
          <p:cNvPr id="15" name="Picture 14">
            <a:extLst>
              <a:ext uri="{FF2B5EF4-FFF2-40B4-BE49-F238E27FC236}">
                <a16:creationId xmlns:a16="http://schemas.microsoft.com/office/drawing/2014/main" id="{7479CB18-1654-4CA8-A2C8-647518F7B1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491464" y="3109245"/>
            <a:ext cx="3808958" cy="3136106"/>
          </a:xfrm>
          <a:prstGeom prst="rect">
            <a:avLst/>
          </a:prstGeom>
        </p:spPr>
      </p:pic>
      <p:pic>
        <p:nvPicPr>
          <p:cNvPr id="19" name="Picture 18">
            <a:extLst>
              <a:ext uri="{FF2B5EF4-FFF2-40B4-BE49-F238E27FC236}">
                <a16:creationId xmlns:a16="http://schemas.microsoft.com/office/drawing/2014/main" id="{63A76664-ECF8-4FAD-ACDB-40FC1F773F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304657" y="673756"/>
            <a:ext cx="2790825" cy="2093119"/>
          </a:xfrm>
          <a:prstGeom prst="rect">
            <a:avLst/>
          </a:prstGeom>
        </p:spPr>
      </p:pic>
      <p:sp>
        <p:nvSpPr>
          <p:cNvPr id="32" name="TextBox 31">
            <a:extLst>
              <a:ext uri="{FF2B5EF4-FFF2-40B4-BE49-F238E27FC236}">
                <a16:creationId xmlns:a16="http://schemas.microsoft.com/office/drawing/2014/main" id="{7B0C01BF-8058-4722-A47A-ED10136A9E38}"/>
              </a:ext>
            </a:extLst>
          </p:cNvPr>
          <p:cNvSpPr txBox="1"/>
          <p:nvPr/>
        </p:nvSpPr>
        <p:spPr>
          <a:xfrm>
            <a:off x="8982075" y="82719"/>
            <a:ext cx="3058121" cy="2585323"/>
          </a:xfrm>
          <a:prstGeom prst="rect">
            <a:avLst/>
          </a:prstGeom>
          <a:noFill/>
        </p:spPr>
        <p:txBody>
          <a:bodyPr wrap="square" rtlCol="0">
            <a:spAutoFit/>
          </a:bodyPr>
          <a:lstStyle/>
          <a:p>
            <a:pPr algn="just"/>
            <a:r>
              <a:rPr lang="cy-GB" dirty="0">
                <a:latin typeface="Constantia" panose="02030602050306030303" pitchFamily="18" charset="0"/>
              </a:rPr>
              <a:t>Dyma llun o’r top yr ivy gyda ‘ivy berries’. Nid ydyn ni’n torri top y goeden oherwydd rydyn n i wedi sylweddoli bod y sparrows yn bwyta hyn. Felly os yw’r cath allan dyma lle mae nhw’n ddod i fod yn diogel ac yn gallu cael bwyd.</a:t>
            </a:r>
            <a:endParaRPr lang="en-GB" dirty="0">
              <a:latin typeface="Constantia" panose="02030602050306030303" pitchFamily="18" charset="0"/>
            </a:endParaRPr>
          </a:p>
        </p:txBody>
      </p:sp>
    </p:spTree>
    <p:extLst>
      <p:ext uri="{BB962C8B-B14F-4D97-AF65-F5344CB8AC3E}">
        <p14:creationId xmlns:p14="http://schemas.microsoft.com/office/powerpoint/2010/main" val="4316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328A37-9744-4DEF-941D-EAE14B87CC6C}"/>
              </a:ext>
            </a:extLst>
          </p:cNvPr>
          <p:cNvSpPr txBox="1"/>
          <p:nvPr/>
        </p:nvSpPr>
        <p:spPr>
          <a:xfrm>
            <a:off x="723899" y="373618"/>
            <a:ext cx="6467476" cy="1015663"/>
          </a:xfrm>
          <a:prstGeom prst="rect">
            <a:avLst/>
          </a:prstGeom>
          <a:noFill/>
        </p:spPr>
        <p:txBody>
          <a:bodyPr wrap="square" rtlCol="0">
            <a:spAutoFit/>
          </a:bodyPr>
          <a:lstStyle/>
          <a:p>
            <a:r>
              <a:rPr lang="cy-GB" sz="6000" i="1" u="sng" dirty="0">
                <a:latin typeface="Constantia" panose="02030602050306030303" pitchFamily="18" charset="0"/>
              </a:rPr>
              <a:t>Gwarchod y pryfed</a:t>
            </a:r>
            <a:endParaRPr lang="en-GB" sz="6000" i="1" u="sng" dirty="0">
              <a:latin typeface="Constantia" panose="02030602050306030303" pitchFamily="18" charset="0"/>
            </a:endParaRPr>
          </a:p>
        </p:txBody>
      </p:sp>
      <p:pic>
        <p:nvPicPr>
          <p:cNvPr id="4" name="Picture 3">
            <a:extLst>
              <a:ext uri="{FF2B5EF4-FFF2-40B4-BE49-F238E27FC236}">
                <a16:creationId xmlns:a16="http://schemas.microsoft.com/office/drawing/2014/main" id="{38695BAF-EF6B-4C64-A537-6CA32AE2C203}"/>
              </a:ext>
            </a:extLst>
          </p:cNvPr>
          <p:cNvPicPr>
            <a:picLocks noChangeAspect="1"/>
          </p:cNvPicPr>
          <p:nvPr/>
        </p:nvPicPr>
        <p:blipFill>
          <a:blip r:embed="rId2"/>
          <a:stretch>
            <a:fillRect/>
          </a:stretch>
        </p:blipFill>
        <p:spPr>
          <a:xfrm>
            <a:off x="3666363" y="3985514"/>
            <a:ext cx="2048637" cy="2730707"/>
          </a:xfrm>
          <a:prstGeom prst="rect">
            <a:avLst/>
          </a:prstGeom>
        </p:spPr>
      </p:pic>
      <p:pic>
        <p:nvPicPr>
          <p:cNvPr id="6" name="Picture 5">
            <a:extLst>
              <a:ext uri="{FF2B5EF4-FFF2-40B4-BE49-F238E27FC236}">
                <a16:creationId xmlns:a16="http://schemas.microsoft.com/office/drawing/2014/main" id="{9D09E816-C972-44E1-ABE5-57471A5D74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5692989" y="4310887"/>
            <a:ext cx="2730706" cy="2143125"/>
          </a:xfrm>
          <a:prstGeom prst="rect">
            <a:avLst/>
          </a:prstGeom>
        </p:spPr>
      </p:pic>
      <p:pic>
        <p:nvPicPr>
          <p:cNvPr id="12" name="Picture 11">
            <a:extLst>
              <a:ext uri="{FF2B5EF4-FFF2-40B4-BE49-F238E27FC236}">
                <a16:creationId xmlns:a16="http://schemas.microsoft.com/office/drawing/2014/main" id="{B406C49B-1C12-4924-8FB5-A82355AC4B92}"/>
              </a:ext>
            </a:extLst>
          </p:cNvPr>
          <p:cNvPicPr>
            <a:picLocks noChangeAspect="1"/>
          </p:cNvPicPr>
          <p:nvPr/>
        </p:nvPicPr>
        <p:blipFill>
          <a:blip r:embed="rId4"/>
          <a:stretch>
            <a:fillRect/>
          </a:stretch>
        </p:blipFill>
        <p:spPr>
          <a:xfrm>
            <a:off x="9068435" y="125968"/>
            <a:ext cx="2932430" cy="3907875"/>
          </a:xfrm>
          <a:prstGeom prst="rect">
            <a:avLst/>
          </a:prstGeom>
        </p:spPr>
      </p:pic>
      <p:sp>
        <p:nvSpPr>
          <p:cNvPr id="13" name="TextBox 12">
            <a:extLst>
              <a:ext uri="{FF2B5EF4-FFF2-40B4-BE49-F238E27FC236}">
                <a16:creationId xmlns:a16="http://schemas.microsoft.com/office/drawing/2014/main" id="{5EFB7A52-6982-43DC-B276-4463256CCCED}"/>
              </a:ext>
            </a:extLst>
          </p:cNvPr>
          <p:cNvSpPr txBox="1"/>
          <p:nvPr/>
        </p:nvSpPr>
        <p:spPr>
          <a:xfrm>
            <a:off x="191135" y="1389281"/>
            <a:ext cx="8295640" cy="2126864"/>
          </a:xfrm>
          <a:prstGeom prst="rect">
            <a:avLst/>
          </a:prstGeom>
          <a:noFill/>
        </p:spPr>
        <p:txBody>
          <a:bodyPr wrap="square" rtlCol="0">
            <a:spAutoFit/>
          </a:bodyPr>
          <a:lstStyle/>
          <a:p>
            <a:pPr algn="just">
              <a:lnSpc>
                <a:spcPct val="150000"/>
              </a:lnSpc>
            </a:pPr>
            <a:r>
              <a:rPr lang="en-GB" dirty="0" err="1">
                <a:latin typeface="Constantia" panose="02030602050306030303" pitchFamily="18" charset="0"/>
              </a:rPr>
              <a:t>Wrth</a:t>
            </a:r>
            <a:r>
              <a:rPr lang="en-GB" dirty="0">
                <a:latin typeface="Constantia" panose="02030602050306030303" pitchFamily="18" charset="0"/>
              </a:rPr>
              <a:t> </a:t>
            </a:r>
            <a:r>
              <a:rPr lang="en-GB" dirty="0" err="1">
                <a:latin typeface="Constantia" panose="02030602050306030303" pitchFamily="18" charset="0"/>
              </a:rPr>
              <a:t>gwneud</a:t>
            </a:r>
            <a:r>
              <a:rPr lang="en-GB" dirty="0">
                <a:latin typeface="Constantia" panose="02030602050306030303" pitchFamily="18" charset="0"/>
              </a:rPr>
              <a:t> </a:t>
            </a:r>
            <a:r>
              <a:rPr lang="en-GB" dirty="0" err="1">
                <a:latin typeface="Constantia" panose="02030602050306030303" pitchFamily="18" charset="0"/>
              </a:rPr>
              <a:t>yr</a:t>
            </a:r>
            <a:r>
              <a:rPr lang="en-GB" dirty="0">
                <a:latin typeface="Constantia" panose="02030602050306030303" pitchFamily="18" charset="0"/>
              </a:rPr>
              <a:t> </a:t>
            </a:r>
            <a:r>
              <a:rPr lang="en-GB" dirty="0" err="1">
                <a:latin typeface="Constantia" panose="02030602050306030303" pitchFamily="18" charset="0"/>
              </a:rPr>
              <a:t>Gwobr</a:t>
            </a:r>
            <a:r>
              <a:rPr lang="en-GB" dirty="0">
                <a:latin typeface="Constantia" panose="02030602050306030303" pitchFamily="18" charset="0"/>
              </a:rPr>
              <a:t> John Muir </a:t>
            </a:r>
            <a:r>
              <a:rPr lang="en-GB" dirty="0" err="1">
                <a:latin typeface="Constantia" panose="02030602050306030303" pitchFamily="18" charset="0"/>
              </a:rPr>
              <a:t>mae</a:t>
            </a:r>
            <a:r>
              <a:rPr lang="en-GB" dirty="0">
                <a:latin typeface="Constantia" panose="02030602050306030303" pitchFamily="18" charset="0"/>
              </a:rPr>
              <a:t> </a:t>
            </a:r>
            <a:r>
              <a:rPr lang="en-GB" dirty="0" err="1">
                <a:latin typeface="Constantia" panose="02030602050306030303" pitchFamily="18" charset="0"/>
              </a:rPr>
              <a:t>wedi</a:t>
            </a:r>
            <a:r>
              <a:rPr lang="en-GB" dirty="0">
                <a:latin typeface="Constantia" panose="02030602050306030303" pitchFamily="18" charset="0"/>
              </a:rPr>
              <a:t> </a:t>
            </a:r>
            <a:r>
              <a:rPr lang="en-GB" dirty="0" err="1">
                <a:latin typeface="Constantia" panose="02030602050306030303" pitchFamily="18" charset="0"/>
              </a:rPr>
              <a:t>fy</a:t>
            </a:r>
            <a:r>
              <a:rPr lang="en-GB" dirty="0">
                <a:latin typeface="Constantia" panose="02030602050306030303" pitchFamily="18" charset="0"/>
              </a:rPr>
              <a:t> </a:t>
            </a:r>
            <a:r>
              <a:rPr lang="en-GB" dirty="0" err="1">
                <a:latin typeface="Constantia" panose="02030602050306030303" pitchFamily="18" charset="0"/>
              </a:rPr>
              <a:t>ysbrydoli</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greu</a:t>
            </a:r>
            <a:r>
              <a:rPr lang="en-GB" dirty="0">
                <a:latin typeface="Constantia" panose="02030602050306030303" pitchFamily="18" charset="0"/>
              </a:rPr>
              <a:t> </a:t>
            </a:r>
            <a:r>
              <a:rPr lang="en-GB" dirty="0" err="1">
                <a:latin typeface="Constantia" panose="02030602050306030303" pitchFamily="18" charset="0"/>
              </a:rPr>
              <a:t>gwahanol</a:t>
            </a:r>
            <a:r>
              <a:rPr lang="en-GB" dirty="0">
                <a:latin typeface="Constantia" panose="02030602050306030303" pitchFamily="18" charset="0"/>
              </a:rPr>
              <a:t> </a:t>
            </a:r>
            <a:r>
              <a:rPr lang="en-GB" dirty="0" err="1">
                <a:latin typeface="Constantia" panose="02030602050306030303" pitchFamily="18" charset="0"/>
              </a:rPr>
              <a:t>bethau</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helpu</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ddenu</a:t>
            </a:r>
            <a:r>
              <a:rPr lang="en-GB" dirty="0">
                <a:latin typeface="Constantia" panose="02030602050306030303" pitchFamily="18" charset="0"/>
              </a:rPr>
              <a:t> </a:t>
            </a:r>
            <a:r>
              <a:rPr lang="en-GB" dirty="0" err="1">
                <a:latin typeface="Constantia" panose="02030602050306030303" pitchFamily="18" charset="0"/>
              </a:rPr>
              <a:t>adar</a:t>
            </a:r>
            <a:r>
              <a:rPr lang="en-GB" dirty="0">
                <a:latin typeface="Constantia" panose="02030602050306030303" pitchFamily="18" charset="0"/>
              </a:rPr>
              <a:t> a </a:t>
            </a:r>
            <a:r>
              <a:rPr lang="en-GB" dirty="0" err="1">
                <a:latin typeface="Constantia" panose="02030602050306030303" pitchFamily="18" charset="0"/>
              </a:rPr>
              <a:t>pryfed</a:t>
            </a:r>
            <a:r>
              <a:rPr lang="en-GB" dirty="0">
                <a:latin typeface="Constantia" panose="02030602050306030303" pitchFamily="18" charset="0"/>
              </a:rPr>
              <a:t> </a:t>
            </a:r>
            <a:r>
              <a:rPr lang="en-GB" dirty="0" err="1">
                <a:latin typeface="Constantia" panose="02030602050306030303" pitchFamily="18" charset="0"/>
              </a:rPr>
              <a:t>i'r</a:t>
            </a:r>
            <a:r>
              <a:rPr lang="en-GB" dirty="0">
                <a:latin typeface="Constantia" panose="02030602050306030303" pitchFamily="18" charset="0"/>
              </a:rPr>
              <a:t> </a:t>
            </a:r>
            <a:r>
              <a:rPr lang="en-GB" dirty="0" err="1">
                <a:latin typeface="Constantia" panose="02030602050306030303" pitchFamily="18" charset="0"/>
              </a:rPr>
              <a:t>ardd</a:t>
            </a:r>
            <a:r>
              <a:rPr lang="en-GB" dirty="0">
                <a:latin typeface="Constantia" panose="02030602050306030303" pitchFamily="18" charset="0"/>
              </a:rPr>
              <a:t>. </a:t>
            </a:r>
            <a:r>
              <a:rPr lang="en-GB" dirty="0" err="1">
                <a:latin typeface="Constantia" panose="02030602050306030303" pitchFamily="18" charset="0"/>
              </a:rPr>
              <a:t>Hefyd</a:t>
            </a:r>
            <a:r>
              <a:rPr lang="en-GB" dirty="0">
                <a:latin typeface="Constantia" panose="02030602050306030303" pitchFamily="18" charset="0"/>
              </a:rPr>
              <a:t> </a:t>
            </a:r>
            <a:r>
              <a:rPr lang="en-GB" dirty="0" err="1">
                <a:latin typeface="Constantia" panose="02030602050306030303" pitchFamily="18" charset="0"/>
              </a:rPr>
              <a:t>rwyf</a:t>
            </a:r>
            <a:r>
              <a:rPr lang="en-GB" dirty="0">
                <a:latin typeface="Constantia" panose="02030602050306030303" pitchFamily="18" charset="0"/>
              </a:rPr>
              <a:t> </a:t>
            </a:r>
            <a:r>
              <a:rPr lang="en-GB" dirty="0" err="1">
                <a:latin typeface="Constantia" panose="02030602050306030303" pitchFamily="18" charset="0"/>
              </a:rPr>
              <a:t>bellach</a:t>
            </a:r>
            <a:r>
              <a:rPr lang="en-GB" dirty="0">
                <a:latin typeface="Constantia" panose="02030602050306030303" pitchFamily="18" charset="0"/>
              </a:rPr>
              <a:t> am </a:t>
            </a:r>
            <a:r>
              <a:rPr lang="en-GB" dirty="0" err="1">
                <a:latin typeface="Constantia" panose="02030602050306030303" pitchFamily="18" charset="0"/>
              </a:rPr>
              <a:t>barhau</a:t>
            </a:r>
            <a:r>
              <a:rPr lang="en-GB" dirty="0">
                <a:latin typeface="Constantia" panose="02030602050306030303" pitchFamily="18" charset="0"/>
              </a:rPr>
              <a:t> â </a:t>
            </a:r>
            <a:r>
              <a:rPr lang="en-GB" dirty="0" err="1">
                <a:latin typeface="Constantia" panose="02030602050306030303" pitchFamily="18" charset="0"/>
              </a:rPr>
              <a:t>hyn</a:t>
            </a:r>
            <a:r>
              <a:rPr lang="en-GB" dirty="0">
                <a:latin typeface="Constantia" panose="02030602050306030303" pitchFamily="18" charset="0"/>
              </a:rPr>
              <a:t> </a:t>
            </a:r>
            <a:r>
              <a:rPr lang="en-GB" dirty="0" err="1">
                <a:latin typeface="Constantia" panose="02030602050306030303" pitchFamily="18" charset="0"/>
              </a:rPr>
              <a:t>ar</a:t>
            </a:r>
            <a:r>
              <a:rPr lang="en-GB" dirty="0">
                <a:latin typeface="Constantia" panose="02030602050306030303" pitchFamily="18" charset="0"/>
              </a:rPr>
              <a:t> </a:t>
            </a:r>
            <a:r>
              <a:rPr lang="en-GB" dirty="0" err="1">
                <a:latin typeface="Constantia" panose="02030602050306030303" pitchFamily="18" charset="0"/>
              </a:rPr>
              <a:t>ôl</a:t>
            </a:r>
            <a:r>
              <a:rPr lang="en-GB" dirty="0">
                <a:latin typeface="Constantia" panose="02030602050306030303" pitchFamily="18" charset="0"/>
              </a:rPr>
              <a:t> </a:t>
            </a:r>
            <a:r>
              <a:rPr lang="en-GB" dirty="0" err="1">
                <a:latin typeface="Constantia" panose="02030602050306030303" pitchFamily="18" charset="0"/>
              </a:rPr>
              <a:t>dysgu</a:t>
            </a:r>
            <a:r>
              <a:rPr lang="en-GB" dirty="0">
                <a:latin typeface="Constantia" panose="02030602050306030303" pitchFamily="18" charset="0"/>
              </a:rPr>
              <a:t> </a:t>
            </a:r>
            <a:r>
              <a:rPr lang="en-GB" dirty="0" err="1">
                <a:latin typeface="Constantia" panose="02030602050306030303" pitchFamily="18" charset="0"/>
              </a:rPr>
              <a:t>ei</a:t>
            </a:r>
            <a:r>
              <a:rPr lang="en-GB" dirty="0">
                <a:latin typeface="Constantia" panose="02030602050306030303" pitchFamily="18" charset="0"/>
              </a:rPr>
              <a:t> </a:t>
            </a:r>
            <a:r>
              <a:rPr lang="en-GB" dirty="0" err="1">
                <a:latin typeface="Constantia" panose="02030602050306030303" pitchFamily="18" charset="0"/>
              </a:rPr>
              <a:t>fod</a:t>
            </a:r>
            <a:r>
              <a:rPr lang="en-GB" dirty="0">
                <a:latin typeface="Constantia" panose="02030602050306030303" pitchFamily="18" charset="0"/>
              </a:rPr>
              <a:t> mor </a:t>
            </a:r>
            <a:r>
              <a:rPr lang="en-GB" dirty="0" err="1">
                <a:latin typeface="Constantia" panose="02030602050306030303" pitchFamily="18" charset="0"/>
              </a:rPr>
              <a:t>bwysig</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helpu</a:t>
            </a:r>
            <a:r>
              <a:rPr lang="en-GB" dirty="0">
                <a:latin typeface="Constantia" panose="02030602050306030303" pitchFamily="18" charset="0"/>
              </a:rPr>
              <a:t> </a:t>
            </a:r>
            <a:r>
              <a:rPr lang="en-GB" dirty="0" err="1">
                <a:latin typeface="Constantia" panose="02030602050306030303" pitchFamily="18" charset="0"/>
              </a:rPr>
              <a:t>ein</a:t>
            </a:r>
            <a:r>
              <a:rPr lang="en-GB" dirty="0">
                <a:latin typeface="Constantia" panose="02030602050306030303" pitchFamily="18" charset="0"/>
              </a:rPr>
              <a:t> </a:t>
            </a:r>
            <a:r>
              <a:rPr lang="en-GB" dirty="0" err="1">
                <a:latin typeface="Constantia" panose="02030602050306030303" pitchFamily="18" charset="0"/>
              </a:rPr>
              <a:t>natur</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dyfu</a:t>
            </a:r>
            <a:r>
              <a:rPr lang="en-GB" dirty="0">
                <a:latin typeface="Constantia" panose="02030602050306030303" pitchFamily="18" charset="0"/>
              </a:rPr>
              <a:t> ac </a:t>
            </a:r>
            <a:r>
              <a:rPr lang="en-GB" dirty="0" err="1">
                <a:latin typeface="Constantia" panose="02030602050306030303" pitchFamily="18" charset="0"/>
              </a:rPr>
              <a:t>anifeiliaid</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fyw'n</a:t>
            </a:r>
            <a:r>
              <a:rPr lang="en-GB" dirty="0">
                <a:latin typeface="Constantia" panose="02030602050306030303" pitchFamily="18" charset="0"/>
              </a:rPr>
              <a:t> </a:t>
            </a:r>
            <a:r>
              <a:rPr lang="en-GB" dirty="0" err="1">
                <a:latin typeface="Constantia" panose="02030602050306030303" pitchFamily="18" charset="0"/>
              </a:rPr>
              <a:t>ddiogel</a:t>
            </a:r>
            <a:r>
              <a:rPr lang="en-GB" dirty="0">
                <a:latin typeface="Constantia" panose="02030602050306030303" pitchFamily="18" charset="0"/>
              </a:rPr>
              <a:t>.</a:t>
            </a:r>
          </a:p>
          <a:p>
            <a:pPr algn="just">
              <a:lnSpc>
                <a:spcPct val="150000"/>
              </a:lnSpc>
            </a:pPr>
            <a:r>
              <a:rPr lang="en-GB" dirty="0">
                <a:latin typeface="Constantia" panose="02030602050306030303" pitchFamily="18" charset="0"/>
              </a:rPr>
              <a:t>Er </a:t>
            </a:r>
            <a:r>
              <a:rPr lang="en-GB" dirty="0" err="1">
                <a:latin typeface="Constantia" panose="02030602050306030303" pitchFamily="18" charset="0"/>
              </a:rPr>
              <a:t>mwyn</a:t>
            </a:r>
            <a:r>
              <a:rPr lang="en-GB" dirty="0">
                <a:latin typeface="Constantia" panose="02030602050306030303" pitchFamily="18" charset="0"/>
              </a:rPr>
              <a:t> </a:t>
            </a:r>
            <a:r>
              <a:rPr lang="en-GB" dirty="0" err="1">
                <a:latin typeface="Constantia" panose="02030602050306030303" pitchFamily="18" charset="0"/>
              </a:rPr>
              <a:t>helpu</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warchod</a:t>
            </a:r>
            <a:r>
              <a:rPr lang="en-GB" dirty="0">
                <a:latin typeface="Constantia" panose="02030602050306030303" pitchFamily="18" charset="0"/>
              </a:rPr>
              <a:t> </a:t>
            </a:r>
            <a:r>
              <a:rPr lang="en-GB" dirty="0" err="1">
                <a:latin typeface="Constantia" panose="02030602050306030303" pitchFamily="18" charset="0"/>
              </a:rPr>
              <a:t>yr</a:t>
            </a:r>
            <a:r>
              <a:rPr lang="en-GB" dirty="0">
                <a:latin typeface="Constantia" panose="02030602050306030303" pitchFamily="18" charset="0"/>
              </a:rPr>
              <a:t> </a:t>
            </a:r>
            <a:r>
              <a:rPr lang="en-GB" dirty="0" err="1">
                <a:latin typeface="Constantia" panose="02030602050306030303" pitchFamily="18" charset="0"/>
              </a:rPr>
              <a:t>ardal</a:t>
            </a:r>
            <a:r>
              <a:rPr lang="en-GB" dirty="0">
                <a:latin typeface="Constantia" panose="02030602050306030303" pitchFamily="18" charset="0"/>
              </a:rPr>
              <a:t> </a:t>
            </a:r>
            <a:r>
              <a:rPr lang="en-GB" dirty="0" err="1">
                <a:latin typeface="Constantia" panose="02030602050306030303" pitchFamily="18" charset="0"/>
              </a:rPr>
              <a:t>ar</a:t>
            </a:r>
            <a:r>
              <a:rPr lang="en-GB" dirty="0">
                <a:latin typeface="Constantia" panose="02030602050306030303" pitchFamily="18" charset="0"/>
              </a:rPr>
              <a:t> </a:t>
            </a:r>
            <a:r>
              <a:rPr lang="en-GB" dirty="0" err="1">
                <a:latin typeface="Constantia" panose="02030602050306030303" pitchFamily="18" charset="0"/>
              </a:rPr>
              <a:t>gyfer</a:t>
            </a:r>
            <a:r>
              <a:rPr lang="en-GB" dirty="0">
                <a:latin typeface="Constantia" panose="02030602050306030303" pitchFamily="18" charset="0"/>
              </a:rPr>
              <a:t> y </a:t>
            </a:r>
            <a:r>
              <a:rPr lang="en-GB" dirty="0" err="1">
                <a:latin typeface="Constantia" panose="02030602050306030303" pitchFamily="18" charset="0"/>
              </a:rPr>
              <a:t>bygiau</a:t>
            </a:r>
            <a:r>
              <a:rPr lang="en-GB" dirty="0">
                <a:latin typeface="Constantia" panose="02030602050306030303" pitchFamily="18" charset="0"/>
              </a:rPr>
              <a:t> </a:t>
            </a:r>
            <a:r>
              <a:rPr lang="en-GB" dirty="0" err="1">
                <a:latin typeface="Constantia" panose="02030602050306030303" pitchFamily="18" charset="0"/>
              </a:rPr>
              <a:t>fe</a:t>
            </a:r>
            <a:r>
              <a:rPr lang="en-GB" dirty="0">
                <a:latin typeface="Constantia" panose="02030602050306030303" pitchFamily="18" charset="0"/>
              </a:rPr>
              <a:t> </a:t>
            </a:r>
            <a:r>
              <a:rPr lang="en-GB" dirty="0" err="1">
                <a:latin typeface="Constantia" panose="02030602050306030303" pitchFamily="18" charset="0"/>
              </a:rPr>
              <a:t>wnes</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a'm</a:t>
            </a:r>
            <a:r>
              <a:rPr lang="en-GB" dirty="0">
                <a:latin typeface="Constantia" panose="02030602050306030303" pitchFamily="18" charset="0"/>
              </a:rPr>
              <a:t> </a:t>
            </a:r>
            <a:r>
              <a:rPr lang="en-GB" dirty="0" err="1">
                <a:latin typeface="Constantia" panose="02030602050306030303" pitchFamily="18" charset="0"/>
              </a:rPr>
              <a:t>taid</a:t>
            </a:r>
            <a:r>
              <a:rPr lang="en-GB" dirty="0">
                <a:latin typeface="Constantia" panose="02030602050306030303" pitchFamily="18" charset="0"/>
              </a:rPr>
              <a:t> </a:t>
            </a:r>
            <a:r>
              <a:rPr lang="en-GB" dirty="0" err="1">
                <a:latin typeface="Constantia" panose="02030602050306030303" pitchFamily="18" charset="0"/>
              </a:rPr>
              <a:t>westy</a:t>
            </a:r>
            <a:r>
              <a:rPr lang="en-GB" dirty="0">
                <a:latin typeface="Constantia" panose="02030602050306030303" pitchFamily="18" charset="0"/>
              </a:rPr>
              <a:t> </a:t>
            </a:r>
            <a:r>
              <a:rPr lang="en-GB" dirty="0" err="1">
                <a:latin typeface="Constantia" panose="02030602050306030303" pitchFamily="18" charset="0"/>
              </a:rPr>
              <a:t>pryfed</a:t>
            </a:r>
            <a:r>
              <a:rPr lang="en-GB" dirty="0">
                <a:latin typeface="Constantia" panose="02030602050306030303" pitchFamily="18" charset="0"/>
              </a:rPr>
              <a:t> </a:t>
            </a:r>
            <a:r>
              <a:rPr lang="en-GB" dirty="0" err="1">
                <a:latin typeface="Constantia" panose="02030602050306030303" pitchFamily="18" charset="0"/>
              </a:rPr>
              <a:t>newydd</a:t>
            </a:r>
            <a:r>
              <a:rPr lang="en-GB" dirty="0">
                <a:latin typeface="Constantia" panose="02030602050306030303" pitchFamily="18" charset="0"/>
              </a:rPr>
              <a:t> </a:t>
            </a:r>
            <a:r>
              <a:rPr lang="en-GB" dirty="0" err="1">
                <a:latin typeface="Constantia" panose="02030602050306030303" pitchFamily="18" charset="0"/>
              </a:rPr>
              <a:t>gan</a:t>
            </a:r>
            <a:r>
              <a:rPr lang="en-GB" dirty="0">
                <a:latin typeface="Constantia" panose="02030602050306030303" pitchFamily="18" charset="0"/>
              </a:rPr>
              <a:t> </a:t>
            </a:r>
            <a:r>
              <a:rPr lang="en-GB" dirty="0" err="1">
                <a:latin typeface="Constantia" panose="02030602050306030303" pitchFamily="18" charset="0"/>
              </a:rPr>
              <a:t>fod</a:t>
            </a:r>
            <a:r>
              <a:rPr lang="en-GB" dirty="0">
                <a:latin typeface="Constantia" panose="02030602050306030303" pitchFamily="18" charset="0"/>
              </a:rPr>
              <a:t> </a:t>
            </a:r>
            <a:r>
              <a:rPr lang="en-GB" dirty="0" err="1">
                <a:latin typeface="Constantia" panose="02030602050306030303" pitchFamily="18" charset="0"/>
              </a:rPr>
              <a:t>ganddo</a:t>
            </a:r>
            <a:r>
              <a:rPr lang="en-GB" dirty="0">
                <a:latin typeface="Constantia" panose="02030602050306030303" pitchFamily="18" charset="0"/>
              </a:rPr>
              <a:t> un </a:t>
            </a:r>
            <a:r>
              <a:rPr lang="en-GB" dirty="0" err="1">
                <a:latin typeface="Constantia" panose="02030602050306030303" pitchFamily="18" charset="0"/>
              </a:rPr>
              <a:t>yno</a:t>
            </a:r>
            <a:r>
              <a:rPr lang="en-GB" dirty="0">
                <a:latin typeface="Constantia" panose="02030602050306030303" pitchFamily="18" charset="0"/>
              </a:rPr>
              <a:t> </a:t>
            </a:r>
            <a:r>
              <a:rPr lang="en-GB" dirty="0" err="1">
                <a:latin typeface="Constantia" panose="02030602050306030303" pitchFamily="18" charset="0"/>
              </a:rPr>
              <a:t>eisoes</a:t>
            </a:r>
            <a:r>
              <a:rPr lang="en-GB" dirty="0">
                <a:latin typeface="Constantia" panose="02030602050306030303" pitchFamily="18" charset="0"/>
              </a:rPr>
              <a:t>.</a:t>
            </a:r>
          </a:p>
        </p:txBody>
      </p:sp>
      <p:sp>
        <p:nvSpPr>
          <p:cNvPr id="14" name="TextBox 13">
            <a:extLst>
              <a:ext uri="{FF2B5EF4-FFF2-40B4-BE49-F238E27FC236}">
                <a16:creationId xmlns:a16="http://schemas.microsoft.com/office/drawing/2014/main" id="{9A79E704-C391-4C9D-BD6D-4F1104751788}"/>
              </a:ext>
            </a:extLst>
          </p:cNvPr>
          <p:cNvSpPr txBox="1"/>
          <p:nvPr/>
        </p:nvSpPr>
        <p:spPr>
          <a:xfrm>
            <a:off x="8228329" y="4189669"/>
            <a:ext cx="3772536" cy="2542363"/>
          </a:xfrm>
          <a:prstGeom prst="rect">
            <a:avLst/>
          </a:prstGeom>
          <a:noFill/>
        </p:spPr>
        <p:txBody>
          <a:bodyPr wrap="square" rtlCol="0">
            <a:spAutoFit/>
          </a:bodyPr>
          <a:lstStyle/>
          <a:p>
            <a:pPr algn="just">
              <a:lnSpc>
                <a:spcPct val="150000"/>
              </a:lnSpc>
            </a:pPr>
            <a:r>
              <a:rPr lang="cy-GB" dirty="0">
                <a:latin typeface="Constantia" panose="02030602050306030303" pitchFamily="18" charset="0"/>
              </a:rPr>
              <a:t>Dyma llun o’r blodyn sydd dal yn fyw. Ond wnes ni sichrau fod blodau yn cael ei plannu er mwyn dod a fwy o liw i’r gardd er mwyn denu’r pryfed i’r gardd yn yr haf hefyd.</a:t>
            </a:r>
            <a:endParaRPr lang="en-GB" dirty="0">
              <a:latin typeface="Constantia" panose="02030602050306030303" pitchFamily="18" charset="0"/>
            </a:endParaRPr>
          </a:p>
        </p:txBody>
      </p:sp>
      <p:sp>
        <p:nvSpPr>
          <p:cNvPr id="16" name="TextBox 15">
            <a:extLst>
              <a:ext uri="{FF2B5EF4-FFF2-40B4-BE49-F238E27FC236}">
                <a16:creationId xmlns:a16="http://schemas.microsoft.com/office/drawing/2014/main" id="{F2541D01-DA54-4526-9B66-160CED1CDDE8}"/>
              </a:ext>
            </a:extLst>
          </p:cNvPr>
          <p:cNvSpPr txBox="1"/>
          <p:nvPr/>
        </p:nvSpPr>
        <p:spPr>
          <a:xfrm>
            <a:off x="123826" y="3695700"/>
            <a:ext cx="3415028" cy="2957861"/>
          </a:xfrm>
          <a:prstGeom prst="rect">
            <a:avLst/>
          </a:prstGeom>
          <a:noFill/>
        </p:spPr>
        <p:txBody>
          <a:bodyPr wrap="square" rtlCol="0">
            <a:spAutoFit/>
          </a:bodyPr>
          <a:lstStyle/>
          <a:p>
            <a:pPr algn="just">
              <a:lnSpc>
                <a:spcPct val="150000"/>
              </a:lnSpc>
            </a:pPr>
            <a:r>
              <a:rPr lang="en-GB" dirty="0"/>
              <a:t> </a:t>
            </a:r>
            <a:r>
              <a:rPr lang="en-GB" dirty="0" err="1">
                <a:latin typeface="Constantia" panose="02030602050306030303" pitchFamily="18" charset="0"/>
              </a:rPr>
              <a:t>Defnyddiwyd</a:t>
            </a:r>
            <a:r>
              <a:rPr lang="en-GB" dirty="0">
                <a:latin typeface="Constantia" panose="02030602050306030303" pitchFamily="18" charset="0"/>
              </a:rPr>
              <a:t> y </a:t>
            </a:r>
            <a:r>
              <a:rPr lang="en-GB" dirty="0" err="1">
                <a:latin typeface="Constantia" panose="02030602050306030303" pitchFamily="18" charset="0"/>
              </a:rPr>
              <a:t>coed</a:t>
            </a:r>
            <a:r>
              <a:rPr lang="en-GB" dirty="0">
                <a:latin typeface="Constantia" panose="02030602050306030303" pitchFamily="18" charset="0"/>
              </a:rPr>
              <a:t> a </a:t>
            </a:r>
            <a:r>
              <a:rPr lang="en-GB" dirty="0" err="1">
                <a:latin typeface="Constantia" panose="02030602050306030303" pitchFamily="18" charset="0"/>
              </a:rPr>
              <a:t>oedd</a:t>
            </a:r>
            <a:r>
              <a:rPr lang="en-GB" dirty="0">
                <a:latin typeface="Constantia" panose="02030602050306030303" pitchFamily="18" charset="0"/>
              </a:rPr>
              <a:t> </a:t>
            </a:r>
            <a:r>
              <a:rPr lang="en-GB" dirty="0" err="1">
                <a:latin typeface="Constantia" panose="02030602050306030303" pitchFamily="18" charset="0"/>
              </a:rPr>
              <a:t>ganddo</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y </a:t>
            </a:r>
            <a:r>
              <a:rPr lang="en-GB" dirty="0" err="1">
                <a:latin typeface="Constantia" panose="02030602050306030303" pitchFamily="18" charset="0"/>
              </a:rPr>
              <a:t>garej</a:t>
            </a:r>
            <a:r>
              <a:rPr lang="en-GB" dirty="0">
                <a:latin typeface="Constantia" panose="02030602050306030303" pitchFamily="18" charset="0"/>
              </a:rPr>
              <a:t> ac </a:t>
            </a:r>
            <a:r>
              <a:rPr lang="en-GB" dirty="0" err="1">
                <a:latin typeface="Constantia" panose="02030602050306030303" pitchFamily="18" charset="0"/>
              </a:rPr>
              <a:t>ychydig</a:t>
            </a:r>
            <a:r>
              <a:rPr lang="en-GB" dirty="0">
                <a:latin typeface="Constantia" panose="02030602050306030303" pitchFamily="18" charset="0"/>
              </a:rPr>
              <a:t> o </a:t>
            </a:r>
            <a:r>
              <a:rPr lang="en-GB" dirty="0" err="1">
                <a:latin typeface="Constantia" panose="02030602050306030303" pitchFamily="18" charset="0"/>
              </a:rPr>
              <a:t>diwbiau</a:t>
            </a:r>
            <a:r>
              <a:rPr lang="en-GB" dirty="0">
                <a:latin typeface="Constantia" panose="02030602050306030303" pitchFamily="18" charset="0"/>
              </a:rPr>
              <a:t> </a:t>
            </a:r>
            <a:r>
              <a:rPr lang="en-GB" dirty="0" err="1">
                <a:latin typeface="Constantia" panose="02030602050306030303" pitchFamily="18" charset="0"/>
              </a:rPr>
              <a:t>pren</a:t>
            </a:r>
            <a:r>
              <a:rPr lang="en-GB" dirty="0">
                <a:latin typeface="Constantia" panose="02030602050306030303" pitchFamily="18" charset="0"/>
              </a:rPr>
              <a:t> y </a:t>
            </a:r>
            <a:r>
              <a:rPr lang="en-GB" dirty="0" err="1">
                <a:latin typeface="Constantia" panose="02030602050306030303" pitchFamily="18" charset="0"/>
              </a:rPr>
              <a:t>tu</a:t>
            </a:r>
            <a:r>
              <a:rPr lang="en-GB" dirty="0">
                <a:latin typeface="Constantia" panose="02030602050306030303" pitchFamily="18" charset="0"/>
              </a:rPr>
              <a:t> </a:t>
            </a:r>
            <a:r>
              <a:rPr lang="en-GB" dirty="0" err="1">
                <a:latin typeface="Constantia" panose="02030602050306030303" pitchFamily="18" charset="0"/>
              </a:rPr>
              <a:t>mewn</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roi</a:t>
            </a:r>
            <a:r>
              <a:rPr lang="en-GB" dirty="0">
                <a:latin typeface="Constantia" panose="02030602050306030303" pitchFamily="18" charset="0"/>
              </a:rPr>
              <a:t> </a:t>
            </a:r>
            <a:r>
              <a:rPr lang="en-GB" dirty="0" err="1">
                <a:latin typeface="Constantia" panose="02030602050306030303" pitchFamily="18" charset="0"/>
              </a:rPr>
              <a:t>rhywle</a:t>
            </a:r>
            <a:r>
              <a:rPr lang="en-GB" dirty="0">
                <a:latin typeface="Constantia" panose="02030602050306030303" pitchFamily="18" charset="0"/>
              </a:rPr>
              <a:t> </a:t>
            </a:r>
            <a:r>
              <a:rPr lang="en-GB" dirty="0" err="1">
                <a:latin typeface="Constantia" panose="02030602050306030303" pitchFamily="18" charset="0"/>
              </a:rPr>
              <a:t>i'r</a:t>
            </a:r>
            <a:r>
              <a:rPr lang="en-GB" dirty="0">
                <a:latin typeface="Constantia" panose="02030602050306030303" pitchFamily="18" charset="0"/>
              </a:rPr>
              <a:t> </a:t>
            </a:r>
            <a:r>
              <a:rPr lang="en-GB" dirty="0" err="1">
                <a:latin typeface="Constantia" panose="02030602050306030303" pitchFamily="18" charset="0"/>
              </a:rPr>
              <a:t>bygiau</a:t>
            </a:r>
            <a:r>
              <a:rPr lang="en-GB" dirty="0">
                <a:latin typeface="Constantia" panose="02030602050306030303" pitchFamily="18" charset="0"/>
              </a:rPr>
              <a:t> </a:t>
            </a:r>
            <a:r>
              <a:rPr lang="en-GB" dirty="0" err="1">
                <a:latin typeface="Constantia" panose="02030602050306030303" pitchFamily="18" charset="0"/>
              </a:rPr>
              <a:t>aros</a:t>
            </a:r>
            <a:r>
              <a:rPr lang="en-GB" dirty="0">
                <a:latin typeface="Constantia" panose="02030602050306030303" pitchFamily="18" charset="0"/>
              </a:rPr>
              <a:t> </a:t>
            </a:r>
            <a:r>
              <a:rPr lang="en-GB" dirty="0" err="1">
                <a:latin typeface="Constantia" panose="02030602050306030303" pitchFamily="18" charset="0"/>
              </a:rPr>
              <a:t>yn</a:t>
            </a:r>
            <a:r>
              <a:rPr lang="en-GB" dirty="0">
                <a:latin typeface="Constantia" panose="02030602050306030303" pitchFamily="18" charset="0"/>
              </a:rPr>
              <a:t> </a:t>
            </a:r>
            <a:r>
              <a:rPr lang="en-GB" dirty="0" err="1">
                <a:latin typeface="Constantia" panose="02030602050306030303" pitchFamily="18" charset="0"/>
              </a:rPr>
              <a:t>ddiogel</a:t>
            </a:r>
            <a:r>
              <a:rPr lang="en-GB" dirty="0">
                <a:latin typeface="Constantia" panose="02030602050306030303" pitchFamily="18" charset="0"/>
              </a:rPr>
              <a:t>.</a:t>
            </a:r>
          </a:p>
          <a:p>
            <a:pPr algn="just">
              <a:lnSpc>
                <a:spcPct val="150000"/>
              </a:lnSpc>
            </a:pPr>
            <a:r>
              <a:rPr lang="en-GB" dirty="0" err="1">
                <a:latin typeface="Constantia" panose="02030602050306030303" pitchFamily="18" charset="0"/>
              </a:rPr>
              <a:t>Mae’r</a:t>
            </a:r>
            <a:r>
              <a:rPr lang="en-GB" dirty="0">
                <a:latin typeface="Constantia" panose="02030602050306030303" pitchFamily="18" charset="0"/>
              </a:rPr>
              <a:t> un hen </a:t>
            </a:r>
            <a:r>
              <a:rPr lang="en-GB" dirty="0" err="1">
                <a:latin typeface="Constantia" panose="02030602050306030303" pitchFamily="18" charset="0"/>
              </a:rPr>
              <a:t>yw’r</a:t>
            </a:r>
            <a:r>
              <a:rPr lang="en-GB" dirty="0">
                <a:latin typeface="Constantia" panose="02030602050306030303" pitchFamily="18" charset="0"/>
              </a:rPr>
              <a:t> un </a:t>
            </a:r>
            <a:r>
              <a:rPr lang="en-GB" dirty="0" err="1">
                <a:latin typeface="Constantia" panose="02030602050306030303" pitchFamily="18" charset="0"/>
              </a:rPr>
              <a:t>sydd</a:t>
            </a:r>
            <a:r>
              <a:rPr lang="en-GB" dirty="0">
                <a:latin typeface="Constantia" panose="02030602050306030303" pitchFamily="18" charset="0"/>
              </a:rPr>
              <a:t> </a:t>
            </a:r>
            <a:r>
              <a:rPr lang="en-GB" dirty="0" err="1">
                <a:latin typeface="Constantia" panose="02030602050306030303" pitchFamily="18" charset="0"/>
              </a:rPr>
              <a:t>ar</a:t>
            </a:r>
            <a:r>
              <a:rPr lang="en-GB" dirty="0">
                <a:latin typeface="Constantia" panose="02030602050306030303" pitchFamily="18" charset="0"/>
              </a:rPr>
              <a:t> y </a:t>
            </a:r>
            <a:r>
              <a:rPr lang="en-GB" dirty="0" err="1">
                <a:latin typeface="Constantia" panose="02030602050306030303" pitchFamily="18" charset="0"/>
              </a:rPr>
              <a:t>brics</a:t>
            </a:r>
            <a:r>
              <a:rPr lang="en-GB" dirty="0">
                <a:latin typeface="Constantia" panose="02030602050306030303" pitchFamily="18" charset="0"/>
              </a:rPr>
              <a:t> ac </a:t>
            </a:r>
            <a:r>
              <a:rPr lang="en-GB" dirty="0" err="1">
                <a:latin typeface="Constantia" panose="02030602050306030303" pitchFamily="18" charset="0"/>
              </a:rPr>
              <a:t>yna</a:t>
            </a:r>
            <a:r>
              <a:rPr lang="en-GB" dirty="0">
                <a:latin typeface="Constantia" panose="02030602050306030303" pitchFamily="18" charset="0"/>
              </a:rPr>
              <a:t> </a:t>
            </a:r>
            <a:r>
              <a:rPr lang="en-GB" dirty="0" err="1">
                <a:latin typeface="Constantia" panose="02030602050306030303" pitchFamily="18" charset="0"/>
              </a:rPr>
              <a:t>wnes</a:t>
            </a:r>
            <a:r>
              <a:rPr lang="en-GB" dirty="0">
                <a:latin typeface="Constantia" panose="02030602050306030303" pitchFamily="18" charset="0"/>
              </a:rPr>
              <a:t> </a:t>
            </a:r>
            <a:r>
              <a:rPr lang="en-GB" dirty="0" err="1">
                <a:latin typeface="Constantia" panose="02030602050306030303" pitchFamily="18" charset="0"/>
              </a:rPr>
              <a:t>i</a:t>
            </a:r>
            <a:r>
              <a:rPr lang="en-GB" dirty="0">
                <a:latin typeface="Constantia" panose="02030602050306030303" pitchFamily="18" charset="0"/>
              </a:rPr>
              <a:t> </a:t>
            </a:r>
            <a:r>
              <a:rPr lang="en-GB" dirty="0" err="1">
                <a:latin typeface="Constantia" panose="02030602050306030303" pitchFamily="18" charset="0"/>
              </a:rPr>
              <a:t>rhoi</a:t>
            </a:r>
            <a:r>
              <a:rPr lang="en-GB" dirty="0">
                <a:latin typeface="Constantia" panose="02030602050306030303" pitchFamily="18" charset="0"/>
              </a:rPr>
              <a:t> </a:t>
            </a:r>
            <a:r>
              <a:rPr lang="en-GB" dirty="0" err="1">
                <a:latin typeface="Constantia" panose="02030602050306030303" pitchFamily="18" charset="0"/>
              </a:rPr>
              <a:t>yr</a:t>
            </a:r>
            <a:r>
              <a:rPr lang="en-GB" dirty="0">
                <a:latin typeface="Constantia" panose="02030602050306030303" pitchFamily="18" charset="0"/>
              </a:rPr>
              <a:t> un </a:t>
            </a:r>
            <a:r>
              <a:rPr lang="en-GB" dirty="0" err="1">
                <a:latin typeface="Constantia" panose="02030602050306030303" pitchFamily="18" charset="0"/>
              </a:rPr>
              <a:t>newydd</a:t>
            </a:r>
            <a:r>
              <a:rPr lang="en-GB" dirty="0">
                <a:latin typeface="Constantia" panose="02030602050306030303" pitchFamily="18" charset="0"/>
              </a:rPr>
              <a:t>  </a:t>
            </a:r>
            <a:r>
              <a:rPr lang="en-GB" dirty="0" err="1">
                <a:latin typeface="Constantia" panose="02030602050306030303" pitchFamily="18" charset="0"/>
              </a:rPr>
              <a:t>ar</a:t>
            </a:r>
            <a:r>
              <a:rPr lang="en-GB" dirty="0">
                <a:latin typeface="Constantia" panose="02030602050306030303" pitchFamily="18" charset="0"/>
              </a:rPr>
              <a:t> y </a:t>
            </a:r>
            <a:r>
              <a:rPr lang="en-GB" dirty="0" err="1">
                <a:latin typeface="Constantia" panose="02030602050306030303" pitchFamily="18" charset="0"/>
              </a:rPr>
              <a:t>wal</a:t>
            </a:r>
            <a:r>
              <a:rPr lang="en-GB" dirty="0">
                <a:latin typeface="Constantia" panose="02030602050306030303" pitchFamily="18" charset="0"/>
              </a:rPr>
              <a:t> </a:t>
            </a:r>
            <a:r>
              <a:rPr lang="en-GB" dirty="0" err="1">
                <a:latin typeface="Constantia" panose="02030602050306030303" pitchFamily="18" charset="0"/>
              </a:rPr>
              <a:t>gyferbyn</a:t>
            </a:r>
            <a:r>
              <a:rPr lang="en-GB" dirty="0">
                <a:latin typeface="Constantia" panose="02030602050306030303" pitchFamily="18" charset="0"/>
              </a:rPr>
              <a:t>.</a:t>
            </a:r>
          </a:p>
        </p:txBody>
      </p:sp>
    </p:spTree>
    <p:extLst>
      <p:ext uri="{BB962C8B-B14F-4D97-AF65-F5344CB8AC3E}">
        <p14:creationId xmlns:p14="http://schemas.microsoft.com/office/powerpoint/2010/main" val="4156997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1520C5-7416-4CEB-A69A-CBFABE3BDAF3}"/>
              </a:ext>
            </a:extLst>
          </p:cNvPr>
          <p:cNvSpPr txBox="1"/>
          <p:nvPr/>
        </p:nvSpPr>
        <p:spPr>
          <a:xfrm>
            <a:off x="85725" y="409575"/>
            <a:ext cx="6010275" cy="1015663"/>
          </a:xfrm>
          <a:prstGeom prst="rect">
            <a:avLst/>
          </a:prstGeom>
          <a:noFill/>
        </p:spPr>
        <p:txBody>
          <a:bodyPr wrap="square" rtlCol="0">
            <a:spAutoFit/>
          </a:bodyPr>
          <a:lstStyle/>
          <a:p>
            <a:r>
              <a:rPr lang="cy-GB" sz="6000" i="1" u="sng" dirty="0">
                <a:latin typeface="Constantia" panose="02030602050306030303" pitchFamily="18" charset="0"/>
                <a:ea typeface="Gadugi" panose="020B0502040204020203" pitchFamily="34" charset="0"/>
              </a:rPr>
              <a:t>Gwarchod yr adar</a:t>
            </a:r>
            <a:endParaRPr lang="en-GB" sz="6000" i="1" u="sng" dirty="0">
              <a:latin typeface="Constantia" panose="02030602050306030303" pitchFamily="18" charset="0"/>
              <a:ea typeface="Gadugi" panose="020B0502040204020203" pitchFamily="34" charset="0"/>
            </a:endParaRPr>
          </a:p>
        </p:txBody>
      </p:sp>
      <p:pic>
        <p:nvPicPr>
          <p:cNvPr id="4" name="Picture 3">
            <a:extLst>
              <a:ext uri="{FF2B5EF4-FFF2-40B4-BE49-F238E27FC236}">
                <a16:creationId xmlns:a16="http://schemas.microsoft.com/office/drawing/2014/main" id="{80DF4EC0-36C8-465C-8220-141F0D2C42BA}"/>
              </a:ext>
            </a:extLst>
          </p:cNvPr>
          <p:cNvPicPr>
            <a:picLocks noChangeAspect="1"/>
          </p:cNvPicPr>
          <p:nvPr/>
        </p:nvPicPr>
        <p:blipFill>
          <a:blip r:embed="rId2"/>
          <a:stretch>
            <a:fillRect/>
          </a:stretch>
        </p:blipFill>
        <p:spPr>
          <a:xfrm>
            <a:off x="9762414" y="91738"/>
            <a:ext cx="2001672" cy="2667000"/>
          </a:xfrm>
          <a:prstGeom prst="rect">
            <a:avLst/>
          </a:prstGeom>
        </p:spPr>
      </p:pic>
      <p:pic>
        <p:nvPicPr>
          <p:cNvPr id="6" name="Picture 5">
            <a:extLst>
              <a:ext uri="{FF2B5EF4-FFF2-40B4-BE49-F238E27FC236}">
                <a16:creationId xmlns:a16="http://schemas.microsoft.com/office/drawing/2014/main" id="{5B1B9272-3ADA-41A5-91EA-37840D91894D}"/>
              </a:ext>
            </a:extLst>
          </p:cNvPr>
          <p:cNvPicPr>
            <a:picLocks noChangeAspect="1"/>
          </p:cNvPicPr>
          <p:nvPr/>
        </p:nvPicPr>
        <p:blipFill>
          <a:blip r:embed="rId3"/>
          <a:stretch>
            <a:fillRect/>
          </a:stretch>
        </p:blipFill>
        <p:spPr>
          <a:xfrm>
            <a:off x="6533577" y="242628"/>
            <a:ext cx="2467192" cy="3280244"/>
          </a:xfrm>
          <a:prstGeom prst="rect">
            <a:avLst/>
          </a:prstGeom>
        </p:spPr>
      </p:pic>
      <p:pic>
        <p:nvPicPr>
          <p:cNvPr id="12" name="Picture 11">
            <a:extLst>
              <a:ext uri="{FF2B5EF4-FFF2-40B4-BE49-F238E27FC236}">
                <a16:creationId xmlns:a16="http://schemas.microsoft.com/office/drawing/2014/main" id="{5A3E4961-CD32-492B-8A4B-21FE49BD3F31}"/>
              </a:ext>
            </a:extLst>
          </p:cNvPr>
          <p:cNvPicPr>
            <a:picLocks noChangeAspect="1"/>
          </p:cNvPicPr>
          <p:nvPr/>
        </p:nvPicPr>
        <p:blipFill rotWithShape="1">
          <a:blip r:embed="rId4"/>
          <a:srcRect l="21148" r="30766" b="9273"/>
          <a:stretch/>
        </p:blipFill>
        <p:spPr>
          <a:xfrm>
            <a:off x="7895802" y="3692853"/>
            <a:ext cx="1162050" cy="2922519"/>
          </a:xfrm>
          <a:prstGeom prst="rect">
            <a:avLst/>
          </a:prstGeom>
        </p:spPr>
      </p:pic>
      <p:pic>
        <p:nvPicPr>
          <p:cNvPr id="14" name="Picture 13">
            <a:extLst>
              <a:ext uri="{FF2B5EF4-FFF2-40B4-BE49-F238E27FC236}">
                <a16:creationId xmlns:a16="http://schemas.microsoft.com/office/drawing/2014/main" id="{F4EAFC1A-4B32-4A7A-AF4B-FBA0E2FE20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8821737" y="3576975"/>
            <a:ext cx="3644900" cy="2733675"/>
          </a:xfrm>
          <a:prstGeom prst="rect">
            <a:avLst/>
          </a:prstGeom>
        </p:spPr>
      </p:pic>
      <p:sp>
        <p:nvSpPr>
          <p:cNvPr id="15" name="TextBox 14">
            <a:extLst>
              <a:ext uri="{FF2B5EF4-FFF2-40B4-BE49-F238E27FC236}">
                <a16:creationId xmlns:a16="http://schemas.microsoft.com/office/drawing/2014/main" id="{6B59E011-459A-4694-88D1-0DE84A2CB672}"/>
              </a:ext>
            </a:extLst>
          </p:cNvPr>
          <p:cNvSpPr txBox="1"/>
          <p:nvPr/>
        </p:nvSpPr>
        <p:spPr>
          <a:xfrm>
            <a:off x="85724" y="1590675"/>
            <a:ext cx="6228355" cy="3373359"/>
          </a:xfrm>
          <a:prstGeom prst="rect">
            <a:avLst/>
          </a:prstGeom>
          <a:noFill/>
        </p:spPr>
        <p:txBody>
          <a:bodyPr wrap="square" rtlCol="0">
            <a:spAutoFit/>
          </a:bodyPr>
          <a:lstStyle/>
          <a:p>
            <a:pPr algn="just">
              <a:lnSpc>
                <a:spcPct val="150000"/>
              </a:lnSpc>
            </a:pPr>
            <a:r>
              <a:rPr lang="cy-GB" dirty="0">
                <a:latin typeface="Constantia" panose="02030602050306030303" pitchFamily="18" charset="0"/>
              </a:rPr>
              <a:t>Er mwyn helpu i wasanaethu'r adar, fe wnaeth fi a tad-cu dŷ adar bach hyfryd yr ydym yn ei roi ar y dde wrth ymyl coeden mae'r Sparrwo bob amser yn mynd iddo. Yn anffodus doeddwn i ddim yn gallu cael llun gyda'r adar yn mynd yno ond roedd yn ymddangos yn boblogaidd iawn ychydig ddyddiau ar ôl iddo gael ei rhoi lan. Rydym hefyd wedi rhoi bwytäwr i’r adar yr ochr arall y gardd er mwyn annog yr adar i ddod mewn i’r gardd fwy.</a:t>
            </a:r>
          </a:p>
        </p:txBody>
      </p:sp>
      <p:sp>
        <p:nvSpPr>
          <p:cNvPr id="16" name="TextBox 15">
            <a:extLst>
              <a:ext uri="{FF2B5EF4-FFF2-40B4-BE49-F238E27FC236}">
                <a16:creationId xmlns:a16="http://schemas.microsoft.com/office/drawing/2014/main" id="{2549D3F0-BA5A-4133-9A69-0ECC04A680D9}"/>
              </a:ext>
            </a:extLst>
          </p:cNvPr>
          <p:cNvSpPr txBox="1"/>
          <p:nvPr/>
        </p:nvSpPr>
        <p:spPr>
          <a:xfrm>
            <a:off x="85724" y="5092997"/>
            <a:ext cx="5685429" cy="1711366"/>
          </a:xfrm>
          <a:prstGeom prst="rect">
            <a:avLst/>
          </a:prstGeom>
          <a:noFill/>
        </p:spPr>
        <p:txBody>
          <a:bodyPr wrap="square" rtlCol="0">
            <a:spAutoFit/>
          </a:bodyPr>
          <a:lstStyle/>
          <a:p>
            <a:pPr algn="just">
              <a:lnSpc>
                <a:spcPct val="150000"/>
              </a:lnSpc>
            </a:pPr>
            <a:r>
              <a:rPr lang="cy-GB" dirty="0">
                <a:latin typeface="Constantia" panose="02030602050306030303" pitchFamily="18" charset="0"/>
              </a:rPr>
              <a:t>Rwyf hefyd wedi llenwi bwytäwr adar gyda ffwr fy ci oherwydd wnes i darllen fod angen help i’r adar creu ei nyth ac fydd ffwr yn mynd i helpu llenwi’r nyth a cadw’n dwym yn y gaeaf. </a:t>
            </a:r>
            <a:endParaRPr lang="en-GB" dirty="0">
              <a:latin typeface="Constantia" panose="02030602050306030303" pitchFamily="18" charset="0"/>
            </a:endParaRPr>
          </a:p>
        </p:txBody>
      </p:sp>
    </p:spTree>
    <p:extLst>
      <p:ext uri="{BB962C8B-B14F-4D97-AF65-F5344CB8AC3E}">
        <p14:creationId xmlns:p14="http://schemas.microsoft.com/office/powerpoint/2010/main" val="1718698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732341-4EBE-49B1-9396-37F5D85037B1}"/>
              </a:ext>
            </a:extLst>
          </p:cNvPr>
          <p:cNvSpPr txBox="1"/>
          <p:nvPr/>
        </p:nvSpPr>
        <p:spPr>
          <a:xfrm>
            <a:off x="101600" y="81280"/>
            <a:ext cx="11907520" cy="6740307"/>
          </a:xfrm>
          <a:prstGeom prst="rect">
            <a:avLst/>
          </a:prstGeom>
          <a:noFill/>
        </p:spPr>
        <p:txBody>
          <a:bodyPr wrap="square" rtlCol="0">
            <a:spAutoFit/>
          </a:bodyPr>
          <a:lstStyle/>
          <a:p>
            <a:r>
              <a:rPr lang="en-GB" dirty="0" err="1"/>
              <a:t>Rhestr</a:t>
            </a:r>
            <a:r>
              <a:rPr lang="en-GB" dirty="0"/>
              <a:t> </a:t>
            </a:r>
            <a:r>
              <a:rPr lang="en-GB" dirty="0" err="1"/>
              <a:t>Cyferinodi</a:t>
            </a:r>
            <a:endParaRPr lang="en-GB" dirty="0"/>
          </a:p>
          <a:p>
            <a:endParaRPr lang="en-GB" dirty="0"/>
          </a:p>
          <a:p>
            <a:r>
              <a:rPr lang="en-GB" dirty="0"/>
              <a:t>“A Different Way of Knowing”. Available at: </a:t>
            </a:r>
            <a:r>
              <a:rPr lang="en-GB" dirty="0">
                <a:hlinkClick r:id="rId2"/>
              </a:rPr>
              <a:t>https://moodle.uwtsd.ac.uk/pluginfile.php/440791/mod_resource/content/2/The_living_curriculum_a_natural_wonder_e%20%281%29.pdf</a:t>
            </a:r>
            <a:r>
              <a:rPr lang="en-GB" dirty="0"/>
              <a:t>  </a:t>
            </a:r>
          </a:p>
          <a:p>
            <a:endParaRPr lang="en-GB" dirty="0"/>
          </a:p>
          <a:p>
            <a:r>
              <a:rPr lang="en-GB" dirty="0"/>
              <a:t>Barrable, A. (2018).  “Refocusing Environmental Education in the Early Years: A Brief Introduction to a Pedagogy for Connection”. Available at: </a:t>
            </a:r>
            <a:r>
              <a:rPr lang="en-GB" dirty="0">
                <a:hlinkClick r:id="rId3"/>
              </a:rPr>
              <a:t>https://moodle.uwtsd.ac.uk/pluginfile.php/369932/mod_resource/content/1/A%20pedagogy%20of%20connection.pdf</a:t>
            </a:r>
            <a:r>
              <a:rPr lang="en-GB" dirty="0"/>
              <a:t>  </a:t>
            </a:r>
          </a:p>
          <a:p>
            <a:endParaRPr lang="en-GB" dirty="0"/>
          </a:p>
          <a:p>
            <a:r>
              <a:rPr lang="en-GB" dirty="0"/>
              <a:t>Future Generations Commissioner for Wales. (2020). “Well-being of Future Generations (Wales) Act 2015”. Available at:  </a:t>
            </a:r>
            <a:r>
              <a:rPr lang="en-GB" dirty="0">
                <a:hlinkClick r:id="rId4"/>
              </a:rPr>
              <a:t>https://www.futuregenerations.wales/about-us/future-generations-act/</a:t>
            </a:r>
            <a:r>
              <a:rPr lang="en-GB" dirty="0"/>
              <a:t>  </a:t>
            </a:r>
          </a:p>
          <a:p>
            <a:endParaRPr lang="en-GB" dirty="0"/>
          </a:p>
          <a:p>
            <a:r>
              <a:rPr lang="en-GB" dirty="0"/>
              <a:t>John Muir Trust. (2017). “</a:t>
            </a:r>
            <a:r>
              <a:rPr lang="en-GB" dirty="0" err="1"/>
              <a:t>InclusIon</a:t>
            </a:r>
            <a:r>
              <a:rPr lang="en-GB" dirty="0"/>
              <a:t>, </a:t>
            </a:r>
            <a:r>
              <a:rPr lang="en-GB" dirty="0" err="1"/>
              <a:t>wIld</a:t>
            </a:r>
            <a:r>
              <a:rPr lang="en-GB" dirty="0"/>
              <a:t> places and the John </a:t>
            </a:r>
            <a:r>
              <a:rPr lang="en-GB" dirty="0" err="1"/>
              <a:t>MuIr</a:t>
            </a:r>
            <a:r>
              <a:rPr lang="en-GB" dirty="0"/>
              <a:t> award”. Available at: </a:t>
            </a:r>
            <a:r>
              <a:rPr lang="en-GB" u="sng" dirty="0">
                <a:solidFill>
                  <a:srgbClr val="0070C0"/>
                </a:solidFill>
              </a:rPr>
              <a:t>https://www.johnmuirtrust.org/assets/000/002/586/Inclusion__wild_places_and_the_John_Muir_Award_original.pdf?1506938211#:~:text=every%20year%20at%20least%2025%25%20of%20John%20Muir,including%20age%2C%20ethnicity%2C%20health%2C%20unemployment%2C%20literacy%2C%20economic%20poverty   </a:t>
            </a:r>
          </a:p>
          <a:p>
            <a:endParaRPr lang="en-GB" dirty="0"/>
          </a:p>
          <a:p>
            <a:r>
              <a:rPr lang="en-GB" dirty="0"/>
              <a:t>John Muir Trust. (2017). “JOHN MUIR AWARD AND THE CURRICULUM”. Available at: </a:t>
            </a:r>
            <a:r>
              <a:rPr lang="en-GB" dirty="0">
                <a:hlinkClick r:id="rId5"/>
              </a:rPr>
              <a:t>https://canalrivertrust.org.uk/media/original/33989-john-muir-schools-award.pdf?v=55a80c</a:t>
            </a:r>
            <a:r>
              <a:rPr lang="en-GB" dirty="0"/>
              <a:t>  </a:t>
            </a:r>
          </a:p>
          <a:p>
            <a:endParaRPr lang="en-GB" dirty="0"/>
          </a:p>
          <a:p>
            <a:r>
              <a:rPr lang="en-GB" dirty="0"/>
              <a:t>John Muir Trust. (dim </a:t>
            </a:r>
            <a:r>
              <a:rPr lang="en-GB" dirty="0" err="1"/>
              <a:t>dyddiad</a:t>
            </a:r>
            <a:r>
              <a:rPr lang="en-GB" dirty="0"/>
              <a:t>). “John Muir Award And the Curriculum for excellence”. Available at: </a:t>
            </a:r>
            <a:r>
              <a:rPr lang="en-GB" dirty="0">
                <a:hlinkClick r:id="rId6"/>
              </a:rPr>
              <a:t>https://www.johnmuirtrust.org/assets/000/002/597/John_Muir_Award_and_the_Curriculum_for_Excellence_original.pdf?1506947457</a:t>
            </a:r>
            <a:r>
              <a:rPr lang="en-GB" dirty="0"/>
              <a:t>  </a:t>
            </a:r>
          </a:p>
        </p:txBody>
      </p:sp>
    </p:spTree>
    <p:extLst>
      <p:ext uri="{BB962C8B-B14F-4D97-AF65-F5344CB8AC3E}">
        <p14:creationId xmlns:p14="http://schemas.microsoft.com/office/powerpoint/2010/main" val="3027116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1362AA-2CB5-45A4-9540-A815A09C987A}"/>
              </a:ext>
            </a:extLst>
          </p:cNvPr>
          <p:cNvSpPr txBox="1"/>
          <p:nvPr/>
        </p:nvSpPr>
        <p:spPr>
          <a:xfrm>
            <a:off x="162560" y="152400"/>
            <a:ext cx="11785600" cy="7017306"/>
          </a:xfrm>
          <a:prstGeom prst="rect">
            <a:avLst/>
          </a:prstGeom>
          <a:noFill/>
        </p:spPr>
        <p:txBody>
          <a:bodyPr wrap="square" rtlCol="0">
            <a:spAutoFit/>
          </a:bodyPr>
          <a:lstStyle/>
          <a:p>
            <a:r>
              <a:rPr lang="en-GB" dirty="0"/>
              <a:t>John Muir Trust. (dim </a:t>
            </a:r>
            <a:r>
              <a:rPr lang="en-GB" dirty="0" err="1"/>
              <a:t>dyddiad</a:t>
            </a:r>
            <a:r>
              <a:rPr lang="en-GB" dirty="0"/>
              <a:t>). “RESOURCE GUIDE: Sustainability.” Available at: https://www.johnmuirtrust.org/assets/000/001/341/Sustainability_Resource_Guide_2019_original.pdf?1565009528 </a:t>
            </a:r>
          </a:p>
          <a:p>
            <a:r>
              <a:rPr lang="en-GB" dirty="0"/>
              <a:t>John Muir Trust. (dim </a:t>
            </a:r>
            <a:r>
              <a:rPr lang="en-GB" dirty="0" err="1"/>
              <a:t>dyddiad</a:t>
            </a:r>
            <a:r>
              <a:rPr lang="en-GB" dirty="0"/>
              <a:t>). “Schools and Colleges”. Available at: </a:t>
            </a:r>
            <a:r>
              <a:rPr lang="en-GB" dirty="0">
                <a:hlinkClick r:id="rId2"/>
              </a:rPr>
              <a:t>https://www.johnmuirtrust.org/john-muir-award/schools-and-colleges</a:t>
            </a:r>
            <a:r>
              <a:rPr lang="en-GB" dirty="0"/>
              <a:t>  </a:t>
            </a:r>
          </a:p>
          <a:p>
            <a:endParaRPr lang="en-GB" dirty="0"/>
          </a:p>
          <a:p>
            <a:r>
              <a:rPr lang="en-GB" dirty="0" err="1"/>
              <a:t>Llywodraeth</a:t>
            </a:r>
            <a:r>
              <a:rPr lang="en-GB" dirty="0"/>
              <a:t> </a:t>
            </a:r>
            <a:r>
              <a:rPr lang="en-GB" dirty="0" err="1"/>
              <a:t>Cynlluniad</a:t>
            </a:r>
            <a:r>
              <a:rPr lang="en-GB" dirty="0"/>
              <a:t> Cymru. (2008). “Education for Sustainable Development and Global Citizenship”. Available at: https://hwb.gov.wales/storage/eaf467e6-30fe-45c9-93ef-cb30f31f1c90/common-understanding-for-school.pdf </a:t>
            </a:r>
          </a:p>
          <a:p>
            <a:r>
              <a:rPr lang="en-GB" dirty="0"/>
              <a:t>UNESCO. (2019). “Education for Sustainable Development”. Available at: </a:t>
            </a:r>
            <a:r>
              <a:rPr lang="en-GB" dirty="0">
                <a:hlinkClick r:id="rId3"/>
              </a:rPr>
              <a:t>https://en.unesco.org/themes/education-sustainable-development</a:t>
            </a:r>
            <a:r>
              <a:rPr lang="en-GB" dirty="0"/>
              <a:t>  </a:t>
            </a:r>
          </a:p>
          <a:p>
            <a:endParaRPr lang="en-GB" dirty="0"/>
          </a:p>
          <a:p>
            <a:r>
              <a:rPr lang="en-GB" dirty="0" err="1"/>
              <a:t>Waliczek</a:t>
            </a:r>
            <a:r>
              <a:rPr lang="en-GB" dirty="0"/>
              <a:t>, T. </a:t>
            </a:r>
            <a:r>
              <a:rPr lang="en-GB" dirty="0" err="1"/>
              <a:t>Zajicek</a:t>
            </a:r>
            <a:r>
              <a:rPr lang="en-GB" dirty="0"/>
              <a:t>, J. (1999). “School Gardening: Improving Environmental Attitudes of Children Through Hands-On Learning”. Available at: </a:t>
            </a:r>
            <a:r>
              <a:rPr lang="en-GB" dirty="0">
                <a:hlinkClick r:id="rId4"/>
              </a:rPr>
              <a:t>https://meridian.allenpress.com/jeh/article/17/4/180/79761/School-Gardening-Improving-Environmental-Attitudes</a:t>
            </a:r>
            <a:r>
              <a:rPr lang="en-GB" dirty="0"/>
              <a:t>  </a:t>
            </a:r>
          </a:p>
          <a:p>
            <a:endParaRPr lang="en-GB" dirty="0"/>
          </a:p>
          <a:p>
            <a:r>
              <a:rPr lang="en-GB" dirty="0"/>
              <a:t>Welsh HE Institutional ESDGC Group. (2010). “Towards a Common Understanding and Development of Education for Sustainable Development and Global Citizenship (ESDGC)”. Available at: </a:t>
            </a:r>
            <a:r>
              <a:rPr lang="en-GB" dirty="0">
                <a:hlinkClick r:id="rId5"/>
              </a:rPr>
              <a:t>https://www.sustainabilityexchange.ac.uk/files/common_understanding_of_esdgc_1.pdf</a:t>
            </a:r>
            <a:r>
              <a:rPr lang="en-GB" dirty="0"/>
              <a:t>  </a:t>
            </a:r>
          </a:p>
          <a:p>
            <a:r>
              <a:rPr lang="en-GB" dirty="0"/>
              <a:t>	</a:t>
            </a:r>
          </a:p>
          <a:p>
            <a:r>
              <a:rPr lang="en-GB" dirty="0"/>
              <a:t>Williams, C. (2015). “Sustainability education in early childhood: An updated review of research in the field”. Available at: </a:t>
            </a:r>
            <a:r>
              <a:rPr lang="en-GB" dirty="0">
                <a:hlinkClick r:id="rId6"/>
              </a:rPr>
              <a:t>https://journals.sagepub.com/doi/pdf/10.1177/1463949115585658</a:t>
            </a:r>
            <a:r>
              <a:rPr lang="en-GB" dirty="0"/>
              <a:t> </a:t>
            </a:r>
          </a:p>
          <a:p>
            <a:r>
              <a:rPr lang="en-GB" dirty="0"/>
              <a:t> </a:t>
            </a:r>
          </a:p>
          <a:p>
            <a:r>
              <a:rPr lang="en-GB" dirty="0"/>
              <a:t>Williams, S. (2020). “Outdoor learning - good for us, good for the environment”. Available at: </a:t>
            </a:r>
            <a:r>
              <a:rPr lang="en-GB" dirty="0">
                <a:hlinkClick r:id="rId7"/>
              </a:rPr>
              <a:t>https://naturalresourceswales.gov.uk/about-us/news-and-events/blog/outdoor-learning-good-for-us-good-for-the-environment/?lang=en</a:t>
            </a:r>
            <a:r>
              <a:rPr lang="en-GB" dirty="0"/>
              <a:t>   </a:t>
            </a:r>
          </a:p>
          <a:p>
            <a:endParaRPr lang="en-GB" dirty="0"/>
          </a:p>
        </p:txBody>
      </p:sp>
    </p:spTree>
    <p:extLst>
      <p:ext uri="{BB962C8B-B14F-4D97-AF65-F5344CB8AC3E}">
        <p14:creationId xmlns:p14="http://schemas.microsoft.com/office/powerpoint/2010/main" val="1508692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11968</TotalTime>
  <Words>1458</Words>
  <Application>Microsoft Office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Constantia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Emmanuel</dc:creator>
  <cp:lastModifiedBy>Amy Emmanuel</cp:lastModifiedBy>
  <cp:revision>18</cp:revision>
  <dcterms:created xsi:type="dcterms:W3CDTF">2020-11-12T17:31:01Z</dcterms:created>
  <dcterms:modified xsi:type="dcterms:W3CDTF">2020-11-26T19:17:15Z</dcterms:modified>
</cp:coreProperties>
</file>