
<file path=[Content_Types].xml><?xml version="1.0" encoding="utf-8"?>
<Types xmlns="http://schemas.openxmlformats.org/package/2006/content-types">
  <Default Extension="tmp" ContentType="image/png"/>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3"/>
  </p:notesMasterIdLst>
  <p:handoutMasterIdLst>
    <p:handoutMasterId r:id="rId54"/>
  </p:handoutMasterIdLst>
  <p:sldIdLst>
    <p:sldId id="428" r:id="rId2"/>
    <p:sldId id="429" r:id="rId3"/>
    <p:sldId id="450" r:id="rId4"/>
    <p:sldId id="308" r:id="rId5"/>
    <p:sldId id="442" r:id="rId6"/>
    <p:sldId id="372" r:id="rId7"/>
    <p:sldId id="309" r:id="rId8"/>
    <p:sldId id="311" r:id="rId9"/>
    <p:sldId id="312" r:id="rId10"/>
    <p:sldId id="452" r:id="rId11"/>
    <p:sldId id="373" r:id="rId12"/>
    <p:sldId id="313" r:id="rId13"/>
    <p:sldId id="441" r:id="rId14"/>
    <p:sldId id="323" r:id="rId15"/>
    <p:sldId id="440" r:id="rId16"/>
    <p:sldId id="439" r:id="rId17"/>
    <p:sldId id="375" r:id="rId18"/>
    <p:sldId id="326" r:id="rId19"/>
    <p:sldId id="327" r:id="rId20"/>
    <p:sldId id="328" r:id="rId21"/>
    <p:sldId id="329" r:id="rId22"/>
    <p:sldId id="348" r:id="rId23"/>
    <p:sldId id="331" r:id="rId24"/>
    <p:sldId id="454" r:id="rId25"/>
    <p:sldId id="455" r:id="rId26"/>
    <p:sldId id="456" r:id="rId27"/>
    <p:sldId id="371" r:id="rId28"/>
    <p:sldId id="397" r:id="rId29"/>
    <p:sldId id="434" r:id="rId30"/>
    <p:sldId id="435" r:id="rId31"/>
    <p:sldId id="436" r:id="rId32"/>
    <p:sldId id="446" r:id="rId33"/>
    <p:sldId id="457" r:id="rId34"/>
    <p:sldId id="388" r:id="rId35"/>
    <p:sldId id="389" r:id="rId36"/>
    <p:sldId id="390" r:id="rId37"/>
    <p:sldId id="391" r:id="rId38"/>
    <p:sldId id="458" r:id="rId39"/>
    <p:sldId id="459" r:id="rId40"/>
    <p:sldId id="460" r:id="rId41"/>
    <p:sldId id="470" r:id="rId42"/>
    <p:sldId id="461" r:id="rId43"/>
    <p:sldId id="462" r:id="rId44"/>
    <p:sldId id="463" r:id="rId45"/>
    <p:sldId id="464" r:id="rId46"/>
    <p:sldId id="471" r:id="rId47"/>
    <p:sldId id="465" r:id="rId48"/>
    <p:sldId id="466" r:id="rId49"/>
    <p:sldId id="472" r:id="rId50"/>
    <p:sldId id="469" r:id="rId51"/>
    <p:sldId id="467" r:id="rId5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84" autoAdjust="0"/>
    <p:restoredTop sz="94586"/>
  </p:normalViewPr>
  <p:slideViewPr>
    <p:cSldViewPr snapToGrid="0">
      <p:cViewPr varScale="1">
        <p:scale>
          <a:sx n="83" d="100"/>
          <a:sy n="83" d="100"/>
        </p:scale>
        <p:origin x="1253"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0F8A4994-791B-411D-931F-2C122DFD43D2}" type="datetimeFigureOut">
              <a:rPr lang="en-GB" smtClean="0"/>
              <a:t>13/03/2022</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64439C43-8A9D-4F2B-AC40-677ACD314A48}" type="slidenum">
              <a:rPr lang="en-GB" smtClean="0"/>
              <a:t>‹#›</a:t>
            </a:fld>
            <a:endParaRPr lang="en-GB"/>
          </a:p>
        </p:txBody>
      </p:sp>
    </p:spTree>
    <p:extLst>
      <p:ext uri="{BB962C8B-B14F-4D97-AF65-F5344CB8AC3E}">
        <p14:creationId xmlns:p14="http://schemas.microsoft.com/office/powerpoint/2010/main" val="34057859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C1584A7-CA54-4129-9F9A-459044CFD3C1}" type="datetimeFigureOut">
              <a:rPr lang="en-GB" smtClean="0"/>
              <a:t>13/03/2022</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7087FCA0-7AB6-47F1-B11D-4FF0A1129D0A}" type="slidenum">
              <a:rPr lang="en-GB" smtClean="0"/>
              <a:t>‹#›</a:t>
            </a:fld>
            <a:endParaRPr lang="en-GB"/>
          </a:p>
        </p:txBody>
      </p:sp>
    </p:spTree>
    <p:extLst>
      <p:ext uri="{BB962C8B-B14F-4D97-AF65-F5344CB8AC3E}">
        <p14:creationId xmlns:p14="http://schemas.microsoft.com/office/powerpoint/2010/main" val="2915576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Not just</a:t>
            </a:r>
            <a:r>
              <a:rPr lang="en-US" baseline="0" dirty="0" smtClean="0"/>
              <a:t> concerned with with the abilities one has, rather it is belief in executing the skills that one already possesses that makes up efficacy beliefs</a:t>
            </a:r>
            <a:endParaRPr lang="en-US" dirty="0"/>
          </a:p>
        </p:txBody>
      </p:sp>
      <p:sp>
        <p:nvSpPr>
          <p:cNvPr id="4" name="Slide Number Placeholder 3"/>
          <p:cNvSpPr>
            <a:spLocks noGrp="1"/>
          </p:cNvSpPr>
          <p:nvPr>
            <p:ph type="sldNum" sz="quarter" idx="10"/>
          </p:nvPr>
        </p:nvSpPr>
        <p:spPr/>
        <p:txBody>
          <a:bodyPr/>
          <a:lstStyle/>
          <a:p>
            <a:fld id="{7087FCA0-7AB6-47F1-B11D-4FF0A1129D0A}" type="slidenum">
              <a:rPr lang="en-GB" smtClean="0"/>
              <a:t>24</a:t>
            </a:fld>
            <a:endParaRPr lang="en-GB"/>
          </a:p>
        </p:txBody>
      </p:sp>
    </p:spTree>
    <p:extLst>
      <p:ext uri="{BB962C8B-B14F-4D97-AF65-F5344CB8AC3E}">
        <p14:creationId xmlns:p14="http://schemas.microsoft.com/office/powerpoint/2010/main" val="32243534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Not just</a:t>
            </a:r>
            <a:r>
              <a:rPr lang="en-US" baseline="0" dirty="0" smtClean="0"/>
              <a:t> concerned with with the abilities one has, rather it is belief in executing the skills that one already possesses that makes </a:t>
            </a:r>
            <a:r>
              <a:rPr lang="en-US" baseline="0" smtClean="0"/>
              <a:t>up efficacy </a:t>
            </a:r>
            <a:r>
              <a:rPr lang="en-US" baseline="0" dirty="0" smtClean="0"/>
              <a:t>beliefs</a:t>
            </a:r>
            <a:endParaRPr lang="en-US" dirty="0"/>
          </a:p>
        </p:txBody>
      </p:sp>
      <p:sp>
        <p:nvSpPr>
          <p:cNvPr id="4" name="Slide Number Placeholder 3"/>
          <p:cNvSpPr>
            <a:spLocks noGrp="1"/>
          </p:cNvSpPr>
          <p:nvPr>
            <p:ph type="sldNum" sz="quarter" idx="10"/>
          </p:nvPr>
        </p:nvSpPr>
        <p:spPr/>
        <p:txBody>
          <a:bodyPr/>
          <a:lstStyle/>
          <a:p>
            <a:fld id="{7087FCA0-7AB6-47F1-B11D-4FF0A1129D0A}" type="slidenum">
              <a:rPr lang="en-GB" smtClean="0"/>
              <a:t>25</a:t>
            </a:fld>
            <a:endParaRPr lang="en-GB"/>
          </a:p>
        </p:txBody>
      </p:sp>
    </p:spTree>
    <p:extLst>
      <p:ext uri="{BB962C8B-B14F-4D97-AF65-F5344CB8AC3E}">
        <p14:creationId xmlns:p14="http://schemas.microsoft.com/office/powerpoint/2010/main" val="22043829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7"/>
            <a:ext cx="971550" cy="219075"/>
          </a:xfrm>
        </p:spPr>
        <p:txBody>
          <a:bodyPr/>
          <a:lstStyle>
            <a:lvl1pPr>
              <a:defRPr/>
            </a:lvl1pPr>
          </a:lstStyle>
          <a:p>
            <a:fld id="{895BE807-7A2E-452E-9CFB-BFC1E72D0CD5}" type="datetimeFigureOut">
              <a:rPr lang="en-GB" smtClean="0"/>
              <a:t>13/03/2022</a:t>
            </a:fld>
            <a:endParaRPr lang="en-GB"/>
          </a:p>
        </p:txBody>
      </p:sp>
      <p:sp>
        <p:nvSpPr>
          <p:cNvPr id="5" name="Footer Placeholder 4"/>
          <p:cNvSpPr>
            <a:spLocks noGrp="1"/>
          </p:cNvSpPr>
          <p:nvPr>
            <p:ph type="ftr" sz="quarter" idx="11"/>
          </p:nvPr>
        </p:nvSpPr>
        <p:spPr>
          <a:xfrm>
            <a:off x="4140200" y="6381752"/>
            <a:ext cx="2895600" cy="365125"/>
          </a:xfrm>
          <a:prstGeom prst="rect">
            <a:avLst/>
          </a:prstGeom>
        </p:spPr>
        <p:txBody>
          <a:bodyPr/>
          <a:lstStyle>
            <a:lvl1pPr eaLnBrk="1" hangingPunct="1">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105553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895BE807-7A2E-452E-9CFB-BFC1E72D0CD5}" type="datetimeFigureOut">
              <a:rPr lang="en-GB" smtClean="0"/>
              <a:t>13/03/2022</a:t>
            </a:fld>
            <a:endParaRPr lang="en-GB"/>
          </a:p>
        </p:txBody>
      </p:sp>
      <p:sp>
        <p:nvSpPr>
          <p:cNvPr id="5" name="Footer Placeholder 4"/>
          <p:cNvSpPr>
            <a:spLocks noGrp="1"/>
          </p:cNvSpPr>
          <p:nvPr>
            <p:ph type="ftr" sz="quarter" idx="11"/>
          </p:nvPr>
        </p:nvSpPr>
        <p:spPr>
          <a:xfrm>
            <a:off x="3132138" y="6461127"/>
            <a:ext cx="2895600" cy="365125"/>
          </a:xfrm>
          <a:prstGeom prst="rect">
            <a:avLst/>
          </a:prstGeom>
        </p:spPr>
        <p:txBody>
          <a:bodyPr/>
          <a:lstStyle>
            <a:lvl1pPr eaLnBrk="1" hangingPunct="1">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2188078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895BE807-7A2E-452E-9CFB-BFC1E72D0CD5}" type="datetimeFigureOut">
              <a:rPr lang="en-GB" smtClean="0"/>
              <a:t>13/03/2022</a:t>
            </a:fld>
            <a:endParaRPr lang="en-GB"/>
          </a:p>
        </p:txBody>
      </p:sp>
      <p:sp>
        <p:nvSpPr>
          <p:cNvPr id="5"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450594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fld id="{895BE807-7A2E-452E-9CFB-BFC1E72D0CD5}" type="datetimeFigureOut">
              <a:rPr lang="en-GB" smtClean="0"/>
              <a:t>13/03/2022</a:t>
            </a:fld>
            <a:endParaRPr lang="en-GB"/>
          </a:p>
        </p:txBody>
      </p:sp>
      <p:sp>
        <p:nvSpPr>
          <p:cNvPr id="6"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7273840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fld id="{895BE807-7A2E-452E-9CFB-BFC1E72D0CD5}" type="datetimeFigureOut">
              <a:rPr lang="en-GB" smtClean="0"/>
              <a:t>13/03/2022</a:t>
            </a:fld>
            <a:endParaRPr lang="en-GB"/>
          </a:p>
        </p:txBody>
      </p:sp>
      <p:sp>
        <p:nvSpPr>
          <p:cNvPr id="8"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1166359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fld id="{895BE807-7A2E-452E-9CFB-BFC1E72D0CD5}" type="datetimeFigureOut">
              <a:rPr lang="en-GB" smtClean="0"/>
              <a:t>13/03/2022</a:t>
            </a:fld>
            <a:endParaRPr lang="en-GB"/>
          </a:p>
        </p:txBody>
      </p:sp>
      <p:sp>
        <p:nvSpPr>
          <p:cNvPr id="4"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126748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895BE807-7A2E-452E-9CFB-BFC1E72D0CD5}" type="datetimeFigureOut">
              <a:rPr lang="en-GB" smtClean="0"/>
              <a:t>13/03/2022</a:t>
            </a:fld>
            <a:endParaRPr lang="en-GB"/>
          </a:p>
        </p:txBody>
      </p:sp>
      <p:sp>
        <p:nvSpPr>
          <p:cNvPr id="3"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213609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895BE807-7A2E-452E-9CFB-BFC1E72D0CD5}" type="datetimeFigureOut">
              <a:rPr lang="en-GB" smtClean="0"/>
              <a:t>13/03/2022</a:t>
            </a:fld>
            <a:endParaRPr lang="en-GB"/>
          </a:p>
        </p:txBody>
      </p:sp>
      <p:sp>
        <p:nvSpPr>
          <p:cNvPr id="6"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4115351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Drag picture to placeholder or click icon to add</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895BE807-7A2E-452E-9CFB-BFC1E72D0CD5}" type="datetimeFigureOut">
              <a:rPr lang="en-GB" smtClean="0"/>
              <a:t>13/03/2022</a:t>
            </a:fld>
            <a:endParaRPr lang="en-GB"/>
          </a:p>
        </p:txBody>
      </p:sp>
      <p:sp>
        <p:nvSpPr>
          <p:cNvPr id="6"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2989643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895BE807-7A2E-452E-9CFB-BFC1E72D0CD5}" type="datetimeFigureOut">
              <a:rPr lang="en-GB" smtClean="0"/>
              <a:t>13/03/2022</a:t>
            </a:fld>
            <a:endParaRPr lang="en-GB"/>
          </a:p>
        </p:txBody>
      </p:sp>
      <p:sp>
        <p:nvSpPr>
          <p:cNvPr id="5"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2084279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895BE807-7A2E-452E-9CFB-BFC1E72D0CD5}" type="datetimeFigureOut">
              <a:rPr lang="en-GB" smtClean="0"/>
              <a:t>13/03/2022</a:t>
            </a:fld>
            <a:endParaRPr lang="en-GB"/>
          </a:p>
        </p:txBody>
      </p:sp>
      <p:sp>
        <p:nvSpPr>
          <p:cNvPr id="5"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624590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hangingPunct="1">
              <a:defRPr sz="1050" smtClean="0">
                <a:solidFill>
                  <a:schemeClr val="tx1">
                    <a:tint val="75000"/>
                  </a:schemeClr>
                </a:solidFill>
              </a:defRPr>
            </a:lvl1pPr>
          </a:lstStyle>
          <a:p>
            <a:fld id="{895BE807-7A2E-452E-9CFB-BFC1E72D0CD5}" type="datetimeFigureOut">
              <a:rPr lang="en-GB" smtClean="0"/>
              <a:t>13/03/2022</a:t>
            </a:fld>
            <a:endParaRPr lang="en-GB"/>
          </a:p>
        </p:txBody>
      </p:sp>
      <p:sp>
        <p:nvSpPr>
          <p:cNvPr id="6" name="Slide Number Placeholder 5"/>
          <p:cNvSpPr>
            <a:spLocks noGrp="1"/>
          </p:cNvSpPr>
          <p:nvPr>
            <p:ph type="sldNum" sz="quarter" idx="4"/>
          </p:nvPr>
        </p:nvSpPr>
        <p:spPr>
          <a:xfrm>
            <a:off x="7956550" y="6381752"/>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40585979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2">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3">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4">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5">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Lst>
      </p:bldP>
    </p:bldLst>
  </p:timing>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selfdeterminationtheory.org/research/sport-exercise-and-physical-education/" TargetMode="External"/><Relationship Id="rId2" Type="http://schemas.openxmlformats.org/officeDocument/2006/relationships/hyperlink" Target="http://selfdeterminationtheory.org/"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exercise-motivation.bangor.ac.uk/breq/theory.php"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tmp"/><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journalslibrary.nihr.ac.uk/phr/phr03020/#/full-report"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youtu.be/cXO8BJ8v99U"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youtube.com/watch?v=HW6Sa4uk7oE" TargetMode="External"/><Relationship Id="rId2" Type="http://schemas.openxmlformats.org/officeDocument/2006/relationships/hyperlink" Target="https://www.youtube.com/watch?v=E6cHx7c8nt8"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www.parkrun.org.uk/"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www.youtube.com/watch?v=O0lvProRGkQ"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O0lvProRGkQ" TargetMode="Externa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blog.parkrun.com/uk/2018/11/07/black-combe-birthday/" TargetMode="External"/><Relationship Id="rId2" Type="http://schemas.openxmlformats.org/officeDocument/2006/relationships/hyperlink" Target="https://www.youtube.com/watch?v=wJGaU4w0x9s" TargetMode="External"/><Relationship Id="rId1" Type="http://schemas.openxmlformats.org/officeDocument/2006/relationships/slideLayout" Target="../slideLayouts/slideLayout2.xml"/><Relationship Id="rId4" Type="http://schemas.openxmlformats.org/officeDocument/2006/relationships/hyperlink" Target="https://insidetime.org/parkrun-extends-to-more-than-20-prisons/" TargetMode="External"/></Relationships>
</file>

<file path=ppt/slides/_rels/slide51.xml.rels><?xml version="1.0" encoding="UTF-8" standalone="yes"?>
<Relationships xmlns="http://schemas.openxmlformats.org/package/2006/relationships"><Relationship Id="rId2" Type="http://schemas.openxmlformats.org/officeDocument/2006/relationships/hyperlink" Target="https://www.journalslibrary.nihr.ac.uk/phr/phr03020/#/full-repor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55676" y="1801596"/>
            <a:ext cx="5829300" cy="1102519"/>
          </a:xfrm>
        </p:spPr>
        <p:txBody>
          <a:bodyPr>
            <a:normAutofit fontScale="90000"/>
          </a:bodyPr>
          <a:lstStyle/>
          <a:p>
            <a:r>
              <a:rPr lang="en-GB" dirty="0" smtClean="0"/>
              <a:t>Theories of Motivation and Behaviour Change</a:t>
            </a:r>
            <a:endParaRPr lang="en-GB" dirty="0"/>
          </a:p>
        </p:txBody>
      </p:sp>
      <p:sp>
        <p:nvSpPr>
          <p:cNvPr id="3" name="Subtitle 2"/>
          <p:cNvSpPr>
            <a:spLocks noGrp="1"/>
          </p:cNvSpPr>
          <p:nvPr>
            <p:ph type="subTitle" idx="1"/>
          </p:nvPr>
        </p:nvSpPr>
        <p:spPr/>
        <p:txBody>
          <a:bodyPr/>
          <a:lstStyle/>
          <a:p>
            <a:r>
              <a:rPr lang="en-GB" dirty="0" smtClean="0">
                <a:solidFill>
                  <a:schemeClr val="bg1"/>
                </a:solidFill>
              </a:rPr>
              <a:t>Practical Application of Theory</a:t>
            </a:r>
          </a:p>
          <a:p>
            <a:r>
              <a:rPr lang="en-GB" dirty="0" smtClean="0">
                <a:solidFill>
                  <a:schemeClr val="bg1"/>
                </a:solidFill>
              </a:rPr>
              <a:t>Alison Connaughton</a:t>
            </a:r>
          </a:p>
          <a:p>
            <a:r>
              <a:rPr lang="en-GB" dirty="0" smtClean="0">
                <a:solidFill>
                  <a:schemeClr val="bg1"/>
                </a:solidFill>
              </a:rPr>
              <a:t>(March 12</a:t>
            </a:r>
            <a:r>
              <a:rPr lang="en-GB" baseline="30000" dirty="0" smtClean="0">
                <a:solidFill>
                  <a:schemeClr val="bg1"/>
                </a:solidFill>
              </a:rPr>
              <a:t>th</a:t>
            </a:r>
            <a:r>
              <a:rPr lang="en-GB" dirty="0" smtClean="0">
                <a:solidFill>
                  <a:schemeClr val="bg1"/>
                </a:solidFill>
              </a:rPr>
              <a:t>, 2022)</a:t>
            </a:r>
            <a:endParaRPr lang="en-GB" dirty="0">
              <a:solidFill>
                <a:schemeClr val="bg1"/>
              </a:solidFill>
            </a:endParaRPr>
          </a:p>
        </p:txBody>
      </p:sp>
    </p:spTree>
    <p:extLst>
      <p:ext uri="{BB962C8B-B14F-4D97-AF65-F5344CB8AC3E}">
        <p14:creationId xmlns:p14="http://schemas.microsoft.com/office/powerpoint/2010/main" val="320028393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a:xfrm>
            <a:off x="457200" y="1310055"/>
            <a:ext cx="8229600" cy="3917032"/>
          </a:xfrm>
        </p:spPr>
        <p:txBody>
          <a:bodyPr/>
          <a:lstStyle/>
          <a:p>
            <a:pPr marL="0" indent="0">
              <a:buNone/>
            </a:pPr>
            <a:r>
              <a:rPr lang="en-GB" b="1" dirty="0" smtClean="0"/>
              <a:t>Plan for the afternoon…</a:t>
            </a:r>
          </a:p>
          <a:p>
            <a:r>
              <a:rPr lang="en-GB" dirty="0" smtClean="0"/>
              <a:t>Theories: </a:t>
            </a:r>
            <a:r>
              <a:rPr lang="en-GB" dirty="0"/>
              <a:t>SDT (CET / BNT / OIT) / </a:t>
            </a:r>
            <a:r>
              <a:rPr lang="en-GB" dirty="0" smtClean="0"/>
              <a:t>SET (quick recap if necessary?)</a:t>
            </a:r>
            <a:endParaRPr lang="en-GB" dirty="0"/>
          </a:p>
          <a:p>
            <a:r>
              <a:rPr lang="en-GB" dirty="0" smtClean="0"/>
              <a:t>Practical application of theory to case studies (FFIT / parkrun)</a:t>
            </a:r>
          </a:p>
          <a:p>
            <a:endParaRPr lang="en-GB" dirty="0" smtClean="0"/>
          </a:p>
          <a:p>
            <a:r>
              <a:rPr lang="en-GB" dirty="0" smtClean="0"/>
              <a:t>Tasks </a:t>
            </a:r>
            <a:r>
              <a:rPr lang="en-GB" dirty="0"/>
              <a:t>/ Directed </a:t>
            </a:r>
            <a:r>
              <a:rPr lang="en-GB" dirty="0" smtClean="0"/>
              <a:t>reading</a:t>
            </a:r>
            <a:endParaRPr lang="en-GB" dirty="0"/>
          </a:p>
        </p:txBody>
      </p:sp>
    </p:spTree>
    <p:extLst>
      <p:ext uri="{BB962C8B-B14F-4D97-AF65-F5344CB8AC3E}">
        <p14:creationId xmlns:p14="http://schemas.microsoft.com/office/powerpoint/2010/main" val="116606346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 so far…</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8482934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a:xfrm>
            <a:off x="551145" y="1503122"/>
            <a:ext cx="8135655" cy="4108537"/>
          </a:xfrm>
        </p:spPr>
        <p:txBody>
          <a:bodyPr/>
          <a:lstStyle/>
          <a:p>
            <a:r>
              <a:rPr lang="en-US" dirty="0" smtClean="0"/>
              <a:t>Intrinsic Motivation</a:t>
            </a:r>
          </a:p>
          <a:p>
            <a:pPr lvl="1"/>
            <a:r>
              <a:rPr lang="en-US" dirty="0" smtClean="0"/>
              <a:t>Cognitive Evaluation Theory</a:t>
            </a:r>
          </a:p>
          <a:p>
            <a:r>
              <a:rPr lang="en-US" dirty="0" smtClean="0"/>
              <a:t>Extrinsic Motivation</a:t>
            </a:r>
          </a:p>
          <a:p>
            <a:pPr lvl="1"/>
            <a:r>
              <a:rPr lang="en-US" dirty="0" smtClean="0"/>
              <a:t>Organismic Integration Theory</a:t>
            </a:r>
          </a:p>
          <a:p>
            <a:r>
              <a:rPr lang="en-US" dirty="0" smtClean="0"/>
              <a:t>Basic Psychological Needs Theory</a:t>
            </a:r>
          </a:p>
          <a:p>
            <a:pPr lvl="1"/>
            <a:r>
              <a:rPr lang="en-US" dirty="0" smtClean="0"/>
              <a:t>Need support/thwarting</a:t>
            </a:r>
          </a:p>
          <a:p>
            <a:r>
              <a:rPr lang="en-US" dirty="0" smtClean="0"/>
              <a:t>Self Efficacy Theory</a:t>
            </a:r>
          </a:p>
          <a:p>
            <a:pPr marL="457200" lvl="1" indent="0">
              <a:buNone/>
            </a:pPr>
            <a:endParaRPr lang="en-US" dirty="0" smtClean="0"/>
          </a:p>
          <a:p>
            <a:pPr lvl="1"/>
            <a:endParaRPr lang="en-US" dirty="0"/>
          </a:p>
        </p:txBody>
      </p:sp>
    </p:spTree>
    <p:extLst>
      <p:ext uri="{BB962C8B-B14F-4D97-AF65-F5344CB8AC3E}">
        <p14:creationId xmlns:p14="http://schemas.microsoft.com/office/powerpoint/2010/main" val="32139589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a:t>
            </a:r>
            <a:endParaRPr lang="en-GB" dirty="0"/>
          </a:p>
        </p:txBody>
      </p:sp>
      <p:sp>
        <p:nvSpPr>
          <p:cNvPr id="3" name="Content Placeholder 2"/>
          <p:cNvSpPr>
            <a:spLocks noGrp="1"/>
          </p:cNvSpPr>
          <p:nvPr>
            <p:ph idx="1"/>
          </p:nvPr>
        </p:nvSpPr>
        <p:spPr/>
        <p:txBody>
          <a:bodyPr/>
          <a:lstStyle/>
          <a:p>
            <a:pPr marL="0" indent="0">
              <a:buNone/>
            </a:pPr>
            <a:r>
              <a:rPr lang="en-GB" dirty="0" smtClean="0"/>
              <a:t>Self </a:t>
            </a:r>
            <a:r>
              <a:rPr lang="en-GB" dirty="0"/>
              <a:t>Determination Theory</a:t>
            </a:r>
          </a:p>
          <a:p>
            <a:r>
              <a:rPr lang="en-GB" dirty="0" smtClean="0">
                <a:hlinkClick r:id="rId2"/>
              </a:rPr>
              <a:t>http</a:t>
            </a:r>
            <a:r>
              <a:rPr lang="en-GB" dirty="0">
                <a:hlinkClick r:id="rId2"/>
              </a:rPr>
              <a:t>://selfdeterminationtheory.org</a:t>
            </a:r>
            <a:r>
              <a:rPr lang="en-GB" dirty="0" smtClean="0">
                <a:hlinkClick r:id="rId2"/>
              </a:rPr>
              <a:t>/</a:t>
            </a:r>
            <a:endParaRPr lang="en-GB" dirty="0" smtClean="0"/>
          </a:p>
          <a:p>
            <a:endParaRPr lang="en-GB" dirty="0" smtClean="0"/>
          </a:p>
          <a:p>
            <a:pPr marL="0" indent="0">
              <a:buNone/>
            </a:pPr>
            <a:r>
              <a:rPr lang="en-GB" dirty="0" smtClean="0"/>
              <a:t>Sport, Exercise and Physical Education</a:t>
            </a:r>
          </a:p>
          <a:p>
            <a:r>
              <a:rPr lang="en-GB" dirty="0">
                <a:hlinkClick r:id="rId3"/>
              </a:rPr>
              <a:t>https://selfdeterminationtheory.org/research/sport-exercise-and-physical-education</a:t>
            </a:r>
            <a:r>
              <a:rPr lang="en-GB" dirty="0" smtClean="0">
                <a:hlinkClick r:id="rId3"/>
              </a:rPr>
              <a:t>/</a:t>
            </a:r>
            <a:endParaRPr lang="en-GB" dirty="0" smtClean="0"/>
          </a:p>
          <a:p>
            <a:endParaRPr lang="en-GB" dirty="0"/>
          </a:p>
        </p:txBody>
      </p:sp>
    </p:spTree>
    <p:extLst>
      <p:ext uri="{BB962C8B-B14F-4D97-AF65-F5344CB8AC3E}">
        <p14:creationId xmlns:p14="http://schemas.microsoft.com/office/powerpoint/2010/main" val="426222402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SDT</a:t>
            </a:r>
            <a:endParaRPr lang="en-US" dirty="0"/>
          </a:p>
        </p:txBody>
      </p:sp>
      <p:sp>
        <p:nvSpPr>
          <p:cNvPr id="3" name="Content Placeholder 2"/>
          <p:cNvSpPr>
            <a:spLocks noGrp="1"/>
          </p:cNvSpPr>
          <p:nvPr>
            <p:ph idx="1"/>
          </p:nvPr>
        </p:nvSpPr>
        <p:spPr/>
        <p:txBody>
          <a:bodyPr/>
          <a:lstStyle/>
          <a:p>
            <a:r>
              <a:rPr lang="en-US" b="1" dirty="0" smtClean="0">
                <a:solidFill>
                  <a:srgbClr val="FF0000"/>
                </a:solidFill>
              </a:rPr>
              <a:t>Cognitive </a:t>
            </a:r>
            <a:r>
              <a:rPr lang="en-US" b="1" dirty="0">
                <a:solidFill>
                  <a:srgbClr val="FF0000"/>
                </a:solidFill>
              </a:rPr>
              <a:t>Evaluation Theory</a:t>
            </a:r>
          </a:p>
          <a:p>
            <a:r>
              <a:rPr lang="en-US" dirty="0"/>
              <a:t>Organismic Integration Theory</a:t>
            </a:r>
          </a:p>
          <a:p>
            <a:r>
              <a:rPr lang="en-US" dirty="0"/>
              <a:t>Causality Orientations </a:t>
            </a:r>
            <a:r>
              <a:rPr lang="en-US" dirty="0" smtClean="0"/>
              <a:t>Theory</a:t>
            </a:r>
          </a:p>
          <a:p>
            <a:r>
              <a:rPr lang="en-US" dirty="0" smtClean="0"/>
              <a:t>Basic </a:t>
            </a:r>
            <a:r>
              <a:rPr lang="en-US" dirty="0"/>
              <a:t>Psychological Needs </a:t>
            </a:r>
            <a:r>
              <a:rPr lang="en-US" dirty="0" smtClean="0"/>
              <a:t>Theory</a:t>
            </a:r>
          </a:p>
          <a:p>
            <a:r>
              <a:rPr lang="en-US" dirty="0" smtClean="0"/>
              <a:t>Goal Contents </a:t>
            </a:r>
            <a:r>
              <a:rPr lang="en-US" dirty="0"/>
              <a:t>T</a:t>
            </a:r>
            <a:r>
              <a:rPr lang="en-US" dirty="0" smtClean="0"/>
              <a:t>heory</a:t>
            </a:r>
            <a:endParaRPr lang="en-US" dirty="0"/>
          </a:p>
          <a:p>
            <a:r>
              <a:rPr lang="en-US" dirty="0" smtClean="0"/>
              <a:t>Relationships Motivation </a:t>
            </a:r>
            <a:r>
              <a:rPr lang="en-US" dirty="0"/>
              <a:t>T</a:t>
            </a:r>
            <a:r>
              <a:rPr lang="en-US" dirty="0" smtClean="0"/>
              <a:t>heory</a:t>
            </a:r>
            <a:endParaRPr lang="en-US" dirty="0"/>
          </a:p>
        </p:txBody>
      </p:sp>
    </p:spTree>
    <p:extLst>
      <p:ext uri="{BB962C8B-B14F-4D97-AF65-F5344CB8AC3E}">
        <p14:creationId xmlns:p14="http://schemas.microsoft.com/office/powerpoint/2010/main" val="202575298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Intrinsic Motivation</a:t>
            </a:r>
            <a:endParaRPr lang="en-US" dirty="0"/>
          </a:p>
        </p:txBody>
      </p:sp>
      <p:sp>
        <p:nvSpPr>
          <p:cNvPr id="3" name="Content Placeholder 2"/>
          <p:cNvSpPr>
            <a:spLocks noGrp="1"/>
          </p:cNvSpPr>
          <p:nvPr>
            <p:ph idx="1"/>
          </p:nvPr>
        </p:nvSpPr>
        <p:spPr>
          <a:xfrm>
            <a:off x="457200" y="1437363"/>
            <a:ext cx="8229600" cy="3917032"/>
          </a:xfrm>
        </p:spPr>
        <p:txBody>
          <a:bodyPr/>
          <a:lstStyle/>
          <a:p>
            <a:r>
              <a:rPr lang="en-US" dirty="0" smtClean="0"/>
              <a:t>Participating in an activity for its inherent satisfaction (Ryan &amp; </a:t>
            </a:r>
            <a:r>
              <a:rPr lang="en-US" dirty="0" err="1" smtClean="0"/>
              <a:t>Deci</a:t>
            </a:r>
            <a:r>
              <a:rPr lang="en-US" dirty="0" smtClean="0"/>
              <a:t>, 2000)</a:t>
            </a:r>
          </a:p>
          <a:p>
            <a:pPr lvl="1"/>
            <a:r>
              <a:rPr lang="en-US" dirty="0" smtClean="0"/>
              <a:t>Interest</a:t>
            </a:r>
          </a:p>
          <a:p>
            <a:pPr lvl="1"/>
            <a:r>
              <a:rPr lang="en-US" dirty="0" smtClean="0"/>
              <a:t>Spontaneous Enjoyment</a:t>
            </a:r>
          </a:p>
          <a:p>
            <a:pPr lvl="1"/>
            <a:r>
              <a:rPr lang="en-US" dirty="0" smtClean="0"/>
              <a:t>Occurs in the absence of reward </a:t>
            </a:r>
          </a:p>
          <a:p>
            <a:pPr lvl="1"/>
            <a:r>
              <a:rPr lang="en-US" dirty="0" smtClean="0"/>
              <a:t>Curiosity</a:t>
            </a:r>
          </a:p>
          <a:p>
            <a:pPr lvl="1"/>
            <a:r>
              <a:rPr lang="en-US" dirty="0" smtClean="0"/>
              <a:t>Challenging?</a:t>
            </a:r>
          </a:p>
          <a:p>
            <a:pPr lvl="1"/>
            <a:r>
              <a:rPr lang="en-US" dirty="0" smtClean="0"/>
              <a:t>Couched with innate </a:t>
            </a:r>
            <a:r>
              <a:rPr lang="en-US" dirty="0"/>
              <a:t>P</a:t>
            </a:r>
            <a:r>
              <a:rPr lang="en-US" dirty="0" smtClean="0"/>
              <a:t>sychological Needs</a:t>
            </a:r>
            <a:endParaRPr lang="en-US" dirty="0"/>
          </a:p>
        </p:txBody>
      </p:sp>
    </p:spTree>
    <p:extLst>
      <p:ext uri="{BB962C8B-B14F-4D97-AF65-F5344CB8AC3E}">
        <p14:creationId xmlns:p14="http://schemas.microsoft.com/office/powerpoint/2010/main" val="779502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Cognitive Evaluation Theory</a:t>
            </a:r>
            <a:endParaRPr lang="en-US" dirty="0"/>
          </a:p>
        </p:txBody>
      </p:sp>
      <p:sp>
        <p:nvSpPr>
          <p:cNvPr id="3" name="Content Placeholder 2"/>
          <p:cNvSpPr>
            <a:spLocks noGrp="1"/>
          </p:cNvSpPr>
          <p:nvPr>
            <p:ph idx="1"/>
          </p:nvPr>
        </p:nvSpPr>
        <p:spPr>
          <a:xfrm>
            <a:off x="457200" y="2057401"/>
            <a:ext cx="8461332" cy="2110922"/>
          </a:xfrm>
        </p:spPr>
        <p:txBody>
          <a:bodyPr/>
          <a:lstStyle/>
          <a:p>
            <a:r>
              <a:rPr lang="en-US" dirty="0" err="1" smtClean="0"/>
              <a:t>Deci</a:t>
            </a:r>
            <a:r>
              <a:rPr lang="en-US" dirty="0" smtClean="0"/>
              <a:t> (1975), </a:t>
            </a:r>
            <a:r>
              <a:rPr lang="en-US" dirty="0" err="1" smtClean="0"/>
              <a:t>Deci</a:t>
            </a:r>
            <a:r>
              <a:rPr lang="en-US" dirty="0" smtClean="0"/>
              <a:t> &amp; Ryan (1980; 1985)</a:t>
            </a:r>
            <a:endParaRPr lang="en-US" dirty="0"/>
          </a:p>
          <a:p>
            <a:r>
              <a:rPr lang="en-US" dirty="0" smtClean="0"/>
              <a:t>How various external events (and later internal events; Ryan, 1982) enhance or diminish intrinsic motivation</a:t>
            </a:r>
          </a:p>
        </p:txBody>
      </p:sp>
      <p:sp>
        <p:nvSpPr>
          <p:cNvPr id="4" name="TextBox 3"/>
          <p:cNvSpPr txBox="1"/>
          <p:nvPr/>
        </p:nvSpPr>
        <p:spPr>
          <a:xfrm>
            <a:off x="1841501" y="4472215"/>
            <a:ext cx="1705429" cy="923330"/>
          </a:xfrm>
          <a:prstGeom prst="rect">
            <a:avLst/>
          </a:prstGeom>
          <a:noFill/>
        </p:spPr>
        <p:txBody>
          <a:bodyPr wrap="square" rtlCol="0">
            <a:spAutoFit/>
          </a:bodyPr>
          <a:lstStyle/>
          <a:p>
            <a:r>
              <a:rPr lang="en-US" sz="1350" dirty="0"/>
              <a:t>Rewards, feedback, evaluations, and ways of communicating </a:t>
            </a:r>
          </a:p>
          <a:p>
            <a:endParaRPr lang="en-US" sz="1350" dirty="0"/>
          </a:p>
        </p:txBody>
      </p:sp>
      <p:sp>
        <p:nvSpPr>
          <p:cNvPr id="5" name="TextBox 4"/>
          <p:cNvSpPr txBox="1"/>
          <p:nvPr/>
        </p:nvSpPr>
        <p:spPr>
          <a:xfrm>
            <a:off x="5529036" y="4472215"/>
            <a:ext cx="1705428" cy="715581"/>
          </a:xfrm>
          <a:prstGeom prst="rect">
            <a:avLst/>
          </a:prstGeom>
          <a:noFill/>
        </p:spPr>
        <p:txBody>
          <a:bodyPr wrap="square" rtlCol="0">
            <a:spAutoFit/>
          </a:bodyPr>
          <a:lstStyle/>
          <a:p>
            <a:r>
              <a:rPr lang="en-US" sz="1350" dirty="0"/>
              <a:t>Intrinsic Motivation (interest, enjoyment, free persistence)</a:t>
            </a:r>
          </a:p>
        </p:txBody>
      </p:sp>
      <p:sp>
        <p:nvSpPr>
          <p:cNvPr id="6" name="Right Arrow 5"/>
          <p:cNvSpPr/>
          <p:nvPr/>
        </p:nvSpPr>
        <p:spPr>
          <a:xfrm>
            <a:off x="3719286" y="4730751"/>
            <a:ext cx="1637393" cy="22225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7524698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Cognitive Evaluation Theory</a:t>
            </a:r>
            <a:endParaRPr lang="en-US" dirty="0"/>
          </a:p>
        </p:txBody>
      </p:sp>
      <p:sp>
        <p:nvSpPr>
          <p:cNvPr id="3" name="Content Placeholder 2"/>
          <p:cNvSpPr>
            <a:spLocks noGrp="1"/>
          </p:cNvSpPr>
          <p:nvPr>
            <p:ph idx="1"/>
          </p:nvPr>
        </p:nvSpPr>
        <p:spPr/>
        <p:txBody>
          <a:bodyPr/>
          <a:lstStyle/>
          <a:p>
            <a:r>
              <a:rPr lang="en-US" dirty="0" smtClean="0"/>
              <a:t>Informational</a:t>
            </a:r>
          </a:p>
          <a:p>
            <a:pPr lvl="1"/>
            <a:r>
              <a:rPr lang="en-US" dirty="0" smtClean="0"/>
              <a:t>Increase intrinsic motivation</a:t>
            </a:r>
          </a:p>
          <a:p>
            <a:pPr marL="0" indent="0">
              <a:buNone/>
            </a:pPr>
            <a:endParaRPr lang="en-US" dirty="0" smtClean="0"/>
          </a:p>
          <a:p>
            <a:r>
              <a:rPr lang="en-US" dirty="0" smtClean="0"/>
              <a:t>Controlling</a:t>
            </a:r>
          </a:p>
          <a:p>
            <a:pPr lvl="1"/>
            <a:r>
              <a:rPr lang="en-US" dirty="0" smtClean="0"/>
              <a:t>Decrease intrinsic motivation </a:t>
            </a:r>
          </a:p>
        </p:txBody>
      </p:sp>
    </p:spTree>
    <p:extLst>
      <p:ext uri="{BB962C8B-B14F-4D97-AF65-F5344CB8AC3E}">
        <p14:creationId xmlns:p14="http://schemas.microsoft.com/office/powerpoint/2010/main" val="1022214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informational and controlling rewards?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1889085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SDT</a:t>
            </a:r>
            <a:endParaRPr lang="en-US" dirty="0"/>
          </a:p>
        </p:txBody>
      </p:sp>
      <p:sp>
        <p:nvSpPr>
          <p:cNvPr id="3" name="Content Placeholder 2"/>
          <p:cNvSpPr>
            <a:spLocks noGrp="1"/>
          </p:cNvSpPr>
          <p:nvPr>
            <p:ph idx="1"/>
          </p:nvPr>
        </p:nvSpPr>
        <p:spPr/>
        <p:txBody>
          <a:bodyPr/>
          <a:lstStyle/>
          <a:p>
            <a:r>
              <a:rPr lang="en-US" dirty="0" smtClean="0"/>
              <a:t>Cognitive </a:t>
            </a:r>
            <a:r>
              <a:rPr lang="en-US" dirty="0"/>
              <a:t>Evaluation Theory</a:t>
            </a:r>
          </a:p>
          <a:p>
            <a:r>
              <a:rPr lang="en-US" b="1" dirty="0">
                <a:solidFill>
                  <a:srgbClr val="FF0000"/>
                </a:solidFill>
              </a:rPr>
              <a:t>Organismic Integration Theory</a:t>
            </a:r>
          </a:p>
          <a:p>
            <a:r>
              <a:rPr lang="en-US" dirty="0"/>
              <a:t>Causality Orientations </a:t>
            </a:r>
            <a:r>
              <a:rPr lang="en-US" dirty="0" smtClean="0"/>
              <a:t>Theory</a:t>
            </a:r>
          </a:p>
          <a:p>
            <a:r>
              <a:rPr lang="en-US" dirty="0" smtClean="0"/>
              <a:t>Basic </a:t>
            </a:r>
            <a:r>
              <a:rPr lang="en-US" dirty="0"/>
              <a:t>Psychological Needs </a:t>
            </a:r>
            <a:r>
              <a:rPr lang="en-US" dirty="0" smtClean="0"/>
              <a:t>Theory</a:t>
            </a:r>
          </a:p>
          <a:p>
            <a:r>
              <a:rPr lang="en-US" dirty="0" smtClean="0"/>
              <a:t>Goal Contents </a:t>
            </a:r>
            <a:r>
              <a:rPr lang="en-US" dirty="0"/>
              <a:t>T</a:t>
            </a:r>
            <a:r>
              <a:rPr lang="en-US" dirty="0" smtClean="0"/>
              <a:t>heory</a:t>
            </a:r>
            <a:endParaRPr lang="en-US" dirty="0"/>
          </a:p>
          <a:p>
            <a:r>
              <a:rPr lang="en-US" dirty="0" smtClean="0"/>
              <a:t>Relationships Motivation </a:t>
            </a:r>
            <a:r>
              <a:rPr lang="en-US" dirty="0"/>
              <a:t>T</a:t>
            </a:r>
            <a:r>
              <a:rPr lang="en-US" dirty="0" smtClean="0"/>
              <a:t>heory</a:t>
            </a:r>
            <a:endParaRPr lang="en-US" dirty="0"/>
          </a:p>
        </p:txBody>
      </p:sp>
    </p:spTree>
    <p:extLst>
      <p:ext uri="{BB962C8B-B14F-4D97-AF65-F5344CB8AC3E}">
        <p14:creationId xmlns:p14="http://schemas.microsoft.com/office/powerpoint/2010/main" val="19812328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3" name="Content Placeholder 2"/>
          <p:cNvSpPr>
            <a:spLocks noGrp="1"/>
          </p:cNvSpPr>
          <p:nvPr>
            <p:ph idx="1"/>
          </p:nvPr>
        </p:nvSpPr>
        <p:spPr/>
        <p:txBody>
          <a:bodyPr/>
          <a:lstStyle/>
          <a:p>
            <a:pPr marL="0" indent="0">
              <a:buNone/>
            </a:pPr>
            <a:r>
              <a:rPr lang="en-US" dirty="0"/>
              <a:t>Organismic Integration </a:t>
            </a:r>
            <a:r>
              <a:rPr lang="en-US" dirty="0" smtClean="0"/>
              <a:t>Theory</a:t>
            </a:r>
            <a:r>
              <a:rPr lang="en-US" dirty="0"/>
              <a:t> </a:t>
            </a:r>
            <a:r>
              <a:rPr lang="en-US" dirty="0" smtClean="0"/>
              <a:t>(</a:t>
            </a:r>
            <a:r>
              <a:rPr lang="en-US" dirty="0" err="1" smtClean="0"/>
              <a:t>Deci</a:t>
            </a:r>
            <a:r>
              <a:rPr lang="en-US" dirty="0" smtClean="0"/>
              <a:t> &amp; Ryan, 1985; Ryan &amp; </a:t>
            </a:r>
            <a:r>
              <a:rPr lang="en-US" dirty="0" err="1" smtClean="0"/>
              <a:t>Deci</a:t>
            </a:r>
            <a:r>
              <a:rPr lang="en-US" dirty="0" smtClean="0"/>
              <a:t>, 2017)</a:t>
            </a:r>
          </a:p>
          <a:p>
            <a:pPr marL="0" indent="0">
              <a:buNone/>
            </a:pPr>
            <a:endParaRPr lang="en-US" dirty="0"/>
          </a:p>
          <a:p>
            <a:pPr marL="0" indent="0">
              <a:buNone/>
            </a:pPr>
            <a:r>
              <a:rPr lang="en-US" dirty="0" smtClean="0"/>
              <a:t>BREQ / BREQ-2 / BREQ-3 – Measure widely used. </a:t>
            </a:r>
            <a:endParaRPr lang="en-US" dirty="0"/>
          </a:p>
        </p:txBody>
      </p:sp>
    </p:spTree>
    <p:extLst>
      <p:ext uri="{BB962C8B-B14F-4D97-AF65-F5344CB8AC3E}">
        <p14:creationId xmlns:p14="http://schemas.microsoft.com/office/powerpoint/2010/main" val="4849674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Studies</a:t>
            </a:r>
            <a:endParaRPr lang="en-GB" dirty="0"/>
          </a:p>
        </p:txBody>
      </p:sp>
      <p:sp>
        <p:nvSpPr>
          <p:cNvPr id="3" name="Content Placeholder 2"/>
          <p:cNvSpPr>
            <a:spLocks noGrp="1"/>
          </p:cNvSpPr>
          <p:nvPr>
            <p:ph idx="1"/>
          </p:nvPr>
        </p:nvSpPr>
        <p:spPr/>
        <p:txBody>
          <a:bodyPr/>
          <a:lstStyle/>
          <a:p>
            <a:r>
              <a:rPr lang="en-GB" dirty="0"/>
              <a:t>Hypothetical examples of the behavioural regulation of </a:t>
            </a:r>
            <a:r>
              <a:rPr lang="en-GB" dirty="0" smtClean="0"/>
              <a:t>individuals. </a:t>
            </a:r>
          </a:p>
          <a:p>
            <a:endParaRPr lang="en-GB" dirty="0" smtClean="0"/>
          </a:p>
          <a:p>
            <a:r>
              <a:rPr lang="en-GB" dirty="0" smtClean="0"/>
              <a:t>Bangor University </a:t>
            </a:r>
          </a:p>
          <a:p>
            <a:r>
              <a:rPr lang="en-GB" dirty="0" smtClean="0"/>
              <a:t>Other useful resources - measures. </a:t>
            </a:r>
            <a:endParaRPr lang="en-GB" dirty="0" smtClean="0">
              <a:hlinkClick r:id="rId2"/>
            </a:endParaRPr>
          </a:p>
          <a:p>
            <a:r>
              <a:rPr lang="en-GB" dirty="0" smtClean="0">
                <a:hlinkClick r:id="rId2"/>
              </a:rPr>
              <a:t>http</a:t>
            </a:r>
            <a:r>
              <a:rPr lang="en-GB" dirty="0">
                <a:hlinkClick r:id="rId2"/>
              </a:rPr>
              <a:t>://</a:t>
            </a:r>
            <a:r>
              <a:rPr lang="en-GB" dirty="0" smtClean="0">
                <a:hlinkClick r:id="rId2"/>
              </a:rPr>
              <a:t>exercise-motivation.bangor.ac.uk/breq/theory.php</a:t>
            </a:r>
            <a:endParaRPr lang="en-GB" dirty="0" smtClean="0"/>
          </a:p>
          <a:p>
            <a:endParaRPr lang="en-GB" dirty="0"/>
          </a:p>
        </p:txBody>
      </p:sp>
    </p:spTree>
    <p:extLst>
      <p:ext uri="{BB962C8B-B14F-4D97-AF65-F5344CB8AC3E}">
        <p14:creationId xmlns:p14="http://schemas.microsoft.com/office/powerpoint/2010/main" val="187340042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4" name="TextBox 3"/>
          <p:cNvSpPr txBox="1"/>
          <p:nvPr/>
        </p:nvSpPr>
        <p:spPr>
          <a:xfrm>
            <a:off x="2326341" y="2903776"/>
            <a:ext cx="1125071" cy="507831"/>
          </a:xfrm>
          <a:prstGeom prst="rect">
            <a:avLst/>
          </a:prstGeom>
          <a:noFill/>
        </p:spPr>
        <p:txBody>
          <a:bodyPr wrap="square" rtlCol="0">
            <a:spAutoFit/>
          </a:bodyPr>
          <a:lstStyle/>
          <a:p>
            <a:pPr algn="ctr"/>
            <a:r>
              <a:rPr lang="en-US" sz="1350" dirty="0"/>
              <a:t>External Regulation</a:t>
            </a:r>
          </a:p>
        </p:txBody>
      </p:sp>
      <p:sp>
        <p:nvSpPr>
          <p:cNvPr id="5" name="TextBox 4"/>
          <p:cNvSpPr txBox="1"/>
          <p:nvPr/>
        </p:nvSpPr>
        <p:spPr>
          <a:xfrm>
            <a:off x="3404344" y="2903776"/>
            <a:ext cx="1190066" cy="507831"/>
          </a:xfrm>
          <a:prstGeom prst="rect">
            <a:avLst/>
          </a:prstGeom>
          <a:noFill/>
        </p:spPr>
        <p:txBody>
          <a:bodyPr wrap="square" rtlCol="0">
            <a:spAutoFit/>
          </a:bodyPr>
          <a:lstStyle/>
          <a:p>
            <a:pPr algn="ctr"/>
            <a:r>
              <a:rPr lang="en-US" sz="1350" dirty="0" err="1"/>
              <a:t>Introjected</a:t>
            </a:r>
            <a:r>
              <a:rPr lang="en-US" sz="1350" dirty="0"/>
              <a:t> Regulation</a:t>
            </a:r>
          </a:p>
        </p:txBody>
      </p:sp>
      <p:sp>
        <p:nvSpPr>
          <p:cNvPr id="6" name="TextBox 5"/>
          <p:cNvSpPr txBox="1"/>
          <p:nvPr/>
        </p:nvSpPr>
        <p:spPr>
          <a:xfrm>
            <a:off x="4632516" y="2903776"/>
            <a:ext cx="1066800" cy="507831"/>
          </a:xfrm>
          <a:prstGeom prst="rect">
            <a:avLst/>
          </a:prstGeom>
          <a:noFill/>
        </p:spPr>
        <p:txBody>
          <a:bodyPr wrap="square" rtlCol="0">
            <a:spAutoFit/>
          </a:bodyPr>
          <a:lstStyle/>
          <a:p>
            <a:pPr algn="ctr"/>
            <a:r>
              <a:rPr lang="en-US" sz="1350" dirty="0"/>
              <a:t>Identified Regulation</a:t>
            </a:r>
          </a:p>
        </p:txBody>
      </p:sp>
      <p:sp>
        <p:nvSpPr>
          <p:cNvPr id="7" name="TextBox 6"/>
          <p:cNvSpPr txBox="1"/>
          <p:nvPr/>
        </p:nvSpPr>
        <p:spPr>
          <a:xfrm>
            <a:off x="5688112" y="2892570"/>
            <a:ext cx="1080242" cy="507831"/>
          </a:xfrm>
          <a:prstGeom prst="rect">
            <a:avLst/>
          </a:prstGeom>
          <a:noFill/>
        </p:spPr>
        <p:txBody>
          <a:bodyPr wrap="square" rtlCol="0">
            <a:spAutoFit/>
          </a:bodyPr>
          <a:lstStyle/>
          <a:p>
            <a:pPr algn="ctr"/>
            <a:r>
              <a:rPr lang="en-US" sz="1350" dirty="0"/>
              <a:t>Integrated Regulation</a:t>
            </a:r>
          </a:p>
        </p:txBody>
      </p:sp>
      <p:sp>
        <p:nvSpPr>
          <p:cNvPr id="8" name="Right Arrow 7"/>
          <p:cNvSpPr/>
          <p:nvPr/>
        </p:nvSpPr>
        <p:spPr>
          <a:xfrm>
            <a:off x="2106705" y="3669931"/>
            <a:ext cx="4796118" cy="470648"/>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Self Determination</a:t>
            </a:r>
          </a:p>
        </p:txBody>
      </p:sp>
      <p:sp>
        <p:nvSpPr>
          <p:cNvPr id="9" name="TextBox 8"/>
          <p:cNvSpPr txBox="1"/>
          <p:nvPr/>
        </p:nvSpPr>
        <p:spPr>
          <a:xfrm>
            <a:off x="1961029" y="4178352"/>
            <a:ext cx="1120589" cy="507831"/>
          </a:xfrm>
          <a:prstGeom prst="rect">
            <a:avLst/>
          </a:prstGeom>
          <a:noFill/>
        </p:spPr>
        <p:txBody>
          <a:bodyPr wrap="square" rtlCol="0">
            <a:spAutoFit/>
          </a:bodyPr>
          <a:lstStyle/>
          <a:p>
            <a:pPr algn="ctr"/>
            <a:r>
              <a:rPr lang="en-US" sz="1350" dirty="0"/>
              <a:t>Controlled Motivation</a:t>
            </a:r>
          </a:p>
        </p:txBody>
      </p:sp>
      <p:sp>
        <p:nvSpPr>
          <p:cNvPr id="10" name="TextBox 9"/>
          <p:cNvSpPr txBox="1"/>
          <p:nvPr/>
        </p:nvSpPr>
        <p:spPr>
          <a:xfrm>
            <a:off x="6330463" y="4178352"/>
            <a:ext cx="1237992" cy="507831"/>
          </a:xfrm>
          <a:prstGeom prst="rect">
            <a:avLst/>
          </a:prstGeom>
          <a:noFill/>
        </p:spPr>
        <p:txBody>
          <a:bodyPr wrap="square" rtlCol="0">
            <a:spAutoFit/>
          </a:bodyPr>
          <a:lstStyle/>
          <a:p>
            <a:pPr algn="ctr"/>
            <a:r>
              <a:rPr lang="en-US" sz="1350" dirty="0" err="1"/>
              <a:t>AutonomousMotivation</a:t>
            </a:r>
            <a:endParaRPr lang="en-US" sz="1350" dirty="0"/>
          </a:p>
        </p:txBody>
      </p:sp>
      <p:sp>
        <p:nvSpPr>
          <p:cNvPr id="11" name="TextBox 10"/>
          <p:cNvSpPr txBox="1"/>
          <p:nvPr/>
        </p:nvSpPr>
        <p:spPr>
          <a:xfrm>
            <a:off x="1194547" y="3042274"/>
            <a:ext cx="1125071" cy="300082"/>
          </a:xfrm>
          <a:prstGeom prst="rect">
            <a:avLst/>
          </a:prstGeom>
          <a:noFill/>
        </p:spPr>
        <p:txBody>
          <a:bodyPr wrap="square" rtlCol="0">
            <a:spAutoFit/>
          </a:bodyPr>
          <a:lstStyle/>
          <a:p>
            <a:pPr algn="ctr"/>
            <a:r>
              <a:rPr lang="en-US" sz="1350" dirty="0" err="1">
                <a:solidFill>
                  <a:srgbClr val="FF0000"/>
                </a:solidFill>
              </a:rPr>
              <a:t>Amotivation</a:t>
            </a:r>
            <a:endParaRPr lang="en-US" sz="1350" dirty="0">
              <a:solidFill>
                <a:srgbClr val="FF0000"/>
              </a:solidFill>
            </a:endParaRPr>
          </a:p>
        </p:txBody>
      </p:sp>
      <p:sp>
        <p:nvSpPr>
          <p:cNvPr id="12" name="TextBox 11"/>
          <p:cNvSpPr txBox="1"/>
          <p:nvPr/>
        </p:nvSpPr>
        <p:spPr>
          <a:xfrm>
            <a:off x="6846794" y="2903776"/>
            <a:ext cx="1080242" cy="507831"/>
          </a:xfrm>
          <a:prstGeom prst="rect">
            <a:avLst/>
          </a:prstGeom>
          <a:noFill/>
        </p:spPr>
        <p:txBody>
          <a:bodyPr wrap="square" rtlCol="0">
            <a:spAutoFit/>
          </a:bodyPr>
          <a:lstStyle/>
          <a:p>
            <a:pPr algn="ctr"/>
            <a:r>
              <a:rPr lang="en-US" sz="1350" dirty="0">
                <a:solidFill>
                  <a:srgbClr val="3366FF"/>
                </a:solidFill>
              </a:rPr>
              <a:t>Intrinsic Motivation</a:t>
            </a:r>
          </a:p>
        </p:txBody>
      </p:sp>
    </p:spTree>
    <p:extLst>
      <p:ext uri="{BB962C8B-B14F-4D97-AF65-F5344CB8AC3E}">
        <p14:creationId xmlns:p14="http://schemas.microsoft.com/office/powerpoint/2010/main" val="55221486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1" name="Title 1"/>
          <p:cNvSpPr>
            <a:spLocks noGrp="1"/>
          </p:cNvSpPr>
          <p:nvPr>
            <p:ph type="title"/>
          </p:nvPr>
        </p:nvSpPr>
        <p:spPr>
          <a:xfrm>
            <a:off x="684213" y="260350"/>
            <a:ext cx="7772400" cy="1143000"/>
          </a:xfrm>
        </p:spPr>
        <p:txBody>
          <a:bodyPr/>
          <a:lstStyle/>
          <a:p>
            <a:r>
              <a:rPr lang="en-GB" altLang="en-US" sz="2400" smtClean="0">
                <a:latin typeface="Arial" panose="020B0604020202020204" pitchFamily="34" charset="0"/>
              </a:rPr>
              <a:t>Organismic Integration Theory – Multidimensional Extrinsic Motivation</a:t>
            </a:r>
          </a:p>
        </p:txBody>
      </p:sp>
      <p:sp>
        <p:nvSpPr>
          <p:cNvPr id="68612" name="Content Placeholder 6"/>
          <p:cNvSpPr>
            <a:spLocks noGrp="1"/>
          </p:cNvSpPr>
          <p:nvPr>
            <p:ph idx="1"/>
          </p:nvPr>
        </p:nvSpPr>
        <p:spPr>
          <a:xfrm>
            <a:off x="501161" y="941877"/>
            <a:ext cx="7772400" cy="4538662"/>
          </a:xfrm>
        </p:spPr>
        <p:txBody>
          <a:bodyPr/>
          <a:lstStyle/>
          <a:p>
            <a:pPr>
              <a:lnSpc>
                <a:spcPct val="80000"/>
              </a:lnSpc>
              <a:buFontTx/>
              <a:buNone/>
            </a:pPr>
            <a:r>
              <a:rPr lang="en-GB" altLang="en-US" sz="2400" dirty="0" smtClean="0">
                <a:solidFill>
                  <a:srgbClr val="FFFFFF"/>
                </a:solidFill>
                <a:latin typeface="Arial" panose="020B0604020202020204" pitchFamily="34" charset="0"/>
              </a:rPr>
              <a:t>Four different types</a:t>
            </a:r>
          </a:p>
          <a:p>
            <a:pPr lvl="1">
              <a:lnSpc>
                <a:spcPct val="80000"/>
              </a:lnSpc>
            </a:pPr>
            <a:r>
              <a:rPr lang="en-GB" altLang="en-US" sz="2000" b="1" dirty="0" smtClean="0">
                <a:latin typeface="Arial" panose="020B0604020202020204" pitchFamily="34" charset="0"/>
              </a:rPr>
              <a:t>External regulation</a:t>
            </a:r>
            <a:r>
              <a:rPr lang="en-GB" altLang="en-US" sz="2000" dirty="0" smtClean="0">
                <a:latin typeface="Arial" panose="020B0604020202020204" pitchFamily="34" charset="0"/>
              </a:rPr>
              <a:t> </a:t>
            </a:r>
            <a:r>
              <a:rPr lang="en-GB" altLang="en-US" sz="2000" dirty="0" smtClean="0">
                <a:solidFill>
                  <a:srgbClr val="0033CC"/>
                </a:solidFill>
                <a:latin typeface="Arial" panose="020B0604020202020204" pitchFamily="34" charset="0"/>
              </a:rPr>
              <a:t>(traditional EM)</a:t>
            </a:r>
          </a:p>
          <a:p>
            <a:pPr lvl="2">
              <a:lnSpc>
                <a:spcPct val="80000"/>
              </a:lnSpc>
            </a:pPr>
            <a:r>
              <a:rPr lang="en-GB" altLang="en-US" sz="2000" dirty="0" smtClean="0">
                <a:latin typeface="Arial" panose="020B0604020202020204" pitchFamily="34" charset="0"/>
              </a:rPr>
              <a:t>Behaviour is regulated through external means </a:t>
            </a:r>
          </a:p>
          <a:p>
            <a:pPr lvl="2">
              <a:lnSpc>
                <a:spcPct val="80000"/>
              </a:lnSpc>
              <a:buFontTx/>
              <a:buNone/>
            </a:pPr>
            <a:r>
              <a:rPr lang="en-GB" altLang="en-US" sz="2000" dirty="0" smtClean="0">
                <a:latin typeface="Arial" panose="020B0604020202020204" pitchFamily="34" charset="0"/>
              </a:rPr>
              <a:t>	(e.g., rewards or threats)</a:t>
            </a:r>
          </a:p>
          <a:p>
            <a:pPr lvl="1">
              <a:lnSpc>
                <a:spcPct val="80000"/>
              </a:lnSpc>
            </a:pPr>
            <a:r>
              <a:rPr lang="en-GB" altLang="en-US" sz="2000" b="1" dirty="0" err="1" smtClean="0">
                <a:latin typeface="Arial" panose="020B0604020202020204" pitchFamily="34" charset="0"/>
              </a:rPr>
              <a:t>Introjected</a:t>
            </a:r>
            <a:r>
              <a:rPr lang="en-GB" altLang="en-US" sz="2000" b="1" dirty="0" smtClean="0">
                <a:latin typeface="Arial" panose="020B0604020202020204" pitchFamily="34" charset="0"/>
              </a:rPr>
              <a:t> regulation</a:t>
            </a:r>
          </a:p>
          <a:p>
            <a:pPr lvl="2">
              <a:lnSpc>
                <a:spcPct val="80000"/>
              </a:lnSpc>
            </a:pPr>
            <a:r>
              <a:rPr lang="en-GB" altLang="en-US" sz="2000" dirty="0" smtClean="0">
                <a:latin typeface="Arial" panose="020B0604020202020204" pitchFamily="34" charset="0"/>
              </a:rPr>
              <a:t>Behaviour engaged in to alleviate self-imposed pressure </a:t>
            </a:r>
          </a:p>
          <a:p>
            <a:pPr lvl="2">
              <a:lnSpc>
                <a:spcPct val="80000"/>
              </a:lnSpc>
              <a:buFontTx/>
              <a:buNone/>
            </a:pPr>
            <a:r>
              <a:rPr lang="en-GB" altLang="en-US" sz="2000" dirty="0" smtClean="0">
                <a:latin typeface="Arial" panose="020B0604020202020204" pitchFamily="34" charset="0"/>
              </a:rPr>
              <a:t>	(e.g., guilt, anxiety, embarrassment or to gain pride)</a:t>
            </a:r>
          </a:p>
          <a:p>
            <a:pPr lvl="1">
              <a:lnSpc>
                <a:spcPct val="80000"/>
              </a:lnSpc>
            </a:pPr>
            <a:r>
              <a:rPr lang="en-GB" altLang="en-US" sz="2000" b="1" dirty="0" smtClean="0">
                <a:latin typeface="Arial" panose="020B0604020202020204" pitchFamily="34" charset="0"/>
              </a:rPr>
              <a:t>Identified regulation</a:t>
            </a:r>
          </a:p>
          <a:p>
            <a:pPr lvl="2">
              <a:lnSpc>
                <a:spcPct val="80000"/>
              </a:lnSpc>
            </a:pPr>
            <a:r>
              <a:rPr lang="en-GB" altLang="en-US" sz="2000" dirty="0" smtClean="0">
                <a:latin typeface="Arial" panose="020B0604020202020204" pitchFamily="34" charset="0"/>
              </a:rPr>
              <a:t>Behaviour valued &amp; judged important (some free choice)</a:t>
            </a:r>
          </a:p>
          <a:p>
            <a:pPr lvl="2">
              <a:lnSpc>
                <a:spcPct val="80000"/>
              </a:lnSpc>
              <a:buFontTx/>
              <a:buNone/>
            </a:pPr>
            <a:r>
              <a:rPr lang="en-GB" altLang="en-US" sz="2000" dirty="0" smtClean="0">
                <a:latin typeface="Arial" panose="020B0604020202020204" pitchFamily="34" charset="0"/>
              </a:rPr>
              <a:t>	(e.g., exercising to stay fit)</a:t>
            </a:r>
          </a:p>
          <a:p>
            <a:pPr lvl="1">
              <a:lnSpc>
                <a:spcPct val="80000"/>
              </a:lnSpc>
            </a:pPr>
            <a:r>
              <a:rPr lang="en-GB" altLang="en-US" sz="2000" b="1" dirty="0" smtClean="0">
                <a:latin typeface="Arial" panose="020B0604020202020204" pitchFamily="34" charset="0"/>
              </a:rPr>
              <a:t>Integrated regulation</a:t>
            </a:r>
          </a:p>
          <a:p>
            <a:pPr lvl="2">
              <a:lnSpc>
                <a:spcPct val="80000"/>
              </a:lnSpc>
            </a:pPr>
            <a:r>
              <a:rPr lang="en-GB" altLang="en-US" sz="2000" dirty="0" smtClean="0">
                <a:latin typeface="Arial" panose="020B0604020202020204" pitchFamily="34" charset="0"/>
              </a:rPr>
              <a:t>Engage out of choice, but choices of behaviour made as a function of coherence with other </a:t>
            </a:r>
            <a:r>
              <a:rPr lang="en-GB" altLang="en-US" dirty="0" smtClean="0">
                <a:latin typeface="Arial" panose="020B0604020202020204" pitchFamily="34" charset="0"/>
              </a:rPr>
              <a:t>aspects of self </a:t>
            </a:r>
          </a:p>
          <a:p>
            <a:pPr lvl="2">
              <a:lnSpc>
                <a:spcPct val="80000"/>
              </a:lnSpc>
              <a:buFontTx/>
              <a:buNone/>
            </a:pPr>
            <a:r>
              <a:rPr lang="en-GB" altLang="en-US" dirty="0" smtClean="0">
                <a:latin typeface="Arial" panose="020B0604020202020204" pitchFamily="34" charset="0"/>
              </a:rPr>
              <a:t>	</a:t>
            </a:r>
            <a:r>
              <a:rPr lang="en-GB" altLang="en-US" sz="2000" dirty="0" smtClean="0">
                <a:latin typeface="Arial" panose="020B0604020202020204" pitchFamily="34" charset="0"/>
              </a:rPr>
              <a:t>(i.e., this symbolises who I am)</a:t>
            </a:r>
          </a:p>
          <a:p>
            <a:endParaRPr lang="en-GB" altLang="en-US" dirty="0" smtClean="0">
              <a:latin typeface="Arial" panose="020B0604020202020204" pitchFamily="34" charset="0"/>
            </a:endParaRPr>
          </a:p>
        </p:txBody>
      </p:sp>
    </p:spTree>
    <p:extLst>
      <p:ext uri="{BB962C8B-B14F-4D97-AF65-F5344CB8AC3E}">
        <p14:creationId xmlns:p14="http://schemas.microsoft.com/office/powerpoint/2010/main" val="2963252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Title 1"/>
          <p:cNvSpPr>
            <a:spLocks noGrp="1"/>
          </p:cNvSpPr>
          <p:nvPr>
            <p:ph type="title"/>
          </p:nvPr>
        </p:nvSpPr>
        <p:spPr>
          <a:xfrm>
            <a:off x="610322" y="436563"/>
            <a:ext cx="7772400" cy="1143000"/>
          </a:xfrm>
        </p:spPr>
        <p:txBody>
          <a:bodyPr/>
          <a:lstStyle/>
          <a:p>
            <a:r>
              <a:rPr lang="en-GB" altLang="en-US" sz="2400" dirty="0" smtClean="0">
                <a:latin typeface="Arial" panose="020B0604020202020204" pitchFamily="34" charset="0"/>
              </a:rPr>
              <a:t>Organismic Integration Theory (OIT)</a:t>
            </a:r>
            <a:br>
              <a:rPr lang="en-GB" altLang="en-US" sz="2400" dirty="0" smtClean="0">
                <a:latin typeface="Arial" panose="020B0604020202020204" pitchFamily="34" charset="0"/>
              </a:rPr>
            </a:br>
            <a:endParaRPr lang="en-GB" altLang="en-US" sz="2400" dirty="0" smtClean="0">
              <a:latin typeface="Arial" panose="020B0604020202020204" pitchFamily="34" charset="0"/>
            </a:endParaRPr>
          </a:p>
        </p:txBody>
      </p:sp>
      <p:sp>
        <p:nvSpPr>
          <p:cNvPr id="67588" name="Content Placeholder 6"/>
          <p:cNvSpPr>
            <a:spLocks noGrp="1"/>
          </p:cNvSpPr>
          <p:nvPr>
            <p:ph idx="1"/>
          </p:nvPr>
        </p:nvSpPr>
        <p:spPr>
          <a:xfrm>
            <a:off x="610322" y="1440585"/>
            <a:ext cx="7772400" cy="5040313"/>
          </a:xfrm>
        </p:spPr>
        <p:txBody>
          <a:bodyPr/>
          <a:lstStyle/>
          <a:p>
            <a:pPr algn="ctr">
              <a:buFontTx/>
              <a:buNone/>
            </a:pPr>
            <a:r>
              <a:rPr lang="en-GB" altLang="en-US" dirty="0" err="1" smtClean="0">
                <a:latin typeface="Arial" panose="020B0604020202020204" pitchFamily="34" charset="0"/>
              </a:rPr>
              <a:t>Amotivation</a:t>
            </a:r>
            <a:r>
              <a:rPr lang="en-GB" altLang="en-US" dirty="0" smtClean="0">
                <a:latin typeface="Arial" panose="020B0604020202020204" pitchFamily="34" charset="0"/>
              </a:rPr>
              <a:t> </a:t>
            </a:r>
          </a:p>
          <a:p>
            <a:pPr algn="ctr">
              <a:buFontTx/>
              <a:buNone/>
            </a:pPr>
            <a:endParaRPr lang="en-GB" altLang="en-US" dirty="0" smtClean="0">
              <a:latin typeface="Arial" panose="020B0604020202020204" pitchFamily="34" charset="0"/>
            </a:endParaRPr>
          </a:p>
          <a:p>
            <a:pPr algn="ctr">
              <a:buFontTx/>
              <a:buNone/>
            </a:pPr>
            <a:r>
              <a:rPr lang="en-GB" altLang="en-US" dirty="0" smtClean="0">
                <a:latin typeface="Arial" panose="020B0604020202020204" pitchFamily="34" charset="0"/>
              </a:rPr>
              <a:t>  Extrinsic Motivation (4 types)</a:t>
            </a:r>
          </a:p>
          <a:p>
            <a:pPr algn="ctr">
              <a:buFontTx/>
              <a:buNone/>
            </a:pPr>
            <a:endParaRPr lang="en-GB" altLang="en-US" dirty="0" smtClean="0">
              <a:latin typeface="Arial" panose="020B0604020202020204" pitchFamily="34" charset="0"/>
            </a:endParaRPr>
          </a:p>
          <a:p>
            <a:pPr algn="ctr">
              <a:buFontTx/>
              <a:buNone/>
            </a:pPr>
            <a:endParaRPr lang="en-GB" altLang="en-US" dirty="0" smtClean="0">
              <a:latin typeface="Arial" panose="020B0604020202020204" pitchFamily="34" charset="0"/>
            </a:endParaRPr>
          </a:p>
          <a:p>
            <a:pPr algn="ctr">
              <a:buFontTx/>
              <a:buNone/>
            </a:pPr>
            <a:r>
              <a:rPr lang="en-GB" altLang="en-US" dirty="0" smtClean="0">
                <a:latin typeface="Arial" panose="020B0604020202020204" pitchFamily="34" charset="0"/>
              </a:rPr>
              <a:t>Intrinsic Motivation</a:t>
            </a:r>
          </a:p>
          <a:p>
            <a:pPr>
              <a:buFontTx/>
              <a:buNone/>
            </a:pPr>
            <a:r>
              <a:rPr lang="en-US" altLang="en-US" sz="2400" dirty="0" smtClean="0">
                <a:latin typeface="Arial" panose="020B0604020202020204" pitchFamily="34" charset="0"/>
              </a:rPr>
              <a:t>Intrinsic motivation or integrated regulation (</a:t>
            </a:r>
            <a:r>
              <a:rPr lang="en-US" altLang="en-US" sz="2400" dirty="0" err="1" smtClean="0">
                <a:latin typeface="Arial" panose="020B0604020202020204" pitchFamily="34" charset="0"/>
              </a:rPr>
              <a:t>Deci</a:t>
            </a:r>
            <a:r>
              <a:rPr lang="en-US" altLang="en-US" sz="2400" dirty="0" smtClean="0">
                <a:latin typeface="Arial" panose="020B0604020202020204" pitchFamily="34" charset="0"/>
              </a:rPr>
              <a:t> &amp; Ryan, 2002) is positively associated with exercise adherence </a:t>
            </a:r>
          </a:p>
          <a:p>
            <a:pPr algn="ctr">
              <a:buFontTx/>
              <a:buNone/>
            </a:pPr>
            <a:endParaRPr lang="en-GB" altLang="en-US" dirty="0" smtClean="0">
              <a:latin typeface="Arial" panose="020B0604020202020204" pitchFamily="34" charset="0"/>
            </a:endParaRPr>
          </a:p>
          <a:p>
            <a:pPr algn="ctr">
              <a:buFontTx/>
              <a:buNone/>
            </a:pPr>
            <a:r>
              <a:rPr lang="en-GB" altLang="en-US" dirty="0" smtClean="0">
                <a:latin typeface="Arial" panose="020B0604020202020204" pitchFamily="34" charset="0"/>
              </a:rPr>
              <a:t> </a:t>
            </a:r>
          </a:p>
        </p:txBody>
      </p:sp>
      <p:cxnSp>
        <p:nvCxnSpPr>
          <p:cNvPr id="67589" name="Straight Arrow Connector 9"/>
          <p:cNvCxnSpPr>
            <a:cxnSpLocks noChangeShapeType="1"/>
          </p:cNvCxnSpPr>
          <p:nvPr/>
        </p:nvCxnSpPr>
        <p:spPr bwMode="auto">
          <a:xfrm rot="5400000">
            <a:off x="4104482" y="2383631"/>
            <a:ext cx="647700" cy="1587"/>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67590" name="Straight Arrow Connector 12"/>
          <p:cNvCxnSpPr>
            <a:cxnSpLocks noChangeShapeType="1"/>
          </p:cNvCxnSpPr>
          <p:nvPr/>
        </p:nvCxnSpPr>
        <p:spPr bwMode="auto">
          <a:xfrm rot="5400000">
            <a:off x="3888582" y="3752056"/>
            <a:ext cx="1079500" cy="1587"/>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30930002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SDT</a:t>
            </a:r>
            <a:endParaRPr lang="en-US" dirty="0"/>
          </a:p>
        </p:txBody>
      </p:sp>
      <p:sp>
        <p:nvSpPr>
          <p:cNvPr id="3" name="Content Placeholder 2"/>
          <p:cNvSpPr>
            <a:spLocks noGrp="1"/>
          </p:cNvSpPr>
          <p:nvPr>
            <p:ph idx="1"/>
          </p:nvPr>
        </p:nvSpPr>
        <p:spPr/>
        <p:txBody>
          <a:bodyPr/>
          <a:lstStyle/>
          <a:p>
            <a:r>
              <a:rPr lang="en-US" dirty="0" smtClean="0"/>
              <a:t>Cognitive </a:t>
            </a:r>
            <a:r>
              <a:rPr lang="en-US" dirty="0"/>
              <a:t>Evaluation Theory</a:t>
            </a:r>
          </a:p>
          <a:p>
            <a:r>
              <a:rPr lang="en-US" dirty="0"/>
              <a:t>Organismic Integration Theory</a:t>
            </a:r>
          </a:p>
          <a:p>
            <a:r>
              <a:rPr lang="en-US" dirty="0"/>
              <a:t>Causality Orientations </a:t>
            </a:r>
            <a:r>
              <a:rPr lang="en-US" dirty="0" smtClean="0"/>
              <a:t>Theory</a:t>
            </a:r>
          </a:p>
          <a:p>
            <a:r>
              <a:rPr lang="en-US" b="1" dirty="0" smtClean="0">
                <a:solidFill>
                  <a:srgbClr val="FF0000"/>
                </a:solidFill>
              </a:rPr>
              <a:t>Basic </a:t>
            </a:r>
            <a:r>
              <a:rPr lang="en-US" b="1" dirty="0">
                <a:solidFill>
                  <a:srgbClr val="FF0000"/>
                </a:solidFill>
              </a:rPr>
              <a:t>Psychological Needs </a:t>
            </a:r>
            <a:r>
              <a:rPr lang="en-US" b="1" dirty="0" smtClean="0">
                <a:solidFill>
                  <a:srgbClr val="FF0000"/>
                </a:solidFill>
              </a:rPr>
              <a:t>Theory</a:t>
            </a:r>
          </a:p>
          <a:p>
            <a:r>
              <a:rPr lang="en-US" dirty="0" smtClean="0"/>
              <a:t>Goal Contents </a:t>
            </a:r>
            <a:r>
              <a:rPr lang="en-US" dirty="0"/>
              <a:t>T</a:t>
            </a:r>
            <a:r>
              <a:rPr lang="en-US" dirty="0" smtClean="0"/>
              <a:t>heory</a:t>
            </a:r>
            <a:endParaRPr lang="en-US" dirty="0"/>
          </a:p>
          <a:p>
            <a:r>
              <a:rPr lang="en-US" dirty="0" smtClean="0"/>
              <a:t>Relationships Motivation </a:t>
            </a:r>
            <a:r>
              <a:rPr lang="en-US" dirty="0"/>
              <a:t>T</a:t>
            </a:r>
            <a:r>
              <a:rPr lang="en-US" dirty="0" smtClean="0"/>
              <a:t>heory</a:t>
            </a:r>
            <a:endParaRPr lang="en-US" dirty="0"/>
          </a:p>
        </p:txBody>
      </p:sp>
    </p:spTree>
    <p:extLst>
      <p:ext uri="{BB962C8B-B14F-4D97-AF65-F5344CB8AC3E}">
        <p14:creationId xmlns:p14="http://schemas.microsoft.com/office/powerpoint/2010/main" val="22071373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Basic Psychological Needs Theory</a:t>
            </a:r>
            <a:endParaRPr lang="en-US" dirty="0"/>
          </a:p>
        </p:txBody>
      </p:sp>
      <p:sp>
        <p:nvSpPr>
          <p:cNvPr id="3" name="Content Placeholder 2"/>
          <p:cNvSpPr>
            <a:spLocks noGrp="1"/>
          </p:cNvSpPr>
          <p:nvPr>
            <p:ph idx="1"/>
          </p:nvPr>
        </p:nvSpPr>
        <p:spPr/>
        <p:txBody>
          <a:bodyPr/>
          <a:lstStyle/>
          <a:p>
            <a:r>
              <a:rPr lang="en-US" dirty="0" smtClean="0"/>
              <a:t>Autonomy</a:t>
            </a:r>
          </a:p>
          <a:p>
            <a:endParaRPr lang="en-US" dirty="0"/>
          </a:p>
          <a:p>
            <a:r>
              <a:rPr lang="en-US" dirty="0" smtClean="0"/>
              <a:t>Relatedness</a:t>
            </a:r>
          </a:p>
          <a:p>
            <a:endParaRPr lang="en-US" dirty="0"/>
          </a:p>
          <a:p>
            <a:r>
              <a:rPr lang="en-US" dirty="0" smtClean="0"/>
              <a:t>Competence</a:t>
            </a:r>
          </a:p>
        </p:txBody>
      </p:sp>
    </p:spTree>
    <p:extLst>
      <p:ext uri="{BB962C8B-B14F-4D97-AF65-F5344CB8AC3E}">
        <p14:creationId xmlns:p14="http://schemas.microsoft.com/office/powerpoint/2010/main" val="10264996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Autonomy</a:t>
            </a:r>
            <a:endParaRPr lang="en-US" dirty="0"/>
          </a:p>
        </p:txBody>
      </p:sp>
      <p:sp>
        <p:nvSpPr>
          <p:cNvPr id="3" name="Content Placeholder 2"/>
          <p:cNvSpPr>
            <a:spLocks noGrp="1"/>
          </p:cNvSpPr>
          <p:nvPr>
            <p:ph idx="1"/>
          </p:nvPr>
        </p:nvSpPr>
        <p:spPr/>
        <p:txBody>
          <a:bodyPr/>
          <a:lstStyle/>
          <a:p>
            <a:r>
              <a:rPr lang="en-US" dirty="0" smtClean="0"/>
              <a:t>The need to experience activities as self-endorsed and enacted by choice</a:t>
            </a:r>
            <a:endParaRPr lang="en-US" dirty="0"/>
          </a:p>
        </p:txBody>
      </p:sp>
    </p:spTree>
    <p:extLst>
      <p:ext uri="{BB962C8B-B14F-4D97-AF65-F5344CB8AC3E}">
        <p14:creationId xmlns:p14="http://schemas.microsoft.com/office/powerpoint/2010/main" val="16429097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Relatedness</a:t>
            </a:r>
            <a:endParaRPr lang="en-US" dirty="0"/>
          </a:p>
        </p:txBody>
      </p:sp>
      <p:sp>
        <p:nvSpPr>
          <p:cNvPr id="3" name="Content Placeholder 2"/>
          <p:cNvSpPr>
            <a:spLocks noGrp="1"/>
          </p:cNvSpPr>
          <p:nvPr>
            <p:ph idx="1"/>
          </p:nvPr>
        </p:nvSpPr>
        <p:spPr/>
        <p:txBody>
          <a:bodyPr/>
          <a:lstStyle/>
          <a:p>
            <a:r>
              <a:rPr lang="en-US" dirty="0" smtClean="0"/>
              <a:t>The need to feel close, connected, and cared for with important others</a:t>
            </a:r>
            <a:endParaRPr lang="en-US" dirty="0"/>
          </a:p>
        </p:txBody>
      </p:sp>
    </p:spTree>
    <p:extLst>
      <p:ext uri="{BB962C8B-B14F-4D97-AF65-F5344CB8AC3E}">
        <p14:creationId xmlns:p14="http://schemas.microsoft.com/office/powerpoint/2010/main" val="396200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Competence</a:t>
            </a:r>
            <a:endParaRPr lang="en-US" dirty="0"/>
          </a:p>
        </p:txBody>
      </p:sp>
      <p:sp>
        <p:nvSpPr>
          <p:cNvPr id="3" name="Content Placeholder 2"/>
          <p:cNvSpPr>
            <a:spLocks noGrp="1"/>
          </p:cNvSpPr>
          <p:nvPr>
            <p:ph idx="1"/>
          </p:nvPr>
        </p:nvSpPr>
        <p:spPr/>
        <p:txBody>
          <a:bodyPr/>
          <a:lstStyle/>
          <a:p>
            <a:r>
              <a:rPr lang="en-US" dirty="0" smtClean="0"/>
              <a:t>The need to interact effectively within an environment</a:t>
            </a:r>
          </a:p>
          <a:p>
            <a:endParaRPr lang="en-US" dirty="0"/>
          </a:p>
          <a:p>
            <a:pPr marL="0" indent="0">
              <a:buNone/>
            </a:pPr>
            <a:endParaRPr lang="en-US" dirty="0" smtClean="0"/>
          </a:p>
          <a:p>
            <a:r>
              <a:rPr lang="en-US" dirty="0" smtClean="0"/>
              <a:t>How do we know if we are competent?</a:t>
            </a:r>
          </a:p>
          <a:p>
            <a:pPr lvl="1"/>
            <a:r>
              <a:rPr lang="en-US" dirty="0" smtClean="0"/>
              <a:t>How to judge success?</a:t>
            </a:r>
          </a:p>
          <a:p>
            <a:pPr marL="342900" lvl="1" indent="0">
              <a:buNone/>
            </a:pPr>
            <a:endParaRPr lang="en-US" dirty="0"/>
          </a:p>
        </p:txBody>
      </p:sp>
    </p:spTree>
    <p:extLst>
      <p:ext uri="{BB962C8B-B14F-4D97-AF65-F5344CB8AC3E}">
        <p14:creationId xmlns:p14="http://schemas.microsoft.com/office/powerpoint/2010/main" val="1734262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1944278" y="-1238311"/>
            <a:ext cx="5150457" cy="7847703"/>
          </a:xfrm>
          <a:prstGeom prst="rect">
            <a:avLst/>
          </a:prstGeom>
        </p:spPr>
      </p:pic>
      <p:sp>
        <p:nvSpPr>
          <p:cNvPr id="3" name="TextBox 2"/>
          <p:cNvSpPr txBox="1"/>
          <p:nvPr/>
        </p:nvSpPr>
        <p:spPr>
          <a:xfrm>
            <a:off x="4821382" y="5308269"/>
            <a:ext cx="4085113" cy="369332"/>
          </a:xfrm>
          <a:prstGeom prst="rect">
            <a:avLst/>
          </a:prstGeom>
          <a:noFill/>
        </p:spPr>
        <p:txBody>
          <a:bodyPr wrap="square" rtlCol="0">
            <a:spAutoFit/>
          </a:bodyPr>
          <a:lstStyle/>
          <a:p>
            <a:r>
              <a:rPr lang="en-GB" dirty="0" smtClean="0"/>
              <a:t>(From Hagger &amp; </a:t>
            </a:r>
            <a:r>
              <a:rPr lang="en-GB" dirty="0" err="1" smtClean="0"/>
              <a:t>Chatzisarantis</a:t>
            </a:r>
            <a:r>
              <a:rPr lang="en-GB" dirty="0" smtClean="0"/>
              <a:t>, 2007)</a:t>
            </a:r>
            <a:endParaRPr lang="en-GB" dirty="0"/>
          </a:p>
        </p:txBody>
      </p:sp>
    </p:spTree>
    <p:extLst>
      <p:ext uri="{BB962C8B-B14F-4D97-AF65-F5344CB8AC3E}">
        <p14:creationId xmlns:p14="http://schemas.microsoft.com/office/powerpoint/2010/main" val="37344442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lternate Process 3"/>
          <p:cNvSpPr/>
          <p:nvPr/>
        </p:nvSpPr>
        <p:spPr>
          <a:xfrm>
            <a:off x="4452205" y="2948215"/>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Motivation</a:t>
            </a:r>
          </a:p>
        </p:txBody>
      </p:sp>
      <p:sp>
        <p:nvSpPr>
          <p:cNvPr id="5" name="Alternate Process 4"/>
          <p:cNvSpPr/>
          <p:nvPr/>
        </p:nvSpPr>
        <p:spPr>
          <a:xfrm>
            <a:off x="6628120" y="2952751"/>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Outcomes</a:t>
            </a:r>
          </a:p>
        </p:txBody>
      </p:sp>
      <p:sp>
        <p:nvSpPr>
          <p:cNvPr id="6" name="Alternate Process 5"/>
          <p:cNvSpPr/>
          <p:nvPr/>
        </p:nvSpPr>
        <p:spPr>
          <a:xfrm>
            <a:off x="1205647" y="2963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Social Environment</a:t>
            </a:r>
          </a:p>
        </p:txBody>
      </p:sp>
      <p:sp>
        <p:nvSpPr>
          <p:cNvPr id="8" name="Right Arrow 7"/>
          <p:cNvSpPr/>
          <p:nvPr/>
        </p:nvSpPr>
        <p:spPr>
          <a:xfrm>
            <a:off x="5793046" y="3333751"/>
            <a:ext cx="728382"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14" name="Alternate Process 13"/>
          <p:cNvSpPr/>
          <p:nvPr/>
        </p:nvSpPr>
        <p:spPr>
          <a:xfrm>
            <a:off x="2847468" y="1947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050" dirty="0"/>
              <a:t>Support need for </a:t>
            </a:r>
          </a:p>
          <a:p>
            <a:pPr marL="214313" indent="-214313" algn="ctr">
              <a:buFontTx/>
              <a:buChar char="-"/>
            </a:pPr>
            <a:r>
              <a:rPr lang="en-US" sz="1050" dirty="0"/>
              <a:t>Autonomy, </a:t>
            </a:r>
          </a:p>
          <a:p>
            <a:pPr marL="214313" indent="-214313" algn="ctr">
              <a:buFontTx/>
              <a:buChar char="-"/>
            </a:pPr>
            <a:r>
              <a:rPr lang="en-US" sz="1050" dirty="0"/>
              <a:t>Competence,</a:t>
            </a:r>
          </a:p>
          <a:p>
            <a:pPr marL="214313" indent="-214313" algn="ctr">
              <a:buFontTx/>
              <a:buChar char="-"/>
            </a:pPr>
            <a:r>
              <a:rPr lang="en-US" sz="1050" dirty="0"/>
              <a:t>Relatedness</a:t>
            </a:r>
          </a:p>
        </p:txBody>
      </p:sp>
      <p:sp>
        <p:nvSpPr>
          <p:cNvPr id="16" name="Right Arrow 15"/>
          <p:cNvSpPr/>
          <p:nvPr/>
        </p:nvSpPr>
        <p:spPr>
          <a:xfrm rot="19488371">
            <a:off x="2551827" y="2796403"/>
            <a:ext cx="295643"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17" name="Alternate Process 16"/>
          <p:cNvSpPr/>
          <p:nvPr/>
        </p:nvSpPr>
        <p:spPr>
          <a:xfrm>
            <a:off x="2847468" y="3944578"/>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050" dirty="0"/>
              <a:t>Thwart need for </a:t>
            </a:r>
          </a:p>
          <a:p>
            <a:pPr marL="214313" indent="-214313" algn="ctr">
              <a:buFontTx/>
              <a:buChar char="-"/>
            </a:pPr>
            <a:r>
              <a:rPr lang="en-US" sz="1050" dirty="0"/>
              <a:t>Autonomy, </a:t>
            </a:r>
          </a:p>
          <a:p>
            <a:pPr marL="214313" indent="-214313" algn="ctr">
              <a:buFontTx/>
              <a:buChar char="-"/>
            </a:pPr>
            <a:r>
              <a:rPr lang="en-US" sz="1050" dirty="0"/>
              <a:t>Competence,</a:t>
            </a:r>
          </a:p>
          <a:p>
            <a:pPr marL="214313" indent="-214313" algn="ctr">
              <a:buFontTx/>
              <a:buChar char="-"/>
            </a:pPr>
            <a:r>
              <a:rPr lang="en-US" sz="1050" dirty="0"/>
              <a:t>Relatedness</a:t>
            </a:r>
          </a:p>
        </p:txBody>
      </p:sp>
      <p:sp>
        <p:nvSpPr>
          <p:cNvPr id="18" name="Right Arrow 17"/>
          <p:cNvSpPr/>
          <p:nvPr/>
        </p:nvSpPr>
        <p:spPr>
          <a:xfrm rot="2237936">
            <a:off x="2464690" y="3792770"/>
            <a:ext cx="295643"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19" name="Right Arrow 18"/>
          <p:cNvSpPr/>
          <p:nvPr/>
        </p:nvSpPr>
        <p:spPr>
          <a:xfrm rot="19488371">
            <a:off x="4203734" y="3790336"/>
            <a:ext cx="295643"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20" name="Right Arrow 19"/>
          <p:cNvSpPr/>
          <p:nvPr/>
        </p:nvSpPr>
        <p:spPr>
          <a:xfrm rot="2237936">
            <a:off x="4203179" y="2702215"/>
            <a:ext cx="295643"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3335283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Self-efficacy</a:t>
            </a:r>
            <a:endParaRPr lang="en-US" dirty="0"/>
          </a:p>
        </p:txBody>
      </p:sp>
      <p:sp>
        <p:nvSpPr>
          <p:cNvPr id="3" name="Content Placeholder 2"/>
          <p:cNvSpPr>
            <a:spLocks noGrp="1"/>
          </p:cNvSpPr>
          <p:nvPr>
            <p:ph idx="1"/>
          </p:nvPr>
        </p:nvSpPr>
        <p:spPr/>
        <p:txBody>
          <a:bodyPr/>
          <a:lstStyle/>
          <a:p>
            <a:r>
              <a:rPr lang="en-US" dirty="0" smtClean="0"/>
              <a:t>“beliefs in one’s capabilities to organize and execute the courses of action required to produce given attainments” (Bandura, 1997, p. 3).</a:t>
            </a:r>
            <a:endParaRPr lang="en-US" dirty="0"/>
          </a:p>
        </p:txBody>
      </p:sp>
    </p:spTree>
    <p:extLst>
      <p:ext uri="{BB962C8B-B14F-4D97-AF65-F5344CB8AC3E}">
        <p14:creationId xmlns:p14="http://schemas.microsoft.com/office/powerpoint/2010/main" val="274656470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Self-efficacy</a:t>
            </a:r>
            <a:endParaRPr lang="en-US" dirty="0"/>
          </a:p>
        </p:txBody>
      </p:sp>
      <p:sp>
        <p:nvSpPr>
          <p:cNvPr id="3" name="Content Placeholder 2"/>
          <p:cNvSpPr>
            <a:spLocks noGrp="1"/>
          </p:cNvSpPr>
          <p:nvPr>
            <p:ph idx="1"/>
          </p:nvPr>
        </p:nvSpPr>
        <p:spPr/>
        <p:txBody>
          <a:bodyPr/>
          <a:lstStyle/>
          <a:p>
            <a:r>
              <a:rPr lang="en-US" dirty="0" smtClean="0"/>
              <a:t>Situation specific construct</a:t>
            </a:r>
          </a:p>
          <a:p>
            <a:r>
              <a:rPr lang="en-US" dirty="0" smtClean="0"/>
              <a:t>Fluctuates with:</a:t>
            </a:r>
          </a:p>
          <a:p>
            <a:pPr lvl="1"/>
            <a:r>
              <a:rPr lang="en-US" dirty="0" smtClean="0"/>
              <a:t>Demands of task</a:t>
            </a:r>
          </a:p>
          <a:p>
            <a:pPr lvl="1"/>
            <a:r>
              <a:rPr lang="en-US" dirty="0" smtClean="0"/>
              <a:t>Individual perceptions of their ability to produce desired </a:t>
            </a:r>
            <a:r>
              <a:rPr lang="en-US" dirty="0" err="1" smtClean="0"/>
              <a:t>behaviours</a:t>
            </a:r>
            <a:r>
              <a:rPr lang="en-US" dirty="0" smtClean="0"/>
              <a:t> or achieve a specific level of proficiency</a:t>
            </a:r>
            <a:endParaRPr lang="en-US" dirty="0"/>
          </a:p>
        </p:txBody>
      </p:sp>
    </p:spTree>
    <p:extLst>
      <p:ext uri="{BB962C8B-B14F-4D97-AF65-F5344CB8AC3E}">
        <p14:creationId xmlns:p14="http://schemas.microsoft.com/office/powerpoint/2010/main" val="424167859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Sources of Self-Efficacy</a:t>
            </a:r>
            <a:endParaRPr lang="en-US" dirty="0"/>
          </a:p>
        </p:txBody>
      </p:sp>
      <p:sp>
        <p:nvSpPr>
          <p:cNvPr id="4" name="Oval 3"/>
          <p:cNvSpPr/>
          <p:nvPr/>
        </p:nvSpPr>
        <p:spPr>
          <a:xfrm>
            <a:off x="457200" y="1417638"/>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Mastery Experiences</a:t>
            </a:r>
            <a:endParaRPr lang="en-US" dirty="0"/>
          </a:p>
        </p:txBody>
      </p:sp>
      <p:sp>
        <p:nvSpPr>
          <p:cNvPr id="5" name="Oval 4"/>
          <p:cNvSpPr/>
          <p:nvPr/>
        </p:nvSpPr>
        <p:spPr>
          <a:xfrm>
            <a:off x="457200" y="2471912"/>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Vicarious Experiences</a:t>
            </a:r>
            <a:endParaRPr lang="en-US" dirty="0"/>
          </a:p>
        </p:txBody>
      </p:sp>
      <p:sp>
        <p:nvSpPr>
          <p:cNvPr id="6" name="Oval 5"/>
          <p:cNvSpPr/>
          <p:nvPr/>
        </p:nvSpPr>
        <p:spPr>
          <a:xfrm>
            <a:off x="457200" y="3526186"/>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mtClean="0"/>
              <a:t>Verbal Persuasion</a:t>
            </a:r>
            <a:endParaRPr lang="en-US" dirty="0"/>
          </a:p>
        </p:txBody>
      </p:sp>
      <p:sp>
        <p:nvSpPr>
          <p:cNvPr id="7" name="Oval 6"/>
          <p:cNvSpPr/>
          <p:nvPr/>
        </p:nvSpPr>
        <p:spPr>
          <a:xfrm>
            <a:off x="457200" y="4580460"/>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Physiological </a:t>
            </a:r>
            <a:r>
              <a:rPr lang="en-US" smtClean="0"/>
              <a:t>or Affective States</a:t>
            </a:r>
            <a:endParaRPr lang="en-US" dirty="0"/>
          </a:p>
        </p:txBody>
      </p:sp>
      <p:sp>
        <p:nvSpPr>
          <p:cNvPr id="8" name="Oval 7"/>
          <p:cNvSpPr/>
          <p:nvPr/>
        </p:nvSpPr>
        <p:spPr>
          <a:xfrm>
            <a:off x="3845489" y="2896698"/>
            <a:ext cx="2242159"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mtClean="0"/>
              <a:t>Self Efficacy</a:t>
            </a:r>
            <a:endParaRPr lang="en-US" dirty="0"/>
          </a:p>
        </p:txBody>
      </p:sp>
      <p:cxnSp>
        <p:nvCxnSpPr>
          <p:cNvPr id="10" name="Straight Arrow Connector 9"/>
          <p:cNvCxnSpPr>
            <a:stCxn id="4" idx="6"/>
            <a:endCxn id="8" idx="1"/>
          </p:cNvCxnSpPr>
          <p:nvPr/>
        </p:nvCxnSpPr>
        <p:spPr>
          <a:xfrm>
            <a:off x="2830882" y="1842425"/>
            <a:ext cx="1342964" cy="11786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5" idx="6"/>
          </p:cNvCxnSpPr>
          <p:nvPr/>
        </p:nvCxnSpPr>
        <p:spPr>
          <a:xfrm>
            <a:off x="2830882" y="2896699"/>
            <a:ext cx="1014607" cy="2974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stCxn id="6" idx="6"/>
          </p:cNvCxnSpPr>
          <p:nvPr/>
        </p:nvCxnSpPr>
        <p:spPr>
          <a:xfrm flipV="1">
            <a:off x="2830882" y="3526186"/>
            <a:ext cx="1014607" cy="4247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a:stCxn id="7" idx="6"/>
            <a:endCxn id="8" idx="3"/>
          </p:cNvCxnSpPr>
          <p:nvPr/>
        </p:nvCxnSpPr>
        <p:spPr>
          <a:xfrm flipV="1">
            <a:off x="2830882" y="3621854"/>
            <a:ext cx="1342964" cy="13833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979023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44882" y="2241224"/>
            <a:ext cx="8229600" cy="1143000"/>
          </a:xfrm>
        </p:spPr>
        <p:txBody>
          <a:bodyPr/>
          <a:lstStyle/>
          <a:p>
            <a:r>
              <a:rPr lang="en-US" dirty="0" smtClean="0"/>
              <a:t>Practical Application</a:t>
            </a:r>
            <a:endParaRPr lang="en-US" dirty="0"/>
          </a:p>
        </p:txBody>
      </p:sp>
    </p:spTree>
    <p:extLst>
      <p:ext uri="{BB962C8B-B14F-4D97-AF65-F5344CB8AC3E}">
        <p14:creationId xmlns:p14="http://schemas.microsoft.com/office/powerpoint/2010/main" val="19516634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FFIT - Campaign</a:t>
            </a:r>
            <a:endParaRPr lang="en-GB" dirty="0"/>
          </a:p>
        </p:txBody>
      </p:sp>
      <p:pic>
        <p:nvPicPr>
          <p:cNvPr id="4" name="Content Placeholder 3"/>
          <p:cNvPicPr>
            <a:picLocks noGrp="1" noChangeAspect="1"/>
          </p:cNvPicPr>
          <p:nvPr>
            <p:ph idx="1"/>
          </p:nvPr>
        </p:nvPicPr>
        <p:blipFill>
          <a:blip r:embed="rId2"/>
          <a:stretch>
            <a:fillRect/>
          </a:stretch>
        </p:blipFill>
        <p:spPr>
          <a:xfrm>
            <a:off x="1128712" y="1582615"/>
            <a:ext cx="6886575" cy="3112477"/>
          </a:xfrm>
          <a:prstGeom prst="rect">
            <a:avLst/>
          </a:prstGeom>
        </p:spPr>
      </p:pic>
      <p:sp>
        <p:nvSpPr>
          <p:cNvPr id="5" name="Rectangle 4"/>
          <p:cNvSpPr/>
          <p:nvPr/>
        </p:nvSpPr>
        <p:spPr>
          <a:xfrm>
            <a:off x="1521070" y="4860069"/>
            <a:ext cx="6348046" cy="646331"/>
          </a:xfrm>
          <a:prstGeom prst="rect">
            <a:avLst/>
          </a:prstGeom>
        </p:spPr>
        <p:txBody>
          <a:bodyPr wrap="square">
            <a:spAutoFit/>
          </a:bodyPr>
          <a:lstStyle/>
          <a:p>
            <a:r>
              <a:rPr lang="en-GB" dirty="0">
                <a:solidFill>
                  <a:srgbClr val="727272"/>
                </a:solidFill>
                <a:latin typeface="Source Sans Pro"/>
              </a:rPr>
              <a:t>It has been developed and successfully evaluated in a major research project led by the University of Glasgow</a:t>
            </a:r>
            <a:endParaRPr lang="en-GB" dirty="0"/>
          </a:p>
        </p:txBody>
      </p:sp>
    </p:spTree>
    <p:extLst>
      <p:ext uri="{BB962C8B-B14F-4D97-AF65-F5344CB8AC3E}">
        <p14:creationId xmlns:p14="http://schemas.microsoft.com/office/powerpoint/2010/main" val="27339865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0893"/>
            <a:ext cx="8229600" cy="1143000"/>
          </a:xfrm>
        </p:spPr>
        <p:txBody>
          <a:bodyPr/>
          <a:lstStyle/>
          <a:p>
            <a:r>
              <a:rPr lang="en-GB" sz="2400" dirty="0">
                <a:solidFill>
                  <a:srgbClr val="727272"/>
                </a:solidFill>
                <a:latin typeface="Source Sans Pro"/>
              </a:rPr>
              <a:t>The Football Fans in Training (FFIT) programme is a healthy living and weight loss programme that was carefully designed to appeal to men. </a:t>
            </a:r>
            <a:br>
              <a:rPr lang="en-GB" sz="2400" dirty="0">
                <a:solidFill>
                  <a:srgbClr val="727272"/>
                </a:solidFill>
                <a:latin typeface="Source Sans Pro"/>
              </a:rPr>
            </a:br>
            <a:endParaRPr lang="en-GB" sz="2400" dirty="0"/>
          </a:p>
        </p:txBody>
      </p:sp>
      <p:sp>
        <p:nvSpPr>
          <p:cNvPr id="3" name="Content Placeholder 2"/>
          <p:cNvSpPr>
            <a:spLocks noGrp="1"/>
          </p:cNvSpPr>
          <p:nvPr>
            <p:ph idx="1"/>
          </p:nvPr>
        </p:nvSpPr>
        <p:spPr>
          <a:xfrm>
            <a:off x="457200" y="1766454"/>
            <a:ext cx="8229600" cy="4510453"/>
          </a:xfrm>
        </p:spPr>
        <p:txBody>
          <a:bodyPr/>
          <a:lstStyle/>
          <a:p>
            <a:r>
              <a:rPr lang="en-GB" sz="2000" dirty="0" smtClean="0">
                <a:solidFill>
                  <a:srgbClr val="727272"/>
                </a:solidFill>
                <a:latin typeface="Source Sans Pro"/>
              </a:rPr>
              <a:t>It </a:t>
            </a:r>
            <a:r>
              <a:rPr lang="en-GB" sz="2000" dirty="0">
                <a:solidFill>
                  <a:srgbClr val="727272"/>
                </a:solidFill>
                <a:latin typeface="Source Sans Pro"/>
              </a:rPr>
              <a:t>incorporates the latest scientific approaches to weight loss, physical activity and diet and taps the potential of professional football clubs to engage overweight and obese men in weight loss. </a:t>
            </a:r>
            <a:endParaRPr lang="en-GB" sz="2000" dirty="0" smtClean="0">
              <a:solidFill>
                <a:srgbClr val="727272"/>
              </a:solidFill>
              <a:latin typeface="Source Sans Pro"/>
            </a:endParaRPr>
          </a:p>
          <a:p>
            <a:r>
              <a:rPr lang="en-GB" sz="2000" dirty="0" smtClean="0">
                <a:solidFill>
                  <a:srgbClr val="727272"/>
                </a:solidFill>
                <a:latin typeface="Source Sans Pro"/>
              </a:rPr>
              <a:t>In </a:t>
            </a:r>
            <a:r>
              <a:rPr lang="en-GB" sz="2000" dirty="0">
                <a:solidFill>
                  <a:srgbClr val="727272"/>
                </a:solidFill>
                <a:latin typeface="Source Sans Pro"/>
              </a:rPr>
              <a:t>the 12 weekly sessions, men learnt about diet and healthy living for weight loss, how to set goals and monitor their eating and physical activity, and top tips for making long-term changes. </a:t>
            </a:r>
            <a:endParaRPr lang="en-GB" sz="2000" dirty="0" smtClean="0">
              <a:solidFill>
                <a:srgbClr val="727272"/>
              </a:solidFill>
              <a:latin typeface="Source Sans Pro"/>
            </a:endParaRPr>
          </a:p>
          <a:p>
            <a:r>
              <a:rPr lang="en-GB" sz="2000" dirty="0" smtClean="0">
                <a:solidFill>
                  <a:srgbClr val="727272"/>
                </a:solidFill>
                <a:latin typeface="Source Sans Pro"/>
              </a:rPr>
              <a:t>The </a:t>
            </a:r>
            <a:r>
              <a:rPr lang="en-GB" sz="2000" dirty="0">
                <a:solidFill>
                  <a:srgbClr val="727272"/>
                </a:solidFill>
                <a:latin typeface="Source Sans Pro"/>
              </a:rPr>
              <a:t>FFIT programme also included a pedometer-based walking programme, group physical activity sessions at the club and some minimal ongoing support including a reunion session at the club</a:t>
            </a:r>
            <a:r>
              <a:rPr lang="en-GB" sz="2000" dirty="0" smtClean="0">
                <a:solidFill>
                  <a:srgbClr val="727272"/>
                </a:solidFill>
                <a:latin typeface="Source Sans Pro"/>
              </a:rPr>
              <a:t>.</a:t>
            </a:r>
            <a:endParaRPr lang="en-GB" sz="2000" dirty="0">
              <a:solidFill>
                <a:srgbClr val="727272"/>
              </a:solidFill>
              <a:latin typeface="Source Sans Pro"/>
            </a:endParaRPr>
          </a:p>
        </p:txBody>
      </p:sp>
    </p:spTree>
    <p:extLst>
      <p:ext uri="{BB962C8B-B14F-4D97-AF65-F5344CB8AC3E}">
        <p14:creationId xmlns:p14="http://schemas.microsoft.com/office/powerpoint/2010/main" val="32430019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Wych</a:t>
            </a:r>
            <a:r>
              <a:rPr lang="en-GB" dirty="0"/>
              <a:t> et al. (2015). </a:t>
            </a:r>
          </a:p>
        </p:txBody>
      </p:sp>
      <p:sp>
        <p:nvSpPr>
          <p:cNvPr id="3" name="Content Placeholder 2"/>
          <p:cNvSpPr>
            <a:spLocks noGrp="1"/>
          </p:cNvSpPr>
          <p:nvPr>
            <p:ph idx="1"/>
          </p:nvPr>
        </p:nvSpPr>
        <p:spPr/>
        <p:txBody>
          <a:bodyPr/>
          <a:lstStyle/>
          <a:p>
            <a:r>
              <a:rPr lang="en-GB" sz="2000" dirty="0"/>
              <a:t>Football Fans in Training (FFIT): a randomized controlled trial of a gender sensitised weight loss and healthy living programme delivered to men aged 35-65 by Scottish Premier League (SPL) football clubs</a:t>
            </a:r>
          </a:p>
          <a:p>
            <a:endParaRPr lang="en-GB" sz="2000" dirty="0" smtClean="0"/>
          </a:p>
          <a:p>
            <a:r>
              <a:rPr lang="en-GB" sz="2000" dirty="0" smtClean="0"/>
              <a:t>Report link:</a:t>
            </a:r>
            <a:endParaRPr lang="en-GB" dirty="0">
              <a:hlinkClick r:id="rId2"/>
            </a:endParaRPr>
          </a:p>
          <a:p>
            <a:r>
              <a:rPr lang="en-GB" sz="2400" dirty="0" smtClean="0">
                <a:hlinkClick r:id="rId2"/>
              </a:rPr>
              <a:t>https</a:t>
            </a:r>
            <a:r>
              <a:rPr lang="en-GB" sz="2400" dirty="0">
                <a:hlinkClick r:id="rId2"/>
              </a:rPr>
              <a:t>://www.journalslibrary.nihr.ac.uk/phr/phr03020/#/</a:t>
            </a:r>
            <a:r>
              <a:rPr lang="en-GB" sz="2400" dirty="0" smtClean="0">
                <a:hlinkClick r:id="rId2"/>
              </a:rPr>
              <a:t>full-report</a:t>
            </a:r>
            <a:endParaRPr lang="en-GB" sz="2400" dirty="0" smtClean="0"/>
          </a:p>
          <a:p>
            <a:endParaRPr lang="en-GB" dirty="0"/>
          </a:p>
        </p:txBody>
      </p:sp>
    </p:spTree>
    <p:extLst>
      <p:ext uri="{BB962C8B-B14F-4D97-AF65-F5344CB8AC3E}">
        <p14:creationId xmlns:p14="http://schemas.microsoft.com/office/powerpoint/2010/main" val="39814917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FFIT</a:t>
            </a:r>
            <a:r>
              <a:rPr lang="en-GB" sz="2800" dirty="0" smtClean="0"/>
              <a:t> - </a:t>
            </a:r>
            <a:r>
              <a:rPr lang="en-GB" sz="2800" b="1" dirty="0"/>
              <a:t>Documentary of FFIT in its early days, from BBC Scotland</a:t>
            </a:r>
            <a:endParaRPr lang="en-GB" sz="2800" dirty="0"/>
          </a:p>
        </p:txBody>
      </p:sp>
      <p:sp>
        <p:nvSpPr>
          <p:cNvPr id="3" name="Content Placeholder 2"/>
          <p:cNvSpPr>
            <a:spLocks noGrp="1"/>
          </p:cNvSpPr>
          <p:nvPr>
            <p:ph idx="1"/>
          </p:nvPr>
        </p:nvSpPr>
        <p:spPr/>
        <p:txBody>
          <a:bodyPr/>
          <a:lstStyle/>
          <a:p>
            <a:endParaRPr lang="en-GB" dirty="0" smtClean="0">
              <a:hlinkClick r:id="rId2"/>
            </a:endParaRPr>
          </a:p>
          <a:p>
            <a:r>
              <a:rPr lang="en-GB" dirty="0" smtClean="0">
                <a:hlinkClick r:id="rId2"/>
              </a:rPr>
              <a:t>https</a:t>
            </a:r>
            <a:r>
              <a:rPr lang="en-GB" dirty="0">
                <a:hlinkClick r:id="rId2"/>
              </a:rPr>
              <a:t>://</a:t>
            </a:r>
            <a:r>
              <a:rPr lang="en-GB" dirty="0" smtClean="0">
                <a:hlinkClick r:id="rId2"/>
              </a:rPr>
              <a:t>youtu.be/cXO8BJ8v99U</a:t>
            </a:r>
            <a:endParaRPr lang="en-GB" dirty="0" smtClean="0"/>
          </a:p>
          <a:p>
            <a:endParaRPr lang="en-GB" dirty="0" smtClean="0"/>
          </a:p>
        </p:txBody>
      </p:sp>
    </p:spTree>
    <p:extLst>
      <p:ext uri="{BB962C8B-B14F-4D97-AF65-F5344CB8AC3E}">
        <p14:creationId xmlns:p14="http://schemas.microsoft.com/office/powerpoint/2010/main" val="7397478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9490" y="-131617"/>
            <a:ext cx="8229600" cy="1143000"/>
          </a:xfrm>
        </p:spPr>
        <p:txBody>
          <a:bodyPr/>
          <a:lstStyle/>
          <a:p>
            <a:r>
              <a:rPr lang="en-GB" dirty="0" smtClean="0"/>
              <a:t>Discussion: </a:t>
            </a:r>
            <a:endParaRPr lang="en-GB" dirty="0"/>
          </a:p>
        </p:txBody>
      </p:sp>
      <p:sp>
        <p:nvSpPr>
          <p:cNvPr id="3" name="Content Placeholder 2"/>
          <p:cNvSpPr>
            <a:spLocks noGrp="1"/>
          </p:cNvSpPr>
          <p:nvPr>
            <p:ph idx="1"/>
          </p:nvPr>
        </p:nvSpPr>
        <p:spPr>
          <a:xfrm>
            <a:off x="561110" y="858983"/>
            <a:ext cx="7987145" cy="2826326"/>
          </a:xfrm>
        </p:spPr>
        <p:txBody>
          <a:bodyPr/>
          <a:lstStyle/>
          <a:p>
            <a:r>
              <a:rPr lang="en-GB" sz="2800" dirty="0"/>
              <a:t>BNT - Autonomy / Competence / Relatedness</a:t>
            </a:r>
          </a:p>
          <a:p>
            <a:pPr lvl="1"/>
            <a:r>
              <a:rPr lang="en-GB" dirty="0"/>
              <a:t>Supportive / thwarting environment?</a:t>
            </a:r>
          </a:p>
          <a:p>
            <a:r>
              <a:rPr lang="en-GB" sz="2800" dirty="0" smtClean="0"/>
              <a:t>Autonomy </a:t>
            </a:r>
            <a:r>
              <a:rPr lang="en-GB" sz="2800" dirty="0"/>
              <a:t>/ Competence / </a:t>
            </a:r>
            <a:r>
              <a:rPr lang="en-GB" sz="2800" dirty="0" smtClean="0"/>
              <a:t>Relatedness</a:t>
            </a:r>
          </a:p>
          <a:p>
            <a:r>
              <a:rPr lang="en-GB" sz="2800" dirty="0" smtClean="0"/>
              <a:t>Article – relatedness examples. </a:t>
            </a:r>
          </a:p>
          <a:p>
            <a:r>
              <a:rPr lang="en-GB" sz="2800" dirty="0"/>
              <a:t>OIT – Regulation of behaviour at the start of the programme / during / following the </a:t>
            </a:r>
            <a:r>
              <a:rPr lang="en-GB" sz="2800" dirty="0" smtClean="0"/>
              <a:t>programme</a:t>
            </a:r>
          </a:p>
          <a:p>
            <a:r>
              <a:rPr lang="en-GB" sz="2800" dirty="0" smtClean="0"/>
              <a:t>SET </a:t>
            </a:r>
            <a:r>
              <a:rPr lang="en-GB" sz="2800" dirty="0"/>
              <a:t>– Perf accomplishments / vicarious experience / verbal persuasion </a:t>
            </a:r>
            <a:endParaRPr lang="en-GB" sz="2800" dirty="0" smtClean="0"/>
          </a:p>
          <a:p>
            <a:r>
              <a:rPr lang="en-GB" sz="2800" dirty="0" smtClean="0"/>
              <a:t>CET – Informational / controlling aspects of rewards. </a:t>
            </a:r>
            <a:endParaRPr lang="en-GB" sz="2800" dirty="0"/>
          </a:p>
          <a:p>
            <a:endParaRPr lang="en-GB" sz="2800" dirty="0"/>
          </a:p>
        </p:txBody>
      </p:sp>
    </p:spTree>
    <p:extLst>
      <p:ext uri="{BB962C8B-B14F-4D97-AF65-F5344CB8AC3E}">
        <p14:creationId xmlns:p14="http://schemas.microsoft.com/office/powerpoint/2010/main" val="3293549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 Efficacy Theory:</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5422761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43000"/>
          </a:xfrm>
        </p:spPr>
        <p:txBody>
          <a:bodyPr/>
          <a:lstStyle/>
          <a:p>
            <a:r>
              <a:rPr lang="en-US" dirty="0" smtClean="0"/>
              <a:t>Performance accomplishments:</a:t>
            </a:r>
            <a:endParaRPr lang="en-US" dirty="0"/>
          </a:p>
        </p:txBody>
      </p:sp>
      <p:sp>
        <p:nvSpPr>
          <p:cNvPr id="4" name="Content Placeholder 3"/>
          <p:cNvSpPr>
            <a:spLocks noGrp="1"/>
          </p:cNvSpPr>
          <p:nvPr>
            <p:ph idx="1"/>
          </p:nvPr>
        </p:nvSpPr>
        <p:spPr>
          <a:xfrm>
            <a:off x="457200" y="1043565"/>
            <a:ext cx="8229600" cy="3917032"/>
          </a:xfrm>
        </p:spPr>
        <p:txBody>
          <a:bodyPr/>
          <a:lstStyle/>
          <a:p>
            <a:r>
              <a:rPr lang="en-US" sz="2800" dirty="0" smtClean="0"/>
              <a:t>Past success – progress thought </a:t>
            </a:r>
            <a:r>
              <a:rPr lang="en-US" sz="2800" dirty="0" err="1" smtClean="0"/>
              <a:t>programme</a:t>
            </a:r>
            <a:r>
              <a:rPr lang="en-US" sz="2800" dirty="0" smtClean="0"/>
              <a:t> </a:t>
            </a:r>
          </a:p>
          <a:p>
            <a:r>
              <a:rPr lang="en-US" sz="2800" dirty="0" smtClean="0"/>
              <a:t>Pedometer counts</a:t>
            </a:r>
          </a:p>
          <a:p>
            <a:r>
              <a:rPr lang="en-US" sz="2800" dirty="0" smtClean="0"/>
              <a:t>Weigh in</a:t>
            </a:r>
          </a:p>
          <a:p>
            <a:r>
              <a:rPr lang="en-US" sz="2800" dirty="0" smtClean="0"/>
              <a:t>Attendance at sessions</a:t>
            </a:r>
          </a:p>
          <a:p>
            <a:r>
              <a:rPr lang="en-US" sz="2800" dirty="0" smtClean="0"/>
              <a:t>Role of goal setting / record keeping</a:t>
            </a:r>
          </a:p>
          <a:p>
            <a:endParaRPr lang="en-US" sz="2800" dirty="0" smtClean="0"/>
          </a:p>
          <a:p>
            <a:pPr marL="0" indent="0">
              <a:buNone/>
            </a:pPr>
            <a:r>
              <a:rPr lang="en-US" sz="2800" dirty="0" smtClean="0"/>
              <a:t>					</a:t>
            </a:r>
            <a:endParaRPr lang="en-US" sz="2800" dirty="0"/>
          </a:p>
        </p:txBody>
      </p:sp>
    </p:spTree>
    <p:extLst>
      <p:ext uri="{BB962C8B-B14F-4D97-AF65-F5344CB8AC3E}">
        <p14:creationId xmlns:p14="http://schemas.microsoft.com/office/powerpoint/2010/main" val="128253765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26856"/>
            <a:ext cx="8229600" cy="1143000"/>
          </a:xfrm>
        </p:spPr>
        <p:txBody>
          <a:bodyPr/>
          <a:lstStyle/>
          <a:p>
            <a:r>
              <a:rPr lang="en-US" dirty="0" smtClean="0"/>
              <a:t>Vicarious Experiences</a:t>
            </a:r>
            <a:endParaRPr lang="en-US" dirty="0"/>
          </a:p>
        </p:txBody>
      </p:sp>
      <p:sp>
        <p:nvSpPr>
          <p:cNvPr id="4" name="Content Placeholder 3"/>
          <p:cNvSpPr>
            <a:spLocks noGrp="1"/>
          </p:cNvSpPr>
          <p:nvPr>
            <p:ph idx="1"/>
          </p:nvPr>
        </p:nvSpPr>
        <p:spPr>
          <a:xfrm>
            <a:off x="457200" y="1218912"/>
            <a:ext cx="8229600" cy="3917032"/>
          </a:xfrm>
        </p:spPr>
        <p:txBody>
          <a:bodyPr/>
          <a:lstStyle/>
          <a:p>
            <a:r>
              <a:rPr lang="en-US" dirty="0" smtClean="0"/>
              <a:t>Comparing personal capabilities to that of others – similar group members</a:t>
            </a:r>
          </a:p>
          <a:p>
            <a:r>
              <a:rPr lang="en-US" dirty="0" smtClean="0"/>
              <a:t>Modelling</a:t>
            </a:r>
          </a:p>
          <a:p>
            <a:r>
              <a:rPr lang="en-US" dirty="0" smtClean="0"/>
              <a:t>Recruitment using past </a:t>
            </a:r>
            <a:r>
              <a:rPr lang="en-US" dirty="0" err="1" smtClean="0"/>
              <a:t>programme</a:t>
            </a:r>
            <a:r>
              <a:rPr lang="en-US" dirty="0" smtClean="0"/>
              <a:t> members </a:t>
            </a:r>
          </a:p>
          <a:p>
            <a:endParaRPr lang="en-US" dirty="0"/>
          </a:p>
        </p:txBody>
      </p:sp>
    </p:spTree>
    <p:extLst>
      <p:ext uri="{BB962C8B-B14F-4D97-AF65-F5344CB8AC3E}">
        <p14:creationId xmlns:p14="http://schemas.microsoft.com/office/powerpoint/2010/main" val="95289761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Verbal Persuasion</a:t>
            </a:r>
            <a:endParaRPr lang="en-US" dirty="0"/>
          </a:p>
        </p:txBody>
      </p:sp>
      <p:sp>
        <p:nvSpPr>
          <p:cNvPr id="4" name="Content Placeholder 3"/>
          <p:cNvSpPr>
            <a:spLocks noGrp="1"/>
          </p:cNvSpPr>
          <p:nvPr>
            <p:ph idx="1"/>
          </p:nvPr>
        </p:nvSpPr>
        <p:spPr/>
        <p:txBody>
          <a:bodyPr/>
          <a:lstStyle/>
          <a:p>
            <a:r>
              <a:rPr lang="en-US" dirty="0" smtClean="0"/>
              <a:t>Direct statements (including self statements) – during circuits</a:t>
            </a:r>
          </a:p>
          <a:p>
            <a:r>
              <a:rPr lang="en-US" dirty="0" smtClean="0"/>
              <a:t>Social persuasion – support group members / family</a:t>
            </a:r>
          </a:p>
          <a:p>
            <a:r>
              <a:rPr lang="en-US" dirty="0" smtClean="0"/>
              <a:t>Expressing faith in one’s capabilities – </a:t>
            </a:r>
            <a:r>
              <a:rPr lang="en-US" dirty="0" err="1" smtClean="0"/>
              <a:t>programme</a:t>
            </a:r>
            <a:r>
              <a:rPr lang="en-US" dirty="0" smtClean="0"/>
              <a:t> staff</a:t>
            </a:r>
          </a:p>
          <a:p>
            <a:endParaRPr lang="en-US" dirty="0"/>
          </a:p>
        </p:txBody>
      </p:sp>
    </p:spTree>
    <p:extLst>
      <p:ext uri="{BB962C8B-B14F-4D97-AF65-F5344CB8AC3E}">
        <p14:creationId xmlns:p14="http://schemas.microsoft.com/office/powerpoint/2010/main" val="236795106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Physiological/Affective States </a:t>
            </a:r>
            <a:endParaRPr lang="en-US" dirty="0"/>
          </a:p>
        </p:txBody>
      </p:sp>
      <p:sp>
        <p:nvSpPr>
          <p:cNvPr id="4" name="Content Placeholder 3"/>
          <p:cNvSpPr>
            <a:spLocks noGrp="1"/>
          </p:cNvSpPr>
          <p:nvPr>
            <p:ph idx="1"/>
          </p:nvPr>
        </p:nvSpPr>
        <p:spPr/>
        <p:txBody>
          <a:bodyPr/>
          <a:lstStyle/>
          <a:p>
            <a:r>
              <a:rPr lang="en-US" dirty="0" smtClean="0"/>
              <a:t>How perceive physiological/affective states (e.g., sweaty hands, fatigue)</a:t>
            </a:r>
          </a:p>
          <a:p>
            <a:r>
              <a:rPr lang="en-US" dirty="0" smtClean="0"/>
              <a:t>Feeling fatigue / soreness and normalizing this – </a:t>
            </a:r>
            <a:r>
              <a:rPr lang="en-US" dirty="0" err="1" smtClean="0"/>
              <a:t>programme</a:t>
            </a:r>
            <a:r>
              <a:rPr lang="en-US" dirty="0" smtClean="0"/>
              <a:t> staff </a:t>
            </a:r>
          </a:p>
          <a:p>
            <a:endParaRPr lang="en-US" dirty="0"/>
          </a:p>
        </p:txBody>
      </p:sp>
    </p:spTree>
    <p:extLst>
      <p:ext uri="{BB962C8B-B14F-4D97-AF65-F5344CB8AC3E}">
        <p14:creationId xmlns:p14="http://schemas.microsoft.com/office/powerpoint/2010/main" val="9677049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7147"/>
            <a:ext cx="8229600" cy="1143000"/>
          </a:xfrm>
        </p:spPr>
        <p:txBody>
          <a:bodyPr/>
          <a:lstStyle/>
          <a:p>
            <a:r>
              <a:rPr lang="en-GB" sz="3600" dirty="0" smtClean="0"/>
              <a:t>CET - </a:t>
            </a:r>
            <a:r>
              <a:rPr lang="en-GB" sz="3600" dirty="0"/>
              <a:t>Informational </a:t>
            </a:r>
            <a:r>
              <a:rPr lang="en-GB" sz="3600" dirty="0" smtClean="0"/>
              <a:t>aspects </a:t>
            </a:r>
            <a:r>
              <a:rPr lang="en-GB" sz="3600" dirty="0"/>
              <a:t>of </a:t>
            </a:r>
            <a:r>
              <a:rPr lang="en-GB" sz="3600" dirty="0" smtClean="0"/>
              <a:t>rewards? </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t>Weight loss</a:t>
            </a:r>
          </a:p>
          <a:p>
            <a:endParaRPr lang="en-GB" dirty="0"/>
          </a:p>
        </p:txBody>
      </p:sp>
    </p:spTree>
    <p:extLst>
      <p:ext uri="{BB962C8B-B14F-4D97-AF65-F5344CB8AC3E}">
        <p14:creationId xmlns:p14="http://schemas.microsoft.com/office/powerpoint/2010/main" val="3252413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BNT - Autonomy / Competence / Relatedness</a:t>
            </a:r>
            <a:br>
              <a:rPr lang="en-GB" sz="3200" dirty="0"/>
            </a:br>
            <a:endParaRPr lang="en-GB" sz="3200" dirty="0"/>
          </a:p>
        </p:txBody>
      </p:sp>
      <p:sp>
        <p:nvSpPr>
          <p:cNvPr id="3" name="Content Placeholder 2"/>
          <p:cNvSpPr>
            <a:spLocks noGrp="1"/>
          </p:cNvSpPr>
          <p:nvPr>
            <p:ph idx="1"/>
          </p:nvPr>
        </p:nvSpPr>
        <p:spPr/>
        <p:txBody>
          <a:bodyPr/>
          <a:lstStyle/>
          <a:p>
            <a:r>
              <a:rPr lang="en-GB" dirty="0" smtClean="0"/>
              <a:t>Autonomy</a:t>
            </a:r>
          </a:p>
          <a:p>
            <a:endParaRPr lang="en-GB" dirty="0" smtClean="0"/>
          </a:p>
          <a:p>
            <a:r>
              <a:rPr lang="en-GB" dirty="0" smtClean="0"/>
              <a:t>Competence</a:t>
            </a:r>
          </a:p>
          <a:p>
            <a:pPr marL="0" indent="0">
              <a:buNone/>
            </a:pPr>
            <a:endParaRPr lang="en-GB" dirty="0" smtClean="0"/>
          </a:p>
          <a:p>
            <a:r>
              <a:rPr lang="en-GB" dirty="0" smtClean="0"/>
              <a:t>Relatedness</a:t>
            </a:r>
          </a:p>
          <a:p>
            <a:endParaRPr lang="en-GB" dirty="0"/>
          </a:p>
          <a:p>
            <a:r>
              <a:rPr lang="en-GB" dirty="0"/>
              <a:t>Supportive / thwarting environment?</a:t>
            </a:r>
            <a:br>
              <a:rPr lang="en-GB" dirty="0"/>
            </a:br>
            <a:endParaRPr lang="en-GB" dirty="0"/>
          </a:p>
        </p:txBody>
      </p:sp>
    </p:spTree>
    <p:extLst>
      <p:ext uri="{BB962C8B-B14F-4D97-AF65-F5344CB8AC3E}">
        <p14:creationId xmlns:p14="http://schemas.microsoft.com/office/powerpoint/2010/main" val="315833642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a:t>OIT – Regulation of behaviour at the start of the programme / during / following the programme</a:t>
            </a:r>
            <a:br>
              <a:rPr lang="en-GB" sz="2800" dirty="0"/>
            </a:br>
            <a:endParaRPr lang="en-GB" sz="2800" dirty="0"/>
          </a:p>
        </p:txBody>
      </p:sp>
      <p:pic>
        <p:nvPicPr>
          <p:cNvPr id="6" name="Content Placeholder 5"/>
          <p:cNvPicPr>
            <a:picLocks noGrp="1" noChangeAspect="1"/>
          </p:cNvPicPr>
          <p:nvPr>
            <p:ph sz="half" idx="1"/>
          </p:nvPr>
        </p:nvPicPr>
        <p:blipFill>
          <a:blip r:embed="rId2"/>
          <a:stretch>
            <a:fillRect/>
          </a:stretch>
        </p:blipFill>
        <p:spPr>
          <a:xfrm>
            <a:off x="157018" y="1514763"/>
            <a:ext cx="4276436" cy="3500581"/>
          </a:xfrm>
          <a:prstGeom prst="rect">
            <a:avLst/>
          </a:prstGeom>
        </p:spPr>
      </p:pic>
      <p:sp>
        <p:nvSpPr>
          <p:cNvPr id="5" name="Content Placeholder 4"/>
          <p:cNvSpPr>
            <a:spLocks noGrp="1"/>
          </p:cNvSpPr>
          <p:nvPr>
            <p:ph sz="half" idx="2"/>
          </p:nvPr>
        </p:nvSpPr>
        <p:spPr>
          <a:xfrm>
            <a:off x="4648200" y="1514763"/>
            <a:ext cx="4038600" cy="3989040"/>
          </a:xfrm>
        </p:spPr>
        <p:txBody>
          <a:bodyPr/>
          <a:lstStyle/>
          <a:p>
            <a:r>
              <a:rPr lang="en-GB" dirty="0" smtClean="0"/>
              <a:t>Previous runner – Integrated regulation? </a:t>
            </a:r>
          </a:p>
          <a:p>
            <a:r>
              <a:rPr lang="en-GB" dirty="0" smtClean="0"/>
              <a:t>Valuing activity – awareness of benefits </a:t>
            </a:r>
          </a:p>
          <a:p>
            <a:endParaRPr lang="en-GB" dirty="0"/>
          </a:p>
          <a:p>
            <a:endParaRPr lang="en-GB" dirty="0"/>
          </a:p>
        </p:txBody>
      </p:sp>
    </p:spTree>
    <p:extLst>
      <p:ext uri="{BB962C8B-B14F-4D97-AF65-F5344CB8AC3E}">
        <p14:creationId xmlns:p14="http://schemas.microsoft.com/office/powerpoint/2010/main" val="15576348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Psychological skills to enhance SE / competence / autonomy</a:t>
            </a:r>
            <a:endParaRPr lang="en-GB" dirty="0"/>
          </a:p>
        </p:txBody>
      </p:sp>
      <p:sp>
        <p:nvSpPr>
          <p:cNvPr id="3" name="Content Placeholder 2"/>
          <p:cNvSpPr>
            <a:spLocks noGrp="1"/>
          </p:cNvSpPr>
          <p:nvPr>
            <p:ph idx="1"/>
          </p:nvPr>
        </p:nvSpPr>
        <p:spPr/>
        <p:txBody>
          <a:bodyPr/>
          <a:lstStyle/>
          <a:p>
            <a:r>
              <a:rPr lang="en-GB" dirty="0" smtClean="0"/>
              <a:t>GS</a:t>
            </a:r>
          </a:p>
          <a:p>
            <a:endParaRPr lang="en-GB" dirty="0"/>
          </a:p>
          <a:p>
            <a:r>
              <a:rPr lang="en-GB" dirty="0" smtClean="0"/>
              <a:t>Self talk</a:t>
            </a:r>
          </a:p>
          <a:p>
            <a:pPr marL="0" indent="0">
              <a:buNone/>
            </a:pPr>
            <a:endParaRPr lang="en-GB" dirty="0" smtClean="0"/>
          </a:p>
          <a:p>
            <a:r>
              <a:rPr lang="en-GB" dirty="0" smtClean="0"/>
              <a:t>Imagery </a:t>
            </a:r>
          </a:p>
          <a:p>
            <a:pPr marL="0" indent="0">
              <a:buNone/>
            </a:pPr>
            <a:r>
              <a:rPr lang="en-GB" dirty="0" smtClean="0"/>
              <a:t> </a:t>
            </a:r>
            <a:endParaRPr lang="en-GB" dirty="0"/>
          </a:p>
        </p:txBody>
      </p:sp>
    </p:spTree>
    <p:extLst>
      <p:ext uri="{BB962C8B-B14F-4D97-AF65-F5344CB8AC3E}">
        <p14:creationId xmlns:p14="http://schemas.microsoft.com/office/powerpoint/2010/main" val="23053367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Break:</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02961890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Parkrun</a:t>
            </a:r>
            <a:endParaRPr lang="en-GB" dirty="0"/>
          </a:p>
        </p:txBody>
      </p:sp>
      <p:sp>
        <p:nvSpPr>
          <p:cNvPr id="3" name="Content Placeholder 2"/>
          <p:cNvSpPr>
            <a:spLocks noGrp="1"/>
          </p:cNvSpPr>
          <p:nvPr>
            <p:ph idx="1"/>
          </p:nvPr>
        </p:nvSpPr>
        <p:spPr/>
        <p:txBody>
          <a:bodyPr/>
          <a:lstStyle/>
          <a:p>
            <a:pPr marL="0" indent="0">
              <a:buNone/>
            </a:pPr>
            <a:r>
              <a:rPr lang="en-GB" dirty="0"/>
              <a:t>Parkrun: What’s all the fuss about? | ITV </a:t>
            </a:r>
            <a:r>
              <a:rPr lang="en-GB" dirty="0" smtClean="0"/>
              <a:t>News</a:t>
            </a:r>
          </a:p>
          <a:p>
            <a:pPr marL="0" indent="0">
              <a:buNone/>
            </a:pPr>
            <a:r>
              <a:rPr lang="en-GB" dirty="0" smtClean="0">
                <a:hlinkClick r:id="rId2"/>
              </a:rPr>
              <a:t>https</a:t>
            </a:r>
            <a:r>
              <a:rPr lang="en-GB" dirty="0">
                <a:hlinkClick r:id="rId2"/>
              </a:rPr>
              <a:t>://</a:t>
            </a:r>
            <a:r>
              <a:rPr lang="en-GB" dirty="0" smtClean="0">
                <a:hlinkClick r:id="rId2"/>
              </a:rPr>
              <a:t>www.youtube.com/watch?v=E6cHx7c8nt8</a:t>
            </a:r>
            <a:endParaRPr lang="en-GB" dirty="0" smtClean="0"/>
          </a:p>
          <a:p>
            <a:endParaRPr lang="en-GB" dirty="0"/>
          </a:p>
          <a:p>
            <a:pPr marL="0" indent="0">
              <a:buNone/>
            </a:pPr>
            <a:r>
              <a:rPr lang="en-GB" dirty="0"/>
              <a:t>Parkrun health and </a:t>
            </a:r>
            <a:r>
              <a:rPr lang="en-GB" dirty="0" err="1"/>
              <a:t>wellbing</a:t>
            </a:r>
            <a:endParaRPr lang="en-GB" dirty="0"/>
          </a:p>
          <a:p>
            <a:pPr marL="0" indent="0">
              <a:buNone/>
            </a:pPr>
            <a:r>
              <a:rPr lang="en-GB" dirty="0">
                <a:hlinkClick r:id="rId3"/>
              </a:rPr>
              <a:t>https://www.youtube.com/watch?v=HW6Sa4uk7oE</a:t>
            </a:r>
            <a:endParaRPr lang="en-GB" dirty="0"/>
          </a:p>
          <a:p>
            <a:endParaRPr lang="en-GB" dirty="0"/>
          </a:p>
        </p:txBody>
      </p:sp>
    </p:spTree>
    <p:extLst>
      <p:ext uri="{BB962C8B-B14F-4D97-AF65-F5344CB8AC3E}">
        <p14:creationId xmlns:p14="http://schemas.microsoft.com/office/powerpoint/2010/main" val="6982586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1283" y="765512"/>
            <a:ext cx="7728313" cy="969771"/>
          </a:xfrm>
        </p:spPr>
        <p:txBody>
          <a:bodyPr>
            <a:normAutofit fontScale="90000"/>
          </a:bodyPr>
          <a:lstStyle/>
          <a:p>
            <a:r>
              <a:rPr lang="en-GB" dirty="0" smtClean="0"/>
              <a:t>What </a:t>
            </a:r>
            <a:r>
              <a:rPr lang="en-GB" dirty="0"/>
              <a:t>is parkrun? How is it organised / managed / where is it held?</a:t>
            </a:r>
            <a:br>
              <a:rPr lang="en-GB" dirty="0"/>
            </a:br>
            <a:endParaRPr lang="en-GB" dirty="0"/>
          </a:p>
        </p:txBody>
      </p:sp>
      <p:sp>
        <p:nvSpPr>
          <p:cNvPr id="3" name="Content Placeholder 2"/>
          <p:cNvSpPr>
            <a:spLocks noGrp="1"/>
          </p:cNvSpPr>
          <p:nvPr>
            <p:ph idx="1"/>
          </p:nvPr>
        </p:nvSpPr>
        <p:spPr>
          <a:xfrm>
            <a:off x="422563" y="1735283"/>
            <a:ext cx="8229600" cy="3917032"/>
          </a:xfrm>
        </p:spPr>
        <p:txBody>
          <a:bodyPr>
            <a:normAutofit fontScale="55000" lnSpcReduction="20000"/>
          </a:bodyPr>
          <a:lstStyle/>
          <a:p>
            <a:pPr marL="0" indent="0">
              <a:buNone/>
            </a:pPr>
            <a:r>
              <a:rPr lang="en-GB" sz="2200" dirty="0"/>
              <a:t>What is parkrun?</a:t>
            </a:r>
          </a:p>
          <a:p>
            <a:r>
              <a:rPr lang="en-GB" sz="1800" u="sng" dirty="0">
                <a:hlinkClick r:id="rId2"/>
              </a:rPr>
              <a:t>https://www.parkrun.org.uk/</a:t>
            </a:r>
            <a:endParaRPr lang="en-GB" sz="1800" u="sng" dirty="0"/>
          </a:p>
          <a:p>
            <a:r>
              <a:rPr lang="en-GB" dirty="0" smtClean="0"/>
              <a:t>A fast-growing </a:t>
            </a:r>
            <a:r>
              <a:rPr lang="en-GB" dirty="0"/>
              <a:t>international network of free, weekly, </a:t>
            </a:r>
            <a:r>
              <a:rPr lang="en-GB" dirty="0" smtClean="0"/>
              <a:t>timed 5 km runs </a:t>
            </a:r>
            <a:r>
              <a:rPr lang="en-GB" dirty="0"/>
              <a:t>in public </a:t>
            </a:r>
            <a:r>
              <a:rPr lang="en-GB" dirty="0" smtClean="0"/>
              <a:t>spaces. </a:t>
            </a:r>
          </a:p>
          <a:p>
            <a:r>
              <a:rPr lang="en-GB" dirty="0" smtClean="0"/>
              <a:t>Saturday – 9am. </a:t>
            </a:r>
          </a:p>
          <a:p>
            <a:r>
              <a:rPr lang="en-GB" dirty="0" smtClean="0"/>
              <a:t>Organised </a:t>
            </a:r>
            <a:r>
              <a:rPr lang="en-GB" dirty="0"/>
              <a:t>by volunteer </a:t>
            </a:r>
            <a:r>
              <a:rPr lang="en-GB" dirty="0" smtClean="0"/>
              <a:t>teams, parkrun </a:t>
            </a:r>
            <a:r>
              <a:rPr lang="en-GB" dirty="0"/>
              <a:t>aims to promote physical activity and </a:t>
            </a:r>
            <a:r>
              <a:rPr lang="en-GB" dirty="0" smtClean="0"/>
              <a:t>community spirit</a:t>
            </a:r>
            <a:r>
              <a:rPr lang="en-GB" dirty="0"/>
              <a:t>, by providing supportive opportunities for exercise. </a:t>
            </a:r>
            <a:endParaRPr lang="en-GB" dirty="0" smtClean="0"/>
          </a:p>
          <a:p>
            <a:r>
              <a:rPr lang="en-GB" dirty="0" smtClean="0"/>
              <a:t>As</a:t>
            </a:r>
            <a:r>
              <a:rPr lang="en-GB" dirty="0"/>
              <a:t> </a:t>
            </a:r>
            <a:r>
              <a:rPr lang="en-GB" dirty="0" smtClean="0"/>
              <a:t>a </a:t>
            </a:r>
            <a:r>
              <a:rPr lang="en-GB" dirty="0"/>
              <a:t>not-for-profit organisation, parkrun relies on core </a:t>
            </a:r>
            <a:r>
              <a:rPr lang="en-GB" dirty="0" smtClean="0"/>
              <a:t>sponsorship to </a:t>
            </a:r>
            <a:r>
              <a:rPr lang="en-GB" dirty="0"/>
              <a:t>cover the salary costs of administrative staff, the </a:t>
            </a:r>
            <a:r>
              <a:rPr lang="en-GB" dirty="0" smtClean="0"/>
              <a:t>web based infrastructure </a:t>
            </a:r>
            <a:r>
              <a:rPr lang="en-GB" dirty="0"/>
              <a:t>for registration and results, and </a:t>
            </a:r>
            <a:r>
              <a:rPr lang="en-GB" dirty="0" smtClean="0"/>
              <a:t>support for </a:t>
            </a:r>
            <a:r>
              <a:rPr lang="en-GB" dirty="0"/>
              <a:t>the set-up of new events.</a:t>
            </a:r>
            <a:endParaRPr lang="en-GB" sz="1800" u="sng" dirty="0"/>
          </a:p>
          <a:p>
            <a:endParaRPr lang="en-GB" sz="1800" u="sng" dirty="0"/>
          </a:p>
          <a:p>
            <a:endParaRPr lang="en-GB" sz="1800" u="sng" dirty="0"/>
          </a:p>
          <a:p>
            <a:pPr marL="0" indent="0">
              <a:buNone/>
            </a:pPr>
            <a:r>
              <a:rPr lang="en-GB" sz="2500" dirty="0" smtClean="0"/>
              <a:t>Why </a:t>
            </a:r>
            <a:r>
              <a:rPr lang="en-GB" sz="2500" dirty="0"/>
              <a:t>is it so popular?</a:t>
            </a:r>
          </a:p>
          <a:p>
            <a:r>
              <a:rPr lang="en-GB" dirty="0" smtClean="0"/>
              <a:t>Barriers</a:t>
            </a:r>
            <a:r>
              <a:rPr lang="en-GB" dirty="0"/>
              <a:t> </a:t>
            </a:r>
            <a:r>
              <a:rPr lang="en-GB" dirty="0" smtClean="0"/>
              <a:t>to </a:t>
            </a:r>
            <a:r>
              <a:rPr lang="en-GB" dirty="0"/>
              <a:t>participation are minimised as far as possible, with </a:t>
            </a:r>
            <a:r>
              <a:rPr lang="en-GB" dirty="0" smtClean="0"/>
              <a:t>no upper </a:t>
            </a:r>
            <a:r>
              <a:rPr lang="en-GB" dirty="0"/>
              <a:t>or lower age-limit, no special clothing or </a:t>
            </a:r>
            <a:r>
              <a:rPr lang="en-GB" dirty="0" smtClean="0"/>
              <a:t>equipment required</a:t>
            </a:r>
            <a:r>
              <a:rPr lang="en-GB" dirty="0"/>
              <a:t>, a simple one-off registration process, and no </a:t>
            </a:r>
            <a:r>
              <a:rPr lang="en-GB" dirty="0" smtClean="0"/>
              <a:t>direct costs</a:t>
            </a:r>
            <a:r>
              <a:rPr lang="en-GB" dirty="0"/>
              <a:t>.</a:t>
            </a:r>
            <a:endParaRPr lang="en-GB" sz="1800" dirty="0"/>
          </a:p>
          <a:p>
            <a:endParaRPr lang="en-GB" sz="1800" dirty="0"/>
          </a:p>
          <a:p>
            <a:endParaRPr lang="en-GB" dirty="0"/>
          </a:p>
        </p:txBody>
      </p:sp>
    </p:spTree>
    <p:extLst>
      <p:ext uri="{BB962C8B-B14F-4D97-AF65-F5344CB8AC3E}">
        <p14:creationId xmlns:p14="http://schemas.microsoft.com/office/powerpoint/2010/main" val="129758286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4350" y="1793057"/>
            <a:ext cx="8115300" cy="969771"/>
          </a:xfrm>
        </p:spPr>
        <p:txBody>
          <a:bodyPr>
            <a:normAutofit fontScale="90000"/>
          </a:bodyPr>
          <a:lstStyle/>
          <a:p>
            <a:r>
              <a:rPr lang="en-GB" dirty="0" smtClean="0"/>
              <a:t>What </a:t>
            </a:r>
            <a:r>
              <a:rPr lang="en-GB" dirty="0"/>
              <a:t>initially motivates people to take part in </a:t>
            </a:r>
            <a:r>
              <a:rPr lang="en-GB" dirty="0" smtClean="0"/>
              <a:t>parkrun (article task)?</a:t>
            </a:r>
            <a:r>
              <a:rPr lang="en-GB" dirty="0"/>
              <a:t/>
            </a:r>
            <a:br>
              <a:rPr lang="en-GB" dirty="0"/>
            </a:br>
            <a:endParaRPr lang="en-GB" dirty="0"/>
          </a:p>
        </p:txBody>
      </p:sp>
      <p:sp>
        <p:nvSpPr>
          <p:cNvPr id="3" name="Content Placeholder 2"/>
          <p:cNvSpPr>
            <a:spLocks noGrp="1"/>
          </p:cNvSpPr>
          <p:nvPr>
            <p:ph idx="1"/>
          </p:nvPr>
        </p:nvSpPr>
        <p:spPr/>
        <p:txBody>
          <a:bodyPr/>
          <a:lstStyle/>
          <a:p>
            <a:pPr marL="0" indent="0">
              <a:buNone/>
            </a:pPr>
            <a:endParaRPr lang="en-GB" sz="1800" dirty="0" smtClean="0"/>
          </a:p>
          <a:p>
            <a:pPr marL="0" indent="0">
              <a:buNone/>
            </a:pPr>
            <a:endParaRPr lang="en-GB" sz="1800" dirty="0"/>
          </a:p>
          <a:p>
            <a:pPr marL="0" indent="0">
              <a:buNone/>
            </a:pPr>
            <a:endParaRPr lang="en-GB" sz="1800" dirty="0" smtClean="0"/>
          </a:p>
          <a:p>
            <a:pPr marL="0" indent="0">
              <a:buNone/>
            </a:pPr>
            <a:endParaRPr lang="en-GB" sz="1800" dirty="0"/>
          </a:p>
          <a:p>
            <a:pPr marL="0" indent="0">
              <a:buNone/>
            </a:pPr>
            <a:endParaRPr lang="en-GB" sz="1800" dirty="0" smtClean="0"/>
          </a:p>
          <a:p>
            <a:pPr marL="0" indent="0">
              <a:buNone/>
            </a:pPr>
            <a:r>
              <a:rPr lang="en-GB" sz="1800" dirty="0" smtClean="0"/>
              <a:t>Some </a:t>
            </a:r>
            <a:r>
              <a:rPr lang="en-GB" sz="1800" dirty="0"/>
              <a:t>of the most popular </a:t>
            </a:r>
            <a:r>
              <a:rPr lang="en-GB" sz="1800" dirty="0" err="1"/>
              <a:t>parkruns</a:t>
            </a:r>
            <a:r>
              <a:rPr lang="en-GB" sz="1800" dirty="0"/>
              <a:t> in the world</a:t>
            </a:r>
          </a:p>
          <a:p>
            <a:r>
              <a:rPr lang="en-GB" sz="1800" u="sng" dirty="0">
                <a:hlinkClick r:id="rId2"/>
              </a:rPr>
              <a:t>https://www.youtube.com/watch?v=O0lvProRGkQ</a:t>
            </a:r>
            <a:endParaRPr lang="en-GB" sz="1800" dirty="0"/>
          </a:p>
          <a:p>
            <a:pPr marL="0" indent="0">
              <a:buNone/>
            </a:pPr>
            <a:endParaRPr lang="en-GB" sz="1800" dirty="0"/>
          </a:p>
          <a:p>
            <a:endParaRPr lang="en-GB" dirty="0"/>
          </a:p>
        </p:txBody>
      </p:sp>
    </p:spTree>
    <p:extLst>
      <p:ext uri="{BB962C8B-B14F-4D97-AF65-F5344CB8AC3E}">
        <p14:creationId xmlns:p14="http://schemas.microsoft.com/office/powerpoint/2010/main" val="116386689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4460" y="536912"/>
            <a:ext cx="8115300" cy="969771"/>
          </a:xfrm>
        </p:spPr>
        <p:txBody>
          <a:bodyPr>
            <a:normAutofit fontScale="90000"/>
          </a:bodyPr>
          <a:lstStyle/>
          <a:p>
            <a:r>
              <a:rPr lang="en-GB" dirty="0" smtClean="0"/>
              <a:t>What </a:t>
            </a:r>
            <a:r>
              <a:rPr lang="en-GB" dirty="0"/>
              <a:t>initially motivates people to take part in </a:t>
            </a:r>
            <a:r>
              <a:rPr lang="en-GB" dirty="0" smtClean="0"/>
              <a:t>parkrun (article task)?</a:t>
            </a:r>
            <a:r>
              <a:rPr lang="en-GB" dirty="0"/>
              <a:t/>
            </a:r>
            <a:br>
              <a:rPr lang="en-GB" dirty="0"/>
            </a:br>
            <a:endParaRPr lang="en-GB" dirty="0"/>
          </a:p>
        </p:txBody>
      </p:sp>
      <p:sp>
        <p:nvSpPr>
          <p:cNvPr id="3" name="Content Placeholder 2"/>
          <p:cNvSpPr>
            <a:spLocks noGrp="1"/>
          </p:cNvSpPr>
          <p:nvPr>
            <p:ph idx="1"/>
          </p:nvPr>
        </p:nvSpPr>
        <p:spPr/>
        <p:txBody>
          <a:bodyPr/>
          <a:lstStyle/>
          <a:p>
            <a:pPr marL="0" indent="0">
              <a:buNone/>
            </a:pPr>
            <a:r>
              <a:rPr lang="en-GB" sz="1800" dirty="0"/>
              <a:t>Some of the most popular </a:t>
            </a:r>
            <a:r>
              <a:rPr lang="en-GB" sz="1800" dirty="0" err="1"/>
              <a:t>parkruns</a:t>
            </a:r>
            <a:r>
              <a:rPr lang="en-GB" sz="1800" dirty="0"/>
              <a:t> in the world</a:t>
            </a:r>
          </a:p>
          <a:p>
            <a:r>
              <a:rPr lang="en-GB" sz="1800" u="sng" dirty="0">
                <a:hlinkClick r:id="rId2"/>
              </a:rPr>
              <a:t>https://www.youtube.com/watch?v=O0lvProRGkQ</a:t>
            </a:r>
            <a:endParaRPr lang="en-GB" sz="1800" dirty="0"/>
          </a:p>
          <a:p>
            <a:pPr marL="0" indent="0">
              <a:buNone/>
            </a:pPr>
            <a:endParaRPr lang="en-GB" sz="1800" dirty="0"/>
          </a:p>
          <a:p>
            <a:endParaRPr lang="en-GB" dirty="0"/>
          </a:p>
        </p:txBody>
      </p:sp>
      <p:pic>
        <p:nvPicPr>
          <p:cNvPr id="4" name="Picture 3"/>
          <p:cNvPicPr>
            <a:picLocks noChangeAspect="1"/>
          </p:cNvPicPr>
          <p:nvPr/>
        </p:nvPicPr>
        <p:blipFill>
          <a:blip r:embed="rId3"/>
          <a:stretch>
            <a:fillRect/>
          </a:stretch>
        </p:blipFill>
        <p:spPr>
          <a:xfrm>
            <a:off x="457200" y="2449236"/>
            <a:ext cx="4759037" cy="3067997"/>
          </a:xfrm>
          <a:prstGeom prst="rect">
            <a:avLst/>
          </a:prstGeom>
        </p:spPr>
      </p:pic>
      <p:pic>
        <p:nvPicPr>
          <p:cNvPr id="5" name="Picture 4"/>
          <p:cNvPicPr>
            <a:picLocks noChangeAspect="1"/>
          </p:cNvPicPr>
          <p:nvPr/>
        </p:nvPicPr>
        <p:blipFill>
          <a:blip r:embed="rId4"/>
          <a:stretch>
            <a:fillRect/>
          </a:stretch>
        </p:blipFill>
        <p:spPr>
          <a:xfrm>
            <a:off x="5804781" y="2449236"/>
            <a:ext cx="2800350" cy="1978819"/>
          </a:xfrm>
          <a:prstGeom prst="rect">
            <a:avLst/>
          </a:prstGeom>
        </p:spPr>
      </p:pic>
    </p:spTree>
    <p:extLst>
      <p:ext uri="{BB962C8B-B14F-4D97-AF65-F5344CB8AC3E}">
        <p14:creationId xmlns:p14="http://schemas.microsoft.com/office/powerpoint/2010/main" val="92299673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smtClean="0"/>
              <a:t>What </a:t>
            </a:r>
            <a:r>
              <a:rPr lang="en-GB" sz="2800" dirty="0"/>
              <a:t>are the benefits of parkrun (what do people get out of the experience)?</a:t>
            </a:r>
            <a:br>
              <a:rPr lang="en-GB" sz="2800" dirty="0"/>
            </a:br>
            <a:endParaRPr lang="en-GB" sz="2800" dirty="0"/>
          </a:p>
        </p:txBody>
      </p:sp>
      <p:sp>
        <p:nvSpPr>
          <p:cNvPr id="3" name="Content Placeholder 2"/>
          <p:cNvSpPr>
            <a:spLocks noGrp="1"/>
          </p:cNvSpPr>
          <p:nvPr>
            <p:ph sz="half" idx="1"/>
          </p:nvPr>
        </p:nvSpPr>
        <p:spPr>
          <a:xfrm>
            <a:off x="374073" y="846138"/>
            <a:ext cx="4038600" cy="4911435"/>
          </a:xfrm>
        </p:spPr>
        <p:txBody>
          <a:bodyPr>
            <a:normAutofit fontScale="92500" lnSpcReduction="10000"/>
          </a:bodyPr>
          <a:lstStyle/>
          <a:p>
            <a:endParaRPr lang="en-GB" dirty="0" smtClean="0"/>
          </a:p>
          <a:p>
            <a:r>
              <a:rPr lang="en-GB" dirty="0" smtClean="0"/>
              <a:t>General - </a:t>
            </a:r>
            <a:r>
              <a:rPr lang="en-GB" dirty="0" err="1" smtClean="0"/>
              <a:t>Physiologial</a:t>
            </a:r>
            <a:r>
              <a:rPr lang="en-GB" dirty="0" smtClean="0"/>
              <a:t> / psychological / social benefits</a:t>
            </a:r>
          </a:p>
          <a:p>
            <a:r>
              <a:rPr lang="en-GB" dirty="0" smtClean="0"/>
              <a:t>Green exercise</a:t>
            </a:r>
          </a:p>
          <a:p>
            <a:r>
              <a:rPr lang="en-GB" dirty="0" smtClean="0"/>
              <a:t>Competition / challenge </a:t>
            </a:r>
          </a:p>
          <a:p>
            <a:r>
              <a:rPr lang="en-GB" dirty="0" smtClean="0"/>
              <a:t>Affiliation</a:t>
            </a:r>
          </a:p>
          <a:p>
            <a:r>
              <a:rPr lang="en-GB" dirty="0" smtClean="0"/>
              <a:t>Volunteering – sense of purpose / community / giving back</a:t>
            </a:r>
          </a:p>
          <a:p>
            <a:r>
              <a:rPr lang="en-GB" dirty="0" smtClean="0"/>
              <a:t>Prison parkrun?</a:t>
            </a:r>
            <a:endParaRPr lang="en-GB" dirty="0"/>
          </a:p>
        </p:txBody>
      </p:sp>
      <p:sp>
        <p:nvSpPr>
          <p:cNvPr id="4" name="Content Placeholder 3"/>
          <p:cNvSpPr>
            <a:spLocks noGrp="1"/>
          </p:cNvSpPr>
          <p:nvPr>
            <p:ph sz="half" idx="2"/>
          </p:nvPr>
        </p:nvSpPr>
        <p:spPr>
          <a:xfrm>
            <a:off x="4495800" y="1140690"/>
            <a:ext cx="4435764" cy="5717310"/>
          </a:xfrm>
        </p:spPr>
        <p:txBody>
          <a:bodyPr>
            <a:noAutofit/>
          </a:bodyPr>
          <a:lstStyle/>
          <a:p>
            <a:r>
              <a:rPr lang="en-GB" sz="1600" b="1" dirty="0" smtClean="0"/>
              <a:t>Article: Running </a:t>
            </a:r>
            <a:r>
              <a:rPr lang="en-GB" sz="1600" b="1" dirty="0"/>
              <a:t>on a high: parkrun and </a:t>
            </a:r>
            <a:r>
              <a:rPr lang="en-GB" sz="1600" b="1" dirty="0" smtClean="0"/>
              <a:t>personal well-being</a:t>
            </a:r>
            <a:r>
              <a:rPr lang="en-GB" sz="1600" b="1" dirty="0"/>
              <a:t> </a:t>
            </a:r>
            <a:r>
              <a:rPr lang="en-GB" sz="1600" b="1" dirty="0" smtClean="0"/>
              <a:t>- </a:t>
            </a:r>
            <a:r>
              <a:rPr lang="en-GB" sz="1600" dirty="0" err="1" smtClean="0"/>
              <a:t>Grunseit</a:t>
            </a:r>
            <a:r>
              <a:rPr lang="en-GB" sz="1600" dirty="0" smtClean="0"/>
              <a:t>, Richards and </a:t>
            </a:r>
            <a:r>
              <a:rPr lang="en-GB" sz="1600" dirty="0" err="1" smtClean="0"/>
              <a:t>Merom</a:t>
            </a:r>
            <a:r>
              <a:rPr lang="en-GB" sz="1600" dirty="0" smtClean="0"/>
              <a:t> (2018)</a:t>
            </a:r>
          </a:p>
          <a:p>
            <a:r>
              <a:rPr lang="en-GB" sz="1600" dirty="0" smtClean="0"/>
              <a:t>Data was gathered  </a:t>
            </a:r>
            <a:r>
              <a:rPr lang="en-GB" sz="1600" dirty="0"/>
              <a:t>from a national online survey of 865 adult Australian </a:t>
            </a:r>
            <a:r>
              <a:rPr lang="en-GB" sz="1600" dirty="0" smtClean="0"/>
              <a:t>park runners.</a:t>
            </a:r>
          </a:p>
          <a:p>
            <a:r>
              <a:rPr lang="en-GB" sz="1600" dirty="0"/>
              <a:t>Australian </a:t>
            </a:r>
            <a:r>
              <a:rPr lang="en-GB" sz="1600" dirty="0" smtClean="0"/>
              <a:t>park runners report </a:t>
            </a:r>
            <a:r>
              <a:rPr lang="en-GB" sz="1600" dirty="0"/>
              <a:t>superior satisfaction with physical health. </a:t>
            </a:r>
            <a:endParaRPr lang="en-GB" sz="1600" dirty="0" smtClean="0"/>
          </a:p>
          <a:p>
            <a:r>
              <a:rPr lang="en-GB" sz="1600" dirty="0" smtClean="0"/>
              <a:t>Women’s </a:t>
            </a:r>
            <a:r>
              <a:rPr lang="en-GB" sz="1600" dirty="0"/>
              <a:t>personal </a:t>
            </a:r>
            <a:r>
              <a:rPr lang="en-GB" sz="1600" dirty="0" smtClean="0"/>
              <a:t>well-being (PWB) </a:t>
            </a:r>
            <a:r>
              <a:rPr lang="en-GB" sz="1600" dirty="0"/>
              <a:t>may benefit from </a:t>
            </a:r>
            <a:r>
              <a:rPr lang="en-GB" sz="1600" dirty="0" smtClean="0"/>
              <a:t>parkrun through </a:t>
            </a:r>
            <a:r>
              <a:rPr lang="en-GB" sz="1600" dirty="0"/>
              <a:t>improved mental </a:t>
            </a:r>
            <a:r>
              <a:rPr lang="en-GB" sz="1600" dirty="0" smtClean="0"/>
              <a:t>health.</a:t>
            </a:r>
          </a:p>
          <a:p>
            <a:r>
              <a:rPr lang="en-GB" sz="1600" dirty="0" smtClean="0"/>
              <a:t>Men’s PWB </a:t>
            </a:r>
            <a:r>
              <a:rPr lang="en-GB" sz="1600" dirty="0"/>
              <a:t>from community connectedness. </a:t>
            </a:r>
            <a:endParaRPr lang="en-GB" sz="1600" dirty="0" smtClean="0"/>
          </a:p>
          <a:p>
            <a:r>
              <a:rPr lang="en-GB" sz="1600" dirty="0"/>
              <a:t>P</a:t>
            </a:r>
            <a:r>
              <a:rPr lang="en-GB" sz="1600" dirty="0" smtClean="0"/>
              <a:t>arkrun </a:t>
            </a:r>
            <a:r>
              <a:rPr lang="en-GB" sz="1600" dirty="0"/>
              <a:t>may facilitate </a:t>
            </a:r>
            <a:r>
              <a:rPr lang="en-GB" sz="1600" dirty="0" smtClean="0"/>
              <a:t>positive expression </a:t>
            </a:r>
            <a:r>
              <a:rPr lang="en-GB" sz="1600" dirty="0"/>
              <a:t>of identity and continuation of healthy habits among </a:t>
            </a:r>
            <a:r>
              <a:rPr lang="en-GB" sz="1600" dirty="0" smtClean="0"/>
              <a:t>athletes / non-demanding</a:t>
            </a:r>
            <a:r>
              <a:rPr lang="en-GB" sz="1600" dirty="0"/>
              <a:t>, </a:t>
            </a:r>
            <a:r>
              <a:rPr lang="en-GB" sz="1600" dirty="0" smtClean="0"/>
              <a:t>health enhancing </a:t>
            </a:r>
            <a:r>
              <a:rPr lang="en-GB" sz="1600" dirty="0"/>
              <a:t>activity and social interaction for non-athletes.</a:t>
            </a:r>
          </a:p>
        </p:txBody>
      </p:sp>
    </p:spTree>
    <p:extLst>
      <p:ext uri="{BB962C8B-B14F-4D97-AF65-F5344CB8AC3E}">
        <p14:creationId xmlns:p14="http://schemas.microsoft.com/office/powerpoint/2010/main" val="181291754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6378" y="2588946"/>
            <a:ext cx="8270422" cy="969771"/>
          </a:xfrm>
        </p:spPr>
        <p:txBody>
          <a:bodyPr>
            <a:normAutofit fontScale="90000"/>
          </a:bodyPr>
          <a:lstStyle/>
          <a:p>
            <a:r>
              <a:rPr lang="en-GB" sz="3100" dirty="0" smtClean="0"/>
              <a:t>According </a:t>
            </a:r>
            <a:r>
              <a:rPr lang="en-GB" sz="3100" dirty="0"/>
              <a:t>to </a:t>
            </a:r>
            <a:r>
              <a:rPr lang="en-GB" sz="3100" dirty="0" err="1"/>
              <a:t>Stevinson</a:t>
            </a:r>
            <a:r>
              <a:rPr lang="en-GB" sz="3100" dirty="0"/>
              <a:t> et al. (2015), what caused the parkrun participants to sustain involvement in this (pp.172-174). </a:t>
            </a:r>
            <a:r>
              <a:rPr lang="en-GB" dirty="0"/>
              <a:t/>
            </a:r>
            <a:br>
              <a:rPr lang="en-GB" dirty="0"/>
            </a:b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32142554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9228" y="814002"/>
            <a:ext cx="8270422" cy="969771"/>
          </a:xfrm>
        </p:spPr>
        <p:txBody>
          <a:bodyPr>
            <a:normAutofit fontScale="90000"/>
          </a:bodyPr>
          <a:lstStyle/>
          <a:p>
            <a:r>
              <a:rPr lang="en-GB" sz="3100" dirty="0" smtClean="0"/>
              <a:t>According </a:t>
            </a:r>
            <a:r>
              <a:rPr lang="en-GB" sz="3100" dirty="0"/>
              <a:t>to </a:t>
            </a:r>
            <a:r>
              <a:rPr lang="en-GB" sz="3100" dirty="0" err="1"/>
              <a:t>Stevinson</a:t>
            </a:r>
            <a:r>
              <a:rPr lang="en-GB" sz="3100" dirty="0"/>
              <a:t> et al. (2015), what caused the parkrun participants to sustain involvement in this (pp.172-174). </a:t>
            </a:r>
            <a:r>
              <a:rPr lang="en-GB" dirty="0"/>
              <a:t/>
            </a:r>
            <a:br>
              <a:rPr lang="en-GB" dirty="0"/>
            </a:br>
            <a:endParaRPr lang="en-GB" dirty="0"/>
          </a:p>
        </p:txBody>
      </p:sp>
      <p:pic>
        <p:nvPicPr>
          <p:cNvPr id="4" name="Content Placeholder 3"/>
          <p:cNvPicPr>
            <a:picLocks noGrp="1" noChangeAspect="1"/>
          </p:cNvPicPr>
          <p:nvPr>
            <p:ph idx="1"/>
          </p:nvPr>
        </p:nvPicPr>
        <p:blipFill>
          <a:blip r:embed="rId2"/>
          <a:stretch>
            <a:fillRect/>
          </a:stretch>
        </p:blipFill>
        <p:spPr>
          <a:xfrm>
            <a:off x="437605" y="1783773"/>
            <a:ext cx="8113667" cy="3681845"/>
          </a:xfrm>
          <a:prstGeom prst="rect">
            <a:avLst/>
          </a:prstGeom>
        </p:spPr>
      </p:pic>
    </p:spTree>
    <p:extLst>
      <p:ext uri="{BB962C8B-B14F-4D97-AF65-F5344CB8AC3E}">
        <p14:creationId xmlns:p14="http://schemas.microsoft.com/office/powerpoint/2010/main" val="205782464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1055" y="-251835"/>
            <a:ext cx="8229600" cy="1143000"/>
          </a:xfrm>
        </p:spPr>
        <p:txBody>
          <a:bodyPr/>
          <a:lstStyle/>
          <a:p>
            <a:r>
              <a:rPr lang="en-GB" dirty="0" smtClean="0"/>
              <a:t>Exploring junior parkrun</a:t>
            </a:r>
            <a:endParaRPr lang="en-GB" dirty="0"/>
          </a:p>
        </p:txBody>
      </p:sp>
      <p:sp>
        <p:nvSpPr>
          <p:cNvPr id="3" name="Content Placeholder 2"/>
          <p:cNvSpPr>
            <a:spLocks noGrp="1"/>
          </p:cNvSpPr>
          <p:nvPr>
            <p:ph idx="1"/>
          </p:nvPr>
        </p:nvSpPr>
        <p:spPr>
          <a:xfrm>
            <a:off x="457200" y="701964"/>
            <a:ext cx="8229600" cy="4445814"/>
          </a:xfrm>
        </p:spPr>
        <p:txBody>
          <a:bodyPr/>
          <a:lstStyle/>
          <a:p>
            <a:r>
              <a:rPr lang="en-GB" dirty="0">
                <a:hlinkClick r:id="rId2"/>
              </a:rPr>
              <a:t>https://</a:t>
            </a:r>
            <a:r>
              <a:rPr lang="en-GB" dirty="0" smtClean="0">
                <a:hlinkClick r:id="rId2"/>
              </a:rPr>
              <a:t>www.youtube.com/watch?v=wJGaU4w0x9s</a:t>
            </a:r>
            <a:endParaRPr lang="en-GB" dirty="0"/>
          </a:p>
          <a:p>
            <a:r>
              <a:rPr lang="en-GB" dirty="0" smtClean="0"/>
              <a:t>Family involvement</a:t>
            </a:r>
            <a:endParaRPr lang="en-GB" dirty="0"/>
          </a:p>
          <a:p>
            <a:pPr marL="0" indent="0">
              <a:buNone/>
            </a:pPr>
            <a:r>
              <a:rPr lang="en-GB" b="1" dirty="0"/>
              <a:t>Prison parkrun:</a:t>
            </a:r>
          </a:p>
          <a:p>
            <a:r>
              <a:rPr lang="en-GB" u="sng" dirty="0">
                <a:hlinkClick r:id="rId3"/>
              </a:rPr>
              <a:t>https://blog.parkrun.com/uk/2018/11/07/black-combe-birthday/</a:t>
            </a:r>
            <a:endParaRPr lang="en-GB" dirty="0"/>
          </a:p>
          <a:p>
            <a:pPr marL="0" indent="0">
              <a:buNone/>
            </a:pPr>
            <a:r>
              <a:rPr lang="en-GB" b="1" dirty="0"/>
              <a:t>The idea catches on…</a:t>
            </a:r>
          </a:p>
          <a:p>
            <a:r>
              <a:rPr lang="en-GB" u="sng" dirty="0">
                <a:hlinkClick r:id="rId4"/>
              </a:rPr>
              <a:t>https://insidetime.org/parkrun-extends-to-more-than-20-prisons/</a:t>
            </a:r>
            <a:endParaRPr lang="en-GB" u="sng" dirty="0"/>
          </a:p>
          <a:p>
            <a:endParaRPr lang="en-GB" u="sng" dirty="0"/>
          </a:p>
          <a:p>
            <a:endParaRPr lang="en-GB" dirty="0"/>
          </a:p>
        </p:txBody>
      </p:sp>
    </p:spTree>
    <p:extLst>
      <p:ext uri="{BB962C8B-B14F-4D97-AF65-F5344CB8AC3E}">
        <p14:creationId xmlns:p14="http://schemas.microsoft.com/office/powerpoint/2010/main" val="408721473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4279" y="265469"/>
            <a:ext cx="6457950" cy="969771"/>
          </a:xfrm>
        </p:spPr>
        <p:txBody>
          <a:bodyPr/>
          <a:lstStyle/>
          <a:p>
            <a:pPr algn="l"/>
            <a:r>
              <a:rPr lang="en-GB" dirty="0" smtClean="0"/>
              <a:t>Additional resources:</a:t>
            </a:r>
            <a:endParaRPr lang="en-GB" dirty="0"/>
          </a:p>
        </p:txBody>
      </p:sp>
      <p:sp>
        <p:nvSpPr>
          <p:cNvPr id="3" name="Content Placeholder 2"/>
          <p:cNvSpPr>
            <a:spLocks noGrp="1"/>
          </p:cNvSpPr>
          <p:nvPr>
            <p:ph idx="1"/>
          </p:nvPr>
        </p:nvSpPr>
        <p:spPr>
          <a:xfrm>
            <a:off x="374072" y="1378528"/>
            <a:ext cx="8444345" cy="3864128"/>
          </a:xfrm>
        </p:spPr>
        <p:txBody>
          <a:bodyPr>
            <a:normAutofit/>
          </a:bodyPr>
          <a:lstStyle/>
          <a:p>
            <a:r>
              <a:rPr lang="en-GB" sz="1350" dirty="0">
                <a:solidFill>
                  <a:schemeClr val="bg1"/>
                </a:solidFill>
              </a:rPr>
              <a:t>About Parkrun</a:t>
            </a:r>
          </a:p>
          <a:p>
            <a:pPr marL="0" indent="0">
              <a:buNone/>
            </a:pPr>
            <a:r>
              <a:rPr lang="en-GB" sz="1350" b="1" dirty="0" smtClean="0"/>
              <a:t>Articles:</a:t>
            </a:r>
          </a:p>
          <a:p>
            <a:pPr marL="0" indent="0">
              <a:buNone/>
            </a:pPr>
            <a:r>
              <a:rPr lang="en-GB" sz="1400" dirty="0"/>
              <a:t>Reading 1:</a:t>
            </a:r>
          </a:p>
          <a:p>
            <a:pPr marL="0" indent="0">
              <a:buNone/>
            </a:pPr>
            <a:r>
              <a:rPr lang="en-GB" sz="1400" dirty="0"/>
              <a:t>Facilitating Participation in Health-Enhancing Physical Activity: A Qualitative Study of parkrun - Clare </a:t>
            </a:r>
            <a:r>
              <a:rPr lang="en-GB" sz="1400" dirty="0" err="1"/>
              <a:t>Stevinson</a:t>
            </a:r>
            <a:r>
              <a:rPr lang="en-GB" sz="1400" dirty="0"/>
              <a:t> &amp; Gareth Wiltshire &amp; Mary </a:t>
            </a:r>
            <a:r>
              <a:rPr lang="en-GB" sz="1400" dirty="0" err="1"/>
              <a:t>Hickson</a:t>
            </a:r>
            <a:r>
              <a:rPr lang="en-GB" sz="1400" dirty="0"/>
              <a:t> </a:t>
            </a:r>
          </a:p>
          <a:p>
            <a:pPr marL="0" indent="0">
              <a:buNone/>
            </a:pPr>
            <a:r>
              <a:rPr lang="en-GB" sz="1400" dirty="0" err="1"/>
              <a:t>Int.J</a:t>
            </a:r>
            <a:r>
              <a:rPr lang="en-GB" sz="1400" dirty="0"/>
              <a:t>. </a:t>
            </a:r>
            <a:r>
              <a:rPr lang="en-GB" sz="1400" dirty="0" err="1"/>
              <a:t>Behav</a:t>
            </a:r>
            <a:r>
              <a:rPr lang="en-GB" sz="1400" dirty="0"/>
              <a:t>. Med. (2015) </a:t>
            </a:r>
          </a:p>
          <a:p>
            <a:pPr marL="0" indent="0">
              <a:buNone/>
            </a:pPr>
            <a:endParaRPr lang="en-GB" sz="1400" dirty="0"/>
          </a:p>
          <a:p>
            <a:pPr marL="0" indent="0">
              <a:buNone/>
            </a:pPr>
            <a:r>
              <a:rPr lang="en-GB" sz="1400" dirty="0"/>
              <a:t>Reading 2: </a:t>
            </a:r>
          </a:p>
          <a:p>
            <a:pPr marL="0" indent="0">
              <a:buNone/>
            </a:pPr>
            <a:r>
              <a:rPr lang="en-GB" sz="1400" dirty="0"/>
              <a:t>Running on a high: parkrun and personal </a:t>
            </a:r>
            <a:r>
              <a:rPr lang="en-GB" sz="1400" dirty="0" smtClean="0"/>
              <a:t>well-being - </a:t>
            </a:r>
            <a:r>
              <a:rPr lang="en-GB" sz="1400" dirty="0"/>
              <a:t>Anne </a:t>
            </a:r>
            <a:r>
              <a:rPr lang="en-GB" sz="1400" dirty="0" err="1"/>
              <a:t>Grunseit</a:t>
            </a:r>
            <a:r>
              <a:rPr lang="en-GB" sz="1400" dirty="0"/>
              <a:t>, Justin Richards and </a:t>
            </a:r>
            <a:r>
              <a:rPr lang="en-GB" sz="1400" dirty="0" err="1"/>
              <a:t>Dafna</a:t>
            </a:r>
            <a:r>
              <a:rPr lang="en-GB" sz="1400" dirty="0"/>
              <a:t> </a:t>
            </a:r>
            <a:r>
              <a:rPr lang="en-GB" sz="1400" dirty="0" err="1"/>
              <a:t>Merom</a:t>
            </a:r>
            <a:endParaRPr lang="en-GB" sz="1400" dirty="0"/>
          </a:p>
          <a:p>
            <a:pPr marL="0" indent="0">
              <a:buNone/>
            </a:pPr>
            <a:r>
              <a:rPr lang="en-GB" sz="1400" dirty="0"/>
              <a:t>BMC Public Health (2018) </a:t>
            </a:r>
          </a:p>
          <a:p>
            <a:pPr marL="0" indent="0">
              <a:buNone/>
            </a:pPr>
            <a:endParaRPr lang="en-GB" sz="1350" dirty="0"/>
          </a:p>
          <a:p>
            <a:pPr marL="0" indent="0">
              <a:buNone/>
            </a:pPr>
            <a:endParaRPr lang="en-GB" sz="1350" u="sng" dirty="0"/>
          </a:p>
          <a:p>
            <a:pPr marL="0" indent="0">
              <a:buNone/>
            </a:pPr>
            <a:r>
              <a:rPr lang="en-GB" sz="1350" dirty="0" smtClean="0"/>
              <a:t>Report link (FFIT) – </a:t>
            </a:r>
            <a:r>
              <a:rPr lang="en-GB" sz="1400" dirty="0" err="1"/>
              <a:t>Wych</a:t>
            </a:r>
            <a:r>
              <a:rPr lang="en-GB" sz="1400" dirty="0"/>
              <a:t> et al. (</a:t>
            </a:r>
            <a:r>
              <a:rPr lang="en-GB" sz="1400" dirty="0" smtClean="0"/>
              <a:t>2015)</a:t>
            </a:r>
            <a:endParaRPr lang="en-GB" sz="1350" dirty="0" smtClean="0"/>
          </a:p>
          <a:p>
            <a:pPr marL="0" indent="0">
              <a:buNone/>
            </a:pPr>
            <a:r>
              <a:rPr lang="en-GB" sz="1400" dirty="0" smtClean="0">
                <a:hlinkClick r:id="rId2"/>
              </a:rPr>
              <a:t>https</a:t>
            </a:r>
            <a:r>
              <a:rPr lang="en-GB" sz="1400" dirty="0">
                <a:hlinkClick r:id="rId2"/>
              </a:rPr>
              <a:t>://www.journalslibrary.nihr.ac.uk/phr/phr03020/#/full-report</a:t>
            </a:r>
            <a:endParaRPr lang="en-GB" sz="1400" dirty="0"/>
          </a:p>
          <a:p>
            <a:pPr marL="0" indent="0">
              <a:buNone/>
            </a:pPr>
            <a:endParaRPr lang="en-GB" sz="1350" dirty="0"/>
          </a:p>
          <a:p>
            <a:endParaRPr lang="en-GB" sz="1350" dirty="0"/>
          </a:p>
        </p:txBody>
      </p:sp>
    </p:spTree>
    <p:extLst>
      <p:ext uri="{BB962C8B-B14F-4D97-AF65-F5344CB8AC3E}">
        <p14:creationId xmlns:p14="http://schemas.microsoft.com/office/powerpoint/2010/main" val="25036400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SDT" id="{D3BC43DB-0528-AC43-9E31-F154B66F721C}" vid="{294A3F5E-176B-A747-944B-6F56B94BB6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4.SDT</Template>
  <TotalTime>3758</TotalTime>
  <Words>1650</Words>
  <Application>Microsoft Office PowerPoint</Application>
  <PresentationFormat>On-screen Show (4:3)</PresentationFormat>
  <Paragraphs>283</Paragraphs>
  <Slides>51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51</vt:i4>
      </vt:variant>
    </vt:vector>
  </HeadingPairs>
  <TitlesOfParts>
    <vt:vector size="56" baseType="lpstr">
      <vt:lpstr>Arial</vt:lpstr>
      <vt:lpstr>Calibri</vt:lpstr>
      <vt:lpstr>Myriad Pro</vt:lpstr>
      <vt:lpstr>Source Sans Pro</vt:lpstr>
      <vt:lpstr>Theme2</vt:lpstr>
      <vt:lpstr>Theories of Motivation and Behaviour Change</vt:lpstr>
      <vt:lpstr>Introduction:</vt:lpstr>
      <vt:lpstr>Re-cap so far…</vt:lpstr>
      <vt:lpstr>PowerPoint Presentation</vt:lpstr>
      <vt:lpstr>Resources:</vt:lpstr>
      <vt:lpstr>SDT</vt:lpstr>
      <vt:lpstr>Intrinsic Motivation</vt:lpstr>
      <vt:lpstr>Cognitive Evaluation Theory</vt:lpstr>
      <vt:lpstr>Cognitive Evaluation Theory</vt:lpstr>
      <vt:lpstr>Examples of informational and controlling rewards?</vt:lpstr>
      <vt:lpstr>SDT</vt:lpstr>
      <vt:lpstr>Extrinsic Motivation</vt:lpstr>
      <vt:lpstr>Case Studies</vt:lpstr>
      <vt:lpstr>Extrinsic Motivation</vt:lpstr>
      <vt:lpstr>Organismic Integration Theory – Multidimensional Extrinsic Motivation</vt:lpstr>
      <vt:lpstr>Organismic Integration Theory (OIT) </vt:lpstr>
      <vt:lpstr>SDT</vt:lpstr>
      <vt:lpstr>Basic Psychological Needs Theory</vt:lpstr>
      <vt:lpstr>Autonomy</vt:lpstr>
      <vt:lpstr>Relatedness</vt:lpstr>
      <vt:lpstr>Competence</vt:lpstr>
      <vt:lpstr>PowerPoint Presentation</vt:lpstr>
      <vt:lpstr>PowerPoint Presentation</vt:lpstr>
      <vt:lpstr>Self-efficacy</vt:lpstr>
      <vt:lpstr>Self-efficacy</vt:lpstr>
      <vt:lpstr>Sources of Self-Efficacy</vt:lpstr>
      <vt:lpstr>Practical Application</vt:lpstr>
      <vt:lpstr>FFIT - Campaign</vt:lpstr>
      <vt:lpstr>The Football Fans in Training (FFIT) programme is a healthy living and weight loss programme that was carefully designed to appeal to men.  </vt:lpstr>
      <vt:lpstr>Wych et al. (2015). </vt:lpstr>
      <vt:lpstr>FFIT - Documentary of FFIT in its early days, from BBC Scotland</vt:lpstr>
      <vt:lpstr>Discussion: </vt:lpstr>
      <vt:lpstr>Self Efficacy Theory:</vt:lpstr>
      <vt:lpstr>Performance accomplishments:</vt:lpstr>
      <vt:lpstr>Vicarious Experiences</vt:lpstr>
      <vt:lpstr>Verbal Persuasion</vt:lpstr>
      <vt:lpstr>Physiological/Affective States </vt:lpstr>
      <vt:lpstr>CET - Informational aspects of rewards?  </vt:lpstr>
      <vt:lpstr>BNT - Autonomy / Competence / Relatedness </vt:lpstr>
      <vt:lpstr>OIT – Regulation of behaviour at the start of the programme / during / following the programme </vt:lpstr>
      <vt:lpstr>Psychological skills to enhance SE / competence / autonomy</vt:lpstr>
      <vt:lpstr>Break:</vt:lpstr>
      <vt:lpstr>Parkrun</vt:lpstr>
      <vt:lpstr>What is parkrun? How is it organised / managed / where is it held? </vt:lpstr>
      <vt:lpstr>What initially motivates people to take part in parkrun (article task)? </vt:lpstr>
      <vt:lpstr>What initially motivates people to take part in parkrun (article task)? </vt:lpstr>
      <vt:lpstr>What are the benefits of parkrun (what do people get out of the experience)? </vt:lpstr>
      <vt:lpstr>According to Stevinson et al. (2015), what caused the parkrun participants to sustain involvement in this (pp.172-174).  </vt:lpstr>
      <vt:lpstr>According to Stevinson et al. (2015), what caused the parkrun participants to sustain involvement in this (pp.172-174).  </vt:lpstr>
      <vt:lpstr>Exploring junior parkrun</vt:lpstr>
      <vt:lpstr>Additional resources: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Self-Determination Theory (Ryan &amp; Deci, 2017)</dc:title>
  <dc:creator>Dylan Blain</dc:creator>
  <cp:lastModifiedBy>Administrator</cp:lastModifiedBy>
  <cp:revision>60</cp:revision>
  <cp:lastPrinted>2020-01-24T17:21:11Z</cp:lastPrinted>
  <dcterms:created xsi:type="dcterms:W3CDTF">2019-01-16T12:59:50Z</dcterms:created>
  <dcterms:modified xsi:type="dcterms:W3CDTF">2022-03-13T18:26:08Z</dcterms:modified>
</cp:coreProperties>
</file>