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82" r:id="rId5"/>
    <p:sldId id="259" r:id="rId6"/>
    <p:sldId id="260" r:id="rId7"/>
    <p:sldId id="283" r:id="rId8"/>
    <p:sldId id="275" r:id="rId9"/>
    <p:sldId id="287" r:id="rId10"/>
    <p:sldId id="291" r:id="rId11"/>
    <p:sldId id="289" r:id="rId12"/>
    <p:sldId id="288" r:id="rId13"/>
    <p:sldId id="290" r:id="rId14"/>
    <p:sldId id="264" r:id="rId15"/>
    <p:sldId id="272" r:id="rId16"/>
    <p:sldId id="262" r:id="rId17"/>
    <p:sldId id="266" r:id="rId18"/>
    <p:sldId id="267" r:id="rId19"/>
    <p:sldId id="270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CFB13ED-059F-4759-94A0-1E5969775D7E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Introduction to Module</a:t>
            </a:r>
            <a:endParaRPr lang="en-GB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Psychopathology and Therapeutic Responses in Health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3193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Brief Overview</a:t>
            </a:r>
          </a:p>
          <a:p>
            <a:r>
              <a:rPr lang="en-GB" dirty="0"/>
              <a:t>Level of Study </a:t>
            </a:r>
          </a:p>
          <a:p>
            <a:r>
              <a:rPr lang="en-GB" dirty="0"/>
              <a:t>Aims of Module</a:t>
            </a:r>
          </a:p>
          <a:p>
            <a:r>
              <a:rPr lang="en-GB" dirty="0"/>
              <a:t>Lesson Content</a:t>
            </a:r>
          </a:p>
          <a:p>
            <a:r>
              <a:rPr lang="en-GB" dirty="0"/>
              <a:t>Assessments</a:t>
            </a:r>
          </a:p>
          <a:p>
            <a:r>
              <a:rPr lang="en-GB" dirty="0"/>
              <a:t>Deadline Dates</a:t>
            </a:r>
          </a:p>
          <a:p>
            <a:r>
              <a:rPr lang="en-GB" dirty="0"/>
              <a:t>Referencing </a:t>
            </a:r>
          </a:p>
          <a:p>
            <a:r>
              <a:rPr lang="en-GB" dirty="0"/>
              <a:t>Reading List </a:t>
            </a:r>
          </a:p>
          <a:p>
            <a:r>
              <a:rPr lang="en-GB" dirty="0"/>
              <a:t>You Will Need …</a:t>
            </a:r>
          </a:p>
          <a:p>
            <a:r>
              <a:rPr lang="en-GB" dirty="0"/>
              <a:t>VLE</a:t>
            </a:r>
          </a:p>
          <a:p>
            <a:r>
              <a:rPr lang="en-GB" dirty="0"/>
              <a:t>Your Next Steps …</a:t>
            </a:r>
          </a:p>
          <a:p>
            <a:r>
              <a:rPr lang="en-GB" dirty="0"/>
              <a:t>Q&amp;A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5189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Brief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dirty="0"/>
              <a:t>Duration: Semester Two</a:t>
            </a:r>
          </a:p>
          <a:p>
            <a:r>
              <a:rPr lang="en-GB" dirty="0"/>
              <a:t>Credits: 20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 of Study : 5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/>
          </a:bodyPr>
          <a:lstStyle/>
          <a:p>
            <a:r>
              <a:rPr lang="en-GB" b="1" dirty="0"/>
              <a:t> </a:t>
            </a:r>
            <a:r>
              <a:rPr lang="en-GB" dirty="0"/>
              <a:t>Achievement at Level 5 reflects the ability to identify and use relevant understanding, methods and skills to address broadly-defined, complex problems. </a:t>
            </a:r>
          </a:p>
          <a:p>
            <a:r>
              <a:rPr lang="en-GB" dirty="0"/>
              <a:t>It includes taking responsibility for planning and developing courses of action as well as exercising autonomy and judgement within broad parameters. </a:t>
            </a:r>
          </a:p>
          <a:p>
            <a:r>
              <a:rPr lang="en-GB" dirty="0"/>
              <a:t>It also reflects understanding of different perspectives, approaches or schools of thought and the reasoning behind them.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82511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•	To develop the necessary knowledge and critical understanding of the different forms of counselling skills and theory used within contemporary health systems </a:t>
            </a:r>
          </a:p>
          <a:p>
            <a:pPr marL="0" indent="0">
              <a:buNone/>
            </a:pPr>
            <a:r>
              <a:rPr lang="en-GB" dirty="0"/>
              <a:t>•	To develop an understanding of current legislation and ethical considerations within care. </a:t>
            </a:r>
          </a:p>
          <a:p>
            <a:pPr marL="0" indent="0">
              <a:buNone/>
            </a:pPr>
            <a:r>
              <a:rPr lang="en-GB" dirty="0"/>
              <a:t>•	To develop and utilise appropriate practical counselling skills and develop own integrative therapeutic approach to support work roles and employability within the health sector.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Therapeutic approaches within health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	Relevant approaches: humanistic, cognitive, behavioural and psychoanalytical. </a:t>
            </a:r>
          </a:p>
          <a:p>
            <a:pPr marL="0" indent="0">
              <a:buNone/>
            </a:pPr>
            <a:r>
              <a:rPr lang="en-GB" dirty="0"/>
              <a:t>•	Theories: Transactional Analysis, Existential Psychotherapy, Gestalt, Psychoanalysis, Cognitive Behavioural Therapy, Person Centred Counselling </a:t>
            </a:r>
          </a:p>
          <a:p>
            <a:pPr marL="0" indent="0">
              <a:buNone/>
            </a:pPr>
            <a:r>
              <a:rPr lang="en-GB" dirty="0"/>
              <a:t>•	Techniques and purposes: CBT and PCC: A comparison between aims and techniques used </a:t>
            </a:r>
          </a:p>
          <a:p>
            <a:pPr marL="0" indent="0">
              <a:buNone/>
            </a:pPr>
            <a:r>
              <a:rPr lang="en-GB" dirty="0"/>
              <a:t>•	Influences on individuals: self-concept, self-esteem, ideal self, prejudice, stereotyping, values and beliefs, self-actualisation</a:t>
            </a:r>
          </a:p>
          <a:p>
            <a:pPr marL="0" indent="0">
              <a:buNone/>
            </a:pPr>
            <a:r>
              <a:rPr lang="en-GB" dirty="0"/>
              <a:t>•	Maintaining confidentiality: privacy, confidentiality, and disclosure, protection of individuals, rights and responsibilities.</a:t>
            </a:r>
          </a:p>
          <a:p>
            <a:pPr marL="0" indent="0">
              <a:buNone/>
            </a:pPr>
            <a:r>
              <a:rPr lang="en-GB" dirty="0"/>
              <a:t>•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Content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	Physical, ethical, cultural and legal influences.</a:t>
            </a:r>
          </a:p>
          <a:p>
            <a:pPr marL="0" indent="0">
              <a:buNone/>
            </a:pPr>
            <a:r>
              <a:rPr lang="en-GB" dirty="0"/>
              <a:t>•	Values and culture: beliefs, age, sex, ethnicity, gender, education, social class.</a:t>
            </a:r>
          </a:p>
          <a:p>
            <a:pPr marL="0" indent="0">
              <a:buNone/>
            </a:pPr>
            <a:r>
              <a:rPr lang="en-GB" dirty="0"/>
              <a:t>•	Legislation and codes of practice: equality, diversity, discrimination, confidentiality and sharing information. Organisational systems and policies: information, documents, systems, structures, procedures, practices.</a:t>
            </a:r>
          </a:p>
          <a:p>
            <a:pPr marL="0" indent="0">
              <a:buNone/>
            </a:pPr>
            <a:r>
              <a:rPr lang="en-GB" dirty="0"/>
              <a:t>•	Good practice: practice and service standards, ethics, values, principles of others, dignity and rights, recording, reporting, storage, security, sharing of information.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34331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Practical Skills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	Basic Counselling Skills: SOLER, attending, silence, paraphrasing, core conditions</a:t>
            </a:r>
          </a:p>
          <a:p>
            <a:pPr marL="0" indent="0">
              <a:buNone/>
            </a:pPr>
            <a:r>
              <a:rPr lang="en-GB" dirty="0"/>
              <a:t>•	Advanced Counselling Skills: advanced empathy, immediacy, Egan’s stages</a:t>
            </a:r>
          </a:p>
          <a:p>
            <a:pPr marL="0" indent="0">
              <a:buNone/>
            </a:pPr>
            <a:r>
              <a:rPr lang="en-GB" dirty="0"/>
              <a:t>•	Assessment and Review: peer assessment, triad skills work and development, self-reflection</a:t>
            </a:r>
          </a:p>
          <a:p>
            <a:pPr marL="0" indent="0">
              <a:buNone/>
            </a:pPr>
            <a:r>
              <a:rPr lang="en-GB" dirty="0"/>
              <a:t>•	Integrative Model and Development: integrated model of therapy, development of analysis and evaluation of approach and use of techniques </a:t>
            </a:r>
          </a:p>
          <a:p>
            <a:pPr marL="0" indent="0">
              <a:buNone/>
            </a:pPr>
            <a:r>
              <a:rPr lang="en-GB" dirty="0"/>
              <a:t>•	Legal considerations: health and safety, data protection, access to records, discrimination social policy and protection, organisational practice (i.e. NHS, BACP, BABCP)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37864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844A0-A44A-4576-97F2-8B751E767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TOOLKIT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1BD3B-4494-4350-B1C8-A3875029C7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will create a Healthcare Professional Counselling Handbook which you will discuss, present and evaluate. Ensure that your Healthcare Professional is linked to roles within rural care or community care.</a:t>
            </a:r>
          </a:p>
          <a:p>
            <a:endParaRPr lang="en-GB" dirty="0"/>
          </a:p>
          <a:p>
            <a:r>
              <a:rPr lang="en-GB" dirty="0"/>
              <a:t>You will need to create and justify your own integrated counselling skills ‘toolkit’ for your chosen Healthcare Professional. </a:t>
            </a:r>
          </a:p>
          <a:p>
            <a:endParaRPr lang="en-GB" dirty="0"/>
          </a:p>
          <a:p>
            <a:r>
              <a:rPr lang="en-GB" dirty="0"/>
              <a:t>You will need to make explicit which approaches and theories you took the skills from.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6722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5A20E-EFD9-4A64-9FE4-B30EAB7E3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662CB-3D59-4519-BA1F-813379453A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Choose a healthcare professional you want to write a toolkit for</a:t>
            </a:r>
          </a:p>
          <a:p>
            <a:r>
              <a:rPr lang="en-GB" dirty="0"/>
              <a:t>It can be for them to use on self, colleagues or service users (or all three)</a:t>
            </a:r>
          </a:p>
          <a:p>
            <a:r>
              <a:rPr lang="en-GB" dirty="0"/>
              <a:t>DO NOT CHOOSE MENTAL HEALTH NURSES unless you are going to focus on self resilience and care</a:t>
            </a:r>
          </a:p>
          <a:p>
            <a:r>
              <a:rPr lang="en-GB" dirty="0"/>
              <a:t>The aim of this module is for you to find gaps in practice for healthcare professionals using your own knowledge of counselling skills </a:t>
            </a:r>
          </a:p>
        </p:txBody>
      </p:sp>
    </p:spTree>
    <p:extLst>
      <p:ext uri="{BB962C8B-B14F-4D97-AF65-F5344CB8AC3E}">
        <p14:creationId xmlns:p14="http://schemas.microsoft.com/office/powerpoint/2010/main" val="9107177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DA407-F6DD-4A6C-AFA5-E47D34C0F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 tips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B8CEE-56E2-4DF1-B0A8-F9F4941ECC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last years’ counselling and communication work as your backbone</a:t>
            </a:r>
          </a:p>
          <a:p>
            <a:r>
              <a:rPr lang="en-GB" dirty="0"/>
              <a:t>Remember not to plagiarise yourself!</a:t>
            </a:r>
          </a:p>
          <a:p>
            <a:endParaRPr lang="en-GB" dirty="0"/>
          </a:p>
          <a:p>
            <a:r>
              <a:rPr lang="en-GB" dirty="0"/>
              <a:t>Think …. What do you genuinely think nurses are NOT taught in terms of counselling skills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8529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F2214-285F-4546-8661-C6A31FA86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CODE OF 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E97F2-C3B9-4EB9-A831-4C24CF0B2A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will create a Ethical Limitations and Safeguarding Document to accompany your Healthcare Professional Counselling Handbook. </a:t>
            </a:r>
          </a:p>
          <a:p>
            <a:endParaRPr lang="en-GB" dirty="0"/>
          </a:p>
          <a:p>
            <a:r>
              <a:rPr lang="en-GB" dirty="0"/>
              <a:t>You will need to include details on how any Health Professional using your toolkit / guide / workbook can adhere to the NMC code of conduct and BACP ethical documentation.</a:t>
            </a:r>
          </a:p>
          <a:p>
            <a:endParaRPr lang="en-GB" dirty="0"/>
          </a:p>
          <a:p>
            <a:r>
              <a:rPr lang="en-GB" dirty="0"/>
              <a:t>Ensure that your Healthcare Professional is linked to roles within rural care or community care.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79068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EE7DD-2F8A-4020-9740-F242097EA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12B957-0307-44A7-8C9E-9E64ED4BD4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Start with the BACP Code of Conduct </a:t>
            </a:r>
          </a:p>
          <a:p>
            <a:r>
              <a:rPr lang="en-GB" dirty="0"/>
              <a:t>Look at NMC Guidelines</a:t>
            </a:r>
          </a:p>
          <a:p>
            <a:endParaRPr lang="en-GB" dirty="0"/>
          </a:p>
          <a:p>
            <a:r>
              <a:rPr lang="en-GB" dirty="0"/>
              <a:t>MAKE SURE YOUR DOCUMENT LINKS EXACTLY WITH YOUR TOOLKIT</a:t>
            </a:r>
          </a:p>
          <a:p>
            <a:endParaRPr lang="en-GB" dirty="0"/>
          </a:p>
          <a:p>
            <a:r>
              <a:rPr lang="en-GB" dirty="0"/>
              <a:t>Where does confidentiality and anonymity fit in, for example? </a:t>
            </a:r>
          </a:p>
        </p:txBody>
      </p:sp>
    </p:spTree>
    <p:extLst>
      <p:ext uri="{BB962C8B-B14F-4D97-AF65-F5344CB8AC3E}">
        <p14:creationId xmlns:p14="http://schemas.microsoft.com/office/powerpoint/2010/main" val="40603153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Deadline Dates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dirty="0"/>
              <a:t>29 March 2019 for both</a:t>
            </a:r>
          </a:p>
          <a:p>
            <a:r>
              <a:rPr lang="en-GB" dirty="0"/>
              <a:t>Submit via Turnitin 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dirty="0"/>
              <a:t>Makes up at least 20% of your grade </a:t>
            </a:r>
          </a:p>
          <a:p>
            <a:r>
              <a:rPr lang="en-GB" dirty="0"/>
              <a:t>You can utilise word referencing :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 can also input </a:t>
            </a:r>
          </a:p>
          <a:p>
            <a:pPr marL="0" indent="0">
              <a:buNone/>
            </a:pPr>
            <a:r>
              <a:rPr lang="en-GB" dirty="0"/>
              <a:t>manually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24" t="38298" r="40835" b="33875"/>
          <a:stretch/>
        </p:blipFill>
        <p:spPr bwMode="auto">
          <a:xfrm>
            <a:off x="3377662" y="2564905"/>
            <a:ext cx="5154777" cy="292650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372200" y="4752745"/>
            <a:ext cx="181428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Your referencing system is HARVARD 2008</a:t>
            </a:r>
          </a:p>
        </p:txBody>
      </p:sp>
    </p:spTree>
    <p:extLst>
      <p:ext uri="{BB962C8B-B14F-4D97-AF65-F5344CB8AC3E}">
        <p14:creationId xmlns:p14="http://schemas.microsoft.com/office/powerpoint/2010/main" val="3409247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dirty="0"/>
              <a:t>Always check your handbook for reading lists</a:t>
            </a:r>
          </a:p>
          <a:p>
            <a:r>
              <a:rPr lang="en-GB" dirty="0"/>
              <a:t>Additional reading and links will also be found on your </a:t>
            </a:r>
            <a:r>
              <a:rPr lang="en-GB" dirty="0" err="1"/>
              <a:t>moodle</a:t>
            </a:r>
            <a:r>
              <a:rPr lang="en-GB" dirty="0"/>
              <a:t> page (more about this below)</a:t>
            </a:r>
          </a:p>
          <a:p>
            <a:r>
              <a:rPr lang="en-GB" dirty="0"/>
              <a:t>You can use campus libraries in this building (Swansea Business School), </a:t>
            </a:r>
            <a:r>
              <a:rPr lang="en-GB" dirty="0" err="1"/>
              <a:t>Townhill</a:t>
            </a:r>
            <a:r>
              <a:rPr lang="en-GB" dirty="0"/>
              <a:t>, Mount Pleasant, Carmarthen, or even </a:t>
            </a:r>
            <a:r>
              <a:rPr lang="en-GB" dirty="0" err="1"/>
              <a:t>Lampeter</a:t>
            </a:r>
            <a:endParaRPr lang="en-GB" dirty="0"/>
          </a:p>
          <a:p>
            <a:r>
              <a:rPr lang="en-GB" dirty="0"/>
              <a:t>Libraries will order in books from other campuses or buy them in for you</a:t>
            </a:r>
          </a:p>
          <a:p>
            <a:r>
              <a:rPr lang="en-GB" dirty="0"/>
              <a:t>DON’T BE AFRAID TO REQUEST WHAT YOU NEED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 Will Need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dirty="0"/>
              <a:t>Attendance </a:t>
            </a:r>
          </a:p>
          <a:p>
            <a:r>
              <a:rPr lang="en-GB" dirty="0"/>
              <a:t>Commitment </a:t>
            </a:r>
          </a:p>
          <a:p>
            <a:r>
              <a:rPr lang="en-GB" dirty="0"/>
              <a:t>Notes / Handouts / Print outs / </a:t>
            </a:r>
            <a:r>
              <a:rPr lang="en-GB"/>
              <a:t>Journal Articles / Books</a:t>
            </a:r>
            <a:endParaRPr lang="en-GB" dirty="0"/>
          </a:p>
          <a:p>
            <a:r>
              <a:rPr lang="en-GB" dirty="0"/>
              <a:t>Time management </a:t>
            </a:r>
          </a:p>
          <a:p>
            <a:r>
              <a:rPr lang="en-GB" dirty="0"/>
              <a:t>Admin Organisation</a:t>
            </a:r>
          </a:p>
          <a:p>
            <a:r>
              <a:rPr lang="en-GB" dirty="0"/>
              <a:t>READING </a:t>
            </a:r>
            <a:r>
              <a:rPr lang="en-GB" dirty="0" err="1"/>
              <a:t>READING</a:t>
            </a:r>
            <a:r>
              <a:rPr lang="en-GB" dirty="0"/>
              <a:t> </a:t>
            </a:r>
            <a:r>
              <a:rPr lang="en-GB" dirty="0" err="1"/>
              <a:t>READING</a:t>
            </a:r>
            <a:endParaRPr lang="en-GB" dirty="0"/>
          </a:p>
          <a:p>
            <a:r>
              <a:rPr lang="en-GB" dirty="0"/>
              <a:t>Support </a:t>
            </a:r>
          </a:p>
          <a:p>
            <a:r>
              <a:rPr lang="en-GB" dirty="0"/>
              <a:t>Virtual Learning Environment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5-Point Star 3"/>
          <p:cNvSpPr/>
          <p:nvPr/>
        </p:nvSpPr>
        <p:spPr>
          <a:xfrm>
            <a:off x="5191693" y="3754614"/>
            <a:ext cx="576064" cy="4572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5-Point Star 5"/>
          <p:cNvSpPr/>
          <p:nvPr/>
        </p:nvSpPr>
        <p:spPr>
          <a:xfrm>
            <a:off x="38847" y="3754614"/>
            <a:ext cx="576064" cy="4572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Virtual Learning Environment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056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Moodle is the University’s VLE and is used to support learning and teaching</a:t>
            </a:r>
          </a:p>
          <a:p>
            <a:r>
              <a:rPr lang="en-GB" dirty="0"/>
              <a:t>It can be accessed by </a:t>
            </a:r>
            <a:r>
              <a:rPr lang="en-GB" b="1" dirty="0"/>
              <a:t>enrolled </a:t>
            </a:r>
            <a:r>
              <a:rPr lang="en-GB" dirty="0"/>
              <a:t>students from anywhere in the world using the internet and a web browser.</a:t>
            </a:r>
          </a:p>
          <a:p>
            <a:pPr marL="0" indent="0">
              <a:buNone/>
            </a:pPr>
            <a:r>
              <a:rPr lang="en-GB" dirty="0"/>
              <a:t>Some of Moodle’s features allow students to: </a:t>
            </a:r>
          </a:p>
          <a:p>
            <a:pPr lvl="0"/>
            <a:r>
              <a:rPr lang="en-GB" dirty="0"/>
              <a:t>Access course materials</a:t>
            </a:r>
          </a:p>
          <a:p>
            <a:pPr lvl="0"/>
            <a:r>
              <a:rPr lang="en-GB" dirty="0"/>
              <a:t>Facilitate communication between students and tutors </a:t>
            </a:r>
          </a:p>
          <a:p>
            <a:pPr lvl="0"/>
            <a:r>
              <a:rPr lang="en-GB" dirty="0"/>
              <a:t>Support group tasks </a:t>
            </a:r>
          </a:p>
          <a:p>
            <a:pPr lvl="0"/>
            <a:r>
              <a:rPr lang="en-GB" dirty="0"/>
              <a:t>Take online assessments with automatic marking and feedback facilities </a:t>
            </a:r>
          </a:p>
          <a:p>
            <a:pPr marL="0" indent="0">
              <a:buNone/>
            </a:pPr>
            <a:r>
              <a:rPr lang="en-GB" dirty="0"/>
              <a:t>Moodle can be used for administration tasks such as: </a:t>
            </a:r>
          </a:p>
          <a:p>
            <a:pPr lvl="0"/>
            <a:r>
              <a:rPr lang="en-GB" dirty="0"/>
              <a:t>Displaying announcements e.g. lecture venue changed</a:t>
            </a:r>
          </a:p>
          <a:p>
            <a:pPr lvl="0"/>
            <a:r>
              <a:rPr lang="en-GB" dirty="0"/>
              <a:t>Submission of assignments electronically </a:t>
            </a:r>
          </a:p>
          <a:p>
            <a:pPr lvl="0"/>
            <a:r>
              <a:rPr lang="en-GB" dirty="0"/>
              <a:t>Administration of online surveys, such as module questionnaires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Q&amp;A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/>
              <a:t>Any Questions?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78464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</TotalTime>
  <Words>587</Words>
  <Application>Microsoft Office PowerPoint</Application>
  <PresentationFormat>On-screen Show (4:3)</PresentationFormat>
  <Paragraphs>118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1" baseType="lpstr">
      <vt:lpstr>Arial</vt:lpstr>
      <vt:lpstr>Clarity</vt:lpstr>
      <vt:lpstr>Introduction to Module</vt:lpstr>
      <vt:lpstr>Contents</vt:lpstr>
      <vt:lpstr>Brief Overview</vt:lpstr>
      <vt:lpstr>Level of Study : 5 </vt:lpstr>
      <vt:lpstr>Aims of Module</vt:lpstr>
      <vt:lpstr>Lesson Content</vt:lpstr>
      <vt:lpstr>Lesson Content </vt:lpstr>
      <vt:lpstr>Lesson Content</vt:lpstr>
      <vt:lpstr>TOOLKIT</vt:lpstr>
      <vt:lpstr>Firstly</vt:lpstr>
      <vt:lpstr>Top tips </vt:lpstr>
      <vt:lpstr>CODE OF CONDUCT</vt:lpstr>
      <vt:lpstr>Top Tips</vt:lpstr>
      <vt:lpstr>Deadline Dates</vt:lpstr>
      <vt:lpstr>Referencing </vt:lpstr>
      <vt:lpstr>Reading Lists</vt:lpstr>
      <vt:lpstr>You Will Need …</vt:lpstr>
      <vt:lpstr>Virtual Learning Environment </vt:lpstr>
      <vt:lpstr>Q&amp;A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Tania Davies</cp:lastModifiedBy>
  <cp:revision>12</cp:revision>
  <dcterms:created xsi:type="dcterms:W3CDTF">2014-09-13T13:55:51Z</dcterms:created>
  <dcterms:modified xsi:type="dcterms:W3CDTF">2019-01-26T15:01:15Z</dcterms:modified>
</cp:coreProperties>
</file>