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0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-560" y="-2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616438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574910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937911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77146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25245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4205613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364202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01688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294274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0260965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1106173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7391078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8600532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3636058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2376532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1510608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FE4E26-F698-4533-90FA-DF27249EDB33}" type="datetimeFigureOut">
              <a:rPr lang="en-GB" smtClean="0"/>
              <a:pPr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D78203D-43C0-459A-95E0-80B1E8ACBFA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xmlns="" val="41633296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1" r:id="rId1"/>
    <p:sldLayoutId id="2147483732" r:id="rId2"/>
    <p:sldLayoutId id="2147483733" r:id="rId3"/>
    <p:sldLayoutId id="2147483734" r:id="rId4"/>
    <p:sldLayoutId id="2147483735" r:id="rId5"/>
    <p:sldLayoutId id="2147483736" r:id="rId6"/>
    <p:sldLayoutId id="2147483737" r:id="rId7"/>
    <p:sldLayoutId id="2147483738" r:id="rId8"/>
    <p:sldLayoutId id="2147483739" r:id="rId9"/>
    <p:sldLayoutId id="2147483740" r:id="rId10"/>
    <p:sldLayoutId id="2147483741" r:id="rId11"/>
    <p:sldLayoutId id="2147483742" r:id="rId12"/>
    <p:sldLayoutId id="2147483743" r:id="rId13"/>
    <p:sldLayoutId id="2147483744" r:id="rId14"/>
    <p:sldLayoutId id="2147483745" r:id="rId15"/>
    <p:sldLayoutId id="214748374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2115814@student.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501E7D0-301F-404C-BD5E-F1C37B82A2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7067" y="2273908"/>
            <a:ext cx="7766936" cy="1646302"/>
          </a:xfrm>
        </p:spPr>
        <p:txBody>
          <a:bodyPr/>
          <a:lstStyle/>
          <a:p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Foreign Languages &amp; Cultural Awareness</a:t>
            </a:r>
            <a:b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Spanish-</a:t>
            </a:r>
            <a:r>
              <a:rPr lang="en-US" sz="4000" dirty="0" err="1">
                <a:solidFill>
                  <a:schemeClr val="bg1"/>
                </a:solidFill>
                <a:latin typeface="Arial Black" panose="020B0A04020102020204" pitchFamily="34" charset="0"/>
              </a:rPr>
              <a:t>Espanol</a:t>
            </a: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/>
            </a:r>
            <a:b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r>
              <a:rPr lang="en-US" sz="4000" dirty="0">
                <a:solidFill>
                  <a:schemeClr val="bg1"/>
                </a:solidFill>
                <a:latin typeface="Arial Black" panose="020B0A04020102020204" pitchFamily="34" charset="0"/>
              </a:rPr>
              <a:t>BMIH5003</a:t>
            </a:r>
            <a: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  <a:t/>
            </a:r>
            <a:br>
              <a:rPr lang="en-GB" sz="4000" dirty="0">
                <a:solidFill>
                  <a:schemeClr val="bg1"/>
                </a:solidFill>
                <a:latin typeface="Arial Black" panose="020B0A04020102020204" pitchFamily="34" charset="0"/>
              </a:rPr>
            </a:br>
            <a:endParaRPr lang="en-GB" sz="4000" dirty="0">
              <a:solidFill>
                <a:schemeClr val="bg1"/>
              </a:solidFill>
              <a:latin typeface="Arial Black" panose="020B0A040201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BEF04612-C349-46E7-BEE1-F92739DABAA9}"/>
              </a:ext>
            </a:extLst>
          </p:cNvPr>
          <p:cNvSpPr txBox="1"/>
          <p:nvPr/>
        </p:nvSpPr>
        <p:spPr>
          <a:xfrm>
            <a:off x="1267097" y="3618415"/>
            <a:ext cx="8190412" cy="3125471"/>
          </a:xfrm>
          <a:prstGeom prst="rect">
            <a:avLst/>
          </a:prstGeom>
          <a:noFill/>
          <a:ln>
            <a:solidFill>
              <a:schemeClr val="bg2"/>
            </a:solidFill>
          </a:ln>
        </p:spPr>
        <p:txBody>
          <a:bodyPr wrap="square" rtlCol="0">
            <a:spAutoFit/>
          </a:bodyPr>
          <a:lstStyle/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Rodrigo Aguilera</a:t>
            </a:r>
          </a:p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International Hotel Management</a:t>
            </a:r>
          </a:p>
          <a:p>
            <a:pPr algn="ctr">
              <a:lnSpc>
                <a:spcPct val="110000"/>
              </a:lnSpc>
            </a:pPr>
            <a:endParaRPr lang="en-US" sz="3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algn="ctr">
              <a:lnSpc>
                <a:spcPct val="110000"/>
              </a:lnSpc>
            </a:pPr>
            <a:r>
              <a:rPr lang="en-US" sz="36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algn="ctr">
              <a:lnSpc>
                <a:spcPct val="110000"/>
              </a:lnSpc>
            </a:pPr>
            <a:endParaRPr lang="en-US" sz="3600" b="1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20454CD6-83F7-4CF6-AD61-43EB68C3177C}"/>
              </a:ext>
            </a:extLst>
          </p:cNvPr>
          <p:cNvSpPr txBox="1"/>
          <p:nvPr/>
        </p:nvSpPr>
        <p:spPr>
          <a:xfrm>
            <a:off x="1606731" y="5146766"/>
            <a:ext cx="706700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2800" b="1" dirty="0">
                <a:solidFill>
                  <a:schemeClr val="bg1"/>
                </a:solidFill>
              </a:rPr>
              <a:t>Student:  SHAHIN </a:t>
            </a:r>
            <a:r>
              <a:rPr lang="en-US" sz="2800" b="1" dirty="0" smtClean="0">
                <a:solidFill>
                  <a:schemeClr val="bg1"/>
                </a:solidFill>
              </a:rPr>
              <a:t>REZA</a:t>
            </a:r>
          </a:p>
          <a:p>
            <a:pPr algn="ctr">
              <a:spcAft>
                <a:spcPts val="600"/>
              </a:spcAft>
            </a:pPr>
            <a:r>
              <a:rPr lang="en-US" sz="2800" b="1" dirty="0" smtClean="0">
                <a:solidFill>
                  <a:schemeClr val="bg1"/>
                </a:solidFill>
              </a:rPr>
              <a:t>Student ID:2115814</a:t>
            </a: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r>
              <a:rPr lang="en-US" sz="2800" b="1" dirty="0" smtClean="0">
                <a:solidFill>
                  <a:schemeClr val="bg1"/>
                </a:solidFill>
                <a:hlinkClick r:id="rId2"/>
              </a:rPr>
              <a:t>2115814@student.uwtsd.ac.uk</a:t>
            </a: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US" sz="2800" b="1" dirty="0">
              <a:solidFill>
                <a:schemeClr val="bg1"/>
              </a:solidFill>
            </a:endParaRPr>
          </a:p>
          <a:p>
            <a:pPr algn="ctr">
              <a:spcAft>
                <a:spcPts val="600"/>
              </a:spcAft>
            </a:pPr>
            <a:endParaRPr lang="en-GB" sz="2800" b="1" dirty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en-GB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110395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xmlns="" id="{B16EECA4-A64F-453E-9BBE-18009518CCA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02224727"/>
              </p:ext>
            </p:extLst>
          </p:nvPr>
        </p:nvGraphicFramePr>
        <p:xfrm>
          <a:off x="718457" y="1159543"/>
          <a:ext cx="9248500" cy="3673717"/>
        </p:xfrm>
        <a:graphic>
          <a:graphicData uri="http://schemas.openxmlformats.org/drawingml/2006/table">
            <a:tbl>
              <a:tblPr firstRow="1" bandRow="1">
                <a:tableStyleId>{AF606853-7671-496A-8E4F-DF71F8EC918B}</a:tableStyleId>
              </a:tblPr>
              <a:tblGrid>
                <a:gridCol w="4906845">
                  <a:extLst>
                    <a:ext uri="{9D8B030D-6E8A-4147-A177-3AD203B41FA5}">
                      <a16:colId xmlns:a16="http://schemas.microsoft.com/office/drawing/2014/main" xmlns="" val="3408851229"/>
                    </a:ext>
                  </a:extLst>
                </a:gridCol>
                <a:gridCol w="2139633">
                  <a:extLst>
                    <a:ext uri="{9D8B030D-6E8A-4147-A177-3AD203B41FA5}">
                      <a16:colId xmlns:a16="http://schemas.microsoft.com/office/drawing/2014/main" xmlns="" val="316191672"/>
                    </a:ext>
                  </a:extLst>
                </a:gridCol>
                <a:gridCol w="2202022">
                  <a:extLst>
                    <a:ext uri="{9D8B030D-6E8A-4147-A177-3AD203B41FA5}">
                      <a16:colId xmlns:a16="http://schemas.microsoft.com/office/drawing/2014/main" xmlns="" val="2472168028"/>
                    </a:ext>
                  </a:extLst>
                </a:gridCol>
              </a:tblGrid>
              <a:tr h="989077"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/>
                        <a:t>Habitación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/>
                        <a:t>Precio (no miembros)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ES" sz="2000" b="1" dirty="0"/>
                        <a:t>Precio (miembros)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108523642"/>
                  </a:ext>
                </a:extLst>
              </a:tr>
              <a:tr h="536928">
                <a:tc>
                  <a:txBody>
                    <a:bodyPr/>
                    <a:lstStyle/>
                    <a:p>
                      <a:r>
                        <a:rPr lang="en-US" sz="2000" b="1" dirty="0"/>
                        <a:t>individual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$100.00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$75.00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206041164"/>
                  </a:ext>
                </a:extLst>
              </a:tr>
              <a:tr h="536928">
                <a:tc>
                  <a:txBody>
                    <a:bodyPr/>
                    <a:lstStyle/>
                    <a:p>
                      <a:r>
                        <a:rPr lang="en-US" sz="2000" b="1" dirty="0"/>
                        <a:t>Doble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$150.00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$125.00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858337415"/>
                  </a:ext>
                </a:extLst>
              </a:tr>
              <a:tr h="536928">
                <a:tc>
                  <a:txBody>
                    <a:bodyPr/>
                    <a:lstStyle/>
                    <a:p>
                      <a:r>
                        <a:rPr lang="en-US" sz="2000" b="1" dirty="0"/>
                        <a:t>Doble Premium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$200.00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$175.00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3925481976"/>
                  </a:ext>
                </a:extLst>
              </a:tr>
              <a:tr h="536928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Habitacion</a:t>
                      </a:r>
                      <a:r>
                        <a:rPr lang="en-US" sz="2000" b="1" dirty="0"/>
                        <a:t> Suite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$225.00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$200.00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800963886"/>
                  </a:ext>
                </a:extLst>
              </a:tr>
              <a:tr h="536928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Traje</a:t>
                      </a:r>
                      <a:r>
                        <a:rPr lang="en-US" sz="2000" b="1" dirty="0"/>
                        <a:t> </a:t>
                      </a:r>
                      <a:r>
                        <a:rPr lang="en-US" sz="2000" b="1" dirty="0" err="1"/>
                        <a:t>Presidencial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$275.00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$250.00</a:t>
                      </a:r>
                      <a:endParaRPr lang="en-GB" sz="20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xmlns="" val="198299176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DEAFA88C-12A1-40B2-AC73-0F8A0844620B}"/>
              </a:ext>
            </a:extLst>
          </p:cNvPr>
          <p:cNvSpPr txBox="1"/>
          <p:nvPr/>
        </p:nvSpPr>
        <p:spPr>
          <a:xfrm>
            <a:off x="718457" y="534371"/>
            <a:ext cx="5577840" cy="584775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Tablero</a:t>
            </a:r>
            <a:r>
              <a:rPr lang="en-US" sz="3200" b="1" dirty="0"/>
              <a:t> de </a:t>
            </a:r>
            <a:r>
              <a:rPr lang="en-US" sz="3200" b="1" dirty="0" err="1"/>
              <a:t>precios</a:t>
            </a:r>
            <a:endParaRPr lang="en-GB" sz="3200" b="1" dirty="0"/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xmlns="" id="{A22950B3-1D40-450D-88B5-0BF5961A34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57056273"/>
              </p:ext>
            </p:extLst>
          </p:nvPr>
        </p:nvGraphicFramePr>
        <p:xfrm>
          <a:off x="718458" y="4873657"/>
          <a:ext cx="9248499" cy="19812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3082833">
                  <a:extLst>
                    <a:ext uri="{9D8B030D-6E8A-4147-A177-3AD203B41FA5}">
                      <a16:colId xmlns:a16="http://schemas.microsoft.com/office/drawing/2014/main" xmlns="" val="3316775852"/>
                    </a:ext>
                  </a:extLst>
                </a:gridCol>
                <a:gridCol w="3082833">
                  <a:extLst>
                    <a:ext uri="{9D8B030D-6E8A-4147-A177-3AD203B41FA5}">
                      <a16:colId xmlns:a16="http://schemas.microsoft.com/office/drawing/2014/main" xmlns="" val="1890298073"/>
                    </a:ext>
                  </a:extLst>
                </a:gridCol>
                <a:gridCol w="3082833">
                  <a:extLst>
                    <a:ext uri="{9D8B030D-6E8A-4147-A177-3AD203B41FA5}">
                      <a16:colId xmlns:a16="http://schemas.microsoft.com/office/drawing/2014/main" xmlns="" val="273360640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Extra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2000" b="1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89265101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ESTACIONAMIENTO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$20.00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GRATIS</a:t>
                      </a:r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9073481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GIMNASIO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$15.00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$10.00</a:t>
                      </a:r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487247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PISCINA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$10.00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GRATIS</a:t>
                      </a:r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212991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DESAYENO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$9.95</a:t>
                      </a:r>
                      <a:endParaRPr lang="en-GB" sz="2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/>
                        <a:t>GRATIS</a:t>
                      </a:r>
                      <a:endParaRPr lang="en-GB" sz="20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770539977"/>
                  </a:ext>
                </a:extLst>
              </a:tr>
            </a:tbl>
          </a:graphicData>
        </a:graphic>
      </p:graphicFrame>
      <p:sp>
        <p:nvSpPr>
          <p:cNvPr id="2" name="Isosceles Triangle 1">
            <a:extLst>
              <a:ext uri="{FF2B5EF4-FFF2-40B4-BE49-F238E27FC236}">
                <a16:creationId xmlns:a16="http://schemas.microsoft.com/office/drawing/2014/main" xmlns="" id="{9FBD0CC5-E64B-4A7D-8F39-318D5FC5437B}"/>
              </a:ext>
            </a:extLst>
          </p:cNvPr>
          <p:cNvSpPr/>
          <p:nvPr/>
        </p:nvSpPr>
        <p:spPr>
          <a:xfrm>
            <a:off x="9966958" y="5473336"/>
            <a:ext cx="2225042" cy="1371600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bg1"/>
                </a:solidFill>
              </a:rPr>
              <a:t>OCEAN 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</a:rPr>
              <a:t>HOTEL</a:t>
            </a:r>
          </a:p>
          <a:p>
            <a:pPr algn="ctr"/>
            <a:r>
              <a:rPr lang="en-US" sz="1200" b="1" dirty="0">
                <a:solidFill>
                  <a:schemeClr val="bg1"/>
                </a:solidFill>
              </a:rPr>
              <a:t> &amp; RESORTS</a:t>
            </a:r>
            <a:endParaRPr lang="en-GB" sz="1200" b="1" dirty="0">
              <a:solidFill>
                <a:schemeClr val="bg1"/>
              </a:solidFill>
            </a:endParaRPr>
          </a:p>
          <a:p>
            <a:pPr algn="ctr"/>
            <a:endParaRPr lang="en-GB" sz="105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167796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84</TotalTime>
  <Words>82</Words>
  <Application>Microsoft Office PowerPoint</Application>
  <PresentationFormat>Custom</PresentationFormat>
  <Paragraphs>45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Foreign Languages &amp; Cultural Awareness Spanish-Espanol BMIH5003 </vt:lpstr>
      <vt:lpstr>Slide 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Muhammed</dc:creator>
  <cp:lastModifiedBy>Shahin </cp:lastModifiedBy>
  <cp:revision>14</cp:revision>
  <dcterms:created xsi:type="dcterms:W3CDTF">2022-11-18T01:01:03Z</dcterms:created>
  <dcterms:modified xsi:type="dcterms:W3CDTF">2022-11-18T19:34:06Z</dcterms:modified>
</cp:coreProperties>
</file>