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72" r:id="rId7"/>
    <p:sldId id="261" r:id="rId8"/>
    <p:sldId id="264" r:id="rId9"/>
    <p:sldId id="265" r:id="rId10"/>
    <p:sldId id="266" r:id="rId11"/>
    <p:sldId id="268" r:id="rId12"/>
    <p:sldId id="270" r:id="rId13"/>
    <p:sldId id="271"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2518" autoAdjust="0"/>
  </p:normalViewPr>
  <p:slideViewPr>
    <p:cSldViewPr>
      <p:cViewPr varScale="1">
        <p:scale>
          <a:sx n="46" d="100"/>
          <a:sy n="46" d="100"/>
        </p:scale>
        <p:origin x="-266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8A0B6A-16D3-474D-8203-6B1A4FA0A367}" type="datetimeFigureOut">
              <a:rPr lang="en-GB" smtClean="0"/>
              <a:t>02/12/2014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E05015-044B-4AC1-A089-2C04F35165E0}" type="slidenum">
              <a:rPr lang="en-GB" smtClean="0"/>
              <a:t>‹#›</a:t>
            </a:fld>
            <a:endParaRPr lang="en-GB"/>
          </a:p>
        </p:txBody>
      </p:sp>
    </p:spTree>
    <p:extLst>
      <p:ext uri="{BB962C8B-B14F-4D97-AF65-F5344CB8AC3E}">
        <p14:creationId xmlns:p14="http://schemas.microsoft.com/office/powerpoint/2010/main" val="2806021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Evans-Pritchard was a British social</a:t>
            </a:r>
            <a:r>
              <a:rPr lang="en-GB" baseline="0" dirty="0" smtClean="0"/>
              <a:t> anthropologist working for British </a:t>
            </a:r>
            <a:r>
              <a:rPr lang="en-GB" sz="1200" kern="1200" dirty="0" smtClean="0">
                <a:solidFill>
                  <a:schemeClr val="tx1"/>
                </a:solidFill>
                <a:effectLst/>
                <a:latin typeface="+mn-lt"/>
                <a:ea typeface="+mn-ea"/>
                <a:cs typeface="+mn-cs"/>
              </a:rPr>
              <a:t>colonial authorities (Anglo-Egyptian) that were present in the Sudan after the First World War. After his very influential</a:t>
            </a:r>
            <a:r>
              <a:rPr lang="en-GB" sz="1200" kern="1200" baseline="0" dirty="0" smtClean="0">
                <a:solidFill>
                  <a:schemeClr val="tx1"/>
                </a:solidFill>
                <a:effectLst/>
                <a:latin typeface="+mn-lt"/>
                <a:ea typeface="+mn-ea"/>
                <a:cs typeface="+mn-cs"/>
              </a:rPr>
              <a:t> work among the </a:t>
            </a:r>
            <a:r>
              <a:rPr lang="en-GB" sz="1200" kern="1200" baseline="0" dirty="0" err="1" smtClean="0">
                <a:solidFill>
                  <a:schemeClr val="tx1"/>
                </a:solidFill>
                <a:effectLst/>
                <a:latin typeface="+mn-lt"/>
                <a:ea typeface="+mn-ea"/>
                <a:cs typeface="+mn-cs"/>
              </a:rPr>
              <a:t>Azande</a:t>
            </a:r>
            <a:r>
              <a:rPr lang="en-GB" sz="1200" kern="1200" baseline="0" dirty="0" smtClean="0">
                <a:solidFill>
                  <a:schemeClr val="tx1"/>
                </a:solidFill>
                <a:effectLst/>
                <a:latin typeface="+mn-lt"/>
                <a:ea typeface="+mn-ea"/>
                <a:cs typeface="+mn-cs"/>
              </a:rPr>
              <a:t>, the colonial authorities</a:t>
            </a:r>
            <a:r>
              <a:rPr lang="en-GB" sz="1200" kern="1200" dirty="0" smtClean="0">
                <a:solidFill>
                  <a:schemeClr val="tx1"/>
                </a:solidFill>
                <a:effectLst/>
                <a:latin typeface="+mn-lt"/>
                <a:ea typeface="+mn-ea"/>
                <a:cs typeface="+mn-cs"/>
              </a:rPr>
              <a:t> commissioned his work with the Nuer.  The authorities felt that the Nuer posed a problem to them because they knew nothing of their customs and beliefs and were finding it very difficult to obtain any knowledge of them.  Without knowledge of, - or at least an understanding of, what is important to people, misunderstandings may occur.  This may become problematic, especially if you wish to retain control of the area.  Because of this, the colonial authorities in the area felt that they needed to know more about the Nuer.  This need to know about and understand these people better, culminated in Evans Pritchard being sent in to find out exactly who the Nuer were.</a:t>
            </a:r>
          </a:p>
          <a:p>
            <a:r>
              <a:rPr lang="en-GB" dirty="0" smtClean="0"/>
              <a:t>Read p. 15 on methodology</a:t>
            </a:r>
          </a:p>
          <a:p>
            <a:endParaRPr lang="en-GB" dirty="0"/>
          </a:p>
        </p:txBody>
      </p:sp>
      <p:sp>
        <p:nvSpPr>
          <p:cNvPr id="4" name="Slide Number Placeholder 3"/>
          <p:cNvSpPr>
            <a:spLocks noGrp="1"/>
          </p:cNvSpPr>
          <p:nvPr>
            <p:ph type="sldNum" sz="quarter" idx="10"/>
          </p:nvPr>
        </p:nvSpPr>
        <p:spPr/>
        <p:txBody>
          <a:bodyPr/>
          <a:lstStyle/>
          <a:p>
            <a:fld id="{96E05015-044B-4AC1-A089-2C04F35165E0}" type="slidenum">
              <a:rPr lang="en-GB" smtClean="0"/>
              <a:t>4</a:t>
            </a:fld>
            <a:endParaRPr lang="en-GB"/>
          </a:p>
        </p:txBody>
      </p:sp>
    </p:spTree>
    <p:extLst>
      <p:ext uri="{BB962C8B-B14F-4D97-AF65-F5344CB8AC3E}">
        <p14:creationId xmlns:p14="http://schemas.microsoft.com/office/powerpoint/2010/main" val="1387025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Nuer are primarily pastoralist, though do also grow maize and millet. E-P showed us that the most important aspect of life for the Nuer was cattle; cattle were necessary for survival and were, therefore, respected above most things.  Cattle, he showed, can be food, warmth, security and, because of this, are representative of wealth as well as life force generally.  Cattle were present in most everyday dealings and were the topic of most conversations.  Indeed, it became clear that they were the main focus of Nuer culture.</a:t>
            </a:r>
          </a:p>
          <a:p>
            <a:r>
              <a:rPr lang="en-GB" sz="1200" kern="1200" dirty="0" smtClean="0">
                <a:solidFill>
                  <a:schemeClr val="tx1"/>
                </a:solidFill>
                <a:effectLst/>
                <a:latin typeface="+mn-lt"/>
                <a:ea typeface="+mn-ea"/>
                <a:cs typeface="+mn-cs"/>
              </a:rPr>
              <a:t>E-P describes them as</a:t>
            </a:r>
            <a:r>
              <a:rPr lang="en-GB" sz="1200" kern="1200" baseline="0" dirty="0" smtClean="0">
                <a:solidFill>
                  <a:schemeClr val="tx1"/>
                </a:solidFill>
                <a:effectLst/>
                <a:latin typeface="+mn-lt"/>
                <a:ea typeface="+mn-ea"/>
                <a:cs typeface="+mn-cs"/>
              </a:rPr>
              <a:t> having profound contempt for neighbouring people with no cattle.</a:t>
            </a:r>
          </a:p>
          <a:p>
            <a:r>
              <a:rPr lang="en-GB" sz="1200" kern="1200" baseline="0" dirty="0" smtClean="0">
                <a:solidFill>
                  <a:schemeClr val="tx1"/>
                </a:solidFill>
                <a:effectLst/>
                <a:latin typeface="+mn-lt"/>
                <a:ea typeface="+mn-ea"/>
                <a:cs typeface="+mn-cs"/>
              </a:rPr>
              <a:t>Marriage is brought about by the exchange of cattle, and cattle are slaughtered to mark the marriage.</a:t>
            </a:r>
          </a:p>
          <a:p>
            <a:r>
              <a:rPr lang="en-GB" sz="1200" kern="1200" baseline="0" dirty="0" smtClean="0">
                <a:solidFill>
                  <a:schemeClr val="tx1"/>
                </a:solidFill>
                <a:effectLst/>
                <a:latin typeface="+mn-lt"/>
                <a:ea typeface="+mn-ea"/>
                <a:cs typeface="+mn-cs"/>
              </a:rPr>
              <a:t>Pastoral pursuits take priority over horticulture because the cattle are not only nutritive but also have social value.</a:t>
            </a:r>
          </a:p>
          <a:p>
            <a:r>
              <a:rPr lang="en-GB" sz="1200" kern="1200" baseline="0" dirty="0" smtClean="0">
                <a:solidFill>
                  <a:schemeClr val="tx1"/>
                </a:solidFill>
                <a:effectLst/>
                <a:latin typeface="+mn-lt"/>
                <a:ea typeface="+mn-ea"/>
                <a:cs typeface="+mn-cs"/>
              </a:rPr>
              <a:t>Cattle chiefly used for milk and dairy products – whey needed to make millet palatable; so cows are valued according to how much milk they produce</a:t>
            </a:r>
          </a:p>
          <a:p>
            <a:r>
              <a:rPr lang="en-GB" sz="1200" kern="1200" baseline="0" dirty="0" smtClean="0">
                <a:solidFill>
                  <a:schemeClr val="tx1"/>
                </a:solidFill>
                <a:effectLst/>
                <a:latin typeface="+mn-lt"/>
                <a:ea typeface="+mn-ea"/>
                <a:cs typeface="+mn-cs"/>
              </a:rPr>
              <a:t>Nuer cannot be entirely nomadic because their cows don’t produce </a:t>
            </a:r>
            <a:r>
              <a:rPr lang="en-GB" sz="1200" kern="1200" baseline="0" dirty="0" err="1" smtClean="0">
                <a:solidFill>
                  <a:schemeClr val="tx1"/>
                </a:solidFill>
                <a:effectLst/>
                <a:latin typeface="+mn-lt"/>
                <a:ea typeface="+mn-ea"/>
                <a:cs typeface="+mn-cs"/>
              </a:rPr>
              <a:t>enoguh</a:t>
            </a:r>
            <a:r>
              <a:rPr lang="en-GB" sz="1200" kern="1200" baseline="0" dirty="0" smtClean="0">
                <a:solidFill>
                  <a:schemeClr val="tx1"/>
                </a:solidFill>
                <a:effectLst/>
                <a:latin typeface="+mn-lt"/>
                <a:ea typeface="+mn-ea"/>
                <a:cs typeface="+mn-cs"/>
              </a:rPr>
              <a:t> milk to survive on this alone, but they do live a ‘roving life for part of the year’ – this was irksome to the colonial authorities who initiated a Government campaign against them</a:t>
            </a:r>
          </a:p>
          <a:p>
            <a:r>
              <a:rPr lang="en-GB" sz="1200" kern="1200" baseline="0" dirty="0" smtClean="0">
                <a:solidFill>
                  <a:schemeClr val="tx1"/>
                </a:solidFill>
                <a:effectLst/>
                <a:latin typeface="+mn-lt"/>
                <a:ea typeface="+mn-ea"/>
                <a:cs typeface="+mn-cs"/>
              </a:rPr>
              <a:t>Also sometimes sacrifice sheep and oxen at ceremonies and eat the meat</a:t>
            </a:r>
          </a:p>
        </p:txBody>
      </p:sp>
      <p:sp>
        <p:nvSpPr>
          <p:cNvPr id="4" name="Slide Number Placeholder 3"/>
          <p:cNvSpPr>
            <a:spLocks noGrp="1"/>
          </p:cNvSpPr>
          <p:nvPr>
            <p:ph type="sldNum" sz="quarter" idx="10"/>
          </p:nvPr>
        </p:nvSpPr>
        <p:spPr/>
        <p:txBody>
          <a:bodyPr/>
          <a:lstStyle/>
          <a:p>
            <a:fld id="{96E05015-044B-4AC1-A089-2C04F35165E0}" type="slidenum">
              <a:rPr lang="en-GB" smtClean="0"/>
              <a:t>5</a:t>
            </a:fld>
            <a:endParaRPr lang="en-GB"/>
          </a:p>
        </p:txBody>
      </p:sp>
    </p:spTree>
    <p:extLst>
      <p:ext uri="{BB962C8B-B14F-4D97-AF65-F5344CB8AC3E}">
        <p14:creationId xmlns:p14="http://schemas.microsoft.com/office/powerpoint/2010/main" val="3817799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effectLst/>
                <a:latin typeface="+mn-lt"/>
                <a:ea typeface="+mn-ea"/>
                <a:cs typeface="+mn-cs"/>
              </a:rPr>
              <a:t>Skins etc. furnish household necessities – bags from scrota of bull and giraffe!</a:t>
            </a:r>
            <a:endParaRPr lang="en-GB" dirty="0" smtClean="0"/>
          </a:p>
          <a:p>
            <a:r>
              <a:rPr lang="en-GB" dirty="0" smtClean="0"/>
              <a:t>E-P notes that the significance</a:t>
            </a:r>
            <a:r>
              <a:rPr lang="en-GB" baseline="0" dirty="0" smtClean="0"/>
              <a:t> of cattle is demonstrated by how readily they fight about them – they are the main cause of hostility toward the Government because of earlier tax0gathering patrols which were essentially cattle raids; also war with the neighbouring Dinka who are also pastoralists</a:t>
            </a:r>
          </a:p>
          <a:p>
            <a:r>
              <a:rPr lang="en-GB" baseline="0" dirty="0" smtClean="0"/>
              <a:t>. ‘Nuer fight on slight provocation and </a:t>
            </a:r>
            <a:r>
              <a:rPr lang="en-GB" baseline="0" dirty="0" err="1" smtClean="0"/>
              <a:t>espcially</a:t>
            </a:r>
            <a:r>
              <a:rPr lang="en-GB" baseline="0" dirty="0" smtClean="0"/>
              <a:t> when cattle is at stake’</a:t>
            </a:r>
            <a:endParaRPr lang="en-GB" dirty="0"/>
          </a:p>
        </p:txBody>
      </p:sp>
      <p:sp>
        <p:nvSpPr>
          <p:cNvPr id="4" name="Slide Number Placeholder 3"/>
          <p:cNvSpPr>
            <a:spLocks noGrp="1"/>
          </p:cNvSpPr>
          <p:nvPr>
            <p:ph type="sldNum" sz="quarter" idx="10"/>
          </p:nvPr>
        </p:nvSpPr>
        <p:spPr/>
        <p:txBody>
          <a:bodyPr/>
          <a:lstStyle/>
          <a:p>
            <a:fld id="{96E05015-044B-4AC1-A089-2C04F35165E0}" type="slidenum">
              <a:rPr lang="en-GB" smtClean="0"/>
              <a:t>6</a:t>
            </a:fld>
            <a:endParaRPr lang="en-GB"/>
          </a:p>
        </p:txBody>
      </p:sp>
    </p:spTree>
    <p:extLst>
      <p:ext uri="{BB962C8B-B14F-4D97-AF65-F5344CB8AC3E}">
        <p14:creationId xmlns:p14="http://schemas.microsoft.com/office/powerpoint/2010/main" val="1626384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Land is dry and grows little grass, so need to keep moving the</a:t>
            </a:r>
            <a:r>
              <a:rPr lang="en-GB" baseline="0" dirty="0" smtClean="0"/>
              <a:t> herds</a:t>
            </a:r>
          </a:p>
          <a:p>
            <a:r>
              <a:rPr lang="en-GB" baseline="0" dirty="0" smtClean="0"/>
              <a:t>But also need to live in villages for protection against floods and mosquitoes and to engage in horticulture, then forced out o villages into camps by dr4ought and barrenness of vegetation and to engage in fishing</a:t>
            </a:r>
          </a:p>
          <a:p>
            <a:r>
              <a:rPr lang="en-GB" baseline="0" dirty="0" smtClean="0"/>
              <a:t>Nuer homestead consists of a cattle byre and huts. Families may move around within the village</a:t>
            </a:r>
          </a:p>
          <a:p>
            <a:r>
              <a:rPr lang="en-GB" baseline="0" dirty="0" smtClean="0"/>
              <a:t>Fishing, hunting and collecting are dry season occupations and producing a supplement to the </a:t>
            </a:r>
            <a:r>
              <a:rPr lang="en-GB" baseline="0" dirty="0" err="1" smtClean="0"/>
              <a:t>iinsufficient</a:t>
            </a:r>
            <a:r>
              <a:rPr lang="en-GB" baseline="0" dirty="0" smtClean="0"/>
              <a:t> *(at that time) milk diet.</a:t>
            </a:r>
            <a:endParaRPr lang="en-GB" dirty="0"/>
          </a:p>
        </p:txBody>
      </p:sp>
      <p:sp>
        <p:nvSpPr>
          <p:cNvPr id="4" name="Slide Number Placeholder 3"/>
          <p:cNvSpPr>
            <a:spLocks noGrp="1"/>
          </p:cNvSpPr>
          <p:nvPr>
            <p:ph type="sldNum" sz="quarter" idx="10"/>
          </p:nvPr>
        </p:nvSpPr>
        <p:spPr/>
        <p:txBody>
          <a:bodyPr/>
          <a:lstStyle/>
          <a:p>
            <a:fld id="{96E05015-044B-4AC1-A089-2C04F35165E0}" type="slidenum">
              <a:rPr lang="en-GB" smtClean="0"/>
              <a:t>7</a:t>
            </a:fld>
            <a:endParaRPr lang="en-GB"/>
          </a:p>
        </p:txBody>
      </p:sp>
    </p:spTree>
    <p:extLst>
      <p:ext uri="{BB962C8B-B14F-4D97-AF65-F5344CB8AC3E}">
        <p14:creationId xmlns:p14="http://schemas.microsoft.com/office/powerpoint/2010/main" val="3811841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Scarification is an important rite of initiation for males –</a:t>
            </a:r>
            <a:r>
              <a:rPr lang="en-GB" baseline="0" dirty="0" smtClean="0"/>
              <a:t> he becomes part of an ‘age set’ with other males who undergo initiation at the same time</a:t>
            </a:r>
            <a:endParaRPr lang="en-GB" dirty="0"/>
          </a:p>
        </p:txBody>
      </p:sp>
      <p:sp>
        <p:nvSpPr>
          <p:cNvPr id="4" name="Slide Number Placeholder 3"/>
          <p:cNvSpPr>
            <a:spLocks noGrp="1"/>
          </p:cNvSpPr>
          <p:nvPr>
            <p:ph type="sldNum" sz="quarter" idx="10"/>
          </p:nvPr>
        </p:nvSpPr>
        <p:spPr/>
        <p:txBody>
          <a:bodyPr/>
          <a:lstStyle/>
          <a:p>
            <a:fld id="{96E05015-044B-4AC1-A089-2C04F35165E0}" type="slidenum">
              <a:rPr lang="en-GB" smtClean="0"/>
              <a:t>8</a:t>
            </a:fld>
            <a:endParaRPr lang="en-GB"/>
          </a:p>
        </p:txBody>
      </p:sp>
    </p:spTree>
    <p:extLst>
      <p:ext uri="{BB962C8B-B14F-4D97-AF65-F5344CB8AC3E}">
        <p14:creationId xmlns:p14="http://schemas.microsoft.com/office/powerpoint/2010/main" val="2514379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More</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Hutchinson reveals that the Nuer have struggled somewhat to come to terms with understanding how pieces of paper and bits of metal can be more valuable than life and blood.  However, even though - due to global forces - some could say that these changes were inevitable, Hutchinson demonstrates the specific cultural creativity and imagination used by the Nuer to absorb this new idea into their society, whilst still attempting to maintain some sense of cultural continuity.</a:t>
            </a:r>
          </a:p>
          <a:p>
            <a:r>
              <a:rPr lang="en-GB" dirty="0" smtClean="0"/>
              <a:t> historically</a:t>
            </a:r>
            <a:r>
              <a:rPr lang="en-GB" baseline="0" dirty="0" smtClean="0"/>
              <a:t> analytical – danger of imagining a culture as frozen in time.</a:t>
            </a:r>
            <a:endParaRPr lang="en-GB" dirty="0"/>
          </a:p>
        </p:txBody>
      </p:sp>
      <p:sp>
        <p:nvSpPr>
          <p:cNvPr id="4" name="Slide Number Placeholder 3"/>
          <p:cNvSpPr>
            <a:spLocks noGrp="1"/>
          </p:cNvSpPr>
          <p:nvPr>
            <p:ph type="sldNum" sz="quarter" idx="10"/>
          </p:nvPr>
        </p:nvSpPr>
        <p:spPr/>
        <p:txBody>
          <a:bodyPr/>
          <a:lstStyle/>
          <a:p>
            <a:fld id="{96E05015-044B-4AC1-A089-2C04F35165E0}" type="slidenum">
              <a:rPr lang="en-GB" smtClean="0"/>
              <a:t>9</a:t>
            </a:fld>
            <a:endParaRPr lang="en-GB"/>
          </a:p>
        </p:txBody>
      </p:sp>
    </p:spTree>
    <p:extLst>
      <p:ext uri="{BB962C8B-B14F-4D97-AF65-F5344CB8AC3E}">
        <p14:creationId xmlns:p14="http://schemas.microsoft.com/office/powerpoint/2010/main" val="15583698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She shows us that cattle are still extremely important to the Nuer and that they are still the cultural foundation.  However, she also illustrates that with the advent of money in the area over the past fifty years, the population has had to also assimilate a different value system into their culture.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Nuer </a:t>
            </a:r>
            <a:r>
              <a:rPr lang="en-GB" sz="1200" kern="1200" dirty="0" err="1" smtClean="0">
                <a:solidFill>
                  <a:schemeClr val="tx1"/>
                </a:solidFill>
                <a:effectLst/>
                <a:latin typeface="+mn-lt"/>
                <a:ea typeface="+mn-ea"/>
                <a:cs typeface="+mn-cs"/>
              </a:rPr>
              <a:t>incorporrated</a:t>
            </a:r>
            <a:r>
              <a:rPr lang="en-GB" sz="1200" kern="1200" baseline="0" dirty="0" smtClean="0">
                <a:solidFill>
                  <a:schemeClr val="tx1"/>
                </a:solidFill>
                <a:effectLst/>
                <a:latin typeface="+mn-lt"/>
                <a:ea typeface="+mn-ea"/>
                <a:cs typeface="+mn-cs"/>
              </a:rPr>
              <a:t> money into a weighted exchange system in which cattle remained the </a:t>
            </a:r>
            <a:r>
              <a:rPr lang="en-GB" sz="1200" kern="1200" baseline="0" dirty="0" err="1" smtClean="0">
                <a:solidFill>
                  <a:schemeClr val="tx1"/>
                </a:solidFill>
                <a:effectLst/>
                <a:latin typeface="+mn-lt"/>
                <a:ea typeface="+mn-ea"/>
                <a:cs typeface="+mn-cs"/>
              </a:rPr>
              <a:t>dominatnt</a:t>
            </a:r>
            <a:r>
              <a:rPr lang="en-GB" sz="1200" kern="1200" baseline="0" dirty="0" smtClean="0">
                <a:solidFill>
                  <a:schemeClr val="tx1"/>
                </a:solidFill>
                <a:effectLst/>
                <a:latin typeface="+mn-lt"/>
                <a:ea typeface="+mn-ea"/>
                <a:cs typeface="+mn-cs"/>
              </a:rPr>
              <a:t> metaphor of value.  This was not simply a process </a:t>
            </a:r>
            <a:r>
              <a:rPr lang="en-GB" sz="1200" kern="1200" baseline="0" dirty="0" err="1" smtClean="0">
                <a:solidFill>
                  <a:schemeClr val="tx1"/>
                </a:solidFill>
                <a:effectLst/>
                <a:latin typeface="+mn-lt"/>
                <a:ea typeface="+mn-ea"/>
                <a:cs typeface="+mn-cs"/>
              </a:rPr>
              <a:t>wherebycattle</a:t>
            </a:r>
            <a:r>
              <a:rPr lang="en-GB" sz="1200" kern="1200" baseline="0" dirty="0" smtClean="0">
                <a:solidFill>
                  <a:schemeClr val="tx1"/>
                </a:solidFill>
                <a:effectLst/>
                <a:latin typeface="+mn-lt"/>
                <a:ea typeface="+mn-ea"/>
                <a:cs typeface="+mn-cs"/>
              </a:rPr>
              <a:t> were progressively ‘</a:t>
            </a:r>
            <a:r>
              <a:rPr lang="en-GB" sz="1200" kern="1200" baseline="0" dirty="0" err="1" smtClean="0">
                <a:solidFill>
                  <a:schemeClr val="tx1"/>
                </a:solidFill>
                <a:effectLst/>
                <a:latin typeface="+mn-lt"/>
                <a:ea typeface="+mn-ea"/>
                <a:cs typeface="+mn-cs"/>
              </a:rPr>
              <a:t>commodified</a:t>
            </a:r>
            <a:r>
              <a:rPr lang="en-GB" sz="1200" kern="1200" baseline="0" dirty="0" smtClean="0">
                <a:solidFill>
                  <a:schemeClr val="tx1"/>
                </a:solidFill>
                <a:effectLst/>
                <a:latin typeface="+mn-lt"/>
                <a:ea typeface="+mn-ea"/>
                <a:cs typeface="+mn-cs"/>
              </a:rPr>
              <a:t>’ but rather, </a:t>
            </a:r>
            <a:r>
              <a:rPr lang="en-GB" sz="1200" kern="1200" baseline="0" dirty="0" err="1" smtClean="0">
                <a:solidFill>
                  <a:schemeClr val="tx1"/>
                </a:solidFill>
                <a:effectLst/>
                <a:latin typeface="+mn-lt"/>
                <a:ea typeface="+mn-ea"/>
                <a:cs typeface="+mn-cs"/>
              </a:rPr>
              <a:t>ione</a:t>
            </a:r>
            <a:r>
              <a:rPr lang="en-GB" sz="1200" kern="1200" baseline="0" dirty="0" smtClean="0">
                <a:solidFill>
                  <a:schemeClr val="tx1"/>
                </a:solidFill>
                <a:effectLst/>
                <a:latin typeface="+mn-lt"/>
                <a:ea typeface="+mn-ea"/>
                <a:cs typeface="+mn-cs"/>
              </a:rPr>
              <a:t> in which commodities were also ‘</a:t>
            </a:r>
            <a:r>
              <a:rPr lang="en-GB" sz="1200" kern="1200" baseline="0" dirty="0" err="1" smtClean="0">
                <a:solidFill>
                  <a:schemeClr val="tx1"/>
                </a:solidFill>
                <a:effectLst/>
                <a:latin typeface="+mn-lt"/>
                <a:ea typeface="+mn-ea"/>
                <a:cs typeface="+mn-cs"/>
              </a:rPr>
              <a:t>cattleified</a:t>
            </a:r>
            <a:r>
              <a:rPr lang="en-GB" sz="1200" kern="1200" baseline="0" dirty="0" smtClean="0">
                <a:solidFill>
                  <a:schemeClr val="tx1"/>
                </a:solidFill>
                <a:effectLst/>
                <a:latin typeface="+mn-lt"/>
                <a:ea typeface="+mn-ea"/>
                <a:cs typeface="+mn-cs"/>
              </a:rPr>
              <a:t>’. In fact, even cash was </a:t>
            </a:r>
            <a:r>
              <a:rPr lang="en-GB" sz="1200" kern="1200" baseline="0" dirty="0" err="1" smtClean="0">
                <a:solidFill>
                  <a:schemeClr val="tx1"/>
                </a:solidFill>
                <a:effectLst/>
                <a:latin typeface="+mn-lt"/>
                <a:ea typeface="+mn-ea"/>
                <a:cs typeface="+mn-cs"/>
              </a:rPr>
              <a:t>cattleified</a:t>
            </a:r>
            <a:r>
              <a:rPr lang="en-GB" sz="1200" kern="1200" baseline="0" dirty="0" smtClean="0">
                <a:solidFill>
                  <a:schemeClr val="tx1"/>
                </a:solidFill>
                <a:effectLst/>
                <a:latin typeface="+mn-lt"/>
                <a:ea typeface="+mn-ea"/>
                <a:cs typeface="+mn-cs"/>
              </a:rPr>
              <a:t>.</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effectLst/>
                <a:latin typeface="+mn-lt"/>
                <a:ea typeface="+mn-ea"/>
                <a:cs typeface="+mn-cs"/>
              </a:rPr>
              <a:t>Cash and money give them the ability to trade </a:t>
            </a:r>
            <a:r>
              <a:rPr lang="en-GB" sz="1200" kern="1200" baseline="0" dirty="0" err="1" smtClean="0">
                <a:solidFill>
                  <a:schemeClr val="tx1"/>
                </a:solidFill>
                <a:effectLst/>
                <a:latin typeface="+mn-lt"/>
                <a:ea typeface="+mn-ea"/>
                <a:cs typeface="+mn-cs"/>
              </a:rPr>
              <a:t>withina</a:t>
            </a:r>
            <a:r>
              <a:rPr lang="en-GB" sz="1200" kern="1200" baseline="0" dirty="0" smtClean="0">
                <a:solidFill>
                  <a:schemeClr val="tx1"/>
                </a:solidFill>
                <a:effectLst/>
                <a:latin typeface="+mn-lt"/>
                <a:ea typeface="+mn-ea"/>
                <a:cs typeface="+mn-cs"/>
              </a:rPr>
              <a:t>  wider market and move between market and kinship spheres, without threatening the cattle/human equation that was so important to their cultural concept of personhood.</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effectLst/>
                <a:latin typeface="+mn-lt"/>
                <a:ea typeface="+mn-ea"/>
                <a:cs typeface="+mn-cs"/>
              </a:rPr>
              <a:t>But things did change, because cattle could be obtained with money and money could be </a:t>
            </a:r>
            <a:r>
              <a:rPr lang="en-GB" sz="1200" kern="1200" baseline="0" dirty="0" err="1" smtClean="0">
                <a:solidFill>
                  <a:schemeClr val="tx1"/>
                </a:solidFill>
                <a:effectLst/>
                <a:latin typeface="+mn-lt"/>
                <a:ea typeface="+mn-ea"/>
                <a:cs typeface="+mn-cs"/>
              </a:rPr>
              <a:t>ob</a:t>
            </a:r>
            <a:r>
              <a:rPr lang="en-GB" sz="1200" kern="1200" baseline="0" dirty="0" smtClean="0">
                <a:solidFill>
                  <a:schemeClr val="tx1"/>
                </a:solidFill>
                <a:effectLst/>
                <a:latin typeface="+mn-lt"/>
                <a:ea typeface="+mn-ea"/>
                <a:cs typeface="+mn-cs"/>
              </a:rPr>
              <a:t> </a:t>
            </a:r>
            <a:r>
              <a:rPr lang="en-GB" sz="1200" kern="1200" baseline="0" dirty="0" err="1" smtClean="0">
                <a:solidFill>
                  <a:schemeClr val="tx1"/>
                </a:solidFill>
                <a:effectLst/>
                <a:latin typeface="+mn-lt"/>
                <a:ea typeface="+mn-ea"/>
                <a:cs typeface="+mn-cs"/>
              </a:rPr>
              <a:t>tained</a:t>
            </a:r>
            <a:r>
              <a:rPr lang="en-GB" sz="1200" kern="1200" baseline="0" dirty="0" smtClean="0">
                <a:solidFill>
                  <a:schemeClr val="tx1"/>
                </a:solidFill>
                <a:effectLst/>
                <a:latin typeface="+mn-lt"/>
                <a:ea typeface="+mn-ea"/>
                <a:cs typeface="+mn-cs"/>
              </a:rPr>
              <a:t> with work – but only cattle had the social value still that Evans Pritchard had described.</a:t>
            </a: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6E05015-044B-4AC1-A089-2C04F35165E0}" type="slidenum">
              <a:rPr lang="en-GB" smtClean="0"/>
              <a:t>10</a:t>
            </a:fld>
            <a:endParaRPr lang="en-GB"/>
          </a:p>
        </p:txBody>
      </p:sp>
    </p:spTree>
    <p:extLst>
      <p:ext uri="{BB962C8B-B14F-4D97-AF65-F5344CB8AC3E}">
        <p14:creationId xmlns:p14="http://schemas.microsoft.com/office/powerpoint/2010/main" val="2268622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Erosion of the cattle-over-blood</a:t>
            </a:r>
            <a:r>
              <a:rPr lang="en-GB" baseline="0" dirty="0" smtClean="0"/>
              <a:t> ideology as Christian missionaries and courts started settling paternity cases according to biology rather than payment of cattle.</a:t>
            </a:r>
          </a:p>
          <a:p>
            <a:r>
              <a:rPr lang="en-GB" baseline="0" dirty="0" smtClean="0"/>
              <a:t>Challenges to initiation – changing attitudes but the scarification practice hadn’t died out </a:t>
            </a:r>
            <a:r>
              <a:rPr lang="en-GB" baseline="0" dirty="0" err="1" smtClean="0"/>
              <a:t>altogheter</a:t>
            </a:r>
            <a:r>
              <a:rPr lang="en-GB" baseline="0" dirty="0" smtClean="0"/>
              <a:t>.</a:t>
            </a:r>
          </a:p>
          <a:p>
            <a:endParaRPr lang="en-GB" dirty="0"/>
          </a:p>
        </p:txBody>
      </p:sp>
      <p:sp>
        <p:nvSpPr>
          <p:cNvPr id="4" name="Slide Number Placeholder 3"/>
          <p:cNvSpPr>
            <a:spLocks noGrp="1"/>
          </p:cNvSpPr>
          <p:nvPr>
            <p:ph type="sldNum" sz="quarter" idx="10"/>
          </p:nvPr>
        </p:nvSpPr>
        <p:spPr/>
        <p:txBody>
          <a:bodyPr/>
          <a:lstStyle/>
          <a:p>
            <a:fld id="{96E05015-044B-4AC1-A089-2C04F35165E0}" type="slidenum">
              <a:rPr lang="en-GB" smtClean="0"/>
              <a:t>11</a:t>
            </a:fld>
            <a:endParaRPr lang="en-GB"/>
          </a:p>
        </p:txBody>
      </p:sp>
    </p:spTree>
    <p:extLst>
      <p:ext uri="{BB962C8B-B14F-4D97-AF65-F5344CB8AC3E}">
        <p14:creationId xmlns:p14="http://schemas.microsoft.com/office/powerpoint/2010/main" val="2070513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Widespread conversion to Christianity</a:t>
            </a:r>
          </a:p>
          <a:p>
            <a:r>
              <a:rPr lang="en-GB" dirty="0" smtClean="0"/>
              <a:t>Christian aid</a:t>
            </a:r>
            <a:r>
              <a:rPr lang="en-GB" baseline="0" dirty="0" smtClean="0"/>
              <a:t> organisations providing the bulk of development aid and help in the civil war with largely Islamic north Sudan</a:t>
            </a:r>
          </a:p>
          <a:p>
            <a:r>
              <a:rPr lang="en-GB" baseline="0" dirty="0" smtClean="0"/>
              <a:t>Promised political equality, community development and self-enhancement</a:t>
            </a:r>
          </a:p>
          <a:p>
            <a:r>
              <a:rPr lang="en-GB" baseline="0" dirty="0" smtClean="0"/>
              <a:t>But also led to uncertainty about how to respond to new moral dilemmas and existential crises formerly requiring sacrificial offerings of purification and atonement.</a:t>
            </a:r>
          </a:p>
          <a:p>
            <a:r>
              <a:rPr lang="en-GB" baseline="0" dirty="0" smtClean="0"/>
              <a:t>Previous Nuer religion was not directed toward a future world but rather toward a secure and valid life in this world and continued participation in it. </a:t>
            </a:r>
          </a:p>
          <a:p>
            <a:r>
              <a:rPr lang="en-GB" baseline="0" dirty="0" smtClean="0"/>
              <a:t>Change to gender and age hierarchies as church leaders became the organising social force</a:t>
            </a:r>
          </a:p>
          <a:p>
            <a:r>
              <a:rPr lang="en-GB" baseline="0" dirty="0" smtClean="0"/>
              <a:t>Cattle remained significant, though less so its sacrificial importance</a:t>
            </a:r>
            <a:endParaRPr lang="en-GB" dirty="0"/>
          </a:p>
        </p:txBody>
      </p:sp>
      <p:sp>
        <p:nvSpPr>
          <p:cNvPr id="4" name="Slide Number Placeholder 3"/>
          <p:cNvSpPr>
            <a:spLocks noGrp="1"/>
          </p:cNvSpPr>
          <p:nvPr>
            <p:ph type="sldNum" sz="quarter" idx="10"/>
          </p:nvPr>
        </p:nvSpPr>
        <p:spPr/>
        <p:txBody>
          <a:bodyPr/>
          <a:lstStyle/>
          <a:p>
            <a:fld id="{96E05015-044B-4AC1-A089-2C04F35165E0}" type="slidenum">
              <a:rPr lang="en-GB" smtClean="0"/>
              <a:t>12</a:t>
            </a:fld>
            <a:endParaRPr lang="en-GB"/>
          </a:p>
        </p:txBody>
      </p:sp>
    </p:spTree>
    <p:extLst>
      <p:ext uri="{BB962C8B-B14F-4D97-AF65-F5344CB8AC3E}">
        <p14:creationId xmlns:p14="http://schemas.microsoft.com/office/powerpoint/2010/main" val="699808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From the Sudanese civil</a:t>
            </a:r>
            <a:r>
              <a:rPr lang="en-GB" baseline="0" dirty="0" smtClean="0"/>
              <a:t> war a new state of South Sudan was created in 2011, but there remain deep problems and divisions. These have sometimes been attributed to rivalries between the Nuer and Dinka – recall this was even documented by Evans Pritchard in the 1930s.  Watch the video to try to understand the current political situation in South Sudan.</a:t>
            </a:r>
            <a:endParaRPr lang="en-GB" dirty="0"/>
          </a:p>
        </p:txBody>
      </p:sp>
      <p:sp>
        <p:nvSpPr>
          <p:cNvPr id="4" name="Slide Number Placeholder 3"/>
          <p:cNvSpPr>
            <a:spLocks noGrp="1"/>
          </p:cNvSpPr>
          <p:nvPr>
            <p:ph type="sldNum" sz="quarter" idx="10"/>
          </p:nvPr>
        </p:nvSpPr>
        <p:spPr/>
        <p:txBody>
          <a:bodyPr/>
          <a:lstStyle/>
          <a:p>
            <a:fld id="{96E05015-044B-4AC1-A089-2C04F35165E0}" type="slidenum">
              <a:rPr lang="en-GB" smtClean="0"/>
              <a:t>13</a:t>
            </a:fld>
            <a:endParaRPr lang="en-GB"/>
          </a:p>
        </p:txBody>
      </p:sp>
    </p:spTree>
    <p:extLst>
      <p:ext uri="{BB962C8B-B14F-4D97-AF65-F5344CB8AC3E}">
        <p14:creationId xmlns:p14="http://schemas.microsoft.com/office/powerpoint/2010/main" val="2394438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A289CDD-486F-4928-8F79-3BDACE8DA405}" type="datetimeFigureOut">
              <a:rPr lang="en-GB" smtClean="0"/>
              <a:t>02/12/2014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425A7C-2922-4CC1-8C1E-42BD9AF1672B}" type="slidenum">
              <a:rPr lang="en-GB" smtClean="0"/>
              <a:t>‹#›</a:t>
            </a:fld>
            <a:endParaRPr lang="en-GB"/>
          </a:p>
        </p:txBody>
      </p:sp>
    </p:spTree>
    <p:extLst>
      <p:ext uri="{BB962C8B-B14F-4D97-AF65-F5344CB8AC3E}">
        <p14:creationId xmlns:p14="http://schemas.microsoft.com/office/powerpoint/2010/main" val="256611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A289CDD-486F-4928-8F79-3BDACE8DA405}" type="datetimeFigureOut">
              <a:rPr lang="en-GB" smtClean="0"/>
              <a:t>02/12/2014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425A7C-2922-4CC1-8C1E-42BD9AF1672B}" type="slidenum">
              <a:rPr lang="en-GB" smtClean="0"/>
              <a:t>‹#›</a:t>
            </a:fld>
            <a:endParaRPr lang="en-GB"/>
          </a:p>
        </p:txBody>
      </p:sp>
    </p:spTree>
    <p:extLst>
      <p:ext uri="{BB962C8B-B14F-4D97-AF65-F5344CB8AC3E}">
        <p14:creationId xmlns:p14="http://schemas.microsoft.com/office/powerpoint/2010/main" val="4286742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A289CDD-486F-4928-8F79-3BDACE8DA405}" type="datetimeFigureOut">
              <a:rPr lang="en-GB" smtClean="0"/>
              <a:t>02/12/2014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425A7C-2922-4CC1-8C1E-42BD9AF1672B}" type="slidenum">
              <a:rPr lang="en-GB" smtClean="0"/>
              <a:t>‹#›</a:t>
            </a:fld>
            <a:endParaRPr lang="en-GB"/>
          </a:p>
        </p:txBody>
      </p:sp>
    </p:spTree>
    <p:extLst>
      <p:ext uri="{BB962C8B-B14F-4D97-AF65-F5344CB8AC3E}">
        <p14:creationId xmlns:p14="http://schemas.microsoft.com/office/powerpoint/2010/main" val="3143198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A289CDD-486F-4928-8F79-3BDACE8DA405}" type="datetimeFigureOut">
              <a:rPr lang="en-GB" smtClean="0"/>
              <a:t>02/12/2014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425A7C-2922-4CC1-8C1E-42BD9AF1672B}" type="slidenum">
              <a:rPr lang="en-GB" smtClean="0"/>
              <a:t>‹#›</a:t>
            </a:fld>
            <a:endParaRPr lang="en-GB"/>
          </a:p>
        </p:txBody>
      </p:sp>
    </p:spTree>
    <p:extLst>
      <p:ext uri="{BB962C8B-B14F-4D97-AF65-F5344CB8AC3E}">
        <p14:creationId xmlns:p14="http://schemas.microsoft.com/office/powerpoint/2010/main" val="3970362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A289CDD-486F-4928-8F79-3BDACE8DA405}" type="datetimeFigureOut">
              <a:rPr lang="en-GB" smtClean="0"/>
              <a:t>02/12/2014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425A7C-2922-4CC1-8C1E-42BD9AF1672B}" type="slidenum">
              <a:rPr lang="en-GB" smtClean="0"/>
              <a:t>‹#›</a:t>
            </a:fld>
            <a:endParaRPr lang="en-GB"/>
          </a:p>
        </p:txBody>
      </p:sp>
    </p:spTree>
    <p:extLst>
      <p:ext uri="{BB962C8B-B14F-4D97-AF65-F5344CB8AC3E}">
        <p14:creationId xmlns:p14="http://schemas.microsoft.com/office/powerpoint/2010/main" val="3305282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A289CDD-486F-4928-8F79-3BDACE8DA405}" type="datetimeFigureOut">
              <a:rPr lang="en-GB" smtClean="0"/>
              <a:t>02/12/2014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425A7C-2922-4CC1-8C1E-42BD9AF1672B}" type="slidenum">
              <a:rPr lang="en-GB" smtClean="0"/>
              <a:t>‹#›</a:t>
            </a:fld>
            <a:endParaRPr lang="en-GB"/>
          </a:p>
        </p:txBody>
      </p:sp>
    </p:spTree>
    <p:extLst>
      <p:ext uri="{BB962C8B-B14F-4D97-AF65-F5344CB8AC3E}">
        <p14:creationId xmlns:p14="http://schemas.microsoft.com/office/powerpoint/2010/main" val="2464922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289CDD-486F-4928-8F79-3BDACE8DA405}" type="datetimeFigureOut">
              <a:rPr lang="en-GB" smtClean="0"/>
              <a:t>02/12/2014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425A7C-2922-4CC1-8C1E-42BD9AF1672B}" type="slidenum">
              <a:rPr lang="en-GB" smtClean="0"/>
              <a:t>‹#›</a:t>
            </a:fld>
            <a:endParaRPr lang="en-GB"/>
          </a:p>
        </p:txBody>
      </p:sp>
    </p:spTree>
    <p:extLst>
      <p:ext uri="{BB962C8B-B14F-4D97-AF65-F5344CB8AC3E}">
        <p14:creationId xmlns:p14="http://schemas.microsoft.com/office/powerpoint/2010/main" val="261846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A289CDD-486F-4928-8F79-3BDACE8DA405}" type="datetimeFigureOut">
              <a:rPr lang="en-GB" smtClean="0"/>
              <a:t>02/12/2014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425A7C-2922-4CC1-8C1E-42BD9AF1672B}" type="slidenum">
              <a:rPr lang="en-GB" smtClean="0"/>
              <a:t>‹#›</a:t>
            </a:fld>
            <a:endParaRPr lang="en-GB"/>
          </a:p>
        </p:txBody>
      </p:sp>
    </p:spTree>
    <p:extLst>
      <p:ext uri="{BB962C8B-B14F-4D97-AF65-F5344CB8AC3E}">
        <p14:creationId xmlns:p14="http://schemas.microsoft.com/office/powerpoint/2010/main" val="1043169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A289CDD-486F-4928-8F79-3BDACE8DA405}" type="datetimeFigureOut">
              <a:rPr lang="en-GB" smtClean="0"/>
              <a:t>02/12/2014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425A7C-2922-4CC1-8C1E-42BD9AF1672B}" type="slidenum">
              <a:rPr lang="en-GB" smtClean="0"/>
              <a:t>‹#›</a:t>
            </a:fld>
            <a:endParaRPr lang="en-GB"/>
          </a:p>
        </p:txBody>
      </p:sp>
    </p:spTree>
    <p:extLst>
      <p:ext uri="{BB962C8B-B14F-4D97-AF65-F5344CB8AC3E}">
        <p14:creationId xmlns:p14="http://schemas.microsoft.com/office/powerpoint/2010/main" val="1441201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A289CDD-486F-4928-8F79-3BDACE8DA405}" type="datetimeFigureOut">
              <a:rPr lang="en-GB" smtClean="0"/>
              <a:t>02/12/2014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425A7C-2922-4CC1-8C1E-42BD9AF1672B}" type="slidenum">
              <a:rPr lang="en-GB" smtClean="0"/>
              <a:t>‹#›</a:t>
            </a:fld>
            <a:endParaRPr lang="en-GB"/>
          </a:p>
        </p:txBody>
      </p:sp>
    </p:spTree>
    <p:extLst>
      <p:ext uri="{BB962C8B-B14F-4D97-AF65-F5344CB8AC3E}">
        <p14:creationId xmlns:p14="http://schemas.microsoft.com/office/powerpoint/2010/main" val="2611133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A289CDD-486F-4928-8F79-3BDACE8DA405}" type="datetimeFigureOut">
              <a:rPr lang="en-GB" smtClean="0"/>
              <a:t>02/12/2014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425A7C-2922-4CC1-8C1E-42BD9AF1672B}" type="slidenum">
              <a:rPr lang="en-GB" smtClean="0"/>
              <a:t>‹#›</a:t>
            </a:fld>
            <a:endParaRPr lang="en-GB"/>
          </a:p>
        </p:txBody>
      </p:sp>
    </p:spTree>
    <p:extLst>
      <p:ext uri="{BB962C8B-B14F-4D97-AF65-F5344CB8AC3E}">
        <p14:creationId xmlns:p14="http://schemas.microsoft.com/office/powerpoint/2010/main" val="16450933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289CDD-486F-4928-8F79-3BDACE8DA405}" type="datetimeFigureOut">
              <a:rPr lang="en-GB" smtClean="0"/>
              <a:t>02/12/2014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425A7C-2922-4CC1-8C1E-42BD9AF1672B}" type="slidenum">
              <a:rPr lang="en-GB" smtClean="0"/>
              <a:t>‹#›</a:t>
            </a:fld>
            <a:endParaRPr lang="en-GB"/>
          </a:p>
        </p:txBody>
      </p:sp>
    </p:spTree>
    <p:extLst>
      <p:ext uri="{BB962C8B-B14F-4D97-AF65-F5344CB8AC3E}">
        <p14:creationId xmlns:p14="http://schemas.microsoft.com/office/powerpoint/2010/main" val="320269610"/>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People’s Worlds: Lives and Livelihoods</a:t>
            </a:r>
            <a:endParaRPr lang="en-GB" dirty="0"/>
          </a:p>
        </p:txBody>
      </p:sp>
      <p:sp>
        <p:nvSpPr>
          <p:cNvPr id="3" name="Subtitle 2"/>
          <p:cNvSpPr>
            <a:spLocks noGrp="1"/>
          </p:cNvSpPr>
          <p:nvPr>
            <p:ph type="subTitle" idx="1"/>
          </p:nvPr>
        </p:nvSpPr>
        <p:spPr/>
        <p:txBody>
          <a:bodyPr>
            <a:normAutofit fontScale="85000" lnSpcReduction="20000"/>
          </a:bodyPr>
          <a:lstStyle/>
          <a:p>
            <a:r>
              <a:rPr lang="en-GB" dirty="0" smtClean="0"/>
              <a:t>The </a:t>
            </a:r>
            <a:r>
              <a:rPr lang="en-GB" dirty="0" smtClean="0"/>
              <a:t>Nuer</a:t>
            </a:r>
            <a:endParaRPr lang="en-GB" dirty="0" smtClean="0"/>
          </a:p>
          <a:p>
            <a:endParaRPr lang="en-GB" dirty="0"/>
          </a:p>
          <a:p>
            <a:r>
              <a:rPr lang="en-GB" dirty="0" smtClean="0"/>
              <a:t>Rachel Casiday</a:t>
            </a:r>
          </a:p>
          <a:p>
            <a:r>
              <a:rPr lang="en-GB" dirty="0" smtClean="0"/>
              <a:t>r.casiday@tsd.uwtsd.ac.uk</a:t>
            </a:r>
            <a:endParaRPr lang="en-GB" dirty="0"/>
          </a:p>
        </p:txBody>
      </p:sp>
    </p:spTree>
    <p:extLst>
      <p:ext uri="{BB962C8B-B14F-4D97-AF65-F5344CB8AC3E}">
        <p14:creationId xmlns:p14="http://schemas.microsoft.com/office/powerpoint/2010/main" val="6662514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Evans-Pritchard, E.E. (1940) </a:t>
            </a:r>
            <a:r>
              <a:rPr lang="en-GB" i="1" dirty="0"/>
              <a:t>The Nuer, a description of the modes of livelihood and political institutions of a Nilotic people</a:t>
            </a:r>
            <a:r>
              <a:rPr lang="en-GB" dirty="0"/>
              <a:t>. Oxford: Clarendon Press. (301.296293 EVA)</a:t>
            </a:r>
          </a:p>
          <a:p>
            <a:r>
              <a:rPr lang="en-GB" dirty="0"/>
              <a:t>Hutchinson, S.E. (1996) </a:t>
            </a:r>
            <a:r>
              <a:rPr lang="en-GB" i="1" dirty="0"/>
              <a:t>Nuer dilemmas : coping with money, war, and the state</a:t>
            </a:r>
            <a:r>
              <a:rPr lang="en-GB" dirty="0"/>
              <a:t>. Berkeley: University of California Press. (301.296293 HUT</a:t>
            </a:r>
            <a:r>
              <a:rPr lang="en-GB" dirty="0" smtClean="0"/>
              <a:t>)</a:t>
            </a:r>
            <a:endParaRPr lang="en-GB" dirty="0"/>
          </a:p>
        </p:txBody>
      </p:sp>
      <p:sp>
        <p:nvSpPr>
          <p:cNvPr id="2" name="Title 1"/>
          <p:cNvSpPr>
            <a:spLocks noGrp="1"/>
          </p:cNvSpPr>
          <p:nvPr>
            <p:ph type="title"/>
          </p:nvPr>
        </p:nvSpPr>
        <p:spPr/>
        <p:txBody>
          <a:bodyPr/>
          <a:lstStyle/>
          <a:p>
            <a:r>
              <a:rPr lang="en-GB" dirty="0" smtClean="0"/>
              <a:t>Key Reading</a:t>
            </a:r>
            <a:endParaRPr lang="en-GB" dirty="0"/>
          </a:p>
        </p:txBody>
      </p:sp>
    </p:spTree>
    <p:extLst>
      <p:ext uri="{BB962C8B-B14F-4D97-AF65-F5344CB8AC3E}">
        <p14:creationId xmlns:p14="http://schemas.microsoft.com/office/powerpoint/2010/main" val="18932806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2050" name="Picture 2" descr="Nuer, Naath in South Suda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692695"/>
            <a:ext cx="7416824" cy="5601885"/>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idx="1"/>
          </p:nvPr>
        </p:nvSpPr>
        <p:spPr/>
        <p:txBody>
          <a:bodyPr/>
          <a:lstStyle/>
          <a:p>
            <a:endParaRPr lang="en-GB"/>
          </a:p>
        </p:txBody>
      </p:sp>
    </p:spTree>
    <p:extLst>
      <p:ext uri="{BB962C8B-B14F-4D97-AF65-F5344CB8AC3E}">
        <p14:creationId xmlns:p14="http://schemas.microsoft.com/office/powerpoint/2010/main" val="20593087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classic ethnography of </a:t>
            </a:r>
            <a:br>
              <a:rPr lang="en-GB" dirty="0" smtClean="0"/>
            </a:br>
            <a:r>
              <a:rPr lang="en-GB" dirty="0" smtClean="0"/>
              <a:t>E.E. Evans-Pritchard (1940)</a:t>
            </a:r>
            <a:endParaRPr lang="en-GB" dirty="0"/>
          </a:p>
        </p:txBody>
      </p:sp>
      <p:sp>
        <p:nvSpPr>
          <p:cNvPr id="3" name="Content Placeholder 2"/>
          <p:cNvSpPr>
            <a:spLocks noGrp="1"/>
          </p:cNvSpPr>
          <p:nvPr>
            <p:ph idx="1"/>
          </p:nvPr>
        </p:nvSpPr>
        <p:spPr/>
        <p:txBody>
          <a:bodyPr/>
          <a:lstStyle/>
          <a:p>
            <a:endParaRPr lang="en-GB" dirty="0"/>
          </a:p>
        </p:txBody>
      </p:sp>
      <p:sp>
        <p:nvSpPr>
          <p:cNvPr id="5" name="AutoShape 8" descr="data:image/jpeg;base64,/9j/4AAQSkZJRgABAQAAAQABAAD/2wCEAAkGBhQSEBUUEhQWFRUWGBgZFxYYGBgZGBccHBoVFxgYFxkXGyceGBwjHRcYHy8gIycpLCwsFx4xNTAqNSYrLCkBCQoKDgwMFA8PFCkYFBgpKSkpKSkpKSkpKSkpKSkpKSkpKSkpKSkpKSkpKSkpKSkpKSkpKSkpKSkpKSkpKSkpKf/AABEIAOYA2wMBIgACEQEDEQH/xAAcAAABBQEBAQAAAAAAAAAAAAAEAQMFBgcAAgj/xABNEAACAAQDBAQHCgwGAgMBAAABAgADESEEEjEFBkFREyJhcQcUMkKBkaEjUlRic5OxssHRFiU1Q1OCkrPS0+HwFyQzcoPxFTRjo8Ki/8QAFgEBAQEAAAAAAAAAAAAAAAAAAAEC/8QAGREBAQEBAQEAAAAAAAAAAAAAABEBQSEx/9oADAMBAAIRAxEAPwC67q+D7AzMDh5kzDIzvJlszEvUkqCT5US3+G2zvgsv/wDr+KDNzPydhfkJX1REtOnhRoTXlEFf/wAOdn/BJXqP3x6Hg72f8Elfs/1iVbaJzUEslffVX6K1h7xscjDwQo8H2z/gkn9mPX4A4D4JI/YETPjQ7Y7xkcjDwQ43DwHwOR82v3Qo3FwHwPD/ADa/dEv4yIXxgQ8EONxsB8Dw/wA2v3R34DYD4Hh/mk+6JjxgQnjQ5GHgivwIwHwPD/NJ90L+BWB+B4f5pPuiU8aHIx3jI5GAjPwLwPwPD/My/uhBuXgfgeG+Zl/wxJ+NDkY7xocjARv4G4H4HhvmZf8ADC/gbgfgeG+Zl/wxJeMjlDM7aaqCTYAVJ4CAD/A3A/A8N8zL/hjvwNwPwPDfMy/4YGnb3hZQmCU5VgSgqKsOVDo1L0P0x2G3zltMCsrKrgFJhIytX6DWovxBh4CvwQwXwPDfMyv4YX8EsF8Ew3zMr+GDxixyjjihygAfwUwfwTD/ADMv+GO/BTB/BMP8zL/hg3xwco7xwcjAB/gthPguH+Zl/wAMd+C+E+C4f5mX/DBnjfZCeOjlACjdjCfBZHzMv+GF/BrC/BpHzUv+GCDjuyOGOuBTXtgGPwdw3weT80n8MRmN2BIzn3CTw/NS+Q+LFkgDEp1j6PoEUC7mfk7CfISvqCJLF6DviN3M/J2E+QlfUEGbQnFSvVJU1q1R1bWqNTXS0TgbAhYQGukLEHQsJCwHCFrHUjqQHVhDCwhgEhYQCFgOpCQtYZnT6d/0DmYDsVilRSzkBQCSSaAAak8hFD2btF9rYosAVwUhgQNOnmC65virZsvC1bm0PvTtmbtOaMLhD7iz5TM4TWF2b5NBfttzEaNsPY8vCyEkyxRUGvFjxY9pN4Bva2CzynUa0zL2NQ3/AL4xV9nusxAjeUTUaWJID0HJrEjg19Da14nFZZyIfPVz6sp+hifRFG2kuXEChynpAwItlYMKj6fQ0QaMszQG3L0RwmkGh/77vuhlyCLagm3HW1vRDlK0DD++H2xQ8CDpHoLAU0mWb6HzjoexuR7YKkzw1uPEHX+o7YBwwlIUwgEFeGMdL8od4+mFeEl+UO8QEmYDxA6x/vhBhgWcOsYqAtzvyfhfkJX1Fg3aMnMooaEH/sHsMBbn/k/C/ISvqLElidBDgAkS8pIPHT+/TD1I8O3WX0/ZDkQdCQscIBY6OjzNegJpWg0EAjTQDQkV5QsD4UualuJPqtT7YIgOjoWkC4nFAA3AABLOdFA1ubfdAep0+llu3HkvafujOd494vGzMkYd8uGT/wBnE+/prLlnj2kfRqDt7embtGacJgSVkfnZt6uOPaFPAatxtFh3Y3blkrlX/LyT1f8A5pinyjzVGv2uOSXCQ3P2AJKdIUyMyhUl8ZUvUIfjses550HmxZsnCEli9YoPhT398VlnDyGpPmDrMNZacSPjHQchUwBW9O0xLx+BatUebMlkqajrJ0QqRycn2xCb4yck914nK69jD+oI9XOAMBthcJKwTOuaWuGWdMBAYqxnJKV1DVowExtKE0pWC94D4xLLqQzL7oCpqHU6lCRcMB6GQAxAPutvQzYoS57ZumZcpanVahShtYEkCuvWEaNhdre8fsyzA1CRqFemvr9sYdM1J41zAjuJt3i/eBGsbG2m8zDy3lULk1YcDUhj6mmGAsybWQ9WaDKJ4P5J7nHVI9MD4vDGWMy1ZBegPWTtQ8R2QHL2zMrSbJC/rih9BsfXExg8ShHV6vZYfQaRQzh9pWGcgqdJg07mHmmJCgpXhEXi9mlCXlUv5Sea3ohnCYkj/S/WlMdP9hP0GAlytY6Wlx3iG8Lj0cUBoRYqbEd4h9VuO8QUbA04XgmBp3lGKgHc78n4T5CV9RYk8QLRGbnfk/C/ISvqLEpNOg5w4Bil6x6pHspHZYgbIhKQ7kjssUA4vpbdFk7c+b2ZdI9ylegzlSeOUECvYCTb0w+7U0BJ5CnrvDLzVY5QxVhRiLVp2gjQ6ViB2kdlgVyqg0qG1zGrXtc17hAm2dty5Mlps5ujlLz1Y8FA1NeAFz3QD+0NpIiM7uElqKu5NBTsP2+qMd3n3vnbTnDC4QFZNdNC4HnzKeSo1y/SaUj94958RtbECVKUiUD1JQNuWeaRao9Qrbmblu5u6uElhEGea9mb3x5fFQa+sxB62HsHIUwkgkCmefNAoaGoseDMQVUcACeBroUiSstAiAKqgKqjQACgA9ECbK2YslMouWOZ2OrNpU8hagHAACHcfjllIXbzbAcWY6ARRHb1byJgpDMfKykgcu312HMx847S2g8+a8xyS7kk19g9EWjwj7yNOnGXmqQc0ymlfNUdij6YpkuM7otm/rlThZYOmDkAgaGpZhUcb0MR+728rSCFa8utRaplt75ew6Mo1HbB3hIb/PFR5kmQnqlqftirMYguWLYF6oKq4qMt7XNRTlr/AEi5eDbaFCZRN0Icd1bj0GnrjIsJjWlnU04j7u2LpuPtQDGSq+d1Df3wyg+k09kVGtTsQ6FcjKB0av1vJuWB0BIv6L9kIs2c35+WP9gSvtEEOhaUxAqQEQc7VPtLEREpiHUkM0rNwqjIPSesD30EVU5hMQyeU7OOZKU9lIcxGDSacyEB+w6xDS2nG4kyHHNZn9Ifl4iaNZUtP+Q/YsB6xyByBMqjrYTFsRwoeY74Pwm03luqThUMQEmr5LcAD70xGY/ePCylpipqIWNjWt+YGtL3OkHYPNLZMpEyUxWhFxQ6H6DAWWBpx6xgmA57dY/3wjQD3MP4uwnyEr6iwbtLyQYB3K/J2E+QlfUES00w4G5MwFReppePRMAbMBAbN77SCs8A4XhnE4jKtQCTwA4n7o9w1MmU7+VeGhPd2wDGBWblJmlc5JsoOUCpy6k3p7SYVsaDUBgGXywdVr2dvDhHo4sLYqfpr2axWN899ZWCSr0eeR7nJB0+M3Je3jwiAzeHeCTgpPST2NPzcutXc8APvNhxjGdqbVxW18UoAqK9SWK5JS8yfpY3PqEDVxW1cVViXc6sbJLWvD3q9g17TGpbvbBl4SVklCpNM7nynPM8hyHCIGN3t2kwksIl3NM7Uux5DkOQi37P2dkFT5ZF+wco7Z2Ap1m14dkSEUeM1BWMu8IG+IUEqaharKHvmPlTP74U5xYN/d6BKlsitQKOu30IOZPL+sYVtfab4h87cLBfej7SeJ4+qJugRyWJJNySSTz4/fDuASsxBzdR62ENcIP3flg4qQDp0suv7axkSvhCeu08T2OF/ZVF+yK2TEzvnOzbRxRH6Z/YSPsiGzQCinD/ALgvZeMMqYri2Ug+oiA1NYclvqD/AH3dsB9R4Q2TkS7+oAD6fZAOMzdHnLhamt6ZCpuBTmK04aQTgUzYeTemaUb/AO9V++M53yw5JKhmJ9xU3NABoKDnRz6+cbEjtrbMiWjuJRcp5TSg1F5ZiLqPXFVxm9LTAqSOkM6YUKLbKoIV+NekY142EeG3Un4dW6NmUksrUtVWUBgRyNvVFj2BuzK6OXMlV6aWqhwfijLUD3pHLmeMQDLsIuZnSv00nOwYlc8yV128k+WKVNQGHZWwi+bm4ZpUtJYOeSuUSZlakjUq9hoTY8fREb4jU516ky2biG79M3fYxYNjBa1lELfrp5pPMA3RvRf2wwWKI3GP1z6PoESUQu0ZlJjej6BGgu5X5OwnyEr6og3aU7KB/fKAty/ydhPkJX1BDm3ZgAFeR7OUOAEYtlY1urgZe8WI+31x6lY29YBnTupStgcxJFhShNeVoQzqTMtaAAVrqTan2xBLjHcYY1a12Op404DuEDS/OqRapJJoFGtWPAfZGab8eEkHNIwLHKbTJ/F/iy+S/G1PDmQsW+vhLl4UGXhyJuI0LapK/ib4vr5Rl+zNk4jaOINSzMTmmTWqaA1ueZ5Ds4CF3X3TmYyZ1erKXy5nLjRRxY8vXGx7J2JLw8oS5S5VFyeJPFmPE9sT6BNh7Cl4WUJcoUHFjqx98x4n2CLHs7AVOZhYaDn20ivbf3pkYIDOSXa6qoBY9oBoAPjN6AYr+0fC/MloOjwyjNoZj5qfqp98BpkzHKpOYhQNSTQDvrpFS3j8I8hUZZEzNqDMHkjmEPnGnEWEZNvPvZiMYQ0xzlPmCyfs/aa98Rr2XLQnKKuefJfX9EKHd49vNPahqqC4Xv0J7TEORCFyaltTf+/XCVjI9ZYl9zpddoYUH9Mn0gxD158InNyfyjhafpVgAt4XrjcQec+b3eW0A3gzbT1xU40/OzLcuu1oDBgHsMy0fMK9W1zrW2hEWCbuU5UNKmSnVlDLdlJBFdDUe2K2PJ9UaHukhm4JATUozL2gVsPaYDYsJIy4aSNSktBTuVQaeqM/xmHmYrCCaBlztmmAadUsoHcCwHoi6YmY1aLULlC+qv8ASIPZM853w+Wiq8y/AZnSaKjtWZ7I2E2diullqkwddFoTzHCsMT8MZbZkJXtEFbSwbYadmXThXQjiPvgybJWYnSS7qdRxU8QeyIIn/wA84NWUNbha/OCdj7yK+JlqVZGLKocEEGp8lrC30QBiMFS4hrY8qmKkkj84l/1hEGtRXdrP7s3o+qIsMVfbX+u36v1VjYkdzPydhPkJX1FgffDEMkvMgzMEeg4V6tKk6CtIJ3O/J+F+QlfUWE24hLJrShqa9o/7rDgielBlk0FCKW58aDlW/cOUR21scuHQzpmVE4vxsDQKNWYmlvTwhnbu9cjBSgWYTHNSiKQSQfJJPBaHXjwjIN4N5J2NmZ5psLIgsqjko+3UxkG7yb7TcSplJWXIqSVrVph99NPnf7dB6Ie3Q3GfGHPMqkgHyuL9iV9raDtgGbuxMkrJeeuXpWAWWa5iLXYebWumsbpg5AVFUAAAAACwAAsByEED7P2YklFlylCoooAPt5ntOsRO199JMp+ilsrzKkHiqEc6eUw5cOzSE31XFMqpIqkqjNPmjVVFOqKdYVuSQNBGY4jAvKmnL0VGFVZGY20rUUvxgqQ29hxOmGaQzNW7EWOmvCnZDW21VpFCKmllUC3q0iUky5IVc+IWtNFyr31a7e0R4xmKlMGkywzDIWPR+U3ACpqbn1/SRXdkbLzSlMwEBjUN2XAoaU5+yIraMsrIQ/paue7zRpypFh2dPboRKmSZktVqqzTLJFix66U0pY8qawfu/uZ45Kw/TFUlqxqQaOwrQqBlsRbrGunfSDOckeqceEadjPAmxf3DELktQTFOYfsWb2QFvv4L/EsOs2VMMwJlE0MBxPlrTRQSq0NddTeEVnyxZNwcCz42Q4KhUnSs1WAPWrlyg3bQ1ppFebS8Tm44P/ksL8sv2xBHbbH+Zn3/ADszv8toBrEhto/5mdT9JMr+214j/tgPSix/viIuvg3mnNOSuqBgK6FWpWn6w9UUrKfZ/WLJ4Op2XG0PnI6+wP8A/mA2nB7d6gVzViLm1xa57RUA+iB5JyYxiRafIlkf7lLSz7FSB8Fs0vKzDWW5Pry27Qwqvphra2OBGFmJrLcqx7CDUewGNC07aw1ZVG6w9oMU3p3kPYnKdaaf9xenxgKAkghh6orWJw4YkEWvAO4QdKOF/wCkLK2MyT5RIt0iGovxERSM8hqppy+6LPsHHdIRzqPpgLSYqW3JlMQ/6v1Vi2xSN4plMS/6v1VjQn9zh+L8J8hK+osRm+4nTMsiSoHSI/STG8lEspoOLGp/u8Su6J/F+F+Qk/UWF2spzpyoa/3xhwZvhvBZIckzpk12rpUKABQcAa2HA8ol9j7k4SSVmrJCzAKjO7TMuulTl9NIsZShsLc/6QjzAgq7LxNzQml7dwEQQ+1NiycQZLzgSUYUBOQEnmNTfhUQdi8YF6OpIzNQKBUm1amlgoGvogPH7dCkIqtmYVutKVuC17cLaxWsTj51WEvOxygM4rrQ3YmgyrXyV1OrcIgvmBneVetDrwj5/wB7MI2C2jPSX1VDkqOGVxnUepqeiNi3XTECQM5S5zM96mtzY6GKtvVsuTMxM15xDM6BVOYIqgKVDFr1uVNKay++GihYTZnjJCy1JmG7A6KouzseCgcT2cSI0jYW5YT/AEgswgAl6gMWFadhXQgA0AHHjGbB2FJw8rK2IlLnNTUkFgCctxcUp3VJ74vG60vD4ZWyzJZuavm1tUZixqPbBFek4QqHJJLSyAWrfN1weoGNPKoTxJ7IGkYxc7MQ1GBqtxVwCcpr1aGljTiLnQ2XE7BE5ZjrPlIXNSwoyi5Y14Nqb2t3ViYw27khZS9MJOagulUVqXqAXNfSTFVUto7xTcPIabKltNVCOkyVIQcyx0tTXnFa3x3p8Z2eiImRp7K5VpmZsq1uQT1VJVaac6Rqow8iTL6JFHRsCCnlA5ta3vrepuIqmK3N2eqhGlzLKTSR0hsPOcHMa6AGIMQ8VIIqKX/7uI2zDbjYaUuaVKQTlPUf3QlWvQirUtTlEHitwkmKejweMVhoJk6UpFtRRGDcLRcsVs/EMSJVVBdGNQb+RUV5Vr6jCDFtibv+NMwLHPnNQClaE3JDkA3roYs+0vA5OlKsyWTOQglqZUK8rFjX+kWRPBWZSzGE+jzDdWBIUdYsA6C9ajzeGsFtu7tESBKlYyWiqAL5jnHGuZCVIHZc+xEYbiFIY1FyTUaGDt2MV0eLkNwDqD3N1T7DFy2l4KmVhlxUntDlgTS3VIW9qa8edYb3V3HldK7TXWcspVNFsjM1SAD5TBQDXSptehiRWi4CeZaTNT5A7a5qV9EeMNsEpg8jXZet3UIH0NDGJSZlV1FVzKRQ+VS3W9J4xZNlYjpWBykKyMCDrwqD7Y0PWyMrScpAOX6IGnbOJNAI8YeZ0M0qdAaHu4GJqTiQT6ICFfZ/VplvzhjZMwLPQaNmAPbeJrF4tVreIzDSxMnowXR1v3ERBcIz/eh/83M/U4/EWNAjN97aeOTP1PqJGtFx3R/J+F+QlfUWH9qOwplBJ5AfSeEM7pf+hhfkJP1Fh3ae1JcpgJjBajViANaamHBHymdwRmVTpXU8RpAGIwKS6tNnMW0VjTqk2qBShJtEziJoABFanQcT90R4xxLUmKFqeoDoe8jj3xAGuKkgv0mXNXra6+bW17Ed1YB2lg0XMXNM5AC1K0JoAKrfUi94jt8N4OhZWplmIQejNGzo3VYAC2gqO0RE484jFBJ0hhNkpNQlluaqwqMrAEAA3rQd9ogk9lYOfLebLeYMjimahObKq0apsCFBBtcljB87Z+Bw0kNifJteYOudTlCqLipJoBxik7XxkzO8szZaCgA6AUJbNUksBVGCaVJBgPCpg3xLiY87KlSRMqWIAQkUNSTmWtbWpBFq2jhcHPM9fFhnye4ZwAQOjXMUQHMQp62amW+taiM92vu00tOnoFk9IForHNSwJGbTiL8YsW2UwkjEy5uEm5XZCpBqWrYGpZSaujUr8U84nN+sRLlSpEppKsHV7k3QqwFgbVvrAPbL3BwHi8qeJs95LqG90m9GpB4Mq5aceP3xX/B9tiRh5+KV5TTwzASZaS+mJAabZa2AoVvW8Q2xcThVmBcSk1pJstZhyoa1BoaALSx9HbEvuhgsTLxUybhRTDzCwBJKhkqzKVqNVAFj76Cp6ZJm4udiMOmGlYQdVw04npJWcXCCTa4BOUm2kQG09mTMGZY/8hMDsSEqvUalNb1AuBU84vGz5zSnmriJbsZuWgszHJ1QwKWvWuuhiqeEPdCfNmrMFBJSWFUC5GrNnBAuWJ0rYQRHYnfHH4dCGzAkUVxRpZPO4sewn0QxudvhjXxkqW2JnBHYhgGtoTQBgQt4iJ8uf0QlPNZkFOqQPRc3oKQuzNms86XLStWYAcPSDqKa1iCwSN89qMomdOWS5NpYAoxWhy5ai3OAto794pwc0/L8VLn2XHrgrCyGfCmWxJaYrDKKlqq4OpPYYhcXuqi9IXxC9RczBRnmAVoagHLW487jALgttGWsuZM65czlzGlQaIqNVtCtSa8IAlbxvLclCQbAkMQCBYWNRYaWjztLL4umUmgeZlDDrU6tSaWBuIiVw7GlATWwArXhEFzwfhFxchNM6nQMAy11rVacqaxcN0/CiZ1OmlhWAJ6laMAQKgEk1FDUcjXhGf4HdiZLQTZ2IlYRCKgO9ZjjskpVj6aQ/h9tS3my6IoZWUdMqCWXqWAJlIQL1p21vFVsO8GJD0mLwFD9hjxsnbIaVlPlC0R+6m0MPjcJWUaOtBMlk3Qnv1U8D6NQYGw6+L4nLM0PH6PRFE9OGa5tEtspFGXvEDzZ0tlogqeyEwSOs1KixYfTFFojMd8ptMbN/U/dpGnxk2/Df5+br5n7tIaNE3U/9DC/ISf3axSfC5s1mmSJi08iYtCafG09Bi7bp/8AoYX5CT+7WKf4Tkbp5JJpLEuZy8r6fJr2Q34ILd3eJXlhZkw9aglzPKKkUorg+b28O68WSRtPJKyTKswNMtKm9ad/9REH+DkrEzpeLwTooLAzFHkk3JNPMbmKdvfOydnEy5j5QkwWBJzFbeUNRzIp/SIIY7DM2bmmMUllSOidqsRXQE3UeSbXB5QJtHbdXGEwkpkHRNYBQhLC1Rbq/Gr6CYtew9lLJUs1JzMCGmPVmYH4x0HYAINwOy0ShUCvA8gNAIDFcVu/Ow7gsKZj5VCcrasDW5I17QTB77pIWLGeqvU3D8aDg3dpGt7Y2YJ0pkYXI6rcVN6GvK9+wmIuRs1Jy1KhDSjEgeULGtO0Ur2QRlczdhlcOJqzKXN82twKJSnriwby4lMRi6T2YSkNFKgMRmIB6pIqONfiwVtDAMQVXnWtTenEKvd7Yi8NRzMMxtMty+UUGaoI1IFK20gLfI8GWDZQ2eY4NwQUCnlSi3EWHA7AlSJaS5YIVK0qTxFDfjGdSdtzsOScNNHRtQlSCVU3PU6Sl6A3peulo8bP3uxnTsitnzVdjTMUA6q0AsKmg0grUZ+DV0yvdTwOkRs/AzVGVHDy9MkzrCnLNrSKng9sYqfMmSHmlAuVlIUqxDVFCRcioIqo4RB73bVxHSypHSsrnzg1MqaVqKU0Na3oIC17W2JKAraXQ6PRpd/j6p2ViNmYKRLn4dmRZRDgswYgEZSagE2BoL1guRtHDMirLMxCABWzBratc5iaXNIq20dkmc/RvNKBa2uktiffWoOygIghnHYOvUllXsaNmGQ1YHyyaRWtpbMnyiwnS5iDTyTlOh10I41vpFowmDVpwkO/R1VxmYKQD1SCQai/2wxjMBPkv0cqdm7UNAdPNoAP6xBW9qSgJEmnvptf/qhjDbVmS6BctgRlKKRw1BF/TE1OwbPIpQEh2FwagkILEWGmhjxs/cvETlqsvQ6Voe8AkZvQYKF2fjJM2Yq4pERc15ssZCBxDBbEcLCo7YmdqboKTm2e3SoaUVHV3DC5plNactTEZidy8QrGiPbgUZCOI1FDbkTA+H2fNky5sxhMlFMgB6ympcd1qA17xzgF2NMxEgl8O1JisOqDVyoDZwUJqykkAinAHhGj7J2wu0gVY9FiAtTKaxsSCVrdlsdbrx5nLhtQH/XlJNrq9WWZ6HW3rBhxtrEFTKeahX3xDFbkjKwuNaVFNBAbZuztqWhaTOOSahpRjqOFOcWLCz88xb2DCnbeMTwWN6akzFlqdXNNAzCpFRnUEMtvOWNO3TwagoZc1pi5gVbNmBWugPH6Yov8ZFv4fxhO/wCP92ka7GR79/lCd/x/u0i6NH3TP+QwvyEn92sV3wkstEBNDlYj7axYd0D+L8L8hK+osQW95V58yWw0wucHvmMLdvVhwZrvFOlYOZ02Dd8O51S2R+5Ca07GFO6L5u9vIs7CJNmTFzZTmp1QefVaICTukzTWxaNLLOoUIzXUUCkWGUsQPbHhtm1eswDPcC9KCpqAKEHn6YiF2Jv2nSsEJaXU1UjKwvqtT7K8Yt+G3mkPmys3Vseqwoe8i/ojPtqbCkuVIASap8qVYV1obAHvpwh3Y2MysZc1fdEIqBZWF+sCNK8uy0Be96se8uQHTM1dVUVb16AcyaRVpe1p0xGBGQNSg6pNeLdViCOy1xFxwU9Wk1X3SXShU3I7DWBhNkV6OoANspswPCCqNig1WI0FDXre0c+7siBl/wCoxrmPLUEmuo4mx5xc96NjTJS5pQExWNDUkEa0FRQU/vjFQnYKYjEuDLqo1I1uaLlNfTbjBBOD2gJbgutQAGKMDQ5aHLQilCaCJvczDN0czEsAXnuSNK5QSB3CuZvVFbXDFZZeZmd2tLHDztK+VU0vwoYu+zUSTh0fo3dejUqiCpGgFRWtCRSuloAHeUtLxEjEmpAJlPQVJD3XvIaw74rGH/zk98TPbLMmU6JDWhlrVBoQdUy9tCeMSGNE3HYiWilpVXDtLFcspFoxZmPlvrwAFqc4G3kdXnq6hTLMuX0XatDwpY1LClOEAxMkvnoA1a+TQi19Ktpwpf75XZ7TBZlIlsKEZiTXkFuD6vugGZtxzlVgWItcMSOWttOFDHYTbYSZVlZlFstFoOOuvbAFYfZSHaHRtXowpuxFfJU0tateyJXam6nSsbzgtB5DKwOlRlAr294iFG1iMS0zIwotQG6puJagEsSLf3rFgfa2SUrFmVzQ6Fu2nAE05GAjN0cGFScpDMFmkZaHMaWHGleYMWjD7AlqAZUtlIatjl1uaitGERW7waUTQq5nzGapbKfJzeluyLDhsTMDkagUqSCtO40IftIMFEpOYC61W2gFeVx/1DGKkdMCtLMKGlFIHcwoa07YMdJmTOJbNUaKRUjuJGsMYbHLMtQr2MCCOwjUQFF2h4PZOUlFmG97ZiLaUsPREUNwyzrQBUIBOYAE1FSEHP741LGbMZwMhU0IJuQTrxBB9cCPgWzCpKm1qcOI5U9t4ClbP8HhLO0qe6ObFHTqODejAkgg0prUchE3sDAYjCY1BMlAS5jqoeUQqm4Ch5ZtUC1VNuUWNisqWb3Atmq1eVdTyiM2Vg5jYxJjo4o63aayg34S69wpbjYwGiRj+/rfjCd/x/u5cbBGN+EBvxjO/wCPn+ilxdGmbmn8XYT5CV9RYC21sUTsXmYVAw+UX4l2NxBe5Dfi3CfIS/qiDMRLXpc3nFMvoBJHtJ9cBk+zMPkOdmmLbL0ZJ61POoRWvxq35cIfw+KRM9FHX0Z2Zr1oesanUcLWh3fHFNMxDhh0UtaL1es55FqHqg93DjAM7d1nkCYjOCtm6xy5dKAnyfoERHjHbTkyVzZy5sGCgZTXga693bFfw0l8ZNBCM+TzJYVGVbCvG9hw4cIt0hpcrCPJmS89SWRlIZmAoakgAKB76tKQzI2UcyvKVwrdVnVxZffUArWhNAOPrgJfc2csljLmswdrKXGXNTzTQ0zD23g/bmypU0hizJMAqGWnfe30wdKmy3UaGgCAuCGoLgVcVPPviuYHBzjiuuSZdXoGbS5sAB1gO+CjsDt1h7nOQOpsSvdxHGIfeTYaBS6EMjMMoY1yE6gkmtOI7RQ61F/8TWlAAB3RWt4MHVCJwGW9GU+gArxPZFFIwuxJpo0tlBUmwFaLQhmUXFzYdxiQbFhsFJm53V5FZZmL1WofJzVGhYEUNutpHjZmxZyzB0E1qDQP2nrVtp2GJBpKCY0twMk6zItjUMHDW+MOehiI9YcIJQedklzsQlekUMMyg+eF8gmtyv2R2E2OoTK6gZWOViA4KPV+ozCho2b+zEftRjiJrTF1ByhTYBVsAOA5+mD8JisRp0DFCPIqpVTa5zEHT3usAmM2DMUBpZWYjEGmVRSnA0+yAsThFZc6S1rfiNSfNZfKFuQIiyLJaaBmAAvYMeGlQLfbDOMlhBTLVmsAQRABytlq2FWrKDmIL2NLmgOYeiCpWzyq0yuQORGU2+Kb9l4fwvR1PSICurVWlD/u5jT0x7Xa0mQOrMTIxujmjVNNCa1107YAXpMjElsre9ZrV+3s9ETOA2hNMvM6IRXVWJFO6lQeEVvF7UwrzTLksJc97AMpyki9bGx7bREYnFzMMxTpESt81SRxWmXNUE8+w17Q0c7TDDVwK0sDUd5Uf1hqZgyaGW4B9rA866m9a1OsUcbwzgpZOuc11oSdFuvPnx1EWLC7VBSszqk8Qb95BNAO2CppnKUrWtOFK/2YbbapaxFfQf7rAZ2gCKMa0AFSRblesQGKwE7pcwfpBU0rVWTuYG/LhSutIC0zMrKQwGXiNIXASJfSSxlBKspBPWI5G5qD2xHYMnKC6MSQAVL1AJsRy9MetnJnnSi0pZZExDTMTS/MUr6oC+xi/hDP4ynf8f7qXG0RiPhGP4zn6/m/3UuLo1HcQ/izCfIp9ELtPbATFLJNBml5ge3MwI9ghvcA/izCfJLHbYwSPi5bMKlUt2Xb1xRFbc2EXPSyyoelC1BcfTAWy8QUVlb3TNapPVzaZacu3SJ/amMEtdaA8ogpm15WlQzk+QBc9v0RA0uyMrghUAqC2oNBWwIoKV4d+sHPhgw6tlpQnQkU4WsO4x7wiA0LArxoKn10tBjMtNQPZEEbKk5V8olVtcV1sBYE8ucPYfZ65ldQQFBpr6bHuhZs6gLAnW4Arl5mgufRWB5jTaqBVrVLUAA76nX74CwYXFKy2gTGYsGqlKfGpX6LxFZwwJBoVrWptXjQivKJGTiulljMKf37YoC6DMKKQtTW2pOl6QPi90A0kKArEX62hNag615cYHx+1hJb3KpIrmFNOPfTtg/Yu1XmrVhStaGq07KU49nKIApWFpNqWCtxFAwsL3pobRLSMMlK2r7IYxey2aYHV6eixHr1hp8G/SZi+RVBBvxry0pAFOq+bl1FR2d0B7SxCSrtMI7CbX7KQQNmAA52Zw3xRQ1vS1/THuc0sDKy5lFLUqRypxgKLtHehVbJ0flKWDVopHAUpbt7oiMLNE2a7NMUK1fciGYqCODmgFGpS4F407aG70iYD0iKVIoLEkerTvgHamxRLT3GRLr8mPQe3jwJgiqbCwRPWwzDMlR7qFbN8XUkAcxzIhMXisTKYpiZfSK9eqq3BNyVfKBTXqkEws7c7FtkYTcq2IU0DioAYWAta1TxHGLlu/s7EolJ00GwpTywdTViSDy5d0BT8Fu00yYCkh0BvmIKrcWNyMpFLih9UG7S3ZnyV6RSr0FGCswcg5QMr2uKVuaaRfZjmlhf0356Q148XByClDQ5geHLSCqJsiTMLZpsuinzSozEX1NTXu0gjauMmypi0QTFY2BFxQ2ABW2sH4uROZi3WzVHWW4sLih0EReNw82pbM1bE0rTQ6HSCJTBbYL2SiNbUnL6KxJ7JfEDEJ0uRlzKAVqpFTxqSGHqivjGl5JDMWp5RCqaHUGqEGvb2RK7uYpjOlgsXXMtDlJqda1BsBbUQVocYT4S2/Gk/wD4v3UuN2jBvCa341xH/F+6lxdGtbgfkzCfIrAu8E8DFqtaNkFetSl3pRePGC9w/wAmYT5FPoiTn7Jku+d5as9AMxFTQVIHoqfXFFbxuxTOl0DkNwrUj1ViFaSZByHrnQkgD2qPp5xILv4ibYfATJaKgCrLmaEzCivkapp1qkDtHGtn9h7dk4t8OfFlVsRKnuSSCV6GassoaAZqlq9lOMQDHGuqjKORIABNOI74HxuzxPAzmYtxmCvT0EqMwXjY17YXF75pJk4d2w0hXndMpLzejloZLlGGfIWINLW4wXtDeHJs4YvJhhnmIgdC86UqM4QuaKjNQ16oHCAkNk7NVFoBS3Oo/r36x62jsx2HUfKa8qj1Q3uVtUYzDu/udnZFeUChKgCjmWWZpTVLUDGtgeMV7HlpOJOFnHFzJs0/5TLi3RJq3rnYEdGyUNbGtsoOkA6JMwsVZkC1FcopzoTapJ9GusTS7CGUlW1ArTW2kSuz9hysPLJNT5zNNmNMK2Feu98opX1xXdl7zr4z7qVRZyiYqzJiy1kyeuJNFby5s0hnItRaA6CoQm0dkNKNEm5napGZPtHHhTvhcFhH63U6M2oxPlaHXWLTtTbWGlTXQyQ+ToAzCl3xDhEQV1NKuTwFOcWE7OllcpRSvKgp2WhBX9lTFmKKMrFbGmgPG0G4jBhgerfnSD5GxpKMWSUik3JApXvgoShyEWCiS9osrGWEYZASag3F9K617I95lnMCUoRSnYbX/vlF1fCodVB9EJ4knvB6okFOlSJiNeY2UA2oMtNBUxISmz0IoVPI8uUTp2XKJr0a1pTThyhU2ZKChRLUAaACg9kIIErSwBP99sevGEpU2pE+uDQaKPVHeJS/eL6oCDWeGFrwLi59OqV1BpcfbFlXAywahFHohltiSCSTKQk6kqL98IKgmGmqwys2Uk1rbXQWFPVBEzCqT114ULKT3dZdCItowKUpkFOVI4YKX7xfUIQUDaWxwBllu4zA380DXUXpwppEfsndsrjMPMWaCBMXzj1gCLBRQAkVtcaenThgJY0Rb04ctIaOxZHSLM6JM6eS2UVXnQ8IQGxgPhQmU2tiP+Lj/wDDKjfo+evCo4/8viL/AKL9zKho0rczfCSmz8OpWZVJaqaBaVFjTraVES77+SB5s23xV/jhY6JVVbE47Z8yZi2nS50wYsyyylZYyGWmVShD1DXJrqIHw20cFJw2HlS2xavhy7Sp4WUZgzli4YFsrK1aFSOA4isLHQqGMZtnZzJh1PjqnDZ8roUV2z3cswetS3WNKeqHDvPs3IyzFx83NQEzJpcijI4y1nUU5lU1AraOjolDszfnZnjS4pZGIScoIzIqKHzAj3RRNo9KmlYrOP3jlTTOM6fNdpxBL+KJnl5SSgkt43WWFJJFOJNax0dCiZbwnymkLInGbNQmWHIkqjNLXy1auJfOXIUHSxfWG9u767KxM4TnlYtZoQyyyCWuZDqrAzCCLm9K9sdHQoE27vXsjESyow05JlJarM6NGoJZUKCDOuMq5DxodYssrw2YFFCrIxAVQAAFlgAAUAHumgEdHRaj1/jng6f6OI/Zl/zI7/HPB0r0OI/Zl/zI6OhdCHw6YP8AQ4j9mX/Mjv8AHTB/ocR+zL/mR0dCjv8AHXB/ocR+zL/mR3+OmD/Q4j9mX/Mjo6F0eh4csH+hxH7Mv+ZHL4ccGfzOI/Zl/wAyFjoXVKfDfg/0WI/Zl/zIX/G3B/osR+zL/mR0dC6O/wAbcH+ixP7Mv+ZHlvDfgx+axP7Mv+ZCx0Lobfw54MfmcR6pf8yEbw64MfmcR6pf8yOjoUJ/jvg/0OI9Uv8AmRmm+O2JeMxszEIrBZgQgNQMKS0W9CR5vOOjolH/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0" descr="data:image/jpeg;base64,/9j/4AAQSkZJRgABAQAAAQABAAD/2wCEAAkGBhQSEBUUEhQWFRUWGBgZFxYYGBgZGBccHBoVFxgYFxkXGyceGBwjHRcYHy8gIycpLCwsFx4xNTAqNSYrLCkBCQoKDgwMFA8PFCkYFBgpKSkpKSkpKSkpKSkpKSkpKSkpKSkpKSkpKSkpKSkpKSkpKSkpKSkpKSkpKSkpKSkpKf/AABEIAOYA2wMBIgACEQEDEQH/xAAcAAABBQEBAQAAAAAAAAAAAAAEAQMFBgcAAgj/xABNEAACAAQDBAQHCgwGAgMBAAABAgADESEEEjEFBkFREyJhcQcUMkKBkaEjUlRic5OxssHRFiU1Q1OCkrPS0+HwFyQzcoPxFTRjo8Ki/8QAFgEBAQEAAAAAAAAAAAAAAAAAAAEC/8QAGREBAQEBAQEAAAAAAAAAAAAAABEBQSEx/9oADAMBAAIRAxEAPwC67q+D7AzMDh5kzDIzvJlszEvUkqCT5US3+G2zvgsv/wDr+KDNzPydhfkJX1REtOnhRoTXlEFf/wAOdn/BJXqP3x6Hg72f8Elfs/1iVbaJzUEslffVX6K1h7xscjDwQo8H2z/gkn9mPX4A4D4JI/YETPjQ7Y7xkcjDwQ43DwHwOR82v3Qo3FwHwPD/ADa/dEv4yIXxgQ8EONxsB8Dw/wA2v3R34DYD4Hh/mk+6JjxgQnjQ5GHgivwIwHwPD/NJ90L+BWB+B4f5pPuiU8aHIx3jI5GAjPwLwPwPD/My/uhBuXgfgeG+Zl/wxJ+NDkY7xocjARv4G4H4HhvmZf8ADC/gbgfgeG+Zl/wxJeMjlDM7aaqCTYAVJ4CAD/A3A/A8N8zL/hjvwNwPwPDfMy/4YGnb3hZQmCU5VgSgqKsOVDo1L0P0x2G3zltMCsrKrgFJhIytX6DWovxBh4CvwQwXwPDfMyv4YX8EsF8Ew3zMr+GDxixyjjihygAfwUwfwTD/ADMv+GO/BTB/BMP8zL/hg3xwco7xwcjAB/gthPguH+Zl/wAMd+C+E+C4f5mX/DBnjfZCeOjlACjdjCfBZHzMv+GF/BrC/BpHzUv+GCDjuyOGOuBTXtgGPwdw3weT80n8MRmN2BIzn3CTw/NS+Q+LFkgDEp1j6PoEUC7mfk7CfISvqCJLF6DviN3M/J2E+QlfUEGbQnFSvVJU1q1R1bWqNTXS0TgbAhYQGukLEHQsJCwHCFrHUjqQHVhDCwhgEhYQCFgOpCQtYZnT6d/0DmYDsVilRSzkBQCSSaAAak8hFD2btF9rYosAVwUhgQNOnmC65virZsvC1bm0PvTtmbtOaMLhD7iz5TM4TWF2b5NBfttzEaNsPY8vCyEkyxRUGvFjxY9pN4Bva2CzynUa0zL2NQ3/AL4xV9nusxAjeUTUaWJID0HJrEjg19Da14nFZZyIfPVz6sp+hifRFG2kuXEChynpAwItlYMKj6fQ0QaMszQG3L0RwmkGh/77vuhlyCLagm3HW1vRDlK0DD++H2xQ8CDpHoLAU0mWb6HzjoexuR7YKkzw1uPEHX+o7YBwwlIUwgEFeGMdL8od4+mFeEl+UO8QEmYDxA6x/vhBhgWcOsYqAtzvyfhfkJX1Fg3aMnMooaEH/sHsMBbn/k/C/ISvqLElidBDgAkS8pIPHT+/TD1I8O3WX0/ZDkQdCQscIBY6OjzNegJpWg0EAjTQDQkV5QsD4UualuJPqtT7YIgOjoWkC4nFAA3AABLOdFA1ubfdAep0+llu3HkvafujOd494vGzMkYd8uGT/wBnE+/prLlnj2kfRqDt7embtGacJgSVkfnZt6uOPaFPAatxtFh3Y3blkrlX/LyT1f8A5pinyjzVGv2uOSXCQ3P2AJKdIUyMyhUl8ZUvUIfjses550HmxZsnCEli9YoPhT398VlnDyGpPmDrMNZacSPjHQchUwBW9O0xLx+BatUebMlkqajrJ0QqRycn2xCb4yck914nK69jD+oI9XOAMBthcJKwTOuaWuGWdMBAYqxnJKV1DVowExtKE0pWC94D4xLLqQzL7oCpqHU6lCRcMB6GQAxAPutvQzYoS57ZumZcpanVahShtYEkCuvWEaNhdre8fsyzA1CRqFemvr9sYdM1J41zAjuJt3i/eBGsbG2m8zDy3lULk1YcDUhj6mmGAsybWQ9WaDKJ4P5J7nHVI9MD4vDGWMy1ZBegPWTtQ8R2QHL2zMrSbJC/rih9BsfXExg8ShHV6vZYfQaRQzh9pWGcgqdJg07mHmmJCgpXhEXi9mlCXlUv5Sea3ohnCYkj/S/WlMdP9hP0GAlytY6Wlx3iG8Lj0cUBoRYqbEd4h9VuO8QUbA04XgmBp3lGKgHc78n4T5CV9RYk8QLRGbnfk/C/ISvqLEpNOg5w4Bil6x6pHspHZYgbIhKQ7kjssUA4vpbdFk7c+b2ZdI9ylegzlSeOUECvYCTb0w+7U0BJ5CnrvDLzVY5QxVhRiLVp2gjQ6ViB2kdlgVyqg0qG1zGrXtc17hAm2dty5Mlps5ujlLz1Y8FA1NeAFz3QD+0NpIiM7uElqKu5NBTsP2+qMd3n3vnbTnDC4QFZNdNC4HnzKeSo1y/SaUj94958RtbECVKUiUD1JQNuWeaRao9Qrbmblu5u6uElhEGea9mb3x5fFQa+sxB62HsHIUwkgkCmefNAoaGoseDMQVUcACeBroUiSstAiAKqgKqjQACgA9ECbK2YslMouWOZ2OrNpU8hagHAACHcfjllIXbzbAcWY6ARRHb1byJgpDMfKykgcu312HMx847S2g8+a8xyS7kk19g9EWjwj7yNOnGXmqQc0ymlfNUdij6YpkuM7otm/rlThZYOmDkAgaGpZhUcb0MR+728rSCFa8utRaplt75ew6Mo1HbB3hIb/PFR5kmQnqlqftirMYguWLYF6oKq4qMt7XNRTlr/AEi5eDbaFCZRN0Icd1bj0GnrjIsJjWlnU04j7u2LpuPtQDGSq+d1Df3wyg+k09kVGtTsQ6FcjKB0av1vJuWB0BIv6L9kIs2c35+WP9gSvtEEOhaUxAqQEQc7VPtLEREpiHUkM0rNwqjIPSesD30EVU5hMQyeU7OOZKU9lIcxGDSacyEB+w6xDS2nG4kyHHNZn9Ifl4iaNZUtP+Q/YsB6xyByBMqjrYTFsRwoeY74Pwm03luqThUMQEmr5LcAD70xGY/ePCylpipqIWNjWt+YGtL3OkHYPNLZMpEyUxWhFxQ6H6DAWWBpx6xgmA57dY/3wjQD3MP4uwnyEr6iwbtLyQYB3K/J2E+QlfUES00w4G5MwFReppePRMAbMBAbN77SCs8A4XhnE4jKtQCTwA4n7o9w1MmU7+VeGhPd2wDGBWblJmlc5JsoOUCpy6k3p7SYVsaDUBgGXywdVr2dvDhHo4sLYqfpr2axWN899ZWCSr0eeR7nJB0+M3Je3jwiAzeHeCTgpPST2NPzcutXc8APvNhxjGdqbVxW18UoAqK9SWK5JS8yfpY3PqEDVxW1cVViXc6sbJLWvD3q9g17TGpbvbBl4SVklCpNM7nynPM8hyHCIGN3t2kwksIl3NM7Uux5DkOQi37P2dkFT5ZF+wco7Z2Ap1m14dkSEUeM1BWMu8IG+IUEqaharKHvmPlTP74U5xYN/d6BKlsitQKOu30IOZPL+sYVtfab4h87cLBfej7SeJ4+qJugRyWJJNySSTz4/fDuASsxBzdR62ENcIP3flg4qQDp0suv7axkSvhCeu08T2OF/ZVF+yK2TEzvnOzbRxRH6Z/YSPsiGzQCinD/ALgvZeMMqYri2Ug+oiA1NYclvqD/AH3dsB9R4Q2TkS7+oAD6fZAOMzdHnLhamt6ZCpuBTmK04aQTgUzYeTemaUb/AO9V++M53yw5JKhmJ9xU3NABoKDnRz6+cbEjtrbMiWjuJRcp5TSg1F5ZiLqPXFVxm9LTAqSOkM6YUKLbKoIV+NekY142EeG3Un4dW6NmUksrUtVWUBgRyNvVFj2BuzK6OXMlV6aWqhwfijLUD3pHLmeMQDLsIuZnSv00nOwYlc8yV128k+WKVNQGHZWwi+bm4ZpUtJYOeSuUSZlakjUq9hoTY8fREb4jU516ky2biG79M3fYxYNjBa1lELfrp5pPMA3RvRf2wwWKI3GP1z6PoESUQu0ZlJjej6BGgu5X5OwnyEr6og3aU7KB/fKAty/ydhPkJX1BDm3ZgAFeR7OUOAEYtlY1urgZe8WI+31x6lY29YBnTupStgcxJFhShNeVoQzqTMtaAAVrqTan2xBLjHcYY1a12Op404DuEDS/OqRapJJoFGtWPAfZGab8eEkHNIwLHKbTJ/F/iy+S/G1PDmQsW+vhLl4UGXhyJuI0LapK/ib4vr5Rl+zNk4jaOINSzMTmmTWqaA1ueZ5Ds4CF3X3TmYyZ1erKXy5nLjRRxY8vXGx7J2JLw8oS5S5VFyeJPFmPE9sT6BNh7Cl4WUJcoUHFjqx98x4n2CLHs7AVOZhYaDn20ivbf3pkYIDOSXa6qoBY9oBoAPjN6AYr+0fC/MloOjwyjNoZj5qfqp98BpkzHKpOYhQNSTQDvrpFS3j8I8hUZZEzNqDMHkjmEPnGnEWEZNvPvZiMYQ0xzlPmCyfs/aa98Rr2XLQnKKuefJfX9EKHd49vNPahqqC4Xv0J7TEORCFyaltTf+/XCVjI9ZYl9zpddoYUH9Mn0gxD158InNyfyjhafpVgAt4XrjcQec+b3eW0A3gzbT1xU40/OzLcuu1oDBgHsMy0fMK9W1zrW2hEWCbuU5UNKmSnVlDLdlJBFdDUe2K2PJ9UaHukhm4JATUozL2gVsPaYDYsJIy4aSNSktBTuVQaeqM/xmHmYrCCaBlztmmAadUsoHcCwHoi6YmY1aLULlC+qv8ASIPZM853w+Wiq8y/AZnSaKjtWZ7I2E2diullqkwddFoTzHCsMT8MZbZkJXtEFbSwbYadmXThXQjiPvgybJWYnSS7qdRxU8QeyIIn/wA84NWUNbha/OCdj7yK+JlqVZGLKocEEGp8lrC30QBiMFS4hrY8qmKkkj84l/1hEGtRXdrP7s3o+qIsMVfbX+u36v1VjYkdzPydhPkJX1FgffDEMkvMgzMEeg4V6tKk6CtIJ3O/J+F+QlfUWE24hLJrShqa9o/7rDgielBlk0FCKW58aDlW/cOUR21scuHQzpmVE4vxsDQKNWYmlvTwhnbu9cjBSgWYTHNSiKQSQfJJPBaHXjwjIN4N5J2NmZ5psLIgsqjko+3UxkG7yb7TcSplJWXIqSVrVph99NPnf7dB6Ie3Q3GfGHPMqkgHyuL9iV9raDtgGbuxMkrJeeuXpWAWWa5iLXYebWumsbpg5AVFUAAAAACwAAsByEED7P2YklFlylCoooAPt5ntOsRO199JMp+ilsrzKkHiqEc6eUw5cOzSE31XFMqpIqkqjNPmjVVFOqKdYVuSQNBGY4jAvKmnL0VGFVZGY20rUUvxgqQ29hxOmGaQzNW7EWOmvCnZDW21VpFCKmllUC3q0iUky5IVc+IWtNFyr31a7e0R4xmKlMGkywzDIWPR+U3ACpqbn1/SRXdkbLzSlMwEBjUN2XAoaU5+yIraMsrIQ/paue7zRpypFh2dPboRKmSZktVqqzTLJFix66U0pY8qawfu/uZ45Kw/TFUlqxqQaOwrQqBlsRbrGunfSDOckeqceEadjPAmxf3DELktQTFOYfsWb2QFvv4L/EsOs2VMMwJlE0MBxPlrTRQSq0NddTeEVnyxZNwcCz42Q4KhUnSs1WAPWrlyg3bQ1ppFebS8Tm44P/ksL8sv2xBHbbH+Zn3/ADszv8toBrEhto/5mdT9JMr+214j/tgPSix/viIuvg3mnNOSuqBgK6FWpWn6w9UUrKfZ/WLJ4Op2XG0PnI6+wP8A/mA2nB7d6gVzViLm1xa57RUA+iB5JyYxiRafIlkf7lLSz7FSB8Fs0vKzDWW5Pry27Qwqvphra2OBGFmJrLcqx7CDUewGNC07aw1ZVG6w9oMU3p3kPYnKdaaf9xenxgKAkghh6orWJw4YkEWvAO4QdKOF/wCkLK2MyT5RIt0iGovxERSM8hqppy+6LPsHHdIRzqPpgLSYqW3JlMQ/6v1Vi2xSN4plMS/6v1VjQn9zh+L8J8hK+osRm+4nTMsiSoHSI/STG8lEspoOLGp/u8Su6J/F+F+Qk/UWF2spzpyoa/3xhwZvhvBZIckzpk12rpUKABQcAa2HA8ol9j7k4SSVmrJCzAKjO7TMuulTl9NIsZShsLc/6QjzAgq7LxNzQml7dwEQQ+1NiycQZLzgSUYUBOQEnmNTfhUQdi8YF6OpIzNQKBUm1amlgoGvogPH7dCkIqtmYVutKVuC17cLaxWsTj51WEvOxygM4rrQ3YmgyrXyV1OrcIgvmBneVetDrwj5/wB7MI2C2jPSX1VDkqOGVxnUepqeiNi3XTECQM5S5zM96mtzY6GKtvVsuTMxM15xDM6BVOYIqgKVDFr1uVNKay++GihYTZnjJCy1JmG7A6KouzseCgcT2cSI0jYW5YT/AEgswgAl6gMWFadhXQgA0AHHjGbB2FJw8rK2IlLnNTUkFgCctxcUp3VJ74vG60vD4ZWyzJZuavm1tUZixqPbBFek4QqHJJLSyAWrfN1weoGNPKoTxJ7IGkYxc7MQ1GBqtxVwCcpr1aGljTiLnQ2XE7BE5ZjrPlIXNSwoyi5Y14Nqb2t3ViYw27khZS9MJOagulUVqXqAXNfSTFVUto7xTcPIabKltNVCOkyVIQcyx0tTXnFa3x3p8Z2eiImRp7K5VpmZsq1uQT1VJVaac6Rqow8iTL6JFHRsCCnlA5ta3vrepuIqmK3N2eqhGlzLKTSR0hsPOcHMa6AGIMQ8VIIqKX/7uI2zDbjYaUuaVKQTlPUf3QlWvQirUtTlEHitwkmKejweMVhoJk6UpFtRRGDcLRcsVs/EMSJVVBdGNQb+RUV5Vr6jCDFtibv+NMwLHPnNQClaE3JDkA3roYs+0vA5OlKsyWTOQglqZUK8rFjX+kWRPBWZSzGE+jzDdWBIUdYsA6C9ajzeGsFtu7tESBKlYyWiqAL5jnHGuZCVIHZc+xEYbiFIY1FyTUaGDt2MV0eLkNwDqD3N1T7DFy2l4KmVhlxUntDlgTS3VIW9qa8edYb3V3HldK7TXWcspVNFsjM1SAD5TBQDXSptehiRWi4CeZaTNT5A7a5qV9EeMNsEpg8jXZet3UIH0NDGJSZlV1FVzKRQ+VS3W9J4xZNlYjpWBykKyMCDrwqD7Y0PWyMrScpAOX6IGnbOJNAI8YeZ0M0qdAaHu4GJqTiQT6ICFfZ/VplvzhjZMwLPQaNmAPbeJrF4tVreIzDSxMnowXR1v3ERBcIz/eh/83M/U4/EWNAjN97aeOTP1PqJGtFx3R/J+F+QlfUWH9qOwplBJ5AfSeEM7pf+hhfkJP1Fh3ae1JcpgJjBajViANaamHBHymdwRmVTpXU8RpAGIwKS6tNnMW0VjTqk2qBShJtEziJoABFanQcT90R4xxLUmKFqeoDoe8jj3xAGuKkgv0mXNXra6+bW17Ed1YB2lg0XMXNM5AC1K0JoAKrfUi94jt8N4OhZWplmIQejNGzo3VYAC2gqO0RE484jFBJ0hhNkpNQlluaqwqMrAEAA3rQd9ogk9lYOfLebLeYMjimahObKq0apsCFBBtcljB87Z+Bw0kNifJteYOudTlCqLipJoBxik7XxkzO8szZaCgA6AUJbNUksBVGCaVJBgPCpg3xLiY87KlSRMqWIAQkUNSTmWtbWpBFq2jhcHPM9fFhnye4ZwAQOjXMUQHMQp62amW+taiM92vu00tOnoFk9IForHNSwJGbTiL8YsW2UwkjEy5uEm5XZCpBqWrYGpZSaujUr8U84nN+sRLlSpEppKsHV7k3QqwFgbVvrAPbL3BwHi8qeJs95LqG90m9GpB4Mq5aceP3xX/B9tiRh5+KV5TTwzASZaS+mJAabZa2AoVvW8Q2xcThVmBcSk1pJstZhyoa1BoaALSx9HbEvuhgsTLxUybhRTDzCwBJKhkqzKVqNVAFj76Cp6ZJm4udiMOmGlYQdVw04npJWcXCCTa4BOUm2kQG09mTMGZY/8hMDsSEqvUalNb1AuBU84vGz5zSnmriJbsZuWgszHJ1QwKWvWuuhiqeEPdCfNmrMFBJSWFUC5GrNnBAuWJ0rYQRHYnfHH4dCGzAkUVxRpZPO4sewn0QxudvhjXxkqW2JnBHYhgGtoTQBgQt4iJ8uf0QlPNZkFOqQPRc3oKQuzNms86XLStWYAcPSDqKa1iCwSN89qMomdOWS5NpYAoxWhy5ai3OAto794pwc0/L8VLn2XHrgrCyGfCmWxJaYrDKKlqq4OpPYYhcXuqi9IXxC9RczBRnmAVoagHLW487jALgttGWsuZM65czlzGlQaIqNVtCtSa8IAlbxvLclCQbAkMQCBYWNRYaWjztLL4umUmgeZlDDrU6tSaWBuIiVw7GlATWwArXhEFzwfhFxchNM6nQMAy11rVacqaxcN0/CiZ1OmlhWAJ6laMAQKgEk1FDUcjXhGf4HdiZLQTZ2IlYRCKgO9ZjjskpVj6aQ/h9tS3my6IoZWUdMqCWXqWAJlIQL1p21vFVsO8GJD0mLwFD9hjxsnbIaVlPlC0R+6m0MPjcJWUaOtBMlk3Qnv1U8D6NQYGw6+L4nLM0PH6PRFE9OGa5tEtspFGXvEDzZ0tlogqeyEwSOs1KixYfTFFojMd8ptMbN/U/dpGnxk2/Df5+br5n7tIaNE3U/9DC/ISf3axSfC5s1mmSJi08iYtCafG09Bi7bp/8AoYX5CT+7WKf4Tkbp5JJpLEuZy8r6fJr2Q34ILd3eJXlhZkw9aglzPKKkUorg+b28O68WSRtPJKyTKswNMtKm9ad/9REH+DkrEzpeLwTooLAzFHkk3JNPMbmKdvfOydnEy5j5QkwWBJzFbeUNRzIp/SIIY7DM2bmmMUllSOidqsRXQE3UeSbXB5QJtHbdXGEwkpkHRNYBQhLC1Rbq/Gr6CYtew9lLJUs1JzMCGmPVmYH4x0HYAINwOy0ShUCvA8gNAIDFcVu/Ow7gsKZj5VCcrasDW5I17QTB77pIWLGeqvU3D8aDg3dpGt7Y2YJ0pkYXI6rcVN6GvK9+wmIuRs1Jy1KhDSjEgeULGtO0Ur2QRlczdhlcOJqzKXN82twKJSnriwby4lMRi6T2YSkNFKgMRmIB6pIqONfiwVtDAMQVXnWtTenEKvd7Yi8NRzMMxtMty+UUGaoI1IFK20gLfI8GWDZQ2eY4NwQUCnlSi3EWHA7AlSJaS5YIVK0qTxFDfjGdSdtzsOScNNHRtQlSCVU3PU6Sl6A3peulo8bP3uxnTsitnzVdjTMUA6q0AsKmg0grUZ+DV0yvdTwOkRs/AzVGVHDy9MkzrCnLNrSKng9sYqfMmSHmlAuVlIUqxDVFCRcioIqo4RB73bVxHSypHSsrnzg1MqaVqKU0Na3oIC17W2JKAraXQ6PRpd/j6p2ViNmYKRLn4dmRZRDgswYgEZSagE2BoL1guRtHDMirLMxCABWzBratc5iaXNIq20dkmc/RvNKBa2uktiffWoOygIghnHYOvUllXsaNmGQ1YHyyaRWtpbMnyiwnS5iDTyTlOh10I41vpFowmDVpwkO/R1VxmYKQD1SCQai/2wxjMBPkv0cqdm7UNAdPNoAP6xBW9qSgJEmnvptf/qhjDbVmS6BctgRlKKRw1BF/TE1OwbPIpQEh2FwagkILEWGmhjxs/cvETlqsvQ6Voe8AkZvQYKF2fjJM2Yq4pERc15ssZCBxDBbEcLCo7YmdqboKTm2e3SoaUVHV3DC5plNactTEZidy8QrGiPbgUZCOI1FDbkTA+H2fNky5sxhMlFMgB6ympcd1qA17xzgF2NMxEgl8O1JisOqDVyoDZwUJqykkAinAHhGj7J2wu0gVY9FiAtTKaxsSCVrdlsdbrx5nLhtQH/XlJNrq9WWZ6HW3rBhxtrEFTKeahX3xDFbkjKwuNaVFNBAbZuztqWhaTOOSahpRjqOFOcWLCz88xb2DCnbeMTwWN6akzFlqdXNNAzCpFRnUEMtvOWNO3TwagoZc1pi5gVbNmBWugPH6Yov8ZFv4fxhO/wCP92ka7GR79/lCd/x/u0i6NH3TP+QwvyEn92sV3wkstEBNDlYj7axYd0D+L8L8hK+osQW95V58yWw0wucHvmMLdvVhwZrvFOlYOZ02Dd8O51S2R+5Ca07GFO6L5u9vIs7CJNmTFzZTmp1QefVaICTukzTWxaNLLOoUIzXUUCkWGUsQPbHhtm1eswDPcC9KCpqAKEHn6YiF2Jv2nSsEJaXU1UjKwvqtT7K8Yt+G3mkPmys3Vseqwoe8i/ojPtqbCkuVIASap8qVYV1obAHvpwh3Y2MysZc1fdEIqBZWF+sCNK8uy0Be96se8uQHTM1dVUVb16AcyaRVpe1p0xGBGQNSg6pNeLdViCOy1xFxwU9Wk1X3SXShU3I7DWBhNkV6OoANspswPCCqNig1WI0FDXre0c+7siBl/wCoxrmPLUEmuo4mx5xc96NjTJS5pQExWNDUkEa0FRQU/vjFQnYKYjEuDLqo1I1uaLlNfTbjBBOD2gJbgutQAGKMDQ5aHLQilCaCJvczDN0czEsAXnuSNK5QSB3CuZvVFbXDFZZeZmd2tLHDztK+VU0vwoYu+zUSTh0fo3dejUqiCpGgFRWtCRSuloAHeUtLxEjEmpAJlPQVJD3XvIaw74rGH/zk98TPbLMmU6JDWhlrVBoQdUy9tCeMSGNE3HYiWilpVXDtLFcspFoxZmPlvrwAFqc4G3kdXnq6hTLMuX0XatDwpY1LClOEAxMkvnoA1a+TQi19Ktpwpf75XZ7TBZlIlsKEZiTXkFuD6vugGZtxzlVgWItcMSOWttOFDHYTbYSZVlZlFstFoOOuvbAFYfZSHaHRtXowpuxFfJU0tateyJXam6nSsbzgtB5DKwOlRlAr294iFG1iMS0zIwotQG6puJagEsSLf3rFgfa2SUrFmVzQ6Fu2nAE05GAjN0cGFScpDMFmkZaHMaWHGleYMWjD7AlqAZUtlIatjl1uaitGERW7waUTQq5nzGapbKfJzeluyLDhsTMDkagUqSCtO40IftIMFEpOYC61W2gFeVx/1DGKkdMCtLMKGlFIHcwoa07YMdJmTOJbNUaKRUjuJGsMYbHLMtQr2MCCOwjUQFF2h4PZOUlFmG97ZiLaUsPREUNwyzrQBUIBOYAE1FSEHP741LGbMZwMhU0IJuQTrxBB9cCPgWzCpKm1qcOI5U9t4ClbP8HhLO0qe6ObFHTqODejAkgg0prUchE3sDAYjCY1BMlAS5jqoeUQqm4Ch5ZtUC1VNuUWNisqWb3Atmq1eVdTyiM2Vg5jYxJjo4o63aayg34S69wpbjYwGiRj+/rfjCd/x/u5cbBGN+EBvxjO/wCPn+ilxdGmbmn8XYT5CV9RYC21sUTsXmYVAw+UX4l2NxBe5Dfi3CfIS/qiDMRLXpc3nFMvoBJHtJ9cBk+zMPkOdmmLbL0ZJ61POoRWvxq35cIfw+KRM9FHX0Z2Zr1oesanUcLWh3fHFNMxDhh0UtaL1es55FqHqg93DjAM7d1nkCYjOCtm6xy5dKAnyfoERHjHbTkyVzZy5sGCgZTXga693bFfw0l8ZNBCM+TzJYVGVbCvG9hw4cIt0hpcrCPJmS89SWRlIZmAoakgAKB76tKQzI2UcyvKVwrdVnVxZffUArWhNAOPrgJfc2csljLmswdrKXGXNTzTQ0zD23g/bmypU0hizJMAqGWnfe30wdKmy3UaGgCAuCGoLgVcVPPviuYHBzjiuuSZdXoGbS5sAB1gO+CjsDt1h7nOQOpsSvdxHGIfeTYaBS6EMjMMoY1yE6gkmtOI7RQ61F/8TWlAAB3RWt4MHVCJwGW9GU+gArxPZFFIwuxJpo0tlBUmwFaLQhmUXFzYdxiQbFhsFJm53V5FZZmL1WofJzVGhYEUNutpHjZmxZyzB0E1qDQP2nrVtp2GJBpKCY0twMk6zItjUMHDW+MOehiI9YcIJQedklzsQlekUMMyg+eF8gmtyv2R2E2OoTK6gZWOViA4KPV+ozCho2b+zEftRjiJrTF1ByhTYBVsAOA5+mD8JisRp0DFCPIqpVTa5zEHT3usAmM2DMUBpZWYjEGmVRSnA0+yAsThFZc6S1rfiNSfNZfKFuQIiyLJaaBmAAvYMeGlQLfbDOMlhBTLVmsAQRABytlq2FWrKDmIL2NLmgOYeiCpWzyq0yuQORGU2+Kb9l4fwvR1PSICurVWlD/u5jT0x7Xa0mQOrMTIxujmjVNNCa1107YAXpMjElsre9ZrV+3s9ETOA2hNMvM6IRXVWJFO6lQeEVvF7UwrzTLksJc97AMpyki9bGx7bREYnFzMMxTpESt81SRxWmXNUE8+w17Q0c7TDDVwK0sDUd5Uf1hqZgyaGW4B9rA866m9a1OsUcbwzgpZOuc11oSdFuvPnx1EWLC7VBSszqk8Qb95BNAO2CppnKUrWtOFK/2YbbapaxFfQf7rAZ2gCKMa0AFSRblesQGKwE7pcwfpBU0rVWTuYG/LhSutIC0zMrKQwGXiNIXASJfSSxlBKspBPWI5G5qD2xHYMnKC6MSQAVL1AJsRy9MetnJnnSi0pZZExDTMTS/MUr6oC+xi/hDP4ynf8f7qXG0RiPhGP4zn6/m/3UuLo1HcQ/izCfIp9ELtPbATFLJNBml5ge3MwI9ghvcA/izCfJLHbYwSPi5bMKlUt2Xb1xRFbc2EXPSyyoelC1BcfTAWy8QUVlb3TNapPVzaZacu3SJ/amMEtdaA8ogpm15WlQzk+QBc9v0RA0uyMrghUAqC2oNBWwIoKV4d+sHPhgw6tlpQnQkU4WsO4x7wiA0LArxoKn10tBjMtNQPZEEbKk5V8olVtcV1sBYE8ucPYfZ65ldQQFBpr6bHuhZs6gLAnW4Arl5mgufRWB5jTaqBVrVLUAA76nX74CwYXFKy2gTGYsGqlKfGpX6LxFZwwJBoVrWptXjQivKJGTiulljMKf37YoC6DMKKQtTW2pOl6QPi90A0kKArEX62hNag615cYHx+1hJb3KpIrmFNOPfTtg/Yu1XmrVhStaGq07KU49nKIApWFpNqWCtxFAwsL3pobRLSMMlK2r7IYxey2aYHV6eixHr1hp8G/SZi+RVBBvxry0pAFOq+bl1FR2d0B7SxCSrtMI7CbX7KQQNmAA52Zw3xRQ1vS1/THuc0sDKy5lFLUqRypxgKLtHehVbJ0flKWDVopHAUpbt7oiMLNE2a7NMUK1fciGYqCODmgFGpS4F407aG70iYD0iKVIoLEkerTvgHamxRLT3GRLr8mPQe3jwJgiqbCwRPWwzDMlR7qFbN8XUkAcxzIhMXisTKYpiZfSK9eqq3BNyVfKBTXqkEws7c7FtkYTcq2IU0DioAYWAta1TxHGLlu/s7EolJ00GwpTywdTViSDy5d0BT8Fu00yYCkh0BvmIKrcWNyMpFLih9UG7S3ZnyV6RSr0FGCswcg5QMr2uKVuaaRfZjmlhf0356Q148XByClDQ5geHLSCqJsiTMLZpsuinzSozEX1NTXu0gjauMmypi0QTFY2BFxQ2ABW2sH4uROZi3WzVHWW4sLih0EReNw82pbM1bE0rTQ6HSCJTBbYL2SiNbUnL6KxJ7JfEDEJ0uRlzKAVqpFTxqSGHqivjGl5JDMWp5RCqaHUGqEGvb2RK7uYpjOlgsXXMtDlJqda1BsBbUQVocYT4S2/Gk/wD4v3UuN2jBvCa341xH/F+6lxdGtbgfkzCfIrAu8E8DFqtaNkFetSl3pRePGC9w/wAmYT5FPoiTn7Jku+d5as9AMxFTQVIHoqfXFFbxuxTOl0DkNwrUj1ViFaSZByHrnQkgD2qPp5xILv4ibYfATJaKgCrLmaEzCivkapp1qkDtHGtn9h7dk4t8OfFlVsRKnuSSCV6GassoaAZqlq9lOMQDHGuqjKORIABNOI74HxuzxPAzmYtxmCvT0EqMwXjY17YXF75pJk4d2w0hXndMpLzejloZLlGGfIWINLW4wXtDeHJs4YvJhhnmIgdC86UqM4QuaKjNQ16oHCAkNk7NVFoBS3Oo/r36x62jsx2HUfKa8qj1Q3uVtUYzDu/udnZFeUChKgCjmWWZpTVLUDGtgeMV7HlpOJOFnHFzJs0/5TLi3RJq3rnYEdGyUNbGtsoOkA6JMwsVZkC1FcopzoTapJ9GusTS7CGUlW1ArTW2kSuz9hysPLJNT5zNNmNMK2Feu98opX1xXdl7zr4z7qVRZyiYqzJiy1kyeuJNFby5s0hnItRaA6CoQm0dkNKNEm5napGZPtHHhTvhcFhH63U6M2oxPlaHXWLTtTbWGlTXQyQ+ToAzCl3xDhEQV1NKuTwFOcWE7OllcpRSvKgp2WhBX9lTFmKKMrFbGmgPG0G4jBhgerfnSD5GxpKMWSUik3JApXvgoShyEWCiS9osrGWEYZASag3F9K617I95lnMCUoRSnYbX/vlF1fCodVB9EJ4knvB6okFOlSJiNeY2UA2oMtNBUxISmz0IoVPI8uUTp2XKJr0a1pTThyhU2ZKChRLUAaACg9kIIErSwBP99sevGEpU2pE+uDQaKPVHeJS/eL6oCDWeGFrwLi59OqV1BpcfbFlXAywahFHohltiSCSTKQk6kqL98IKgmGmqwys2Uk1rbXQWFPVBEzCqT114ULKT3dZdCItowKUpkFOVI4YKX7xfUIQUDaWxwBllu4zA380DXUXpwppEfsndsrjMPMWaCBMXzj1gCLBRQAkVtcaenThgJY0Rb04ctIaOxZHSLM6JM6eS2UVXnQ8IQGxgPhQmU2tiP+Lj/wDDKjfo+evCo4/8viL/AKL9zKho0rczfCSmz8OpWZVJaqaBaVFjTraVES77+SB5s23xV/jhY6JVVbE47Z8yZi2nS50wYsyyylZYyGWmVShD1DXJrqIHw20cFJw2HlS2xavhy7Sp4WUZgzli4YFsrK1aFSOA4isLHQqGMZtnZzJh1PjqnDZ8roUV2z3cswetS3WNKeqHDvPs3IyzFx83NQEzJpcijI4y1nUU5lU1AraOjolDszfnZnjS4pZGIScoIzIqKHzAj3RRNo9KmlYrOP3jlTTOM6fNdpxBL+KJnl5SSgkt43WWFJJFOJNax0dCiZbwnymkLInGbNQmWHIkqjNLXy1auJfOXIUHSxfWG9u767KxM4TnlYtZoQyyyCWuZDqrAzCCLm9K9sdHQoE27vXsjESyow05JlJarM6NGoJZUKCDOuMq5DxodYssrw2YFFCrIxAVQAAFlgAAUAHumgEdHRaj1/jng6f6OI/Zl/zI7/HPB0r0OI/Zl/zI6OhdCHw6YP8AQ4j9mX/Mjv8AHTB/ocR+zL/mR0dCjv8AHXB/ocR+zL/mR3+OmD/Q4j9mX/Mjo6F0eh4csH+hxH7Mv+ZHL4ccGfzOI/Zl/wAyFjoXVKfDfg/0WI/Zl/zIX/G3B/osR+zL/mR0dC6O/wAbcH+ixP7Mv+ZHlvDfgx+axP7Mv+ZCx0Lobfw54MfmcR6pf8yEbw64MfmcR6pf8yOjoUJ/jvg/0OI9Uv8AmRmm+O2JeMxszEIrBZgQgNQMKS0W9CR5vOOjolH/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12" descr="data:image/jpeg;base64,/9j/4AAQSkZJRgABAQAAAQABAAD/2wCEAAkGBhQSEBUUEhQWFRUWGBgZFxYYGBgZGBccHBoVFxgYFxkXGyceGBwjHRcYHy8gIycpLCwsFx4xNTAqNSYrLCkBCQoKDgwMFA8PFCkYFBgpKSkpKSkpKSkpKSkpKSkpKSkpKSkpKSkpKSkpKSkpKSkpKSkpKSkpKSkpKSkpKSkpKf/AABEIAOYA2wMBIgACEQEDEQH/xAAcAAABBQEBAQAAAAAAAAAAAAAEAQMFBgcAAgj/xABNEAACAAQDBAQHCgwGAgMBAAABAgADESEEEjEFBkFREyJhcQcUMkKBkaEjUlRic5OxssHRFiU1Q1OCkrPS0+HwFyQzcoPxFTRjo8Ki/8QAFgEBAQEAAAAAAAAAAAAAAAAAAAEC/8QAGREBAQEBAQEAAAAAAAAAAAAAABEBQSEx/9oADAMBAAIRAxEAPwC67q+D7AzMDh5kzDIzvJlszEvUkqCT5US3+G2zvgsv/wDr+KDNzPydhfkJX1REtOnhRoTXlEFf/wAOdn/BJXqP3x6Hg72f8Elfs/1iVbaJzUEslffVX6K1h7xscjDwQo8H2z/gkn9mPX4A4D4JI/YETPjQ7Y7xkcjDwQ43DwHwOR82v3Qo3FwHwPD/ADa/dEv4yIXxgQ8EONxsB8Dw/wA2v3R34DYD4Hh/mk+6JjxgQnjQ5GHgivwIwHwPD/NJ90L+BWB+B4f5pPuiU8aHIx3jI5GAjPwLwPwPD/My/uhBuXgfgeG+Zl/wxJ+NDkY7xocjARv4G4H4HhvmZf8ADC/gbgfgeG+Zl/wxJeMjlDM7aaqCTYAVJ4CAD/A3A/A8N8zL/hjvwNwPwPDfMy/4YGnb3hZQmCU5VgSgqKsOVDo1L0P0x2G3zltMCsrKrgFJhIytX6DWovxBh4CvwQwXwPDfMyv4YX8EsF8Ew3zMr+GDxixyjjihygAfwUwfwTD/ADMv+GO/BTB/BMP8zL/hg3xwco7xwcjAB/gthPguH+Zl/wAMd+C+E+C4f5mX/DBnjfZCeOjlACjdjCfBZHzMv+GF/BrC/BpHzUv+GCDjuyOGOuBTXtgGPwdw3weT80n8MRmN2BIzn3CTw/NS+Q+LFkgDEp1j6PoEUC7mfk7CfISvqCJLF6DviN3M/J2E+QlfUEGbQnFSvVJU1q1R1bWqNTXS0TgbAhYQGukLEHQsJCwHCFrHUjqQHVhDCwhgEhYQCFgOpCQtYZnT6d/0DmYDsVilRSzkBQCSSaAAak8hFD2btF9rYosAVwUhgQNOnmC65virZsvC1bm0PvTtmbtOaMLhD7iz5TM4TWF2b5NBfttzEaNsPY8vCyEkyxRUGvFjxY9pN4Bva2CzynUa0zL2NQ3/AL4xV9nusxAjeUTUaWJID0HJrEjg19Da14nFZZyIfPVz6sp+hifRFG2kuXEChynpAwItlYMKj6fQ0QaMszQG3L0RwmkGh/77vuhlyCLagm3HW1vRDlK0DD++H2xQ8CDpHoLAU0mWb6HzjoexuR7YKkzw1uPEHX+o7YBwwlIUwgEFeGMdL8od4+mFeEl+UO8QEmYDxA6x/vhBhgWcOsYqAtzvyfhfkJX1Fg3aMnMooaEH/sHsMBbn/k/C/ISvqLElidBDgAkS8pIPHT+/TD1I8O3WX0/ZDkQdCQscIBY6OjzNegJpWg0EAjTQDQkV5QsD4UualuJPqtT7YIgOjoWkC4nFAA3AABLOdFA1ubfdAep0+llu3HkvafujOd494vGzMkYd8uGT/wBnE+/prLlnj2kfRqDt7embtGacJgSVkfnZt6uOPaFPAatxtFh3Y3blkrlX/LyT1f8A5pinyjzVGv2uOSXCQ3P2AJKdIUyMyhUl8ZUvUIfjses550HmxZsnCEli9YoPhT398VlnDyGpPmDrMNZacSPjHQchUwBW9O0xLx+BatUebMlkqajrJ0QqRycn2xCb4yck914nK69jD+oI9XOAMBthcJKwTOuaWuGWdMBAYqxnJKV1DVowExtKE0pWC94D4xLLqQzL7oCpqHU6lCRcMB6GQAxAPutvQzYoS57ZumZcpanVahShtYEkCuvWEaNhdre8fsyzA1CRqFemvr9sYdM1J41zAjuJt3i/eBGsbG2m8zDy3lULk1YcDUhj6mmGAsybWQ9WaDKJ4P5J7nHVI9MD4vDGWMy1ZBegPWTtQ8R2QHL2zMrSbJC/rih9BsfXExg8ShHV6vZYfQaRQzh9pWGcgqdJg07mHmmJCgpXhEXi9mlCXlUv5Sea3ohnCYkj/S/WlMdP9hP0GAlytY6Wlx3iG8Lj0cUBoRYqbEd4h9VuO8QUbA04XgmBp3lGKgHc78n4T5CV9RYk8QLRGbnfk/C/ISvqLEpNOg5w4Bil6x6pHspHZYgbIhKQ7kjssUA4vpbdFk7c+b2ZdI9ylegzlSeOUECvYCTb0w+7U0BJ5CnrvDLzVY5QxVhRiLVp2gjQ6ViB2kdlgVyqg0qG1zGrXtc17hAm2dty5Mlps5ujlLz1Y8FA1NeAFz3QD+0NpIiM7uElqKu5NBTsP2+qMd3n3vnbTnDC4QFZNdNC4HnzKeSo1y/SaUj94958RtbECVKUiUD1JQNuWeaRao9Qrbmblu5u6uElhEGea9mb3x5fFQa+sxB62HsHIUwkgkCmefNAoaGoseDMQVUcACeBroUiSstAiAKqgKqjQACgA9ECbK2YslMouWOZ2OrNpU8hagHAACHcfjllIXbzbAcWY6ARRHb1byJgpDMfKykgcu312HMx847S2g8+a8xyS7kk19g9EWjwj7yNOnGXmqQc0ymlfNUdij6YpkuM7otm/rlThZYOmDkAgaGpZhUcb0MR+728rSCFa8utRaplt75ew6Mo1HbB3hIb/PFR5kmQnqlqftirMYguWLYF6oKq4qMt7XNRTlr/AEi5eDbaFCZRN0Icd1bj0GnrjIsJjWlnU04j7u2LpuPtQDGSq+d1Df3wyg+k09kVGtTsQ6FcjKB0av1vJuWB0BIv6L9kIs2c35+WP9gSvtEEOhaUxAqQEQc7VPtLEREpiHUkM0rNwqjIPSesD30EVU5hMQyeU7OOZKU9lIcxGDSacyEB+w6xDS2nG4kyHHNZn9Ifl4iaNZUtP+Q/YsB6xyByBMqjrYTFsRwoeY74Pwm03luqThUMQEmr5LcAD70xGY/ePCylpipqIWNjWt+YGtL3OkHYPNLZMpEyUxWhFxQ6H6DAWWBpx6xgmA57dY/3wjQD3MP4uwnyEr6iwbtLyQYB3K/J2E+QlfUES00w4G5MwFReppePRMAbMBAbN77SCs8A4XhnE4jKtQCTwA4n7o9w1MmU7+VeGhPd2wDGBWblJmlc5JsoOUCpy6k3p7SYVsaDUBgGXywdVr2dvDhHo4sLYqfpr2axWN899ZWCSr0eeR7nJB0+M3Je3jwiAzeHeCTgpPST2NPzcutXc8APvNhxjGdqbVxW18UoAqK9SWK5JS8yfpY3PqEDVxW1cVViXc6sbJLWvD3q9g17TGpbvbBl4SVklCpNM7nynPM8hyHCIGN3t2kwksIl3NM7Uux5DkOQi37P2dkFT5ZF+wco7Z2Ap1m14dkSEUeM1BWMu8IG+IUEqaharKHvmPlTP74U5xYN/d6BKlsitQKOu30IOZPL+sYVtfab4h87cLBfej7SeJ4+qJugRyWJJNySSTz4/fDuASsxBzdR62ENcIP3flg4qQDp0suv7axkSvhCeu08T2OF/ZVF+yK2TEzvnOzbRxRH6Z/YSPsiGzQCinD/ALgvZeMMqYri2Ug+oiA1NYclvqD/AH3dsB9R4Q2TkS7+oAD6fZAOMzdHnLhamt6ZCpuBTmK04aQTgUzYeTemaUb/AO9V++M53yw5JKhmJ9xU3NABoKDnRz6+cbEjtrbMiWjuJRcp5TSg1F5ZiLqPXFVxm9LTAqSOkM6YUKLbKoIV+NekY142EeG3Un4dW6NmUksrUtVWUBgRyNvVFj2BuzK6OXMlV6aWqhwfijLUD3pHLmeMQDLsIuZnSv00nOwYlc8yV128k+WKVNQGHZWwi+bm4ZpUtJYOeSuUSZlakjUq9hoTY8fREb4jU516ky2biG79M3fYxYNjBa1lELfrp5pPMA3RvRf2wwWKI3GP1z6PoESUQu0ZlJjej6BGgu5X5OwnyEr6og3aU7KB/fKAty/ydhPkJX1BDm3ZgAFeR7OUOAEYtlY1urgZe8WI+31x6lY29YBnTupStgcxJFhShNeVoQzqTMtaAAVrqTan2xBLjHcYY1a12Op404DuEDS/OqRapJJoFGtWPAfZGab8eEkHNIwLHKbTJ/F/iy+S/G1PDmQsW+vhLl4UGXhyJuI0LapK/ib4vr5Rl+zNk4jaOINSzMTmmTWqaA1ueZ5Ds4CF3X3TmYyZ1erKXy5nLjRRxY8vXGx7J2JLw8oS5S5VFyeJPFmPE9sT6BNh7Cl4WUJcoUHFjqx98x4n2CLHs7AVOZhYaDn20ivbf3pkYIDOSXa6qoBY9oBoAPjN6AYr+0fC/MloOjwyjNoZj5qfqp98BpkzHKpOYhQNSTQDvrpFS3j8I8hUZZEzNqDMHkjmEPnGnEWEZNvPvZiMYQ0xzlPmCyfs/aa98Rr2XLQnKKuefJfX9EKHd49vNPahqqC4Xv0J7TEORCFyaltTf+/XCVjI9ZYl9zpddoYUH9Mn0gxD158InNyfyjhafpVgAt4XrjcQec+b3eW0A3gzbT1xU40/OzLcuu1oDBgHsMy0fMK9W1zrW2hEWCbuU5UNKmSnVlDLdlJBFdDUe2K2PJ9UaHukhm4JATUozL2gVsPaYDYsJIy4aSNSktBTuVQaeqM/xmHmYrCCaBlztmmAadUsoHcCwHoi6YmY1aLULlC+qv8ASIPZM853w+Wiq8y/AZnSaKjtWZ7I2E2diullqkwddFoTzHCsMT8MZbZkJXtEFbSwbYadmXThXQjiPvgybJWYnSS7qdRxU8QeyIIn/wA84NWUNbha/OCdj7yK+JlqVZGLKocEEGp8lrC30QBiMFS4hrY8qmKkkj84l/1hEGtRXdrP7s3o+qIsMVfbX+u36v1VjYkdzPydhPkJX1FgffDEMkvMgzMEeg4V6tKk6CtIJ3O/J+F+QlfUWE24hLJrShqa9o/7rDgielBlk0FCKW58aDlW/cOUR21scuHQzpmVE4vxsDQKNWYmlvTwhnbu9cjBSgWYTHNSiKQSQfJJPBaHXjwjIN4N5J2NmZ5psLIgsqjko+3UxkG7yb7TcSplJWXIqSVrVph99NPnf7dB6Ie3Q3GfGHPMqkgHyuL9iV9raDtgGbuxMkrJeeuXpWAWWa5iLXYebWumsbpg5AVFUAAAAACwAAsByEED7P2YklFlylCoooAPt5ntOsRO199JMp+ilsrzKkHiqEc6eUw5cOzSE31XFMqpIqkqjNPmjVVFOqKdYVuSQNBGY4jAvKmnL0VGFVZGY20rUUvxgqQ29hxOmGaQzNW7EWOmvCnZDW21VpFCKmllUC3q0iUky5IVc+IWtNFyr31a7e0R4xmKlMGkywzDIWPR+U3ACpqbn1/SRXdkbLzSlMwEBjUN2XAoaU5+yIraMsrIQ/paue7zRpypFh2dPboRKmSZktVqqzTLJFix66U0pY8qawfu/uZ45Kw/TFUlqxqQaOwrQqBlsRbrGunfSDOckeqceEadjPAmxf3DELktQTFOYfsWb2QFvv4L/EsOs2VMMwJlE0MBxPlrTRQSq0NddTeEVnyxZNwcCz42Q4KhUnSs1WAPWrlyg3bQ1ppFebS8Tm44P/ksL8sv2xBHbbH+Zn3/ADszv8toBrEhto/5mdT9JMr+214j/tgPSix/viIuvg3mnNOSuqBgK6FWpWn6w9UUrKfZ/WLJ4Op2XG0PnI6+wP8A/mA2nB7d6gVzViLm1xa57RUA+iB5JyYxiRafIlkf7lLSz7FSB8Fs0vKzDWW5Pry27Qwqvphra2OBGFmJrLcqx7CDUewGNC07aw1ZVG6w9oMU3p3kPYnKdaaf9xenxgKAkghh6orWJw4YkEWvAO4QdKOF/wCkLK2MyT5RIt0iGovxERSM8hqppy+6LPsHHdIRzqPpgLSYqW3JlMQ/6v1Vi2xSN4plMS/6v1VjQn9zh+L8J8hK+osRm+4nTMsiSoHSI/STG8lEspoOLGp/u8Su6J/F+F+Qk/UWF2spzpyoa/3xhwZvhvBZIckzpk12rpUKABQcAa2HA8ol9j7k4SSVmrJCzAKjO7TMuulTl9NIsZShsLc/6QjzAgq7LxNzQml7dwEQQ+1NiycQZLzgSUYUBOQEnmNTfhUQdi8YF6OpIzNQKBUm1amlgoGvogPH7dCkIqtmYVutKVuC17cLaxWsTj51WEvOxygM4rrQ3YmgyrXyV1OrcIgvmBneVetDrwj5/wB7MI2C2jPSX1VDkqOGVxnUepqeiNi3XTECQM5S5zM96mtzY6GKtvVsuTMxM15xDM6BVOYIqgKVDFr1uVNKay++GihYTZnjJCy1JmG7A6KouzseCgcT2cSI0jYW5YT/AEgswgAl6gMWFadhXQgA0AHHjGbB2FJw8rK2IlLnNTUkFgCctxcUp3VJ74vG60vD4ZWyzJZuavm1tUZixqPbBFek4QqHJJLSyAWrfN1weoGNPKoTxJ7IGkYxc7MQ1GBqtxVwCcpr1aGljTiLnQ2XE7BE5ZjrPlIXNSwoyi5Y14Nqb2t3ViYw27khZS9MJOagulUVqXqAXNfSTFVUto7xTcPIabKltNVCOkyVIQcyx0tTXnFa3x3p8Z2eiImRp7K5VpmZsq1uQT1VJVaac6Rqow8iTL6JFHRsCCnlA5ta3vrepuIqmK3N2eqhGlzLKTSR0hsPOcHMa6AGIMQ8VIIqKX/7uI2zDbjYaUuaVKQTlPUf3QlWvQirUtTlEHitwkmKejweMVhoJk6UpFtRRGDcLRcsVs/EMSJVVBdGNQb+RUV5Vr6jCDFtibv+NMwLHPnNQClaE3JDkA3roYs+0vA5OlKsyWTOQglqZUK8rFjX+kWRPBWZSzGE+jzDdWBIUdYsA6C9ajzeGsFtu7tESBKlYyWiqAL5jnHGuZCVIHZc+xEYbiFIY1FyTUaGDt2MV0eLkNwDqD3N1T7DFy2l4KmVhlxUntDlgTS3VIW9qa8edYb3V3HldK7TXWcspVNFsjM1SAD5TBQDXSptehiRWi4CeZaTNT5A7a5qV9EeMNsEpg8jXZet3UIH0NDGJSZlV1FVzKRQ+VS3W9J4xZNlYjpWBykKyMCDrwqD7Y0PWyMrScpAOX6IGnbOJNAI8YeZ0M0qdAaHu4GJqTiQT6ICFfZ/VplvzhjZMwLPQaNmAPbeJrF4tVreIzDSxMnowXR1v3ERBcIz/eh/83M/U4/EWNAjN97aeOTP1PqJGtFx3R/J+F+QlfUWH9qOwplBJ5AfSeEM7pf+hhfkJP1Fh3ae1JcpgJjBajViANaamHBHymdwRmVTpXU8RpAGIwKS6tNnMW0VjTqk2qBShJtEziJoABFanQcT90R4xxLUmKFqeoDoe8jj3xAGuKkgv0mXNXra6+bW17Ed1YB2lg0XMXNM5AC1K0JoAKrfUi94jt8N4OhZWplmIQejNGzo3VYAC2gqO0RE484jFBJ0hhNkpNQlluaqwqMrAEAA3rQd9ogk9lYOfLebLeYMjimahObKq0apsCFBBtcljB87Z+Bw0kNifJteYOudTlCqLipJoBxik7XxkzO8szZaCgA6AUJbNUksBVGCaVJBgPCpg3xLiY87KlSRMqWIAQkUNSTmWtbWpBFq2jhcHPM9fFhnye4ZwAQOjXMUQHMQp62amW+taiM92vu00tOnoFk9IForHNSwJGbTiL8YsW2UwkjEy5uEm5XZCpBqWrYGpZSaujUr8U84nN+sRLlSpEppKsHV7k3QqwFgbVvrAPbL3BwHi8qeJs95LqG90m9GpB4Mq5aceP3xX/B9tiRh5+KV5TTwzASZaS+mJAabZa2AoVvW8Q2xcThVmBcSk1pJstZhyoa1BoaALSx9HbEvuhgsTLxUybhRTDzCwBJKhkqzKVqNVAFj76Cp6ZJm4udiMOmGlYQdVw04npJWcXCCTa4BOUm2kQG09mTMGZY/8hMDsSEqvUalNb1AuBU84vGz5zSnmriJbsZuWgszHJ1QwKWvWuuhiqeEPdCfNmrMFBJSWFUC5GrNnBAuWJ0rYQRHYnfHH4dCGzAkUVxRpZPO4sewn0QxudvhjXxkqW2JnBHYhgGtoTQBgQt4iJ8uf0QlPNZkFOqQPRc3oKQuzNms86XLStWYAcPSDqKa1iCwSN89qMomdOWS5NpYAoxWhy5ai3OAto794pwc0/L8VLn2XHrgrCyGfCmWxJaYrDKKlqq4OpPYYhcXuqi9IXxC9RczBRnmAVoagHLW487jALgttGWsuZM65czlzGlQaIqNVtCtSa8IAlbxvLclCQbAkMQCBYWNRYaWjztLL4umUmgeZlDDrU6tSaWBuIiVw7GlATWwArXhEFzwfhFxchNM6nQMAy11rVacqaxcN0/CiZ1OmlhWAJ6laMAQKgEk1FDUcjXhGf4HdiZLQTZ2IlYRCKgO9ZjjskpVj6aQ/h9tS3my6IoZWUdMqCWXqWAJlIQL1p21vFVsO8GJD0mLwFD9hjxsnbIaVlPlC0R+6m0MPjcJWUaOtBMlk3Qnv1U8D6NQYGw6+L4nLM0PH6PRFE9OGa5tEtspFGXvEDzZ0tlogqeyEwSOs1KixYfTFFojMd8ptMbN/U/dpGnxk2/Df5+br5n7tIaNE3U/9DC/ISf3axSfC5s1mmSJi08iYtCafG09Bi7bp/8AoYX5CT+7WKf4Tkbp5JJpLEuZy8r6fJr2Q34ILd3eJXlhZkw9aglzPKKkUorg+b28O68WSRtPJKyTKswNMtKm9ad/9REH+DkrEzpeLwTooLAzFHkk3JNPMbmKdvfOydnEy5j5QkwWBJzFbeUNRzIp/SIIY7DM2bmmMUllSOidqsRXQE3UeSbXB5QJtHbdXGEwkpkHRNYBQhLC1Rbq/Gr6CYtew9lLJUs1JzMCGmPVmYH4x0HYAINwOy0ShUCvA8gNAIDFcVu/Ow7gsKZj5VCcrasDW5I17QTB77pIWLGeqvU3D8aDg3dpGt7Y2YJ0pkYXI6rcVN6GvK9+wmIuRs1Jy1KhDSjEgeULGtO0Ur2QRlczdhlcOJqzKXN82twKJSnriwby4lMRi6T2YSkNFKgMRmIB6pIqONfiwVtDAMQVXnWtTenEKvd7Yi8NRzMMxtMty+UUGaoI1IFK20gLfI8GWDZQ2eY4NwQUCnlSi3EWHA7AlSJaS5YIVK0qTxFDfjGdSdtzsOScNNHRtQlSCVU3PU6Sl6A3peulo8bP3uxnTsitnzVdjTMUA6q0AsKmg0grUZ+DV0yvdTwOkRs/AzVGVHDy9MkzrCnLNrSKng9sYqfMmSHmlAuVlIUqxDVFCRcioIqo4RB73bVxHSypHSsrnzg1MqaVqKU0Na3oIC17W2JKAraXQ6PRpd/j6p2ViNmYKRLn4dmRZRDgswYgEZSagE2BoL1guRtHDMirLMxCABWzBratc5iaXNIq20dkmc/RvNKBa2uktiffWoOygIghnHYOvUllXsaNmGQ1YHyyaRWtpbMnyiwnS5iDTyTlOh10I41vpFowmDVpwkO/R1VxmYKQD1SCQai/2wxjMBPkv0cqdm7UNAdPNoAP6xBW9qSgJEmnvptf/qhjDbVmS6BctgRlKKRw1BF/TE1OwbPIpQEh2FwagkILEWGmhjxs/cvETlqsvQ6Voe8AkZvQYKF2fjJM2Yq4pERc15ssZCBxDBbEcLCo7YmdqboKTm2e3SoaUVHV3DC5plNactTEZidy8QrGiPbgUZCOI1FDbkTA+H2fNky5sxhMlFMgB6ympcd1qA17xzgF2NMxEgl8O1JisOqDVyoDZwUJqykkAinAHhGj7J2wu0gVY9FiAtTKaxsSCVrdlsdbrx5nLhtQH/XlJNrq9WWZ6HW3rBhxtrEFTKeahX3xDFbkjKwuNaVFNBAbZuztqWhaTOOSahpRjqOFOcWLCz88xb2DCnbeMTwWN6akzFlqdXNNAzCpFRnUEMtvOWNO3TwagoZc1pi5gVbNmBWugPH6Yov8ZFv4fxhO/wCP92ka7GR79/lCd/x/u0i6NH3TP+QwvyEn92sV3wkstEBNDlYj7axYd0D+L8L8hK+osQW95V58yWw0wucHvmMLdvVhwZrvFOlYOZ02Dd8O51S2R+5Ca07GFO6L5u9vIs7CJNmTFzZTmp1QefVaICTukzTWxaNLLOoUIzXUUCkWGUsQPbHhtm1eswDPcC9KCpqAKEHn6YiF2Jv2nSsEJaXU1UjKwvqtT7K8Yt+G3mkPmys3Vseqwoe8i/ojPtqbCkuVIASap8qVYV1obAHvpwh3Y2MysZc1fdEIqBZWF+sCNK8uy0Be96se8uQHTM1dVUVb16AcyaRVpe1p0xGBGQNSg6pNeLdViCOy1xFxwU9Wk1X3SXShU3I7DWBhNkV6OoANspswPCCqNig1WI0FDXre0c+7siBl/wCoxrmPLUEmuo4mx5xc96NjTJS5pQExWNDUkEa0FRQU/vjFQnYKYjEuDLqo1I1uaLlNfTbjBBOD2gJbgutQAGKMDQ5aHLQilCaCJvczDN0czEsAXnuSNK5QSB3CuZvVFbXDFZZeZmd2tLHDztK+VU0vwoYu+zUSTh0fo3dejUqiCpGgFRWtCRSuloAHeUtLxEjEmpAJlPQVJD3XvIaw74rGH/zk98TPbLMmU6JDWhlrVBoQdUy9tCeMSGNE3HYiWilpVXDtLFcspFoxZmPlvrwAFqc4G3kdXnq6hTLMuX0XatDwpY1LClOEAxMkvnoA1a+TQi19Ktpwpf75XZ7TBZlIlsKEZiTXkFuD6vugGZtxzlVgWItcMSOWttOFDHYTbYSZVlZlFstFoOOuvbAFYfZSHaHRtXowpuxFfJU0tateyJXam6nSsbzgtB5DKwOlRlAr294iFG1iMS0zIwotQG6puJagEsSLf3rFgfa2SUrFmVzQ6Fu2nAE05GAjN0cGFScpDMFmkZaHMaWHGleYMWjD7AlqAZUtlIatjl1uaitGERW7waUTQq5nzGapbKfJzeluyLDhsTMDkagUqSCtO40IftIMFEpOYC61W2gFeVx/1DGKkdMCtLMKGlFIHcwoa07YMdJmTOJbNUaKRUjuJGsMYbHLMtQr2MCCOwjUQFF2h4PZOUlFmG97ZiLaUsPREUNwyzrQBUIBOYAE1FSEHP741LGbMZwMhU0IJuQTrxBB9cCPgWzCpKm1qcOI5U9t4ClbP8HhLO0qe6ObFHTqODejAkgg0prUchE3sDAYjCY1BMlAS5jqoeUQqm4Ch5ZtUC1VNuUWNisqWb3Atmq1eVdTyiM2Vg5jYxJjo4o63aayg34S69wpbjYwGiRj+/rfjCd/x/u5cbBGN+EBvxjO/wCPn+ilxdGmbmn8XYT5CV9RYC21sUTsXmYVAw+UX4l2NxBe5Dfi3CfIS/qiDMRLXpc3nFMvoBJHtJ9cBk+zMPkOdmmLbL0ZJ61POoRWvxq35cIfw+KRM9FHX0Z2Zr1oesanUcLWh3fHFNMxDhh0UtaL1es55FqHqg93DjAM7d1nkCYjOCtm6xy5dKAnyfoERHjHbTkyVzZy5sGCgZTXga693bFfw0l8ZNBCM+TzJYVGVbCvG9hw4cIt0hpcrCPJmS89SWRlIZmAoakgAKB76tKQzI2UcyvKVwrdVnVxZffUArWhNAOPrgJfc2csljLmswdrKXGXNTzTQ0zD23g/bmypU0hizJMAqGWnfe30wdKmy3UaGgCAuCGoLgVcVPPviuYHBzjiuuSZdXoGbS5sAB1gO+CjsDt1h7nOQOpsSvdxHGIfeTYaBS6EMjMMoY1yE6gkmtOI7RQ61F/8TWlAAB3RWt4MHVCJwGW9GU+gArxPZFFIwuxJpo0tlBUmwFaLQhmUXFzYdxiQbFhsFJm53V5FZZmL1WofJzVGhYEUNutpHjZmxZyzB0E1qDQP2nrVtp2GJBpKCY0twMk6zItjUMHDW+MOehiI9YcIJQedklzsQlekUMMyg+eF8gmtyv2R2E2OoTK6gZWOViA4KPV+ozCho2b+zEftRjiJrTF1ByhTYBVsAOA5+mD8JisRp0DFCPIqpVTa5zEHT3usAmM2DMUBpZWYjEGmVRSnA0+yAsThFZc6S1rfiNSfNZfKFuQIiyLJaaBmAAvYMeGlQLfbDOMlhBTLVmsAQRABytlq2FWrKDmIL2NLmgOYeiCpWzyq0yuQORGU2+Kb9l4fwvR1PSICurVWlD/u5jT0x7Xa0mQOrMTIxujmjVNNCa1107YAXpMjElsre9ZrV+3s9ETOA2hNMvM6IRXVWJFO6lQeEVvF7UwrzTLksJc97AMpyki9bGx7bREYnFzMMxTpESt81SRxWmXNUE8+w17Q0c7TDDVwK0sDUd5Uf1hqZgyaGW4B9rA866m9a1OsUcbwzgpZOuc11oSdFuvPnx1EWLC7VBSszqk8Qb95BNAO2CppnKUrWtOFK/2YbbapaxFfQf7rAZ2gCKMa0AFSRblesQGKwE7pcwfpBU0rVWTuYG/LhSutIC0zMrKQwGXiNIXASJfSSxlBKspBPWI5G5qD2xHYMnKC6MSQAVL1AJsRy9MetnJnnSi0pZZExDTMTS/MUr6oC+xi/hDP4ynf8f7qXG0RiPhGP4zn6/m/3UuLo1HcQ/izCfIp9ELtPbATFLJNBml5ge3MwI9ghvcA/izCfJLHbYwSPi5bMKlUt2Xb1xRFbc2EXPSyyoelC1BcfTAWy8QUVlb3TNapPVzaZacu3SJ/amMEtdaA8ogpm15WlQzk+QBc9v0RA0uyMrghUAqC2oNBWwIoKV4d+sHPhgw6tlpQnQkU4WsO4x7wiA0LArxoKn10tBjMtNQPZEEbKk5V8olVtcV1sBYE8ucPYfZ65ldQQFBpr6bHuhZs6gLAnW4Arl5mgufRWB5jTaqBVrVLUAA76nX74CwYXFKy2gTGYsGqlKfGpX6LxFZwwJBoVrWptXjQivKJGTiulljMKf37YoC6DMKKQtTW2pOl6QPi90A0kKArEX62hNag615cYHx+1hJb3KpIrmFNOPfTtg/Yu1XmrVhStaGq07KU49nKIApWFpNqWCtxFAwsL3pobRLSMMlK2r7IYxey2aYHV6eixHr1hp8G/SZi+RVBBvxry0pAFOq+bl1FR2d0B7SxCSrtMI7CbX7KQQNmAA52Zw3xRQ1vS1/THuc0sDKy5lFLUqRypxgKLtHehVbJ0flKWDVopHAUpbt7oiMLNE2a7NMUK1fciGYqCODmgFGpS4F407aG70iYD0iKVIoLEkerTvgHamxRLT3GRLr8mPQe3jwJgiqbCwRPWwzDMlR7qFbN8XUkAcxzIhMXisTKYpiZfSK9eqq3BNyVfKBTXqkEws7c7FtkYTcq2IU0DioAYWAta1TxHGLlu/s7EolJ00GwpTywdTViSDy5d0BT8Fu00yYCkh0BvmIKrcWNyMpFLih9UG7S3ZnyV6RSr0FGCswcg5QMr2uKVuaaRfZjmlhf0356Q148XByClDQ5geHLSCqJsiTMLZpsuinzSozEX1NTXu0gjauMmypi0QTFY2BFxQ2ABW2sH4uROZi3WzVHWW4sLih0EReNw82pbM1bE0rTQ6HSCJTBbYL2SiNbUnL6KxJ7JfEDEJ0uRlzKAVqpFTxqSGHqivjGl5JDMWp5RCqaHUGqEGvb2RK7uYpjOlgsXXMtDlJqda1BsBbUQVocYT4S2/Gk/wD4v3UuN2jBvCa341xH/F+6lxdGtbgfkzCfIrAu8E8DFqtaNkFetSl3pRePGC9w/wAmYT5FPoiTn7Jku+d5as9AMxFTQVIHoqfXFFbxuxTOl0DkNwrUj1ViFaSZByHrnQkgD2qPp5xILv4ibYfATJaKgCrLmaEzCivkapp1qkDtHGtn9h7dk4t8OfFlVsRKnuSSCV6GassoaAZqlq9lOMQDHGuqjKORIABNOI74HxuzxPAzmYtxmCvT0EqMwXjY17YXF75pJk4d2w0hXndMpLzejloZLlGGfIWINLW4wXtDeHJs4YvJhhnmIgdC86UqM4QuaKjNQ16oHCAkNk7NVFoBS3Oo/r36x62jsx2HUfKa8qj1Q3uVtUYzDu/udnZFeUChKgCjmWWZpTVLUDGtgeMV7HlpOJOFnHFzJs0/5TLi3RJq3rnYEdGyUNbGtsoOkA6JMwsVZkC1FcopzoTapJ9GusTS7CGUlW1ArTW2kSuz9hysPLJNT5zNNmNMK2Feu98opX1xXdl7zr4z7qVRZyiYqzJiy1kyeuJNFby5s0hnItRaA6CoQm0dkNKNEm5napGZPtHHhTvhcFhH63U6M2oxPlaHXWLTtTbWGlTXQyQ+ToAzCl3xDhEQV1NKuTwFOcWE7OllcpRSvKgp2WhBX9lTFmKKMrFbGmgPG0G4jBhgerfnSD5GxpKMWSUik3JApXvgoShyEWCiS9osrGWEYZASag3F9K617I95lnMCUoRSnYbX/vlF1fCodVB9EJ4knvB6okFOlSJiNeY2UA2oMtNBUxISmz0IoVPI8uUTp2XKJr0a1pTThyhU2ZKChRLUAaACg9kIIErSwBP99sevGEpU2pE+uDQaKPVHeJS/eL6oCDWeGFrwLi59OqV1BpcfbFlXAywahFHohltiSCSTKQk6kqL98IKgmGmqwys2Uk1rbXQWFPVBEzCqT114ULKT3dZdCItowKUpkFOVI4YKX7xfUIQUDaWxwBllu4zA380DXUXpwppEfsndsrjMPMWaCBMXzj1gCLBRQAkVtcaenThgJY0Rb04ctIaOxZHSLM6JM6eS2UVXnQ8IQGxgPhQmU2tiP+Lj/wDDKjfo+evCo4/8viL/AKL9zKho0rczfCSmz8OpWZVJaqaBaVFjTraVES77+SB5s23xV/jhY6JVVbE47Z8yZi2nS50wYsyyylZYyGWmVShD1DXJrqIHw20cFJw2HlS2xavhy7Sp4WUZgzli4YFsrK1aFSOA4isLHQqGMZtnZzJh1PjqnDZ8roUV2z3cswetS3WNKeqHDvPs3IyzFx83NQEzJpcijI4y1nUU5lU1AraOjolDszfnZnjS4pZGIScoIzIqKHzAj3RRNo9KmlYrOP3jlTTOM6fNdpxBL+KJnl5SSgkt43WWFJJFOJNax0dCiZbwnymkLInGbNQmWHIkqjNLXy1auJfOXIUHSxfWG9u767KxM4TnlYtZoQyyyCWuZDqrAzCCLm9K9sdHQoE27vXsjESyow05JlJarM6NGoJZUKCDOuMq5DxodYssrw2YFFCrIxAVQAAFlgAAUAHumgEdHRaj1/jng6f6OI/Zl/zI7/HPB0r0OI/Zl/zI6OhdCHw6YP8AQ4j9mX/Mjv8AHTB/ocR+zL/mR0dCjv8AHXB/ocR+zL/mR3+OmD/Q4j9mX/Mjo6F0eh4csH+hxH7Mv+ZHL4ccGfzOI/Zl/wAyFjoXVKfDfg/0WI/Zl/zIX/G3B/osR+zL/mR0dC6O/wAbcH+ixP7Mv+ZHlvDfgx+axP7Mv+ZCx0Lobfw54MfmcR6pf8yEbw64MfmcR6pf8yOjoUJ/jvg/0OI9Uv8AmRmm+O2JeMxszEIrBZgQgNQMKS0W9CR5vOOjolH/2Q=="/>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6" name="Picture 14" descr="http://southernsudan.prm.ox.ac.uk/images/midsize/1998.355.480.2_O.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720" y="1570699"/>
            <a:ext cx="5040560" cy="52873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0248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Interest in Cattle</a:t>
            </a:r>
            <a:endParaRPr lang="en-GB" dirty="0"/>
          </a:p>
        </p:txBody>
      </p:sp>
      <p:sp>
        <p:nvSpPr>
          <p:cNvPr id="3" name="Content Placeholder 2"/>
          <p:cNvSpPr>
            <a:spLocks noGrp="1"/>
          </p:cNvSpPr>
          <p:nvPr>
            <p:ph idx="1"/>
          </p:nvPr>
        </p:nvSpPr>
        <p:spPr/>
        <p:txBody>
          <a:bodyPr/>
          <a:lstStyle/>
          <a:p>
            <a:endParaRPr lang="en-GB"/>
          </a:p>
        </p:txBody>
      </p:sp>
      <p:pic>
        <p:nvPicPr>
          <p:cNvPr id="4098" name="Picture 2" descr="http://4.bp.blogspot.com/_WI9Uh8J_rV4/TJLZ0XOW4cI/AAAAAAAAAOo/LtTvhNbCpTU/s1600/Nuer+Girl+Milki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2546063"/>
            <a:ext cx="4076700" cy="428625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ttps://encrypted-tbn0.gstatic.com/images?q=tbn:ANd9GcRKbwxultLs8TlhFHenWJqrNeXm5G5ytwaB1iNjvU_nok4jJGu-7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818" y="1268760"/>
            <a:ext cx="5191254" cy="388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64303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AutoShape 2" descr="data:image/jpeg;base64,/9j/4AAQSkZJRgABAQAAAQABAAD/2wCEAAkGBhQSEBQUEhQUFRQUFRQVFRQVFRUXFRQUFRQVFBQUFBUXHCYeFxkjGRQUHy8gJScpLCwsFR4xNTAqNSYrLSkBCQoKDgwOFw8PGikkHBwpLCkpKSwsLCkpLCksLCkpKiwsLCkpKSksLCksLCkpKSkpLCksLCkpKSwsLCkpLCwsLP/AABEIALMBGgMBIgACEQEDEQH/xAAbAAACAwEBAQAAAAAAAAAAAAAAAQIDBAUGB//EADwQAAEDAgMFBgYBAQYHAAAAAAEAAhEDIQQxQQUSUWFxIoGRobHwBhMywdHh8VIHFCNCYnIVM0NTgpKi/8QAGAEBAQEBAQAAAAAAAAAAAAAAAAECAwT/xAAfEQEBAAICAgMBAAAAAAAAAAAAAQIRITEDEhNBUTL/2gAMAwEAAhEDEQA/APXbqN1ThOFkQhOFIBShBXCcKcIhBGEQpwiEEYTAUoThBDdQGqcJwghCIU4RCCG6nuqRCIQQ3UbqmQiEEIRCnCIQQhEKRRCCMJQpwqq2Ja3M34a+ClsnYlupELFW2kf8rT4HLvUTLvXXLquV80nTcwrW7ENmJvyURiWn+DmoNocfca++Kuq4YW9ysfLV9YQqA5EHoQk4qmphBvQe4ze+Y8lkrVXNF5IuJ5gxB5rc8s+0uLY6qFU7EBcx+LKqNcrptl1f7wExVC5ArFTbiE2Ou14UpXOpV1o+eqjrQiFKEbqoQCe6mAnCCMJwpIhBHdTAUoRCCMJwnCcIIwmAmEQgSFKEQgUJQpQiEEYRClCEEYRClCIQR3VF5AF0VqoaL9wWSo4nPI5ATI17yQuWfkmLUx2jicYdLDOdY5efgsbKF5NydNRr4+9Vup0JiDlfTiBbx8uamKcG97wOQ5LzZZXJ1mopbgxu2zsQTNja596BXYagc32JgbugvJ9fJaGs/Mcvc+KmyneOE+PD1Uk5TaogCOGWWv8ACkWiOYuPUDopOAjP14x6oYM9ePktRFNVuc3APDLT8rJiGbzYv/N++PstjKUzxvPPRD6eRPf4KK8tjMKWcwcjqJ0WSV6l9EVGHwHQarzuJobroXXC/TOU+1AcpteoEIhdWGim9aBVWJjlbKo9fCcJpwtojCYTTQKEQmiECTATRCBQnCcJwgjCE4TQKEJohAkJwnCCMIhNEIFCprV4sLn06qOJxMHdB7R8vyVXSZN+OvEHUH3ouOeeuI1MUWs7VzvZdxmRHl4KxlGLd3feVd8si4HCbc8/AqbrEQOR6X99y4adFPyhBEaOjvJ/SgKZLstJn9dfVbvlDy9TPvok6G+9bT9k9U2ix1/eV/fcj5cnz8Z/Kkxufr1JUt23f4d3groZhRvHIW6cOZMBWvw/DiZ7z+kPpm/47yLdE20jx/nT3zTQqeMyTFx+reCZyjz4SI+6hiZgAZ8dBxcq2PEXOt+mg7lBWxjWzpmTr3+EBeZrF5n5jQ07zoAM9kGxPnbkvR4nLsjM3nUZfhcLEi0kXJA8JjyPmm9VZNsJCIUoRC9DmgFNKFKEHtQnCaIXVkinCaIQKE00QgQCcIhOECCaIThAoQmhAk0IQIJwhCAWbF4oNtIn0GpKliK8SG5+n7WIU5N7GcwLk5595958fJ5NcRvHH7qVJgmLzmTztdaqIiwyznQ2mQfeRSpjPqevH0hXxGXEj1K4xpbTPHh7+6Zp68o9JVNE3vafTL7K5s+vldb7QFhnyRUZbxupOboNZn8/bvUi28K6FDAQeXHn14ZqRAy8YUneYy4T79Eshnb8e5U0Gxvebzrn+1F7RccR33z8vVU0K7nuNoaMp15x3qwuAPd4/qymxRU+qwtr78VkLBvWyJm+sC0LcR75mFnr1RPPUaxp0HPksWLtRUp31vE9DOvisOMoSYAyv5z4yQui8EDmfTU8h+FgrTBi0DS9ydeckeyo1HDIjP3KRCljW7oaBpqdYOfSCL62SXXC8aYyRITCaIXRl7eE4RCYXVkk4QmgIRCEwgUITRCAhJNCAQhNAJJoKBKjE1oEDM+Sue+BKwmk4neMEEiQfC3Rc88tTUakV1WGDYX/ACInxMq2jnOha206xB+3ghtSeRsbjgfZWig0EGwPpED8BefXLeyDItxJ75JlWluXPThnKPlwRr1zuZ9T5qbmQZ7u8wB6+a1Igp5jLLz9gqPzo75sPz1IHepubF9bRnAm0+ZTscuX3tPX1Wg31IPhYcSPd+St43uTHKwz6clT3GJtGZ5xztn9lY0GLZpA2s5zx99R5clGtTy5eZ5z76Kxp9c1VUE5+eX76KhER05SZVZaR1OUn1VkHhA049/BL5Y4396KaGU53MnPWO7kq8QN0d+mZP5WlzP5MeKi+kP2s6GUtJHvhn++Sx4rsiBbn1tA5x6rfVqwOznpYlczFPkaA8XWgkcJtbS2qzpY4u1Kdnxo2c8yMm8MzAy8lXT+kdFHHVQHFskiJMC3Iie/nforGCw5BawMgGqUJsbK0jCldWHrITAQhdWQgJpwgSE4QgEJhCBFEJoQJCaECRKFg2ztenhqTqlRwAExzdFgOaW6ENqbVZTcxpIlxiJ4zfop18aGsc4Cd0AwMzp76FfHdq/HGKxFUOZ/hsbMCA6RvayMrCw1C9Psn4xNWnuns1Wg2Mlj2gSQ0HI8pyE8V5sre3aYvZYfEfMLREDdym8gk+EDz0XTw2om9szrHouLsXFbwBmTEHhBE29Auy0doERkZnQiBPQGLLOP6laagGYvBN+ZBHoVF+bWjM8rwMzHe0d6G1BvZZTp9tMz7lXNeJmMxnwH8rfaIvsNOvQXVYdA3uMkcBPHjxVjzLdYKrpYQNHE59q987cAFLvYCDFoJP8AVrOc+OXVTA4mdeXck2lrBmfZ+yKhgEkgaTy5KiJde/uUPJtGecm5zvbRQpunKe+wnnN+7TkrHuvfysB99f4QG4efj7hU4kOAAp7ufac6bC0wBEnqY6q35kzy8khOv59VRVUdzgaDj1P2CrqVwBf+PcKys/p3iVysViRJOuQOg6DIKUW1MVqJ43BH7Xn8fWpQd6pBzAE592a1YtxAzLrX+/L+V5/HY0TDQJPC55SdFjtqcJgy85wDadTxgc7rdSErHgcM5xXp9n7LiCV1xx0xaqwWA1K6gwyvZShShdZGVqaaFUCAnCEAUITQJCE0CTQhAJSmubtfbtLDtl5k6MEbx5mbNHM+alsnaybX7Q2g2jTc95gDTUnRrRqSvlO2toux7nVKh3aQIaxoMg9psydGxNxckd41bQ2vUxtSXf8ALEjMhjRP02uTlOpjQLXgdkb7v8No5vIAA07DRZvmeZXDL2z64jrNY9vMDZmQDSQNPpnMRGf8hdPCbAqCoKgoF1Ofoa874H9TN4yXQOemV17bA7CZTue07Um63Ryha+GWcp8lcLY2LbUaC0OBByMBwjfsW2ynL/VyXrsLiOyL53nK320XAx9OS10wWuFzlBtnpougHOG6WtGd9LW8/wA66c7PS6Xe+XUpOtc+XqrqVUOPn0jlx6rHRqHv8gOIt19lX0Iu7jGedtOA7u9WMtJHv7SkyoALde+51v4rPVfcW8c+jR+VIGTp95WhKnXnK41Ofn4Kb3yMv0qHGL6DxJPNQNSL3+/6SC02OgHd4Kp1XOJz/nPPqh7gc1n+aBaPREa2kAZRr1PGdVCpWt7C52K2o1n1ua3qRfxK51f4iDrM3ndAY7jYeab/ABXYqV7doSuZj9s0qTd5xDQPXgBF+5c2tWr1Pp3aY4xvO/A81XhvhhpdvP3nu4vJJ/XRWY29puObitq1sSYptLW/1HPuGnXPot2y/hnV3X+V38NgA0WAW6nSA0XSYyJapwmAa0CAtzGqICsaFWTTQEQgtQEBC0BNJNQEIQmgSEKNSoGiSYuB3mwCCSrxGJbTaXPcGtGZcYF7C64e2PjGjRBDCKtTIMaZAP8AqcMoXiNobbq4tw34IBO6GzE6X1jlxz488vJrpuYfr0vxB8bgdjD3OW/E3mIY059SvLMwLqzwam85xIJBcXGdASdPdl1NkfCr3necNwQBkN4jkNJXrsBsJlON0X4nNSYW3eS3KTiOPs/4YyNXTJoyC79LCgCAIHJbG0kELrJpzZXUlQ9i2uCpeEHLx7Ow6+h/Xmp7Nrb994uaJbBsJGeYmbnznNZdsYizmi3F2gIvuji705my07LpboLN5xOZNmm+Q3QvP5LvJ1nTsYY20PO/LzVz3kZZd/4WPDU9w2cTPGXeZJJ8VrfUbmTfqPJJ0hUTMaRkIy5xxVj4hUOxQH7suTtD4gY2d2Xu/pY2T42HiQrB0atXgYHHjxz/AJ6Lj7S+JaVD63ho0FrnK0ST4Lg4zEYvEWbFFv8A7PI9B59UsB8GsDt58vcc3Okk95WphU3F1X4zqVTGHouI/rqdkdwEk+SlTpYip/zKpb/ppgN/+vq812aGzmtsB5LU3DrcwibcfD7EY0zAnibnxN1uZhANFubQVjaC0jIyitDKSvbRUwxRFbaasDVNrFKEEQ1ShOEQgSE0QgsCEIWg0BJVYrFspNLqjmsaP8zjAnQczyzQXJPeACSQAMySAB1JyXitq/2lsHZw7N+5aHvkNn/TTHaPfu9FyHYTFY1wL3ucDqQWsZOjGZdTE+p53P6jcx/XqNq/HtCkD8uax4i1Of8Aec//ABBXjNo/FFfFnduWmYYwFrB1I7T+kgcl19k/B7Cxr6s1JO81uhkQ0nT6fCSvT7M+HmU77o3uIGXILPrcv6XcnTxmyvg2rUg1Ya3PdIEDowfdet2Z8L06R3gCXcXXjpwXdbRAU10mMnTFtvallCFbCCUFwidBnwHeqhQolYK23qYkU5quGlMbwnL6svCYWWtXrVB23jDs4M7VU3j6iIb3CVi5yNetbsdjqdITUe1s5Sbno3M9ywOqVKwgTQbAMuj5pHJs9gaTc9FDD4VrO1TplzznUfJcehdkh+zKrpJfuTnuklx6uP2WLcsl4gxD6FENJeWhn0gv3Rxs2L365rC74jc6fk0HGdXAMaeFz2j4LbQ+H6TDMS7+p1z4laHUwLQtTxns5lPHYh31Cm3kA5x8SR6LW19Qgbz/AAA/Ct+Uptolb9YztlOEBzk9VazBN4LWKCtbRVGRmGHBXtorSKamGIjO2ipiktAYpBqCkU1IU1YAnCCvcT3VOEIIwiE0FQJJNJAkQmlKosQhCoTnAAkmABJJyAFySvlW3Mc/H1alQuNOhRtN7MJgNA1e+DlGWYDV9E+IqgGErz/2njrLSI84Xz/ZmGBwmGaDIc6pUd/uLg0T0APiueXNanEdf4S+GGOZ8xzIB+lp1HEx6ZL2dLBgcOnBTwjAGNAyAEeCtC30yiymBkphJxsYBJgwBmeQXhMb/aLvO3GUi1hc1rnOcPmQ+I7MQ3ODmeCmWUx7WS17LGbUp0vreARpN/DNcvHbZqlpfQ+UGAEufU3zETYNZ0HjyXj9q4JtGXUq9Ngj/qVIc071w3+u3G+Wd1n2X8avA+W40zutJL7Fga2SYaR235AN4kdVwueV6dPWR1q3xXid5u+1u487ralGC0ugmN529GThoQWm1ir2Yr5lRoe3ev8A5qpdJvEBrWgBZ8FsV+IolrGfKY94qb9W798BoDmsYA1kAREcV6DZHwiykQ4uc9/E5DoFccbl/SWydOnTpENALiBH0tJA6TMnxSZQY24aJ46+K0jDqbaIXaSRjbPvI+WVq+WE4VRj/uyYw61wiEGUUFIUVohG6gpFJSFNWwhBANUoTQUChEIQgEIQgSESkgEk0IFKSaSAKSaSCxBTShUYNs4L51CpTy32FoOUHMHLiAvmmFe/DzSfSf2XOdY2h0GAHHKQbjOR1P1hzZWZ+D6HqsZY75jUuuHksH/aC0gAiIEdoEHpb9rfS+OQ/s0KFWtUIkBrS1vOXEW6wur/AMOaLfKp8v8ADZaOcK7+5uOrgOAcQPALOs13i8P8TbVxDpbVdBIEYWg+JmzfnVcjcjsgmQD9Oa81gNlGpXdTqW3SN9o3mujdHZgtFiBmJysvq+J+HqdRoD270RBkgiMocDOvFWf8Ep75fut3z/mgF3DMqfHfur7vkm2sFUZX+WwF280PDQzecwOLoadZAHMr1XwR8AFn+Ni2ds/Swwd3m4ZTlbRe4wuzKdMktaASZJi5PM5lagFvHD1S5bQZQAyCsCaIW2CQmhAkJwhQJCaSAQghBQCEIQCEIQJNRhMoBJNCBJJoQJCEIEkhMoIoTQgsQhCoEkIQNNJCgaSEKgTCEIGEIQgAnCEIEkhCBoQhAISQgaEIQJBQhQAQkhAJIQgEIQgSSaEEQmhCBFATQg//2Q=="/>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hQSEBQUEhQUFRQUFRQVFRQVFRUXFRQUFRQVFBQUFBUXHCYeFxkjGRQUHy8gJScpLCwsFR4xNTAqNSYrLSkBCQoKDgwOFw8PGikkHBwpLCkpKSwsLCkpLCksLCkpKiwsLCkpKSksLCksLCkpKSkpLCksLCkpKSwsLCkpLCwsLP/AABEIALMBGgMBIgACEQEDEQH/xAAbAAACAwEBAQAAAAAAAAAAAAAAAQIDBAUGB//EADwQAAEDAgMFBgYBAQYHAAAAAAEAAhEDIQQxQQUSUWFxIoGRobHwBhMywdHh8VIHFCNCYnIVM0NTgpKi/8QAGAEBAQEBAQAAAAAAAAAAAAAAAAECAwT/xAAfEQEBAAICAgMBAAAAAAAAAAAAAQIRITEDEhNBUTL/2gAMAwEAAhEDEQA/APXbqN1ThOFkQhOFIBShBXCcKcIhBGEQpwiEEYTAUoThBDdQGqcJwghCIU4RCCG6nuqRCIQQ3UbqmQiEEIRCnCIQQhEKRRCCMJQpwqq2Ja3M34a+ClsnYlupELFW2kf8rT4HLvUTLvXXLquV80nTcwrW7ENmJvyURiWn+DmoNocfca++Kuq4YW9ysfLV9YQqA5EHoQk4qmphBvQe4ze+Y8lkrVXNF5IuJ5gxB5rc8s+0uLY6qFU7EBcx+LKqNcrptl1f7wExVC5ArFTbiE2Ou14UpXOpV1o+eqjrQiFKEbqoQCe6mAnCCMJwpIhBHdTAUoRCCMJwnCcIIwmAmEQgSFKEQgUJQpQiEEYRClCEEYRClCIQR3VF5AF0VqoaL9wWSo4nPI5ATI17yQuWfkmLUx2jicYdLDOdY5efgsbKF5NydNRr4+9Vup0JiDlfTiBbx8uamKcG97wOQ5LzZZXJ1mopbgxu2zsQTNja596BXYagc32JgbugvJ9fJaGs/Mcvc+KmyneOE+PD1Uk5TaogCOGWWv8ACkWiOYuPUDopOAjP14x6oYM9ePktRFNVuc3APDLT8rJiGbzYv/N++PstjKUzxvPPRD6eRPf4KK8tjMKWcwcjqJ0WSV6l9EVGHwHQarzuJobroXXC/TOU+1AcpteoEIhdWGim9aBVWJjlbKo9fCcJpwtojCYTTQKEQmiECTATRCBQnCcJwgjCE4TQKEJohAkJwnCCMIhNEIFCprV4sLn06qOJxMHdB7R8vyVXSZN+OvEHUH3ouOeeuI1MUWs7VzvZdxmRHl4KxlGLd3feVd8si4HCbc8/AqbrEQOR6X99y4adFPyhBEaOjvJ/SgKZLstJn9dfVbvlDy9TPvok6G+9bT9k9U2ix1/eV/fcj5cnz8Z/Kkxufr1JUt23f4d3groZhRvHIW6cOZMBWvw/DiZ7z+kPpm/47yLdE20jx/nT3zTQqeMyTFx+reCZyjz4SI+6hiZgAZ8dBxcq2PEXOt+mg7lBWxjWzpmTr3+EBeZrF5n5jQ07zoAM9kGxPnbkvR4nLsjM3nUZfhcLEi0kXJA8JjyPmm9VZNsJCIUoRC9DmgFNKFKEHtQnCaIXVkinCaIQKE00QgQCcIhOECCaIThAoQmhAk0IQIJwhCAWbF4oNtIn0GpKliK8SG5+n7WIU5N7GcwLk5595958fJ5NcRvHH7qVJgmLzmTztdaqIiwyznQ2mQfeRSpjPqevH0hXxGXEj1K4xpbTPHh7+6Zp68o9JVNE3vafTL7K5s+vldb7QFhnyRUZbxupOboNZn8/bvUi28K6FDAQeXHn14ZqRAy8YUneYy4T79Eshnb8e5U0Gxvebzrn+1F7RccR33z8vVU0K7nuNoaMp15x3qwuAPd4/qymxRU+qwtr78VkLBvWyJm+sC0LcR75mFnr1RPPUaxp0HPksWLtRUp31vE9DOvisOMoSYAyv5z4yQui8EDmfTU8h+FgrTBi0DS9ydeckeyo1HDIjP3KRCljW7oaBpqdYOfSCL62SXXC8aYyRITCaIXRl7eE4RCYXVkk4QmgIRCEwgUITRCAhJNCAQhNAJJoKBKjE1oEDM+Sue+BKwmk4neMEEiQfC3Rc88tTUakV1WGDYX/ACInxMq2jnOha206xB+3ghtSeRsbjgfZWig0EGwPpED8BefXLeyDItxJ75JlWluXPThnKPlwRr1zuZ9T5qbmQZ7u8wB6+a1Igp5jLLz9gqPzo75sPz1IHepubF9bRnAm0+ZTscuX3tPX1Wg31IPhYcSPd+St43uTHKwz6clT3GJtGZ5xztn9lY0GLZpA2s5zx99R5clGtTy5eZ5z76Kxp9c1VUE5+eX76KhER05SZVZaR1OUn1VkHhA049/BL5Y4396KaGU53MnPWO7kq8QN0d+mZP5WlzP5MeKi+kP2s6GUtJHvhn++Sx4rsiBbn1tA5x6rfVqwOznpYlczFPkaA8XWgkcJtbS2qzpY4u1Kdnxo2c8yMm8MzAy8lXT+kdFHHVQHFskiJMC3Iie/nforGCw5BawMgGqUJsbK0jCldWHrITAQhdWQgJpwgSE4QgEJhCBFEJoQJCaECRKFg2ztenhqTqlRwAExzdFgOaW6ENqbVZTcxpIlxiJ4zfop18aGsc4Cd0AwMzp76FfHdq/HGKxFUOZ/hsbMCA6RvayMrCw1C9Psn4xNWnuns1Wg2Mlj2gSQ0HI8pyE8V5sre3aYvZYfEfMLREDdym8gk+EDz0XTw2om9szrHouLsXFbwBmTEHhBE29Auy0doERkZnQiBPQGLLOP6laagGYvBN+ZBHoVF+bWjM8rwMzHe0d6G1BvZZTp9tMz7lXNeJmMxnwH8rfaIvsNOvQXVYdA3uMkcBPHjxVjzLdYKrpYQNHE59q987cAFLvYCDFoJP8AVrOc+OXVTA4mdeXck2lrBmfZ+yKhgEkgaTy5KiJde/uUPJtGecm5zvbRQpunKe+wnnN+7TkrHuvfysB99f4QG4efj7hU4kOAAp7ufac6bC0wBEnqY6q35kzy8khOv59VRVUdzgaDj1P2CrqVwBf+PcKys/p3iVysViRJOuQOg6DIKUW1MVqJ43BH7Xn8fWpQd6pBzAE592a1YtxAzLrX+/L+V5/HY0TDQJPC55SdFjtqcJgy85wDadTxgc7rdSErHgcM5xXp9n7LiCV1xx0xaqwWA1K6gwyvZShShdZGVqaaFUCAnCEAUITQJCE0CTQhAJSmubtfbtLDtl5k6MEbx5mbNHM+alsnaybX7Q2g2jTc95gDTUnRrRqSvlO2toux7nVKh3aQIaxoMg9psydGxNxckd41bQ2vUxtSXf8ALEjMhjRP02uTlOpjQLXgdkb7v8No5vIAA07DRZvmeZXDL2z64jrNY9vMDZmQDSQNPpnMRGf8hdPCbAqCoKgoF1Ofoa874H9TN4yXQOemV17bA7CZTue07Um63Ryha+GWcp8lcLY2LbUaC0OBByMBwjfsW2ynL/VyXrsLiOyL53nK320XAx9OS10wWuFzlBtnpougHOG6WtGd9LW8/wA66c7PS6Xe+XUpOtc+XqrqVUOPn0jlx6rHRqHv8gOIt19lX0Iu7jGedtOA7u9WMtJHv7SkyoALde+51v4rPVfcW8c+jR+VIGTp95WhKnXnK41Ofn4Kb3yMv0qHGL6DxJPNQNSL3+/6SC02OgHd4Kp1XOJz/nPPqh7gc1n+aBaPREa2kAZRr1PGdVCpWt7C52K2o1n1ua3qRfxK51f4iDrM3ndAY7jYeab/ABXYqV7doSuZj9s0qTd5xDQPXgBF+5c2tWr1Pp3aY4xvO/A81XhvhhpdvP3nu4vJJ/XRWY29puObitq1sSYptLW/1HPuGnXPot2y/hnV3X+V38NgA0WAW6nSA0XSYyJapwmAa0CAtzGqICsaFWTTQEQgtQEBC0BNJNQEIQmgSEKNSoGiSYuB3mwCCSrxGJbTaXPcGtGZcYF7C64e2PjGjRBDCKtTIMaZAP8AqcMoXiNobbq4tw34IBO6GzE6X1jlxz488vJrpuYfr0vxB8bgdjD3OW/E3mIY059SvLMwLqzwam85xIJBcXGdASdPdl1NkfCr3necNwQBkN4jkNJXrsBsJlON0X4nNSYW3eS3KTiOPs/4YyNXTJoyC79LCgCAIHJbG0kELrJpzZXUlQ9i2uCpeEHLx7Ow6+h/Xmp7Nrb994uaJbBsJGeYmbnznNZdsYizmi3F2gIvuji705my07LpboLN5xOZNmm+Q3QvP5LvJ1nTsYY20PO/LzVz3kZZd/4WPDU9w2cTPGXeZJJ8VrfUbmTfqPJJ0hUTMaRkIy5xxVj4hUOxQH7suTtD4gY2d2Xu/pY2T42HiQrB0atXgYHHjxz/AJ6Lj7S+JaVD63ho0FrnK0ST4Lg4zEYvEWbFFv8A7PI9B59UsB8GsDt58vcc3Okk95WphU3F1X4zqVTGHouI/rqdkdwEk+SlTpYip/zKpb/ppgN/+vq812aGzmtsB5LU3DrcwibcfD7EY0zAnibnxN1uZhANFubQVjaC0jIyitDKSvbRUwxRFbaasDVNrFKEEQ1ShOEQgSE0QgsCEIWg0BJVYrFspNLqjmsaP8zjAnQczyzQXJPeACSQAMySAB1JyXitq/2lsHZw7N+5aHvkNn/TTHaPfu9FyHYTFY1wL3ucDqQWsZOjGZdTE+p53P6jcx/XqNq/HtCkD8uax4i1Of8Aec//ABBXjNo/FFfFnduWmYYwFrB1I7T+kgcl19k/B7Cxr6s1JO81uhkQ0nT6fCSvT7M+HmU77o3uIGXILPrcv6XcnTxmyvg2rUg1Ya3PdIEDowfdet2Z8L06R3gCXcXXjpwXdbRAU10mMnTFtvallCFbCCUFwidBnwHeqhQolYK23qYkU5quGlMbwnL6svCYWWtXrVB23jDs4M7VU3j6iIb3CVi5yNetbsdjqdITUe1s5Sbno3M9ywOqVKwgTQbAMuj5pHJs9gaTc9FDD4VrO1TplzznUfJcehdkh+zKrpJfuTnuklx6uP2WLcsl4gxD6FENJeWhn0gv3Rxs2L365rC74jc6fk0HGdXAMaeFz2j4LbQ+H6TDMS7+p1z4laHUwLQtTxns5lPHYh31Cm3kA5x8SR6LW19Qgbz/AAA/Ct+Uptolb9YztlOEBzk9VazBN4LWKCtbRVGRmGHBXtorSKamGIjO2ipiktAYpBqCkU1IU1YAnCCvcT3VOEIIwiE0FQJJNJAkQmlKosQhCoTnAAkmABJJyAFySvlW3Mc/H1alQuNOhRtN7MJgNA1e+DlGWYDV9E+IqgGErz/2njrLSI84Xz/ZmGBwmGaDIc6pUd/uLg0T0APiueXNanEdf4S+GGOZ8xzIB+lp1HEx6ZL2dLBgcOnBTwjAGNAyAEeCtC30yiymBkphJxsYBJgwBmeQXhMb/aLvO3GUi1hc1rnOcPmQ+I7MQ3ODmeCmWUx7WS17LGbUp0vreARpN/DNcvHbZqlpfQ+UGAEufU3zETYNZ0HjyXj9q4JtGXUq9Ngj/qVIc071w3+u3G+Wd1n2X8avA+W40zutJL7Fga2SYaR235AN4kdVwueV6dPWR1q3xXid5u+1u487ralGC0ugmN529GThoQWm1ir2Yr5lRoe3ev8A5qpdJvEBrWgBZ8FsV+IolrGfKY94qb9W798BoDmsYA1kAREcV6DZHwiykQ4uc9/E5DoFccbl/SWydOnTpENALiBH0tJA6TMnxSZQY24aJ46+K0jDqbaIXaSRjbPvI+WVq+WE4VRj/uyYw61wiEGUUFIUVohG6gpFJSFNWwhBANUoTQUChEIQgEIQgSESkgEk0IFKSaSAKSaSCxBTShUYNs4L51CpTy32FoOUHMHLiAvmmFe/DzSfSf2XOdY2h0GAHHKQbjOR1P1hzZWZ+D6HqsZY75jUuuHksH/aC0gAiIEdoEHpb9rfS+OQ/s0KFWtUIkBrS1vOXEW6wur/AMOaLfKp8v8ADZaOcK7+5uOrgOAcQPALOs13i8P8TbVxDpbVdBIEYWg+JmzfnVcjcjsgmQD9Oa81gNlGpXdTqW3SN9o3mujdHZgtFiBmJysvq+J+HqdRoD270RBkgiMocDOvFWf8Ep75fut3z/mgF3DMqfHfur7vkm2sFUZX+WwF280PDQzecwOLoadZAHMr1XwR8AFn+Ni2ds/Swwd3m4ZTlbRe4wuzKdMktaASZJi5PM5lagFvHD1S5bQZQAyCsCaIW2CQmhAkJwhQJCaSAQghBQCEIQCEIQJNRhMoBJNCBJJoQJCEIEkhMoIoTQgsQhCoEkIQNNJCgaSEKgTCEIGEIQgAnCEIEkhCBoQhAISQgaEIQJBQhQAQkhAJIQgEIQgSSaEEQmhCBFATQg//2Q=="/>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6" name="Picture 6" descr="http://southernsudan.prm.ox.ac.uk/images/midsize/1931.66.20_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836712"/>
            <a:ext cx="8302871" cy="5258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2012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Ecology and Movement</a:t>
            </a:r>
            <a:endParaRPr lang="en-GB" dirty="0"/>
          </a:p>
        </p:txBody>
      </p:sp>
      <p:pic>
        <p:nvPicPr>
          <p:cNvPr id="6146" name="Picture 2" descr="http://southernsudan.prm.ox.ac.uk/images/midsize/1998.355.15.2_O.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644008" y="1772816"/>
            <a:ext cx="4086225" cy="4286250"/>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data:image/jpeg;base64,/9j/4AAQSkZJRgABAQAAAQABAAD/2wCEAAkGBxQTEhUUExQWFhUVGBcXGBcWFhgYFRccGBgXFxgVFxQYHCggGBomHBUYITEhJSsrLi4uGh8zODMsNygtLisBCgoKDQ0OFA8PFCwZFBksKywsLCwrLCwsKywrKysrNyw3LCwsNyw3NyssKyw3KyssLCwsKyw3KyssKywrKysrK//AABEIAOIA3wMBIgACEQEDEQH/xAAcAAABBQEBAQAAAAAAAAAAAAAEAAEDBQYCBwj/xABLEAABAgMFAgYMCwgCAwEAAAABAhEAAyEEBRIxQVFhBgcTInGBMkJUcpGTobGzwdHwFBUWIyQlNVNzstIzQ1Jig5Lh8WOCNHTCRP/EABYBAQEBAAAAAAAAAAAAAAAAAAABAv/EABcRAQEBAQAAAAAAAAAAAAAAAAARQQH/2gAMAwEAAhEDEQA/ANXxVXPZ5tjUqbIlTFcssOuWlRbCijqGW6Nh8mbF3JZvES/0xnuKAfQTvnL8yI2NpyEZwV/yasXclm8RL/TDfJmxdyWbxEv9MEw8KIBwcsfctn8TL/TD/J6ydy2fxMv9MTQ8KIPk9ZO5bP4mX+mF8nrJ3LI8TL/TBAMO8KB/k/ZO5pHiZf6Yb5O2TuWz+Jl/pgl4TwoG+T1k7lkeJl/phfJ6ydyyPEy/0wU8J4UC/J6ydzSPEy/0w4uCy9zSPEy/0wU8O8WgX4hsvc0jxSPZC+IbL3NI8Uj2QU8NigBviGy9zSPEo9kP8R2bueT4pHsgjEYWIwA/xJZu55PikeyH+JbN3PJ8Uj2RPiMLFAQfE9n+4k+LR7IXxNZ/uJPikeyJcRhsR2woj+J7P9xJ8Wj2Q/xRZ/uJXi0eyOyo7YYrO2FHPxRI+4leLR7IXxTI+4leLR7IcrO0xyZh2mJR18UyPuJXi0eyKPhpdslNimkSZQIwVEtI/eI3RfWZZKqkxVcPC1hnf0/SIhgq+KQfQBvmzPUPVGutOkZTinH1ejv5n5jGrtGkMOB4UPCgpQ8IQoBQ8NCgHh4aHgFDw0IQR1ChoUA8NChQChQoaAeEYUNAKGaHhQDERyY7hjAcGOSI7hoDqyjndUU/GIfq+f8A0/Sy4urMOdFNxh/Z8/8Ap+lRDAHxUj6ul9/N9IqNVaNIy/FX9myu+m+kWPVGon6Qw4hhQoUFKEYUKAaHhQoIURy5rqUluxavSP8AcSRHMLEK0yPXkfD5zASwoUKAeALTbQmckF2YhRoyXZnru8sQXpemHmIPO1Ozo3xTrmli+oL659cBrJcwKDguDkY6jPXPeRShINUt1joMX8qaFB0lxAPCh2hQDQoeFANDwoUAoYw8NAcmOY7McwElnzil4w/s+f8A0/Soi6kZxRcZJ+rp/wDT9LLhgi4rvs2T0zfSrjTT9IzfFiPq2R/V9NMi+tlpSlSEntnY6UbM6RcCMNCMM8RTvChoUEPDw0KA6jlYcEHUEQniO0LZCjuMArMp0JJ1SPNAN6XhhdKey1I03dMdXha+TSEp7Jm6Bk/TFCs1/wAwHRb/AGYdYZJy8McJS8SLG3dAD3aPmUF8xFhZJ6kFwekaGK2wHmNqFKHlgtBrAaizzwsOP9RLGcsdpKFOMtRtjQoUCHGRgHh4aHgFChQoBoYmHeFANHJhzHMBJZ84z/GcWuy0f0vTS40Nnz6oznGmfqu0f0vTS4YJOLUfVtn6JnlmrMQcPVtyIdIJx0M0y37HYOdBXFyPq6z96r0i4B4wrTg5EOz4/wB0qZ/Bsyz1hgj4KX2/zUxct+1IncoonPDkNI1EeXWe8FJZQUoMaFNmUC4649AuK8RPlBVXDBWJOEuzvh0iCyhQoUUKEYZawASchA9itiZgpQjQ59PRAEwBeNrSJax2wbmmhNQ3UdsGhY2jwxm7/nkrNHEsc1iHJOaW6W8EBFPmFSiTmXO6OFDwQGm0TTlKHWsR0qZO/hR/ef0REFkgQ5L9UBrmTNEoo/7wUI20oYo5/CyXLXgUuW/fqIG4qShoDSWY85Y2F+hxBJihk2794FymWEs8zClTfwkipgs3iqgCA5yaYk1y7VyzaxVWyItbrtDcw5adOyM4mdOPaS/7z+mHs8ycec6MyO20ObwG2hQGLwQEglQej9Jp53judbkJLFQFHgCYGtdsTLFSH0BPvSBLXfctAo6j/KlSh1lILCM8beZhxfOVNaKA3AY0DyQGgsFuDkKUmpJdxQ7M4tIxSyoUD9a1P4BSLe7L47SYFblZjoUdDAXhhoBmXtLAcKBJBIGpbSBrTf0tIJ2bcsnf1dcBd2fOM1xrH6rtH9L00uLC475TOmKQAQwevV7YruNj7KtH9L00uGAzi9H1dZu8P5lQ3C2wrm8nhIAGJydOxamuUd8AR9X2b8MHwkmLC9D2PX6ouDISLhIPOXQ6Aesk+7Ra2KxIlnEMT71Z9IFIKMOBGQQLSY65R9fLAgAjhU1i8Uc2qxlQotQ3KLjp2xU2iVMlmgPfpyG41cZbIvETQcj1RDaJyMJOJmz9hgM4hJ5qUqYAhWb6h01NH274llyDOmsBRLdAqC/vshWzCC4IqKHry31EFXBOAKw+jv4fZBFrLkIQMIAVk5I80I2WWrtG6yPJHVnmVMTKXBWSvTi/kTFqWmYtClkkuygSfAwihuzisCJgVPnBaAewQkjF3yiaDcPDHo6ZlYkNRAYzhVwcl8ijk0ABDshiQzMyQ8Zq7Epss4L5PmrlnEyecgBQJU3WY9Jt5oKP6opL3WUc1IdWEZ7y2fVERPd9qCkcqHUg9iR2JLanZHSbV/vwe2AODdpmBHJzMBBooJcNn4R0RSoFoQtUvCtSEqfEo1P8qdtKV3HWA09oLpzIbZ5IETNBIDk1DOX6z4T4IeVPck4FsRkfZ75xJMmuCwIfUjKkUKdbwDhHvo8DG9wVKqAlDOT0OfIx64FmXYS/zhDtml2YvSogNXBYqxtaCOUZ+aNGyruiClv/AITLUmWlDgzFBQUCzAZU3v5I0Vx3+mclgr5xnwnaACQPNAlp4GoXybzaysiE5ilCH3RLYuC6ZaxME2qSSlgGqGIO7LwQFmLWk84B3JrsO4bYRnAhjrtERy7bZ5KlJmLK1nnEKYJSCMxhAp0vDzRZ1y0TZajhmHCC5NXYM+jiAvOBf7c6fNmj/wAyYm42lNdVo/pemlwFwACDOmKRMK2SUkE9iQpNGZxnBfG99lWjplemlxcVa8Bh9X2X8JPmgu9jVPX6oG4Ej6BZfwZf5REt9qqnoPqi4AiuOOWiBaojXNiAlUyOMWkRylvCnzMIxE0EAVLliAL0AwkbQXbOGVa3BCTVqRnbXaZpFXY1r/iukEcyELCMKixCphCqOylEpA6IBvKdMQUpQoBR7YhgAHzaLNCiEJLO5LkeQ16THN5WdJluqZgKecFFIOEgg5UfpcZwDI4SmSMM5STMCQRholW5z2Kqa5xY2DhCJgAKqk00f/MeeybJy09KThUgrQpS0potnLHYakERa3xwbI51lXyZJcyySJZ3pPa9GXREHokuYWzgvlWTXKMJdM22yAylSZyRkMZSsdZS3hMXtlvkzZZGEoUCQQWcAB2ToekUiiwtN5BIdi7Fh6oyd3IXaJpNQpSXqecljQkau+WyCLrnrXNxE81uxGQFC53msaK55CUJLCgcmmY2QGVl/CJE5pkkkE1XL53Xhz6oOk31LtExaU1CAMK0lR0FFpo1Xapyg2+piUkpRULqwOVBXod/LFZY7GxKkEJKiMSUy31IwlSTShfLXpgLSxS5c8BUshmIOJ3BFCCmuo80ETZCUftFM+TAk+QR1dwCU4h26iep8I8gHkglUsLO1j5dYAdchGEEP0+0QBNmJSWJFQW2e9Ys7evABgZ1KqDk2vRFDbrcXmMMSElKQw7YO7HoIEBzbr2kyk4llgOmp0A3xiLdw0WpR5PmprnUxpvh6C4mISxHbNsq4IypDYrL91Jb8NPkZNemIMFdSkz5p5VbAVWXqsCpTnq3VFzIvYGcEKJ5GWk0SrmpSAcIBDYdBGj+HyHISlIbZLIHUpmitvUptAwywHoSzJxFwAnES2qj1CA2PFVZUpVMWlKAFJOFgQrCVAsXJJ2Puiz43y11T+mV6VEScCp0kTFSZTDkpYcJyDkZkZmnniPjgP1VP6ZXpURcVdcCv/Asv4Ev8oiPhHPwlG8GJeBg+gWT8CV+QRheOa2TJarOUEhwQ2jk+F4YDrReqXbFWGlXgljXyx5hZlWlS6lzolQUU9i70OWXhie0i1SwJnzYBd3xU17El23xEehWm+0y0489mg6ycoorLxg8qpUtcgYKh0Lc+ApD+GMbeNqtSpIWpsBVhBGJKlUegOgD1AETcF7hM9YWohEpJ5xJqsg1QnqzMBqE8JGPMDofCkuxBzKFuOaqLiVO5VLsQMiDTro9IDsVxyUS5iCAXWsg1JANQCraGA6hEkixzEELCVTGqMJYF2YFOemym2AtZEkYGIGmTUpoTGa4ZXg0pSAakVbQE+ykX9stACFVCeaG3OFMK6x51NvATCpM3I0xa0OjwEF03iZLKKRhPNDJ5wYAYn0JIBbVn6dxZpiZiUHlXxJBbUUDO4z6YzFntspE6UCh5aewyzYYVHbWm7qi4mX6vnHk2whlAnXYWFYIuDYc3VnsJD79kQz1iUAoqcEkEguwKSXGTikVJvWZ26Q1GwuW6sPlia2qTOkrDFxhJow2OXgJbquYS0/NTlgEA5pJbPVNAXi5MycUlHK4cT1CUhbGhqBlsasZ6VeMzLJIyAcbs32RJKvCYSRU5ZUP5tIKI+LQguqYTvUpRIao5ysg22OZ6gAKpOzLPQvoX9cQ2meSCVEg7SzCu1zAstSQHAUpwXIemVQHB10NGgjTXXaVIssxyVGSkqSaFwxIDDvWiim2y2qCjhwJUQU85AmDUFnI1q8HcGQQqemoxI1BCc9Ekkaj3MA2y1OtWBak85RDAF2ehxdI8kFaC5cfwLHkppigk0ZZUoHEBoFQKm7lCy1DrUkvUVU6d1X5xeBZV9mVKTLUlRM3lSCwAzDlhscnftgyZeqOQkgnCFCYkkjUAhIzd3KemsBTnEOyCgKuxp1MzwLNtRTkDsqKeD2xOm3Ko4zDsCCR/L7vDfCS7io74HoDeqCBF3oEpJIJVtYe7RX2kKmsrCQOyBSRXeQN8HLmF+cga7a740PB3g8mejlJmJCS4CQAlSm7bKggqbigKzaZxWxeVQhIDMtNKdPkjSccP2VP76V6VEFcErjkyJi1SgoEowly9HBgTjh+yp3fSvSJi4q/4ID6DZP/AF5Po0xmuH9nEy0SUFLjk1KcvTCsadfkjT8FB9Csv/ryfRpis4U2FC5stZBKkJIDEihNQRrAed2Gzq5WYXDJUpCWBdI5pU520S24nqOVJCUEmjAqKi5bUklyTF0i5pYJPPGIuWWc2A8wEdTbjlLBSoLKVMCOUUAQNKF/bER55iVbFggfNoPO0d6tuPmDRoZVm5NmlsGZwzUoBUvGiTcklEvkpSeSBLjCS77S7v1xnbYudIJSoF2YHMKD5gCAnM3Cmpz3f56YjrMGEKW4BISlTYv4hTMtlqICQFGtdevw5eGJLHMabLUHqoB8QOZAYEaVyggA3mszVypoUla5aEgFsXNKyFFtd4imtNycopRTOapJBQRtOVKtujScKLvWbzl4KDkQonKoUseseGDDdANSA5L5v1Vr6oKzE0IISlaZRVhwpUlK05DU4mpvfIxKLuUghJU5DGnOdw+Yzyy3xdG6wAGQRnSjanJo5lkJIAQAd2ZGjkwQJKQU54WetG8lNsNMlJzAZ2dIUWO/C7EsIImTFCpz0AqK9VaaxEuYonUbMRfwAQEi56E0QMjTmlsqEB89DTSF8KINH6iSesf4iNdoXhZABOfY59ER41AVSGNXYGtGDADzwBibaps1P1N79MActyZISijuxwgPTQ5GnvqROtNaoBHgbpCi2kKyoWtgJbKUWCRV8t0AXdF9BCJkxaQAlLM9HJcDflnpAYMtZdOpcDpOg0jR3fwJKsJnkJ2oABVpmpmGWjxqJPB+zBOHkUNq4cnSpNYqsHPCJolplusYKlIKnxHLeHB8kWJuNapMsCXzgsqYkJKdAavvjaS7OiWAlKQlIyCQAB1CHUAcoEYmXwUmOS6Ev/EcR80OOA6ldlMRvACm6jnGwGREMmbAjK2Di9SkhU2Y7aIDP/2LkdUaRNkCAAgMlIAAGwQamdHQLwVJcb4lPs9cUXHCfqud30r0iY012pqeiMzxw/Zc7vpXpEwwaLgt/wCFZfwJPo0wHwhUOUTtw+swdwaH0SzfgSvRpio4Un5xI/kHnVFA0ua+cSpIiukzW8EEcrviCSaaxzMlpWMKxTQ6g7QYjmzhrEtmUIIzV93TNlJxJKpiXrk4G8BnHRFXdtrxzEhSpeYqzNq7vlQR6LSMrwluNBBmIQklLkpKXBo2IJ1UK016ogARaAVqClIUZbgzHoXLkA9Q8kcKvPCSAQptMPnLxQWKyAAnEWKgS4AFNjdUFSQRRIBGpca6sRWrnrgizVeqyOxw7g5HS+zwxIk4kk00PNJGfngL4S9CkHcQ9Cc1AZDfHBtIKglw4BoxbpNIAwoAo3hb2e7xHMmDYmux38lTA8y2KTzSznJtaONenOBRasAcpJqK0rnkx6KV6YC1SEqSaOWqCz+AVjgyZf8AABSvNaoH8WgpFWL4SKkj/sw9zE8i3oWGUtCwXIYAkNAT2e2ylKwyyorUWGFBINWOdPcR6Pcl0pkIDsZhFVf/ACnYPPFXwTuOWhKJxDqIxJcDmg5HLMjwRpwIqmhPSBbdbAl2ziqmXl/NBVvMtAGeUCm3Syc69BimtFvd4qZ95N22vggjXGYNsDzp4FCR4Yx9svRRGJJJAzIpucxW2q0qWxevSeuIV6Ci0VaDJU5482s3CCZLSyyFgGhGbDTfGguXhFLmKCQWJyeA3t1KcnoEZvji+y5vfSvSJi/uOY+LoEZ/jiP1ZN7+V+cRcVp+D4+i2f8ABlfkTFJwnSDPHeD8yovbjH0aR+FL/IIzvCyY08fhjzqi9FcKGscqml2jjE9d0QrzEREFrtBxhIOhf1RYifhSOqKddqEtSnIxrNP5U5eGLEqCkuTkAYAyXbgGJo9AdscqtwJrllFTaCCAXND4GgJU8lmepz2QGUtKefMRygCUqXnmySQEjTtc97RwmepJSCtg2xwNanwe+U1pBMxRcspSlMUsACos52b4kCnUxIUnFUUISQ1AANvkiI5VNKgVJKg7l0hicg7qfZsgmVayAGU7UdYeuygDGtXjgNUKJNWCVGgeoIB0LwxmhQdAwhOzPz0IgDZcgqBJ5OuSkmoOrA6bnge0SzhwFeItQlBVqSzpHN2ZxAmezkErcDUvTKmpAMcTCouSo5sKgMOjfAVNrsKwagnOr6DRqE5R1dUoqnIRTCtSRQPqHdjvgi0zFIcOVYgKjVnz2RTTLRMSQQTQgjLMVFM4D3Wff6EWtFnNCtCiDo4ZkjqxeCLlVpAS5jy7hcPhFms14SiUrQBjapTVjT+VfkMW9zcJRaJIxnDMS2IA0Uzc9G0btIqurzvdQmTCahyw1DRUSbyKjnnA1+zuco0IJeh5wOXqimk2tKSRiwvk+mY6og0q571fqeOFLdNOl2EUqL0TkW2PE1ltj5BgMwTQwQVZJ6nUlWRFH9sCWqWUHEysFHfRQyy2jzR2hZCiQqgNau43dEWibQFJKTUGigW8sBmLXbACQ1fd4rpN4GWtw4IyiXhPY1SluKoXVChllUHYYolKiK+g+LG9jPlqJZwlLsXzJFdmRoYfjj+zJnfyvzCMvxDTSVWsbEyfKZnsjT8cf2av8SX54uK110j5iV+Gj8ojIcM5zWlI/wCNPnVGxu39jL7xH5RHnHGVeXJ2oD/iSdmZXF6IplpiKx2zEptgjOSryBGJR9vRDSb8Qgkk574iDbxmJ+EkKLAJxHeHYJ6zFvd9p5RgxSNBRyBujN8E54tVptClVBSkAaAYjGws4SgswDZUygGnSEihGjnr2wIZqSAlLM7dMVHDe9sEoCWplrUwbUDsvV4YzNwXkpBxTV/NywSkE1UohkgbWcmAgm3i0xYwjs1gEdJABO2J5U8ElgkuQRR8xUnfmdYGFmNVqIAqSwepfq1ieRbEpU6almL80Ak5Uzetd+kETqsq6EqY0Bem8OEnKuztY6s6CUtMmYaliFORo5IFB7Y5XbJIKgJJINCUspJI0DlszpC5RKy4GEmpBqQ2QA2ivvWAOFnQUjCXqU9LUo463ERWtBywBTVOVGfa7f6yiNM9YVLAKEoq7Ag/20r0RdWYY3xgYQNrF9oGkBmbbKUUqOFhQAUpUVptA8sB/BubiTiG9Q5pBfXSNZNu+VlnnmQ4BzFdIrp8kJBZzo2xsh0QA1y30bOVypoeRNOFaSXwk0UreCDWBb2umbZVJmyiVSFHEhYU+E6AkZHfkfJDWiRj5+pYEPRzteoizua1qsoKZicdnXRaDUAGhKR15euApJl/KX+0Ti30BLZE0rAqp6D2ywN4CvWIvb+4PpkzhhU8mYMcpWbpOaX1YnwEHWKGdY2OY6IiiE2FL82emgc81eLwAF4FmTlAshRIfXXqjkSFpyprl1PEa1LOuXr0gLSwXxXCsFtuUHWomUpJFMT841SRnpGYwknXZFtdN54UmTNAVLOpNUE6jdCi7FplzZZlqWClQBwnsgQM0nQgvGctN2qRUlLE83MYuimcHW5KUhJSzg+QabYkReKZnNWAAw0ppTdAb3iFTz7X3snzzY0/HGfq1X4kvzxT8SlmSk2opeok0zH7zIxc8cn2ar8SX5zFxWwu/wDZS+8T+UR4zxuzmvBv+CX+Zftj2ixj5tHep8wjwnjlWfjJTaSZY/MfXF6MraLZzQkZ6wCpRIr77mgm77EpahXZo56Yubbd8mQOfMCl0oXUWNXAFPNGUXPFnLAE4sX5oy0D69JjR3i5UwPuYA4tLODKnrAZHKMnbQB/V5YvxISVlW8eX/UUeS8KbVitChpL5g2UzPheKqSQ/O01fKCL5J+ETn+9mZ9+qBcL6dLRBfXdeIwEGoTkkUoXc1zZsoacZZVjBShNEiju2ppu0iusq8HavUEO4NDlQxIZ5Q4clwGcbaszxUWC7aVEl00IembsAW0y02Q5tIBchzTCGZJr2QrTWA7LZQQACEg1xKPY7XAoK+qJwUiuABIaoJUkmjlmqKnwwFqbSpQSrAFVYlKVA0zGMV193iZVpU2uWTFjXaTUDdAki0zRREqlGOjDSrsG3mLZM5CkjlgBiZkUYUFKdBigJNqx4SQAU5kGjjYfVA1rKFOEHCrOuZY6+4iwkJCQtsAluaMaA6A512CK+81oKUgLZblycTHFm5GymeUQComnlMjhriUxGzmjMHOLaxXUma5UrmnKhBL1bnDSKO0WYqSHUggOwSGy1qQGy11g+7rcQkgpIDhKQO1DVUD0kQFrbpctFkMla8RlqC5L0UAaYHeoqfANkZg2cL0rq9ItOEEwTEpJLqS9QM9GI6S8AWeXzXBL1z3HMk6U93gJZFgALkAs/RsY7YKl3OgjEVAO5ajdRERSV0qecaaAdAUYHXeSXwqcNrRQPSXBBaAltd0hAKnoHPuWppFRPux+cksG2+aLOVawHSSGJo7hSWH8YNB0iBSpJClBSgcgOy6nAaCq9FkUpQQnnKNAA9SdP8xqrq4FsXtCs+0QculXsgK6rUiQjlC/KLqGALJDOw2mvkjVWO3IUmhNS7nYd8BtuLiyIlJnIlhgMHX2WepiLji+zVfiS/PE3F3LI5d9SjXvoh44z9Wq/El+cxcVtZA5qegeaPG+M+71G3rWLPPmvLlgcnKWpFAc1AM+6PZ0CkKL0fLc6wWhwU2WehswJUzPb2NIgVdk8l1Spz6ky5lesiPZLZZ7V8bWuZIUQuXKkzES3+bnobCqWvYo4ThVoRF9Zb5E61STKWrBOsk5WAk81cuZLFUaLBWpJ6GjMRj+DcsyLBLRksjERqFLrUaM/kji23uqUJixLWrmhKEhCiSqrvSkaaw3kZyLrImFc93mpCg7CStM0zEjIBTDpIitsV+ypVpncopImSp8znTbfyacB7FPJLXzkhKssLONogryG0WOctSlqlrBWSo8xQqS7s1KmIfgM0AkoWwp2KvDlWPa+H04m12eWqRNtMpcpZTLlzFIHKYkjlOaKlKSGLgB3i24KX9hTJslr5SXa8DNND8rhc4kTUkpXQVq+6ER8/iRMoplip7VWjOcqZwpyFE86jUc5bKHXpEfTVuumXMrNVMNG/bTEJH/AFlqSH35x5vbLHLlzJstTTbGJgSu2zJYmzbMVuVSeUW4UHb51vm8VdoQjzFC1CWAiZQlilnZzn5YkSnCS6swCOaM6E1zy96R6pwgu+y2CYtaZcvkZtlUJJADonyUEpZQqTMSoF9SnaY1vB21WaTIkSDaJSpgQkEKnJVMUo9lmpySomnVFhHgIt8xKRhUFJBFTV8iwHsghF4SyC/O3Malmz06o934XSccuVZ0gD4TNTLUQA4lgKmTfChBH/aCr7uqzLknlpSSiWCtgMJThSapKWILbIQj5tN4LNEq3UVXTPdEkuWcbLLu23zA1j1e2SVSrkRMWFqE1Utc09nMlyJiwShKlVLIZLk6mNBwSvqXaVKlGzykBMtExGBaJwwKcJTMUkMiZTsa0OcSEeQCWEFBTXMEAir0ByOzKOFWFSmAUUKYMEhwM3dy7uBlH0T8Cl/do/tT7IYWGU78mh9uBPsiwj5gRdy1HMliXJdqUD9MdpSASxAahzx1alciGMfTBuuT9zKr/wAafZEU24rKouqzSFHaZSCfKmEI+bp9pWlJAITjFQmoKaM9SxzgEIGQNc9fVH078n7L3NI8TL/TEauDNjP/AOSz+Jl/phCPmZbliVGgwijEgaU3dccmaTnVtuZ6Y+mvktYu5LP4lHshHgtYq/RJHOz+aRVsnpWEI+Z7VMdTZAMNtGakaC6rYxNHGm5o9zPA6wO/wOzvn+yT7IlHBex9zSf7BEhGe4rCTLnEl3UjzKhccf2cfxZfrjX2G75UkESkJQDUhIZ4yHHH9nH8WX/9RcVaG1L/AI1f3GOvhK/41f3GFCgISohZWOzKQkq7YgEkJKsyASabzA8iQmXMmLQlKFrbEpICVK15yhU12woURU8mUJZKkAIUsutSRhKjtUR2R6YfCHxNzs8Wr7XhQoohtCyqZKUSSUqVhJLlLoUDhOlIn5VR5xJKk5EkuHzY6O0KFEQPbllctSVkqSQxSouk7iDQxg+EV2yUYsMqWlkp7FCRqNghQoB7gu2SXeVLNDmhJ7ZY2bAPBGiu67ZKQ6ZUtJBcEISCCKgggUMKFAF2i1zMSTjW4djiLhwxYvSIp9tmEEGYsghiCokEEVBD1EKFEVCbZMYI5ReFsOHEcLM2HC7M2kRi0rlhpa1IBckJUUh9rDWHhQRGu9Z7/tpuf3ivbEa72n1+em6/vFe2FCigZN8Wh/283xi/bEgve0V+fm6/vF798KFGRD8cWivz87L7xe7fDC+bQ/7ed4xfthQoBG+bQ/7edp+8X7Y4m3zaO6J2X3q/bDQoog+O7TX6ROy+9X7Y6N92lh9IneNXu3woUB2i+rT3ROy+9X7YB4T2+bMkBMyYtYxiilqUMjoTChQH/9k="/>
          <p:cNvSpPr>
            <a:spLocks noChangeAspect="1" noChangeArrowheads="1"/>
          </p:cNvSpPr>
          <p:nvPr/>
        </p:nvSpPr>
        <p:spPr bwMode="auto">
          <a:xfrm>
            <a:off x="155575" y="-2057400"/>
            <a:ext cx="4219575" cy="42862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data:image/jpeg;base64,/9j/4AAQSkZJRgABAQAAAQABAAD/2wCEAAkGBxQTEhUUExQWFhUVGBcXGBcWFhgYFRccGBgXFxgVFxQYHCggGBomHBUYITEhJSsrLi4uGh8zODMsNygtLisBCgoKDQ0OFA8PFCwZFBksKywsLCwrLCwsKywrKysrNyw3LCwsNyw3NyssKyw3KyssLCwsKyw3KyssKywrKysrK//AABEIAOIA3wMBIgACEQEDEQH/xAAcAAABBQEBAQAAAAAAAAAAAAAEAAEDBQYCBwj/xABLEAABAgMFAgYMCwgCAwEAAAABAhEAAyEEBRIxQVFhBgcTInGBMkJUcpGTobGzwdHwFBUWIyQlNVNzstIzQ1Jig5Lh8WOCNHTCRP/EABYBAQEBAAAAAAAAAAAAAAAAAAABAv/EABcRAQEBAQAAAAAAAAAAAAAAAAARQQH/2gAMAwEAAhEDEQA/ANXxVXPZ5tjUqbIlTFcssOuWlRbCijqGW6Nh8mbF3JZvES/0xnuKAfQTvnL8yI2NpyEZwV/yasXclm8RL/TDfJmxdyWbxEv9MEw8KIBwcsfctn8TL/TD/J6ydy2fxMv9MTQ8KIPk9ZO5bP4mX+mF8nrJ3LI8TL/TBAMO8KB/k/ZO5pHiZf6Yb5O2TuWz+Jl/pgl4TwoG+T1k7lkeJl/phfJ6ydyyPEy/0wU8J4UC/J6ydzSPEy/0w4uCy9zSPEy/0wU8O8WgX4hsvc0jxSPZC+IbL3NI8Uj2QU8NigBviGy9zSPEo9kP8R2bueT4pHsgjEYWIwA/xJZu55PikeyH+JbN3PJ8Uj2RPiMLFAQfE9n+4k+LR7IXxNZ/uJPikeyJcRhsR2woj+J7P9xJ8Wj2Q/xRZ/uJXi0eyOyo7YYrO2FHPxRI+4leLR7IXxTI+4leLR7IcrO0xyZh2mJR18UyPuJXi0eyKPhpdslNimkSZQIwVEtI/eI3RfWZZKqkxVcPC1hnf0/SIhgq+KQfQBvmzPUPVGutOkZTinH1ejv5n5jGrtGkMOB4UPCgpQ8IQoBQ8NCgHh4aHgFDw0IQR1ChoUA8NChQChQoaAeEYUNAKGaHhQDERyY7hjAcGOSI7hoDqyjndUU/GIfq+f8A0/Sy4urMOdFNxh/Z8/8Ap+lRDAHxUj6ul9/N9IqNVaNIy/FX9myu+m+kWPVGon6Qw4hhQoUFKEYUKAaHhQoIURy5rqUluxavSP8AcSRHMLEK0yPXkfD5zASwoUKAeALTbQmckF2YhRoyXZnru8sQXpemHmIPO1Ozo3xTrmli+oL659cBrJcwKDguDkY6jPXPeRShINUt1joMX8qaFB0lxAPCh2hQDQoeFANDwoUAoYw8NAcmOY7McwElnzil4w/s+f8A0/Soi6kZxRcZJ+rp/wDT9LLhgi4rvs2T0zfSrjTT9IzfFiPq2R/V9NMi+tlpSlSEntnY6UbM6RcCMNCMM8RTvChoUEPDw0KA6jlYcEHUEQniO0LZCjuMArMp0JJ1SPNAN6XhhdKey1I03dMdXha+TSEp7Jm6Bk/TFCs1/wAwHRb/AGYdYZJy8McJS8SLG3dAD3aPmUF8xFhZJ6kFwekaGK2wHmNqFKHlgtBrAaizzwsOP9RLGcsdpKFOMtRtjQoUCHGRgHh4aHgFChQoBoYmHeFANHJhzHMBJZ84z/GcWuy0f0vTS40Nnz6oznGmfqu0f0vTS4YJOLUfVtn6JnlmrMQcPVtyIdIJx0M0y37HYOdBXFyPq6z96r0i4B4wrTg5EOz4/wB0qZ/Bsyz1hgj4KX2/zUxct+1IncoonPDkNI1EeXWe8FJZQUoMaFNmUC4649AuK8RPlBVXDBWJOEuzvh0iCyhQoUUKEYZawASchA9itiZgpQjQ59PRAEwBeNrSJax2wbmmhNQ3UdsGhY2jwxm7/nkrNHEsc1iHJOaW6W8EBFPmFSiTmXO6OFDwQGm0TTlKHWsR0qZO/hR/ef0REFkgQ5L9UBrmTNEoo/7wUI20oYo5/CyXLXgUuW/fqIG4qShoDSWY85Y2F+hxBJihk2794FymWEs8zClTfwkipgs3iqgCA5yaYk1y7VyzaxVWyItbrtDcw5adOyM4mdOPaS/7z+mHs8ycec6MyO20ObwG2hQGLwQEglQej9Jp53judbkJLFQFHgCYGtdsTLFSH0BPvSBLXfctAo6j/KlSh1lILCM8beZhxfOVNaKA3AY0DyQGgsFuDkKUmpJdxQ7M4tIxSyoUD9a1P4BSLe7L47SYFblZjoUdDAXhhoBmXtLAcKBJBIGpbSBrTf0tIJ2bcsnf1dcBd2fOM1xrH6rtH9L00uLC475TOmKQAQwevV7YruNj7KtH9L00uGAzi9H1dZu8P5lQ3C2wrm8nhIAGJydOxamuUd8AR9X2b8MHwkmLC9D2PX6ouDISLhIPOXQ6Aesk+7Ra2KxIlnEMT71Z9IFIKMOBGQQLSY65R9fLAgAjhU1i8Uc2qxlQotQ3KLjp2xU2iVMlmgPfpyG41cZbIvETQcj1RDaJyMJOJmz9hgM4hJ5qUqYAhWb6h01NH274llyDOmsBRLdAqC/vshWzCC4IqKHry31EFXBOAKw+jv4fZBFrLkIQMIAVk5I80I2WWrtG6yPJHVnmVMTKXBWSvTi/kTFqWmYtClkkuygSfAwihuzisCJgVPnBaAewQkjF3yiaDcPDHo6ZlYkNRAYzhVwcl8ijk0ABDshiQzMyQ8Zq7Epss4L5PmrlnEyecgBQJU3WY9Jt5oKP6opL3WUc1IdWEZ7y2fVERPd9qCkcqHUg9iR2JLanZHSbV/vwe2AODdpmBHJzMBBooJcNn4R0RSoFoQtUvCtSEqfEo1P8qdtKV3HWA09oLpzIbZ5IETNBIDk1DOX6z4T4IeVPck4FsRkfZ75xJMmuCwIfUjKkUKdbwDhHvo8DG9wVKqAlDOT0OfIx64FmXYS/zhDtml2YvSogNXBYqxtaCOUZ+aNGyruiClv/AITLUmWlDgzFBQUCzAZU3v5I0Vx3+mclgr5xnwnaACQPNAlp4GoXybzaysiE5ilCH3RLYuC6ZaxME2qSSlgGqGIO7LwQFmLWk84B3JrsO4bYRnAhjrtERy7bZ5KlJmLK1nnEKYJSCMxhAp0vDzRZ1y0TZajhmHCC5NXYM+jiAvOBf7c6fNmj/wAyYm42lNdVo/pemlwFwACDOmKRMK2SUkE9iQpNGZxnBfG99lWjplemlxcVa8Bh9X2X8JPmgu9jVPX6oG4Ej6BZfwZf5REt9qqnoPqi4AiuOOWiBaojXNiAlUyOMWkRylvCnzMIxE0EAVLliAL0AwkbQXbOGVa3BCTVqRnbXaZpFXY1r/iukEcyELCMKixCphCqOylEpA6IBvKdMQUpQoBR7YhgAHzaLNCiEJLO5LkeQ16THN5WdJluqZgKecFFIOEgg5UfpcZwDI4SmSMM5STMCQRholW5z2Kqa5xY2DhCJgAKqk00f/MeeybJy09KThUgrQpS0potnLHYakERa3xwbI51lXyZJcyySJZ3pPa9GXREHokuYWzgvlWTXKMJdM22yAylSZyRkMZSsdZS3hMXtlvkzZZGEoUCQQWcAB2ToekUiiwtN5BIdi7Fh6oyd3IXaJpNQpSXqecljQkau+WyCLrnrXNxE81uxGQFC53msaK55CUJLCgcmmY2QGVl/CJE5pkkkE1XL53Xhz6oOk31LtExaU1CAMK0lR0FFpo1Xapyg2+piUkpRULqwOVBXod/LFZY7GxKkEJKiMSUy31IwlSTShfLXpgLSxS5c8BUshmIOJ3BFCCmuo80ETZCUftFM+TAk+QR1dwCU4h26iep8I8gHkglUsLO1j5dYAdchGEEP0+0QBNmJSWJFQW2e9Ys7evABgZ1KqDk2vRFDbrcXmMMSElKQw7YO7HoIEBzbr2kyk4llgOmp0A3xiLdw0WpR5PmprnUxpvh6C4mISxHbNsq4IypDYrL91Jb8NPkZNemIMFdSkz5p5VbAVWXqsCpTnq3VFzIvYGcEKJ5GWk0SrmpSAcIBDYdBGj+HyHISlIbZLIHUpmitvUptAwywHoSzJxFwAnES2qj1CA2PFVZUpVMWlKAFJOFgQrCVAsXJJ2Puiz43y11T+mV6VEScCp0kTFSZTDkpYcJyDkZkZmnniPjgP1VP6ZXpURcVdcCv/Asv4Ev8oiPhHPwlG8GJeBg+gWT8CV+QRheOa2TJarOUEhwQ2jk+F4YDrReqXbFWGlXgljXyx5hZlWlS6lzolQUU9i70OWXhie0i1SwJnzYBd3xU17El23xEehWm+0y0489mg6ycoorLxg8qpUtcgYKh0Lc+ApD+GMbeNqtSpIWpsBVhBGJKlUegOgD1AETcF7hM9YWohEpJ5xJqsg1QnqzMBqE8JGPMDofCkuxBzKFuOaqLiVO5VLsQMiDTro9IDsVxyUS5iCAXWsg1JANQCraGA6hEkixzEELCVTGqMJYF2YFOemym2AtZEkYGIGmTUpoTGa4ZXg0pSAakVbQE+ykX9stACFVCeaG3OFMK6x51NvATCpM3I0xa0OjwEF03iZLKKRhPNDJ5wYAYn0JIBbVn6dxZpiZiUHlXxJBbUUDO4z6YzFntspE6UCh5aewyzYYVHbWm7qi4mX6vnHk2whlAnXYWFYIuDYc3VnsJD79kQz1iUAoqcEkEguwKSXGTikVJvWZ26Q1GwuW6sPlia2qTOkrDFxhJow2OXgJbquYS0/NTlgEA5pJbPVNAXi5MycUlHK4cT1CUhbGhqBlsasZ6VeMzLJIyAcbs32RJKvCYSRU5ZUP5tIKI+LQguqYTvUpRIao5ysg22OZ6gAKpOzLPQvoX9cQ2meSCVEg7SzCu1zAstSQHAUpwXIemVQHB10NGgjTXXaVIssxyVGSkqSaFwxIDDvWiim2y2qCjhwJUQU85AmDUFnI1q8HcGQQqemoxI1BCc9Ekkaj3MA2y1OtWBak85RDAF2ehxdI8kFaC5cfwLHkppigk0ZZUoHEBoFQKm7lCy1DrUkvUVU6d1X5xeBZV9mVKTLUlRM3lSCwAzDlhscnftgyZeqOQkgnCFCYkkjUAhIzd3KemsBTnEOyCgKuxp1MzwLNtRTkDsqKeD2xOm3Ko4zDsCCR/L7vDfCS7io74HoDeqCBF3oEpJIJVtYe7RX2kKmsrCQOyBSRXeQN8HLmF+cga7a740PB3g8mejlJmJCS4CQAlSm7bKggqbigKzaZxWxeVQhIDMtNKdPkjSccP2VP76V6VEFcErjkyJi1SgoEowly9HBgTjh+yp3fSvSJi4q/4ID6DZP/AF5Po0xmuH9nEy0SUFLjk1KcvTCsadfkjT8FB9Csv/ryfRpis4U2FC5stZBKkJIDEihNQRrAed2Gzq5WYXDJUpCWBdI5pU520S24nqOVJCUEmjAqKi5bUklyTF0i5pYJPPGIuWWc2A8wEdTbjlLBSoLKVMCOUUAQNKF/bER55iVbFggfNoPO0d6tuPmDRoZVm5NmlsGZwzUoBUvGiTcklEvkpSeSBLjCS77S7v1xnbYudIJSoF2YHMKD5gCAnM3Cmpz3f56YjrMGEKW4BISlTYv4hTMtlqICQFGtdevw5eGJLHMabLUHqoB8QOZAYEaVyggA3mszVypoUla5aEgFsXNKyFFtd4imtNycopRTOapJBQRtOVKtujScKLvWbzl4KDkQonKoUseseGDDdANSA5L5v1Vr6oKzE0IISlaZRVhwpUlK05DU4mpvfIxKLuUghJU5DGnOdw+Yzyy3xdG6wAGQRnSjanJo5lkJIAQAd2ZGjkwQJKQU54WetG8lNsNMlJzAZ2dIUWO/C7EsIImTFCpz0AqK9VaaxEuYonUbMRfwAQEi56E0QMjTmlsqEB89DTSF8KINH6iSesf4iNdoXhZABOfY59ER41AVSGNXYGtGDADzwBibaps1P1N79MActyZISijuxwgPTQ5GnvqROtNaoBHgbpCi2kKyoWtgJbKUWCRV8t0AXdF9BCJkxaQAlLM9HJcDflnpAYMtZdOpcDpOg0jR3fwJKsJnkJ2oABVpmpmGWjxqJPB+zBOHkUNq4cnSpNYqsHPCJolplusYKlIKnxHLeHB8kWJuNapMsCXzgsqYkJKdAavvjaS7OiWAlKQlIyCQAB1CHUAcoEYmXwUmOS6Ev/EcR80OOA6ldlMRvACm6jnGwGREMmbAjK2Di9SkhU2Y7aIDP/2LkdUaRNkCAAgMlIAAGwQamdHQLwVJcb4lPs9cUXHCfqud30r0iY012pqeiMzxw/Zc7vpXpEwwaLgt/wCFZfwJPo0wHwhUOUTtw+swdwaH0SzfgSvRpio4Un5xI/kHnVFA0ua+cSpIiukzW8EEcrviCSaaxzMlpWMKxTQ6g7QYjmzhrEtmUIIzV93TNlJxJKpiXrk4G8BnHRFXdtrxzEhSpeYqzNq7vlQR6LSMrwluNBBmIQklLkpKXBo2IJ1UK016ogARaAVqClIUZbgzHoXLkA9Q8kcKvPCSAQptMPnLxQWKyAAnEWKgS4AFNjdUFSQRRIBGpca6sRWrnrgizVeqyOxw7g5HS+zwxIk4kk00PNJGfngL4S9CkHcQ9Cc1AZDfHBtIKglw4BoxbpNIAwoAo3hb2e7xHMmDYmux38lTA8y2KTzSznJtaONenOBRasAcpJqK0rnkx6KV6YC1SEqSaOWqCz+AVjgyZf8AABSvNaoH8WgpFWL4SKkj/sw9zE8i3oWGUtCwXIYAkNAT2e2ylKwyyorUWGFBINWOdPcR6Pcl0pkIDsZhFVf/ACnYPPFXwTuOWhKJxDqIxJcDmg5HLMjwRpwIqmhPSBbdbAl2ziqmXl/NBVvMtAGeUCm3Syc69BimtFvd4qZ95N22vggjXGYNsDzp4FCR4Yx9svRRGJJJAzIpucxW2q0qWxevSeuIV6Ci0VaDJU5482s3CCZLSyyFgGhGbDTfGguXhFLmKCQWJyeA3t1KcnoEZvji+y5vfSvSJi/uOY+LoEZ/jiP1ZN7+V+cRcVp+D4+i2f8ABlfkTFJwnSDPHeD8yovbjH0aR+FL/IIzvCyY08fhjzqi9FcKGscqml2jjE9d0QrzEREFrtBxhIOhf1RYifhSOqKddqEtSnIxrNP5U5eGLEqCkuTkAYAyXbgGJo9AdscqtwJrllFTaCCAXND4GgJU8lmepz2QGUtKefMRygCUqXnmySQEjTtc97RwmepJSCtg2xwNanwe+U1pBMxRcspSlMUsACos52b4kCnUxIUnFUUISQ1AANvkiI5VNKgVJKg7l0hicg7qfZsgmVayAGU7UdYeuygDGtXjgNUKJNWCVGgeoIB0LwxmhQdAwhOzPz0IgDZcgqBJ5OuSkmoOrA6bnge0SzhwFeItQlBVqSzpHN2ZxAmezkErcDUvTKmpAMcTCouSo5sKgMOjfAVNrsKwagnOr6DRqE5R1dUoqnIRTCtSRQPqHdjvgi0zFIcOVYgKjVnz2RTTLRMSQQTQgjLMVFM4D3Wff6EWtFnNCtCiDo4ZkjqxeCLlVpAS5jy7hcPhFms14SiUrQBjapTVjT+VfkMW9zcJRaJIxnDMS2IA0Uzc9G0btIqurzvdQmTCahyw1DRUSbyKjnnA1+zuco0IJeh5wOXqimk2tKSRiwvk+mY6og0q571fqeOFLdNOl2EUqL0TkW2PE1ltj5BgMwTQwQVZJ6nUlWRFH9sCWqWUHEysFHfRQyy2jzR2hZCiQqgNau43dEWibQFJKTUGigW8sBmLXbACQ1fd4rpN4GWtw4IyiXhPY1SluKoXVChllUHYYolKiK+g+LG9jPlqJZwlLsXzJFdmRoYfjj+zJnfyvzCMvxDTSVWsbEyfKZnsjT8cf2av8SX54uK110j5iV+Gj8ojIcM5zWlI/wCNPnVGxu39jL7xH5RHnHGVeXJ2oD/iSdmZXF6IplpiKx2zEptgjOSryBGJR9vRDSb8Qgkk574iDbxmJ+EkKLAJxHeHYJ6zFvd9p5RgxSNBRyBujN8E54tVptClVBSkAaAYjGws4SgswDZUygGnSEihGjnr2wIZqSAlLM7dMVHDe9sEoCWplrUwbUDsvV4YzNwXkpBxTV/NywSkE1UohkgbWcmAgm3i0xYwjs1gEdJABO2J5U8ElgkuQRR8xUnfmdYGFmNVqIAqSwepfq1ieRbEpU6almL80Ak5Uzetd+kETqsq6EqY0Bem8OEnKuztY6s6CUtMmYaliFORo5IFB7Y5XbJIKgJJINCUspJI0DlszpC5RKy4GEmpBqQ2QA2ivvWAOFnQUjCXqU9LUo463ERWtBywBTVOVGfa7f6yiNM9YVLAKEoq7Ag/20r0RdWYY3xgYQNrF9oGkBmbbKUUqOFhQAUpUVptA8sB/BubiTiG9Q5pBfXSNZNu+VlnnmQ4BzFdIrp8kJBZzo2xsh0QA1y30bOVypoeRNOFaSXwk0UreCDWBb2umbZVJmyiVSFHEhYU+E6AkZHfkfJDWiRj5+pYEPRzteoizua1qsoKZicdnXRaDUAGhKR15euApJl/KX+0Ti30BLZE0rAqp6D2ywN4CvWIvb+4PpkzhhU8mYMcpWbpOaX1YnwEHWKGdY2OY6IiiE2FL82emgc81eLwAF4FmTlAshRIfXXqjkSFpyprl1PEa1LOuXr0gLSwXxXCsFtuUHWomUpJFMT841SRnpGYwknXZFtdN54UmTNAVLOpNUE6jdCi7FplzZZlqWClQBwnsgQM0nQgvGctN2qRUlLE83MYuimcHW5KUhJSzg+QabYkReKZnNWAAw0ppTdAb3iFTz7X3snzzY0/HGfq1X4kvzxT8SlmSk2opeok0zH7zIxc8cn2ar8SX5zFxWwu/wDZS+8T+UR4zxuzmvBv+CX+Zftj2ixj5tHep8wjwnjlWfjJTaSZY/MfXF6MraLZzQkZ6wCpRIr77mgm77EpahXZo56Yubbd8mQOfMCl0oXUWNXAFPNGUXPFnLAE4sX5oy0D69JjR3i5UwPuYA4tLODKnrAZHKMnbQB/V5YvxISVlW8eX/UUeS8KbVitChpL5g2UzPheKqSQ/O01fKCL5J+ETn+9mZ9+qBcL6dLRBfXdeIwEGoTkkUoXc1zZsoacZZVjBShNEiju2ppu0iusq8HavUEO4NDlQxIZ5Q4clwGcbaszxUWC7aVEl00IembsAW0y02Q5tIBchzTCGZJr2QrTWA7LZQQACEg1xKPY7XAoK+qJwUiuABIaoJUkmjlmqKnwwFqbSpQSrAFVYlKVA0zGMV193iZVpU2uWTFjXaTUDdAki0zRREqlGOjDSrsG3mLZM5CkjlgBiZkUYUFKdBigJNqx4SQAU5kGjjYfVA1rKFOEHCrOuZY6+4iwkJCQtsAluaMaA6A512CK+81oKUgLZblycTHFm5GymeUQComnlMjhriUxGzmjMHOLaxXUma5UrmnKhBL1bnDSKO0WYqSHUggOwSGy1qQGy11g+7rcQkgpIDhKQO1DVUD0kQFrbpctFkMla8RlqC5L0UAaYHeoqfANkZg2cL0rq9ItOEEwTEpJLqS9QM9GI6S8AWeXzXBL1z3HMk6U93gJZFgALkAs/RsY7YKl3OgjEVAO5ajdRERSV0qecaaAdAUYHXeSXwqcNrRQPSXBBaAltd0hAKnoHPuWppFRPux+cksG2+aLOVawHSSGJo7hSWH8YNB0iBSpJClBSgcgOy6nAaCq9FkUpQQnnKNAA9SdP8xqrq4FsXtCs+0QculXsgK6rUiQjlC/KLqGALJDOw2mvkjVWO3IUmhNS7nYd8BtuLiyIlJnIlhgMHX2WepiLji+zVfiS/PE3F3LI5d9SjXvoh44z9Wq/El+cxcVtZA5qegeaPG+M+71G3rWLPPmvLlgcnKWpFAc1AM+6PZ0CkKL0fLc6wWhwU2WehswJUzPb2NIgVdk8l1Spz6ky5lesiPZLZZ7V8bWuZIUQuXKkzES3+bnobCqWvYo4ThVoRF9Zb5E61STKWrBOsk5WAk81cuZLFUaLBWpJ6GjMRj+DcsyLBLRksjERqFLrUaM/kji23uqUJixLWrmhKEhCiSqrvSkaaw3kZyLrImFc93mpCg7CStM0zEjIBTDpIitsV+ypVpncopImSp8znTbfyacB7FPJLXzkhKssLONogryG0WOctSlqlrBWSo8xQqS7s1KmIfgM0AkoWwp2KvDlWPa+H04m12eWqRNtMpcpZTLlzFIHKYkjlOaKlKSGLgB3i24KX9hTJslr5SXa8DNND8rhc4kTUkpXQVq+6ER8/iRMoplip7VWjOcqZwpyFE86jUc5bKHXpEfTVuumXMrNVMNG/bTEJH/AFlqSH35x5vbLHLlzJstTTbGJgSu2zJYmzbMVuVSeUW4UHb51vm8VdoQjzFC1CWAiZQlilnZzn5YkSnCS6swCOaM6E1zy96R6pwgu+y2CYtaZcvkZtlUJJADonyUEpZQqTMSoF9SnaY1vB21WaTIkSDaJSpgQkEKnJVMUo9lmpySomnVFhHgIt8xKRhUFJBFTV8iwHsghF4SyC/O3Malmz06o934XSccuVZ0gD4TNTLUQA4lgKmTfChBH/aCr7uqzLknlpSSiWCtgMJThSapKWILbIQj5tN4LNEq3UVXTPdEkuWcbLLu23zA1j1e2SVSrkRMWFqE1Utc09nMlyJiwShKlVLIZLk6mNBwSvqXaVKlGzykBMtExGBaJwwKcJTMUkMiZTsa0OcSEeQCWEFBTXMEAir0ByOzKOFWFSmAUUKYMEhwM3dy7uBlH0T8Cl/do/tT7IYWGU78mh9uBPsiwj5gRdy1HMliXJdqUD9MdpSASxAahzx1alciGMfTBuuT9zKr/wAafZEU24rKouqzSFHaZSCfKmEI+bp9pWlJAITjFQmoKaM9SxzgEIGQNc9fVH078n7L3NI8TL/TEauDNjP/AOSz+Jl/phCPmZbliVGgwijEgaU3dccmaTnVtuZ6Y+mvktYu5LP4lHshHgtYq/RJHOz+aRVsnpWEI+Z7VMdTZAMNtGakaC6rYxNHGm5o9zPA6wO/wOzvn+yT7IlHBex9zSf7BEhGe4rCTLnEl3UjzKhccf2cfxZfrjX2G75UkESkJQDUhIZ4yHHH9nH8WX/9RcVaG1L/AI1f3GOvhK/41f3GFCgISohZWOzKQkq7YgEkJKsyASabzA8iQmXMmLQlKFrbEpICVK15yhU12woURU8mUJZKkAIUsutSRhKjtUR2R6YfCHxNzs8Wr7XhQoohtCyqZKUSSUqVhJLlLoUDhOlIn5VR5xJKk5EkuHzY6O0KFEQPbllctSVkqSQxSouk7iDQxg+EV2yUYsMqWlkp7FCRqNghQoB7gu2SXeVLNDmhJ7ZY2bAPBGiu67ZKQ6ZUtJBcEISCCKgggUMKFAF2i1zMSTjW4djiLhwxYvSIp9tmEEGYsghiCokEEVBD1EKFEVCbZMYI5ReFsOHEcLM2HC7M2kRi0rlhpa1IBckJUUh9rDWHhQRGu9Z7/tpuf3ivbEa72n1+em6/vFe2FCigZN8Wh/283xi/bEgve0V+fm6/vF798KFGRD8cWivz87L7xe7fDC+bQ/7ed4xfthQoBG+bQ/7edp+8X7Y4m3zaO6J2X3q/bDQoog+O7TX6ROy+9X7Y6N92lh9IneNXu3woUB2i+rT3ROy+9X7YB4T2+bMkBMyYtYxiilqUMjoTChQH/9k="/>
          <p:cNvSpPr>
            <a:spLocks noChangeAspect="1" noChangeArrowheads="1"/>
          </p:cNvSpPr>
          <p:nvPr/>
        </p:nvSpPr>
        <p:spPr bwMode="auto">
          <a:xfrm>
            <a:off x="307975" y="-1905000"/>
            <a:ext cx="4219575" cy="42862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52" name="Picture 8" descr="http://www.webpages.uidaho.edu/%7Erfrey/images/220/Nuer%20Cattl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4373" y="1772816"/>
            <a:ext cx="4219575"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547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Rites of Initiation and the </a:t>
            </a:r>
            <a:br>
              <a:rPr lang="en-GB" dirty="0" smtClean="0"/>
            </a:br>
            <a:r>
              <a:rPr lang="en-GB" dirty="0" smtClean="0"/>
              <a:t>Age-Set System</a:t>
            </a:r>
            <a:endParaRPr lang="en-GB" dirty="0"/>
          </a:p>
        </p:txBody>
      </p:sp>
      <p:sp>
        <p:nvSpPr>
          <p:cNvPr id="4" name="AutoShape 2" descr="data:image/jpeg;base64,/9j/4AAQSkZJRgABAQAAAQABAAD/2wCEAAkGBxQSEhUUEhQVFBUUGBQVFxQUFRUUFRQUFBQWFhQVFBUYHCggGBolHBQUITEhJSkrLy4uGB8zODMsOCktLisBCgoKDg0OFxAQGiwkHBwsLCwsLCwsLCwsLCwsLCwsLCwsLCwsLCwsLCwsLCwsLCwsLCwsLCwsLCwsLCwsLCwsLP/AABEIALcBEwMBIgACEQEDEQH/xAAbAAACAwEBAQAAAAAAAAAAAAADBAACBQYBB//EADwQAAEDAgQDBQYFAgUFAAAAAAEAAhEDIQQSMUEFUWETInGBkQYyQqGx8BRSwdHhByMkM2Jy8RVDc5Ky/8QAGQEAAwEBAQAAAAAAAAAAAAAAAQIDAAQF/8QAHxEBAQEBAAMBAAMBAAAAAAAAAAERAgMSITEyQVET/9oADAMBAAIRAxEAPwDiwUSmhNKM0qSggUKgVg1ZlCoiQoGoCjFchespogpoaaQniCACSuSxj8zjC6bjdTLTPM2XKSZtc6KvjnxPv9EoUp6xstmlhSNfl+qBwzBmx/kenotU07DzuZudZHMjTyV+ef7JryhS0tF/+IRDTiR9zHy31VaQv1IgiJvlzXOgtsjsYTEwJI1vp70x93VZfhcBbTjSxJEaDSfiOmv3CmTfa3KOk5d4P1WhRw3hvqDztfyn7KZ/BHkzUCc2W5vJJ+unRLRZBYNzzuDJJ2j75+Q/wxOnmLjTb6LarYY3kNJ3ca7T7uouZdIm4O6XOEjNaBrLC3bnJ+uvNKLLqYcA20vfcCLXQuzsOmm+94Wq7C/+QwCZDWkRsdZ8Us+hG/qCLESDPVGQCfYT93H8qfh/CB8+vzTOUjkfqjMZfl4/VV5mlrMPDwRMXOnILGxuHyzsu0ZRsZ0InbWJt8li8UwltZ6i8zpfzQ8nj+Bz05geS3PZ7EwcuxWRVZfSExwutkqNnmuW/ik/XY51dlRWfStKEudbDAKhCGwoqDBkLxXKE5yMbFiFMi8Dkzh2yh1cAHs1FpDCqKP/AFBy1NGaECmEwwLqrDsCK1q8pogCUyjmr1rVctVqbUGFpU1Z7URgUeEDa5P2pqEZQsfCUZm6e9pa2apHKyWwwEDlr4xsQujn8Qv2tnDOGUXMja4EHedCj4ipGzue4ETDpdyg7R1SNNzpaBuWxYG89dNlMjswExmcGhx17Q2tyEu18FW9/GnI9J2bKNGkka5WSASZ33PqFo8PqNuA5oJaXtM38Gx8XS2vmk3AidZAJLoDmkVhGYHRvxevRM/iubmgik4XaDo0CWAauiInSZtEpPbDY38GxhDC0E5rEwZufhB96YjX+Tmk0Cb+Mi5JgAZjrJFhM8lmU8WIaYMOvLqbWMJzGXMETEz1sU9Sq2BIf3hmh1NtxGrQLZZjvOt5Qt7Bi9RoHd+ImZBktvF462k9YS7GtmbCbySbQILXQN7fd0R9VtpDbDecokRpPWYH7JTtgQ3xOjSDYHvOhsxtBvfoYPsGL1MO0+7ILiIGYw0yPeJ0EeH0SFUXBBIF7mIkEyNe8EyXySc7hAJ7roIEHc6XIWNWxL2NpEDZxBc3Pmh+z8xm4izfVH2bDLZibRPX0VmnSbeEz96LGdjjo4BxmZkACJiGnW/LREp4t7gS15gAWiA0k9RrfXRPz2F5bdC+7SDqH+9EEWMSIv6eKpiqVi3L3SbQZkbT9R0SbMUZAe3SIgebXEE8+SfD8w1kGIyiPQaxr9kK/PWpWY5Ti+GM5ohZbIldbj6bSLm5HgNOvVclWZeR6Ln8nOU/NfTsIwVKLHDdo9RZKVqEI3sN3qFzPTktbF4Wdl5169erHXJs1zcojHo2KwxCSdZNLpcFqPQHuUL1VwRbHrXp7DVFnhqNTdC3U2A2W1lFnCuouf8A5UMZrGQisar5URrF1g9a1MsaqtYmKbEmnxUU7KZE00KmW6Gio0LyomC1CqCxRLXz/jjs1WR4eapSt9Pv72V+ONy1TC8a0/dleJz9O0TmaRAiASY90gwDmN95t0R62Dlzi8yQWh495xm09bfRDwR3IkCAZjR3Jp8fWE+GPDgBEEZTBDQWNgmSAb29U+aOr0aDQ1xkOLMzHA5peySWva1oERJMH9wWBgcrh2ZpuBY8EPBAOzsgdBLr2gE3kaI4D3Alpgvk+7lIvbaCLA7i+90w1j3AlzWGYAJkGwIltg2HZo0Iluy1jazW4YU8hNOq2bnsntDiTJa5kwA0gjfc+Cth6bWNtUr5GglxpvaQGu94ZWQZnUG2tzcB44KG3YwQPgJAzAAT3jFzJ5eiFWwjvipOJDQ4F76ctaD8EHva62/ZLBL1eJAwA+rzh7Wm0ZRmdNzraYuvDiYDv7rCSQG5aYf2ha5rhTaQbAXk2sDN1R9IzF/JsiNdiZ8OqqaLiSA15JaBdmHb4Bne07t3GDrZAQcS8kFgrS6pJcKTgHRNmva0i+sN1jks6vmLpc5xMBveDoY0H3AYPQ6SnaYDSScoiT3mVH5vyg5Gz5iB1uhtpy1gYCYDnPcM4ZJv3rZRpNzKaBSckkuysIzWALm5gBZrRF+ZKo4Ddpk+Y5AA6ph1VrTDi5lic2UnbURMzp58lenRfAyioLd4k5Q4EzGV4EDnFymkKpw8ODyZIaLmXAT0kg+i1/xJi5BH5iInSCPy+H11QWtJ+AGLQQ1mUaBvdcTO++qq+t/rDiJF2wHHcNgDNA9IV+PifX1fEnNeBuO+L31/grlMewB1rLoZEEmxvc7gCC3KDbb1KwuJ+9PO9tgl8l1o+h/08qjsIi8z4rqatNcZ/T4/23RsuxFTYryfL/Ou7x/xjLxmGWJi8OusqslZmJw8oc9Y1jmixetan61CChGmrexAQxe9mjBqJlTSlsJ5FE0aaiwFGNTVJio1iZpNRrRA1EaF6xEaLqVp3oC9yq2VegIytXhKXrGAUd4QKo2TaGOI9pKzXPGX1S7WF0fc2TOOaHue3QtNpQWPgBvS/wCn0XR8+Jfda2DpxyGmgzEd4TJMXF/JblKiSQQ7K7vRmbBhw1PnYC8QuZp4gDlyJOl9U8OJFveh4zbfDyzi+8akfSU87H1dFTwz4a0Clo0NBJbZpOeBEd5s/oOdcRhagJa1jCC0loL4ykTmm0EdbEROyx2+1RaLjNFyHQDIgmLcxHn1VD7WsLQDh6IhxfMXLiPe118hKF6bI2auMIBAZSb8Qa+uPdEZqbiz4pkiIkeAQcQ5wzzQoNy9mD/czZXOMZ7SHGXC3r157G8cbUBltM7TkBPjM2PglsNWZaKfuyZzA6wIaCJmfEa25ptNJHTYmsRY1MPBLRLTL4IBEDNAMuEnSRFtyUqclxP4d4dUFMgRBytJDbE5pgyb8ptKxafZuuGkC8ZhcA2EjwPz8E4CwAZWDMbAASQHXjMep+5vtH1ExWIhrxmosBeKeVtV8loMf2y1wJaIMm4tF4SXFMc55dmq4cAPaxtFpNVkCP8ALcRvYE7TqLpTFY9oJDC6002doxhDKcXgXDDLn6dElnbPOJ+l9FtbBsRUOaoP8OL5YbAAmQQwAnPYkalPUZObK+nHda0saWttqQ34/MR4aIOCxVJps0DyAHTSFqN4vTO9+nW2u6fmkvIT2tvLmug3JaROwDbfO69c9otI5XIyzyzDTTeFK3EKRsPmBHjOms7/AMrGqwiRa8WNm+LbgldHPaXXKmLpScxFiLxOx3J+q57i7Yc3wXS0KjXAt8S25v1FreCwsaYrC0xFj9Enkm/YEfTPYvABuFYQILhJPVa72L32TxQr4ZpDcuW0bJ3EUF5Hk2dXXdzZkxnoNViaqU0IhKZmVaEpKrQhbT6aWq05TToLGO4QrBHr0kACFaVOwQBRSFEdAJjURoVA5FCekizQiMQSVekbqNVhkKrgrgKPCEahFUe1ECqUWcj7TYDI8VRobFY76l/Rdh7U0c2HIXD1WkEgbea6OL8T6/R2mTsT1gbbFOYXCNcZceW5sJ/NHh+qy2mp+R56ZTyvtyRKePe3/tuF4v3b8iY16Jw2Nx/AGnSo4QOTYvaYGl/sJDEcDDR/mTtA0JPKwv8AdkjU4646MHm4n9AmsNhMTVpis3LlOaBJmGWdblr81rc/Wk38KHhzxoQfn9FHYVwE6tAFp9eYEGTHimKGCxD7MZmJMADK0ncw06i4vOpCHhqzw4GwEj3/AHRfR/Ic9FmjYoYOoAc4J2NQOZUaSbiHNnaNf4QcaHta50SNLG4c73SCNd7JjCNIzEU6eYOc0mnWn3gC0dmSQGnZ41iEvxSmTl/tNaZPuVAXmANKd4idYOvksbfjCrVDO8CwmyG1r3mACeiPUaZMmSTJvJk3MlN4Kg403VMzabG93tHuyjNbuNa0Fz3am2wKxLVcLwau4+6LbOdlPUX8Vd2BqgnO0M0Ml0TOkRr+m8KtfF16bGFzXZHguY54kOAIkgTa8dbhK1eKOfrPqWzYdTyHos35+mDTIMgmZtGg331QzW5HTpNtNTohfiANWn6/XxKhxQcdT1mfvyRjfDeHrmQeoTT8N2uJDRMvLfIEArJbUXZewlMOxZJAOVrSP/UI9d+vFpZzvUj6lwTBNo0m02iIF/FNVqUoNGomg5eXa68ZdakkKzIW1WYs/EMWlEhmQntlWrNhUDkWK1qaTqUlpvEpV7U3NCwmomC0KJ9JjLa+6YDkpKLTerdJ8mcyvSKCSiUioqnqaI5qFRciOetGoZahoj3IMp+YWh8Qo56bhyuuHwLZnqfvzXfZu64j8rv/AJK+f4B0R5dZK6PGnXU4KvlZAAj066gfcpelXNN7ndmKjH/5jIa4OEh2jhlOgsY01tKmEYYkTBtsLiJEeYWgzDGZtNtiqWBjDxFbAOcTUw4aXSTkqVqZBjUNeypuB8W5smzXpPa1lNuIFIAgAVHMt1OVjDtYA3O++wzDkbAeAvbXXovfw4kEiZkhxBIFjJDtB8vmEvq34ycPw1rQ2pNRr6bnOa7tMwaXDvukiXAzoRBm4I1xqlPtKj3AZZl1ha97A+OnULbxjTVsJ7NsZr3dqZB0EBu/NeU2thrAPepuDoEkGDMjmQ0XG3iYODP9McLwwJcB2WXuvGUAuGdvutcTOURpsd0nxyhDtGEBumXJESRmcWyTfZx0Gll0HCjJl7oDgXPJgTVaGNbAAv3Z5HTZIcUpbEuIzS6I0ghvnG1wfRNOQ1xlekQJjp8/miswXbNAc4tZSa4taBPeu5xOtzDRN/hCfxDIE6+GmadB6Ex0VMN3Hy0zcNI1sZ73KRYea2AaqYZtWKeKrPDATkeWU8zZIbeXNYG2Fs86d0JJvAcK10/ii4CTDqLQCRMAntROmkrfZlILh8ml0km4y5dQQJEjbwS1XhNMmclJxM6QLi94jml9JPg7b9rB4rh6Dnns3Gq52rgIaD/paIA8yfFRnAKZbcuBt/MhbZphtmta3o0ATqRBagVnGD+xuCmnIdOfrcNDNHE33AIA6ldX7C0IxL3DQ02/SP0WHVInSbruPYzCAUu13d3bbZSVPz5OKPi/k6ek9PUqizAUZlVeXXW0S5LV6cqMqIoMpdZkYmmkHiFu4iksvFUk06bCmdUeFV4IVqRTsEWqJgsUW0HMEo1MJVrk5RauryX4jxBWheg3XhKH2l1zyrHWvhX7VI9qve1Tlw26qqgoOZGpBNx+l7HotkEcwR6gr5tRdlJH8L6bhQvn3tDguxxNRsWJzt/2vuPnI8l0RKNjgOJA1gCIMXmdJB00HodF02HrtIEE6RBE5eV5v6/suFwJjXLzB3tvqum4fXhoDjAO4HaOaQJEtOxtciOabTWNaZAJIi99L3MzoYAPjHivThswMyA1pLhMd0kAEAjvESY6m2yO/GsaJJLXOLQ4CmAMzicoa4A3JiZgWF7ELE4zxktpkM7NsQGRJywblp0BMXdziEfYvrS3GKoboM0ZWlzS0sI7O0O5SLSNiJMQs3C4m5mAZabuu00++9pbq5pHd5jyJWZXfVrOBcS+QAAXZrMdAzj4hAcADznxeZQe/M54Mz3nE6uNzO+g+fkdJTOlwmJkzoHEOgNzQ54LS1gvpIAF/wBCtj60lpLxEEZg4Z8wE0+4BJEd2QbTtqi8PpOLdPkCJuATOwubfogY6iYMTcHZoIJzSQ4CSLanwtCrCVgVqoEC7SBAzOkAGO6La3+W68wOIBdBMCYESS4i0NtzgT1R8Qwkzdxn3HCQCTJjWxy6R6hY2IY5h0LQZ10vrqNP4Q6ljSuqwjjAcJucx6WAI1sL9bwtaniNesbbid/TbZZXCq2aGuaKZMHuyW5dGANBJJ38QdZCff3bmQNb21BIzCLEiTfmll01gFepaNvS8ztbbTRZGNqzPM39U9jMaIOWHWuXBwa2dydtB49blc5icVOrxysIHWI/VHQse1Km/L9V9G9j3f4SnaJznyzG6+VOqSefL9PEyvr3CML2VClTOrWAO/3G7vmSo+frecbxz6fKqHXV23ULF5/UdUFZUTFKokwFdpUjHC6UriKUq7Xo0SEosLE0EqwQtytRWfWowrc0lDBUXsKJ8BxlFPU3JOiEwLKvkpOI9q1ELtEOq5BJUoqY7VWbVSbnK1J6Og06bpWhh9FlUXXWrhQq8Jdn8MxZntbwQ4ijmYJqUpIG7mfE3qdx4dVsUE7hTdU9sJj4rSqRsPNa+ExJPu2MgEgEm+gv+/6yT2v4aKOLqBtg7vgdHXMecrKpHSPr8/Hqqbox0FGoBMCYa4gF5hvN8RBsCOcWS+JovrVA2HNAgmGBjGEDLILM7oBgRufyoFLM4XMa3ItYaBwBgAC5sb6rd4Lhmg9wQA2JzPyuqxmYC0akd/nEk2JBRkC1y1TFGg9wgsywImSMoAOljdO4b2idHeZmaYklsTaD3iNbfXmtbHU6VWoXvpscbuMyBlEAGxg9BfXcBZ9TCtAIyZRawt6prLC66Hg/tZRpsJLCXxAMgQTYk9PA80hxP2ia7S+vLfad7+Wq5fFYE/B3ehMj9wln4GrvAQ26Oz/GofaHLeBB1m+/7eKTrcbe8g8jIEcjZAp8Mv35PyWjheGMDg4h3RrnAiSDltEkKk9qQ5wzGvyAEMa0mcgL84bMlg7RxkEAGYJvvNruxDGGWzSPeuWtJG3LUixjzWhiC17QHmAMz+6wOcHNMtE3cByg7lczia7m2N9NW31mSTcnqfBJebD89fF8VWzQM2w3Mkn8x3KzKzl7UeeSC4oB1XU+wHCO3r53iWUe+eRd8A9b+S+lO1WT7CcO7HCNJ96qc58NGj75rYr2UfJ9NylNyMkc6apvlc/UV5orQo5qs1euXPYoHmRqNRKvXrCtjHKglJ1qcpqnUlUrBaXGZhYomCxRU0McM1qKRZRrVeo2ya9NITego7whtalppAqrVKavWQWlNG6aOEF1r4UrIwpstTCOVJcS6jVoOgJmnUSDXzZMMWlLYwf6kYTMynWHwnKT0Oi4UaZtuXVfYMXgm16TqTtHiPA7H1XymrhXUnvpPEObLb/Iro5vwjyhXiItBBmbDxboRzG8XW7h8QAySYsDItpmaSf9buewJ5wuXB6x+i0aVYxJMQQW6WA39ZP/AAqShWnSJ925Jg5QJ0Ee7yED0CK7Dk6nKDPumSRtfQLH/wCq5JDTcm7tyfubJrD8VBFxcGYtB+xI9NN39oXDw4UCJD3N8YcPP53/AJQquBy2LyefdjQuBm+ndKFT44MxabGwidQ43J8n1Ag1eJiRqSTrIn3nEXO8mUNjCDClsZSHeUO8p5LxzttDvzI1j5KlfiTSO6DvG5iBuIgCD5JT/qLTrtod/AKk6hcP/isoMnfbydaPALHxzw4kzNyZvPS3JR+MMGIA9dY1lLmoXG8a6+gS26MDJ3tH3uveG4Y1arGASXuA9SvazYb4n5Bdb/TfhWZ7sQ4d2n3WdXnU+QU+r6zWn2vorWBjWtGjQG+ghLYgrx9ZVc+Vy6sAj0XJZxRG1EtNGgxyvKWpVEYOXN1+qRHtVGowcqPC0FUOhGzylivA+EGHIXqp2iizOIaivFlRgRJRtNyUrNQmtR6pVDohpsK1AgEQmigOCpKXoxQqLRw1dYgqQr0cVBVYlXTYd91pULrmsFiZK6LBVLIwlbWGboub/qDwDtGfiKY77B3wNXM5+IXQ0qqviq3dPgfomlulfEHnlurUqo+IEg2IbY23E2VsZGd8aZjp4pUrphK36PBKLqTsl3uEtMknVhDQPIgnk4re4dwRp7RtLD0DTu0PrUu2qucAMxbDwW7wGwRN7wFxeBx5pkGYgyOU8/kuh4V7TGg4vaASQwTrYOlwi8g3Egg3TSz+wkHqey2IFPsGmn2VQ2zU29qL65mgmdbyTC8qcErPpimcPhwG9w1GUoqklzol2xkESdxtITdT25Ln0ySIa8VHENgugPIpwNBcD0JJMyOr7XiCGBh7r5c4EOd/dc8DS5LXEGbGei2capnxiVPZ7IYqHsgQ7vl8gG+UOEWlwy23KTHBQ4Atc6W+8ZBa68giPdgGCL3EzqExjuMOqRyvqAYEzba/3CzcTxAwWtOskxpfknvr/SV3Q6wa3utOYcyNT4ckOmZKAHH+EwxhABO4n9rJQMUMK6vVZRpCXOIaBt1PhqV9Zo0GYWiyizRgufzO+J3mVw39PsQ2nVe4gZi0gHkNbLS43xe5uoeXb1inGSa06/ERm1UbxHquKdxS+qvT4lfVJ6GlddWx8ILeIdVzGI4hbVLjiHVD0H2fQMJjlp08QCF86wXFOq6DB8Q6rn74qs611YeisdKyMLi0/SqhROM9iC8JlplCqhEpcuXiq5ep8DXNOCpUKMQg1UisLON1Hq7WrzLdYQSEB7k1VbZADLJ4WlMQLJVgMp2oyVXJCtzUrB8LVggLo8DWsuVo6rXw+Kyo0uOspVrJXjGOy0XGdis+hjLarJ9psd/aLdzb91Xial05LNJnnf1Q6jV7KsuiwoAaIHjEeWqdwLW6e6ImxJOcWu4xAOpidI3kJ1GwhCrGiDH61INygVXTBmWgtGsRlMzECOpulqmcauFxMbiNnXF45Shiud7+IEXEGbaaQFSrVlZnlZjtCTtIsNRIgawqgQvA7/hVLkQECPXrZnGNP0FglGuRWBNIW07gsT2ZzDkR8knjeIF5RMsghZtRhBut3z90Jf6EpVbptj0gzVNsSU0PvfZLyrt0XgYkh3lKsQVtYDGrCLbpmg5DuSjzcdlhMatjCY5cNhsSQtTC4pcnfjW56d5h8RKZe6QuZweLstaliwQo5hxHar1DNYKI6GMAlCeVFEtUirGqxpqKIGCrs0CHVZZRRNyFLObCUqvuooujhDpQ1ITWFl1woorTmJ2iVsd2Y6rCxuKNQydNgvFFbx8yRPu/SpVmKKJ2We1KupKKJawTmFDIK9UWCh3Vg2VFE0LRWUkVoUUTQBWqYiiHXUUTwKVdgyERrIUUUu5huTFIK0LxRSOE8XRKSii1/GNUloUTC8UUulI0sPXTlLGkKKKHUWhgY9RRRLjP/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2" name="Picture 4" descr="http://static.guim.co.uk/sys-images/Guardian/Pix/pictures/2010/4/11/1270991053653/Malakal-Sudan-A-Sudanese--003.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43608" y="1700808"/>
            <a:ext cx="6940277" cy="46268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5719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Sharon Hutchinson’s update (1996) </a:t>
            </a:r>
            <a:endParaRPr lang="en-GB" dirty="0"/>
          </a:p>
        </p:txBody>
      </p:sp>
      <p:sp>
        <p:nvSpPr>
          <p:cNvPr id="6" name="AutoShape 6" descr="data:image/jpeg;base64,/9j/4AAQSkZJRgABAQAAAQABAAD/2wCEAAkGBxQTEhUUExQWFRUXGRwaGRgYGRwYHBodGx4cGhwaHB0cHCggGh0lGxgUIjEhJSkrLi4uHB8zODMsNygtLiwBCgoKDg0OGxAQGywkHyQsLCwsLCwsLCwsLCwsLCwsLCwsLCwsLCwsLCwsLS0sLCwsNCwsLC4sLC0vLCwvLCwsLP/AABEIARYAtQMBIgACEQEDEQH/xAAcAAACAgMBAQAAAAAAAAAAAAAFBgQHAAIDAQj/xAA/EAABAwIEAwUGBgEDBAEFAAABAgMRACEEBRIxBkFREyJhcYEHMpGhscEUI0LR4fBSYoLxFTNyskMkU5Oi4v/EABkBAAMBAQEAAAAAAAAAAAAAAAECAwQABf/EAC4RAAICAgIBAwMDAgcAAAAAAAABAhEDIRIxBEFRYRMiMnGBkcHwBRQzUqGx8f/aAAwDAQACEQMRAD8A78Hs6MHiHNiqw9BE/FXypbzPEFY70qIsoG8HkpJ3H0p3xDSWMF2cE6UjUBv1V586SnHGlmQSlQ6iJ86zYpcpOXyKugElq9jaumm9SHWYUSIjwrhMGtt2CtkLGp76qjEVMxae+oeNTcuygqX+YClIEn9qDaS2LVsMcD5S0lKsZiVANNRAsSpUxt6j1rlxJxlicYrS3qbbnZBMq8VEfTahOZwFJaBOlNz0k7ecC1Esv7oABtas7gm+b37FEq0gazlD652noVXqTgcTiMG8FhJCk8iJBB3+tNOWsgqBpjbQg7gHrIF6WWT0aFeibwhxQnGJUTCHEiVp6DqPCiiFSsdPtv6VXPECvwuIbfZAEwFpFgR0I5g0+oxk7fqAI63285ry/IxcXcemNy9yViUwAQfCsSqTG+//ADUV9wkyYEbTv5/GtEzMEWEmb8ufzrNxZzmkJntXzSA2wkkSNaoPKYSPkarXsSTHM0y8fPFzGKIkgJSBPl/NQsvgHxr3PHjwxI57ICsscHKZE+FYxhybRPgJt4+dOWCQFC9YENjUAAJF6Z5GBVYlBSm173SQR9d6vjIsYXcO24rdSQTsPA1R2btQ5barc4LX/wDQszyB36Sqsnm1xTG6YzpWFX5CtSqVc4N6itO92QqR4D4V2SuwNhvbpXm7Ddm63LmRWVxdB6wTc+u1ZQDsEpUk+IKdus8tvGkHEMhLik7kKI2+/WmwYvSAAYju2v8A80o59mAbeUANatzyEm/rXqeNytpCR12RMYzF4ielQVt2mtnscVgzaOlaYVWoRW5Wls71N2mAt2YtA+gou6+Yjr4VGbQG1KC+6rcA2kRYjrauTmMbCgVKgf3lUpS5MpFJAnMBpeUPL6CuzWMIAih2Ie1OKUST4+AsPlXP8SRtB8CKuuiehlw2cK5fGpjefLJN6U2cSuDAr1nHKBiEjqTSOCGuPqMWbYxTidSjJFWfkZHYNmR7iT4i0wPlVPvYkLaWRaIB8jb61aOTuF3DtrMJlIIAHLbz6WrB5f4oWdBFbgN1bX9PP41JRBSkCdWmL8h4ioH4kJte8n139OddtY0yki433nkQfhWF2STT7K19obejEzuFISQRtaRS0y+RT57S2/yW3DuFFO17ibx4g1W6nj1r2fHlyxoYMMZkQbGurWKUpV5vQVLoiumFxhSQe8TyHKqtDWE8e2rQFEc4q2eDyFYNoFMDRp6TcxHwqsm5caV2g07cusD71aGVLCG220xCEpAG2wi/TrXnebL7UgyCbbISjTvChHyE1iFiFEXvE+X0FRWXlXm+9/petMIY3HoetYF8i9dEpZkDUoA+v2rKhqhRkeUn/mvaFoffsAcO4lUQLAKJPPaR5SQaUuJgEPEuNnUQI71iItMVajeFbTZIG24HI/x1pB9oTKSUOJEcjeeQiPga9PBJcjnfsKa8SpYiAByAH9mtcGrvVq0YIrsy3Cx51ukAsLMMJ+IwuhaBq0AIUBcEbbfT+KqB5opUQoQQYM19FYXJtDaSm0gWFwZqr/aXw6plwP6YS4b/APlufj+9Y/GycZOLBTErDpma6pwvl8K4tGAa3wy1KUL7X84rY2xlQfyzLZQox50Pey2TIjfY10YxeKJVpgAm9rf8VyxhcQQuRKtwNvSkV2PSJCMKA2tPXSCdudWNhcPoaaSDfQkDzSIP2pd4Awgd7RTiULCdJhQkTeLdbVZCcI0lCQoe/BIO48B/iIrB5GRXx9ieRXpCljn1WATH2rtgjqWlAm3wvuTR3MMrQ7ZKotyv4ddqhMtdikhOmQYncmY68r2rO5a0IsddgP2jNqVhVEwdKkEx4mCY8dVVs3l+uAk71dOMwKHGHUKgJWIKoi3WPDeqWxOBW272cySYB2nxnlW7w5/bQ1aC+CyhK06dQCpiJAmhj+CDa4JAipzHC+I94suGACbiIM33vsaD49yVwJEdf4rTF2+w9D5wHhi72h06wkTtsZASfv6U1IfUoEGTIMKIggn+R8qVvY5mpRiVMzZaZ9R/EirixOWtKJMBJME2Eecdaw+Rhcm2h00Ij+JU2IAIG9xy5/XnRFQiF+XLlFp9aPP5eSDp0KEXiDPp1maDYjCquLJHPUYv67VkniaFdEIwq5B2FgPOsqcrLim6YIVXlJxYSSxl8jvKiOkzPXx5UL4syVK8I4UpOpELBO5j3t/CaPbJ35x4+FZqRp0qBVqm0/EeArVCaTsOyhnm49K21XB8qNZ1lvZuuNx7pt5bj5UPwmBLq0ITAMXJ2AAkk+gr0eVqwF08PYvtWWiTPdEeY6+oNds4wiX2VtPAFKh5x0I6RQ/hHQ3hwkKUoiZVoUkb7CRtRl5NpEEEbisCx027GUSpsTwiwhXZpSVKsCtRIuq0pSDFvGdqRV4bsnilY9xUEdYP0q8MbhgpaXEidMTHmPtNJftK4cUk/iW02jvx/wC1XxZbdSA4kTB4/LdHfwiNUGSHFAEwALRa4pZzVbS3SplvQg7JBMC/KfShoeTN0zU7KWFPvNtJF1qAt4kVZQ47G5It/gPKRh8Ghwo1Kd75AN45AT4XpkOC7QyCCCORiOXSRapjmB0soSkWQAAPCINR8GkADqLVgnBOds6rIbmXBsWBHP16TQzMMEhIClJNv0dfMjYbWF7U1u4vTYDUTyHIdTQXOsLrQpYTCk96BzgdOtcoJdAcRYxucAoCBAuBoTyHj8vhVb8YuAYgAchenbCKSqSR30nc/EfCaQ+L8MpOI726kg/aa0+OlyFlpGrXEikjSNRERBUY/cihDr5USTuTJO3yrlprZtN62KKXRNybD/BWL0Y1k9VAfHl9K+kynUkK5xFfLOVvaH2lD9K0mfUV9MYDNm3g42gw42YUgxPWRFiDuCKz5VUv2KQZsUEGRWKWhwEKSCY35/GK8xDsAE8omh+aJgdq0YUm5vYjnPpWe6HJpyqwAhQHWBFZQ5rPRzBIgRFutjWV1YxaBicagqTCiETCZG5MQCQfrTHh8nV3SqJH6ufl5UI4BSh1khSEFSFb6RJBuJte804OL0jnTRwRW2NZWPG+UFDyVQO8nfqR/BFcuEMol1bgvoTp8yr+AfjXb2m45Xbtt7JQ3rnrP/AqdwNrQwVOp09oQUzYkRuByuTTTVIFbGfDICUgCwG3KuOKfUghVlIUYXHKdlfGPjRDCpBEUu8YL7FKFJtqcQmRsQVXnxqLTrQ6IOD4vwqH1sOflgGNajAnxHIeNG84zPCIal1xBChASCFFc8gAZNIuc8Ph7EvDmrvC3OAa1VwuhLST+oK+l/tRuCQWJfE+TBClPNIUllSoAO6D0Pgdx8KaPZu7h8IEYjEJWC4SELiUpSkgEmL3VN6340bWnBLSBqSSgkxcAK6+cVJyhgPZS1JgpCwPGFK+W9V+rcFfuTUfuLYw2MbcR2ja0rQf1JMj5Ut4TNkuLdCRZGnUeUmTHoI+NVvlSXWZDbrjYVvpUUg+cUbw7gwuBWsm7pUrxIH7gD41PI76HSosLL1BQnmbm8VpxFiA1h1xuRA9bTS7wVJZQ8tUrdGrznkOgFMWc4dCmVa1xIHWN9ttqWL0cxBRgwtpCEe/dajvAmb+cAAefSkDjbNQ++mEpT2adB0nUJnrzinfifFHC4R0tEBxStJJPeF9JI8BMVUqa0ePG/uJT0dAmvNNbA1qF1qEOaqsvh7ijDPNMJW4rD41AKQ/EJPJIJ2MpCQZ3quYFc1GLjcfWlnBSRydFwYrP8ehWlxKHQLEgaT5ymxHpUZfHC3dTaWi2oWVqIMDYgWrXKc3Q7h0OACI0rTyE/SFG3gqg+eNBt50j9beryIsfmPnWJblTWytkjD5kpQmbcqyg2XqVoECYivKdwQdFk+y3E/muI/yRMeIP7E1ZSkg2IkVUns0XGLSOqFfSrcrXERiL7WWB+FQsRKVgehBt8hXHg3HHFqKz+n3h0No9DRf2gYRTzTTSRdbgHyN/Ku3DmRt4RsoaGpSoK1HdR+wqGZJsZBsdKE5xl4cQUGCN45gjYjxBiiDba+cUtcbYJzQh1s6FoVytIJA38zUJ7Q6BubLLTiHfIH6UWxaApOpOygD8qH5g2XcPe5G9cchxeoFsk93as4WDONHNGXPJN50j11ihmExf4XJe2QEqWlBUAq47y+Y9aj+03FqS020CdKnFKPpBSPSTaoeIxIVkTg/xRB//IRVow+yP6ivsTTx+/8A/ba//b961znj1/EJSlSG0pSnSAmdrdT4ClKKyvTWDGvQlbH/ACX2qP4ZtLaWGVBIAk6pt60VPtvxRQUHDMEEEfqH3qrKcOBMJh30vtPoQO5KXjOpKllLaecQCqdqlnWPFBzcbQ0U5OiHnnGDuKc1rSlPc0QJiP6aD/8AUVdBTTgMn/Cv4hjFYdp0oaW6latUEIEjTBHdPPmK2yVlg5biH14ZpTjSwkElV9V7weWqB5CpPyscY3GNq4pNVvl0H6Tffe/+BWTmhH6RWDMj0FMOCSx/0x144ZtTja0tBUqk6wTrPejUKM4XLGV4LCvN4BDrrzhbIlcDSVJ1Eg290STa9dPzIw7i/wAuPp3V+/scsN/xYif9RP8AiK8OPPQU7ZNgcK43jl/hAosKJQnUrUZJhB0nlECKB8c5Q0w6jsgUa20rU2TJbJ/TO/xpsXlwnl+lTT/b2T9/k6WKo8jhk3E62EqToCkq5EkRyO3UR8Km4/jNTqUgtJGlJSTqJkGPC0ETSpFegVpeGDd0Tuug/h+JlJTAQPOTf5V7QJKZryj9KPsdyZeXs8xEY1qecp+IMVdGqqDyZzs3G1j9Kkn4GaviAtMg2IsR43qMX2O1s5OELNhtz8+lAcTxhh2nHGu8oogEoEjVzT4ECPC9LvtB4qVh2yw0SHV7qH6U+B5E0k5Aglm8yVEk9ag22uQXSLMRx82TBZWB1kE/Clr2jcVJdwoQySZWCvkUgXg+sbdKDPDTagr6/wDuA3BkEUquXY+l0WNw7iitsBSwdQ25+O1QQypl0Ac+dcvZ0pKmpBhSbKtvTLjcKle4vvNZJKm0ErD2nOkqZB6LP/rQXCvrGV4tJQeztpXymUkp8evrTvxDlDLzzanVlLbJUHAASozpISIFvPpQf2i5+ycGpjCNBDYABJSEwJFgB1IF+dacUrUYr3EcfUp6sIpn9nuCafxiWXm0rSsK3KgU6UqVaD4c5ollGT4bHKfYS0GH2wpTakKUUq0mNKgonwuK05fNhjk4yT0k2/ZPX9ARxuStCLTBkLrCWMQHHdC3UaAnQpUQpK5kWvBFEMlwbJwOLdcw6VOYcoAJUsaitWk6gFAW5RW+Fy9g5S5iCykupX2YVqXzgao1RqEz08Knl8mL+13+Sjqu3TX7dWNGD7+GbZXxcg4N1jEgqcS0tDDsSQFCOzUd42vUThnOGU4bE4TEEoS9CkuBOrSof5AXIsK24Ay5nEYgsvNBYKVKnUpJGkTHdI3JFbnCNA4XtcF2SnXCkpKnACiUpBurUkhRPh51GccMZSxpNPUvTvbVX+gycmlL9iNj8ay1gzhWXO2Ut0OLXoKEgJTpSkBVzeTNqNIzphOCwrDWMLTrKy4V9msgypSgmIgwVDe1qicZcJdnimkYVJLb4AbuTCgYUCT0sfj0rvxrlOEwn4fsmu0C0laiXF96LWvYEmbdKRSwZVBJtuTcvTuq3/0dUo31rX/h0yfN8MyjGhGJKFPk9mrQuUwTCiQnnM2+VCuI8fh8Uy09r04sJ0vJ0n8wgwFyLTF79fCpvHPCaWXGlYZB7JwBESVEOyZTcze0eRr3i7h5jCYbD6UannAoLc1qgKQQFwmY97UPCK7DLA5wyRbub+PRU0/il/PQZqdNPpCSU16E04ZHwwh7APume3ErbAMShFlGOYJ1CfCo/BeSN4gvlSS6ppsKQ0F6O0JJFzvAtt1Fbn5mNKcv9rp/3/Uh9KTpe4AbFtq8oznyWE9kGm1NLCT2yFFRKVybSobRG1eVaGXlG6EcGn2h+wrZjwq4uEcZ2mEaJMkJ0nzTb6RVP4MgDcmrE9mmL/LdR0WD6ER9U1lv7i0ugb7U8nbSlL4R31KIWqSeQjcwNjtSjkaxoAFWzxphO2wbyYlQSVJ803t8I9ap7I9gPGhPoX0DmJYBG1+VJD2Ohaxyk0/Pm32qrc6TpecH+tX1mhi22gWNnBGY9niVIBssSPGNxVqJd1ARXz5gcWW1oWDdJq7eFcel1pKwdxfwNR8iPF2PB2Qs5wmhSzMB33o8o+lV5xiwlvDujy+op19oGapZdwsqISpaiqP8bCfiQaXvaXhAjDLUk6gqL78waTA2pR+R5PTEr2eY9jD4oPvu6AgGBpKtWpKk2jaJBvRHKs3wuBW9iG3jiHnApKEBCkJRqMkqUrfYWApbyNlgh3tSkqCUltK1KQhR1DXKk3BCJIvv12plY4cy4JQ6cWVI7RKVTATdUwTAVdvvECCNpmtmXxI5JuUm9pJrVUt/qTjlcUkvQjZNjMOMDim3MSEu4koVGhZ0lCtVyBBnw613y7F4U5YrCrxSUOLcDhlCyExp7pgXNuVRMw4cwqcM8+0+p3sw3YFEalr0qBIvZMEW5jcV2ayrLDrAxKlfllQK4R35MIHIzAkmbHkb0JeHGV/c/wAlL07WvY5ZWvT0ok8LYjBYXF9r+KGlLWn3F95a094ptYA8jXLtmCrDdpjw6WnCrWUOEBIKV6bjUSVA+AFeYnKct/EvJD8YcoltQXJQrtICRPvAoHO4kGtneH8tKlFONATKtItYa4FzcgJvPOCRvXPw05ubk7ar0+fj5Z31dVRKXxU22280l1Liu1KsO7pV+Wl6Q5uJ7oKj/urjxViMLiE4RCMU3+WjslEpXAt73u7SkDrcUJzjI8MhlbjL/aaFlMKKRrSNA1I0zN3E2sQLmiTuVZW4g9jiC2oAk61AbAKCUyLzrCPNtR5gUI+DjjJTi2nv29q9v3/VheZtNNBV7i9ltWJQHEvJUQ8woBXcdsjTcbj3+m/WhmfvsO4XCtDGNrcaKwswu/aLB1e7yEk1Aw3D+FU+4heLQhoBBQsqSSoKUQT0sATG909akryPLwhA/FAqU8gFWpMobKV6hEkGCG5PjQh/h+OEk4t2v03qvb+2c87aphLAcSNM41tttxn8IlsNlzQZKYlQKtOqSskxtQnAtYdt3EFrGJaUkpOHdGoAglWpJt/jpBJBFbZ3kmASkrZxIPdb/LCkqhRHflRVMT5wTzFSHOGsvU4QjGpQgb6lpJ/+MwLAEwp3w7o3vTLwoxupPaSfW6d29dvp/qB5r7RC4+zht9bBQtLjqW4edQClK1eHUC/xrKF59gGWVJDLvagpkmBAPQaSZja4FwaytODBDFjUFehZZW3dDvhnzFWF7L3/AMx1PVAI9D/NVgw6elO3s5xOnFpB/UlSflP2qE0U7LgK7cvKqk4lysYbFqCQNK/zEgctRMj0IPpVopcG1ppH4/RL7BFpQoH0Nvqak3aBQPLUpsKq/iJH57o/1T8hVt5dASUnfxqteN2dOLX/AKkg/Ufajh7JivTdl+LfwqNbRITbUkbXtPxEUqdgrw+NWzw8psr7NYEK7hB27wC0n46hT53SWg4+xezJf4xLa1QpxMI0+ZjpY86kZ3wjiFYRxClhKEJ1JO4IkG/hFOj/AA2GsSX0iUBIlpA5wRqjn6VrxJiIwWIII7NSBp6yo7D51l5tSSRbs+dBgCTEisVl56iiYFeb8vCK9K2ZmwWcCeorozli1GBE0y4fK9IlW/TpXNTJBkWIvQ5hSYFayRZMak+s2+VMeA9nDzqdSXmvXV+1cS+kjvJIXyUPvT9wfj5QPAfepzyTW0cxOc9leIH/AMzO0/q+G1QMbwC8y2XHHW0pG9lHfnYbVbPEa3EN9o176bxyIFyPG00Lx+ZJxWXuqSAdTZ9CL/aovPkT+ApWiqTwyS0XUPtLSncCQfUEVtknCb2JUoIUgaQJKpiTsBA3tXJgGTHSDT1wxiOxwhtC1KUSfkPlVpZJxXYu2Lj3s8fTu6z8T+1D8Rwk6kSVt/E/tTPj86g7mhv40rWPEGujkyeo1IXF5O4P8fjWUSxWJUFERWVTnI77RiwWGKiR0o7luplaHB+gg0k4XF4hRJbUsncwBz626zW2JznFoOlTigYEju7ESOXQillDk6TR3Kl0fQKcV2glCykRI2NqX+IFqX2YWRqBIEbxAMGqdb4pxiPcfWIEbD9qiucWYwmS+smeif2qX+VlfZznovDDW86Svadhu8y4BuCD9R96TMdxRmTf/cddQTtqQkdOqfEVwzTN8xcTDynShEK7zYASFbE93Y3oxx8ado48cw6iTAJnp/fGnV/MkNvSFAyE3SZgiCDPheq0VmbpTGsxzsP2867JexGltXe0rOlBsQoggQPiLeNPPHfbDF0X5lfFzRR2jiwlxKdJvGpN4IGx386QOOOMziDobs3vEASdpPzqvn8e8klClEFMgi1osQa4HFL3mkh41PkF5NaCaTR7hrCJkuLG1kz15mk38Sr/ACpqyPFKLaZ5SNuQq04tIRbYxqaCwT8aGY1A8q6NYrTP0ofisWCZqUYsYjLEmjvC+IUFKhJ0iJPIEm0nxoPgMOXXEpFkkjUqLJHM/CrKdVhW2C00CAUmDNyocyOd+dJlnWgdhpaQsJ2gpuKrlh9eX4t5nZBumRIKSJEehI9KdcE9KQR0+FQs5eZW6wt5IKkq0KkSCldoM9DBnzqMXVpgXZC9n2RtOYlWJWjSgAqSiDBVMBQm0C9uRov7UcCvSMS0iUJTDgtIvZUbxe/kKnpUZAS2EpGxSLel+712qW5iNUyqUxpUCmZBsra+1J9XdsoqKHxOJ1mtsEIcTyvRrjTIU4V/8s6mljUg9OqT4ig2DwbrigG0KWfAT/ArcmnGybdMKO4UncfzWVKS4QIJIIsRWUmygEyjNUs6wpGsLgFNoMSbyLGYIIuI8aKs8VICkqU0pQTEDUNtKEFPu3B0qMH/AC8KO5Dw1hnUgqbG3U/vRHE8HYQCUtiekn96XKsE5NyTsRSnHSEpPE4BT3CUpQlIHdmQQTfT+oJAM7VAzXP0PMdl2WmNBBtCdOoEC03CgP8AaKb8Jk2DJWlbQlJndU7Wi+1YrhnBlSR2EEn/ACV686CjhTTSZ3OYk8Q501iCVBtSVQkC6YsEpOqBKvd9Nqmr4rb5NmwYH6ZPY7gnchQHpJp4PBeBkgs3/wDNf71qngfBKkdlFv8ANX70KwNKNOl0d9SSdiSOK2Qr/sqKZbJSdN+z172/1pI8UCsa4qbDaUKStcEqkpRc621AxNoDZT/u8LmsTwlhguA2Y295Xx3qI3wg0o2QR/uVXcPHfuUTmQjxWxf8oxq1AFKLfmFY2INknTvWjPE2HSofkGNQIHcMd9Siuf1KUlQQUmAAOe1TXeEGoslQ9Sa5jg1HKfVXyrlDB8/yG5C5n2YoeWlSElP5aEqkBMqSIKoTIvU7JMVpSPWpz/CKQPeioK8vU1aJE7i9aYyhxUY+hJ3dhMYkLWgFMyoAjrJpj4iw7faJSpCZiYSAknkASCJFA+FMEV4hudgdXnA/eK78W4hSsSsj3UnSPQVJ7lSAdsNjVoQpDYCEEyUEbnxUTXFpalwCo6iYABmBI59K3wuFC2rW8RB8NulEcvw5LqLpAFyAOg38am2U9B7yXDICImSfrFRc2yYOoWJg7g9CLg1DwuMLToG8pn7UWVmqD3SLn51C2SFVGcrQCHFOWMG6fWLedTG8yU4E9m4rwBAPy29ajZ6224VQRKd/+OtdsmwSW0laRvuY5Vzih+WrPMxytp1wO4lZcKQAlsdxPUkxuSfKhWd8TFoaGUhAHICiWLdJJpQzhF71fGr0IvcjozaZJSCSZr2hLgisrRwDyLe4UYhoHkK1zbFnVaiqcNobCUiIEUv4pqZPP+ayPuwoBP4VWrtk3MyR1FdMtSVOhzXIOwO4J5elNeDwiAgAiRFLWYshh4pRsrvJI5EbijzvQyGAq3i55xWnaEd48xQEY5YUoSTb++tq0RmC1JveJIjp40OLO4hnEqSF6yLEC1SMvwwWogDbl96BYV9RIKjIj0ix+1MmTZzh1k9kmHAIKYuB18p51PImhlolvYFCU6iVf+IoPjGR/jpm+9FFLklfaDTzj7Cui8ElYuSQdlH9gKinQRUxGUSJVPWTc+VaDKUEe7P2o69gJhKATB3m38it14fRAMT4EfG9U+o/c4D5LgG2lqUExpBvJ50Dx+UuKWpYiFGZnrTViEd07XsfGK7palJ0wSI25U/1GtioWcJhAhARItN+s1OZwZBCxFh/RRZeG1AygE9dr+Y2rm1gi2DY35TSudhZGzdkgsuCRuCBzkcz51IzBX/ZV1VB67GvcY92wQltKtLYJUSCLxED50Ix+Ywtts3EgnwAvRjsVo3x+Hha/IGiGDxg7MX3pfxmdJW4vTPuifj/AM1wZx+lJHKapwbQKsM5jiRG96TMzxN6lYzFEyaAYhwk1fHCgPRo65WVyUayrk7PpsNJI5XpMzxjslaeRMpPW9MONe7FsBI2HU0tY7GnEoUSB3DKY+Y9aworo9RjJTAtQriBPaN295JCgfK5Hwrxh2tVLvApapjJEFjEIcMpN4Ej4/x8akYNkRBMXJHx2rjhckDneQvRMiJ3Mm/gLCoCUYhoqBSoJO6iCQDsb1XT6Z1jApKElUyBy5b+HrQ7hh0JxBM+8kpHQyQb/CoGJxhcgyNSAEk8vP4VEaBB7pPUfwa5R00EtdtCQkFKbTFhv6chXri1GQCJB6C3lPOKAcM50kpSySpSkpkmYuSbekxRhtmHD3tU8ojp4b1jlGmcdVPEkhNo5xzrgpO0wTFbuuKCo7qZn18K8dWmCqBYfp5dN/GgLYExAJ8zMUbybAKDQUDGrvExMjkOu0UvvgyYPLSPW1OGGVCEpJ0xAt09fCmn1RyIohMiFGT0rUoSsGCNqnPKFwDP98KAv45tGzyEydpH2qdP0CcsY8tsQBI5m+3UUlZnih26yogEJ7pmQSfKn3FOEgQolJHn86VHuHW3FSSUjVJA2PlzrRhko9nC1gWlaFLOxMT49K3LpiKPZw0hDWlAgD++ppZWomwrVCXLYDk46ZtUJw1LWgjeo7oFVQjIahWV2KKynJ0XJxnmKgkCw1WA8OtLOHxpVpTMIG/U1Gx+IcfIWu/RNZhJTciTsAOVZlBJfJdBFgi3Stn8UkXFcFYdwpmyU38fpQ44rslXkwaTjbCmcsv4oU0tQSElEmAofORemRrixtaYWkotyEj9/lQDEPNYgEqbg8liyp/vWhWJwqmtiHB1G48xTcIy9Ng36h7GhhxYXCZTG098A+6pIAqFnPaOPB1LgUIACSCnQBsmPdA8qBPYqQItH9614Ma6qyQem9MsdO7OtDfw1iglZBABVefLlTmy+rcwB1PTwql/xDiFpKpnz+9WTwznSXgEuQVR3Sf1f/1UM+N/kddhRx3UvujWdrG3rPPetsWkJTaBN4Hh15VILKEqkJAnoftUTHvQkhPjvuDUF2cDcCqVIKtisEjf3e99qLpHf7UK9DO1CcEsJcSJkhJtvfb7GgXHGKcbcRpJSiDOmbn+xVOPKVHLQ2Z7mpS0soIKwkxykmq3y5CyDIgAc7fCobGZuAzBV/dql5g28lsLXpE9FSY35WitEMXDQLQSyXNFNO6VKhsgyN4M2IA2poACh3VG+3lSNlWEU9u7o8hJ+tM+S4LsiqHFLmLqER/ZqeWMfTs5Wa56dLWnqaW2VgAzfejvE590b2mlte9UxL7QkZ1V7mobi4NEMRQx73r1oiTkSEielZUhtq1ZTWLQbezOP+2L/wCR+1R/xzk2MVqvDnptv+1Zp5/21CkPs7/9TdAjVI8q5LzVxW5SY/0g1wLSjJFx41DaBBifE+VK4oKYQViVrjYeQiuSMGoEyogRXmg2jc2EUTY4UxC0yVR5zStpdhsCP4dRMCD4xFc2cQps95NMCeDcSYhQ+da4jg3E/qUn5/00PqR9wAnELS4i1a5Li1JVAMKHeSfEX+1e4/InWSJO+3L0qG9hnUGSgjYzR00dbse8t4pIs6hUiBqgkKPWKn4nEyCo89oEeVRcpx4S0gFKtov1NzHSvMYRNtvjWRxV9DGuHxaUKcUUrMnl0HKPOk7iLMVOPKWNQTaAeUCjTGPBUQDfpP1r3EoQuyhPjzq8UouxXsAZPiCpwDTP0qdm2MCxoUR3Ra8R4bVKyfCMIdKVLKQobmLWMf7eppfzbGdu6VxBsPgAPtT9y0B6QXyJKplIJgTMwBTdhHkmNVj1qtcM84mQCR5Gj+XcShNnUE9Cn7j+aTLibGUgrxC8C4AOSaBvWtzqfmLoUoLTMEAienjQ98zvzo41UUAjFZJrXPmNHZ2ju38/6a6oSNQ6SN678To7iLgwTEXt/Yql1JCvpkLDPd2soe2sVlUoFj+4yApc8ya8yTKkPqck+5cDrM/eK6vKSFGSBcgAnfnXHht8pxRCSBrJSJ8dvnFR3xHCq8laFigm8EifpS9neWJaXKEnSQOvzqxjg5Enf+zXE4IGbWH1rMsrT2GxD4YYLjwVpgIvPjb+afsPiGzOpQT5n4b1xxauxaUUiIBPqB9ar1WJK1KK7mZk9PD50aeV2cWwzhQQCL84B3qS7hBAJgn+/GkPgnNnE9o1OsDvIHMQb/WnrDuFSST02malKPF0cJfHOH1NHSnvpUFCPOCPKDSW8ziFqGpOhMgG42O//FWlmbYJ2tt/T5xSvjUJCwImnxTpUd2LCcS8t8IkhsKsBtA3PmYo/iyAlR2ATIrG8LCpTGnpzv1rnxAjRh1n0EGqXbSOeivnFmSQb1MwuZLTAPe6A8/4qGlMUTyPDpW4VOToRcxv4ATWt0kSV2RsWtcqUuxVy8OlqhByNqI506grPZyE+MfaoSWq5PR0uzxTtbYVRUsJAkkxWqmaM8NYIFSln9A+ZtXSdIAXxMWA5JAoRi3q7Y7FFJNB3XtVJFFG6GThPKG8UtfbEhKQNrSSdj4R9a6cZZUhlICEJRv7oPeHU/yedecJFJZcT2gbcLgAJE7gRbzBopmKCWi286lfTulKh/FQlJrJ2FK0VuTWVIxWH0qIPoetZWyyJYWOy1RVqTcBPzoEy4RfYgyDTytdri1+e/LlSIl/TqQeRP1rPiblplizcFmiFsocMkrEHwIsfnXRk2JkxP3pY4QfHZKBNgowJ6gfejmogQNt/nWWcabRyOuY4TtmYBiZ35mq4xuCcbVpKT0BSJnxq38K0dAJJMbxBv4fKuWIZST7t+nM10MnEIm8EZUpKi653QRCRzvvTsvC6TqJiRMcvKvQ3ZPcAi8V3SgmNV6ScnJ2cC8x1ET3QIsP6LUl5o72ZKyJm3WPEdKeczZJ2uZuKSeIUWMFIEbm0noKOPsKOGExm0AGhvFeYIUzpBhRMwKmYdoIT6UMRkvbd47ybH5VoXFO2BoU1GnLKcL2eFBULqBJHgfGuDXCsLEzp3iiBWtX5aUENzYnfpAO8b28aec0+hYxFJzLlmSBb41G0qSYIqw0oSfA+Eb+PSg2c4DWQQgEgdSPpRjl3TC4C1PlRnJlQ2o/5EfL/k0MxLCkEBSQnoAIt96l5crubHeqS2hDnmgM0LiL0bxoneheITFGJ0glw/miWEOHTqcUQEWmNxR7CqWpOpwJT/pSPqeZpf4eaSEqWoSZhPhsSaL5pmXZtTG9kD7moTjctDx0rIGaqZSoBVj6mspdPeuq5615V1j+RHP4LqebtSJn+F0ukj9V6ysrNgf3Dega4Yw/cm0GSOtrb02YTLSUgkiSd72HSOfnWVlSy/kwhlnChAgE3tvWYhqYINxzIrKypBOrOGOnedvCuzZvEDbrWVlKcZisOCkk/IkUh53hglKjE9PX+msrKMewi++bR0qXljfdHw+NZWVon+IQ0yx3TXBGFkxaKysqKehTF4UAkVqjDAwRasrKKegWK3GWGNliJEj70OyRruX6mvaytsP9NCvs2x6IoTiqysqkDpdEnAqhr/cT/wCorhm+JKlAcgIjzrKyhH8jpficGmrCvaysqhM//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data:image/jpeg;base64,/9j/4AAQSkZJRgABAQAAAQABAAD/2wCEAAkGBxQTEhUUExQWFRUXGRwaGRgYGRwYHBodGx4cGhwaHB0cHCggGh0lGxgUIjEhJSkrLi4uHB8zODMsNygtLiwBCgoKDg0OGxAQGywkHyQsLCwsLCwsLCwsLCwsLCwsLCwsLCwsLCwsLCwsLS0sLCwsNCwsLC4sLC0vLCwvLCwsLP/AABEIARYAtQMBIgACEQEDEQH/xAAcAAACAgMBAQAAAAAAAAAAAAAFBgQHAAIDAQj/xAA/EAABAwIEAwUGBgEDBAEFAAABAgMRACEEBRIxBkFREyJhcYEHMpGhscEUI0LR4fBSYoLxFTNyskMkU5Oi4v/EABkBAAMBAQEAAAAAAAAAAAAAAAECAwQABf/EAC4RAAICAgIBAwMDAgcAAAAAAAABAhEDIRIxBEFRYRMiMnGBkcHwBRQzUqGx8f/aAAwDAQACEQMRAD8A78Hs6MHiHNiqw9BE/FXypbzPEFY70qIsoG8HkpJ3H0p3xDSWMF2cE6UjUBv1V586SnHGlmQSlQ6iJ86zYpcpOXyKugElq9jaumm9SHWYUSIjwrhMGtt2CtkLGp76qjEVMxae+oeNTcuygqX+YClIEn9qDaS2LVsMcD5S0lKsZiVANNRAsSpUxt6j1rlxJxlicYrS3qbbnZBMq8VEfTahOZwFJaBOlNz0k7ecC1Esv7oABtas7gm+b37FEq0gazlD652noVXqTgcTiMG8FhJCk8iJBB3+tNOWsgqBpjbQg7gHrIF6WWT0aFeibwhxQnGJUTCHEiVp6DqPCiiFSsdPtv6VXPECvwuIbfZAEwFpFgR0I5g0+oxk7fqAI63285ry/IxcXcemNy9yViUwAQfCsSqTG+//ADUV9wkyYEbTv5/GtEzMEWEmb8ufzrNxZzmkJntXzSA2wkkSNaoPKYSPkarXsSTHM0y8fPFzGKIkgJSBPl/NQsvgHxr3PHjwxI57ICsscHKZE+FYxhybRPgJt4+dOWCQFC9YENjUAAJF6Z5GBVYlBSm173SQR9d6vjIsYXcO24rdSQTsPA1R2btQ5barc4LX/wDQszyB36Sqsnm1xTG6YzpWFX5CtSqVc4N6itO92QqR4D4V2SuwNhvbpXm7Ddm63LmRWVxdB6wTc+u1ZQDsEpUk+IKdus8tvGkHEMhLik7kKI2+/WmwYvSAAYju2v8A80o59mAbeUANatzyEm/rXqeNytpCR12RMYzF4ielQVt2mtnscVgzaOlaYVWoRW5Wls71N2mAt2YtA+gou6+Yjr4VGbQG1KC+6rcA2kRYjrauTmMbCgVKgf3lUpS5MpFJAnMBpeUPL6CuzWMIAih2Ie1OKUST4+AsPlXP8SRtB8CKuuiehlw2cK5fGpjefLJN6U2cSuDAr1nHKBiEjqTSOCGuPqMWbYxTidSjJFWfkZHYNmR7iT4i0wPlVPvYkLaWRaIB8jb61aOTuF3DtrMJlIIAHLbz6WrB5f4oWdBFbgN1bX9PP41JRBSkCdWmL8h4ioH4kJte8n139OddtY0yki433nkQfhWF2STT7K19obejEzuFISQRtaRS0y+RT57S2/yW3DuFFO17ibx4g1W6nj1r2fHlyxoYMMZkQbGurWKUpV5vQVLoiumFxhSQe8TyHKqtDWE8e2rQFEc4q2eDyFYNoFMDRp6TcxHwqsm5caV2g07cusD71aGVLCG220xCEpAG2wi/TrXnebL7UgyCbbISjTvChHyE1iFiFEXvE+X0FRWXlXm+9/petMIY3HoetYF8i9dEpZkDUoA+v2rKhqhRkeUn/mvaFoffsAcO4lUQLAKJPPaR5SQaUuJgEPEuNnUQI71iItMVajeFbTZIG24HI/x1pB9oTKSUOJEcjeeQiPga9PBJcjnfsKa8SpYiAByAH9mtcGrvVq0YIrsy3Cx51ukAsLMMJ+IwuhaBq0AIUBcEbbfT+KqB5opUQoQQYM19FYXJtDaSm0gWFwZqr/aXw6plwP6YS4b/APlufj+9Y/GycZOLBTErDpma6pwvl8K4tGAa3wy1KUL7X84rY2xlQfyzLZQox50Pey2TIjfY10YxeKJVpgAm9rf8VyxhcQQuRKtwNvSkV2PSJCMKA2tPXSCdudWNhcPoaaSDfQkDzSIP2pd4Awgd7RTiULCdJhQkTeLdbVZCcI0lCQoe/BIO48B/iIrB5GRXx9ieRXpCljn1WATH2rtgjqWlAm3wvuTR3MMrQ7ZKotyv4ddqhMtdikhOmQYncmY68r2rO5a0IsddgP2jNqVhVEwdKkEx4mCY8dVVs3l+uAk71dOMwKHGHUKgJWIKoi3WPDeqWxOBW272cySYB2nxnlW7w5/bQ1aC+CyhK06dQCpiJAmhj+CDa4JAipzHC+I94suGACbiIM33vsaD49yVwJEdf4rTF2+w9D5wHhi72h06wkTtsZASfv6U1IfUoEGTIMKIggn+R8qVvY5mpRiVMzZaZ9R/EirixOWtKJMBJME2Eecdaw+Rhcm2h00Ij+JU2IAIG9xy5/XnRFQiF+XLlFp9aPP5eSDp0KEXiDPp1maDYjCquLJHPUYv67VkniaFdEIwq5B2FgPOsqcrLim6YIVXlJxYSSxl8jvKiOkzPXx5UL4syVK8I4UpOpELBO5j3t/CaPbJ35x4+FZqRp0qBVqm0/EeArVCaTsOyhnm49K21XB8qNZ1lvZuuNx7pt5bj5UPwmBLq0ITAMXJ2AAkk+gr0eVqwF08PYvtWWiTPdEeY6+oNds4wiX2VtPAFKh5x0I6RQ/hHQ3hwkKUoiZVoUkb7CRtRl5NpEEEbisCx027GUSpsTwiwhXZpSVKsCtRIuq0pSDFvGdqRV4bsnilY9xUEdYP0q8MbhgpaXEidMTHmPtNJftK4cUk/iW02jvx/wC1XxZbdSA4kTB4/LdHfwiNUGSHFAEwALRa4pZzVbS3SplvQg7JBMC/KfShoeTN0zU7KWFPvNtJF1qAt4kVZQ47G5It/gPKRh8Ghwo1Kd75AN45AT4XpkOC7QyCCCORiOXSRapjmB0soSkWQAAPCINR8GkADqLVgnBOds6rIbmXBsWBHP16TQzMMEhIClJNv0dfMjYbWF7U1u4vTYDUTyHIdTQXOsLrQpYTCk96BzgdOtcoJdAcRYxucAoCBAuBoTyHj8vhVb8YuAYgAchenbCKSqSR30nc/EfCaQ+L8MpOI726kg/aa0+OlyFlpGrXEikjSNRERBUY/cihDr5USTuTJO3yrlprZtN62KKXRNybD/BWL0Y1k9VAfHl9K+kynUkK5xFfLOVvaH2lD9K0mfUV9MYDNm3g42gw42YUgxPWRFiDuCKz5VUv2KQZsUEGRWKWhwEKSCY35/GK8xDsAE8omh+aJgdq0YUm5vYjnPpWe6HJpyqwAhQHWBFZQ5rPRzBIgRFutjWV1YxaBicagqTCiETCZG5MQCQfrTHh8nV3SqJH6ufl5UI4BSh1khSEFSFb6RJBuJte804OL0jnTRwRW2NZWPG+UFDyVQO8nfqR/BFcuEMol1bgvoTp8yr+AfjXb2m45Xbtt7JQ3rnrP/AqdwNrQwVOp09oQUzYkRuByuTTTVIFbGfDICUgCwG3KuOKfUghVlIUYXHKdlfGPjRDCpBEUu8YL7FKFJtqcQmRsQVXnxqLTrQ6IOD4vwqH1sOflgGNajAnxHIeNG84zPCIal1xBChASCFFc8gAZNIuc8Ph7EvDmrvC3OAa1VwuhLST+oK+l/tRuCQWJfE+TBClPNIUllSoAO6D0Pgdx8KaPZu7h8IEYjEJWC4SELiUpSkgEmL3VN6340bWnBLSBqSSgkxcAK6+cVJyhgPZS1JgpCwPGFK+W9V+rcFfuTUfuLYw2MbcR2ja0rQf1JMj5Ut4TNkuLdCRZGnUeUmTHoI+NVvlSXWZDbrjYVvpUUg+cUbw7gwuBWsm7pUrxIH7gD41PI76HSosLL1BQnmbm8VpxFiA1h1xuRA9bTS7wVJZQ8tUrdGrznkOgFMWc4dCmVa1xIHWN9ttqWL0cxBRgwtpCEe/dajvAmb+cAAefSkDjbNQ++mEpT2adB0nUJnrzinfifFHC4R0tEBxStJJPeF9JI8BMVUqa0ePG/uJT0dAmvNNbA1qF1qEOaqsvh7ijDPNMJW4rD41AKQ/EJPJIJ2MpCQZ3quYFc1GLjcfWlnBSRydFwYrP8ehWlxKHQLEgaT5ymxHpUZfHC3dTaWi2oWVqIMDYgWrXKc3Q7h0OACI0rTyE/SFG3gqg+eNBt50j9beryIsfmPnWJblTWytkjD5kpQmbcqyg2XqVoECYivKdwQdFk+y3E/muI/yRMeIP7E1ZSkg2IkVUns0XGLSOqFfSrcrXERiL7WWB+FQsRKVgehBt8hXHg3HHFqKz+n3h0No9DRf2gYRTzTTSRdbgHyN/Ku3DmRt4RsoaGpSoK1HdR+wqGZJsZBsdKE5xl4cQUGCN45gjYjxBiiDba+cUtcbYJzQh1s6FoVytIJA38zUJ7Q6BubLLTiHfIH6UWxaApOpOygD8qH5g2XcPe5G9cchxeoFsk93as4WDONHNGXPJN50j11ihmExf4XJe2QEqWlBUAq47y+Y9aj+03FqS020CdKnFKPpBSPSTaoeIxIVkTg/xRB//IRVow+yP6ivsTTx+/8A/ba//b961znj1/EJSlSG0pSnSAmdrdT4ClKKyvTWDGvQlbH/ACX2qP4ZtLaWGVBIAk6pt60VPtvxRQUHDMEEEfqH3qrKcOBMJh30vtPoQO5KXjOpKllLaecQCqdqlnWPFBzcbQ0U5OiHnnGDuKc1rSlPc0QJiP6aD/8AUVdBTTgMn/Cv4hjFYdp0oaW6latUEIEjTBHdPPmK2yVlg5biH14ZpTjSwkElV9V7weWqB5CpPyscY3GNq4pNVvl0H6Tffe/+BWTmhH6RWDMj0FMOCSx/0x144ZtTja0tBUqk6wTrPejUKM4XLGV4LCvN4BDrrzhbIlcDSVJ1Eg290STa9dPzIw7i/wAuPp3V+/scsN/xYif9RP8AiK8OPPQU7ZNgcK43jl/hAosKJQnUrUZJhB0nlECKB8c5Q0w6jsgUa20rU2TJbJ/TO/xpsXlwnl+lTT/b2T9/k6WKo8jhk3E62EqToCkq5EkRyO3UR8Km4/jNTqUgtJGlJSTqJkGPC0ETSpFegVpeGDd0Tuug/h+JlJTAQPOTf5V7QJKZryj9KPsdyZeXs8xEY1qecp+IMVdGqqDyZzs3G1j9Kkn4GaviAtMg2IsR43qMX2O1s5OELNhtz8+lAcTxhh2nHGu8oogEoEjVzT4ECPC9LvtB4qVh2yw0SHV7qH6U+B5E0k5Aglm8yVEk9ag22uQXSLMRx82TBZWB1kE/Clr2jcVJdwoQySZWCvkUgXg+sbdKDPDTagr6/wDuA3BkEUquXY+l0WNw7iitsBSwdQ25+O1QQypl0Ac+dcvZ0pKmpBhSbKtvTLjcKle4vvNZJKm0ErD2nOkqZB6LP/rQXCvrGV4tJQeztpXymUkp8evrTvxDlDLzzanVlLbJUHAASozpISIFvPpQf2i5+ycGpjCNBDYABJSEwJFgB1IF+dacUrUYr3EcfUp6sIpn9nuCafxiWXm0rSsK3KgU6UqVaD4c5ollGT4bHKfYS0GH2wpTakKUUq0mNKgonwuK05fNhjk4yT0k2/ZPX9ARxuStCLTBkLrCWMQHHdC3UaAnQpUQpK5kWvBFEMlwbJwOLdcw6VOYcoAJUsaitWk6gFAW5RW+Fy9g5S5iCykupX2YVqXzgao1RqEz08Knl8mL+13+Sjqu3TX7dWNGD7+GbZXxcg4N1jEgqcS0tDDsSQFCOzUd42vUThnOGU4bE4TEEoS9CkuBOrSof5AXIsK24Ay5nEYgsvNBYKVKnUpJGkTHdI3JFbnCNA4XtcF2SnXCkpKnACiUpBurUkhRPh51GccMZSxpNPUvTvbVX+gycmlL9iNj8ay1gzhWXO2Ut0OLXoKEgJTpSkBVzeTNqNIzphOCwrDWMLTrKy4V9msgypSgmIgwVDe1qicZcJdnimkYVJLb4AbuTCgYUCT0sfj0rvxrlOEwn4fsmu0C0laiXF96LWvYEmbdKRSwZVBJtuTcvTuq3/0dUo31rX/h0yfN8MyjGhGJKFPk9mrQuUwTCiQnnM2+VCuI8fh8Uy09r04sJ0vJ0n8wgwFyLTF79fCpvHPCaWXGlYZB7JwBESVEOyZTcze0eRr3i7h5jCYbD6UannAoLc1qgKQQFwmY97UPCK7DLA5wyRbub+PRU0/il/PQZqdNPpCSU16E04ZHwwh7APume3ErbAMShFlGOYJ1CfCo/BeSN4gvlSS6ppsKQ0F6O0JJFzvAtt1Fbn5mNKcv9rp/3/Uh9KTpe4AbFtq8oznyWE9kGm1NLCT2yFFRKVybSobRG1eVaGXlG6EcGn2h+wrZjwq4uEcZ2mEaJMkJ0nzTb6RVP4MgDcmrE9mmL/LdR0WD6ER9U1lv7i0ugb7U8nbSlL4R31KIWqSeQjcwNjtSjkaxoAFWzxphO2wbyYlQSVJ803t8I9ap7I9gPGhPoX0DmJYBG1+VJD2Ohaxyk0/Pm32qrc6TpecH+tX1mhi22gWNnBGY9niVIBssSPGNxVqJd1ARXz5gcWW1oWDdJq7eFcel1pKwdxfwNR8iPF2PB2Qs5wmhSzMB33o8o+lV5xiwlvDujy+op19oGapZdwsqISpaiqP8bCfiQaXvaXhAjDLUk6gqL78waTA2pR+R5PTEr2eY9jD4oPvu6AgGBpKtWpKk2jaJBvRHKs3wuBW9iG3jiHnApKEBCkJRqMkqUrfYWApbyNlgh3tSkqCUltK1KQhR1DXKk3BCJIvv12plY4cy4JQ6cWVI7RKVTATdUwTAVdvvECCNpmtmXxI5JuUm9pJrVUt/qTjlcUkvQjZNjMOMDim3MSEu4koVGhZ0lCtVyBBnw613y7F4U5YrCrxSUOLcDhlCyExp7pgXNuVRMw4cwqcM8+0+p3sw3YFEalr0qBIvZMEW5jcV2ayrLDrAxKlfllQK4R35MIHIzAkmbHkb0JeHGV/c/wAlL07WvY5ZWvT0ok8LYjBYXF9r+KGlLWn3F95a094ptYA8jXLtmCrDdpjw6WnCrWUOEBIKV6bjUSVA+AFeYnKct/EvJD8YcoltQXJQrtICRPvAoHO4kGtneH8tKlFONATKtItYa4FzcgJvPOCRvXPw05ubk7ar0+fj5Z31dVRKXxU22280l1Liu1KsO7pV+Wl6Q5uJ7oKj/urjxViMLiE4RCMU3+WjslEpXAt73u7SkDrcUJzjI8MhlbjL/aaFlMKKRrSNA1I0zN3E2sQLmiTuVZW4g9jiC2oAk61AbAKCUyLzrCPNtR5gUI+DjjJTi2nv29q9v3/VheZtNNBV7i9ltWJQHEvJUQ8woBXcdsjTcbj3+m/WhmfvsO4XCtDGNrcaKwswu/aLB1e7yEk1Aw3D+FU+4heLQhoBBQsqSSoKUQT0sATG909akryPLwhA/FAqU8gFWpMobKV6hEkGCG5PjQh/h+OEk4t2v03qvb+2c87aphLAcSNM41tttxn8IlsNlzQZKYlQKtOqSskxtQnAtYdt3EFrGJaUkpOHdGoAglWpJt/jpBJBFbZ3kmASkrZxIPdb/LCkqhRHflRVMT5wTzFSHOGsvU4QjGpQgb6lpJ/+MwLAEwp3w7o3vTLwoxupPaSfW6d29dvp/qB5r7RC4+zht9bBQtLjqW4edQClK1eHUC/xrKF59gGWVJDLvagpkmBAPQaSZja4FwaytODBDFjUFehZZW3dDvhnzFWF7L3/AMx1PVAI9D/NVgw6elO3s5xOnFpB/UlSflP2qE0U7LgK7cvKqk4lysYbFqCQNK/zEgctRMj0IPpVopcG1ppH4/RL7BFpQoH0Nvqak3aBQPLUpsKq/iJH57o/1T8hVt5dASUnfxqteN2dOLX/AKkg/Ufajh7JivTdl+LfwqNbRITbUkbXtPxEUqdgrw+NWzw8psr7NYEK7hB27wC0n46hT53SWg4+xezJf4xLa1QpxMI0+ZjpY86kZ3wjiFYRxClhKEJ1JO4IkG/hFOj/AA2GsSX0iUBIlpA5wRqjn6VrxJiIwWIII7NSBp6yo7D51l5tSSRbs+dBgCTEisVl56iiYFeb8vCK9K2ZmwWcCeorozli1GBE0y4fK9IlW/TpXNTJBkWIvQ5hSYFayRZMak+s2+VMeA9nDzqdSXmvXV+1cS+kjvJIXyUPvT9wfj5QPAfepzyTW0cxOc9leIH/AMzO0/q+G1QMbwC8y2XHHW0pG9lHfnYbVbPEa3EN9o176bxyIFyPG00Lx+ZJxWXuqSAdTZ9CL/aovPkT+ApWiqTwyS0XUPtLSncCQfUEVtknCb2JUoIUgaQJKpiTsBA3tXJgGTHSDT1wxiOxwhtC1KUSfkPlVpZJxXYu2Lj3s8fTu6z8T+1D8Rwk6kSVt/E/tTPj86g7mhv40rWPEGujkyeo1IXF5O4P8fjWUSxWJUFERWVTnI77RiwWGKiR0o7luplaHB+gg0k4XF4hRJbUsncwBz626zW2JznFoOlTigYEju7ESOXQillDk6TR3Kl0fQKcV2glCykRI2NqX+IFqX2YWRqBIEbxAMGqdb4pxiPcfWIEbD9qiucWYwmS+smeif2qX+VlfZznovDDW86Svadhu8y4BuCD9R96TMdxRmTf/cddQTtqQkdOqfEVwzTN8xcTDynShEK7zYASFbE93Y3oxx8ado48cw6iTAJnp/fGnV/MkNvSFAyE3SZgiCDPheq0VmbpTGsxzsP2867JexGltXe0rOlBsQoggQPiLeNPPHfbDF0X5lfFzRR2jiwlxKdJvGpN4IGx386QOOOMziDobs3vEASdpPzqvn8e8klClEFMgi1osQa4HFL3mkh41PkF5NaCaTR7hrCJkuLG1kz15mk38Sr/ACpqyPFKLaZ5SNuQq04tIRbYxqaCwT8aGY1A8q6NYrTP0ofisWCZqUYsYjLEmjvC+IUFKhJ0iJPIEm0nxoPgMOXXEpFkkjUqLJHM/CrKdVhW2C00CAUmDNyocyOd+dJlnWgdhpaQsJ2gpuKrlh9eX4t5nZBumRIKSJEehI9KdcE9KQR0+FQs5eZW6wt5IKkq0KkSCldoM9DBnzqMXVpgXZC9n2RtOYlWJWjSgAqSiDBVMBQm0C9uRov7UcCvSMS0iUJTDgtIvZUbxe/kKnpUZAS2EpGxSLel+712qW5iNUyqUxpUCmZBsra+1J9XdsoqKHxOJ1mtsEIcTyvRrjTIU4V/8s6mljUg9OqT4ig2DwbrigG0KWfAT/ArcmnGybdMKO4UncfzWVKS4QIJIIsRWUmygEyjNUs6wpGsLgFNoMSbyLGYIIuI8aKs8VICkqU0pQTEDUNtKEFPu3B0qMH/AC8KO5Dw1hnUgqbG3U/vRHE8HYQCUtiekn96XKsE5NyTsRSnHSEpPE4BT3CUpQlIHdmQQTfT+oJAM7VAzXP0PMdl2WmNBBtCdOoEC03CgP8AaKb8Jk2DJWlbQlJndU7Wi+1YrhnBlSR2EEn/ACV686CjhTTSZ3OYk8Q501iCVBtSVQkC6YsEpOqBKvd9Nqmr4rb5NmwYH6ZPY7gnchQHpJp4PBeBkgs3/wDNf71qngfBKkdlFv8ANX70KwNKNOl0d9SSdiSOK2Qr/sqKZbJSdN+z172/1pI8UCsa4qbDaUKStcEqkpRc621AxNoDZT/u8LmsTwlhguA2Y295Xx3qI3wg0o2QR/uVXcPHfuUTmQjxWxf8oxq1AFKLfmFY2INknTvWjPE2HSofkGNQIHcMd9Siuf1KUlQQUmAAOe1TXeEGoslQ9Sa5jg1HKfVXyrlDB8/yG5C5n2YoeWlSElP5aEqkBMqSIKoTIvU7JMVpSPWpz/CKQPeioK8vU1aJE7i9aYyhxUY+hJ3dhMYkLWgFMyoAjrJpj4iw7faJSpCZiYSAknkASCJFA+FMEV4hudgdXnA/eK78W4hSsSsj3UnSPQVJ7lSAdsNjVoQpDYCEEyUEbnxUTXFpalwCo6iYABmBI59K3wuFC2rW8RB8NulEcvw5LqLpAFyAOg38am2U9B7yXDICImSfrFRc2yYOoWJg7g9CLg1DwuMLToG8pn7UWVmqD3SLn51C2SFVGcrQCHFOWMG6fWLedTG8yU4E9m4rwBAPy29ajZ6224VQRKd/+OtdsmwSW0laRvuY5Vzih+WrPMxytp1wO4lZcKQAlsdxPUkxuSfKhWd8TFoaGUhAHICiWLdJJpQzhF71fGr0IvcjozaZJSCSZr2hLgisrRwDyLe4UYhoHkK1zbFnVaiqcNobCUiIEUv4pqZPP+ayPuwoBP4VWrtk3MyR1FdMtSVOhzXIOwO4J5elNeDwiAgAiRFLWYshh4pRsrvJI5EbijzvQyGAq3i55xWnaEd48xQEY5YUoSTb++tq0RmC1JveJIjp40OLO4hnEqSF6yLEC1SMvwwWogDbl96BYV9RIKjIj0ix+1MmTZzh1k9kmHAIKYuB18p51PImhlolvYFCU6iVf+IoPjGR/jpm+9FFLklfaDTzj7Cui8ElYuSQdlH9gKinQRUxGUSJVPWTc+VaDKUEe7P2o69gJhKATB3m38it14fRAMT4EfG9U+o/c4D5LgG2lqUExpBvJ50Dx+UuKWpYiFGZnrTViEd07XsfGK7palJ0wSI25U/1GtioWcJhAhARItN+s1OZwZBCxFh/RRZeG1AygE9dr+Y2rm1gi2DY35TSudhZGzdkgsuCRuCBzkcz51IzBX/ZV1VB67GvcY92wQltKtLYJUSCLxED50Ix+Ywtts3EgnwAvRjsVo3x+Hha/IGiGDxg7MX3pfxmdJW4vTPuifj/AM1wZx+lJHKapwbQKsM5jiRG96TMzxN6lYzFEyaAYhwk1fHCgPRo65WVyUayrk7PpsNJI5XpMzxjslaeRMpPW9MONe7FsBI2HU0tY7GnEoUSB3DKY+Y9aworo9RjJTAtQriBPaN295JCgfK5Hwrxh2tVLvApapjJEFjEIcMpN4Ej4/x8akYNkRBMXJHx2rjhckDneQvRMiJ3Mm/gLCoCUYhoqBSoJO6iCQDsb1XT6Z1jApKElUyBy5b+HrQ7hh0JxBM+8kpHQyQb/CoGJxhcgyNSAEk8vP4VEaBB7pPUfwa5R00EtdtCQkFKbTFhv6chXri1GQCJB6C3lPOKAcM50kpSySpSkpkmYuSbekxRhtmHD3tU8ojp4b1jlGmcdVPEkhNo5xzrgpO0wTFbuuKCo7qZn18K8dWmCqBYfp5dN/GgLYExAJ8zMUbybAKDQUDGrvExMjkOu0UvvgyYPLSPW1OGGVCEpJ0xAt09fCmn1RyIohMiFGT0rUoSsGCNqnPKFwDP98KAv45tGzyEydpH2qdP0CcsY8tsQBI5m+3UUlZnih26yogEJ7pmQSfKn3FOEgQolJHn86VHuHW3FSSUjVJA2PlzrRhko9nC1gWlaFLOxMT49K3LpiKPZw0hDWlAgD++ppZWomwrVCXLYDk46ZtUJw1LWgjeo7oFVQjIahWV2KKynJ0XJxnmKgkCw1WA8OtLOHxpVpTMIG/U1Gx+IcfIWu/RNZhJTciTsAOVZlBJfJdBFgi3Stn8UkXFcFYdwpmyU38fpQ44rslXkwaTjbCmcsv4oU0tQSElEmAofORemRrixtaYWkotyEj9/lQDEPNYgEqbg8liyp/vWhWJwqmtiHB1G48xTcIy9Ng36h7GhhxYXCZTG098A+6pIAqFnPaOPB1LgUIACSCnQBsmPdA8qBPYqQItH9614Ma6qyQem9MsdO7OtDfw1iglZBABVefLlTmy+rcwB1PTwql/xDiFpKpnz+9WTwznSXgEuQVR3Sf1f/1UM+N/kddhRx3UvujWdrG3rPPetsWkJTaBN4Hh15VILKEqkJAnoftUTHvQkhPjvuDUF2cDcCqVIKtisEjf3e99qLpHf7UK9DO1CcEsJcSJkhJtvfb7GgXHGKcbcRpJSiDOmbn+xVOPKVHLQ2Z7mpS0soIKwkxykmq3y5CyDIgAc7fCobGZuAzBV/dql5g28lsLXpE9FSY35WitEMXDQLQSyXNFNO6VKhsgyN4M2IA2poACh3VG+3lSNlWEU9u7o8hJ+tM+S4LsiqHFLmLqER/ZqeWMfTs5Wa56dLWnqaW2VgAzfejvE590b2mlte9UxL7QkZ1V7mobi4NEMRQx73r1oiTkSEielZUhtq1ZTWLQbezOP+2L/wCR+1R/xzk2MVqvDnptv+1Zp5/21CkPs7/9TdAjVI8q5LzVxW5SY/0g1wLSjJFx41DaBBifE+VK4oKYQViVrjYeQiuSMGoEyogRXmg2jc2EUTY4UxC0yVR5zStpdhsCP4dRMCD4xFc2cQps95NMCeDcSYhQ+da4jg3E/qUn5/00PqR9wAnELS4i1a5Li1JVAMKHeSfEX+1e4/InWSJO+3L0qG9hnUGSgjYzR00dbse8t4pIs6hUiBqgkKPWKn4nEyCo89oEeVRcpx4S0gFKtov1NzHSvMYRNtvjWRxV9DGuHxaUKcUUrMnl0HKPOk7iLMVOPKWNQTaAeUCjTGPBUQDfpP1r3EoQuyhPjzq8UouxXsAZPiCpwDTP0qdm2MCxoUR3Ra8R4bVKyfCMIdKVLKQobmLWMf7eppfzbGdu6VxBsPgAPtT9y0B6QXyJKplIJgTMwBTdhHkmNVj1qtcM84mQCR5Gj+XcShNnUE9Cn7j+aTLibGUgrxC8C4AOSaBvWtzqfmLoUoLTMEAienjQ98zvzo41UUAjFZJrXPmNHZ2ju38/6a6oSNQ6SN678To7iLgwTEXt/Yql1JCvpkLDPd2soe2sVlUoFj+4yApc8ya8yTKkPqck+5cDrM/eK6vKSFGSBcgAnfnXHht8pxRCSBrJSJ8dvnFR3xHCq8laFigm8EifpS9neWJaXKEnSQOvzqxjg5Enf+zXE4IGbWH1rMsrT2GxD4YYLjwVpgIvPjb+afsPiGzOpQT5n4b1xxauxaUUiIBPqB9ar1WJK1KK7mZk9PD50aeV2cWwzhQQCL84B3qS7hBAJgn+/GkPgnNnE9o1OsDvIHMQb/WnrDuFSST02malKPF0cJfHOH1NHSnvpUFCPOCPKDSW8ziFqGpOhMgG42O//FWlmbYJ2tt/T5xSvjUJCwImnxTpUd2LCcS8t8IkhsKsBtA3PmYo/iyAlR2ATIrG8LCpTGnpzv1rnxAjRh1n0EGqXbSOeivnFmSQb1MwuZLTAPe6A8/4qGlMUTyPDpW4VOToRcxv4ATWt0kSV2RsWtcqUuxVy8OlqhByNqI506grPZyE+MfaoSWq5PR0uzxTtbYVRUsJAkkxWqmaM8NYIFSln9A+ZtXSdIAXxMWA5JAoRi3q7Y7FFJNB3XtVJFFG6GThPKG8UtfbEhKQNrSSdj4R9a6cZZUhlICEJRv7oPeHU/yedecJFJZcT2gbcLgAJE7gRbzBopmKCWi286lfTulKh/FQlJrJ2FK0VuTWVIxWH0qIPoetZWyyJYWOy1RVqTcBPzoEy4RfYgyDTytdri1+e/LlSIl/TqQeRP1rPiblplizcFmiFsocMkrEHwIsfnXRk2JkxP3pY4QfHZKBNgowJ6gfejmogQNt/nWWcabRyOuY4TtmYBiZ35mq4xuCcbVpKT0BSJnxq38K0dAJJMbxBv4fKuWIZST7t+nM10MnEIm8EZUpKi653QRCRzvvTsvC6TqJiRMcvKvQ3ZPcAi8V3SgmNV6ScnJ2cC8x1ET3QIsP6LUl5o72ZKyJm3WPEdKeczZJ2uZuKSeIUWMFIEbm0noKOPsKOGExm0AGhvFeYIUzpBhRMwKmYdoIT6UMRkvbd47ybH5VoXFO2BoU1GnLKcL2eFBULqBJHgfGuDXCsLEzp3iiBWtX5aUENzYnfpAO8b28aec0+hYxFJzLlmSBb41G0qSYIqw0oSfA+Eb+PSg2c4DWQQgEgdSPpRjl3TC4C1PlRnJlQ2o/5EfL/k0MxLCkEBSQnoAIt96l5crubHeqS2hDnmgM0LiL0bxoneheITFGJ0glw/miWEOHTqcUQEWmNxR7CqWpOpwJT/pSPqeZpf4eaSEqWoSZhPhsSaL5pmXZtTG9kD7moTjctDx0rIGaqZSoBVj6mspdPeuq5615V1j+RHP4LqebtSJn+F0ukj9V6ysrNgf3Dega4Yw/cm0GSOtrb02YTLSUgkiSd72HSOfnWVlSy/kwhlnChAgE3tvWYhqYINxzIrKypBOrOGOnedvCuzZvEDbrWVlKcZisOCkk/IkUh53hglKjE9PX+msrKMewi++bR0qXljfdHw+NZWVon+IQ0yx3TXBGFkxaKysqKehTF4UAkVqjDAwRasrKKegWK3GWGNliJEj70OyRruX6mvaytsP9NCvs2x6IoTiqysqkDpdEnAqhr/cT/wCorhm+JKlAcgIjzrKyhH8jpficGmrCvaysqhM//9k="/>
          <p:cNvSpPr>
            <a:spLocks noChangeAspect="1" noChangeArrowheads="1"/>
          </p:cNvSpPr>
          <p:nvPr/>
        </p:nvSpPr>
        <p:spPr bwMode="auto">
          <a:xfrm>
            <a:off x="155575" y="-1828800"/>
            <a:ext cx="2486025" cy="3810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0" descr="data:image/jpeg;base64,/9j/4AAQSkZJRgABAQAAAQABAAD/2wCEAAkGBxQTEhUUExQWFRUXGRwaGRgYGRwYHBodGx4cGhwaHB0cHCggGh0lGxgUIjEhJSkrLi4uHB8zODMsNygtLiwBCgoKDg0OGxAQGywkHyQsLCwsLCwsLCwsLCwsLCwsLCwsLCwsLCwsLCwsLS0sLCwsNCwsLC4sLC0vLCwvLCwsLP/AABEIARYAtQMBIgACEQEDEQH/xAAcAAACAgMBAQAAAAAAAAAAAAAFBgQHAAIDAQj/xAA/EAABAwIEAwUGBgEDBAEFAAABAgMRACEEBRIxBkFREyJhcYEHMpGhscEUI0LR4fBSYoLxFTNyskMkU5Oi4v/EABkBAAMBAQEAAAAAAAAAAAAAAAECAwQABf/EAC4RAAICAgIBAwMDAgcAAAAAAAABAhEDIRIxBEFRYRMiMnGBkcHwBRQzUqGx8f/aAAwDAQACEQMRAD8A78Hs6MHiHNiqw9BE/FXypbzPEFY70qIsoG8HkpJ3H0p3xDSWMF2cE6UjUBv1V586SnHGlmQSlQ6iJ86zYpcpOXyKugElq9jaumm9SHWYUSIjwrhMGtt2CtkLGp76qjEVMxae+oeNTcuygqX+YClIEn9qDaS2LVsMcD5S0lKsZiVANNRAsSpUxt6j1rlxJxlicYrS3qbbnZBMq8VEfTahOZwFJaBOlNz0k7ecC1Esv7oABtas7gm+b37FEq0gazlD652noVXqTgcTiMG8FhJCk8iJBB3+tNOWsgqBpjbQg7gHrIF6WWT0aFeibwhxQnGJUTCHEiVp6DqPCiiFSsdPtv6VXPECvwuIbfZAEwFpFgR0I5g0+oxk7fqAI63285ry/IxcXcemNy9yViUwAQfCsSqTG+//ADUV9wkyYEbTv5/GtEzMEWEmb8ufzrNxZzmkJntXzSA2wkkSNaoPKYSPkarXsSTHM0y8fPFzGKIkgJSBPl/NQsvgHxr3PHjwxI57ICsscHKZE+FYxhybRPgJt4+dOWCQFC9YENjUAAJF6Z5GBVYlBSm173SQR9d6vjIsYXcO24rdSQTsPA1R2btQ5barc4LX/wDQszyB36Sqsnm1xTG6YzpWFX5CtSqVc4N6itO92QqR4D4V2SuwNhvbpXm7Ddm63LmRWVxdB6wTc+u1ZQDsEpUk+IKdus8tvGkHEMhLik7kKI2+/WmwYvSAAYju2v8A80o59mAbeUANatzyEm/rXqeNytpCR12RMYzF4ielQVt2mtnscVgzaOlaYVWoRW5Wls71N2mAt2YtA+gou6+Yjr4VGbQG1KC+6rcA2kRYjrauTmMbCgVKgf3lUpS5MpFJAnMBpeUPL6CuzWMIAih2Ie1OKUST4+AsPlXP8SRtB8CKuuiehlw2cK5fGpjefLJN6U2cSuDAr1nHKBiEjqTSOCGuPqMWbYxTidSjJFWfkZHYNmR7iT4i0wPlVPvYkLaWRaIB8jb61aOTuF3DtrMJlIIAHLbz6WrB5f4oWdBFbgN1bX9PP41JRBSkCdWmL8h4ioH4kJte8n139OddtY0yki433nkQfhWF2STT7K19obejEzuFISQRtaRS0y+RT57S2/yW3DuFFO17ibx4g1W6nj1r2fHlyxoYMMZkQbGurWKUpV5vQVLoiumFxhSQe8TyHKqtDWE8e2rQFEc4q2eDyFYNoFMDRp6TcxHwqsm5caV2g07cusD71aGVLCG220xCEpAG2wi/TrXnebL7UgyCbbISjTvChHyE1iFiFEXvE+X0FRWXlXm+9/petMIY3HoetYF8i9dEpZkDUoA+v2rKhqhRkeUn/mvaFoffsAcO4lUQLAKJPPaR5SQaUuJgEPEuNnUQI71iItMVajeFbTZIG24HI/x1pB9oTKSUOJEcjeeQiPga9PBJcjnfsKa8SpYiAByAH9mtcGrvVq0YIrsy3Cx51ukAsLMMJ+IwuhaBq0AIUBcEbbfT+KqB5opUQoQQYM19FYXJtDaSm0gWFwZqr/aXw6plwP6YS4b/APlufj+9Y/GycZOLBTErDpma6pwvl8K4tGAa3wy1KUL7X84rY2xlQfyzLZQox50Pey2TIjfY10YxeKJVpgAm9rf8VyxhcQQuRKtwNvSkV2PSJCMKA2tPXSCdudWNhcPoaaSDfQkDzSIP2pd4Awgd7RTiULCdJhQkTeLdbVZCcI0lCQoe/BIO48B/iIrB5GRXx9ieRXpCljn1WATH2rtgjqWlAm3wvuTR3MMrQ7ZKotyv4ddqhMtdikhOmQYncmY68r2rO5a0IsddgP2jNqVhVEwdKkEx4mCY8dVVs3l+uAk71dOMwKHGHUKgJWIKoi3WPDeqWxOBW272cySYB2nxnlW7w5/bQ1aC+CyhK06dQCpiJAmhj+CDa4JAipzHC+I94suGACbiIM33vsaD49yVwJEdf4rTF2+w9D5wHhi72h06wkTtsZASfv6U1IfUoEGTIMKIggn+R8qVvY5mpRiVMzZaZ9R/EirixOWtKJMBJME2Eecdaw+Rhcm2h00Ij+JU2IAIG9xy5/XnRFQiF+XLlFp9aPP5eSDp0KEXiDPp1maDYjCquLJHPUYv67VkniaFdEIwq5B2FgPOsqcrLim6YIVXlJxYSSxl8jvKiOkzPXx5UL4syVK8I4UpOpELBO5j3t/CaPbJ35x4+FZqRp0qBVqm0/EeArVCaTsOyhnm49K21XB8qNZ1lvZuuNx7pt5bj5UPwmBLq0ITAMXJ2AAkk+gr0eVqwF08PYvtWWiTPdEeY6+oNds4wiX2VtPAFKh5x0I6RQ/hHQ3hwkKUoiZVoUkb7CRtRl5NpEEEbisCx027GUSpsTwiwhXZpSVKsCtRIuq0pSDFvGdqRV4bsnilY9xUEdYP0q8MbhgpaXEidMTHmPtNJftK4cUk/iW02jvx/wC1XxZbdSA4kTB4/LdHfwiNUGSHFAEwALRa4pZzVbS3SplvQg7JBMC/KfShoeTN0zU7KWFPvNtJF1qAt4kVZQ47G5It/gPKRh8Ghwo1Kd75AN45AT4XpkOC7QyCCCORiOXSRapjmB0soSkWQAAPCINR8GkADqLVgnBOds6rIbmXBsWBHP16TQzMMEhIClJNv0dfMjYbWF7U1u4vTYDUTyHIdTQXOsLrQpYTCk96BzgdOtcoJdAcRYxucAoCBAuBoTyHj8vhVb8YuAYgAchenbCKSqSR30nc/EfCaQ+L8MpOI726kg/aa0+OlyFlpGrXEikjSNRERBUY/cihDr5USTuTJO3yrlprZtN62KKXRNybD/BWL0Y1k9VAfHl9K+kynUkK5xFfLOVvaH2lD9K0mfUV9MYDNm3g42gw42YUgxPWRFiDuCKz5VUv2KQZsUEGRWKWhwEKSCY35/GK8xDsAE8omh+aJgdq0YUm5vYjnPpWe6HJpyqwAhQHWBFZQ5rPRzBIgRFutjWV1YxaBicagqTCiETCZG5MQCQfrTHh8nV3SqJH6ufl5UI4BSh1khSEFSFb6RJBuJte804OL0jnTRwRW2NZWPG+UFDyVQO8nfqR/BFcuEMol1bgvoTp8yr+AfjXb2m45Xbtt7JQ3rnrP/AqdwNrQwVOp09oQUzYkRuByuTTTVIFbGfDICUgCwG3KuOKfUghVlIUYXHKdlfGPjRDCpBEUu8YL7FKFJtqcQmRsQVXnxqLTrQ6IOD4vwqH1sOflgGNajAnxHIeNG84zPCIal1xBChASCFFc8gAZNIuc8Ph7EvDmrvC3OAa1VwuhLST+oK+l/tRuCQWJfE+TBClPNIUllSoAO6D0Pgdx8KaPZu7h8IEYjEJWC4SELiUpSkgEmL3VN6340bWnBLSBqSSgkxcAK6+cVJyhgPZS1JgpCwPGFK+W9V+rcFfuTUfuLYw2MbcR2ja0rQf1JMj5Ut4TNkuLdCRZGnUeUmTHoI+NVvlSXWZDbrjYVvpUUg+cUbw7gwuBWsm7pUrxIH7gD41PI76HSosLL1BQnmbm8VpxFiA1h1xuRA9bTS7wVJZQ8tUrdGrznkOgFMWc4dCmVa1xIHWN9ttqWL0cxBRgwtpCEe/dajvAmb+cAAefSkDjbNQ++mEpT2adB0nUJnrzinfifFHC4R0tEBxStJJPeF9JI8BMVUqa0ePG/uJT0dAmvNNbA1qF1qEOaqsvh7ijDPNMJW4rD41AKQ/EJPJIJ2MpCQZ3quYFc1GLjcfWlnBSRydFwYrP8ehWlxKHQLEgaT5ymxHpUZfHC3dTaWi2oWVqIMDYgWrXKc3Q7h0OACI0rTyE/SFG3gqg+eNBt50j9beryIsfmPnWJblTWytkjD5kpQmbcqyg2XqVoECYivKdwQdFk+y3E/muI/yRMeIP7E1ZSkg2IkVUns0XGLSOqFfSrcrXERiL7WWB+FQsRKVgehBt8hXHg3HHFqKz+n3h0No9DRf2gYRTzTTSRdbgHyN/Ku3DmRt4RsoaGpSoK1HdR+wqGZJsZBsdKE5xl4cQUGCN45gjYjxBiiDba+cUtcbYJzQh1s6FoVytIJA38zUJ7Q6BubLLTiHfIH6UWxaApOpOygD8qH5g2XcPe5G9cchxeoFsk93as4WDONHNGXPJN50j11ihmExf4XJe2QEqWlBUAq47y+Y9aj+03FqS020CdKnFKPpBSPSTaoeIxIVkTg/xRB//IRVow+yP6ivsTTx+/8A/ba//b961znj1/EJSlSG0pSnSAmdrdT4ClKKyvTWDGvQlbH/ACX2qP4ZtLaWGVBIAk6pt60VPtvxRQUHDMEEEfqH3qrKcOBMJh30vtPoQO5KXjOpKllLaecQCqdqlnWPFBzcbQ0U5OiHnnGDuKc1rSlPc0QJiP6aD/8AUVdBTTgMn/Cv4hjFYdp0oaW6latUEIEjTBHdPPmK2yVlg5biH14ZpTjSwkElV9V7weWqB5CpPyscY3GNq4pNVvl0H6Tffe/+BWTmhH6RWDMj0FMOCSx/0x144ZtTja0tBUqk6wTrPejUKM4XLGV4LCvN4BDrrzhbIlcDSVJ1Eg290STa9dPzIw7i/wAuPp3V+/scsN/xYif9RP8AiK8OPPQU7ZNgcK43jl/hAosKJQnUrUZJhB0nlECKB8c5Q0w6jsgUa20rU2TJbJ/TO/xpsXlwnl+lTT/b2T9/k6WKo8jhk3E62EqToCkq5EkRyO3UR8Km4/jNTqUgtJGlJSTqJkGPC0ETSpFegVpeGDd0Tuug/h+JlJTAQPOTf5V7QJKZryj9KPsdyZeXs8xEY1qecp+IMVdGqqDyZzs3G1j9Kkn4GaviAtMg2IsR43qMX2O1s5OELNhtz8+lAcTxhh2nHGu8oogEoEjVzT4ECPC9LvtB4qVh2yw0SHV7qH6U+B5E0k5Aglm8yVEk9ag22uQXSLMRx82TBZWB1kE/Clr2jcVJdwoQySZWCvkUgXg+sbdKDPDTagr6/wDuA3BkEUquXY+l0WNw7iitsBSwdQ25+O1QQypl0Ac+dcvZ0pKmpBhSbKtvTLjcKle4vvNZJKm0ErD2nOkqZB6LP/rQXCvrGV4tJQeztpXymUkp8evrTvxDlDLzzanVlLbJUHAASozpISIFvPpQf2i5+ycGpjCNBDYABJSEwJFgB1IF+dacUrUYr3EcfUp6sIpn9nuCafxiWXm0rSsK3KgU6UqVaD4c5ollGT4bHKfYS0GH2wpTakKUUq0mNKgonwuK05fNhjk4yT0k2/ZPX9ARxuStCLTBkLrCWMQHHdC3UaAnQpUQpK5kWvBFEMlwbJwOLdcw6VOYcoAJUsaitWk6gFAW5RW+Fy9g5S5iCykupX2YVqXzgao1RqEz08Knl8mL+13+Sjqu3TX7dWNGD7+GbZXxcg4N1jEgqcS0tDDsSQFCOzUd42vUThnOGU4bE4TEEoS9CkuBOrSof5AXIsK24Ay5nEYgsvNBYKVKnUpJGkTHdI3JFbnCNA4XtcF2SnXCkpKnACiUpBurUkhRPh51GccMZSxpNPUvTvbVX+gycmlL9iNj8ay1gzhWXO2Ut0OLXoKEgJTpSkBVzeTNqNIzphOCwrDWMLTrKy4V9msgypSgmIgwVDe1qicZcJdnimkYVJLb4AbuTCgYUCT0sfj0rvxrlOEwn4fsmu0C0laiXF96LWvYEmbdKRSwZVBJtuTcvTuq3/0dUo31rX/h0yfN8MyjGhGJKFPk9mrQuUwTCiQnnM2+VCuI8fh8Uy09r04sJ0vJ0n8wgwFyLTF79fCpvHPCaWXGlYZB7JwBESVEOyZTcze0eRr3i7h5jCYbD6UannAoLc1qgKQQFwmY97UPCK7DLA5wyRbub+PRU0/il/PQZqdNPpCSU16E04ZHwwh7APume3ErbAMShFlGOYJ1CfCo/BeSN4gvlSS6ppsKQ0F6O0JJFzvAtt1Fbn5mNKcv9rp/3/Uh9KTpe4AbFtq8oznyWE9kGm1NLCT2yFFRKVybSobRG1eVaGXlG6EcGn2h+wrZjwq4uEcZ2mEaJMkJ0nzTb6RVP4MgDcmrE9mmL/LdR0WD6ER9U1lv7i0ugb7U8nbSlL4R31KIWqSeQjcwNjtSjkaxoAFWzxphO2wbyYlQSVJ803t8I9ap7I9gPGhPoX0DmJYBG1+VJD2Ohaxyk0/Pm32qrc6TpecH+tX1mhi22gWNnBGY9niVIBssSPGNxVqJd1ARXz5gcWW1oWDdJq7eFcel1pKwdxfwNR8iPF2PB2Qs5wmhSzMB33o8o+lV5xiwlvDujy+op19oGapZdwsqISpaiqP8bCfiQaXvaXhAjDLUk6gqL78waTA2pR+R5PTEr2eY9jD4oPvu6AgGBpKtWpKk2jaJBvRHKs3wuBW9iG3jiHnApKEBCkJRqMkqUrfYWApbyNlgh3tSkqCUltK1KQhR1DXKk3BCJIvv12plY4cy4JQ6cWVI7RKVTATdUwTAVdvvECCNpmtmXxI5JuUm9pJrVUt/qTjlcUkvQjZNjMOMDim3MSEu4koVGhZ0lCtVyBBnw613y7F4U5YrCrxSUOLcDhlCyExp7pgXNuVRMw4cwqcM8+0+p3sw3YFEalr0qBIvZMEW5jcV2ayrLDrAxKlfllQK4R35MIHIzAkmbHkb0JeHGV/c/wAlL07WvY5ZWvT0ok8LYjBYXF9r+KGlLWn3F95a094ptYA8jXLtmCrDdpjw6WnCrWUOEBIKV6bjUSVA+AFeYnKct/EvJD8YcoltQXJQrtICRPvAoHO4kGtneH8tKlFONATKtItYa4FzcgJvPOCRvXPw05ubk7ar0+fj5Z31dVRKXxU22280l1Liu1KsO7pV+Wl6Q5uJ7oKj/urjxViMLiE4RCMU3+WjslEpXAt73u7SkDrcUJzjI8MhlbjL/aaFlMKKRrSNA1I0zN3E2sQLmiTuVZW4g9jiC2oAk61AbAKCUyLzrCPNtR5gUI+DjjJTi2nv29q9v3/VheZtNNBV7i9ltWJQHEvJUQ8woBXcdsjTcbj3+m/WhmfvsO4XCtDGNrcaKwswu/aLB1e7yEk1Aw3D+FU+4heLQhoBBQsqSSoKUQT0sATG909akryPLwhA/FAqU8gFWpMobKV6hEkGCG5PjQh/h+OEk4t2v03qvb+2c87aphLAcSNM41tttxn8IlsNlzQZKYlQKtOqSskxtQnAtYdt3EFrGJaUkpOHdGoAglWpJt/jpBJBFbZ3kmASkrZxIPdb/LCkqhRHflRVMT5wTzFSHOGsvU4QjGpQgb6lpJ/+MwLAEwp3w7o3vTLwoxupPaSfW6d29dvp/qB5r7RC4+zht9bBQtLjqW4edQClK1eHUC/xrKF59gGWVJDLvagpkmBAPQaSZja4FwaytODBDFjUFehZZW3dDvhnzFWF7L3/AMx1PVAI9D/NVgw6elO3s5xOnFpB/UlSflP2qE0U7LgK7cvKqk4lysYbFqCQNK/zEgctRMj0IPpVopcG1ppH4/RL7BFpQoH0Nvqak3aBQPLUpsKq/iJH57o/1T8hVt5dASUnfxqteN2dOLX/AKkg/Ufajh7JivTdl+LfwqNbRITbUkbXtPxEUqdgrw+NWzw8psr7NYEK7hB27wC0n46hT53SWg4+xezJf4xLa1QpxMI0+ZjpY86kZ3wjiFYRxClhKEJ1JO4IkG/hFOj/AA2GsSX0iUBIlpA5wRqjn6VrxJiIwWIII7NSBp6yo7D51l5tSSRbs+dBgCTEisVl56iiYFeb8vCK9K2ZmwWcCeorozli1GBE0y4fK9IlW/TpXNTJBkWIvQ5hSYFayRZMak+s2+VMeA9nDzqdSXmvXV+1cS+kjvJIXyUPvT9wfj5QPAfepzyTW0cxOc9leIH/AMzO0/q+G1QMbwC8y2XHHW0pG9lHfnYbVbPEa3EN9o176bxyIFyPG00Lx+ZJxWXuqSAdTZ9CL/aovPkT+ApWiqTwyS0XUPtLSncCQfUEVtknCb2JUoIUgaQJKpiTsBA3tXJgGTHSDT1wxiOxwhtC1KUSfkPlVpZJxXYu2Lj3s8fTu6z8T+1D8Rwk6kSVt/E/tTPj86g7mhv40rWPEGujkyeo1IXF5O4P8fjWUSxWJUFERWVTnI77RiwWGKiR0o7luplaHB+gg0k4XF4hRJbUsncwBz626zW2JznFoOlTigYEju7ESOXQillDk6TR3Kl0fQKcV2glCykRI2NqX+IFqX2YWRqBIEbxAMGqdb4pxiPcfWIEbD9qiucWYwmS+smeif2qX+VlfZznovDDW86Svadhu8y4BuCD9R96TMdxRmTf/cddQTtqQkdOqfEVwzTN8xcTDynShEK7zYASFbE93Y3oxx8ado48cw6iTAJnp/fGnV/MkNvSFAyE3SZgiCDPheq0VmbpTGsxzsP2867JexGltXe0rOlBsQoggQPiLeNPPHfbDF0X5lfFzRR2jiwlxKdJvGpN4IGx386QOOOMziDobs3vEASdpPzqvn8e8klClEFMgi1osQa4HFL3mkh41PkF5NaCaTR7hrCJkuLG1kz15mk38Sr/ACpqyPFKLaZ5SNuQq04tIRbYxqaCwT8aGY1A8q6NYrTP0ofisWCZqUYsYjLEmjvC+IUFKhJ0iJPIEm0nxoPgMOXXEpFkkjUqLJHM/CrKdVhW2C00CAUmDNyocyOd+dJlnWgdhpaQsJ2gpuKrlh9eX4t5nZBumRIKSJEehI9KdcE9KQR0+FQs5eZW6wt5IKkq0KkSCldoM9DBnzqMXVpgXZC9n2RtOYlWJWjSgAqSiDBVMBQm0C9uRov7UcCvSMS0iUJTDgtIvZUbxe/kKnpUZAS2EpGxSLel+712qW5iNUyqUxpUCmZBsra+1J9XdsoqKHxOJ1mtsEIcTyvRrjTIU4V/8s6mljUg9OqT4ig2DwbrigG0KWfAT/ArcmnGybdMKO4UncfzWVKS4QIJIIsRWUmygEyjNUs6wpGsLgFNoMSbyLGYIIuI8aKs8VICkqU0pQTEDUNtKEFPu3B0qMH/AC8KO5Dw1hnUgqbG3U/vRHE8HYQCUtiekn96XKsE5NyTsRSnHSEpPE4BT3CUpQlIHdmQQTfT+oJAM7VAzXP0PMdl2WmNBBtCdOoEC03CgP8AaKb8Jk2DJWlbQlJndU7Wi+1YrhnBlSR2EEn/ACV686CjhTTSZ3OYk8Q501iCVBtSVQkC6YsEpOqBKvd9Nqmr4rb5NmwYH6ZPY7gnchQHpJp4PBeBkgs3/wDNf71qngfBKkdlFv8ANX70KwNKNOl0d9SSdiSOK2Qr/sqKZbJSdN+z172/1pI8UCsa4qbDaUKStcEqkpRc621AxNoDZT/u8LmsTwlhguA2Y295Xx3qI3wg0o2QR/uVXcPHfuUTmQjxWxf8oxq1AFKLfmFY2INknTvWjPE2HSofkGNQIHcMd9Siuf1KUlQQUmAAOe1TXeEGoslQ9Sa5jg1HKfVXyrlDB8/yG5C5n2YoeWlSElP5aEqkBMqSIKoTIvU7JMVpSPWpz/CKQPeioK8vU1aJE7i9aYyhxUY+hJ3dhMYkLWgFMyoAjrJpj4iw7faJSpCZiYSAknkASCJFA+FMEV4hudgdXnA/eK78W4hSsSsj3UnSPQVJ7lSAdsNjVoQpDYCEEyUEbnxUTXFpalwCo6iYABmBI59K3wuFC2rW8RB8NulEcvw5LqLpAFyAOg38am2U9B7yXDICImSfrFRc2yYOoWJg7g9CLg1DwuMLToG8pn7UWVmqD3SLn51C2SFVGcrQCHFOWMG6fWLedTG8yU4E9m4rwBAPy29ajZ6224VQRKd/+OtdsmwSW0laRvuY5Vzih+WrPMxytp1wO4lZcKQAlsdxPUkxuSfKhWd8TFoaGUhAHICiWLdJJpQzhF71fGr0IvcjozaZJSCSZr2hLgisrRwDyLe4UYhoHkK1zbFnVaiqcNobCUiIEUv4pqZPP+ayPuwoBP4VWrtk3MyR1FdMtSVOhzXIOwO4J5elNeDwiAgAiRFLWYshh4pRsrvJI5EbijzvQyGAq3i55xWnaEd48xQEY5YUoSTb++tq0RmC1JveJIjp40OLO4hnEqSF6yLEC1SMvwwWogDbl96BYV9RIKjIj0ix+1MmTZzh1k9kmHAIKYuB18p51PImhlolvYFCU6iVf+IoPjGR/jpm+9FFLklfaDTzj7Cui8ElYuSQdlH9gKinQRUxGUSJVPWTc+VaDKUEe7P2o69gJhKATB3m38it14fRAMT4EfG9U+o/c4D5LgG2lqUExpBvJ50Dx+UuKWpYiFGZnrTViEd07XsfGK7palJ0wSI25U/1GtioWcJhAhARItN+s1OZwZBCxFh/RRZeG1AygE9dr+Y2rm1gi2DY35TSudhZGzdkgsuCRuCBzkcz51IzBX/ZV1VB67GvcY92wQltKtLYJUSCLxED50Ix+Ywtts3EgnwAvRjsVo3x+Hha/IGiGDxg7MX3pfxmdJW4vTPuifj/AM1wZx+lJHKapwbQKsM5jiRG96TMzxN6lYzFEyaAYhwk1fHCgPRo65WVyUayrk7PpsNJI5XpMzxjslaeRMpPW9MONe7FsBI2HU0tY7GnEoUSB3DKY+Y9aworo9RjJTAtQriBPaN295JCgfK5Hwrxh2tVLvApapjJEFjEIcMpN4Ej4/x8akYNkRBMXJHx2rjhckDneQvRMiJ3Mm/gLCoCUYhoqBSoJO6iCQDsb1XT6Z1jApKElUyBy5b+HrQ7hh0JxBM+8kpHQyQb/CoGJxhcgyNSAEk8vP4VEaBB7pPUfwa5R00EtdtCQkFKbTFhv6chXri1GQCJB6C3lPOKAcM50kpSySpSkpkmYuSbekxRhtmHD3tU8ojp4b1jlGmcdVPEkhNo5xzrgpO0wTFbuuKCo7qZn18K8dWmCqBYfp5dN/GgLYExAJ8zMUbybAKDQUDGrvExMjkOu0UvvgyYPLSPW1OGGVCEpJ0xAt09fCmn1RyIohMiFGT0rUoSsGCNqnPKFwDP98KAv45tGzyEydpH2qdP0CcsY8tsQBI5m+3UUlZnih26yogEJ7pmQSfKn3FOEgQolJHn86VHuHW3FSSUjVJA2PlzrRhko9nC1gWlaFLOxMT49K3LpiKPZw0hDWlAgD++ppZWomwrVCXLYDk46ZtUJw1LWgjeo7oFVQjIahWV2KKynJ0XJxnmKgkCw1WA8OtLOHxpVpTMIG/U1Gx+IcfIWu/RNZhJTciTsAOVZlBJfJdBFgi3Stn8UkXFcFYdwpmyU38fpQ44rslXkwaTjbCmcsv4oU0tQSElEmAofORemRrixtaYWkotyEj9/lQDEPNYgEqbg8liyp/vWhWJwqmtiHB1G48xTcIy9Ng36h7GhhxYXCZTG098A+6pIAqFnPaOPB1LgUIACSCnQBsmPdA8qBPYqQItH9614Ma6qyQem9MsdO7OtDfw1iglZBABVefLlTmy+rcwB1PTwql/xDiFpKpnz+9WTwznSXgEuQVR3Sf1f/1UM+N/kddhRx3UvujWdrG3rPPetsWkJTaBN4Hh15VILKEqkJAnoftUTHvQkhPjvuDUF2cDcCqVIKtisEjf3e99qLpHf7UK9DO1CcEsJcSJkhJtvfb7GgXHGKcbcRpJSiDOmbn+xVOPKVHLQ2Z7mpS0soIKwkxykmq3y5CyDIgAc7fCobGZuAzBV/dql5g28lsLXpE9FSY35WitEMXDQLQSyXNFNO6VKhsgyN4M2IA2poACh3VG+3lSNlWEU9u7o8hJ+tM+S4LsiqHFLmLqER/ZqeWMfTs5Wa56dLWnqaW2VgAzfejvE590b2mlte9UxL7QkZ1V7mobi4NEMRQx73r1oiTkSEielZUhtq1ZTWLQbezOP+2L/wCR+1R/xzk2MVqvDnptv+1Zp5/21CkPs7/9TdAjVI8q5LzVxW5SY/0g1wLSjJFx41DaBBifE+VK4oKYQViVrjYeQiuSMGoEyogRXmg2jc2EUTY4UxC0yVR5zStpdhsCP4dRMCD4xFc2cQps95NMCeDcSYhQ+da4jg3E/qUn5/00PqR9wAnELS4i1a5Li1JVAMKHeSfEX+1e4/InWSJO+3L0qG9hnUGSgjYzR00dbse8t4pIs6hUiBqgkKPWKn4nEyCo89oEeVRcpx4S0gFKtov1NzHSvMYRNtvjWRxV9DGuHxaUKcUUrMnl0HKPOk7iLMVOPKWNQTaAeUCjTGPBUQDfpP1r3EoQuyhPjzq8UouxXsAZPiCpwDTP0qdm2MCxoUR3Ra8R4bVKyfCMIdKVLKQobmLWMf7eppfzbGdu6VxBsPgAPtT9y0B6QXyJKplIJgTMwBTdhHkmNVj1qtcM84mQCR5Gj+XcShNnUE9Cn7j+aTLibGUgrxC8C4AOSaBvWtzqfmLoUoLTMEAienjQ98zvzo41UUAjFZJrXPmNHZ2ju38/6a6oSNQ6SN678To7iLgwTEXt/Yql1JCvpkLDPd2soe2sVlUoFj+4yApc8ya8yTKkPqck+5cDrM/eK6vKSFGSBcgAnfnXHht8pxRCSBrJSJ8dvnFR3xHCq8laFigm8EifpS9neWJaXKEnSQOvzqxjg5Enf+zXE4IGbWH1rMsrT2GxD4YYLjwVpgIvPjb+afsPiGzOpQT5n4b1xxauxaUUiIBPqB9ar1WJK1KK7mZk9PD50aeV2cWwzhQQCL84B3qS7hBAJgn+/GkPgnNnE9o1OsDvIHMQb/WnrDuFSST02malKPF0cJfHOH1NHSnvpUFCPOCPKDSW8ziFqGpOhMgG42O//FWlmbYJ2tt/T5xSvjUJCwImnxTpUd2LCcS8t8IkhsKsBtA3PmYo/iyAlR2ATIrG8LCpTGnpzv1rnxAjRh1n0EGqXbSOeivnFmSQb1MwuZLTAPe6A8/4qGlMUTyPDpW4VOToRcxv4ATWt0kSV2RsWtcqUuxVy8OlqhByNqI506grPZyE+MfaoSWq5PR0uzxTtbYVRUsJAkkxWqmaM8NYIFSln9A+ZtXSdIAXxMWA5JAoRi3q7Y7FFJNB3XtVJFFG6GThPKG8UtfbEhKQNrSSdj4R9a6cZZUhlICEJRv7oPeHU/yedecJFJZcT2gbcLgAJE7gRbzBopmKCWi286lfTulKh/FQlJrJ2FK0VuTWVIxWH0qIPoetZWyyJYWOy1RVqTcBPzoEy4RfYgyDTytdri1+e/LlSIl/TqQeRP1rPiblplizcFmiFsocMkrEHwIsfnXRk2JkxP3pY4QfHZKBNgowJ6gfejmogQNt/nWWcabRyOuY4TtmYBiZ35mq4xuCcbVpKT0BSJnxq38K0dAJJMbxBv4fKuWIZST7t+nM10MnEIm8EZUpKi653QRCRzvvTsvC6TqJiRMcvKvQ3ZPcAi8V3SgmNV6ScnJ2cC8x1ET3QIsP6LUl5o72ZKyJm3WPEdKeczZJ2uZuKSeIUWMFIEbm0noKOPsKOGExm0AGhvFeYIUzpBhRMwKmYdoIT6UMRkvbd47ybH5VoXFO2BoU1GnLKcL2eFBULqBJHgfGuDXCsLEzp3iiBWtX5aUENzYnfpAO8b28aec0+hYxFJzLlmSBb41G0qSYIqw0oSfA+Eb+PSg2c4DWQQgEgdSPpRjl3TC4C1PlRnJlQ2o/5EfL/k0MxLCkEBSQnoAIt96l5crubHeqS2hDnmgM0LiL0bxoneheITFGJ0glw/miWEOHTqcUQEWmNxR7CqWpOpwJT/pSPqeZpf4eaSEqWoSZhPhsSaL5pmXZtTG9kD7moTjctDx0rIGaqZSoBVj6mspdPeuq5615V1j+RHP4LqebtSJn+F0ukj9V6ysrNgf3Dega4Yw/cm0GSOtrb02YTLSUgkiSd72HSOfnWVlSy/kwhlnChAgE3tvWYhqYINxzIrKypBOrOGOnedvCuzZvEDbrWVlKcZisOCkk/IkUh53hglKjE9PX+msrKMewi++bR0qXljfdHw+NZWVon+IQ0yx3TXBGFkxaKysqKehTF4UAkVqjDAwRasrKKegWK3GWGNliJEj70OyRruX6mvaytsP9NCvs2x6IoTiqysqkDpdEnAqhr/cT/wCorhm+JKlAcgIjzrKyhH8jpficGmrCvaysqhM//9k="/>
          <p:cNvSpPr>
            <a:spLocks noChangeAspect="1" noChangeArrowheads="1"/>
          </p:cNvSpPr>
          <p:nvPr/>
        </p:nvSpPr>
        <p:spPr bwMode="auto">
          <a:xfrm>
            <a:off x="307975" y="-1676400"/>
            <a:ext cx="2486025" cy="3810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12" descr="data:image/jpeg;base64,/9j/4AAQSkZJRgABAQAAAQABAAD/2wCEAAkGBxQTEhUUExQWFRUXGRwaGRgYGRwYHBodGx4cGhwaHB0cHCggGh0lGxgUIjEhJSkrLi4uHB8zODMsNygtLiwBCgoKDg0OGxAQGywkHyQsLCwsLCwsLCwsLCwsLCwsLCwsLCwsLCwsLCwsLS0sLCwsNCwsLC4sLC0vLCwvLCwsLP/AABEIARYAtQMBIgACEQEDEQH/xAAcAAACAgMBAQAAAAAAAAAAAAAFBgQHAAIDAQj/xAA/EAABAwIEAwUGBgEDBAEFAAABAgMRACEEBRIxBkFREyJhcYEHMpGhscEUI0LR4fBSYoLxFTNyskMkU5Oi4v/EABkBAAMBAQEAAAAAAAAAAAAAAAECAwQABf/EAC4RAAICAgIBAwMDAgcAAAAAAAABAhEDIRIxBEFRYRMiMnGBkcHwBRQzUqGx8f/aAAwDAQACEQMRAD8A78Hs6MHiHNiqw9BE/FXypbzPEFY70qIsoG8HkpJ3H0p3xDSWMF2cE6UjUBv1V586SnHGlmQSlQ6iJ86zYpcpOXyKugElq9jaumm9SHWYUSIjwrhMGtt2CtkLGp76qjEVMxae+oeNTcuygqX+YClIEn9qDaS2LVsMcD5S0lKsZiVANNRAsSpUxt6j1rlxJxlicYrS3qbbnZBMq8VEfTahOZwFJaBOlNz0k7ecC1Esv7oABtas7gm+b37FEq0gazlD652noVXqTgcTiMG8FhJCk8iJBB3+tNOWsgqBpjbQg7gHrIF6WWT0aFeibwhxQnGJUTCHEiVp6DqPCiiFSsdPtv6VXPECvwuIbfZAEwFpFgR0I5g0+oxk7fqAI63285ry/IxcXcemNy9yViUwAQfCsSqTG+//ADUV9wkyYEbTv5/GtEzMEWEmb8ufzrNxZzmkJntXzSA2wkkSNaoPKYSPkarXsSTHM0y8fPFzGKIkgJSBPl/NQsvgHxr3PHjwxI57ICsscHKZE+FYxhybRPgJt4+dOWCQFC9YENjUAAJF6Z5GBVYlBSm173SQR9d6vjIsYXcO24rdSQTsPA1R2btQ5barc4LX/wDQszyB36Sqsnm1xTG6YzpWFX5CtSqVc4N6itO92QqR4D4V2SuwNhvbpXm7Ddm63LmRWVxdB6wTc+u1ZQDsEpUk+IKdus8tvGkHEMhLik7kKI2+/WmwYvSAAYju2v8A80o59mAbeUANatzyEm/rXqeNytpCR12RMYzF4ielQVt2mtnscVgzaOlaYVWoRW5Wls71N2mAt2YtA+gou6+Yjr4VGbQG1KC+6rcA2kRYjrauTmMbCgVKgf3lUpS5MpFJAnMBpeUPL6CuzWMIAih2Ie1OKUST4+AsPlXP8SRtB8CKuuiehlw2cK5fGpjefLJN6U2cSuDAr1nHKBiEjqTSOCGuPqMWbYxTidSjJFWfkZHYNmR7iT4i0wPlVPvYkLaWRaIB8jb61aOTuF3DtrMJlIIAHLbz6WrB5f4oWdBFbgN1bX9PP41JRBSkCdWmL8h4ioH4kJte8n139OddtY0yki433nkQfhWF2STT7K19obejEzuFISQRtaRS0y+RT57S2/yW3DuFFO17ibx4g1W6nj1r2fHlyxoYMMZkQbGurWKUpV5vQVLoiumFxhSQe8TyHKqtDWE8e2rQFEc4q2eDyFYNoFMDRp6TcxHwqsm5caV2g07cusD71aGVLCG220xCEpAG2wi/TrXnebL7UgyCbbISjTvChHyE1iFiFEXvE+X0FRWXlXm+9/petMIY3HoetYF8i9dEpZkDUoA+v2rKhqhRkeUn/mvaFoffsAcO4lUQLAKJPPaR5SQaUuJgEPEuNnUQI71iItMVajeFbTZIG24HI/x1pB9oTKSUOJEcjeeQiPga9PBJcjnfsKa8SpYiAByAH9mtcGrvVq0YIrsy3Cx51ukAsLMMJ+IwuhaBq0AIUBcEbbfT+KqB5opUQoQQYM19FYXJtDaSm0gWFwZqr/aXw6plwP6YS4b/APlufj+9Y/GycZOLBTErDpma6pwvl8K4tGAa3wy1KUL7X84rY2xlQfyzLZQox50Pey2TIjfY10YxeKJVpgAm9rf8VyxhcQQuRKtwNvSkV2PSJCMKA2tPXSCdudWNhcPoaaSDfQkDzSIP2pd4Awgd7RTiULCdJhQkTeLdbVZCcI0lCQoe/BIO48B/iIrB5GRXx9ieRXpCljn1WATH2rtgjqWlAm3wvuTR3MMrQ7ZKotyv4ddqhMtdikhOmQYncmY68r2rO5a0IsddgP2jNqVhVEwdKkEx4mCY8dVVs3l+uAk71dOMwKHGHUKgJWIKoi3WPDeqWxOBW272cySYB2nxnlW7w5/bQ1aC+CyhK06dQCpiJAmhj+CDa4JAipzHC+I94suGACbiIM33vsaD49yVwJEdf4rTF2+w9D5wHhi72h06wkTtsZASfv6U1IfUoEGTIMKIggn+R8qVvY5mpRiVMzZaZ9R/EirixOWtKJMBJME2Eecdaw+Rhcm2h00Ij+JU2IAIG9xy5/XnRFQiF+XLlFp9aPP5eSDp0KEXiDPp1maDYjCquLJHPUYv67VkniaFdEIwq5B2FgPOsqcrLim6YIVXlJxYSSxl8jvKiOkzPXx5UL4syVK8I4UpOpELBO5j3t/CaPbJ35x4+FZqRp0qBVqm0/EeArVCaTsOyhnm49K21XB8qNZ1lvZuuNx7pt5bj5UPwmBLq0ITAMXJ2AAkk+gr0eVqwF08PYvtWWiTPdEeY6+oNds4wiX2VtPAFKh5x0I6RQ/hHQ3hwkKUoiZVoUkb7CRtRl5NpEEEbisCx027GUSpsTwiwhXZpSVKsCtRIuq0pSDFvGdqRV4bsnilY9xUEdYP0q8MbhgpaXEidMTHmPtNJftK4cUk/iW02jvx/wC1XxZbdSA4kTB4/LdHfwiNUGSHFAEwALRa4pZzVbS3SplvQg7JBMC/KfShoeTN0zU7KWFPvNtJF1qAt4kVZQ47G5It/gPKRh8Ghwo1Kd75AN45AT4XpkOC7QyCCCORiOXSRapjmB0soSkWQAAPCINR8GkADqLVgnBOds6rIbmXBsWBHP16TQzMMEhIClJNv0dfMjYbWF7U1u4vTYDUTyHIdTQXOsLrQpYTCk96BzgdOtcoJdAcRYxucAoCBAuBoTyHj8vhVb8YuAYgAchenbCKSqSR30nc/EfCaQ+L8MpOI726kg/aa0+OlyFlpGrXEikjSNRERBUY/cihDr5USTuTJO3yrlprZtN62KKXRNybD/BWL0Y1k9VAfHl9K+kynUkK5xFfLOVvaH2lD9K0mfUV9MYDNm3g42gw42YUgxPWRFiDuCKz5VUv2KQZsUEGRWKWhwEKSCY35/GK8xDsAE8omh+aJgdq0YUm5vYjnPpWe6HJpyqwAhQHWBFZQ5rPRzBIgRFutjWV1YxaBicagqTCiETCZG5MQCQfrTHh8nV3SqJH6ufl5UI4BSh1khSEFSFb6RJBuJte804OL0jnTRwRW2NZWPG+UFDyVQO8nfqR/BFcuEMol1bgvoTp8yr+AfjXb2m45Xbtt7JQ3rnrP/AqdwNrQwVOp09oQUzYkRuByuTTTVIFbGfDICUgCwG3KuOKfUghVlIUYXHKdlfGPjRDCpBEUu8YL7FKFJtqcQmRsQVXnxqLTrQ6IOD4vwqH1sOflgGNajAnxHIeNG84zPCIal1xBChASCFFc8gAZNIuc8Ph7EvDmrvC3OAa1VwuhLST+oK+l/tRuCQWJfE+TBClPNIUllSoAO6D0Pgdx8KaPZu7h8IEYjEJWC4SELiUpSkgEmL3VN6340bWnBLSBqSSgkxcAK6+cVJyhgPZS1JgpCwPGFK+W9V+rcFfuTUfuLYw2MbcR2ja0rQf1JMj5Ut4TNkuLdCRZGnUeUmTHoI+NVvlSXWZDbrjYVvpUUg+cUbw7gwuBWsm7pUrxIH7gD41PI76HSosLL1BQnmbm8VpxFiA1h1xuRA9bTS7wVJZQ8tUrdGrznkOgFMWc4dCmVa1xIHWN9ttqWL0cxBRgwtpCEe/dajvAmb+cAAefSkDjbNQ++mEpT2adB0nUJnrzinfifFHC4R0tEBxStJJPeF9JI8BMVUqa0ePG/uJT0dAmvNNbA1qF1qEOaqsvh7ijDPNMJW4rD41AKQ/EJPJIJ2MpCQZ3quYFc1GLjcfWlnBSRydFwYrP8ehWlxKHQLEgaT5ymxHpUZfHC3dTaWi2oWVqIMDYgWrXKc3Q7h0OACI0rTyE/SFG3gqg+eNBt50j9beryIsfmPnWJblTWytkjD5kpQmbcqyg2XqVoECYivKdwQdFk+y3E/muI/yRMeIP7E1ZSkg2IkVUns0XGLSOqFfSrcrXERiL7WWB+FQsRKVgehBt8hXHg3HHFqKz+n3h0No9DRf2gYRTzTTSRdbgHyN/Ku3DmRt4RsoaGpSoK1HdR+wqGZJsZBsdKE5xl4cQUGCN45gjYjxBiiDba+cUtcbYJzQh1s6FoVytIJA38zUJ7Q6BubLLTiHfIH6UWxaApOpOygD8qH5g2XcPe5G9cchxeoFsk93as4WDONHNGXPJN50j11ihmExf4XJe2QEqWlBUAq47y+Y9aj+03FqS020CdKnFKPpBSPSTaoeIxIVkTg/xRB//IRVow+yP6ivsTTx+/8A/ba//b961znj1/EJSlSG0pSnSAmdrdT4ClKKyvTWDGvQlbH/ACX2qP4ZtLaWGVBIAk6pt60VPtvxRQUHDMEEEfqH3qrKcOBMJh30vtPoQO5KXjOpKllLaecQCqdqlnWPFBzcbQ0U5OiHnnGDuKc1rSlPc0QJiP6aD/8AUVdBTTgMn/Cv4hjFYdp0oaW6latUEIEjTBHdPPmK2yVlg5biH14ZpTjSwkElV9V7weWqB5CpPyscY3GNq4pNVvl0H6Tffe/+BWTmhH6RWDMj0FMOCSx/0x144ZtTja0tBUqk6wTrPejUKM4XLGV4LCvN4BDrrzhbIlcDSVJ1Eg290STa9dPzIw7i/wAuPp3V+/scsN/xYif9RP8AiK8OPPQU7ZNgcK43jl/hAosKJQnUrUZJhB0nlECKB8c5Q0w6jsgUa20rU2TJbJ/TO/xpsXlwnl+lTT/b2T9/k6WKo8jhk3E62EqToCkq5EkRyO3UR8Km4/jNTqUgtJGlJSTqJkGPC0ETSpFegVpeGDd0Tuug/h+JlJTAQPOTf5V7QJKZryj9KPsdyZeXs8xEY1qecp+IMVdGqqDyZzs3G1j9Kkn4GaviAtMg2IsR43qMX2O1s5OELNhtz8+lAcTxhh2nHGu8oogEoEjVzT4ECPC9LvtB4qVh2yw0SHV7qH6U+B5E0k5Aglm8yVEk9ag22uQXSLMRx82TBZWB1kE/Clr2jcVJdwoQySZWCvkUgXg+sbdKDPDTagr6/wDuA3BkEUquXY+l0WNw7iitsBSwdQ25+O1QQypl0Ac+dcvZ0pKmpBhSbKtvTLjcKle4vvNZJKm0ErD2nOkqZB6LP/rQXCvrGV4tJQeztpXymUkp8evrTvxDlDLzzanVlLbJUHAASozpISIFvPpQf2i5+ycGpjCNBDYABJSEwJFgB1IF+dacUrUYr3EcfUp6sIpn9nuCafxiWXm0rSsK3KgU6UqVaD4c5ollGT4bHKfYS0GH2wpTakKUUq0mNKgonwuK05fNhjk4yT0k2/ZPX9ARxuStCLTBkLrCWMQHHdC3UaAnQpUQpK5kWvBFEMlwbJwOLdcw6VOYcoAJUsaitWk6gFAW5RW+Fy9g5S5iCykupX2YVqXzgao1RqEz08Knl8mL+13+Sjqu3TX7dWNGD7+GbZXxcg4N1jEgqcS0tDDsSQFCOzUd42vUThnOGU4bE4TEEoS9CkuBOrSof5AXIsK24Ay5nEYgsvNBYKVKnUpJGkTHdI3JFbnCNA4XtcF2SnXCkpKnACiUpBurUkhRPh51GccMZSxpNPUvTvbVX+gycmlL9iNj8ay1gzhWXO2Ut0OLXoKEgJTpSkBVzeTNqNIzphOCwrDWMLTrKy4V9msgypSgmIgwVDe1qicZcJdnimkYVJLb4AbuTCgYUCT0sfj0rvxrlOEwn4fsmu0C0laiXF96LWvYEmbdKRSwZVBJtuTcvTuq3/0dUo31rX/h0yfN8MyjGhGJKFPk9mrQuUwTCiQnnM2+VCuI8fh8Uy09r04sJ0vJ0n8wgwFyLTF79fCpvHPCaWXGlYZB7JwBESVEOyZTcze0eRr3i7h5jCYbD6UannAoLc1qgKQQFwmY97UPCK7DLA5wyRbub+PRU0/il/PQZqdNPpCSU16E04ZHwwh7APume3ErbAMShFlGOYJ1CfCo/BeSN4gvlSS6ppsKQ0F6O0JJFzvAtt1Fbn5mNKcv9rp/3/Uh9KTpe4AbFtq8oznyWE9kGm1NLCT2yFFRKVybSobRG1eVaGXlG6EcGn2h+wrZjwq4uEcZ2mEaJMkJ0nzTb6RVP4MgDcmrE9mmL/LdR0WD6ER9U1lv7i0ugb7U8nbSlL4R31KIWqSeQjcwNjtSjkaxoAFWzxphO2wbyYlQSVJ803t8I9ap7I9gPGhPoX0DmJYBG1+VJD2Ohaxyk0/Pm32qrc6TpecH+tX1mhi22gWNnBGY9niVIBssSPGNxVqJd1ARXz5gcWW1oWDdJq7eFcel1pKwdxfwNR8iPF2PB2Qs5wmhSzMB33o8o+lV5xiwlvDujy+op19oGapZdwsqISpaiqP8bCfiQaXvaXhAjDLUk6gqL78waTA2pR+R5PTEr2eY9jD4oPvu6AgGBpKtWpKk2jaJBvRHKs3wuBW9iG3jiHnApKEBCkJRqMkqUrfYWApbyNlgh3tSkqCUltK1KQhR1DXKk3BCJIvv12plY4cy4JQ6cWVI7RKVTATdUwTAVdvvECCNpmtmXxI5JuUm9pJrVUt/qTjlcUkvQjZNjMOMDim3MSEu4koVGhZ0lCtVyBBnw613y7F4U5YrCrxSUOLcDhlCyExp7pgXNuVRMw4cwqcM8+0+p3sw3YFEalr0qBIvZMEW5jcV2ayrLDrAxKlfllQK4R35MIHIzAkmbHkb0JeHGV/c/wAlL07WvY5ZWvT0ok8LYjBYXF9r+KGlLWn3F95a094ptYA8jXLtmCrDdpjw6WnCrWUOEBIKV6bjUSVA+AFeYnKct/EvJD8YcoltQXJQrtICRPvAoHO4kGtneH8tKlFONATKtItYa4FzcgJvPOCRvXPw05ubk7ar0+fj5Z31dVRKXxU22280l1Liu1KsO7pV+Wl6Q5uJ7oKj/urjxViMLiE4RCMU3+WjslEpXAt73u7SkDrcUJzjI8MhlbjL/aaFlMKKRrSNA1I0zN3E2sQLmiTuVZW4g9jiC2oAk61AbAKCUyLzrCPNtR5gUI+DjjJTi2nv29q9v3/VheZtNNBV7i9ltWJQHEvJUQ8woBXcdsjTcbj3+m/WhmfvsO4XCtDGNrcaKwswu/aLB1e7yEk1Aw3D+FU+4heLQhoBBQsqSSoKUQT0sATG909akryPLwhA/FAqU8gFWpMobKV6hEkGCG5PjQh/h+OEk4t2v03qvb+2c87aphLAcSNM41tttxn8IlsNlzQZKYlQKtOqSskxtQnAtYdt3EFrGJaUkpOHdGoAglWpJt/jpBJBFbZ3kmASkrZxIPdb/LCkqhRHflRVMT5wTzFSHOGsvU4QjGpQgb6lpJ/+MwLAEwp3w7o3vTLwoxupPaSfW6d29dvp/qB5r7RC4+zht9bBQtLjqW4edQClK1eHUC/xrKF59gGWVJDLvagpkmBAPQaSZja4FwaytODBDFjUFehZZW3dDvhnzFWF7L3/AMx1PVAI9D/NVgw6elO3s5xOnFpB/UlSflP2qE0U7LgK7cvKqk4lysYbFqCQNK/zEgctRMj0IPpVopcG1ppH4/RL7BFpQoH0Nvqak3aBQPLUpsKq/iJH57o/1T8hVt5dASUnfxqteN2dOLX/AKkg/Ufajh7JivTdl+LfwqNbRITbUkbXtPxEUqdgrw+NWzw8psr7NYEK7hB27wC0n46hT53SWg4+xezJf4xLa1QpxMI0+ZjpY86kZ3wjiFYRxClhKEJ1JO4IkG/hFOj/AA2GsSX0iUBIlpA5wRqjn6VrxJiIwWIII7NSBp6yo7D51l5tSSRbs+dBgCTEisVl56iiYFeb8vCK9K2ZmwWcCeorozli1GBE0y4fK9IlW/TpXNTJBkWIvQ5hSYFayRZMak+s2+VMeA9nDzqdSXmvXV+1cS+kjvJIXyUPvT9wfj5QPAfepzyTW0cxOc9leIH/AMzO0/q+G1QMbwC8y2XHHW0pG9lHfnYbVbPEa3EN9o176bxyIFyPG00Lx+ZJxWXuqSAdTZ9CL/aovPkT+ApWiqTwyS0XUPtLSncCQfUEVtknCb2JUoIUgaQJKpiTsBA3tXJgGTHSDT1wxiOxwhtC1KUSfkPlVpZJxXYu2Lj3s8fTu6z8T+1D8Rwk6kSVt/E/tTPj86g7mhv40rWPEGujkyeo1IXF5O4P8fjWUSxWJUFERWVTnI77RiwWGKiR0o7luplaHB+gg0k4XF4hRJbUsncwBz626zW2JznFoOlTigYEju7ESOXQillDk6TR3Kl0fQKcV2glCykRI2NqX+IFqX2YWRqBIEbxAMGqdb4pxiPcfWIEbD9qiucWYwmS+smeif2qX+VlfZznovDDW86Svadhu8y4BuCD9R96TMdxRmTf/cddQTtqQkdOqfEVwzTN8xcTDynShEK7zYASFbE93Y3oxx8ado48cw6iTAJnp/fGnV/MkNvSFAyE3SZgiCDPheq0VmbpTGsxzsP2867JexGltXe0rOlBsQoggQPiLeNPPHfbDF0X5lfFzRR2jiwlxKdJvGpN4IGx386QOOOMziDobs3vEASdpPzqvn8e8klClEFMgi1osQa4HFL3mkh41PkF5NaCaTR7hrCJkuLG1kz15mk38Sr/ACpqyPFKLaZ5SNuQq04tIRbYxqaCwT8aGY1A8q6NYrTP0ofisWCZqUYsYjLEmjvC+IUFKhJ0iJPIEm0nxoPgMOXXEpFkkjUqLJHM/CrKdVhW2C00CAUmDNyocyOd+dJlnWgdhpaQsJ2gpuKrlh9eX4t5nZBumRIKSJEehI9KdcE9KQR0+FQs5eZW6wt5IKkq0KkSCldoM9DBnzqMXVpgXZC9n2RtOYlWJWjSgAqSiDBVMBQm0C9uRov7UcCvSMS0iUJTDgtIvZUbxe/kKnpUZAS2EpGxSLel+712qW5iNUyqUxpUCmZBsra+1J9XdsoqKHxOJ1mtsEIcTyvRrjTIU4V/8s6mljUg9OqT4ig2DwbrigG0KWfAT/ArcmnGybdMKO4UncfzWVKS4QIJIIsRWUmygEyjNUs6wpGsLgFNoMSbyLGYIIuI8aKs8VICkqU0pQTEDUNtKEFPu3B0qMH/AC8KO5Dw1hnUgqbG3U/vRHE8HYQCUtiekn96XKsE5NyTsRSnHSEpPE4BT3CUpQlIHdmQQTfT+oJAM7VAzXP0PMdl2WmNBBtCdOoEC03CgP8AaKb8Jk2DJWlbQlJndU7Wi+1YrhnBlSR2EEn/ACV686CjhTTSZ3OYk8Q501iCVBtSVQkC6YsEpOqBKvd9Nqmr4rb5NmwYH6ZPY7gnchQHpJp4PBeBkgs3/wDNf71qngfBKkdlFv8ANX70KwNKNOl0d9SSdiSOK2Qr/sqKZbJSdN+z172/1pI8UCsa4qbDaUKStcEqkpRc621AxNoDZT/u8LmsTwlhguA2Y295Xx3qI3wg0o2QR/uVXcPHfuUTmQjxWxf8oxq1AFKLfmFY2INknTvWjPE2HSofkGNQIHcMd9Siuf1KUlQQUmAAOe1TXeEGoslQ9Sa5jg1HKfVXyrlDB8/yG5C5n2YoeWlSElP5aEqkBMqSIKoTIvU7JMVpSPWpz/CKQPeioK8vU1aJE7i9aYyhxUY+hJ3dhMYkLWgFMyoAjrJpj4iw7faJSpCZiYSAknkASCJFA+FMEV4hudgdXnA/eK78W4hSsSsj3UnSPQVJ7lSAdsNjVoQpDYCEEyUEbnxUTXFpalwCo6iYABmBI59K3wuFC2rW8RB8NulEcvw5LqLpAFyAOg38am2U9B7yXDICImSfrFRc2yYOoWJg7g9CLg1DwuMLToG8pn7UWVmqD3SLn51C2SFVGcrQCHFOWMG6fWLedTG8yU4E9m4rwBAPy29ajZ6224VQRKd/+OtdsmwSW0laRvuY5Vzih+WrPMxytp1wO4lZcKQAlsdxPUkxuSfKhWd8TFoaGUhAHICiWLdJJpQzhF71fGr0IvcjozaZJSCSZr2hLgisrRwDyLe4UYhoHkK1zbFnVaiqcNobCUiIEUv4pqZPP+ayPuwoBP4VWrtk3MyR1FdMtSVOhzXIOwO4J5elNeDwiAgAiRFLWYshh4pRsrvJI5EbijzvQyGAq3i55xWnaEd48xQEY5YUoSTb++tq0RmC1JveJIjp40OLO4hnEqSF6yLEC1SMvwwWogDbl96BYV9RIKjIj0ix+1MmTZzh1k9kmHAIKYuB18p51PImhlolvYFCU6iVf+IoPjGR/jpm+9FFLklfaDTzj7Cui8ElYuSQdlH9gKinQRUxGUSJVPWTc+VaDKUEe7P2o69gJhKATB3m38it14fRAMT4EfG9U+o/c4D5LgG2lqUExpBvJ50Dx+UuKWpYiFGZnrTViEd07XsfGK7palJ0wSI25U/1GtioWcJhAhARItN+s1OZwZBCxFh/RRZeG1AygE9dr+Y2rm1gi2DY35TSudhZGzdkgsuCRuCBzkcz51IzBX/ZV1VB67GvcY92wQltKtLYJUSCLxED50Ix+Ywtts3EgnwAvRjsVo3x+Hha/IGiGDxg7MX3pfxmdJW4vTPuifj/AM1wZx+lJHKapwbQKsM5jiRG96TMzxN6lYzFEyaAYhwk1fHCgPRo65WVyUayrk7PpsNJI5XpMzxjslaeRMpPW9MONe7FsBI2HU0tY7GnEoUSB3DKY+Y9aworo9RjJTAtQriBPaN295JCgfK5Hwrxh2tVLvApapjJEFjEIcMpN4Ej4/x8akYNkRBMXJHx2rjhckDneQvRMiJ3Mm/gLCoCUYhoqBSoJO6iCQDsb1XT6Z1jApKElUyBy5b+HrQ7hh0JxBM+8kpHQyQb/CoGJxhcgyNSAEk8vP4VEaBB7pPUfwa5R00EtdtCQkFKbTFhv6chXri1GQCJB6C3lPOKAcM50kpSySpSkpkmYuSbekxRhtmHD3tU8ojp4b1jlGmcdVPEkhNo5xzrgpO0wTFbuuKCo7qZn18K8dWmCqBYfp5dN/GgLYExAJ8zMUbybAKDQUDGrvExMjkOu0UvvgyYPLSPW1OGGVCEpJ0xAt09fCmn1RyIohMiFGT0rUoSsGCNqnPKFwDP98KAv45tGzyEydpH2qdP0CcsY8tsQBI5m+3UUlZnih26yogEJ7pmQSfKn3FOEgQolJHn86VHuHW3FSSUjVJA2PlzrRhko9nC1gWlaFLOxMT49K3LpiKPZw0hDWlAgD++ppZWomwrVCXLYDk46ZtUJw1LWgjeo7oFVQjIahWV2KKynJ0XJxnmKgkCw1WA8OtLOHxpVpTMIG/U1Gx+IcfIWu/RNZhJTciTsAOVZlBJfJdBFgi3Stn8UkXFcFYdwpmyU38fpQ44rslXkwaTjbCmcsv4oU0tQSElEmAofORemRrixtaYWkotyEj9/lQDEPNYgEqbg8liyp/vWhWJwqmtiHB1G48xTcIy9Ng36h7GhhxYXCZTG098A+6pIAqFnPaOPB1LgUIACSCnQBsmPdA8qBPYqQItH9614Ma6qyQem9MsdO7OtDfw1iglZBABVefLlTmy+rcwB1PTwql/xDiFpKpnz+9WTwznSXgEuQVR3Sf1f/1UM+N/kddhRx3UvujWdrG3rPPetsWkJTaBN4Hh15VILKEqkJAnoftUTHvQkhPjvuDUF2cDcCqVIKtisEjf3e99qLpHf7UK9DO1CcEsJcSJkhJtvfb7GgXHGKcbcRpJSiDOmbn+xVOPKVHLQ2Z7mpS0soIKwkxykmq3y5CyDIgAc7fCobGZuAzBV/dql5g28lsLXpE9FSY35WitEMXDQLQSyXNFNO6VKhsgyN4M2IA2poACh3VG+3lSNlWEU9u7o8hJ+tM+S4LsiqHFLmLqER/ZqeWMfTs5Wa56dLWnqaW2VgAzfejvE590b2mlte9UxL7QkZ1V7mobi4NEMRQx73r1oiTkSEielZUhtq1ZTWLQbezOP+2L/wCR+1R/xzk2MVqvDnptv+1Zp5/21CkPs7/9TdAjVI8q5LzVxW5SY/0g1wLSjJFx41DaBBifE+VK4oKYQViVrjYeQiuSMGoEyogRXmg2jc2EUTY4UxC0yVR5zStpdhsCP4dRMCD4xFc2cQps95NMCeDcSYhQ+da4jg3E/qUn5/00PqR9wAnELS4i1a5Li1JVAMKHeSfEX+1e4/InWSJO+3L0qG9hnUGSgjYzR00dbse8t4pIs6hUiBqgkKPWKn4nEyCo89oEeVRcpx4S0gFKtov1NzHSvMYRNtvjWRxV9DGuHxaUKcUUrMnl0HKPOk7iLMVOPKWNQTaAeUCjTGPBUQDfpP1r3EoQuyhPjzq8UouxXsAZPiCpwDTP0qdm2MCxoUR3Ra8R4bVKyfCMIdKVLKQobmLWMf7eppfzbGdu6VxBsPgAPtT9y0B6QXyJKplIJgTMwBTdhHkmNVj1qtcM84mQCR5Gj+XcShNnUE9Cn7j+aTLibGUgrxC8C4AOSaBvWtzqfmLoUoLTMEAienjQ98zvzo41UUAjFZJrXPmNHZ2ju38/6a6oSNQ6SN678To7iLgwTEXt/Yql1JCvpkLDPd2soe2sVlUoFj+4yApc8ya8yTKkPqck+5cDrM/eK6vKSFGSBcgAnfnXHht8pxRCSBrJSJ8dvnFR3xHCq8laFigm8EifpS9neWJaXKEnSQOvzqxjg5Enf+zXE4IGbWH1rMsrT2GxD4YYLjwVpgIvPjb+afsPiGzOpQT5n4b1xxauxaUUiIBPqB9ar1WJK1KK7mZk9PD50aeV2cWwzhQQCL84B3qS7hBAJgn+/GkPgnNnE9o1OsDvIHMQb/WnrDuFSST02malKPF0cJfHOH1NHSnvpUFCPOCPKDSW8ziFqGpOhMgG42O//FWlmbYJ2tt/T5xSvjUJCwImnxTpUd2LCcS8t8IkhsKsBtA3PmYo/iyAlR2ATIrG8LCpTGnpzv1rnxAjRh1n0EGqXbSOeivnFmSQb1MwuZLTAPe6A8/4qGlMUTyPDpW4VOToRcxv4ATWt0kSV2RsWtcqUuxVy8OlqhByNqI506grPZyE+MfaoSWq5PR0uzxTtbYVRUsJAkkxWqmaM8NYIFSln9A+ZtXSdIAXxMWA5JAoRi3q7Y7FFJNB3XtVJFFG6GThPKG8UtfbEhKQNrSSdj4R9a6cZZUhlICEJRv7oPeHU/yedecJFJZcT2gbcLgAJE7gRbzBopmKCWi286lfTulKh/FQlJrJ2FK0VuTWVIxWH0qIPoetZWyyJYWOy1RVqTcBPzoEy4RfYgyDTytdri1+e/LlSIl/TqQeRP1rPiblplizcFmiFsocMkrEHwIsfnXRk2JkxP3pY4QfHZKBNgowJ6gfejmogQNt/nWWcabRyOuY4TtmYBiZ35mq4xuCcbVpKT0BSJnxq38K0dAJJMbxBv4fKuWIZST7t+nM10MnEIm8EZUpKi653QRCRzvvTsvC6TqJiRMcvKvQ3ZPcAi8V3SgmNV6ScnJ2cC8x1ET3QIsP6LUl5o72ZKyJm3WPEdKeczZJ2uZuKSeIUWMFIEbm0noKOPsKOGExm0AGhvFeYIUzpBhRMwKmYdoIT6UMRkvbd47ybH5VoXFO2BoU1GnLKcL2eFBULqBJHgfGuDXCsLEzp3iiBWtX5aUENzYnfpAO8b28aec0+hYxFJzLlmSBb41G0qSYIqw0oSfA+Eb+PSg2c4DWQQgEgdSPpRjl3TC4C1PlRnJlQ2o/5EfL/k0MxLCkEBSQnoAIt96l5crubHeqS2hDnmgM0LiL0bxoneheITFGJ0glw/miWEOHTqcUQEWmNxR7CqWpOpwJT/pSPqeZpf4eaSEqWoSZhPhsSaL5pmXZtTG9kD7moTjctDx0rIGaqZSoBVj6mspdPeuq5615V1j+RHP4LqebtSJn+F0ukj9V6ysrNgf3Dega4Yw/cm0GSOtrb02YTLSUgkiSd72HSOfnWVlSy/kwhlnChAgE3tvWYhqYINxzIrKypBOrOGOnedvCuzZvEDbrWVlKcZisOCkk/IkUh53hglKjE9PX+msrKMewi++bR0qXljfdHw+NZWVon+IQ0yx3TXBGFkxaKysqKehTF4UAkVqjDAwRasrKKegWK3GWGNliJEj70OyRruX6mvaytsP9NCvs2x6IoTiqysqkDpdEnAqhr/cT/wCorhm+JKlAcgIjzrKyhH8jpficGmrCvaysqhM//9k="/>
          <p:cNvSpPr>
            <a:spLocks noChangeAspect="1" noChangeArrowheads="1"/>
          </p:cNvSpPr>
          <p:nvPr/>
        </p:nvSpPr>
        <p:spPr bwMode="auto">
          <a:xfrm>
            <a:off x="460375" y="-1524000"/>
            <a:ext cx="2486025" cy="3810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14" descr="data:image/jpeg;base64,/9j/4AAQSkZJRgABAQAAAQABAAD/2wCEAAkGBxQTEhUUExQWFRUXGRwaGRgYGRwYHBodGx4cGhwaHB0cHCggGh0lGxgUIjEhJSkrLi4uHB8zODMsNygtLiwBCgoKDg0OGxAQGywkHyQsLCwsLCwsLCwsLCwsLCwsLCwsLCwsLCwsLCwsLS0sLCwsNCwsLC4sLC0vLCwvLCwsLP/AABEIARYAtQMBIgACEQEDEQH/xAAcAAACAgMBAQAAAAAAAAAAAAAFBgQHAAIDAQj/xAA/EAABAwIEAwUGBgEDBAEFAAABAgMRACEEBRIxBkFREyJhcYEHMpGhscEUI0LR4fBSYoLxFTNyskMkU5Oi4v/EABkBAAMBAQEAAAAAAAAAAAAAAAECAwQABf/EAC4RAAICAgIBAwMDAgcAAAAAAAABAhEDIRIxBEFRYRMiMnGBkcHwBRQzUqGx8f/aAAwDAQACEQMRAD8A78Hs6MHiHNiqw9BE/FXypbzPEFY70qIsoG8HkpJ3H0p3xDSWMF2cE6UjUBv1V586SnHGlmQSlQ6iJ86zYpcpOXyKugElq9jaumm9SHWYUSIjwrhMGtt2CtkLGp76qjEVMxae+oeNTcuygqX+YClIEn9qDaS2LVsMcD5S0lKsZiVANNRAsSpUxt6j1rlxJxlicYrS3qbbnZBMq8VEfTahOZwFJaBOlNz0k7ecC1Esv7oABtas7gm+b37FEq0gazlD652noVXqTgcTiMG8FhJCk8iJBB3+tNOWsgqBpjbQg7gHrIF6WWT0aFeibwhxQnGJUTCHEiVp6DqPCiiFSsdPtv6VXPECvwuIbfZAEwFpFgR0I5g0+oxk7fqAI63285ry/IxcXcemNy9yViUwAQfCsSqTG+//ADUV9wkyYEbTv5/GtEzMEWEmb8ufzrNxZzmkJntXzSA2wkkSNaoPKYSPkarXsSTHM0y8fPFzGKIkgJSBPl/NQsvgHxr3PHjwxI57ICsscHKZE+FYxhybRPgJt4+dOWCQFC9YENjUAAJF6Z5GBVYlBSm173SQR9d6vjIsYXcO24rdSQTsPA1R2btQ5barc4LX/wDQszyB36Sqsnm1xTG6YzpWFX5CtSqVc4N6itO92QqR4D4V2SuwNhvbpXm7Ddm63LmRWVxdB6wTc+u1ZQDsEpUk+IKdus8tvGkHEMhLik7kKI2+/WmwYvSAAYju2v8A80o59mAbeUANatzyEm/rXqeNytpCR12RMYzF4ielQVt2mtnscVgzaOlaYVWoRW5Wls71N2mAt2YtA+gou6+Yjr4VGbQG1KC+6rcA2kRYjrauTmMbCgVKgf3lUpS5MpFJAnMBpeUPL6CuzWMIAih2Ie1OKUST4+AsPlXP8SRtB8CKuuiehlw2cK5fGpjefLJN6U2cSuDAr1nHKBiEjqTSOCGuPqMWbYxTidSjJFWfkZHYNmR7iT4i0wPlVPvYkLaWRaIB8jb61aOTuF3DtrMJlIIAHLbz6WrB5f4oWdBFbgN1bX9PP41JRBSkCdWmL8h4ioH4kJte8n139OddtY0yki433nkQfhWF2STT7K19obejEzuFISQRtaRS0y+RT57S2/yW3DuFFO17ibx4g1W6nj1r2fHlyxoYMMZkQbGurWKUpV5vQVLoiumFxhSQe8TyHKqtDWE8e2rQFEc4q2eDyFYNoFMDRp6TcxHwqsm5caV2g07cusD71aGVLCG220xCEpAG2wi/TrXnebL7UgyCbbISjTvChHyE1iFiFEXvE+X0FRWXlXm+9/petMIY3HoetYF8i9dEpZkDUoA+v2rKhqhRkeUn/mvaFoffsAcO4lUQLAKJPPaR5SQaUuJgEPEuNnUQI71iItMVajeFbTZIG24HI/x1pB9oTKSUOJEcjeeQiPga9PBJcjnfsKa8SpYiAByAH9mtcGrvVq0YIrsy3Cx51ukAsLMMJ+IwuhaBq0AIUBcEbbfT+KqB5opUQoQQYM19FYXJtDaSm0gWFwZqr/aXw6plwP6YS4b/APlufj+9Y/GycZOLBTErDpma6pwvl8K4tGAa3wy1KUL7X84rY2xlQfyzLZQox50Pey2TIjfY10YxeKJVpgAm9rf8VyxhcQQuRKtwNvSkV2PSJCMKA2tPXSCdudWNhcPoaaSDfQkDzSIP2pd4Awgd7RTiULCdJhQkTeLdbVZCcI0lCQoe/BIO48B/iIrB5GRXx9ieRXpCljn1WATH2rtgjqWlAm3wvuTR3MMrQ7ZKotyv4ddqhMtdikhOmQYncmY68r2rO5a0IsddgP2jNqVhVEwdKkEx4mCY8dVVs3l+uAk71dOMwKHGHUKgJWIKoi3WPDeqWxOBW272cySYB2nxnlW7w5/bQ1aC+CyhK06dQCpiJAmhj+CDa4JAipzHC+I94suGACbiIM33vsaD49yVwJEdf4rTF2+w9D5wHhi72h06wkTtsZASfv6U1IfUoEGTIMKIggn+R8qVvY5mpRiVMzZaZ9R/EirixOWtKJMBJME2Eecdaw+Rhcm2h00Ij+JU2IAIG9xy5/XnRFQiF+XLlFp9aPP5eSDp0KEXiDPp1maDYjCquLJHPUYv67VkniaFdEIwq5B2FgPOsqcrLim6YIVXlJxYSSxl8jvKiOkzPXx5UL4syVK8I4UpOpELBO5j3t/CaPbJ35x4+FZqRp0qBVqm0/EeArVCaTsOyhnm49K21XB8qNZ1lvZuuNx7pt5bj5UPwmBLq0ITAMXJ2AAkk+gr0eVqwF08PYvtWWiTPdEeY6+oNds4wiX2VtPAFKh5x0I6RQ/hHQ3hwkKUoiZVoUkb7CRtRl5NpEEEbisCx027GUSpsTwiwhXZpSVKsCtRIuq0pSDFvGdqRV4bsnilY9xUEdYP0q8MbhgpaXEidMTHmPtNJftK4cUk/iW02jvx/wC1XxZbdSA4kTB4/LdHfwiNUGSHFAEwALRa4pZzVbS3SplvQg7JBMC/KfShoeTN0zU7KWFPvNtJF1qAt4kVZQ47G5It/gPKRh8Ghwo1Kd75AN45AT4XpkOC7QyCCCORiOXSRapjmB0soSkWQAAPCINR8GkADqLVgnBOds6rIbmXBsWBHP16TQzMMEhIClJNv0dfMjYbWF7U1u4vTYDUTyHIdTQXOsLrQpYTCk96BzgdOtcoJdAcRYxucAoCBAuBoTyHj8vhVb8YuAYgAchenbCKSqSR30nc/EfCaQ+L8MpOI726kg/aa0+OlyFlpGrXEikjSNRERBUY/cihDr5USTuTJO3yrlprZtN62KKXRNybD/BWL0Y1k9VAfHl9K+kynUkK5xFfLOVvaH2lD9K0mfUV9MYDNm3g42gw42YUgxPWRFiDuCKz5VUv2KQZsUEGRWKWhwEKSCY35/GK8xDsAE8omh+aJgdq0YUm5vYjnPpWe6HJpyqwAhQHWBFZQ5rPRzBIgRFutjWV1YxaBicagqTCiETCZG5MQCQfrTHh8nV3SqJH6ufl5UI4BSh1khSEFSFb6RJBuJte804OL0jnTRwRW2NZWPG+UFDyVQO8nfqR/BFcuEMol1bgvoTp8yr+AfjXb2m45Xbtt7JQ3rnrP/AqdwNrQwVOp09oQUzYkRuByuTTTVIFbGfDICUgCwG3KuOKfUghVlIUYXHKdlfGPjRDCpBEUu8YL7FKFJtqcQmRsQVXnxqLTrQ6IOD4vwqH1sOflgGNajAnxHIeNG84zPCIal1xBChASCFFc8gAZNIuc8Ph7EvDmrvC3OAa1VwuhLST+oK+l/tRuCQWJfE+TBClPNIUllSoAO6D0Pgdx8KaPZu7h8IEYjEJWC4SELiUpSkgEmL3VN6340bWnBLSBqSSgkxcAK6+cVJyhgPZS1JgpCwPGFK+W9V+rcFfuTUfuLYw2MbcR2ja0rQf1JMj5Ut4TNkuLdCRZGnUeUmTHoI+NVvlSXWZDbrjYVvpUUg+cUbw7gwuBWsm7pUrxIH7gD41PI76HSosLL1BQnmbm8VpxFiA1h1xuRA9bTS7wVJZQ8tUrdGrznkOgFMWc4dCmVa1xIHWN9ttqWL0cxBRgwtpCEe/dajvAmb+cAAefSkDjbNQ++mEpT2adB0nUJnrzinfifFHC4R0tEBxStJJPeF9JI8BMVUqa0ePG/uJT0dAmvNNbA1qF1qEOaqsvh7ijDPNMJW4rD41AKQ/EJPJIJ2MpCQZ3quYFc1GLjcfWlnBSRydFwYrP8ehWlxKHQLEgaT5ymxHpUZfHC3dTaWi2oWVqIMDYgWrXKc3Q7h0OACI0rTyE/SFG3gqg+eNBt50j9beryIsfmPnWJblTWytkjD5kpQmbcqyg2XqVoECYivKdwQdFk+y3E/muI/yRMeIP7E1ZSkg2IkVUns0XGLSOqFfSrcrXERiL7WWB+FQsRKVgehBt8hXHg3HHFqKz+n3h0No9DRf2gYRTzTTSRdbgHyN/Ku3DmRt4RsoaGpSoK1HdR+wqGZJsZBsdKE5xl4cQUGCN45gjYjxBiiDba+cUtcbYJzQh1s6FoVytIJA38zUJ7Q6BubLLTiHfIH6UWxaApOpOygD8qH5g2XcPe5G9cchxeoFsk93as4WDONHNGXPJN50j11ihmExf4XJe2QEqWlBUAq47y+Y9aj+03FqS020CdKnFKPpBSPSTaoeIxIVkTg/xRB//IRVow+yP6ivsTTx+/8A/ba//b961znj1/EJSlSG0pSnSAmdrdT4ClKKyvTWDGvQlbH/ACX2qP4ZtLaWGVBIAk6pt60VPtvxRQUHDMEEEfqH3qrKcOBMJh30vtPoQO5KXjOpKllLaecQCqdqlnWPFBzcbQ0U5OiHnnGDuKc1rSlPc0QJiP6aD/8AUVdBTTgMn/Cv4hjFYdp0oaW6latUEIEjTBHdPPmK2yVlg5biH14ZpTjSwkElV9V7weWqB5CpPyscY3GNq4pNVvl0H6Tffe/+BWTmhH6RWDMj0FMOCSx/0x144ZtTja0tBUqk6wTrPejUKM4XLGV4LCvN4BDrrzhbIlcDSVJ1Eg290STa9dPzIw7i/wAuPp3V+/scsN/xYif9RP8AiK8OPPQU7ZNgcK43jl/hAosKJQnUrUZJhB0nlECKB8c5Q0w6jsgUa20rU2TJbJ/TO/xpsXlwnl+lTT/b2T9/k6WKo8jhk3E62EqToCkq5EkRyO3UR8Km4/jNTqUgtJGlJSTqJkGPC0ETSpFegVpeGDd0Tuug/h+JlJTAQPOTf5V7QJKZryj9KPsdyZeXs8xEY1qecp+IMVdGqqDyZzs3G1j9Kkn4GaviAtMg2IsR43qMX2O1s5OELNhtz8+lAcTxhh2nHGu8oogEoEjVzT4ECPC9LvtB4qVh2yw0SHV7qH6U+B5E0k5Aglm8yVEk9ag22uQXSLMRx82TBZWB1kE/Clr2jcVJdwoQySZWCvkUgXg+sbdKDPDTagr6/wDuA3BkEUquXY+l0WNw7iitsBSwdQ25+O1QQypl0Ac+dcvZ0pKmpBhSbKtvTLjcKle4vvNZJKm0ErD2nOkqZB6LP/rQXCvrGV4tJQeztpXymUkp8evrTvxDlDLzzanVlLbJUHAASozpISIFvPpQf2i5+ycGpjCNBDYABJSEwJFgB1IF+dacUrUYr3EcfUp6sIpn9nuCafxiWXm0rSsK3KgU6UqVaD4c5ollGT4bHKfYS0GH2wpTakKUUq0mNKgonwuK05fNhjk4yT0k2/ZPX9ARxuStCLTBkLrCWMQHHdC3UaAnQpUQpK5kWvBFEMlwbJwOLdcw6VOYcoAJUsaitWk6gFAW5RW+Fy9g5S5iCykupX2YVqXzgao1RqEz08Knl8mL+13+Sjqu3TX7dWNGD7+GbZXxcg4N1jEgqcS0tDDsSQFCOzUd42vUThnOGU4bE4TEEoS9CkuBOrSof5AXIsK24Ay5nEYgsvNBYKVKnUpJGkTHdI3JFbnCNA4XtcF2SnXCkpKnACiUpBurUkhRPh51GccMZSxpNPUvTvbVX+gycmlL9iNj8ay1gzhWXO2Ut0OLXoKEgJTpSkBVzeTNqNIzphOCwrDWMLTrKy4V9msgypSgmIgwVDe1qicZcJdnimkYVJLb4AbuTCgYUCT0sfj0rvxrlOEwn4fsmu0C0laiXF96LWvYEmbdKRSwZVBJtuTcvTuq3/0dUo31rX/h0yfN8MyjGhGJKFPk9mrQuUwTCiQnnM2+VCuI8fh8Uy09r04sJ0vJ0n8wgwFyLTF79fCpvHPCaWXGlYZB7JwBESVEOyZTcze0eRr3i7h5jCYbD6UannAoLc1qgKQQFwmY97UPCK7DLA5wyRbub+PRU0/il/PQZqdNPpCSU16E04ZHwwh7APume3ErbAMShFlGOYJ1CfCo/BeSN4gvlSS6ppsKQ0F6O0JJFzvAtt1Fbn5mNKcv9rp/3/Uh9KTpe4AbFtq8oznyWE9kGm1NLCT2yFFRKVybSobRG1eVaGXlG6EcGn2h+wrZjwq4uEcZ2mEaJMkJ0nzTb6RVP4MgDcmrE9mmL/LdR0WD6ER9U1lv7i0ugb7U8nbSlL4R31KIWqSeQjcwNjtSjkaxoAFWzxphO2wbyYlQSVJ803t8I9ap7I9gPGhPoX0DmJYBG1+VJD2Ohaxyk0/Pm32qrc6TpecH+tX1mhi22gWNnBGY9niVIBssSPGNxVqJd1ARXz5gcWW1oWDdJq7eFcel1pKwdxfwNR8iPF2PB2Qs5wmhSzMB33o8o+lV5xiwlvDujy+op19oGapZdwsqISpaiqP8bCfiQaXvaXhAjDLUk6gqL78waTA2pR+R5PTEr2eY9jD4oPvu6AgGBpKtWpKk2jaJBvRHKs3wuBW9iG3jiHnApKEBCkJRqMkqUrfYWApbyNlgh3tSkqCUltK1KQhR1DXKk3BCJIvv12plY4cy4JQ6cWVI7RKVTATdUwTAVdvvECCNpmtmXxI5JuUm9pJrVUt/qTjlcUkvQjZNjMOMDim3MSEu4koVGhZ0lCtVyBBnw613y7F4U5YrCrxSUOLcDhlCyExp7pgXNuVRMw4cwqcM8+0+p3sw3YFEalr0qBIvZMEW5jcV2ayrLDrAxKlfllQK4R35MIHIzAkmbHkb0JeHGV/c/wAlL07WvY5ZWvT0ok8LYjBYXF9r+KGlLWn3F95a094ptYA8jXLtmCrDdpjw6WnCrWUOEBIKV6bjUSVA+AFeYnKct/EvJD8YcoltQXJQrtICRPvAoHO4kGtneH8tKlFONATKtItYa4FzcgJvPOCRvXPw05ubk7ar0+fj5Z31dVRKXxU22280l1Liu1KsO7pV+Wl6Q5uJ7oKj/urjxViMLiE4RCMU3+WjslEpXAt73u7SkDrcUJzjI8MhlbjL/aaFlMKKRrSNA1I0zN3E2sQLmiTuVZW4g9jiC2oAk61AbAKCUyLzrCPNtR5gUI+DjjJTi2nv29q9v3/VheZtNNBV7i9ltWJQHEvJUQ8woBXcdsjTcbj3+m/WhmfvsO4XCtDGNrcaKwswu/aLB1e7yEk1Aw3D+FU+4heLQhoBBQsqSSoKUQT0sATG909akryPLwhA/FAqU8gFWpMobKV6hEkGCG5PjQh/h+OEk4t2v03qvb+2c87aphLAcSNM41tttxn8IlsNlzQZKYlQKtOqSskxtQnAtYdt3EFrGJaUkpOHdGoAglWpJt/jpBJBFbZ3kmASkrZxIPdb/LCkqhRHflRVMT5wTzFSHOGsvU4QjGpQgb6lpJ/+MwLAEwp3w7o3vTLwoxupPaSfW6d29dvp/qB5r7RC4+zht9bBQtLjqW4edQClK1eHUC/xrKF59gGWVJDLvagpkmBAPQaSZja4FwaytODBDFjUFehZZW3dDvhnzFWF7L3/AMx1PVAI9D/NVgw6elO3s5xOnFpB/UlSflP2qE0U7LgK7cvKqk4lysYbFqCQNK/zEgctRMj0IPpVopcG1ppH4/RL7BFpQoH0Nvqak3aBQPLUpsKq/iJH57o/1T8hVt5dASUnfxqteN2dOLX/AKkg/Ufajh7JivTdl+LfwqNbRITbUkbXtPxEUqdgrw+NWzw8psr7NYEK7hB27wC0n46hT53SWg4+xezJf4xLa1QpxMI0+ZjpY86kZ3wjiFYRxClhKEJ1JO4IkG/hFOj/AA2GsSX0iUBIlpA5wRqjn6VrxJiIwWIII7NSBp6yo7D51l5tSSRbs+dBgCTEisVl56iiYFeb8vCK9K2ZmwWcCeorozli1GBE0y4fK9IlW/TpXNTJBkWIvQ5hSYFayRZMak+s2+VMeA9nDzqdSXmvXV+1cS+kjvJIXyUPvT9wfj5QPAfepzyTW0cxOc9leIH/AMzO0/q+G1QMbwC8y2XHHW0pG9lHfnYbVbPEa3EN9o176bxyIFyPG00Lx+ZJxWXuqSAdTZ9CL/aovPkT+ApWiqTwyS0XUPtLSncCQfUEVtknCb2JUoIUgaQJKpiTsBA3tXJgGTHSDT1wxiOxwhtC1KUSfkPlVpZJxXYu2Lj3s8fTu6z8T+1D8Rwk6kSVt/E/tTPj86g7mhv40rWPEGujkyeo1IXF5O4P8fjWUSxWJUFERWVTnI77RiwWGKiR0o7luplaHB+gg0k4XF4hRJbUsncwBz626zW2JznFoOlTigYEju7ESOXQillDk6TR3Kl0fQKcV2glCykRI2NqX+IFqX2YWRqBIEbxAMGqdb4pxiPcfWIEbD9qiucWYwmS+smeif2qX+VlfZznovDDW86Svadhu8y4BuCD9R96TMdxRmTf/cddQTtqQkdOqfEVwzTN8xcTDynShEK7zYASFbE93Y3oxx8ado48cw6iTAJnp/fGnV/MkNvSFAyE3SZgiCDPheq0VmbpTGsxzsP2867JexGltXe0rOlBsQoggQPiLeNPPHfbDF0X5lfFzRR2jiwlxKdJvGpN4IGx386QOOOMziDobs3vEASdpPzqvn8e8klClEFMgi1osQa4HFL3mkh41PkF5NaCaTR7hrCJkuLG1kz15mk38Sr/ACpqyPFKLaZ5SNuQq04tIRbYxqaCwT8aGY1A8q6NYrTP0ofisWCZqUYsYjLEmjvC+IUFKhJ0iJPIEm0nxoPgMOXXEpFkkjUqLJHM/CrKdVhW2C00CAUmDNyocyOd+dJlnWgdhpaQsJ2gpuKrlh9eX4t5nZBumRIKSJEehI9KdcE9KQR0+FQs5eZW6wt5IKkq0KkSCldoM9DBnzqMXVpgXZC9n2RtOYlWJWjSgAqSiDBVMBQm0C9uRov7UcCvSMS0iUJTDgtIvZUbxe/kKnpUZAS2EpGxSLel+712qW5iNUyqUxpUCmZBsra+1J9XdsoqKHxOJ1mtsEIcTyvRrjTIU4V/8s6mljUg9OqT4ig2DwbrigG0KWfAT/ArcmnGybdMKO4UncfzWVKS4QIJIIsRWUmygEyjNUs6wpGsLgFNoMSbyLGYIIuI8aKs8VICkqU0pQTEDUNtKEFPu3B0qMH/AC8KO5Dw1hnUgqbG3U/vRHE8HYQCUtiekn96XKsE5NyTsRSnHSEpPE4BT3CUpQlIHdmQQTfT+oJAM7VAzXP0PMdl2WmNBBtCdOoEC03CgP8AaKb8Jk2DJWlbQlJndU7Wi+1YrhnBlSR2EEn/ACV686CjhTTSZ3OYk8Q501iCVBtSVQkC6YsEpOqBKvd9Nqmr4rb5NmwYH6ZPY7gnchQHpJp4PBeBkgs3/wDNf71qngfBKkdlFv8ANX70KwNKNOl0d9SSdiSOK2Qr/sqKZbJSdN+z172/1pI8UCsa4qbDaUKStcEqkpRc621AxNoDZT/u8LmsTwlhguA2Y295Xx3qI3wg0o2QR/uVXcPHfuUTmQjxWxf8oxq1AFKLfmFY2INknTvWjPE2HSofkGNQIHcMd9Siuf1KUlQQUmAAOe1TXeEGoslQ9Sa5jg1HKfVXyrlDB8/yG5C5n2YoeWlSElP5aEqkBMqSIKoTIvU7JMVpSPWpz/CKQPeioK8vU1aJE7i9aYyhxUY+hJ3dhMYkLWgFMyoAjrJpj4iw7faJSpCZiYSAknkASCJFA+FMEV4hudgdXnA/eK78W4hSsSsj3UnSPQVJ7lSAdsNjVoQpDYCEEyUEbnxUTXFpalwCo6iYABmBI59K3wuFC2rW8RB8NulEcvw5LqLpAFyAOg38am2U9B7yXDICImSfrFRc2yYOoWJg7g9CLg1DwuMLToG8pn7UWVmqD3SLn51C2SFVGcrQCHFOWMG6fWLedTG8yU4E9m4rwBAPy29ajZ6224VQRKd/+OtdsmwSW0laRvuY5Vzih+WrPMxytp1wO4lZcKQAlsdxPUkxuSfKhWd8TFoaGUhAHICiWLdJJpQzhF71fGr0IvcjozaZJSCSZr2hLgisrRwDyLe4UYhoHkK1zbFnVaiqcNobCUiIEUv4pqZPP+ayPuwoBP4VWrtk3MyR1FdMtSVOhzXIOwO4J5elNeDwiAgAiRFLWYshh4pRsrvJI5EbijzvQyGAq3i55xWnaEd48xQEY5YUoSTb++tq0RmC1JveJIjp40OLO4hnEqSF6yLEC1SMvwwWogDbl96BYV9RIKjIj0ix+1MmTZzh1k9kmHAIKYuB18p51PImhlolvYFCU6iVf+IoPjGR/jpm+9FFLklfaDTzj7Cui8ElYuSQdlH9gKinQRUxGUSJVPWTc+VaDKUEe7P2o69gJhKATB3m38it14fRAMT4EfG9U+o/c4D5LgG2lqUExpBvJ50Dx+UuKWpYiFGZnrTViEd07XsfGK7palJ0wSI25U/1GtioWcJhAhARItN+s1OZwZBCxFh/RRZeG1AygE9dr+Y2rm1gi2DY35TSudhZGzdkgsuCRuCBzkcz51IzBX/ZV1VB67GvcY92wQltKtLYJUSCLxED50Ix+Ywtts3EgnwAvRjsVo3x+Hha/IGiGDxg7MX3pfxmdJW4vTPuifj/AM1wZx+lJHKapwbQKsM5jiRG96TMzxN6lYzFEyaAYhwk1fHCgPRo65WVyUayrk7PpsNJI5XpMzxjslaeRMpPW9MONe7FsBI2HU0tY7GnEoUSB3DKY+Y9aworo9RjJTAtQriBPaN295JCgfK5Hwrxh2tVLvApapjJEFjEIcMpN4Ej4/x8akYNkRBMXJHx2rjhckDneQvRMiJ3Mm/gLCoCUYhoqBSoJO6iCQDsb1XT6Z1jApKElUyBy5b+HrQ7hh0JxBM+8kpHQyQb/CoGJxhcgyNSAEk8vP4VEaBB7pPUfwa5R00EtdtCQkFKbTFhv6chXri1GQCJB6C3lPOKAcM50kpSySpSkpkmYuSbekxRhtmHD3tU8ojp4b1jlGmcdVPEkhNo5xzrgpO0wTFbuuKCo7qZn18K8dWmCqBYfp5dN/GgLYExAJ8zMUbybAKDQUDGrvExMjkOu0UvvgyYPLSPW1OGGVCEpJ0xAt09fCmn1RyIohMiFGT0rUoSsGCNqnPKFwDP98KAv45tGzyEydpH2qdP0CcsY8tsQBI5m+3UUlZnih26yogEJ7pmQSfKn3FOEgQolJHn86VHuHW3FSSUjVJA2PlzrRhko9nC1gWlaFLOxMT49K3LpiKPZw0hDWlAgD++ppZWomwrVCXLYDk46ZtUJw1LWgjeo7oFVQjIahWV2KKynJ0XJxnmKgkCw1WA8OtLOHxpVpTMIG/U1Gx+IcfIWu/RNZhJTciTsAOVZlBJfJdBFgi3Stn8UkXFcFYdwpmyU38fpQ44rslXkwaTjbCmcsv4oU0tQSElEmAofORemRrixtaYWkotyEj9/lQDEPNYgEqbg8liyp/vWhWJwqmtiHB1G48xTcIy9Ng36h7GhhxYXCZTG098A+6pIAqFnPaOPB1LgUIACSCnQBsmPdA8qBPYqQItH9614Ma6qyQem9MsdO7OtDfw1iglZBABVefLlTmy+rcwB1PTwql/xDiFpKpnz+9WTwznSXgEuQVR3Sf1f/1UM+N/kddhRx3UvujWdrG3rPPetsWkJTaBN4Hh15VILKEqkJAnoftUTHvQkhPjvuDUF2cDcCqVIKtisEjf3e99qLpHf7UK9DO1CcEsJcSJkhJtvfb7GgXHGKcbcRpJSiDOmbn+xVOPKVHLQ2Z7mpS0soIKwkxykmq3y5CyDIgAc7fCobGZuAzBV/dql5g28lsLXpE9FSY35WitEMXDQLQSyXNFNO6VKhsgyN4M2IA2poACh3VG+3lSNlWEU9u7o8hJ+tM+S4LsiqHFLmLqER/ZqeWMfTs5Wa56dLWnqaW2VgAzfejvE590b2mlte9UxL7QkZ1V7mobi4NEMRQx73r1oiTkSEielZUhtq1ZTWLQbezOP+2L/wCR+1R/xzk2MVqvDnptv+1Zp5/21CkPs7/9TdAjVI8q5LzVxW5SY/0g1wLSjJFx41DaBBifE+VK4oKYQViVrjYeQiuSMGoEyogRXmg2jc2EUTY4UxC0yVR5zStpdhsCP4dRMCD4xFc2cQps95NMCeDcSYhQ+da4jg3E/qUn5/00PqR9wAnELS4i1a5Li1JVAMKHeSfEX+1e4/InWSJO+3L0qG9hnUGSgjYzR00dbse8t4pIs6hUiBqgkKPWKn4nEyCo89oEeVRcpx4S0gFKtov1NzHSvMYRNtvjWRxV9DGuHxaUKcUUrMnl0HKPOk7iLMVOPKWNQTaAeUCjTGPBUQDfpP1r3EoQuyhPjzq8UouxXsAZPiCpwDTP0qdm2MCxoUR3Ra8R4bVKyfCMIdKVLKQobmLWMf7eppfzbGdu6VxBsPgAPtT9y0B6QXyJKplIJgTMwBTdhHkmNVj1qtcM84mQCR5Gj+XcShNnUE9Cn7j+aTLibGUgrxC8C4AOSaBvWtzqfmLoUoLTMEAienjQ98zvzo41UUAjFZJrXPmNHZ2ju38/6a6oSNQ6SN678To7iLgwTEXt/Yql1JCvpkLDPd2soe2sVlUoFj+4yApc8ya8yTKkPqck+5cDrM/eK6vKSFGSBcgAnfnXHht8pxRCSBrJSJ8dvnFR3xHCq8laFigm8EifpS9neWJaXKEnSQOvzqxjg5Enf+zXE4IGbWH1rMsrT2GxD4YYLjwVpgIvPjb+afsPiGzOpQT5n4b1xxauxaUUiIBPqB9ar1WJK1KK7mZk9PD50aeV2cWwzhQQCL84B3qS7hBAJgn+/GkPgnNnE9o1OsDvIHMQb/WnrDuFSST02malKPF0cJfHOH1NHSnvpUFCPOCPKDSW8ziFqGpOhMgG42O//FWlmbYJ2tt/T5xSvjUJCwImnxTpUd2LCcS8t8IkhsKsBtA3PmYo/iyAlR2ATIrG8LCpTGnpzv1rnxAjRh1n0EGqXbSOeivnFmSQb1MwuZLTAPe6A8/4qGlMUTyPDpW4VOToRcxv4ATWt0kSV2RsWtcqUuxVy8OlqhByNqI506grPZyE+MfaoSWq5PR0uzxTtbYVRUsJAkkxWqmaM8NYIFSln9A+ZtXSdIAXxMWA5JAoRi3q7Y7FFJNB3XtVJFFG6GThPKG8UtfbEhKQNrSSdj4R9a6cZZUhlICEJRv7oPeHU/yedecJFJZcT2gbcLgAJE7gRbzBopmKCWi286lfTulKh/FQlJrJ2FK0VuTWVIxWH0qIPoetZWyyJYWOy1RVqTcBPzoEy4RfYgyDTytdri1+e/LlSIl/TqQeRP1rPiblplizcFmiFsocMkrEHwIsfnXRk2JkxP3pY4QfHZKBNgowJ6gfejmogQNt/nWWcabRyOuY4TtmYBiZ35mq4xuCcbVpKT0BSJnxq38K0dAJJMbxBv4fKuWIZST7t+nM10MnEIm8EZUpKi653QRCRzvvTsvC6TqJiRMcvKvQ3ZPcAi8V3SgmNV6ScnJ2cC8x1ET3QIsP6LUl5o72ZKyJm3WPEdKeczZJ2uZuKSeIUWMFIEbm0noKOPsKOGExm0AGhvFeYIUzpBhRMwKmYdoIT6UMRkvbd47ybH5VoXFO2BoU1GnLKcL2eFBULqBJHgfGuDXCsLEzp3iiBWtX5aUENzYnfpAO8b28aec0+hYxFJzLlmSBb41G0qSYIqw0oSfA+Eb+PSg2c4DWQQgEgdSPpRjl3TC4C1PlRnJlQ2o/5EfL/k0MxLCkEBSQnoAIt96l5crubHeqS2hDnmgM0LiL0bxoneheITFGJ0glw/miWEOHTqcUQEWmNxR7CqWpOpwJT/pSPqeZpf4eaSEqWoSZhPhsSaL5pmXZtTG9kD7moTjctDx0rIGaqZSoBVj6mspdPeuq5615V1j+RHP4LqebtSJn+F0ukj9V6ysrNgf3Dega4Yw/cm0GSOtrb02YTLSUgkiSd72HSOfnWVlSy/kwhlnChAgE3tvWYhqYINxzIrKypBOrOGOnedvCuzZvEDbrWVlKcZisOCkk/IkUh53hglKjE9PX+msrKMewi++bR0qXljfdHw+NZWVon+IQ0yx3TXBGFkxaKysqKehTF4UAkVqjDAwRasrKKegWK3GWGNliJEj70OyRruX6mvaytsP9NCvs2x6IoTiqysqkDpdEnAqhr/cT/wCorhm+JKlAcgIjzrKyhH8jpficGmrCvaysqhM//9k="/>
          <p:cNvSpPr>
            <a:spLocks noChangeAspect="1" noChangeArrowheads="1"/>
          </p:cNvSpPr>
          <p:nvPr/>
        </p:nvSpPr>
        <p:spPr bwMode="auto">
          <a:xfrm>
            <a:off x="612775" y="-1371600"/>
            <a:ext cx="2486025" cy="3810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16" descr="data:image/jpeg;base64,/9j/4AAQSkZJRgABAQAAAQABAAD/2wCEAAkGBxQTEhUUExQWFRUXGRwaGRgYGRwYHBodGx4cGhwaHB0cHCggGh0lGxgUIjEhJSkrLi4uHB8zODMsNygtLiwBCgoKDg0OGxAQGywkHyQsLCwsLCwsLCwsLCwsLCwsLCwsLCwsLCwsLCwsLS0sLCwsNCwsLC4sLC0vLCwvLCwsLP/AABEIARYAtQMBIgACEQEDEQH/xAAcAAACAgMBAQAAAAAAAAAAAAAFBgQHAAIDAQj/xAA/EAABAwIEAwUGBgEDBAEFAAABAgMRACEEBRIxBkFREyJhcYEHMpGhscEUI0LR4fBSYoLxFTNyskMkU5Oi4v/EABkBAAMBAQEAAAAAAAAAAAAAAAECAwQABf/EAC4RAAICAgIBAwMDAgcAAAAAAAABAhEDIRIxBEFRYRMiMnGBkcHwBRQzUqGx8f/aAAwDAQACEQMRAD8A78Hs6MHiHNiqw9BE/FXypbzPEFY70qIsoG8HkpJ3H0p3xDSWMF2cE6UjUBv1V586SnHGlmQSlQ6iJ86zYpcpOXyKugElq9jaumm9SHWYUSIjwrhMGtt2CtkLGp76qjEVMxae+oeNTcuygqX+YClIEn9qDaS2LVsMcD5S0lKsZiVANNRAsSpUxt6j1rlxJxlicYrS3qbbnZBMq8VEfTahOZwFJaBOlNz0k7ecC1Esv7oABtas7gm+b37FEq0gazlD652noVXqTgcTiMG8FhJCk8iJBB3+tNOWsgqBpjbQg7gHrIF6WWT0aFeibwhxQnGJUTCHEiVp6DqPCiiFSsdPtv6VXPECvwuIbfZAEwFpFgR0I5g0+oxk7fqAI63285ry/IxcXcemNy9yViUwAQfCsSqTG+//ADUV9wkyYEbTv5/GtEzMEWEmb8ufzrNxZzmkJntXzSA2wkkSNaoPKYSPkarXsSTHM0y8fPFzGKIkgJSBPl/NQsvgHxr3PHjwxI57ICsscHKZE+FYxhybRPgJt4+dOWCQFC9YENjUAAJF6Z5GBVYlBSm173SQR9d6vjIsYXcO24rdSQTsPA1R2btQ5barc4LX/wDQszyB36Sqsnm1xTG6YzpWFX5CtSqVc4N6itO92QqR4D4V2SuwNhvbpXm7Ddm63LmRWVxdB6wTc+u1ZQDsEpUk+IKdus8tvGkHEMhLik7kKI2+/WmwYvSAAYju2v8A80o59mAbeUANatzyEm/rXqeNytpCR12RMYzF4ielQVt2mtnscVgzaOlaYVWoRW5Wls71N2mAt2YtA+gou6+Yjr4VGbQG1KC+6rcA2kRYjrauTmMbCgVKgf3lUpS5MpFJAnMBpeUPL6CuzWMIAih2Ie1OKUST4+AsPlXP8SRtB8CKuuiehlw2cK5fGpjefLJN6U2cSuDAr1nHKBiEjqTSOCGuPqMWbYxTidSjJFWfkZHYNmR7iT4i0wPlVPvYkLaWRaIB8jb61aOTuF3DtrMJlIIAHLbz6WrB5f4oWdBFbgN1bX9PP41JRBSkCdWmL8h4ioH4kJte8n139OddtY0yki433nkQfhWF2STT7K19obejEzuFISQRtaRS0y+RT57S2/yW3DuFFO17ibx4g1W6nj1r2fHlyxoYMMZkQbGurWKUpV5vQVLoiumFxhSQe8TyHKqtDWE8e2rQFEc4q2eDyFYNoFMDRp6TcxHwqsm5caV2g07cusD71aGVLCG220xCEpAG2wi/TrXnebL7UgyCbbISjTvChHyE1iFiFEXvE+X0FRWXlXm+9/petMIY3HoetYF8i9dEpZkDUoA+v2rKhqhRkeUn/mvaFoffsAcO4lUQLAKJPPaR5SQaUuJgEPEuNnUQI71iItMVajeFbTZIG24HI/x1pB9oTKSUOJEcjeeQiPga9PBJcjnfsKa8SpYiAByAH9mtcGrvVq0YIrsy3Cx51ukAsLMMJ+IwuhaBq0AIUBcEbbfT+KqB5opUQoQQYM19FYXJtDaSm0gWFwZqr/aXw6plwP6YS4b/APlufj+9Y/GycZOLBTErDpma6pwvl8K4tGAa3wy1KUL7X84rY2xlQfyzLZQox50Pey2TIjfY10YxeKJVpgAm9rf8VyxhcQQuRKtwNvSkV2PSJCMKA2tPXSCdudWNhcPoaaSDfQkDzSIP2pd4Awgd7RTiULCdJhQkTeLdbVZCcI0lCQoe/BIO48B/iIrB5GRXx9ieRXpCljn1WATH2rtgjqWlAm3wvuTR3MMrQ7ZKotyv4ddqhMtdikhOmQYncmY68r2rO5a0IsddgP2jNqVhVEwdKkEx4mCY8dVVs3l+uAk71dOMwKHGHUKgJWIKoi3WPDeqWxOBW272cySYB2nxnlW7w5/bQ1aC+CyhK06dQCpiJAmhj+CDa4JAipzHC+I94suGACbiIM33vsaD49yVwJEdf4rTF2+w9D5wHhi72h06wkTtsZASfv6U1IfUoEGTIMKIggn+R8qVvY5mpRiVMzZaZ9R/EirixOWtKJMBJME2Eecdaw+Rhcm2h00Ij+JU2IAIG9xy5/XnRFQiF+XLlFp9aPP5eSDp0KEXiDPp1maDYjCquLJHPUYv67VkniaFdEIwq5B2FgPOsqcrLim6YIVXlJxYSSxl8jvKiOkzPXx5UL4syVK8I4UpOpELBO5j3t/CaPbJ35x4+FZqRp0qBVqm0/EeArVCaTsOyhnm49K21XB8qNZ1lvZuuNx7pt5bj5UPwmBLq0ITAMXJ2AAkk+gr0eVqwF08PYvtWWiTPdEeY6+oNds4wiX2VtPAFKh5x0I6RQ/hHQ3hwkKUoiZVoUkb7CRtRl5NpEEEbisCx027GUSpsTwiwhXZpSVKsCtRIuq0pSDFvGdqRV4bsnilY9xUEdYP0q8MbhgpaXEidMTHmPtNJftK4cUk/iW02jvx/wC1XxZbdSA4kTB4/LdHfwiNUGSHFAEwALRa4pZzVbS3SplvQg7JBMC/KfShoeTN0zU7KWFPvNtJF1qAt4kVZQ47G5It/gPKRh8Ghwo1Kd75AN45AT4XpkOC7QyCCCORiOXSRapjmB0soSkWQAAPCINR8GkADqLVgnBOds6rIbmXBsWBHP16TQzMMEhIClJNv0dfMjYbWF7U1u4vTYDUTyHIdTQXOsLrQpYTCk96BzgdOtcoJdAcRYxucAoCBAuBoTyHj8vhVb8YuAYgAchenbCKSqSR30nc/EfCaQ+L8MpOI726kg/aa0+OlyFlpGrXEikjSNRERBUY/cihDr5USTuTJO3yrlprZtN62KKXRNybD/BWL0Y1k9VAfHl9K+kynUkK5xFfLOVvaH2lD9K0mfUV9MYDNm3g42gw42YUgxPWRFiDuCKz5VUv2KQZsUEGRWKWhwEKSCY35/GK8xDsAE8omh+aJgdq0YUm5vYjnPpWe6HJpyqwAhQHWBFZQ5rPRzBIgRFutjWV1YxaBicagqTCiETCZG5MQCQfrTHh8nV3SqJH6ufl5UI4BSh1khSEFSFb6RJBuJte804OL0jnTRwRW2NZWPG+UFDyVQO8nfqR/BFcuEMol1bgvoTp8yr+AfjXb2m45Xbtt7JQ3rnrP/AqdwNrQwVOp09oQUzYkRuByuTTTVIFbGfDICUgCwG3KuOKfUghVlIUYXHKdlfGPjRDCpBEUu8YL7FKFJtqcQmRsQVXnxqLTrQ6IOD4vwqH1sOflgGNajAnxHIeNG84zPCIal1xBChASCFFc8gAZNIuc8Ph7EvDmrvC3OAa1VwuhLST+oK+l/tRuCQWJfE+TBClPNIUllSoAO6D0Pgdx8KaPZu7h8IEYjEJWC4SELiUpSkgEmL3VN6340bWnBLSBqSSgkxcAK6+cVJyhgPZS1JgpCwPGFK+W9V+rcFfuTUfuLYw2MbcR2ja0rQf1JMj5Ut4TNkuLdCRZGnUeUmTHoI+NVvlSXWZDbrjYVvpUUg+cUbw7gwuBWsm7pUrxIH7gD41PI76HSosLL1BQnmbm8VpxFiA1h1xuRA9bTS7wVJZQ8tUrdGrznkOgFMWc4dCmVa1xIHWN9ttqWL0cxBRgwtpCEe/dajvAmb+cAAefSkDjbNQ++mEpT2adB0nUJnrzinfifFHC4R0tEBxStJJPeF9JI8BMVUqa0ePG/uJT0dAmvNNbA1qF1qEOaqsvh7ijDPNMJW4rD41AKQ/EJPJIJ2MpCQZ3quYFc1GLjcfWlnBSRydFwYrP8ehWlxKHQLEgaT5ymxHpUZfHC3dTaWi2oWVqIMDYgWrXKc3Q7h0OACI0rTyE/SFG3gqg+eNBt50j9beryIsfmPnWJblTWytkjD5kpQmbcqyg2XqVoECYivKdwQdFk+y3E/muI/yRMeIP7E1ZSkg2IkVUns0XGLSOqFfSrcrXERiL7WWB+FQsRKVgehBt8hXHg3HHFqKz+n3h0No9DRf2gYRTzTTSRdbgHyN/Ku3DmRt4RsoaGpSoK1HdR+wqGZJsZBsdKE5xl4cQUGCN45gjYjxBiiDba+cUtcbYJzQh1s6FoVytIJA38zUJ7Q6BubLLTiHfIH6UWxaApOpOygD8qH5g2XcPe5G9cchxeoFsk93as4WDONHNGXPJN50j11ihmExf4XJe2QEqWlBUAq47y+Y9aj+03FqS020CdKnFKPpBSPSTaoeIxIVkTg/xRB//IRVow+yP6ivsTTx+/8A/ba//b961znj1/EJSlSG0pSnSAmdrdT4ClKKyvTWDGvQlbH/ACX2qP4ZtLaWGVBIAk6pt60VPtvxRQUHDMEEEfqH3qrKcOBMJh30vtPoQO5KXjOpKllLaecQCqdqlnWPFBzcbQ0U5OiHnnGDuKc1rSlPc0QJiP6aD/8AUVdBTTgMn/Cv4hjFYdp0oaW6latUEIEjTBHdPPmK2yVlg5biH14ZpTjSwkElV9V7weWqB5CpPyscY3GNq4pNVvl0H6Tffe/+BWTmhH6RWDMj0FMOCSx/0x144ZtTja0tBUqk6wTrPejUKM4XLGV4LCvN4BDrrzhbIlcDSVJ1Eg290STa9dPzIw7i/wAuPp3V+/scsN/xYif9RP8AiK8OPPQU7ZNgcK43jl/hAosKJQnUrUZJhB0nlECKB8c5Q0w6jsgUa20rU2TJbJ/TO/xpsXlwnl+lTT/b2T9/k6WKo8jhk3E62EqToCkq5EkRyO3UR8Km4/jNTqUgtJGlJSTqJkGPC0ETSpFegVpeGDd0Tuug/h+JlJTAQPOTf5V7QJKZryj9KPsdyZeXs8xEY1qecp+IMVdGqqDyZzs3G1j9Kkn4GaviAtMg2IsR43qMX2O1s5OELNhtz8+lAcTxhh2nHGu8oogEoEjVzT4ECPC9LvtB4qVh2yw0SHV7qH6U+B5E0k5Aglm8yVEk9ag22uQXSLMRx82TBZWB1kE/Clr2jcVJdwoQySZWCvkUgXg+sbdKDPDTagr6/wDuA3BkEUquXY+l0WNw7iitsBSwdQ25+O1QQypl0Ac+dcvZ0pKmpBhSbKtvTLjcKle4vvNZJKm0ErD2nOkqZB6LP/rQXCvrGV4tJQeztpXymUkp8evrTvxDlDLzzanVlLbJUHAASozpISIFvPpQf2i5+ycGpjCNBDYABJSEwJFgB1IF+dacUrUYr3EcfUp6sIpn9nuCafxiWXm0rSsK3KgU6UqVaD4c5ollGT4bHKfYS0GH2wpTakKUUq0mNKgonwuK05fNhjk4yT0k2/ZPX9ARxuStCLTBkLrCWMQHHdC3UaAnQpUQpK5kWvBFEMlwbJwOLdcw6VOYcoAJUsaitWk6gFAW5RW+Fy9g5S5iCykupX2YVqXzgao1RqEz08Knl8mL+13+Sjqu3TX7dWNGD7+GbZXxcg4N1jEgqcS0tDDsSQFCOzUd42vUThnOGU4bE4TEEoS9CkuBOrSof5AXIsK24Ay5nEYgsvNBYKVKnUpJGkTHdI3JFbnCNA4XtcF2SnXCkpKnACiUpBurUkhRPh51GccMZSxpNPUvTvbVX+gycmlL9iNj8ay1gzhWXO2Ut0OLXoKEgJTpSkBVzeTNqNIzphOCwrDWMLTrKy4V9msgypSgmIgwVDe1qicZcJdnimkYVJLb4AbuTCgYUCT0sfj0rvxrlOEwn4fsmu0C0laiXF96LWvYEmbdKRSwZVBJtuTcvTuq3/0dUo31rX/h0yfN8MyjGhGJKFPk9mrQuUwTCiQnnM2+VCuI8fh8Uy09r04sJ0vJ0n8wgwFyLTF79fCpvHPCaWXGlYZB7JwBESVEOyZTcze0eRr3i7h5jCYbD6UannAoLc1qgKQQFwmY97UPCK7DLA5wyRbub+PRU0/il/PQZqdNPpCSU16E04ZHwwh7APume3ErbAMShFlGOYJ1CfCo/BeSN4gvlSS6ppsKQ0F6O0JJFzvAtt1Fbn5mNKcv9rp/3/Uh9KTpe4AbFtq8oznyWE9kGm1NLCT2yFFRKVybSobRG1eVaGXlG6EcGn2h+wrZjwq4uEcZ2mEaJMkJ0nzTb6RVP4MgDcmrE9mmL/LdR0WD6ER9U1lv7i0ugb7U8nbSlL4R31KIWqSeQjcwNjtSjkaxoAFWzxphO2wbyYlQSVJ803t8I9ap7I9gPGhPoX0DmJYBG1+VJD2Ohaxyk0/Pm32qrc6TpecH+tX1mhi22gWNnBGY9niVIBssSPGNxVqJd1ARXz5gcWW1oWDdJq7eFcel1pKwdxfwNR8iPF2PB2Qs5wmhSzMB33o8o+lV5xiwlvDujy+op19oGapZdwsqISpaiqP8bCfiQaXvaXhAjDLUk6gqL78waTA2pR+R5PTEr2eY9jD4oPvu6AgGBpKtWpKk2jaJBvRHKs3wuBW9iG3jiHnApKEBCkJRqMkqUrfYWApbyNlgh3tSkqCUltK1KQhR1DXKk3BCJIvv12plY4cy4JQ6cWVI7RKVTATdUwTAVdvvECCNpmtmXxI5JuUm9pJrVUt/qTjlcUkvQjZNjMOMDim3MSEu4koVGhZ0lCtVyBBnw613y7F4U5YrCrxSUOLcDhlCyExp7pgXNuVRMw4cwqcM8+0+p3sw3YFEalr0qBIvZMEW5jcV2ayrLDrAxKlfllQK4R35MIHIzAkmbHkb0JeHGV/c/wAlL07WvY5ZWvT0ok8LYjBYXF9r+KGlLWn3F95a094ptYA8jXLtmCrDdpjw6WnCrWUOEBIKV6bjUSVA+AFeYnKct/EvJD8YcoltQXJQrtICRPvAoHO4kGtneH8tKlFONATKtItYa4FzcgJvPOCRvXPw05ubk7ar0+fj5Z31dVRKXxU22280l1Liu1KsO7pV+Wl6Q5uJ7oKj/urjxViMLiE4RCMU3+WjslEpXAt73u7SkDrcUJzjI8MhlbjL/aaFlMKKRrSNA1I0zN3E2sQLmiTuVZW4g9jiC2oAk61AbAKCUyLzrCPNtR5gUI+DjjJTi2nv29q9v3/VheZtNNBV7i9ltWJQHEvJUQ8woBXcdsjTcbj3+m/WhmfvsO4XCtDGNrcaKwswu/aLB1e7yEk1Aw3D+FU+4heLQhoBBQsqSSoKUQT0sATG909akryPLwhA/FAqU8gFWpMobKV6hEkGCG5PjQh/h+OEk4t2v03qvb+2c87aphLAcSNM41tttxn8IlsNlzQZKYlQKtOqSskxtQnAtYdt3EFrGJaUkpOHdGoAglWpJt/jpBJBFbZ3kmASkrZxIPdb/LCkqhRHflRVMT5wTzFSHOGsvU4QjGpQgb6lpJ/+MwLAEwp3w7o3vTLwoxupPaSfW6d29dvp/qB5r7RC4+zht9bBQtLjqW4edQClK1eHUC/xrKF59gGWVJDLvagpkmBAPQaSZja4FwaytODBDFjUFehZZW3dDvhnzFWF7L3/AMx1PVAI9D/NVgw6elO3s5xOnFpB/UlSflP2qE0U7LgK7cvKqk4lysYbFqCQNK/zEgctRMj0IPpVopcG1ppH4/RL7BFpQoH0Nvqak3aBQPLUpsKq/iJH57o/1T8hVt5dASUnfxqteN2dOLX/AKkg/Ufajh7JivTdl+LfwqNbRITbUkbXtPxEUqdgrw+NWzw8psr7NYEK7hB27wC0n46hT53SWg4+xezJf4xLa1QpxMI0+ZjpY86kZ3wjiFYRxClhKEJ1JO4IkG/hFOj/AA2GsSX0iUBIlpA5wRqjn6VrxJiIwWIII7NSBp6yo7D51l5tSSRbs+dBgCTEisVl56iiYFeb8vCK9K2ZmwWcCeorozli1GBE0y4fK9IlW/TpXNTJBkWIvQ5hSYFayRZMak+s2+VMeA9nDzqdSXmvXV+1cS+kjvJIXyUPvT9wfj5QPAfepzyTW0cxOc9leIH/AMzO0/q+G1QMbwC8y2XHHW0pG9lHfnYbVbPEa3EN9o176bxyIFyPG00Lx+ZJxWXuqSAdTZ9CL/aovPkT+ApWiqTwyS0XUPtLSncCQfUEVtknCb2JUoIUgaQJKpiTsBA3tXJgGTHSDT1wxiOxwhtC1KUSfkPlVpZJxXYu2Lj3s8fTu6z8T+1D8Rwk6kSVt/E/tTPj86g7mhv40rWPEGujkyeo1IXF5O4P8fjWUSxWJUFERWVTnI77RiwWGKiR0o7luplaHB+gg0k4XF4hRJbUsncwBz626zW2JznFoOlTigYEju7ESOXQillDk6TR3Kl0fQKcV2glCykRI2NqX+IFqX2YWRqBIEbxAMGqdb4pxiPcfWIEbD9qiucWYwmS+smeif2qX+VlfZznovDDW86Svadhu8y4BuCD9R96TMdxRmTf/cddQTtqQkdOqfEVwzTN8xcTDynShEK7zYASFbE93Y3oxx8ado48cw6iTAJnp/fGnV/MkNvSFAyE3SZgiCDPheq0VmbpTGsxzsP2867JexGltXe0rOlBsQoggQPiLeNPPHfbDF0X5lfFzRR2jiwlxKdJvGpN4IGx386QOOOMziDobs3vEASdpPzqvn8e8klClEFMgi1osQa4HFL3mkh41PkF5NaCaTR7hrCJkuLG1kz15mk38Sr/ACpqyPFKLaZ5SNuQq04tIRbYxqaCwT8aGY1A8q6NYrTP0ofisWCZqUYsYjLEmjvC+IUFKhJ0iJPIEm0nxoPgMOXXEpFkkjUqLJHM/CrKdVhW2C00CAUmDNyocyOd+dJlnWgdhpaQsJ2gpuKrlh9eX4t5nZBumRIKSJEehI9KdcE9KQR0+FQs5eZW6wt5IKkq0KkSCldoM9DBnzqMXVpgXZC9n2RtOYlWJWjSgAqSiDBVMBQm0C9uRov7UcCvSMS0iUJTDgtIvZUbxe/kKnpUZAS2EpGxSLel+712qW5iNUyqUxpUCmZBsra+1J9XdsoqKHxOJ1mtsEIcTyvRrjTIU4V/8s6mljUg9OqT4ig2DwbrigG0KWfAT/ArcmnGybdMKO4UncfzWVKS4QIJIIsRWUmygEyjNUs6wpGsLgFNoMSbyLGYIIuI8aKs8VICkqU0pQTEDUNtKEFPu3B0qMH/AC8KO5Dw1hnUgqbG3U/vRHE8HYQCUtiekn96XKsE5NyTsRSnHSEpPE4BT3CUpQlIHdmQQTfT+oJAM7VAzXP0PMdl2WmNBBtCdOoEC03CgP8AaKb8Jk2DJWlbQlJndU7Wi+1YrhnBlSR2EEn/ACV686CjhTTSZ3OYk8Q501iCVBtSVQkC6YsEpOqBKvd9Nqmr4rb5NmwYH6ZPY7gnchQHpJp4PBeBkgs3/wDNf71qngfBKkdlFv8ANX70KwNKNOl0d9SSdiSOK2Qr/sqKZbJSdN+z172/1pI8UCsa4qbDaUKStcEqkpRc621AxNoDZT/u8LmsTwlhguA2Y295Xx3qI3wg0o2QR/uVXcPHfuUTmQjxWxf8oxq1AFKLfmFY2INknTvWjPE2HSofkGNQIHcMd9Siuf1KUlQQUmAAOe1TXeEGoslQ9Sa5jg1HKfVXyrlDB8/yG5C5n2YoeWlSElP5aEqkBMqSIKoTIvU7JMVpSPWpz/CKQPeioK8vU1aJE7i9aYyhxUY+hJ3dhMYkLWgFMyoAjrJpj4iw7faJSpCZiYSAknkASCJFA+FMEV4hudgdXnA/eK78W4hSsSsj3UnSPQVJ7lSAdsNjVoQpDYCEEyUEbnxUTXFpalwCo6iYABmBI59K3wuFC2rW8RB8NulEcvw5LqLpAFyAOg38am2U9B7yXDICImSfrFRc2yYOoWJg7g9CLg1DwuMLToG8pn7UWVmqD3SLn51C2SFVGcrQCHFOWMG6fWLedTG8yU4E9m4rwBAPy29ajZ6224VQRKd/+OtdsmwSW0laRvuY5Vzih+WrPMxytp1wO4lZcKQAlsdxPUkxuSfKhWd8TFoaGUhAHICiWLdJJpQzhF71fGr0IvcjozaZJSCSZr2hLgisrRwDyLe4UYhoHkK1zbFnVaiqcNobCUiIEUv4pqZPP+ayPuwoBP4VWrtk3MyR1FdMtSVOhzXIOwO4J5elNeDwiAgAiRFLWYshh4pRsrvJI5EbijzvQyGAq3i55xWnaEd48xQEY5YUoSTb++tq0RmC1JveJIjp40OLO4hnEqSF6yLEC1SMvwwWogDbl96BYV9RIKjIj0ix+1MmTZzh1k9kmHAIKYuB18p51PImhlolvYFCU6iVf+IoPjGR/jpm+9FFLklfaDTzj7Cui8ElYuSQdlH9gKinQRUxGUSJVPWTc+VaDKUEe7P2o69gJhKATB3m38it14fRAMT4EfG9U+o/c4D5LgG2lqUExpBvJ50Dx+UuKWpYiFGZnrTViEd07XsfGK7palJ0wSI25U/1GtioWcJhAhARItN+s1OZwZBCxFh/RRZeG1AygE9dr+Y2rm1gi2DY35TSudhZGzdkgsuCRuCBzkcz51IzBX/ZV1VB67GvcY92wQltKtLYJUSCLxED50Ix+Ywtts3EgnwAvRjsVo3x+Hha/IGiGDxg7MX3pfxmdJW4vTPuifj/AM1wZx+lJHKapwbQKsM5jiRG96TMzxN6lYzFEyaAYhwk1fHCgPRo65WVyUayrk7PpsNJI5XpMzxjslaeRMpPW9MONe7FsBI2HU0tY7GnEoUSB3DKY+Y9aworo9RjJTAtQriBPaN295JCgfK5Hwrxh2tVLvApapjJEFjEIcMpN4Ej4/x8akYNkRBMXJHx2rjhckDneQvRMiJ3Mm/gLCoCUYhoqBSoJO6iCQDsb1XT6Z1jApKElUyBy5b+HrQ7hh0JxBM+8kpHQyQb/CoGJxhcgyNSAEk8vP4VEaBB7pPUfwa5R00EtdtCQkFKbTFhv6chXri1GQCJB6C3lPOKAcM50kpSySpSkpkmYuSbekxRhtmHD3tU8ojp4b1jlGmcdVPEkhNo5xzrgpO0wTFbuuKCo7qZn18K8dWmCqBYfp5dN/GgLYExAJ8zMUbybAKDQUDGrvExMjkOu0UvvgyYPLSPW1OGGVCEpJ0xAt09fCmn1RyIohMiFGT0rUoSsGCNqnPKFwDP98KAv45tGzyEydpH2qdP0CcsY8tsQBI5m+3UUlZnih26yogEJ7pmQSfKn3FOEgQolJHn86VHuHW3FSSUjVJA2PlzrRhko9nC1gWlaFLOxMT49K3LpiKPZw0hDWlAgD++ppZWomwrVCXLYDk46ZtUJw1LWgjeo7oFVQjIahWV2KKynJ0XJxnmKgkCw1WA8OtLOHxpVpTMIG/U1Gx+IcfIWu/RNZhJTciTsAOVZlBJfJdBFgi3Stn8UkXFcFYdwpmyU38fpQ44rslXkwaTjbCmcsv4oU0tQSElEmAofORemRrixtaYWkotyEj9/lQDEPNYgEqbg8liyp/vWhWJwqmtiHB1G48xTcIy9Ng36h7GhhxYXCZTG098A+6pIAqFnPaOPB1LgUIACSCnQBsmPdA8qBPYqQItH9614Ma6qyQem9MsdO7OtDfw1iglZBABVefLlTmy+rcwB1PTwql/xDiFpKpnz+9WTwznSXgEuQVR3Sf1f/1UM+N/kddhRx3UvujWdrG3rPPetsWkJTaBN4Hh15VILKEqkJAnoftUTHvQkhPjvuDUF2cDcCqVIKtisEjf3e99qLpHf7UK9DO1CcEsJcSJkhJtvfb7GgXHGKcbcRpJSiDOmbn+xVOPKVHLQ2Z7mpS0soIKwkxykmq3y5CyDIgAc7fCobGZuAzBV/dql5g28lsLXpE9FSY35WitEMXDQLQSyXNFNO6VKhsgyN4M2IA2poACh3VG+3lSNlWEU9u7o8hJ+tM+S4LsiqHFLmLqER/ZqeWMfTs5Wa56dLWnqaW2VgAzfejvE590b2mlte9UxL7QkZ1V7mobi4NEMRQx73r1oiTkSEielZUhtq1ZTWLQbezOP+2L/wCR+1R/xzk2MVqvDnptv+1Zp5/21CkPs7/9TdAjVI8q5LzVxW5SY/0g1wLSjJFx41DaBBifE+VK4oKYQViVrjYeQiuSMGoEyogRXmg2jc2EUTY4UxC0yVR5zStpdhsCP4dRMCD4xFc2cQps95NMCeDcSYhQ+da4jg3E/qUn5/00PqR9wAnELS4i1a5Li1JVAMKHeSfEX+1e4/InWSJO+3L0qG9hnUGSgjYzR00dbse8t4pIs6hUiBqgkKPWKn4nEyCo89oEeVRcpx4S0gFKtov1NzHSvMYRNtvjWRxV9DGuHxaUKcUUrMnl0HKPOk7iLMVOPKWNQTaAeUCjTGPBUQDfpP1r3EoQuyhPjzq8UouxXsAZPiCpwDTP0qdm2MCxoUR3Ra8R4bVKyfCMIdKVLKQobmLWMf7eppfzbGdu6VxBsPgAPtT9y0B6QXyJKplIJgTMwBTdhHkmNVj1qtcM84mQCR5Gj+XcShNnUE9Cn7j+aTLibGUgrxC8C4AOSaBvWtzqfmLoUoLTMEAienjQ98zvzo41UUAjFZJrXPmNHZ2ju38/6a6oSNQ6SN678To7iLgwTEXt/Yql1JCvpkLDPd2soe2sVlUoFj+4yApc8ya8yTKkPqck+5cDrM/eK6vKSFGSBcgAnfnXHht8pxRCSBrJSJ8dvnFR3xHCq8laFigm8EifpS9neWJaXKEnSQOvzqxjg5Enf+zXE4IGbWH1rMsrT2GxD4YYLjwVpgIvPjb+afsPiGzOpQT5n4b1xxauxaUUiIBPqB9ar1WJK1KK7mZk9PD50aeV2cWwzhQQCL84B3qS7hBAJgn+/GkPgnNnE9o1OsDvIHMQb/WnrDuFSST02malKPF0cJfHOH1NHSnvpUFCPOCPKDSW8ziFqGpOhMgG42O//FWlmbYJ2tt/T5xSvjUJCwImnxTpUd2LCcS8t8IkhsKsBtA3PmYo/iyAlR2ATIrG8LCpTGnpzv1rnxAjRh1n0EGqXbSOeivnFmSQb1MwuZLTAPe6A8/4qGlMUTyPDpW4VOToRcxv4ATWt0kSV2RsWtcqUuxVy8OlqhByNqI506grPZyE+MfaoSWq5PR0uzxTtbYVRUsJAkkxWqmaM8NYIFSln9A+ZtXSdIAXxMWA5JAoRi3q7Y7FFJNB3XtVJFFG6GThPKG8UtfbEhKQNrSSdj4R9a6cZZUhlICEJRv7oPeHU/yedecJFJZcT2gbcLgAJE7gRbzBopmKCWi286lfTulKh/FQlJrJ2FK0VuTWVIxWH0qIPoetZWyyJYWOy1RVqTcBPzoEy4RfYgyDTytdri1+e/LlSIl/TqQeRP1rPiblplizcFmiFsocMkrEHwIsfnXRk2JkxP3pY4QfHZKBNgowJ6gfejmogQNt/nWWcabRyOuY4TtmYBiZ35mq4xuCcbVpKT0BSJnxq38K0dAJJMbxBv4fKuWIZST7t+nM10MnEIm8EZUpKi653QRCRzvvTsvC6TqJiRMcvKvQ3ZPcAi8V3SgmNV6ScnJ2cC8x1ET3QIsP6LUl5o72ZKyJm3WPEdKeczZJ2uZuKSeIUWMFIEbm0noKOPsKOGExm0AGhvFeYIUzpBhRMwKmYdoIT6UMRkvbd47ybH5VoXFO2BoU1GnLKcL2eFBULqBJHgfGuDXCsLEzp3iiBWtX5aUENzYnfpAO8b28aec0+hYxFJzLlmSBb41G0qSYIqw0oSfA+Eb+PSg2c4DWQQgEgdSPpRjl3TC4C1PlRnJlQ2o/5EfL/k0MxLCkEBSQnoAIt96l5crubHeqS2hDnmgM0LiL0bxoneheITFGJ0glw/miWEOHTqcUQEWmNxR7CqWpOpwJT/pSPqeZpf4eaSEqWoSZhPhsSaL5pmXZtTG9kD7moTjctDx0rIGaqZSoBVj6mspdPeuq5615V1j+RHP4LqebtSJn+F0ukj9V6ysrNgf3Dega4Yw/cm0GSOtrb02YTLSUgkiSd72HSOfnWVlSy/kwhlnChAgE3tvWYhqYINxzIrKypBOrOGOnedvCuzZvEDbrWVlKcZisOCkk/IkUh53hglKjE9PX+msrKMewi++bR0qXljfdHw+NZWVon+IQ0yx3TXBGFkxaKysqKehTF4UAkVqjDAwRasrKKegWK3GWGNliJEj70OyRruX6mvaytsP9NCvs2x6IoTiqysqkDpdEnAqhr/cT/wCorhm+JKlAcgIjzrKyhH8jpficGmrCvaysqhM//9k="/>
          <p:cNvSpPr>
            <a:spLocks noChangeAspect="1" noChangeArrowheads="1"/>
          </p:cNvSpPr>
          <p:nvPr/>
        </p:nvSpPr>
        <p:spPr bwMode="auto">
          <a:xfrm>
            <a:off x="765175" y="-1219200"/>
            <a:ext cx="2486025" cy="3810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18" descr="data:image/jpeg;base64,/9j/4AAQSkZJRgABAQAAAQABAAD/2wCEAAkGBxQTEhUUExQWFRUXGRwaGRgYGRwYHBodGx4cGhwaHB0cHCggGh0lGxgUIjEhJSkrLi4uHB8zODMsNygtLiwBCgoKDg0OGxAQGywkHyQsLCwsLCwsLCwsLCwsLCwsLCwsLCwsLCwsLCwsLS0sLCwsNCwsLC4sLC0vLCwvLCwsLP/AABEIARYAtQMBIgACEQEDEQH/xAAcAAACAgMBAQAAAAAAAAAAAAAFBgQHAAIDAQj/xAA/EAABAwIEAwUGBgEDBAEFAAABAgMRACEEBRIxBkFREyJhcYEHMpGhscEUI0LR4fBSYoLxFTNyskMkU5Oi4v/EABkBAAMBAQEAAAAAAAAAAAAAAAECAwQABf/EAC4RAAICAgIBAwMDAgcAAAAAAAABAhEDIRIxBEFRYRMiMnGBkcHwBRQzUqGx8f/aAAwDAQACEQMRAD8A78Hs6MHiHNiqw9BE/FXypbzPEFY70qIsoG8HkpJ3H0p3xDSWMF2cE6UjUBv1V586SnHGlmQSlQ6iJ86zYpcpOXyKugElq9jaumm9SHWYUSIjwrhMGtt2CtkLGp76qjEVMxae+oeNTcuygqX+YClIEn9qDaS2LVsMcD5S0lKsZiVANNRAsSpUxt6j1rlxJxlicYrS3qbbnZBMq8VEfTahOZwFJaBOlNz0k7ecC1Esv7oABtas7gm+b37FEq0gazlD652noVXqTgcTiMG8FhJCk8iJBB3+tNOWsgqBpjbQg7gHrIF6WWT0aFeibwhxQnGJUTCHEiVp6DqPCiiFSsdPtv6VXPECvwuIbfZAEwFpFgR0I5g0+oxk7fqAI63285ry/IxcXcemNy9yViUwAQfCsSqTG+//ADUV9wkyYEbTv5/GtEzMEWEmb8ufzrNxZzmkJntXzSA2wkkSNaoPKYSPkarXsSTHM0y8fPFzGKIkgJSBPl/NQsvgHxr3PHjwxI57ICsscHKZE+FYxhybRPgJt4+dOWCQFC9YENjUAAJF6Z5GBVYlBSm173SQR9d6vjIsYXcO24rdSQTsPA1R2btQ5barc4LX/wDQszyB36Sqsnm1xTG6YzpWFX5CtSqVc4N6itO92QqR4D4V2SuwNhvbpXm7Ddm63LmRWVxdB6wTc+u1ZQDsEpUk+IKdus8tvGkHEMhLik7kKI2+/WmwYvSAAYju2v8A80o59mAbeUANatzyEm/rXqeNytpCR12RMYzF4ielQVt2mtnscVgzaOlaYVWoRW5Wls71N2mAt2YtA+gou6+Yjr4VGbQG1KC+6rcA2kRYjrauTmMbCgVKgf3lUpS5MpFJAnMBpeUPL6CuzWMIAih2Ie1OKUST4+AsPlXP8SRtB8CKuuiehlw2cK5fGpjefLJN6U2cSuDAr1nHKBiEjqTSOCGuPqMWbYxTidSjJFWfkZHYNmR7iT4i0wPlVPvYkLaWRaIB8jb61aOTuF3DtrMJlIIAHLbz6WrB5f4oWdBFbgN1bX9PP41JRBSkCdWmL8h4ioH4kJte8n139OddtY0yki433nkQfhWF2STT7K19obejEzuFISQRtaRS0y+RT57S2/yW3DuFFO17ibx4g1W6nj1r2fHlyxoYMMZkQbGurWKUpV5vQVLoiumFxhSQe8TyHKqtDWE8e2rQFEc4q2eDyFYNoFMDRp6TcxHwqsm5caV2g07cusD71aGVLCG220xCEpAG2wi/TrXnebL7UgyCbbISjTvChHyE1iFiFEXvE+X0FRWXlXm+9/petMIY3HoetYF8i9dEpZkDUoA+v2rKhqhRkeUn/mvaFoffsAcO4lUQLAKJPPaR5SQaUuJgEPEuNnUQI71iItMVajeFbTZIG24HI/x1pB9oTKSUOJEcjeeQiPga9PBJcjnfsKa8SpYiAByAH9mtcGrvVq0YIrsy3Cx51ukAsLMMJ+IwuhaBq0AIUBcEbbfT+KqB5opUQoQQYM19FYXJtDaSm0gWFwZqr/aXw6plwP6YS4b/APlufj+9Y/GycZOLBTErDpma6pwvl8K4tGAa3wy1KUL7X84rY2xlQfyzLZQox50Pey2TIjfY10YxeKJVpgAm9rf8VyxhcQQuRKtwNvSkV2PSJCMKA2tPXSCdudWNhcPoaaSDfQkDzSIP2pd4Awgd7RTiULCdJhQkTeLdbVZCcI0lCQoe/BIO48B/iIrB5GRXx9ieRXpCljn1WATH2rtgjqWlAm3wvuTR3MMrQ7ZKotyv4ddqhMtdikhOmQYncmY68r2rO5a0IsddgP2jNqVhVEwdKkEx4mCY8dVVs3l+uAk71dOMwKHGHUKgJWIKoi3WPDeqWxOBW272cySYB2nxnlW7w5/bQ1aC+CyhK06dQCpiJAmhj+CDa4JAipzHC+I94suGACbiIM33vsaD49yVwJEdf4rTF2+w9D5wHhi72h06wkTtsZASfv6U1IfUoEGTIMKIggn+R8qVvY5mpRiVMzZaZ9R/EirixOWtKJMBJME2Eecdaw+Rhcm2h00Ij+JU2IAIG9xy5/XnRFQiF+XLlFp9aPP5eSDp0KEXiDPp1maDYjCquLJHPUYv67VkniaFdEIwq5B2FgPOsqcrLim6YIVXlJxYSSxl8jvKiOkzPXx5UL4syVK8I4UpOpELBO5j3t/CaPbJ35x4+FZqRp0qBVqm0/EeArVCaTsOyhnm49K21XB8qNZ1lvZuuNx7pt5bj5UPwmBLq0ITAMXJ2AAkk+gr0eVqwF08PYvtWWiTPdEeY6+oNds4wiX2VtPAFKh5x0I6RQ/hHQ3hwkKUoiZVoUkb7CRtRl5NpEEEbisCx027GUSpsTwiwhXZpSVKsCtRIuq0pSDFvGdqRV4bsnilY9xUEdYP0q8MbhgpaXEidMTHmPtNJftK4cUk/iW02jvx/wC1XxZbdSA4kTB4/LdHfwiNUGSHFAEwALRa4pZzVbS3SplvQg7JBMC/KfShoeTN0zU7KWFPvNtJF1qAt4kVZQ47G5It/gPKRh8Ghwo1Kd75AN45AT4XpkOC7QyCCCORiOXSRapjmB0soSkWQAAPCINR8GkADqLVgnBOds6rIbmXBsWBHP16TQzMMEhIClJNv0dfMjYbWF7U1u4vTYDUTyHIdTQXOsLrQpYTCk96BzgdOtcoJdAcRYxucAoCBAuBoTyHj8vhVb8YuAYgAchenbCKSqSR30nc/EfCaQ+L8MpOI726kg/aa0+OlyFlpGrXEikjSNRERBUY/cihDr5USTuTJO3yrlprZtN62KKXRNybD/BWL0Y1k9VAfHl9K+kynUkK5xFfLOVvaH2lD9K0mfUV9MYDNm3g42gw42YUgxPWRFiDuCKz5VUv2KQZsUEGRWKWhwEKSCY35/GK8xDsAE8omh+aJgdq0YUm5vYjnPpWe6HJpyqwAhQHWBFZQ5rPRzBIgRFutjWV1YxaBicagqTCiETCZG5MQCQfrTHh8nV3SqJH6ufl5UI4BSh1khSEFSFb6RJBuJte804OL0jnTRwRW2NZWPG+UFDyVQO8nfqR/BFcuEMol1bgvoTp8yr+AfjXb2m45Xbtt7JQ3rnrP/AqdwNrQwVOp09oQUzYkRuByuTTTVIFbGfDICUgCwG3KuOKfUghVlIUYXHKdlfGPjRDCpBEUu8YL7FKFJtqcQmRsQVXnxqLTrQ6IOD4vwqH1sOflgGNajAnxHIeNG84zPCIal1xBChASCFFc8gAZNIuc8Ph7EvDmrvC3OAa1VwuhLST+oK+l/tRuCQWJfE+TBClPNIUllSoAO6D0Pgdx8KaPZu7h8IEYjEJWC4SELiUpSkgEmL3VN6340bWnBLSBqSSgkxcAK6+cVJyhgPZS1JgpCwPGFK+W9V+rcFfuTUfuLYw2MbcR2ja0rQf1JMj5Ut4TNkuLdCRZGnUeUmTHoI+NVvlSXWZDbrjYVvpUUg+cUbw7gwuBWsm7pUrxIH7gD41PI76HSosLL1BQnmbm8VpxFiA1h1xuRA9bTS7wVJZQ8tUrdGrznkOgFMWc4dCmVa1xIHWN9ttqWL0cxBRgwtpCEe/dajvAmb+cAAefSkDjbNQ++mEpT2adB0nUJnrzinfifFHC4R0tEBxStJJPeF9JI8BMVUqa0ePG/uJT0dAmvNNbA1qF1qEOaqsvh7ijDPNMJW4rD41AKQ/EJPJIJ2MpCQZ3quYFc1GLjcfWlnBSRydFwYrP8ehWlxKHQLEgaT5ymxHpUZfHC3dTaWi2oWVqIMDYgWrXKc3Q7h0OACI0rTyE/SFG3gqg+eNBt50j9beryIsfmPnWJblTWytkjD5kpQmbcqyg2XqVoECYivKdwQdFk+y3E/muI/yRMeIP7E1ZSkg2IkVUns0XGLSOqFfSrcrXERiL7WWB+FQsRKVgehBt8hXHg3HHFqKz+n3h0No9DRf2gYRTzTTSRdbgHyN/Ku3DmRt4RsoaGpSoK1HdR+wqGZJsZBsdKE5xl4cQUGCN45gjYjxBiiDba+cUtcbYJzQh1s6FoVytIJA38zUJ7Q6BubLLTiHfIH6UWxaApOpOygD8qH5g2XcPe5G9cchxeoFsk93as4WDONHNGXPJN50j11ihmExf4XJe2QEqWlBUAq47y+Y9aj+03FqS020CdKnFKPpBSPSTaoeIxIVkTg/xRB//IRVow+yP6ivsTTx+/8A/ba//b961znj1/EJSlSG0pSnSAmdrdT4ClKKyvTWDGvQlbH/ACX2qP4ZtLaWGVBIAk6pt60VPtvxRQUHDMEEEfqH3qrKcOBMJh30vtPoQO5KXjOpKllLaecQCqdqlnWPFBzcbQ0U5OiHnnGDuKc1rSlPc0QJiP6aD/8AUVdBTTgMn/Cv4hjFYdp0oaW6latUEIEjTBHdPPmK2yVlg5biH14ZpTjSwkElV9V7weWqB5CpPyscY3GNq4pNVvl0H6Tffe/+BWTmhH6RWDMj0FMOCSx/0x144ZtTja0tBUqk6wTrPejUKM4XLGV4LCvN4BDrrzhbIlcDSVJ1Eg290STa9dPzIw7i/wAuPp3V+/scsN/xYif9RP8AiK8OPPQU7ZNgcK43jl/hAosKJQnUrUZJhB0nlECKB8c5Q0w6jsgUa20rU2TJbJ/TO/xpsXlwnl+lTT/b2T9/k6WKo8jhk3E62EqToCkq5EkRyO3UR8Km4/jNTqUgtJGlJSTqJkGPC0ETSpFegVpeGDd0Tuug/h+JlJTAQPOTf5V7QJKZryj9KPsdyZeXs8xEY1qecp+IMVdGqqDyZzs3G1j9Kkn4GaviAtMg2IsR43qMX2O1s5OELNhtz8+lAcTxhh2nHGu8oogEoEjVzT4ECPC9LvtB4qVh2yw0SHV7qH6U+B5E0k5Aglm8yVEk9ag22uQXSLMRx82TBZWB1kE/Clr2jcVJdwoQySZWCvkUgXg+sbdKDPDTagr6/wDuA3BkEUquXY+l0WNw7iitsBSwdQ25+O1QQypl0Ac+dcvZ0pKmpBhSbKtvTLjcKle4vvNZJKm0ErD2nOkqZB6LP/rQXCvrGV4tJQeztpXymUkp8evrTvxDlDLzzanVlLbJUHAASozpISIFvPpQf2i5+ycGpjCNBDYABJSEwJFgB1IF+dacUrUYr3EcfUp6sIpn9nuCafxiWXm0rSsK3KgU6UqVaD4c5ollGT4bHKfYS0GH2wpTakKUUq0mNKgonwuK05fNhjk4yT0k2/ZPX9ARxuStCLTBkLrCWMQHHdC3UaAnQpUQpK5kWvBFEMlwbJwOLdcw6VOYcoAJUsaitWk6gFAW5RW+Fy9g5S5iCykupX2YVqXzgao1RqEz08Knl8mL+13+Sjqu3TX7dWNGD7+GbZXxcg4N1jEgqcS0tDDsSQFCOzUd42vUThnOGU4bE4TEEoS9CkuBOrSof5AXIsK24Ay5nEYgsvNBYKVKnUpJGkTHdI3JFbnCNA4XtcF2SnXCkpKnACiUpBurUkhRPh51GccMZSxpNPUvTvbVX+gycmlL9iNj8ay1gzhWXO2Ut0OLXoKEgJTpSkBVzeTNqNIzphOCwrDWMLTrKy4V9msgypSgmIgwVDe1qicZcJdnimkYVJLb4AbuTCgYUCT0sfj0rvxrlOEwn4fsmu0C0laiXF96LWvYEmbdKRSwZVBJtuTcvTuq3/0dUo31rX/h0yfN8MyjGhGJKFPk9mrQuUwTCiQnnM2+VCuI8fh8Uy09r04sJ0vJ0n8wgwFyLTF79fCpvHPCaWXGlYZB7JwBESVEOyZTcze0eRr3i7h5jCYbD6UannAoLc1qgKQQFwmY97UPCK7DLA5wyRbub+PRU0/il/PQZqdNPpCSU16E04ZHwwh7APume3ErbAMShFlGOYJ1CfCo/BeSN4gvlSS6ppsKQ0F6O0JJFzvAtt1Fbn5mNKcv9rp/3/Uh9KTpe4AbFtq8oznyWE9kGm1NLCT2yFFRKVybSobRG1eVaGXlG6EcGn2h+wrZjwq4uEcZ2mEaJMkJ0nzTb6RVP4MgDcmrE9mmL/LdR0WD6ER9U1lv7i0ugb7U8nbSlL4R31KIWqSeQjcwNjtSjkaxoAFWzxphO2wbyYlQSVJ803t8I9ap7I9gPGhPoX0DmJYBG1+VJD2Ohaxyk0/Pm32qrc6TpecH+tX1mhi22gWNnBGY9niVIBssSPGNxVqJd1ARXz5gcWW1oWDdJq7eFcel1pKwdxfwNR8iPF2PB2Qs5wmhSzMB33o8o+lV5xiwlvDujy+op19oGapZdwsqISpaiqP8bCfiQaXvaXhAjDLUk6gqL78waTA2pR+R5PTEr2eY9jD4oPvu6AgGBpKtWpKk2jaJBvRHKs3wuBW9iG3jiHnApKEBCkJRqMkqUrfYWApbyNlgh3tSkqCUltK1KQhR1DXKk3BCJIvv12plY4cy4JQ6cWVI7RKVTATdUwTAVdvvECCNpmtmXxI5JuUm9pJrVUt/qTjlcUkvQjZNjMOMDim3MSEu4koVGhZ0lCtVyBBnw613y7F4U5YrCrxSUOLcDhlCyExp7pgXNuVRMw4cwqcM8+0+p3sw3YFEalr0qBIvZMEW5jcV2ayrLDrAxKlfllQK4R35MIHIzAkmbHkb0JeHGV/c/wAlL07WvY5ZWvT0ok8LYjBYXF9r+KGlLWn3F95a094ptYA8jXLtmCrDdpjw6WnCrWUOEBIKV6bjUSVA+AFeYnKct/EvJD8YcoltQXJQrtICRPvAoHO4kGtneH8tKlFONATKtItYa4FzcgJvPOCRvXPw05ubk7ar0+fj5Z31dVRKXxU22280l1Liu1KsO7pV+Wl6Q5uJ7oKj/urjxViMLiE4RCMU3+WjslEpXAt73u7SkDrcUJzjI8MhlbjL/aaFlMKKRrSNA1I0zN3E2sQLmiTuVZW4g9jiC2oAk61AbAKCUyLzrCPNtR5gUI+DjjJTi2nv29q9v3/VheZtNNBV7i9ltWJQHEvJUQ8woBXcdsjTcbj3+m/WhmfvsO4XCtDGNrcaKwswu/aLB1e7yEk1Aw3D+FU+4heLQhoBBQsqSSoKUQT0sATG909akryPLwhA/FAqU8gFWpMobKV6hEkGCG5PjQh/h+OEk4t2v03qvb+2c87aphLAcSNM41tttxn8IlsNlzQZKYlQKtOqSskxtQnAtYdt3EFrGJaUkpOHdGoAglWpJt/jpBJBFbZ3kmASkrZxIPdb/LCkqhRHflRVMT5wTzFSHOGsvU4QjGpQgb6lpJ/+MwLAEwp3w7o3vTLwoxupPaSfW6d29dvp/qB5r7RC4+zht9bBQtLjqW4edQClK1eHUC/xrKF59gGWVJDLvagpkmBAPQaSZja4FwaytODBDFjUFehZZW3dDvhnzFWF7L3/AMx1PVAI9D/NVgw6elO3s5xOnFpB/UlSflP2qE0U7LgK7cvKqk4lysYbFqCQNK/zEgctRMj0IPpVopcG1ppH4/RL7BFpQoH0Nvqak3aBQPLUpsKq/iJH57o/1T8hVt5dASUnfxqteN2dOLX/AKkg/Ufajh7JivTdl+LfwqNbRITbUkbXtPxEUqdgrw+NWzw8psr7NYEK7hB27wC0n46hT53SWg4+xezJf4xLa1QpxMI0+ZjpY86kZ3wjiFYRxClhKEJ1JO4IkG/hFOj/AA2GsSX0iUBIlpA5wRqjn6VrxJiIwWIII7NSBp6yo7D51l5tSSRbs+dBgCTEisVl56iiYFeb8vCK9K2ZmwWcCeorozli1GBE0y4fK9IlW/TpXNTJBkWIvQ5hSYFayRZMak+s2+VMeA9nDzqdSXmvXV+1cS+kjvJIXyUPvT9wfj5QPAfepzyTW0cxOc9leIH/AMzO0/q+G1QMbwC8y2XHHW0pG9lHfnYbVbPEa3EN9o176bxyIFyPG00Lx+ZJxWXuqSAdTZ9CL/aovPkT+ApWiqTwyS0XUPtLSncCQfUEVtknCb2JUoIUgaQJKpiTsBA3tXJgGTHSDT1wxiOxwhtC1KUSfkPlVpZJxXYu2Lj3s8fTu6z8T+1D8Rwk6kSVt/E/tTPj86g7mhv40rWPEGujkyeo1IXF5O4P8fjWUSxWJUFERWVTnI77RiwWGKiR0o7luplaHB+gg0k4XF4hRJbUsncwBz626zW2JznFoOlTigYEju7ESOXQillDk6TR3Kl0fQKcV2glCykRI2NqX+IFqX2YWRqBIEbxAMGqdb4pxiPcfWIEbD9qiucWYwmS+smeif2qX+VlfZznovDDW86Svadhu8y4BuCD9R96TMdxRmTf/cddQTtqQkdOqfEVwzTN8xcTDynShEK7zYASFbE93Y3oxx8ado48cw6iTAJnp/fGnV/MkNvSFAyE3SZgiCDPheq0VmbpTGsxzsP2867JexGltXe0rOlBsQoggQPiLeNPPHfbDF0X5lfFzRR2jiwlxKdJvGpN4IGx386QOOOMziDobs3vEASdpPzqvn8e8klClEFMgi1osQa4HFL3mkh41PkF5NaCaTR7hrCJkuLG1kz15mk38Sr/ACpqyPFKLaZ5SNuQq04tIRbYxqaCwT8aGY1A8q6NYrTP0ofisWCZqUYsYjLEmjvC+IUFKhJ0iJPIEm0nxoPgMOXXEpFkkjUqLJHM/CrKdVhW2C00CAUmDNyocyOd+dJlnWgdhpaQsJ2gpuKrlh9eX4t5nZBumRIKSJEehI9KdcE9KQR0+FQs5eZW6wt5IKkq0KkSCldoM9DBnzqMXVpgXZC9n2RtOYlWJWjSgAqSiDBVMBQm0C9uRov7UcCvSMS0iUJTDgtIvZUbxe/kKnpUZAS2EpGxSLel+712qW5iNUyqUxpUCmZBsra+1J9XdsoqKHxOJ1mtsEIcTyvRrjTIU4V/8s6mljUg9OqT4ig2DwbrigG0KWfAT/ArcmnGybdMKO4UncfzWVKS4QIJIIsRWUmygEyjNUs6wpGsLgFNoMSbyLGYIIuI8aKs8VICkqU0pQTEDUNtKEFPu3B0qMH/AC8KO5Dw1hnUgqbG3U/vRHE8HYQCUtiekn96XKsE5NyTsRSnHSEpPE4BT3CUpQlIHdmQQTfT+oJAM7VAzXP0PMdl2WmNBBtCdOoEC03CgP8AaKb8Jk2DJWlbQlJndU7Wi+1YrhnBlSR2EEn/ACV686CjhTTSZ3OYk8Q501iCVBtSVQkC6YsEpOqBKvd9Nqmr4rb5NmwYH6ZPY7gnchQHpJp4PBeBkgs3/wDNf71qngfBKkdlFv8ANX70KwNKNOl0d9SSdiSOK2Qr/sqKZbJSdN+z172/1pI8UCsa4qbDaUKStcEqkpRc621AxNoDZT/u8LmsTwlhguA2Y295Xx3qI3wg0o2QR/uVXcPHfuUTmQjxWxf8oxq1AFKLfmFY2INknTvWjPE2HSofkGNQIHcMd9Siuf1KUlQQUmAAOe1TXeEGoslQ9Sa5jg1HKfVXyrlDB8/yG5C5n2YoeWlSElP5aEqkBMqSIKoTIvU7JMVpSPWpz/CKQPeioK8vU1aJE7i9aYyhxUY+hJ3dhMYkLWgFMyoAjrJpj4iw7faJSpCZiYSAknkASCJFA+FMEV4hudgdXnA/eK78W4hSsSsj3UnSPQVJ7lSAdsNjVoQpDYCEEyUEbnxUTXFpalwCo6iYABmBI59K3wuFC2rW8RB8NulEcvw5LqLpAFyAOg38am2U9B7yXDICImSfrFRc2yYOoWJg7g9CLg1DwuMLToG8pn7UWVmqD3SLn51C2SFVGcrQCHFOWMG6fWLedTG8yU4E9m4rwBAPy29ajZ6224VQRKd/+OtdsmwSW0laRvuY5Vzih+WrPMxytp1wO4lZcKQAlsdxPUkxuSfKhWd8TFoaGUhAHICiWLdJJpQzhF71fGr0IvcjozaZJSCSZr2hLgisrRwDyLe4UYhoHkK1zbFnVaiqcNobCUiIEUv4pqZPP+ayPuwoBP4VWrtk3MyR1FdMtSVOhzXIOwO4J5elNeDwiAgAiRFLWYshh4pRsrvJI5EbijzvQyGAq3i55xWnaEd48xQEY5YUoSTb++tq0RmC1JveJIjp40OLO4hnEqSF6yLEC1SMvwwWogDbl96BYV9RIKjIj0ix+1MmTZzh1k9kmHAIKYuB18p51PImhlolvYFCU6iVf+IoPjGR/jpm+9FFLklfaDTzj7Cui8ElYuSQdlH9gKinQRUxGUSJVPWTc+VaDKUEe7P2o69gJhKATB3m38it14fRAMT4EfG9U+o/c4D5LgG2lqUExpBvJ50Dx+UuKWpYiFGZnrTViEd07XsfGK7palJ0wSI25U/1GtioWcJhAhARItN+s1OZwZBCxFh/RRZeG1AygE9dr+Y2rm1gi2DY35TSudhZGzdkgsuCRuCBzkcz51IzBX/ZV1VB67GvcY92wQltKtLYJUSCLxED50Ix+Ywtts3EgnwAvRjsVo3x+Hha/IGiGDxg7MX3pfxmdJW4vTPuifj/AM1wZx+lJHKapwbQKsM5jiRG96TMzxN6lYzFEyaAYhwk1fHCgPRo65WVyUayrk7PpsNJI5XpMzxjslaeRMpPW9MONe7FsBI2HU0tY7GnEoUSB3DKY+Y9aworo9RjJTAtQriBPaN295JCgfK5Hwrxh2tVLvApapjJEFjEIcMpN4Ej4/x8akYNkRBMXJHx2rjhckDneQvRMiJ3Mm/gLCoCUYhoqBSoJO6iCQDsb1XT6Z1jApKElUyBy5b+HrQ7hh0JxBM+8kpHQyQb/CoGJxhcgyNSAEk8vP4VEaBB7pPUfwa5R00EtdtCQkFKbTFhv6chXri1GQCJB6C3lPOKAcM50kpSySpSkpkmYuSbekxRhtmHD3tU8ojp4b1jlGmcdVPEkhNo5xzrgpO0wTFbuuKCo7qZn18K8dWmCqBYfp5dN/GgLYExAJ8zMUbybAKDQUDGrvExMjkOu0UvvgyYPLSPW1OGGVCEpJ0xAt09fCmn1RyIohMiFGT0rUoSsGCNqnPKFwDP98KAv45tGzyEydpH2qdP0CcsY8tsQBI5m+3UUlZnih26yogEJ7pmQSfKn3FOEgQolJHn86VHuHW3FSSUjVJA2PlzrRhko9nC1gWlaFLOxMT49K3LpiKPZw0hDWlAgD++ppZWomwrVCXLYDk46ZtUJw1LWgjeo7oFVQjIahWV2KKynJ0XJxnmKgkCw1WA8OtLOHxpVpTMIG/U1Gx+IcfIWu/RNZhJTciTsAOVZlBJfJdBFgi3Stn8UkXFcFYdwpmyU38fpQ44rslXkwaTjbCmcsv4oU0tQSElEmAofORemRrixtaYWkotyEj9/lQDEPNYgEqbg8liyp/vWhWJwqmtiHB1G48xTcIy9Ng36h7GhhxYXCZTG098A+6pIAqFnPaOPB1LgUIACSCnQBsmPdA8qBPYqQItH9614Ma6qyQem9MsdO7OtDfw1iglZBABVefLlTmy+rcwB1PTwql/xDiFpKpnz+9WTwznSXgEuQVR3Sf1f/1UM+N/kddhRx3UvujWdrG3rPPetsWkJTaBN4Hh15VILKEqkJAnoftUTHvQkhPjvuDUF2cDcCqVIKtisEjf3e99qLpHf7UK9DO1CcEsJcSJkhJtvfb7GgXHGKcbcRpJSiDOmbn+xVOPKVHLQ2Z7mpS0soIKwkxykmq3y5CyDIgAc7fCobGZuAzBV/dql5g28lsLXpE9FSY35WitEMXDQLQSyXNFNO6VKhsgyN4M2IA2poACh3VG+3lSNlWEU9u7o8hJ+tM+S4LsiqHFLmLqER/ZqeWMfTs5Wa56dLWnqaW2VgAzfejvE590b2mlte9UxL7QkZ1V7mobi4NEMRQx73r1oiTkSEielZUhtq1ZTWLQbezOP+2L/wCR+1R/xzk2MVqvDnptv+1Zp5/21CkPs7/9TdAjVI8q5LzVxW5SY/0g1wLSjJFx41DaBBifE+VK4oKYQViVrjYeQiuSMGoEyogRXmg2jc2EUTY4UxC0yVR5zStpdhsCP4dRMCD4xFc2cQps95NMCeDcSYhQ+da4jg3E/qUn5/00PqR9wAnELS4i1a5Li1JVAMKHeSfEX+1e4/InWSJO+3L0qG9hnUGSgjYzR00dbse8t4pIs6hUiBqgkKPWKn4nEyCo89oEeVRcpx4S0gFKtov1NzHSvMYRNtvjWRxV9DGuHxaUKcUUrMnl0HKPOk7iLMVOPKWNQTaAeUCjTGPBUQDfpP1r3EoQuyhPjzq8UouxXsAZPiCpwDTP0qdm2MCxoUR3Ra8R4bVKyfCMIdKVLKQobmLWMf7eppfzbGdu6VxBsPgAPtT9y0B6QXyJKplIJgTMwBTdhHkmNVj1qtcM84mQCR5Gj+XcShNnUE9Cn7j+aTLibGUgrxC8C4AOSaBvWtzqfmLoUoLTMEAienjQ98zvzo41UUAjFZJrXPmNHZ2ju38/6a6oSNQ6SN678To7iLgwTEXt/Yql1JCvpkLDPd2soe2sVlUoFj+4yApc8ya8yTKkPqck+5cDrM/eK6vKSFGSBcgAnfnXHht8pxRCSBrJSJ8dvnFR3xHCq8laFigm8EifpS9neWJaXKEnSQOvzqxjg5Enf+zXE4IGbWH1rMsrT2GxD4YYLjwVpgIvPjb+afsPiGzOpQT5n4b1xxauxaUUiIBPqB9ar1WJK1KK7mZk9PD50aeV2cWwzhQQCL84B3qS7hBAJgn+/GkPgnNnE9o1OsDvIHMQb/WnrDuFSST02malKPF0cJfHOH1NHSnvpUFCPOCPKDSW8ziFqGpOhMgG42O//FWlmbYJ2tt/T5xSvjUJCwImnxTpUd2LCcS8t8IkhsKsBtA3PmYo/iyAlR2ATIrG8LCpTGnpzv1rnxAjRh1n0EGqXbSOeivnFmSQb1MwuZLTAPe6A8/4qGlMUTyPDpW4VOToRcxv4ATWt0kSV2RsWtcqUuxVy8OlqhByNqI506grPZyE+MfaoSWq5PR0uzxTtbYVRUsJAkkxWqmaM8NYIFSln9A+ZtXSdIAXxMWA5JAoRi3q7Y7FFJNB3XtVJFFG6GThPKG8UtfbEhKQNrSSdj4R9a6cZZUhlICEJRv7oPeHU/yedecJFJZcT2gbcLgAJE7gRbzBopmKCWi286lfTulKh/FQlJrJ2FK0VuTWVIxWH0qIPoetZWyyJYWOy1RVqTcBPzoEy4RfYgyDTytdri1+e/LlSIl/TqQeRP1rPiblplizcFmiFsocMkrEHwIsfnXRk2JkxP3pY4QfHZKBNgowJ6gfejmogQNt/nWWcabRyOuY4TtmYBiZ35mq4xuCcbVpKT0BSJnxq38K0dAJJMbxBv4fKuWIZST7t+nM10MnEIm8EZUpKi653QRCRzvvTsvC6TqJiRMcvKvQ3ZPcAi8V3SgmNV6ScnJ2cC8x1ET3QIsP6LUl5o72ZKyJm3WPEdKeczZJ2uZuKSeIUWMFIEbm0noKOPsKOGExm0AGhvFeYIUzpBhRMwKmYdoIT6UMRkvbd47ybH5VoXFO2BoU1GnLKcL2eFBULqBJHgfGuDXCsLEzp3iiBWtX5aUENzYnfpAO8b28aec0+hYxFJzLlmSBb41G0qSYIqw0oSfA+Eb+PSg2c4DWQQgEgdSPpRjl3TC4C1PlRnJlQ2o/5EfL/k0MxLCkEBSQnoAIt96l5crubHeqS2hDnmgM0LiL0bxoneheITFGJ0glw/miWEOHTqcUQEWmNxR7CqWpOpwJT/pSPqeZpf4eaSEqWoSZhPhsSaL5pmXZtTG9kD7moTjctDx0rIGaqZSoBVj6mspdPeuq5615V1j+RHP4LqebtSJn+F0ukj9V6ysrNgf3Dega4Yw/cm0GSOtrb02YTLSUgkiSd72HSOfnWVlSy/kwhlnChAgE3tvWYhqYINxzIrKypBOrOGOnedvCuzZvEDbrWVlKcZisOCkk/IkUh53hglKjE9PX+msrKMewi++bR0qXljfdHw+NZWVon+IQ0yx3TXBGFkxaKysqKehTF4UAkVqjDAwRasrKKegWK3GWGNliJEj70OyRruX6mvaytsP9NCvs2x6IoTiqysqkDpdEnAqhr/cT/wCorhm+JKlAcgIjzrKyhH8jpficGmrCvaysqhM//9k="/>
          <p:cNvSpPr>
            <a:spLocks noChangeAspect="1" noChangeArrowheads="1"/>
          </p:cNvSpPr>
          <p:nvPr/>
        </p:nvSpPr>
        <p:spPr bwMode="auto">
          <a:xfrm>
            <a:off x="917575" y="-1066800"/>
            <a:ext cx="2486025" cy="3810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211" name="Picture 1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8600" y="1340768"/>
            <a:ext cx="3425826" cy="52617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26073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Cattle and Cash</a:t>
            </a:r>
            <a:endParaRPr lang="en-GB" dirty="0"/>
          </a:p>
        </p:txBody>
      </p:sp>
      <p:sp>
        <p:nvSpPr>
          <p:cNvPr id="3" name="Content Placeholder 2"/>
          <p:cNvSpPr>
            <a:spLocks noGrp="1"/>
          </p:cNvSpPr>
          <p:nvPr>
            <p:ph idx="1"/>
          </p:nvPr>
        </p:nvSpPr>
        <p:spPr/>
        <p:txBody>
          <a:bodyPr/>
          <a:lstStyle/>
          <a:p>
            <a:endParaRPr lang="en-GB"/>
          </a:p>
        </p:txBody>
      </p:sp>
      <p:pic>
        <p:nvPicPr>
          <p:cNvPr id="9218" name="Picture 2" descr="http://news.bbcimg.co.uk/media/images/57624000/jpg/_57624183_013398675-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7" y="1628800"/>
            <a:ext cx="8320921" cy="4680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0447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Changes to gender, marriage, reproduction and initiation</a:t>
            </a:r>
            <a:endParaRPr lang="en-GB" dirty="0"/>
          </a:p>
        </p:txBody>
      </p:sp>
      <p:sp>
        <p:nvSpPr>
          <p:cNvPr id="3" name="Content Placeholder 2"/>
          <p:cNvSpPr>
            <a:spLocks noGrp="1"/>
          </p:cNvSpPr>
          <p:nvPr>
            <p:ph idx="1"/>
          </p:nvPr>
        </p:nvSpPr>
        <p:spPr/>
        <p:txBody>
          <a:bodyPr/>
          <a:lstStyle/>
          <a:p>
            <a:endParaRPr lang="en-GB"/>
          </a:p>
        </p:txBody>
      </p:sp>
      <p:pic>
        <p:nvPicPr>
          <p:cNvPr id="10242" name="Picture 2" descr="http://static.newworldencyclopedia.org/thumb/3/31/NUer_girls.jpg/250px-NUer_girl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1564463"/>
            <a:ext cx="6048672" cy="4621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4955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Religious conversion</a:t>
            </a:r>
            <a:endParaRPr lang="en-GB" dirty="0"/>
          </a:p>
        </p:txBody>
      </p:sp>
      <p:sp>
        <p:nvSpPr>
          <p:cNvPr id="3" name="Content Placeholder 2"/>
          <p:cNvSpPr>
            <a:spLocks noGrp="1"/>
          </p:cNvSpPr>
          <p:nvPr>
            <p:ph idx="1"/>
          </p:nvPr>
        </p:nvSpPr>
        <p:spPr/>
        <p:txBody>
          <a:bodyPr/>
          <a:lstStyle/>
          <a:p>
            <a:endParaRPr lang="en-GB"/>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569756"/>
            <a:ext cx="8567938"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1313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Contemporary situation of </a:t>
            </a:r>
            <a:br>
              <a:rPr lang="en-GB" dirty="0" smtClean="0"/>
            </a:br>
            <a:r>
              <a:rPr lang="en-GB" dirty="0" smtClean="0"/>
              <a:t>South Sudan</a:t>
            </a:r>
            <a:endParaRPr lang="en-GB" dirty="0"/>
          </a:p>
        </p:txBody>
      </p:sp>
      <p:sp>
        <p:nvSpPr>
          <p:cNvPr id="3" name="Content Placeholder 2"/>
          <p:cNvSpPr>
            <a:spLocks noGrp="1"/>
          </p:cNvSpPr>
          <p:nvPr>
            <p:ph idx="1"/>
          </p:nvPr>
        </p:nvSpPr>
        <p:spPr/>
        <p:txBody>
          <a:bodyPr/>
          <a:lstStyle/>
          <a:p>
            <a:endParaRPr lang="en-GB"/>
          </a:p>
        </p:txBody>
      </p:sp>
      <p:pic>
        <p:nvPicPr>
          <p:cNvPr id="1026" name="Picture 2" descr="http://media.economist.com/images/20090613/CMA980.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784" y="1484784"/>
            <a:ext cx="4032448" cy="4914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70758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1587</TotalTime>
  <Words>1221</Words>
  <Application>Microsoft Office PowerPoint</Application>
  <PresentationFormat>On-screen Show (4:3)</PresentationFormat>
  <Paragraphs>61</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People’s Worlds: Lives and Livelihoods</vt:lpstr>
      <vt:lpstr>Key Reading</vt:lpstr>
      <vt:lpstr>PowerPoint Presentation</vt:lpstr>
      <vt:lpstr>The classic ethnography of  E.E. Evans-Pritchard (1940)</vt:lpstr>
      <vt:lpstr>Interest in Cattle</vt:lpstr>
      <vt:lpstr>PowerPoint Presentation</vt:lpstr>
      <vt:lpstr>Ecology and Movement</vt:lpstr>
      <vt:lpstr>Rites of Initiation and the  Age-Set System</vt:lpstr>
      <vt:lpstr>Sharon Hutchinson’s update (1996) </vt:lpstr>
      <vt:lpstr>Cattle and Cash</vt:lpstr>
      <vt:lpstr>Changes to gender, marriage, reproduction and initiation</vt:lpstr>
      <vt:lpstr>Religious conversion</vt:lpstr>
      <vt:lpstr>Contemporary situation of  South Sudan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People’s Worlds: Lives and Livelihoods</dc:title>
  <dc:creator>Rachel Casiday</dc:creator>
  <cp:lastModifiedBy>Rachel Casiday</cp:lastModifiedBy>
  <cp:revision>23</cp:revision>
  <dcterms:created xsi:type="dcterms:W3CDTF">2014-11-26T09:31:59Z</dcterms:created>
  <dcterms:modified xsi:type="dcterms:W3CDTF">2014-12-03T11:04:47Z</dcterms:modified>
</cp:coreProperties>
</file>