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2.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Weeks to hire</c:v>
                </c:pt>
              </c:strCache>
            </c:strRef>
          </c:tx>
          <c:spPr>
            <a:solidFill>
              <a:srgbClr val="122C5C"/>
            </a:solidFill>
            <a:effectLst/>
          </c:spPr>
          <c:invertIfNegative val="0"/>
          <c:dPt>
            <c:idx val="0"/>
            <c:invertIfNegative val="0"/>
            <c:bubble3D val="0"/>
            <c:extLst>
              <c:ext xmlns:c16="http://schemas.microsoft.com/office/drawing/2014/chart" uri="{C3380CC4-5D6E-409C-BE32-E72D297353CC}">
                <c16:uniqueId val="{00000001-9E41-43F3-8948-4360D329D24C}"/>
              </c:ext>
            </c:extLst>
          </c:dPt>
          <c:dPt>
            <c:idx val="1"/>
            <c:invertIfNegative val="0"/>
            <c:bubble3D val="0"/>
            <c:spPr>
              <a:solidFill>
                <a:srgbClr val="1FA98E"/>
              </a:solidFill>
              <a:effectLst/>
            </c:spPr>
            <c:extLst>
              <c:ext xmlns:c16="http://schemas.microsoft.com/office/drawing/2014/chart" uri="{C3380CC4-5D6E-409C-BE32-E72D297353CC}">
                <c16:uniqueId val="{00000003-9E41-43F3-8948-4360D329D24C}"/>
              </c:ext>
            </c:extLst>
          </c:dPt>
          <c:dLbls>
            <c:numFmt formatCode="#,##0" sourceLinked="0"/>
            <c:spPr>
              <a:noFill/>
              <a:ln>
                <a:noFill/>
              </a:ln>
              <a:effectLst/>
            </c:spPr>
            <c:txPr>
              <a:bodyPr/>
              <a:lstStyle/>
              <a:p>
                <a:pPr>
                  <a:defRPr sz="1200" b="0" i="0" u="none" strike="noStrike">
                    <a:solidFill>
                      <a:srgbClr val="1B1F27"/>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Traditional process</c:v>
                </c:pt>
                <c:pt idx="1">
                  <c:v>AI-assisted process</c:v>
                </c:pt>
              </c:strCache>
            </c:strRef>
          </c:cat>
          <c:val>
            <c:numRef>
              <c:f>Sheet1!$B$2:$B$3</c:f>
              <c:numCache>
                <c:formatCode>General</c:formatCode>
                <c:ptCount val="2"/>
                <c:pt idx="0">
                  <c:v>20</c:v>
                </c:pt>
                <c:pt idx="1">
                  <c:v>2</c:v>
                </c:pt>
              </c:numCache>
            </c:numRef>
          </c:val>
          <c:extLst>
            <c:ext xmlns:c16="http://schemas.microsoft.com/office/drawing/2014/chart" uri="{C3380CC4-5D6E-409C-BE32-E72D297353CC}">
              <c16:uniqueId val="{00000004-9E41-43F3-8948-4360D329D24C}"/>
            </c:ext>
          </c:extLst>
        </c:ser>
        <c:dLbls>
          <c:showLegendKey val="0"/>
          <c:showVal val="1"/>
          <c:showCatName val="0"/>
          <c:showSerName val="0"/>
          <c:showPercent val="0"/>
          <c:showBubbleSize val="0"/>
        </c:dLbls>
        <c:gapWidth val="4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5B6472"/>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12700" cap="flat">
              <a:solidFill>
                <a:srgbClr val="E4ECF6"/>
              </a:solidFill>
              <a:prstDash val="solid"/>
              <a:round/>
            </a:ln>
          </c:spPr>
        </c:majorGridlines>
        <c:title>
          <c:tx>
            <c:rich>
              <a:bodyPr/>
              <a:lstStyle/>
              <a:p>
                <a:pPr>
                  <a:defRPr b="0" i="0" u="none" strike="noStrike">
                    <a:solidFill>
                      <a:srgbClr val="000000"/>
                    </a:solidFill>
                    <a:latin typeface="Arial"/>
                  </a:defRPr>
                </a:pPr>
                <a:r>
                  <a:rPr lang="en-IN" b="0" i="0" u="none" strike="noStrike">
                    <a:solidFill>
                      <a:srgbClr val="000000"/>
                    </a:solidFill>
                    <a:latin typeface="Arial"/>
                  </a:rPr>
                  <a:t>Weeks</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5B6472"/>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lineChart>
        <c:grouping val="standard"/>
        <c:varyColors val="0"/>
        <c:ser>
          <c:idx val="0"/>
          <c:order val="0"/>
          <c:tx>
            <c:strRef>
              <c:f>Sheet1!$B$1</c:f>
              <c:strCache>
                <c:ptCount val="1"/>
                <c:pt idx="0">
                  <c:v>Women in management</c:v>
                </c:pt>
              </c:strCache>
            </c:strRef>
          </c:tx>
          <c:spPr>
            <a:ln w="38100" cap="flat">
              <a:solidFill>
                <a:srgbClr val="157C68"/>
              </a:solidFill>
              <a:prstDash val="solid"/>
              <a:round/>
            </a:ln>
            <a:effectLst/>
          </c:spPr>
          <c:marker>
            <c:symbol val="circle"/>
            <c:size val="6"/>
            <c:spPr>
              <a:solidFill>
                <a:srgbClr val="157C68"/>
              </a:solidFill>
              <a:ln w="9525" cap="flat">
                <a:solidFill>
                  <a:srgbClr val="157C68"/>
                </a:solidFill>
                <a:prstDash val="solid"/>
                <a:round/>
              </a:ln>
              <a:effectLst/>
            </c:spPr>
          </c:marker>
          <c:dLbls>
            <c:numFmt formatCode="#,##0" sourceLinked="0"/>
            <c:spPr>
              <a:noFill/>
              <a:ln>
                <a:noFill/>
              </a:ln>
              <a:effectLst/>
            </c:spPr>
            <c:txPr>
              <a:bodyPr/>
              <a:lstStyle/>
              <a:p>
                <a:pPr>
                  <a:defRPr sz="1200" b="0" i="0" u="none" strike="noStrike">
                    <a:solidFill>
                      <a:srgbClr val="1B1F27"/>
                    </a:solidFill>
                    <a:latin typeface="Arial"/>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2019</c:v>
                </c:pt>
                <c:pt idx="1">
                  <c:v>2021</c:v>
                </c:pt>
                <c:pt idx="2">
                  <c:v>2023</c:v>
                </c:pt>
              </c:strCache>
            </c:strRef>
          </c:cat>
          <c:val>
            <c:numRef>
              <c:f>Sheet1!$B$2:$B$4</c:f>
              <c:numCache>
                <c:formatCode>General</c:formatCode>
                <c:ptCount val="3"/>
                <c:pt idx="0">
                  <c:v>50</c:v>
                </c:pt>
                <c:pt idx="1">
                  <c:v>50</c:v>
                </c:pt>
                <c:pt idx="2">
                  <c:v>55</c:v>
                </c:pt>
              </c:numCache>
            </c:numRef>
          </c:val>
          <c:smooth val="0"/>
          <c:extLst>
            <c:ext xmlns:c16="http://schemas.microsoft.com/office/drawing/2014/chart" uri="{C3380CC4-5D6E-409C-BE32-E72D297353CC}">
              <c16:uniqueId val="{00000000-2BEE-46DE-BAD5-0DEAE956239D}"/>
            </c:ext>
          </c:extLst>
        </c:ser>
        <c:dLbls>
          <c:dLblPos val="t"/>
          <c:showLegendKey val="0"/>
          <c:showVal val="1"/>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5B6472"/>
                </a:solidFill>
                <a:latin typeface="Arial"/>
              </a:defRPr>
            </a:pPr>
            <a:endParaRPr lang="en-US"/>
          </a:p>
        </c:txPr>
        <c:crossAx val="2094734552"/>
        <c:crosses val="autoZero"/>
        <c:auto val="1"/>
        <c:lblAlgn val="ctr"/>
        <c:lblOffset val="100"/>
        <c:noMultiLvlLbl val="1"/>
      </c:catAx>
      <c:valAx>
        <c:axId val="2094734552"/>
        <c:scaling>
          <c:orientation val="minMax"/>
          <c:max val="60"/>
          <c:min val="40"/>
        </c:scaling>
        <c:delete val="0"/>
        <c:axPos val="l"/>
        <c:majorGridlines>
          <c:spPr>
            <a:ln w="12700" cap="flat">
              <a:solidFill>
                <a:srgbClr val="E4ECF6"/>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5B6472"/>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2808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Open by introducing yourself, the module, and confirm this deck covers Recruitment, Selection &amp; Orientation at Unilever PLC.
2. Flag the presentation structure: current practice → opportunities/challenges → root causes → recommendations → future of work.
3. State the word count and remind the panel that marking is individual even though this is a group submission.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Walk the audience through the ten-part structure so they know what to expect before the detail begins.
2. Mention that opportunities and challenges both explicitly weave in AI and digital technology, as required by the brief.
3. Note that recommendations are theoretically grounded and the deck closes with one shared HRM strategy slide.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Ground the audience in scale: Unilever's HR systems must work at global volume, not just in one office.
2. Emphasise that people practices sit inside a purpose-led business strategy, not as a stand-alone HR silo.
3. The 1.8 million applications figure is the number you'll return to when discussing AI-driven selection later.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Define each of the three terms clearly before diving into Unilever-specific practice — this anchors non-specialist markers.
2. Stress the sequencing: recruitment builds the pool, selection narrows it, orientation converts a hire into a performer.
3. Preview that AI now touches all three stages at Unilever, which sets up the opportunities/challenges sections.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Show the panel this isn't an isolated HR task — it is governed at board level and tied to Unilever's ethics code.
2. Use the 1.8 million application figure again to justify why efficient, fair processes are a genuine strategic risk area.
3. Bridge into the next slides: 'Now let's look at what Unilever currently does in practice.'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Emphasise that recruitment at Unilever is deliberately funnel-shaped: broad branding at the top, tight leadership programmes at the bottom.
2. The UFLP statistic (800 hires from up to 250,000 applicants) shows the scale problem that later justifies AI adoption.
3. Link campus partnerships back to the DEI strategy discussed on the previous slide.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Explain the four-stage AI funnel briefly: Impression and Retention happen via social/gamified touchpoints, Selection and Decision involve people.
2. The chart is illustrative — make clear to the marker it visualises a reported ~90% reduction, not raw Unilever data.
3. Note AI narrows the pool but a human interview and assessment centre always remain in the loop — selection is hybrid, not fully automated.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Contrast this with selection: orientation is far more human and relationship-based, even though earlier stages are AI-heavy.
2. This is the moment to foreshadow the psychological contract theory slide — onboarding is where early expectations are tested.
3. Note that support infrastructure (wellbeing, flexible working) is framed as retention protection, not just a welcome gesture.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Explain that the psychological contract is subjective and formed through signals, not just formal HR documents.
2. Walk through the three-stage diagram left to right — each stage is a checkpoint where trust can be built or broken.
3. This theory becomes the backbone of Recommendation 3 later in the deck, so flag that connection now.</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Keep this brief — the goal is to show markers you can apply two complementary HRM theories, not just describe Unilever.
2. Use fit theory to explain *why* Pymetrics measures traits rather than only technical skill.
3. Use RBV to justify, in strategic language, why Unilever spends money on selection technology rather than treating hiring as an admin cost.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These four numbers are the headline evidence base for the whole 'opportunities' argument — make sure the audience hears all four.
2. Stress that AI is framed as an opportunity because of scale (1.8m applications), not because it replaces human judgement.
3. Bridge to the DEI slide next: efficiency gains and diversity gains are presented as happening together, not traded off.</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Use the chart to show DEI progress is gradual and measured, not a one-off announcement.
2. Mention all four DEI focus areas by name so the marker can see breadth beyond gender.
3. Employer branding point connects back to Slide 6 (recruitment) — DEI reputation is itself a sourcing tool.</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The HireVue facial-analysis withdrawal is the strongest evidence point here — use it as the headline example.
2. Make clear these are the same AI tools praised in the opportunities section; the point is that the risks are the flip side of the same technology.
3. Governance burden previews the root-cause analysis: fairness at scale is not a one-off fix but an ongoing structural cost.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Tie 'impersonal candidate journey' directly back to the psychological contract theory slide for a strong theory-practice link.
2. Generational expectations point works well if a marker asks about Gen Z workforce trends — have an example ready.
3. Use this slide as the transition into root-cause analysis: these are symptoms, the next section asks what causes them.</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This slide argues the challenges aren't caused by bad intentions but by what gets measured and rewarded.
2. Use the highlighted box as the one sentence you want markers to remember from this slide.
3. Segue: 'policy and leadership are one layer of root cause — structure, culture and external pressure are the other.'</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Use the four-box grid as a simple mnemonic: Structure, Culture, Technology, External pressure (S-C-T-E).
2. Vendor dependency (Pymetrics/HireVue) is worth flagging as a genuine structural constraint, not a hypothetical risk.
3. Close by saying root causes span all four levels — so recommendations must too, which sets up the next section.</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Directly answers the 'algorithmic fairness' challenge raised earlier — make that link explicit when presenting.
2. The feasibility box is your evidence that this isn't a hypothetical ask: HireVue has already changed practice once before.
3. If asked 'how often is enough', suggest quarterly minimum, escalating after any flagged bias incident.</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Position this as 'keep the efficiency, add back a safety check' rather than reversing AI adoption.
2. If challenged on cost, note the recommendation targets only senior/specialist grades, not the whole 1.8m-application funnel.
3. Emphasise structured interviews are a well-evidenced, low-cost fix for human bias too — it's not only about AI.</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This is the recommendation most directly tied to the theory slides — call that out explicitly to markers looking for integration.
2. Give one concrete example of a 'check-in': e.g. a structured 30/60/90-day conversation, not just an informal chat.
3. Close by noting all three recommendations together cover recruitment (Rec 1), selection (Rec 2) and orientation (Rec 3).</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Present these left to right as a rough timeline, not a strict sequence — some will overlap in practice.
2. Skills-based hiring is the trend most cited across HR literature right now; anchor the audience there first.
3. Continuous onboarding closes the loop back to Recommendation 3 — orientation becomes an ongoing process, not an event.</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Frame this slide as 'so what should Unilever actually do about the trends on the previous slide.'
2. The AI-literacy point is often overlooked — technology changes fast, but capability to use it well changes slower.
3. End on the DEI-data point to circle back to the opportunities section and close the future-of-work story.</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This is the group's shared closing slide — deliver it as a synthesis, referencing each speaker's earlier section briefly.
2. The three pillars map 1:1 onto the three recommendations — repeat that mapping explicitly for the marker.
3. Close by restating the core tension the whole deck has explored: scale and efficiency versus fairness and trust — and that good HRM design can hold both.</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D6CC2-6E2E-495F-C5AF-9554114316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C99C9D-495D-BD79-35BC-12BAE9C555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283FDE-CCB8-93BA-16CF-8FCD00EA192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D69C2E2-8CC7-4FE1-828B-241ECD08F96E}"/>
              </a:ext>
            </a:extLst>
          </p:cNvPr>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60196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arquitecturapublithink.blogspot.com/2012/05/"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8" Type="http://schemas.openxmlformats.org/officeDocument/2006/relationships/hyperlink" Target="https://reruption.com/en/knowledge/industry-cases/unilevers-ai-hiring-90-faster-16-more-diverse" TargetMode="External"/><Relationship Id="rId13" Type="http://schemas.openxmlformats.org/officeDocument/2006/relationships/hyperlink" Target="https://careers.unilever.com/en/early-careers" TargetMode="External"/><Relationship Id="rId3" Type="http://schemas.openxmlformats.org/officeDocument/2006/relationships/hyperlink" Target="https://www.emerald.com/insight/content/doi/10.1108/jmd-10-2016-0202/full/html" TargetMode="External"/><Relationship Id="rId7" Type="http://schemas.openxmlformats.org/officeDocument/2006/relationships/hyperlink" Target="https://www.mokahr.io/myblog/talent-culture-strategy-at-unilever/" TargetMode="External"/><Relationship Id="rId12" Type="http://schemas.openxmlformats.org/officeDocument/2006/relationships/hyperlink" Target="https://www.unilever.com/sustainability/equity-diversity-and-inclusion/gender-equality-and-womens-empowerment/"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hyperlink" Target="https://www.jobzmall.com/unilever/faqs/what-is-the-recruitment-process-for-unilever" TargetMode="External"/><Relationship Id="rId11" Type="http://schemas.openxmlformats.org/officeDocument/2006/relationships/hyperlink" Target="https://www.unilever.co.uk/sustainability/equity-diversity-inclusion/" TargetMode="External"/><Relationship Id="rId5" Type="http://schemas.openxmlformats.org/officeDocument/2006/relationships/hyperlink" Target="https://www.imd.org/ibyimd/human-resources/ai-and-the-chro-redefining-human-capital-leadership/" TargetMode="External"/><Relationship Id="rId10" Type="http://schemas.openxmlformats.org/officeDocument/2006/relationships/hyperlink" Target="https://www.unilever.com/sustainability/equity-diversity-and-inclusion/a-beacon-of-diversity-and-inclusion/" TargetMode="External"/><Relationship Id="rId4" Type="http://schemas.openxmlformats.org/officeDocument/2006/relationships/hyperlink" Target=":%20https:/www.gsdcouncil.org/blogs/next-gen-ai-in-action-unilever-s-ai-powered-recruitment-revolution" TargetMode="External"/><Relationship Id="rId9" Type="http://schemas.openxmlformats.org/officeDocument/2006/relationships/hyperlink" Target="https://www.unilever.com/files/unilever-uk-gender-pay-report-2025.pdf"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C5C"/>
        </a:solidFill>
        <a:effectLst/>
      </p:bgPr>
    </p:bg>
    <p:spTree>
      <p:nvGrpSpPr>
        <p:cNvPr id="1" name=""/>
        <p:cNvGrpSpPr/>
        <p:nvPr/>
      </p:nvGrpSpPr>
      <p:grpSpPr>
        <a:xfrm>
          <a:off x="0" y="0"/>
          <a:ext cx="0" cy="0"/>
          <a:chOff x="0" y="0"/>
          <a:chExt cx="0" cy="0"/>
        </a:xfrm>
      </p:grpSpPr>
      <p:sp>
        <p:nvSpPr>
          <p:cNvPr id="2" name="Shape 0"/>
          <p:cNvSpPr/>
          <p:nvPr/>
        </p:nvSpPr>
        <p:spPr>
          <a:xfrm>
            <a:off x="0" y="0"/>
            <a:ext cx="12161520" cy="6858000"/>
          </a:xfrm>
          <a:prstGeom prst="rect">
            <a:avLst/>
          </a:prstGeom>
          <a:solidFill>
            <a:srgbClr val="122C5C"/>
          </a:solidFill>
          <a:ln/>
        </p:spPr>
      </p:sp>
      <p:sp>
        <p:nvSpPr>
          <p:cNvPr id="3" name="Shape 1"/>
          <p:cNvSpPr/>
          <p:nvPr/>
        </p:nvSpPr>
        <p:spPr>
          <a:xfrm>
            <a:off x="8778240" y="-2011680"/>
            <a:ext cx="5943600" cy="5943600"/>
          </a:xfrm>
          <a:prstGeom prst="ellipse">
            <a:avLst/>
          </a:prstGeom>
          <a:solidFill>
            <a:srgbClr val="0B1D3D"/>
          </a:solidFill>
          <a:ln/>
        </p:spPr>
      </p:sp>
      <p:sp>
        <p:nvSpPr>
          <p:cNvPr id="4" name="Shape 2"/>
          <p:cNvSpPr/>
          <p:nvPr/>
        </p:nvSpPr>
        <p:spPr>
          <a:xfrm>
            <a:off x="9692640" y="4206240"/>
            <a:ext cx="3840480" cy="3840480"/>
          </a:xfrm>
          <a:prstGeom prst="ellipse">
            <a:avLst/>
          </a:prstGeom>
          <a:solidFill>
            <a:srgbClr val="157C68"/>
          </a:solidFill>
          <a:ln/>
        </p:spPr>
      </p:sp>
      <p:sp>
        <p:nvSpPr>
          <p:cNvPr id="5" name="Shape 3"/>
          <p:cNvSpPr/>
          <p:nvPr/>
        </p:nvSpPr>
        <p:spPr>
          <a:xfrm>
            <a:off x="502920" y="384048"/>
            <a:ext cx="3017520" cy="1353312"/>
          </a:xfrm>
          <a:prstGeom prst="roundRect">
            <a:avLst>
              <a:gd name="adj" fmla="val 4054"/>
            </a:avLst>
          </a:prstGeom>
          <a:solidFill>
            <a:srgbClr val="FFFFFF"/>
          </a:solidFill>
          <a:ln/>
        </p:spPr>
      </p:sp>
      <p:pic>
        <p:nvPicPr>
          <p:cNvPr id="6" name="Image 0" descr="/home/claude/unilever_ppt/uwtsd_logo.jpg"/>
          <p:cNvPicPr>
            <a:picLocks noChangeAspect="1"/>
          </p:cNvPicPr>
          <p:nvPr/>
        </p:nvPicPr>
        <p:blipFill>
          <a:blip r:embed="rId3"/>
          <a:stretch>
            <a:fillRect/>
          </a:stretch>
        </p:blipFill>
        <p:spPr>
          <a:xfrm>
            <a:off x="685800" y="566928"/>
            <a:ext cx="2651760" cy="1107338"/>
          </a:xfrm>
          <a:prstGeom prst="rect">
            <a:avLst/>
          </a:prstGeom>
        </p:spPr>
      </p:pic>
      <p:sp>
        <p:nvSpPr>
          <p:cNvPr id="7" name="Text 4"/>
          <p:cNvSpPr/>
          <p:nvPr/>
        </p:nvSpPr>
        <p:spPr>
          <a:xfrm>
            <a:off x="640080" y="2148840"/>
            <a:ext cx="9601200" cy="365760"/>
          </a:xfrm>
          <a:prstGeom prst="rect">
            <a:avLst/>
          </a:prstGeom>
          <a:noFill/>
          <a:ln/>
        </p:spPr>
        <p:txBody>
          <a:bodyPr wrap="square" rtlCol="0" anchor="ctr"/>
          <a:lstStyle/>
          <a:p>
            <a:pPr marL="0" indent="0">
              <a:buNone/>
            </a:pPr>
            <a:r>
              <a:rPr lang="en-US" sz="1400" b="1" kern="0" spc="300" dirty="0">
                <a:solidFill>
                  <a:srgbClr val="1FA98E"/>
                </a:solidFill>
                <a:latin typeface="Calibri" pitchFamily="34" charset="0"/>
                <a:ea typeface="Calibri" pitchFamily="34" charset="-122"/>
                <a:cs typeface="Calibri" pitchFamily="34" charset="-120"/>
              </a:rPr>
              <a:t>RECRUITMENT, SELECTION &amp; ORIENTATION</a:t>
            </a:r>
            <a:endParaRPr lang="en-US" sz="1400" dirty="0"/>
          </a:p>
        </p:txBody>
      </p:sp>
      <p:sp>
        <p:nvSpPr>
          <p:cNvPr id="8" name="Text 5"/>
          <p:cNvSpPr/>
          <p:nvPr/>
        </p:nvSpPr>
        <p:spPr>
          <a:xfrm>
            <a:off x="640080" y="2514600"/>
            <a:ext cx="9875520" cy="1371600"/>
          </a:xfrm>
          <a:prstGeom prst="rect">
            <a:avLst/>
          </a:prstGeom>
          <a:noFill/>
          <a:ln/>
        </p:spPr>
        <p:txBody>
          <a:bodyPr wrap="square" lIns="0" tIns="0" rIns="0" bIns="0" rtlCol="0" anchor="ctr"/>
          <a:lstStyle/>
          <a:p>
            <a:pPr marL="0" indent="0">
              <a:buNone/>
            </a:pPr>
            <a:r>
              <a:rPr lang="en-US" sz="3800" b="1" dirty="0">
                <a:solidFill>
                  <a:srgbClr val="FFFFFF"/>
                </a:solidFill>
                <a:latin typeface="Cambria" pitchFamily="34" charset="0"/>
                <a:ea typeface="Cambria" pitchFamily="34" charset="-122"/>
                <a:cs typeface="Cambria" pitchFamily="34" charset="-120"/>
              </a:rPr>
              <a:t>A Human Resource Management Analysis of Unilever PLC</a:t>
            </a:r>
            <a:endParaRPr lang="en-US" sz="3800" dirty="0"/>
          </a:p>
        </p:txBody>
      </p:sp>
      <p:sp>
        <p:nvSpPr>
          <p:cNvPr id="9" name="Text 6"/>
          <p:cNvSpPr/>
          <p:nvPr/>
        </p:nvSpPr>
        <p:spPr>
          <a:xfrm>
            <a:off x="640080" y="3611880"/>
            <a:ext cx="8778240" cy="548640"/>
          </a:xfrm>
          <a:prstGeom prst="rect">
            <a:avLst/>
          </a:prstGeom>
          <a:noFill/>
          <a:ln/>
        </p:spPr>
        <p:txBody>
          <a:bodyPr wrap="square" rtlCol="0" anchor="ctr"/>
          <a:lstStyle/>
          <a:p>
            <a:pPr marL="0" indent="0">
              <a:buNone/>
            </a:pPr>
            <a:r>
              <a:rPr lang="en-US" sz="1350" i="1" dirty="0">
                <a:solidFill>
                  <a:srgbClr val="BFD0E8"/>
                </a:solidFill>
                <a:latin typeface="Calibri" pitchFamily="34" charset="0"/>
                <a:ea typeface="Calibri" pitchFamily="34" charset="-122"/>
                <a:cs typeface="Calibri" pitchFamily="34" charset="-120"/>
              </a:rPr>
              <a:t>Current practice, opportunities, challenges, root causes, evidence-based recommendations and future-of-work implications</a:t>
            </a:r>
            <a:endParaRPr lang="en-US" sz="1350" dirty="0"/>
          </a:p>
        </p:txBody>
      </p:sp>
      <p:sp>
        <p:nvSpPr>
          <p:cNvPr id="10" name="Shape 7"/>
          <p:cNvSpPr/>
          <p:nvPr/>
        </p:nvSpPr>
        <p:spPr>
          <a:xfrm>
            <a:off x="640080" y="4343400"/>
            <a:ext cx="10881360" cy="2148840"/>
          </a:xfrm>
          <a:prstGeom prst="roundRect">
            <a:avLst>
              <a:gd name="adj" fmla="val 3404"/>
            </a:avLst>
          </a:prstGeom>
          <a:solidFill>
            <a:srgbClr val="17335E"/>
          </a:solidFill>
          <a:ln/>
          <a:effectLst>
            <a:outerShdw blurRad="76200" dist="25400" dir="5400000" algn="bl" rotWithShape="0">
              <a:srgbClr val="3B4A63">
                <a:alpha val="18000"/>
              </a:srgbClr>
            </a:outerShdw>
          </a:effectLst>
        </p:spPr>
      </p:sp>
      <p:sp>
        <p:nvSpPr>
          <p:cNvPr id="11" name="Text 8"/>
          <p:cNvSpPr/>
          <p:nvPr/>
        </p:nvSpPr>
        <p:spPr>
          <a:xfrm>
            <a:off x="914400" y="4498848"/>
            <a:ext cx="2743200" cy="256032"/>
          </a:xfrm>
          <a:prstGeom prst="rect">
            <a:avLst/>
          </a:prstGeom>
          <a:noFill/>
          <a:ln/>
        </p:spPr>
        <p:txBody>
          <a:bodyPr wrap="square" rtlCol="0" anchor="ctr"/>
          <a:lstStyle/>
          <a:p>
            <a:pPr marL="0" indent="0">
              <a:buNone/>
            </a:pPr>
            <a:r>
              <a:rPr lang="en-US" sz="950" kern="0" spc="100" dirty="0">
                <a:solidFill>
                  <a:srgbClr val="8EA6CC"/>
                </a:solidFill>
                <a:latin typeface="Calibri" pitchFamily="34" charset="0"/>
                <a:ea typeface="Calibri" pitchFamily="34" charset="-122"/>
                <a:cs typeface="Calibri" pitchFamily="34" charset="-120"/>
              </a:rPr>
              <a:t>GROUP MEMBERS</a:t>
            </a:r>
            <a:endParaRPr lang="en-US" sz="950" dirty="0"/>
          </a:p>
        </p:txBody>
      </p:sp>
      <p:sp>
        <p:nvSpPr>
          <p:cNvPr id="12" name="Text 9"/>
          <p:cNvSpPr/>
          <p:nvPr/>
        </p:nvSpPr>
        <p:spPr>
          <a:xfrm>
            <a:off x="914400" y="4754880"/>
            <a:ext cx="2286000" cy="25603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Lutfiya Ghanchi</a:t>
            </a:r>
            <a:endParaRPr lang="en-US" sz="1300" dirty="0"/>
          </a:p>
        </p:txBody>
      </p:sp>
      <p:sp>
        <p:nvSpPr>
          <p:cNvPr id="13" name="Text 10"/>
          <p:cNvSpPr/>
          <p:nvPr/>
        </p:nvSpPr>
        <p:spPr>
          <a:xfrm>
            <a:off x="914400" y="4992624"/>
            <a:ext cx="2286000" cy="228600"/>
          </a:xfrm>
          <a:prstGeom prst="rect">
            <a:avLst/>
          </a:prstGeom>
          <a:noFill/>
          <a:ln/>
        </p:spPr>
        <p:txBody>
          <a:bodyPr wrap="square" rtlCol="0" anchor="ctr"/>
          <a:lstStyle/>
          <a:p>
            <a:pPr marL="0" indent="0">
              <a:buNone/>
            </a:pPr>
            <a:r>
              <a:rPr lang="en-US" sz="1000" dirty="0">
                <a:solidFill>
                  <a:srgbClr val="9FB3D6"/>
                </a:solidFill>
                <a:latin typeface="Calibri" pitchFamily="34" charset="0"/>
                <a:ea typeface="Calibri" pitchFamily="34" charset="-122"/>
                <a:cs typeface="Calibri" pitchFamily="34" charset="-120"/>
              </a:rPr>
              <a:t>ID: 2536172</a:t>
            </a:r>
            <a:endParaRPr lang="en-US" sz="1000" dirty="0"/>
          </a:p>
        </p:txBody>
      </p:sp>
      <p:sp>
        <p:nvSpPr>
          <p:cNvPr id="14" name="Text 11"/>
          <p:cNvSpPr/>
          <p:nvPr/>
        </p:nvSpPr>
        <p:spPr>
          <a:xfrm>
            <a:off x="3703320" y="4754880"/>
            <a:ext cx="2286000" cy="25603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Ayushi Patel</a:t>
            </a:r>
            <a:endParaRPr lang="en-US" sz="1300" dirty="0"/>
          </a:p>
        </p:txBody>
      </p:sp>
      <p:sp>
        <p:nvSpPr>
          <p:cNvPr id="15" name="Text 12"/>
          <p:cNvSpPr/>
          <p:nvPr/>
        </p:nvSpPr>
        <p:spPr>
          <a:xfrm>
            <a:off x="3703320" y="4992624"/>
            <a:ext cx="2286000" cy="228600"/>
          </a:xfrm>
          <a:prstGeom prst="rect">
            <a:avLst/>
          </a:prstGeom>
          <a:noFill/>
          <a:ln/>
        </p:spPr>
        <p:txBody>
          <a:bodyPr wrap="square" rtlCol="0" anchor="ctr"/>
          <a:lstStyle/>
          <a:p>
            <a:pPr marL="0" indent="0">
              <a:buNone/>
            </a:pPr>
            <a:r>
              <a:rPr lang="en-US" sz="1000" dirty="0">
                <a:solidFill>
                  <a:srgbClr val="9FB3D6"/>
                </a:solidFill>
                <a:latin typeface="Calibri" pitchFamily="34" charset="0"/>
                <a:ea typeface="Calibri" pitchFamily="34" charset="-122"/>
                <a:cs typeface="Calibri" pitchFamily="34" charset="-120"/>
              </a:rPr>
              <a:t>ID: 2543059</a:t>
            </a:r>
            <a:endParaRPr lang="en-US" sz="1000" dirty="0"/>
          </a:p>
        </p:txBody>
      </p:sp>
      <p:sp>
        <p:nvSpPr>
          <p:cNvPr id="16" name="Text 13"/>
          <p:cNvSpPr/>
          <p:nvPr/>
        </p:nvSpPr>
        <p:spPr>
          <a:xfrm>
            <a:off x="914400" y="5257800"/>
            <a:ext cx="2286000" cy="25603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Faiyaz Malek</a:t>
            </a:r>
            <a:endParaRPr lang="en-US" sz="1300" dirty="0"/>
          </a:p>
        </p:txBody>
      </p:sp>
      <p:sp>
        <p:nvSpPr>
          <p:cNvPr id="17" name="Text 14"/>
          <p:cNvSpPr/>
          <p:nvPr/>
        </p:nvSpPr>
        <p:spPr>
          <a:xfrm>
            <a:off x="914400" y="5495544"/>
            <a:ext cx="2286000" cy="228600"/>
          </a:xfrm>
          <a:prstGeom prst="rect">
            <a:avLst/>
          </a:prstGeom>
          <a:noFill/>
          <a:ln/>
        </p:spPr>
        <p:txBody>
          <a:bodyPr wrap="square" rtlCol="0" anchor="ctr"/>
          <a:lstStyle/>
          <a:p>
            <a:pPr marL="0" indent="0">
              <a:buNone/>
            </a:pPr>
            <a:r>
              <a:rPr lang="en-US" sz="1000" dirty="0">
                <a:solidFill>
                  <a:srgbClr val="9FB3D6"/>
                </a:solidFill>
                <a:latin typeface="Calibri" pitchFamily="34" charset="0"/>
                <a:ea typeface="Calibri" pitchFamily="34" charset="-122"/>
                <a:cs typeface="Calibri" pitchFamily="34" charset="-120"/>
              </a:rPr>
              <a:t>ID: 2544436</a:t>
            </a:r>
            <a:endParaRPr lang="en-US" sz="1000" dirty="0"/>
          </a:p>
        </p:txBody>
      </p:sp>
      <p:sp>
        <p:nvSpPr>
          <p:cNvPr id="18" name="Text 15"/>
          <p:cNvSpPr/>
          <p:nvPr/>
        </p:nvSpPr>
        <p:spPr>
          <a:xfrm>
            <a:off x="3703320" y="5257800"/>
            <a:ext cx="2286000" cy="25603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Milan Upadhyay</a:t>
            </a:r>
            <a:endParaRPr lang="en-US" sz="1300" dirty="0"/>
          </a:p>
        </p:txBody>
      </p:sp>
      <p:sp>
        <p:nvSpPr>
          <p:cNvPr id="19" name="Text 16"/>
          <p:cNvSpPr/>
          <p:nvPr/>
        </p:nvSpPr>
        <p:spPr>
          <a:xfrm>
            <a:off x="3703320" y="5495544"/>
            <a:ext cx="2286000" cy="228600"/>
          </a:xfrm>
          <a:prstGeom prst="rect">
            <a:avLst/>
          </a:prstGeom>
          <a:noFill/>
          <a:ln/>
        </p:spPr>
        <p:txBody>
          <a:bodyPr wrap="square" rtlCol="0" anchor="ctr"/>
          <a:lstStyle/>
          <a:p>
            <a:pPr marL="0" indent="0">
              <a:buNone/>
            </a:pPr>
            <a:r>
              <a:rPr lang="en-US" sz="1000" dirty="0">
                <a:solidFill>
                  <a:srgbClr val="9FB3D6"/>
                </a:solidFill>
                <a:latin typeface="Calibri" pitchFamily="34" charset="0"/>
                <a:ea typeface="Calibri" pitchFamily="34" charset="-122"/>
                <a:cs typeface="Calibri" pitchFamily="34" charset="-120"/>
              </a:rPr>
              <a:t>ID: 2541470</a:t>
            </a:r>
            <a:endParaRPr lang="en-US" sz="1000" dirty="0"/>
          </a:p>
        </p:txBody>
      </p:sp>
      <p:sp>
        <p:nvSpPr>
          <p:cNvPr id="20" name="Shape 17"/>
          <p:cNvSpPr/>
          <p:nvPr/>
        </p:nvSpPr>
        <p:spPr>
          <a:xfrm>
            <a:off x="6537960" y="4526280"/>
            <a:ext cx="0" cy="1783080"/>
          </a:xfrm>
          <a:prstGeom prst="line">
            <a:avLst/>
          </a:prstGeom>
          <a:noFill/>
          <a:ln w="12700">
            <a:solidFill>
              <a:srgbClr val="2C4270"/>
            </a:solidFill>
            <a:prstDash val="solid"/>
          </a:ln>
        </p:spPr>
      </p:sp>
      <p:sp>
        <p:nvSpPr>
          <p:cNvPr id="21" name="Text 18"/>
          <p:cNvSpPr/>
          <p:nvPr/>
        </p:nvSpPr>
        <p:spPr>
          <a:xfrm>
            <a:off x="6858000" y="4526280"/>
            <a:ext cx="2743200" cy="219456"/>
          </a:xfrm>
          <a:prstGeom prst="rect">
            <a:avLst/>
          </a:prstGeom>
          <a:noFill/>
          <a:ln/>
        </p:spPr>
        <p:txBody>
          <a:bodyPr wrap="square" rtlCol="0" anchor="ctr"/>
          <a:lstStyle/>
          <a:p>
            <a:pPr marL="0" indent="0">
              <a:buNone/>
            </a:pPr>
            <a:r>
              <a:rPr lang="en-US" sz="950" kern="0" spc="100" dirty="0">
                <a:solidFill>
                  <a:srgbClr val="8EA6CC"/>
                </a:solidFill>
                <a:latin typeface="Calibri" pitchFamily="34" charset="0"/>
                <a:ea typeface="Calibri" pitchFamily="34" charset="-122"/>
                <a:cs typeface="Calibri" pitchFamily="34" charset="-120"/>
              </a:rPr>
              <a:t>SUBJECT NAME</a:t>
            </a:r>
            <a:endParaRPr lang="en-US" sz="950" dirty="0"/>
          </a:p>
        </p:txBody>
      </p:sp>
      <p:sp>
        <p:nvSpPr>
          <p:cNvPr id="22" name="Text 19"/>
          <p:cNvSpPr/>
          <p:nvPr/>
        </p:nvSpPr>
        <p:spPr>
          <a:xfrm>
            <a:off x="8595360" y="4507992"/>
            <a:ext cx="2743200" cy="256032"/>
          </a:xfrm>
          <a:prstGeom prst="rect">
            <a:avLst/>
          </a:prstGeom>
          <a:noFill/>
          <a:ln/>
        </p:spPr>
        <p:txBody>
          <a:bodyPr wrap="square" rtlCol="0" anchor="ctr"/>
          <a:lstStyle/>
          <a:p>
            <a:pPr marL="0" indent="0" algn="r">
              <a:buNone/>
            </a:pPr>
            <a:r>
              <a:rPr lang="en-US" sz="1200" b="1" dirty="0">
                <a:solidFill>
                  <a:srgbClr val="FFFFFF"/>
                </a:solidFill>
                <a:latin typeface="Calibri" pitchFamily="34" charset="0"/>
                <a:ea typeface="Calibri" pitchFamily="34" charset="-122"/>
                <a:cs typeface="Calibri" pitchFamily="34" charset="-120"/>
              </a:rPr>
              <a:t>Human Resource Management</a:t>
            </a:r>
            <a:endParaRPr lang="en-US" sz="1200" dirty="0"/>
          </a:p>
        </p:txBody>
      </p:sp>
      <p:sp>
        <p:nvSpPr>
          <p:cNvPr id="23" name="Text 20"/>
          <p:cNvSpPr/>
          <p:nvPr/>
        </p:nvSpPr>
        <p:spPr>
          <a:xfrm>
            <a:off x="6858000" y="4946904"/>
            <a:ext cx="2743200" cy="219456"/>
          </a:xfrm>
          <a:prstGeom prst="rect">
            <a:avLst/>
          </a:prstGeom>
          <a:noFill/>
          <a:ln/>
        </p:spPr>
        <p:txBody>
          <a:bodyPr wrap="square" rtlCol="0" anchor="ctr"/>
          <a:lstStyle/>
          <a:p>
            <a:pPr marL="0" indent="0">
              <a:buNone/>
            </a:pPr>
            <a:r>
              <a:rPr lang="en-US" sz="950" kern="0" spc="100" dirty="0">
                <a:solidFill>
                  <a:srgbClr val="8EA6CC"/>
                </a:solidFill>
                <a:latin typeface="Calibri" pitchFamily="34" charset="0"/>
                <a:ea typeface="Calibri" pitchFamily="34" charset="-122"/>
                <a:cs typeface="Calibri" pitchFamily="34" charset="-120"/>
              </a:rPr>
              <a:t>SUBJECT CODE</a:t>
            </a:r>
            <a:endParaRPr lang="en-US" sz="950" dirty="0"/>
          </a:p>
        </p:txBody>
      </p:sp>
      <p:sp>
        <p:nvSpPr>
          <p:cNvPr id="24" name="Text 21"/>
          <p:cNvSpPr/>
          <p:nvPr/>
        </p:nvSpPr>
        <p:spPr>
          <a:xfrm>
            <a:off x="8595360" y="4928616"/>
            <a:ext cx="2743200" cy="256032"/>
          </a:xfrm>
          <a:prstGeom prst="rect">
            <a:avLst/>
          </a:prstGeom>
          <a:noFill/>
          <a:ln/>
        </p:spPr>
        <p:txBody>
          <a:bodyPr wrap="square" rtlCol="0" anchor="ctr"/>
          <a:lstStyle/>
          <a:p>
            <a:pPr marL="0" indent="0" algn="r">
              <a:buNone/>
            </a:pPr>
            <a:r>
              <a:rPr lang="en-US" sz="1200" b="1" dirty="0">
                <a:solidFill>
                  <a:srgbClr val="FFFFFF"/>
                </a:solidFill>
                <a:latin typeface="Calibri" pitchFamily="34" charset="0"/>
                <a:ea typeface="Calibri" pitchFamily="34" charset="-122"/>
                <a:cs typeface="Calibri" pitchFamily="34" charset="-120"/>
              </a:rPr>
              <a:t>LCMB7023</a:t>
            </a:r>
            <a:endParaRPr lang="en-US" sz="1200" dirty="0"/>
          </a:p>
        </p:txBody>
      </p:sp>
      <p:sp>
        <p:nvSpPr>
          <p:cNvPr id="25" name="Text 22"/>
          <p:cNvSpPr/>
          <p:nvPr/>
        </p:nvSpPr>
        <p:spPr>
          <a:xfrm>
            <a:off x="6858000" y="5367528"/>
            <a:ext cx="2743200" cy="219456"/>
          </a:xfrm>
          <a:prstGeom prst="rect">
            <a:avLst/>
          </a:prstGeom>
          <a:noFill/>
          <a:ln/>
        </p:spPr>
        <p:txBody>
          <a:bodyPr wrap="square" rtlCol="0" anchor="ctr"/>
          <a:lstStyle/>
          <a:p>
            <a:pPr marL="0" indent="0">
              <a:buNone/>
            </a:pPr>
            <a:r>
              <a:rPr lang="en-US" sz="950" kern="0" spc="100" dirty="0">
                <a:solidFill>
                  <a:srgbClr val="8EA6CC"/>
                </a:solidFill>
                <a:latin typeface="Calibri" pitchFamily="34" charset="0"/>
                <a:ea typeface="Calibri" pitchFamily="34" charset="-122"/>
                <a:cs typeface="Calibri" pitchFamily="34" charset="-120"/>
              </a:rPr>
              <a:t>WORD COUNT</a:t>
            </a:r>
            <a:endParaRPr lang="en-US" sz="950" dirty="0"/>
          </a:p>
        </p:txBody>
      </p:sp>
      <p:sp>
        <p:nvSpPr>
          <p:cNvPr id="26" name="Text 23"/>
          <p:cNvSpPr/>
          <p:nvPr/>
        </p:nvSpPr>
        <p:spPr>
          <a:xfrm>
            <a:off x="8595360" y="5349240"/>
            <a:ext cx="2743200" cy="256032"/>
          </a:xfrm>
          <a:prstGeom prst="rect">
            <a:avLst/>
          </a:prstGeom>
          <a:noFill/>
          <a:ln/>
        </p:spPr>
        <p:txBody>
          <a:bodyPr wrap="square" rtlCol="0" anchor="ctr"/>
          <a:lstStyle/>
          <a:p>
            <a:pPr marL="0" indent="0" algn="r">
              <a:buNone/>
            </a:pPr>
            <a:r>
              <a:rPr lang="en-US" sz="1200" b="1" dirty="0">
                <a:solidFill>
                  <a:srgbClr val="FFFFFF"/>
                </a:solidFill>
                <a:latin typeface="Calibri" pitchFamily="34" charset="0"/>
                <a:ea typeface="Calibri" pitchFamily="34" charset="-122"/>
                <a:cs typeface="Calibri" pitchFamily="34" charset="-120"/>
              </a:rPr>
              <a:t>≈ 2,500 words</a:t>
            </a:r>
            <a:endParaRPr lang="en-US" sz="1200" dirty="0"/>
          </a:p>
        </p:txBody>
      </p:sp>
      <p:sp>
        <p:nvSpPr>
          <p:cNvPr id="27" name="Text 24"/>
          <p:cNvSpPr/>
          <p:nvPr/>
        </p:nvSpPr>
        <p:spPr>
          <a:xfrm>
            <a:off x="6858000" y="5788152"/>
            <a:ext cx="2743200" cy="219456"/>
          </a:xfrm>
          <a:prstGeom prst="rect">
            <a:avLst/>
          </a:prstGeom>
          <a:noFill/>
          <a:ln/>
        </p:spPr>
        <p:txBody>
          <a:bodyPr wrap="square" rtlCol="0" anchor="ctr"/>
          <a:lstStyle/>
          <a:p>
            <a:pPr marL="0" indent="0">
              <a:buNone/>
            </a:pPr>
            <a:r>
              <a:rPr lang="en-US" sz="950" kern="0" spc="100" dirty="0">
                <a:solidFill>
                  <a:srgbClr val="8EA6CC"/>
                </a:solidFill>
                <a:latin typeface="Calibri" pitchFamily="34" charset="0"/>
                <a:ea typeface="Calibri" pitchFamily="34" charset="-122"/>
                <a:cs typeface="Calibri" pitchFamily="34" charset="-120"/>
              </a:rPr>
              <a:t>ORGANISATION</a:t>
            </a:r>
            <a:endParaRPr lang="en-US" sz="950" dirty="0"/>
          </a:p>
        </p:txBody>
      </p:sp>
      <p:sp>
        <p:nvSpPr>
          <p:cNvPr id="28" name="Text 25"/>
          <p:cNvSpPr/>
          <p:nvPr/>
        </p:nvSpPr>
        <p:spPr>
          <a:xfrm>
            <a:off x="8595360" y="5769864"/>
            <a:ext cx="2743200" cy="256032"/>
          </a:xfrm>
          <a:prstGeom prst="rect">
            <a:avLst/>
          </a:prstGeom>
          <a:noFill/>
          <a:ln/>
        </p:spPr>
        <p:txBody>
          <a:bodyPr wrap="square" rtlCol="0" anchor="ctr"/>
          <a:lstStyle/>
          <a:p>
            <a:pPr marL="0" indent="0" algn="r">
              <a:buNone/>
            </a:pPr>
            <a:r>
              <a:rPr lang="en-US" sz="1200" b="1" dirty="0">
                <a:solidFill>
                  <a:srgbClr val="FFFFFF"/>
                </a:solidFill>
                <a:latin typeface="Calibri" pitchFamily="34" charset="0"/>
                <a:ea typeface="Calibri" pitchFamily="34" charset="-122"/>
                <a:cs typeface="Calibri" pitchFamily="34" charset="-120"/>
              </a:rPr>
              <a:t>Unilever PLC</a:t>
            </a:r>
            <a:endParaRPr lang="en-US" sz="1200" dirty="0"/>
          </a:p>
        </p:txBody>
      </p:sp>
      <p:sp>
        <p:nvSpPr>
          <p:cNvPr id="29" name="Text 26"/>
          <p:cNvSpPr/>
          <p:nvPr/>
        </p:nvSpPr>
        <p:spPr>
          <a:xfrm>
            <a:off x="640080" y="6629400"/>
            <a:ext cx="7315200" cy="274320"/>
          </a:xfrm>
          <a:prstGeom prst="rect">
            <a:avLst/>
          </a:prstGeom>
          <a:noFill/>
          <a:ln/>
        </p:spPr>
        <p:txBody>
          <a:bodyPr wrap="square" rtlCol="0" anchor="ctr"/>
          <a:lstStyle/>
          <a:p>
            <a:pPr marL="0" indent="0">
              <a:buNone/>
            </a:pPr>
            <a:r>
              <a:rPr lang="en-US" sz="1000" dirty="0">
                <a:solidFill>
                  <a:srgbClr val="7B90B5"/>
                </a:solidFill>
                <a:latin typeface="Calibri" pitchFamily="34" charset="0"/>
                <a:ea typeface="Calibri" pitchFamily="34" charset="-122"/>
                <a:cs typeface="Calibri" pitchFamily="34" charset="-120"/>
              </a:rPr>
              <a:t>Focus area 2 of 8 — HR Foundations Group Assessment</a:t>
            </a:r>
            <a:endParaRPr lang="en-US" sz="1000" dirty="0"/>
          </a:p>
        </p:txBody>
      </p:sp>
      <p:pic>
        <p:nvPicPr>
          <p:cNvPr id="33" name="Picture 32" descr="Unilever - Principals">
            <a:extLst>
              <a:ext uri="{FF2B5EF4-FFF2-40B4-BE49-F238E27FC236}">
                <a16:creationId xmlns:a16="http://schemas.microsoft.com/office/drawing/2014/main" id="{91E4545F-40FF-496C-D0DD-EFAA4D105BE0}"/>
              </a:ext>
            </a:extLst>
          </p:cNvPr>
          <p:cNvPicPr>
            <a:picLocks noChangeAspect="1"/>
          </p:cNvPicPr>
          <p:nvPr/>
        </p:nvPicPr>
        <p:blipFill>
          <a:blip r:embed="rId4"/>
          <a:stretch>
            <a:fillRect/>
          </a:stretch>
        </p:blipFill>
        <p:spPr>
          <a:xfrm>
            <a:off x="9546123" y="-482890"/>
            <a:ext cx="4285913" cy="2814610"/>
          </a:xfrm>
          <a:prstGeom prst="ellipse">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TABLE OF CONTENTS</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What We Will Cover</a:t>
            </a:r>
            <a:endParaRPr lang="en-US" sz="3000" dirty="0"/>
          </a:p>
        </p:txBody>
      </p:sp>
      <p:sp>
        <p:nvSpPr>
          <p:cNvPr id="4" name="Text 2"/>
          <p:cNvSpPr/>
          <p:nvPr/>
        </p:nvSpPr>
        <p:spPr>
          <a:xfrm>
            <a:off x="548640" y="1737360"/>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01</a:t>
            </a:r>
            <a:endParaRPr lang="en-US" sz="2000" dirty="0"/>
          </a:p>
        </p:txBody>
      </p:sp>
      <p:sp>
        <p:nvSpPr>
          <p:cNvPr id="5" name="Shape 3"/>
          <p:cNvSpPr/>
          <p:nvPr/>
        </p:nvSpPr>
        <p:spPr>
          <a:xfrm>
            <a:off x="1325880" y="1828800"/>
            <a:ext cx="0" cy="548640"/>
          </a:xfrm>
          <a:prstGeom prst="line">
            <a:avLst/>
          </a:prstGeom>
          <a:noFill/>
          <a:ln w="19050">
            <a:solidFill>
              <a:srgbClr val="E4ECF6"/>
            </a:solidFill>
            <a:prstDash val="solid"/>
          </a:ln>
        </p:spPr>
      </p:sp>
      <p:sp>
        <p:nvSpPr>
          <p:cNvPr id="6" name="Text 4"/>
          <p:cNvSpPr/>
          <p:nvPr/>
        </p:nvSpPr>
        <p:spPr>
          <a:xfrm>
            <a:off x="1508760" y="1737360"/>
            <a:ext cx="4251960" cy="685800"/>
          </a:xfrm>
          <a:prstGeom prst="rect">
            <a:avLst/>
          </a:prstGeom>
          <a:noFill/>
          <a:ln/>
        </p:spPr>
        <p:txBody>
          <a:bodyPr wrap="square" rtlCol="0" anchor="ctr"/>
          <a:lstStyle/>
          <a:p>
            <a:pPr marL="0" indent="0">
              <a:buNone/>
            </a:pPr>
            <a:r>
              <a:rPr lang="en-US" sz="1450" b="1" dirty="0">
                <a:solidFill>
                  <a:srgbClr val="1B1F27"/>
                </a:solidFill>
                <a:latin typeface="Calibri" pitchFamily="34" charset="0"/>
                <a:ea typeface="Calibri" pitchFamily="34" charset="-122"/>
                <a:cs typeface="Calibri" pitchFamily="34" charset="-120"/>
              </a:rPr>
              <a:t>Introducing Unilever PLC</a:t>
            </a:r>
            <a:endParaRPr lang="en-US" sz="1450" dirty="0"/>
          </a:p>
        </p:txBody>
      </p:sp>
      <p:sp>
        <p:nvSpPr>
          <p:cNvPr id="7" name="Text 5"/>
          <p:cNvSpPr/>
          <p:nvPr/>
        </p:nvSpPr>
        <p:spPr>
          <a:xfrm>
            <a:off x="548640" y="2670048"/>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02</a:t>
            </a:r>
            <a:endParaRPr lang="en-US" sz="2000" dirty="0"/>
          </a:p>
        </p:txBody>
      </p:sp>
      <p:sp>
        <p:nvSpPr>
          <p:cNvPr id="8" name="Shape 6"/>
          <p:cNvSpPr/>
          <p:nvPr/>
        </p:nvSpPr>
        <p:spPr>
          <a:xfrm>
            <a:off x="1325880" y="2761488"/>
            <a:ext cx="0" cy="548640"/>
          </a:xfrm>
          <a:prstGeom prst="line">
            <a:avLst/>
          </a:prstGeom>
          <a:noFill/>
          <a:ln w="19050">
            <a:solidFill>
              <a:srgbClr val="E4ECF6"/>
            </a:solidFill>
            <a:prstDash val="solid"/>
          </a:ln>
        </p:spPr>
      </p:sp>
      <p:sp>
        <p:nvSpPr>
          <p:cNvPr id="9" name="Text 7"/>
          <p:cNvSpPr/>
          <p:nvPr/>
        </p:nvSpPr>
        <p:spPr>
          <a:xfrm>
            <a:off x="1508760" y="2670048"/>
            <a:ext cx="4251960" cy="685800"/>
          </a:xfrm>
          <a:prstGeom prst="rect">
            <a:avLst/>
          </a:prstGeom>
          <a:noFill/>
          <a:ln/>
        </p:spPr>
        <p:txBody>
          <a:bodyPr wrap="square" rtlCol="0" anchor="ctr"/>
          <a:lstStyle/>
          <a:p>
            <a:pPr marL="0" indent="0">
              <a:buNone/>
            </a:pPr>
            <a:r>
              <a:rPr lang="en-US" sz="1450" dirty="0">
                <a:solidFill>
                  <a:srgbClr val="1B1F27"/>
                </a:solidFill>
                <a:latin typeface="Calibri" pitchFamily="34" charset="0"/>
                <a:ea typeface="Calibri" pitchFamily="34" charset="-122"/>
                <a:cs typeface="Calibri" pitchFamily="34" charset="-120"/>
              </a:rPr>
              <a:t>Recruitment, Selection &amp; Orientation — why it matters</a:t>
            </a:r>
            <a:endParaRPr lang="en-US" sz="1450" dirty="0"/>
          </a:p>
        </p:txBody>
      </p:sp>
      <p:sp>
        <p:nvSpPr>
          <p:cNvPr id="10" name="Text 8"/>
          <p:cNvSpPr/>
          <p:nvPr/>
        </p:nvSpPr>
        <p:spPr>
          <a:xfrm>
            <a:off x="548640" y="3602736"/>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03</a:t>
            </a:r>
            <a:endParaRPr lang="en-US" sz="2000" dirty="0"/>
          </a:p>
        </p:txBody>
      </p:sp>
      <p:sp>
        <p:nvSpPr>
          <p:cNvPr id="11" name="Shape 9"/>
          <p:cNvSpPr/>
          <p:nvPr/>
        </p:nvSpPr>
        <p:spPr>
          <a:xfrm>
            <a:off x="1325880" y="3694176"/>
            <a:ext cx="0" cy="548640"/>
          </a:xfrm>
          <a:prstGeom prst="line">
            <a:avLst/>
          </a:prstGeom>
          <a:noFill/>
          <a:ln w="19050">
            <a:solidFill>
              <a:srgbClr val="E4ECF6"/>
            </a:solidFill>
            <a:prstDash val="solid"/>
          </a:ln>
        </p:spPr>
      </p:sp>
      <p:sp>
        <p:nvSpPr>
          <p:cNvPr id="12" name="Text 10"/>
          <p:cNvSpPr/>
          <p:nvPr/>
        </p:nvSpPr>
        <p:spPr>
          <a:xfrm>
            <a:off x="1508760" y="3602736"/>
            <a:ext cx="4251960" cy="685800"/>
          </a:xfrm>
          <a:prstGeom prst="rect">
            <a:avLst/>
          </a:prstGeom>
          <a:noFill/>
          <a:ln/>
        </p:spPr>
        <p:txBody>
          <a:bodyPr wrap="square" rtlCol="0" anchor="ctr"/>
          <a:lstStyle/>
          <a:p>
            <a:pPr marL="0" indent="0">
              <a:buNone/>
            </a:pPr>
            <a:r>
              <a:rPr lang="en-US" sz="1450" dirty="0">
                <a:solidFill>
                  <a:srgbClr val="1B1F27"/>
                </a:solidFill>
                <a:latin typeface="Calibri" pitchFamily="34" charset="0"/>
                <a:ea typeface="Calibri" pitchFamily="34" charset="-122"/>
                <a:cs typeface="Calibri" pitchFamily="34" charset="-120"/>
              </a:rPr>
              <a:t>Current policies &amp; practices</a:t>
            </a:r>
            <a:endParaRPr lang="en-US" sz="1450" dirty="0"/>
          </a:p>
        </p:txBody>
      </p:sp>
      <p:sp>
        <p:nvSpPr>
          <p:cNvPr id="13" name="Text 11"/>
          <p:cNvSpPr/>
          <p:nvPr/>
        </p:nvSpPr>
        <p:spPr>
          <a:xfrm>
            <a:off x="548640" y="4535424"/>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04</a:t>
            </a:r>
            <a:endParaRPr lang="en-US" sz="2000" dirty="0"/>
          </a:p>
        </p:txBody>
      </p:sp>
      <p:sp>
        <p:nvSpPr>
          <p:cNvPr id="14" name="Shape 12"/>
          <p:cNvSpPr/>
          <p:nvPr/>
        </p:nvSpPr>
        <p:spPr>
          <a:xfrm>
            <a:off x="1325880" y="4626864"/>
            <a:ext cx="0" cy="548640"/>
          </a:xfrm>
          <a:prstGeom prst="line">
            <a:avLst/>
          </a:prstGeom>
          <a:noFill/>
          <a:ln w="19050">
            <a:solidFill>
              <a:srgbClr val="E4ECF6"/>
            </a:solidFill>
            <a:prstDash val="solid"/>
          </a:ln>
        </p:spPr>
      </p:sp>
      <p:sp>
        <p:nvSpPr>
          <p:cNvPr id="15" name="Text 13"/>
          <p:cNvSpPr/>
          <p:nvPr/>
        </p:nvSpPr>
        <p:spPr>
          <a:xfrm>
            <a:off x="1508760" y="4535424"/>
            <a:ext cx="4251960" cy="685800"/>
          </a:xfrm>
          <a:prstGeom prst="rect">
            <a:avLst/>
          </a:prstGeom>
          <a:noFill/>
          <a:ln/>
        </p:spPr>
        <p:txBody>
          <a:bodyPr wrap="square" rtlCol="0" anchor="ctr"/>
          <a:lstStyle/>
          <a:p>
            <a:pPr marL="0" indent="0">
              <a:buNone/>
            </a:pPr>
            <a:r>
              <a:rPr lang="en-US" sz="1450" dirty="0">
                <a:solidFill>
                  <a:srgbClr val="1B1F27"/>
                </a:solidFill>
                <a:latin typeface="Calibri" pitchFamily="34" charset="0"/>
                <a:ea typeface="Calibri" pitchFamily="34" charset="-122"/>
                <a:cs typeface="Calibri" pitchFamily="34" charset="-120"/>
              </a:rPr>
              <a:t>HRM theory applied: psychological contract &amp; fit</a:t>
            </a:r>
            <a:endParaRPr lang="en-US" sz="1450" dirty="0"/>
          </a:p>
        </p:txBody>
      </p:sp>
      <p:sp>
        <p:nvSpPr>
          <p:cNvPr id="16" name="Text 14"/>
          <p:cNvSpPr/>
          <p:nvPr/>
        </p:nvSpPr>
        <p:spPr>
          <a:xfrm>
            <a:off x="548640" y="5468112"/>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05</a:t>
            </a:r>
            <a:endParaRPr lang="en-US" sz="2000" dirty="0"/>
          </a:p>
        </p:txBody>
      </p:sp>
      <p:sp>
        <p:nvSpPr>
          <p:cNvPr id="17" name="Shape 15"/>
          <p:cNvSpPr/>
          <p:nvPr/>
        </p:nvSpPr>
        <p:spPr>
          <a:xfrm>
            <a:off x="1325880" y="5559552"/>
            <a:ext cx="0" cy="548640"/>
          </a:xfrm>
          <a:prstGeom prst="line">
            <a:avLst/>
          </a:prstGeom>
          <a:noFill/>
          <a:ln w="19050">
            <a:solidFill>
              <a:srgbClr val="E4ECF6"/>
            </a:solidFill>
            <a:prstDash val="solid"/>
          </a:ln>
        </p:spPr>
      </p:sp>
      <p:sp>
        <p:nvSpPr>
          <p:cNvPr id="18" name="Text 16"/>
          <p:cNvSpPr/>
          <p:nvPr/>
        </p:nvSpPr>
        <p:spPr>
          <a:xfrm>
            <a:off x="1508760" y="5468112"/>
            <a:ext cx="4251960" cy="685800"/>
          </a:xfrm>
          <a:prstGeom prst="rect">
            <a:avLst/>
          </a:prstGeom>
          <a:noFill/>
          <a:ln/>
        </p:spPr>
        <p:txBody>
          <a:bodyPr wrap="square" rtlCol="0" anchor="ctr"/>
          <a:lstStyle/>
          <a:p>
            <a:pPr marL="0" indent="0">
              <a:buNone/>
            </a:pPr>
            <a:r>
              <a:rPr lang="en-US" sz="1450" dirty="0">
                <a:solidFill>
                  <a:srgbClr val="1B1F27"/>
                </a:solidFill>
                <a:latin typeface="Calibri" pitchFamily="34" charset="0"/>
                <a:ea typeface="Calibri" pitchFamily="34" charset="-122"/>
                <a:cs typeface="Calibri" pitchFamily="34" charset="-120"/>
              </a:rPr>
              <a:t>Current opportunities (incl. AI &amp; digital)</a:t>
            </a:r>
            <a:endParaRPr lang="en-US" sz="1450" dirty="0"/>
          </a:p>
        </p:txBody>
      </p:sp>
      <p:sp>
        <p:nvSpPr>
          <p:cNvPr id="19" name="Text 17"/>
          <p:cNvSpPr/>
          <p:nvPr/>
        </p:nvSpPr>
        <p:spPr>
          <a:xfrm>
            <a:off x="6172200" y="1737360"/>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06</a:t>
            </a:r>
            <a:endParaRPr lang="en-US" sz="2000" dirty="0"/>
          </a:p>
        </p:txBody>
      </p:sp>
      <p:sp>
        <p:nvSpPr>
          <p:cNvPr id="20" name="Shape 18"/>
          <p:cNvSpPr/>
          <p:nvPr/>
        </p:nvSpPr>
        <p:spPr>
          <a:xfrm>
            <a:off x="6949440" y="1828800"/>
            <a:ext cx="0" cy="548640"/>
          </a:xfrm>
          <a:prstGeom prst="line">
            <a:avLst/>
          </a:prstGeom>
          <a:noFill/>
          <a:ln w="19050">
            <a:solidFill>
              <a:srgbClr val="E4ECF6"/>
            </a:solidFill>
            <a:prstDash val="solid"/>
          </a:ln>
        </p:spPr>
      </p:sp>
      <p:sp>
        <p:nvSpPr>
          <p:cNvPr id="21" name="Text 19"/>
          <p:cNvSpPr/>
          <p:nvPr/>
        </p:nvSpPr>
        <p:spPr>
          <a:xfrm>
            <a:off x="7132320" y="1737360"/>
            <a:ext cx="4251960" cy="685800"/>
          </a:xfrm>
          <a:prstGeom prst="rect">
            <a:avLst/>
          </a:prstGeom>
          <a:noFill/>
          <a:ln/>
        </p:spPr>
        <p:txBody>
          <a:bodyPr wrap="square" rtlCol="0" anchor="ctr"/>
          <a:lstStyle/>
          <a:p>
            <a:pPr marL="0" indent="0">
              <a:buNone/>
            </a:pPr>
            <a:r>
              <a:rPr lang="en-US" sz="1450" b="1" dirty="0">
                <a:solidFill>
                  <a:srgbClr val="1B1F27"/>
                </a:solidFill>
                <a:latin typeface="Calibri" pitchFamily="34" charset="0"/>
                <a:ea typeface="Calibri" pitchFamily="34" charset="-122"/>
                <a:cs typeface="Calibri" pitchFamily="34" charset="-120"/>
              </a:rPr>
              <a:t>Current challenges (incl. AI &amp; digital)</a:t>
            </a:r>
            <a:endParaRPr lang="en-US" sz="1450" dirty="0"/>
          </a:p>
        </p:txBody>
      </p:sp>
      <p:sp>
        <p:nvSpPr>
          <p:cNvPr id="22" name="Text 20"/>
          <p:cNvSpPr/>
          <p:nvPr/>
        </p:nvSpPr>
        <p:spPr>
          <a:xfrm>
            <a:off x="6172200" y="2670048"/>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07</a:t>
            </a:r>
            <a:endParaRPr lang="en-US" sz="2000" dirty="0"/>
          </a:p>
        </p:txBody>
      </p:sp>
      <p:sp>
        <p:nvSpPr>
          <p:cNvPr id="23" name="Shape 21"/>
          <p:cNvSpPr/>
          <p:nvPr/>
        </p:nvSpPr>
        <p:spPr>
          <a:xfrm>
            <a:off x="6949440" y="2761488"/>
            <a:ext cx="0" cy="548640"/>
          </a:xfrm>
          <a:prstGeom prst="line">
            <a:avLst/>
          </a:prstGeom>
          <a:noFill/>
          <a:ln w="19050">
            <a:solidFill>
              <a:srgbClr val="E4ECF6"/>
            </a:solidFill>
            <a:prstDash val="solid"/>
          </a:ln>
        </p:spPr>
      </p:sp>
      <p:sp>
        <p:nvSpPr>
          <p:cNvPr id="24" name="Text 22"/>
          <p:cNvSpPr/>
          <p:nvPr/>
        </p:nvSpPr>
        <p:spPr>
          <a:xfrm>
            <a:off x="7132320" y="2670048"/>
            <a:ext cx="4251960" cy="685800"/>
          </a:xfrm>
          <a:prstGeom prst="rect">
            <a:avLst/>
          </a:prstGeom>
          <a:noFill/>
          <a:ln/>
        </p:spPr>
        <p:txBody>
          <a:bodyPr wrap="square" rtlCol="0" anchor="ctr"/>
          <a:lstStyle/>
          <a:p>
            <a:pPr marL="0" indent="0">
              <a:buNone/>
            </a:pPr>
            <a:r>
              <a:rPr lang="en-US" sz="1450" dirty="0">
                <a:solidFill>
                  <a:srgbClr val="1B1F27"/>
                </a:solidFill>
                <a:latin typeface="Calibri" pitchFamily="34" charset="0"/>
                <a:ea typeface="Calibri" pitchFamily="34" charset="-122"/>
                <a:cs typeface="Calibri" pitchFamily="34" charset="-120"/>
              </a:rPr>
              <a:t>Root-cause analysis</a:t>
            </a:r>
            <a:endParaRPr lang="en-US" sz="1450" dirty="0"/>
          </a:p>
        </p:txBody>
      </p:sp>
      <p:sp>
        <p:nvSpPr>
          <p:cNvPr id="25" name="Text 23"/>
          <p:cNvSpPr/>
          <p:nvPr/>
        </p:nvSpPr>
        <p:spPr>
          <a:xfrm>
            <a:off x="6172200" y="3602736"/>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08</a:t>
            </a:r>
            <a:endParaRPr lang="en-US" sz="2000" dirty="0"/>
          </a:p>
        </p:txBody>
      </p:sp>
      <p:sp>
        <p:nvSpPr>
          <p:cNvPr id="26" name="Shape 24"/>
          <p:cNvSpPr/>
          <p:nvPr/>
        </p:nvSpPr>
        <p:spPr>
          <a:xfrm>
            <a:off x="6949440" y="3694176"/>
            <a:ext cx="0" cy="548640"/>
          </a:xfrm>
          <a:prstGeom prst="line">
            <a:avLst/>
          </a:prstGeom>
          <a:noFill/>
          <a:ln w="19050">
            <a:solidFill>
              <a:srgbClr val="E4ECF6"/>
            </a:solidFill>
            <a:prstDash val="solid"/>
          </a:ln>
        </p:spPr>
      </p:sp>
      <p:sp>
        <p:nvSpPr>
          <p:cNvPr id="27" name="Text 25"/>
          <p:cNvSpPr/>
          <p:nvPr/>
        </p:nvSpPr>
        <p:spPr>
          <a:xfrm>
            <a:off x="7132320" y="3602736"/>
            <a:ext cx="4251960" cy="685800"/>
          </a:xfrm>
          <a:prstGeom prst="rect">
            <a:avLst/>
          </a:prstGeom>
          <a:noFill/>
          <a:ln/>
        </p:spPr>
        <p:txBody>
          <a:bodyPr wrap="square" rtlCol="0" anchor="ctr"/>
          <a:lstStyle/>
          <a:p>
            <a:pPr marL="0" indent="0">
              <a:buNone/>
            </a:pPr>
            <a:r>
              <a:rPr lang="en-US" sz="1450" dirty="0">
                <a:solidFill>
                  <a:srgbClr val="1B1F27"/>
                </a:solidFill>
                <a:latin typeface="Calibri" pitchFamily="34" charset="0"/>
                <a:ea typeface="Calibri" pitchFamily="34" charset="-122"/>
                <a:cs typeface="Calibri" pitchFamily="34" charset="-120"/>
              </a:rPr>
              <a:t>Evidence-based recommendations</a:t>
            </a:r>
            <a:endParaRPr lang="en-US" sz="1450" dirty="0"/>
          </a:p>
        </p:txBody>
      </p:sp>
      <p:sp>
        <p:nvSpPr>
          <p:cNvPr id="28" name="Text 26"/>
          <p:cNvSpPr/>
          <p:nvPr/>
        </p:nvSpPr>
        <p:spPr>
          <a:xfrm>
            <a:off x="6172200" y="4535424"/>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09</a:t>
            </a:r>
            <a:endParaRPr lang="en-US" sz="2000" dirty="0"/>
          </a:p>
        </p:txBody>
      </p:sp>
      <p:sp>
        <p:nvSpPr>
          <p:cNvPr id="29" name="Shape 27"/>
          <p:cNvSpPr/>
          <p:nvPr/>
        </p:nvSpPr>
        <p:spPr>
          <a:xfrm>
            <a:off x="6949440" y="4626864"/>
            <a:ext cx="0" cy="548640"/>
          </a:xfrm>
          <a:prstGeom prst="line">
            <a:avLst/>
          </a:prstGeom>
          <a:noFill/>
          <a:ln w="19050">
            <a:solidFill>
              <a:srgbClr val="E4ECF6"/>
            </a:solidFill>
            <a:prstDash val="solid"/>
          </a:ln>
        </p:spPr>
      </p:sp>
      <p:sp>
        <p:nvSpPr>
          <p:cNvPr id="30" name="Text 28"/>
          <p:cNvSpPr/>
          <p:nvPr/>
        </p:nvSpPr>
        <p:spPr>
          <a:xfrm>
            <a:off x="7132320" y="4535424"/>
            <a:ext cx="4251960" cy="685800"/>
          </a:xfrm>
          <a:prstGeom prst="rect">
            <a:avLst/>
          </a:prstGeom>
          <a:noFill/>
          <a:ln/>
        </p:spPr>
        <p:txBody>
          <a:bodyPr wrap="square" rtlCol="0" anchor="ctr"/>
          <a:lstStyle/>
          <a:p>
            <a:pPr marL="0" indent="0">
              <a:buNone/>
            </a:pPr>
            <a:r>
              <a:rPr lang="en-US" sz="1450" dirty="0">
                <a:solidFill>
                  <a:srgbClr val="1B1F27"/>
                </a:solidFill>
                <a:latin typeface="Calibri" pitchFamily="34" charset="0"/>
                <a:ea typeface="Calibri" pitchFamily="34" charset="-122"/>
                <a:cs typeface="Calibri" pitchFamily="34" charset="-120"/>
              </a:rPr>
              <a:t>Future-of-work implications (5–10 years)</a:t>
            </a:r>
            <a:endParaRPr lang="en-US" sz="1450" dirty="0"/>
          </a:p>
        </p:txBody>
      </p:sp>
      <p:sp>
        <p:nvSpPr>
          <p:cNvPr id="31" name="Text 29"/>
          <p:cNvSpPr/>
          <p:nvPr/>
        </p:nvSpPr>
        <p:spPr>
          <a:xfrm>
            <a:off x="6172200" y="5468112"/>
            <a:ext cx="685800" cy="685800"/>
          </a:xfrm>
          <a:prstGeom prst="rect">
            <a:avLst/>
          </a:prstGeom>
          <a:noFill/>
          <a:ln/>
        </p:spPr>
        <p:txBody>
          <a:bodyPr wrap="square" rtlCol="0" anchor="ctr"/>
          <a:lstStyle/>
          <a:p>
            <a:pPr marL="0" indent="0" algn="ctr">
              <a:buNone/>
            </a:pPr>
            <a:r>
              <a:rPr lang="en-US" sz="2000" b="1" dirty="0">
                <a:solidFill>
                  <a:srgbClr val="1FA98E"/>
                </a:solidFill>
                <a:latin typeface="Cambria" pitchFamily="34" charset="0"/>
                <a:ea typeface="Cambria" pitchFamily="34" charset="-122"/>
                <a:cs typeface="Cambria" pitchFamily="34" charset="-120"/>
              </a:rPr>
              <a:t>10</a:t>
            </a:r>
            <a:endParaRPr lang="en-US" sz="2000" dirty="0"/>
          </a:p>
        </p:txBody>
      </p:sp>
      <p:sp>
        <p:nvSpPr>
          <p:cNvPr id="32" name="Shape 30"/>
          <p:cNvSpPr/>
          <p:nvPr/>
        </p:nvSpPr>
        <p:spPr>
          <a:xfrm>
            <a:off x="6949440" y="5559552"/>
            <a:ext cx="0" cy="548640"/>
          </a:xfrm>
          <a:prstGeom prst="line">
            <a:avLst/>
          </a:prstGeom>
          <a:noFill/>
          <a:ln w="19050">
            <a:solidFill>
              <a:srgbClr val="E4ECF6"/>
            </a:solidFill>
            <a:prstDash val="solid"/>
          </a:ln>
        </p:spPr>
      </p:sp>
      <p:sp>
        <p:nvSpPr>
          <p:cNvPr id="33" name="Text 31"/>
          <p:cNvSpPr/>
          <p:nvPr/>
        </p:nvSpPr>
        <p:spPr>
          <a:xfrm>
            <a:off x="7132320" y="5468112"/>
            <a:ext cx="4251960" cy="685800"/>
          </a:xfrm>
          <a:prstGeom prst="rect">
            <a:avLst/>
          </a:prstGeom>
          <a:noFill/>
          <a:ln/>
        </p:spPr>
        <p:txBody>
          <a:bodyPr wrap="square" rtlCol="0" anchor="ctr"/>
          <a:lstStyle/>
          <a:p>
            <a:pPr marL="0" indent="0">
              <a:buNone/>
            </a:pPr>
            <a:r>
              <a:rPr lang="en-US" sz="1450" dirty="0">
                <a:solidFill>
                  <a:srgbClr val="1B1F27"/>
                </a:solidFill>
                <a:latin typeface="Calibri" pitchFamily="34" charset="0"/>
                <a:ea typeface="Calibri" pitchFamily="34" charset="-122"/>
                <a:cs typeface="Calibri" pitchFamily="34" charset="-120"/>
              </a:rPr>
              <a:t>Conclusion, overall HRM strategy &amp; references</a:t>
            </a:r>
            <a:endParaRPr lang="en-US" sz="1450" dirty="0"/>
          </a:p>
        </p:txBody>
      </p:sp>
      <p:sp>
        <p:nvSpPr>
          <p:cNvPr id="34" name="Text 32"/>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2</a:t>
            </a:r>
            <a:endParaRPr lang="en-US" sz="1000" dirty="0"/>
          </a:p>
        </p:txBody>
      </p:sp>
      <p:sp>
        <p:nvSpPr>
          <p:cNvPr id="35" name="Text 33"/>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FC8A16B9-93FC-798D-FE70-EEC10BB796C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691890" y="3760732"/>
            <a:ext cx="2857500" cy="2093968"/>
          </a:xfrm>
          <a:prstGeom prst="rect">
            <a:avLst/>
          </a:prstGeom>
        </p:spPr>
      </p:pic>
      <p:sp>
        <p:nvSpPr>
          <p:cNvPr id="25" name="TextBox 24">
            <a:extLst>
              <a:ext uri="{FF2B5EF4-FFF2-40B4-BE49-F238E27FC236}">
                <a16:creationId xmlns:a16="http://schemas.microsoft.com/office/drawing/2014/main" id="{7483EE27-4D07-7CCE-2B2A-B6D1C81EB77F}"/>
              </a:ext>
            </a:extLst>
          </p:cNvPr>
          <p:cNvSpPr txBox="1"/>
          <p:nvPr/>
        </p:nvSpPr>
        <p:spPr>
          <a:xfrm>
            <a:off x="3691890" y="5943084"/>
            <a:ext cx="2857500" cy="369332"/>
          </a:xfrm>
          <a:prstGeom prst="rect">
            <a:avLst/>
          </a:prstGeom>
          <a:noFill/>
        </p:spPr>
        <p:txBody>
          <a:bodyPr wrap="square" rtlCol="0">
            <a:spAutoFit/>
          </a:bodyPr>
          <a:lstStyle/>
          <a:p>
            <a:r>
              <a:rPr lang="en-IN" sz="900" dirty="0">
                <a:hlinkClick r:id="rId4" tooltip="https://arquitecturapublithink.blogspot.com/2012/05/"/>
              </a:rPr>
              <a:t>This Photo</a:t>
            </a:r>
            <a:r>
              <a:rPr lang="en-IN" sz="900" dirty="0"/>
              <a:t> by Unknown Author is licensed under </a:t>
            </a:r>
            <a:r>
              <a:rPr lang="en-IN" sz="900" dirty="0">
                <a:hlinkClick r:id="rId5" tooltip="https://creativecommons.org/licenses/by-nc-sa/3.0/"/>
              </a:rPr>
              <a:t>CC BY-SA-NC</a:t>
            </a:r>
            <a:endParaRPr lang="en-IN" sz="900" dirty="0"/>
          </a:p>
        </p:txBody>
      </p:sp>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ORGANISATIONAL CONTEXT</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Introducing Unilever PLC</a:t>
            </a:r>
            <a:endParaRPr lang="en-US" sz="3000" dirty="0"/>
          </a:p>
        </p:txBody>
      </p:sp>
      <p:sp>
        <p:nvSpPr>
          <p:cNvPr id="4" name="Text 2"/>
          <p:cNvSpPr/>
          <p:nvPr/>
        </p:nvSpPr>
        <p:spPr>
          <a:xfrm>
            <a:off x="548640" y="1600200"/>
            <a:ext cx="6400800" cy="1920240"/>
          </a:xfrm>
          <a:prstGeom prst="rect">
            <a:avLst/>
          </a:prstGeom>
          <a:noFill/>
          <a:ln/>
        </p:spPr>
        <p:txBody>
          <a:bodyPr wrap="square" rtlCol="0" anchor="t"/>
          <a:lstStyle/>
          <a:p>
            <a:pPr marL="0" indent="0">
              <a:spcAft>
                <a:spcPts val="800"/>
              </a:spcAft>
              <a:buNone/>
            </a:pPr>
            <a:r>
              <a:rPr lang="en-US" sz="1400" dirty="0">
                <a:solidFill>
                  <a:srgbClr val="1B1F27"/>
                </a:solidFill>
                <a:latin typeface="Calibri" pitchFamily="34" charset="0"/>
                <a:ea typeface="Calibri" pitchFamily="34" charset="-122"/>
                <a:cs typeface="Calibri" pitchFamily="34" charset="-120"/>
              </a:rPr>
              <a:t>Unilever is a British-founded, Anglo-Dutch multinational consumer goods company headquartered in London, selling nutrition, beauty, wellbeing, and home-care brands across roughly 190 countries. Its UK operation, rooted in Port Sunlight since 1929, employs about 6,000 people and generates around €2 billion in annual UK sales.</a:t>
            </a:r>
            <a:endParaRPr lang="en-US" sz="1400" dirty="0"/>
          </a:p>
        </p:txBody>
      </p:sp>
      <p:sp>
        <p:nvSpPr>
          <p:cNvPr id="5" name="Text 3"/>
          <p:cNvSpPr/>
          <p:nvPr/>
        </p:nvSpPr>
        <p:spPr>
          <a:xfrm>
            <a:off x="441960" y="2971800"/>
            <a:ext cx="6400800" cy="1280160"/>
          </a:xfrm>
          <a:prstGeom prst="rect">
            <a:avLst/>
          </a:prstGeom>
          <a:noFill/>
          <a:ln/>
        </p:spPr>
        <p:txBody>
          <a:bodyPr wrap="square" rtlCol="0" anchor="t"/>
          <a:lstStyle/>
          <a:p>
            <a:pPr marL="0" indent="0">
              <a:buNone/>
            </a:pPr>
            <a:r>
              <a:rPr lang="en-US" sz="1300" i="1" dirty="0">
                <a:solidFill>
                  <a:srgbClr val="5B6472"/>
                </a:solidFill>
                <a:latin typeface="Calibri" pitchFamily="34" charset="0"/>
                <a:ea typeface="Calibri" pitchFamily="34" charset="-122"/>
                <a:cs typeface="Calibri" pitchFamily="34" charset="-120"/>
              </a:rPr>
              <a:t>As an FMCG employer competing globally for talent, Unilever treats recruitment, selection and orientation as a strategic capability rather than an administrative task — a direct input into its "purpose-led, future-fit" people strategy.</a:t>
            </a:r>
          </a:p>
          <a:p>
            <a:pPr marL="0" indent="0">
              <a:buNone/>
            </a:pPr>
            <a:endParaRPr lang="en-US" sz="1300" i="1" dirty="0">
              <a:solidFill>
                <a:srgbClr val="5B6472"/>
              </a:solidFill>
              <a:latin typeface="Calibri" pitchFamily="34" charset="0"/>
              <a:ea typeface="Calibri" pitchFamily="34" charset="-122"/>
              <a:cs typeface="Calibri" pitchFamily="34" charset="-120"/>
            </a:endParaRPr>
          </a:p>
          <a:p>
            <a:pPr marL="0" indent="0">
              <a:buNone/>
            </a:pPr>
            <a:endParaRPr lang="en-US" sz="1300" dirty="0"/>
          </a:p>
        </p:txBody>
      </p:sp>
      <p:sp>
        <p:nvSpPr>
          <p:cNvPr id="6" name="Shape 4"/>
          <p:cNvSpPr/>
          <p:nvPr/>
        </p:nvSpPr>
        <p:spPr>
          <a:xfrm>
            <a:off x="7315200" y="1645920"/>
            <a:ext cx="2103120" cy="1463040"/>
          </a:xfrm>
          <a:prstGeom prst="roundRect">
            <a:avLst>
              <a:gd name="adj" fmla="val 5000"/>
            </a:avLst>
          </a:prstGeom>
          <a:solidFill>
            <a:srgbClr val="F4F7FB"/>
          </a:solidFill>
          <a:ln/>
          <a:effectLst>
            <a:outerShdw blurRad="76200" dist="25400" dir="5400000" algn="bl" rotWithShape="0">
              <a:srgbClr val="3B4A63">
                <a:alpha val="18000"/>
              </a:srgbClr>
            </a:outerShdw>
          </a:effectLst>
        </p:spPr>
      </p:sp>
      <p:sp>
        <p:nvSpPr>
          <p:cNvPr id="7" name="Text 5"/>
          <p:cNvSpPr/>
          <p:nvPr/>
        </p:nvSpPr>
        <p:spPr>
          <a:xfrm>
            <a:off x="7315200" y="1810512"/>
            <a:ext cx="2103120" cy="685800"/>
          </a:xfrm>
          <a:prstGeom prst="rect">
            <a:avLst/>
          </a:prstGeom>
          <a:noFill/>
          <a:ln/>
        </p:spPr>
        <p:txBody>
          <a:bodyPr wrap="square" lIns="0" tIns="0" rIns="0" bIns="0" rtlCol="0" anchor="ctr"/>
          <a:lstStyle/>
          <a:p>
            <a:pPr marL="0" indent="0" algn="ctr">
              <a:buNone/>
            </a:pPr>
            <a:r>
              <a:rPr lang="en-US" sz="3400" b="1" dirty="0">
                <a:solidFill>
                  <a:srgbClr val="157C68"/>
                </a:solidFill>
                <a:latin typeface="Cambria" pitchFamily="34" charset="0"/>
                <a:ea typeface="Cambria" pitchFamily="34" charset="-122"/>
                <a:cs typeface="Cambria" pitchFamily="34" charset="-120"/>
              </a:rPr>
              <a:t>3.4bn</a:t>
            </a:r>
            <a:endParaRPr lang="en-US" sz="3400" dirty="0"/>
          </a:p>
        </p:txBody>
      </p:sp>
      <p:sp>
        <p:nvSpPr>
          <p:cNvPr id="8" name="Text 6"/>
          <p:cNvSpPr/>
          <p:nvPr/>
        </p:nvSpPr>
        <p:spPr>
          <a:xfrm>
            <a:off x="7315200" y="2468880"/>
            <a:ext cx="2103120" cy="457200"/>
          </a:xfrm>
          <a:prstGeom prst="rect">
            <a:avLst/>
          </a:prstGeom>
          <a:noFill/>
          <a:ln/>
        </p:spPr>
        <p:txBody>
          <a:bodyPr wrap="square" lIns="0" tIns="0" rIns="0" bIns="0" rtlCol="0" anchor="ctr"/>
          <a:lstStyle/>
          <a:p>
            <a:pPr marL="0" indent="0" algn="ctr">
              <a:buNone/>
            </a:pPr>
            <a:r>
              <a:rPr lang="en-US" sz="1100" dirty="0">
                <a:solidFill>
                  <a:srgbClr val="5B6472"/>
                </a:solidFill>
                <a:latin typeface="Calibri" pitchFamily="34" charset="0"/>
                <a:ea typeface="Calibri" pitchFamily="34" charset="-122"/>
                <a:cs typeface="Calibri" pitchFamily="34" charset="-120"/>
              </a:rPr>
              <a:t>daily product users</a:t>
            </a:r>
            <a:endParaRPr lang="en-US" sz="1100" dirty="0"/>
          </a:p>
        </p:txBody>
      </p:sp>
      <p:sp>
        <p:nvSpPr>
          <p:cNvPr id="9" name="Shape 7"/>
          <p:cNvSpPr/>
          <p:nvPr/>
        </p:nvSpPr>
        <p:spPr>
          <a:xfrm>
            <a:off x="9646920" y="1645920"/>
            <a:ext cx="2103120" cy="1463040"/>
          </a:xfrm>
          <a:prstGeom prst="roundRect">
            <a:avLst>
              <a:gd name="adj" fmla="val 5000"/>
            </a:avLst>
          </a:prstGeom>
          <a:solidFill>
            <a:srgbClr val="F4F7FB"/>
          </a:solidFill>
          <a:ln/>
          <a:effectLst>
            <a:outerShdw blurRad="76200" dist="25400" dir="5400000" algn="bl" rotWithShape="0">
              <a:srgbClr val="3B4A63">
                <a:alpha val="18000"/>
              </a:srgbClr>
            </a:outerShdw>
          </a:effectLst>
        </p:spPr>
      </p:sp>
      <p:sp>
        <p:nvSpPr>
          <p:cNvPr id="10" name="Text 8"/>
          <p:cNvSpPr/>
          <p:nvPr/>
        </p:nvSpPr>
        <p:spPr>
          <a:xfrm>
            <a:off x="9646920" y="1810512"/>
            <a:ext cx="2103120" cy="685800"/>
          </a:xfrm>
          <a:prstGeom prst="rect">
            <a:avLst/>
          </a:prstGeom>
          <a:noFill/>
          <a:ln/>
        </p:spPr>
        <p:txBody>
          <a:bodyPr wrap="square" lIns="0" tIns="0" rIns="0" bIns="0" rtlCol="0" anchor="ctr"/>
          <a:lstStyle/>
          <a:p>
            <a:pPr marL="0" indent="0" algn="ctr">
              <a:buNone/>
            </a:pPr>
            <a:r>
              <a:rPr lang="en-US" sz="3400" b="1" dirty="0">
                <a:solidFill>
                  <a:srgbClr val="157C68"/>
                </a:solidFill>
                <a:latin typeface="Cambria" pitchFamily="34" charset="0"/>
                <a:ea typeface="Cambria" pitchFamily="34" charset="-122"/>
                <a:cs typeface="Cambria" pitchFamily="34" charset="-120"/>
              </a:rPr>
              <a:t>190+</a:t>
            </a:r>
            <a:endParaRPr lang="en-US" sz="3400" dirty="0"/>
          </a:p>
        </p:txBody>
      </p:sp>
      <p:sp>
        <p:nvSpPr>
          <p:cNvPr id="11" name="Text 9"/>
          <p:cNvSpPr/>
          <p:nvPr/>
        </p:nvSpPr>
        <p:spPr>
          <a:xfrm>
            <a:off x="9646920" y="2468880"/>
            <a:ext cx="2103120" cy="457200"/>
          </a:xfrm>
          <a:prstGeom prst="rect">
            <a:avLst/>
          </a:prstGeom>
          <a:noFill/>
          <a:ln/>
        </p:spPr>
        <p:txBody>
          <a:bodyPr wrap="square" lIns="0" tIns="0" rIns="0" bIns="0" rtlCol="0" anchor="ctr"/>
          <a:lstStyle/>
          <a:p>
            <a:pPr marL="0" indent="0" algn="ctr">
              <a:buNone/>
            </a:pPr>
            <a:r>
              <a:rPr lang="en-US" sz="1100" dirty="0">
                <a:solidFill>
                  <a:srgbClr val="5B6472"/>
                </a:solidFill>
                <a:latin typeface="Calibri" pitchFamily="34" charset="0"/>
                <a:ea typeface="Calibri" pitchFamily="34" charset="-122"/>
                <a:cs typeface="Calibri" pitchFamily="34" charset="-120"/>
              </a:rPr>
              <a:t>countries served</a:t>
            </a:r>
            <a:endParaRPr lang="en-US" sz="1100" dirty="0"/>
          </a:p>
        </p:txBody>
      </p:sp>
      <p:sp>
        <p:nvSpPr>
          <p:cNvPr id="12" name="Shape 10"/>
          <p:cNvSpPr/>
          <p:nvPr/>
        </p:nvSpPr>
        <p:spPr>
          <a:xfrm>
            <a:off x="7315200" y="3337560"/>
            <a:ext cx="2103120" cy="1463040"/>
          </a:xfrm>
          <a:prstGeom prst="roundRect">
            <a:avLst>
              <a:gd name="adj" fmla="val 5000"/>
            </a:avLst>
          </a:prstGeom>
          <a:solidFill>
            <a:srgbClr val="F4F7FB"/>
          </a:solidFill>
          <a:ln/>
          <a:effectLst>
            <a:outerShdw blurRad="76200" dist="25400" dir="5400000" algn="bl" rotWithShape="0">
              <a:srgbClr val="3B4A63">
                <a:alpha val="18000"/>
              </a:srgbClr>
            </a:outerShdw>
          </a:effectLst>
        </p:spPr>
      </p:sp>
      <p:sp>
        <p:nvSpPr>
          <p:cNvPr id="13" name="Text 11"/>
          <p:cNvSpPr/>
          <p:nvPr/>
        </p:nvSpPr>
        <p:spPr>
          <a:xfrm>
            <a:off x="7315200" y="3502152"/>
            <a:ext cx="2103120" cy="685800"/>
          </a:xfrm>
          <a:prstGeom prst="rect">
            <a:avLst/>
          </a:prstGeom>
          <a:noFill/>
          <a:ln/>
        </p:spPr>
        <p:txBody>
          <a:bodyPr wrap="square" lIns="0" tIns="0" rIns="0" bIns="0" rtlCol="0" anchor="ctr"/>
          <a:lstStyle/>
          <a:p>
            <a:pPr marL="0" indent="0" algn="ctr">
              <a:buNone/>
            </a:pPr>
            <a:r>
              <a:rPr lang="en-US" sz="3400" b="1" dirty="0">
                <a:solidFill>
                  <a:srgbClr val="157C68"/>
                </a:solidFill>
                <a:latin typeface="Cambria" pitchFamily="34" charset="0"/>
                <a:ea typeface="Cambria" pitchFamily="34" charset="-122"/>
                <a:cs typeface="Cambria" pitchFamily="34" charset="-120"/>
              </a:rPr>
              <a:t>1.8m</a:t>
            </a:r>
            <a:endParaRPr lang="en-US" sz="3400" dirty="0"/>
          </a:p>
        </p:txBody>
      </p:sp>
      <p:sp>
        <p:nvSpPr>
          <p:cNvPr id="14" name="Text 12"/>
          <p:cNvSpPr/>
          <p:nvPr/>
        </p:nvSpPr>
        <p:spPr>
          <a:xfrm>
            <a:off x="7315200" y="4160520"/>
            <a:ext cx="2103120" cy="457200"/>
          </a:xfrm>
          <a:prstGeom prst="rect">
            <a:avLst/>
          </a:prstGeom>
          <a:noFill/>
          <a:ln/>
        </p:spPr>
        <p:txBody>
          <a:bodyPr wrap="square" lIns="0" tIns="0" rIns="0" bIns="0" rtlCol="0" anchor="ctr"/>
          <a:lstStyle/>
          <a:p>
            <a:pPr marL="0" indent="0" algn="ctr">
              <a:buNone/>
            </a:pPr>
            <a:r>
              <a:rPr lang="en-US" sz="1100" dirty="0">
                <a:solidFill>
                  <a:srgbClr val="5B6472"/>
                </a:solidFill>
                <a:latin typeface="Calibri" pitchFamily="34" charset="0"/>
                <a:ea typeface="Calibri" pitchFamily="34" charset="-122"/>
                <a:cs typeface="Calibri" pitchFamily="34" charset="-120"/>
              </a:rPr>
              <a:t>job applications / yr</a:t>
            </a:r>
            <a:endParaRPr lang="en-US" sz="1100" dirty="0"/>
          </a:p>
        </p:txBody>
      </p:sp>
      <p:sp>
        <p:nvSpPr>
          <p:cNvPr id="15" name="Shape 13"/>
          <p:cNvSpPr/>
          <p:nvPr/>
        </p:nvSpPr>
        <p:spPr>
          <a:xfrm>
            <a:off x="9646920" y="3337560"/>
            <a:ext cx="2103120" cy="1463040"/>
          </a:xfrm>
          <a:prstGeom prst="roundRect">
            <a:avLst>
              <a:gd name="adj" fmla="val 5000"/>
            </a:avLst>
          </a:prstGeom>
          <a:solidFill>
            <a:srgbClr val="F4F7FB"/>
          </a:solidFill>
          <a:ln/>
          <a:effectLst>
            <a:outerShdw blurRad="76200" dist="25400" dir="5400000" algn="bl" rotWithShape="0">
              <a:srgbClr val="3B4A63">
                <a:alpha val="18000"/>
              </a:srgbClr>
            </a:outerShdw>
          </a:effectLst>
        </p:spPr>
      </p:sp>
      <p:sp>
        <p:nvSpPr>
          <p:cNvPr id="16" name="Text 14"/>
          <p:cNvSpPr/>
          <p:nvPr/>
        </p:nvSpPr>
        <p:spPr>
          <a:xfrm>
            <a:off x="9646920" y="3502152"/>
            <a:ext cx="2103120" cy="685800"/>
          </a:xfrm>
          <a:prstGeom prst="rect">
            <a:avLst/>
          </a:prstGeom>
          <a:noFill/>
          <a:ln/>
        </p:spPr>
        <p:txBody>
          <a:bodyPr wrap="square" lIns="0" tIns="0" rIns="0" bIns="0" rtlCol="0" anchor="ctr"/>
          <a:lstStyle/>
          <a:p>
            <a:pPr marL="0" indent="0" algn="ctr">
              <a:buNone/>
            </a:pPr>
            <a:r>
              <a:rPr lang="en-US" sz="3400" b="1" dirty="0">
                <a:solidFill>
                  <a:srgbClr val="157C68"/>
                </a:solidFill>
                <a:latin typeface="Cambria" pitchFamily="34" charset="0"/>
                <a:ea typeface="Cambria" pitchFamily="34" charset="-122"/>
                <a:cs typeface="Cambria" pitchFamily="34" charset="-120"/>
              </a:rPr>
              <a:t>55%</a:t>
            </a:r>
            <a:endParaRPr lang="en-US" sz="3400" dirty="0"/>
          </a:p>
        </p:txBody>
      </p:sp>
      <p:sp>
        <p:nvSpPr>
          <p:cNvPr id="17" name="Text 15"/>
          <p:cNvSpPr/>
          <p:nvPr/>
        </p:nvSpPr>
        <p:spPr>
          <a:xfrm>
            <a:off x="9646920" y="4160520"/>
            <a:ext cx="2103120" cy="457200"/>
          </a:xfrm>
          <a:prstGeom prst="rect">
            <a:avLst/>
          </a:prstGeom>
          <a:noFill/>
          <a:ln/>
        </p:spPr>
        <p:txBody>
          <a:bodyPr wrap="square" lIns="0" tIns="0" rIns="0" bIns="0" rtlCol="0" anchor="ctr"/>
          <a:lstStyle/>
          <a:p>
            <a:pPr marL="0" indent="0" algn="ctr">
              <a:buNone/>
            </a:pPr>
            <a:r>
              <a:rPr lang="en-US" sz="1100" dirty="0">
                <a:solidFill>
                  <a:srgbClr val="5B6472"/>
                </a:solidFill>
                <a:latin typeface="Calibri" pitchFamily="34" charset="0"/>
                <a:ea typeface="Calibri" pitchFamily="34" charset="-122"/>
                <a:cs typeface="Calibri" pitchFamily="34" charset="-120"/>
              </a:rPr>
              <a:t>women in management (2023)</a:t>
            </a:r>
            <a:endParaRPr lang="en-US" sz="1100" dirty="0"/>
          </a:p>
        </p:txBody>
      </p:sp>
      <p:sp>
        <p:nvSpPr>
          <p:cNvPr id="18" name="Text 16"/>
          <p:cNvSpPr/>
          <p:nvPr/>
        </p:nvSpPr>
        <p:spPr>
          <a:xfrm>
            <a:off x="7315200" y="5074920"/>
            <a:ext cx="4206240" cy="457200"/>
          </a:xfrm>
          <a:prstGeom prst="rect">
            <a:avLst/>
          </a:prstGeom>
          <a:noFill/>
          <a:ln/>
        </p:spPr>
        <p:txBody>
          <a:bodyPr wrap="square" rtlCol="0" anchor="ctr"/>
          <a:lstStyle/>
          <a:p>
            <a:pPr marL="0" indent="0">
              <a:buNone/>
            </a:pPr>
            <a:r>
              <a:rPr lang="en-US" sz="900" i="1" dirty="0">
                <a:solidFill>
                  <a:srgbClr val="5B6472"/>
                </a:solidFill>
                <a:latin typeface="Calibri" pitchFamily="34" charset="0"/>
                <a:ea typeface="Calibri" pitchFamily="34" charset="-122"/>
                <a:cs typeface="Calibri" pitchFamily="34" charset="-120"/>
              </a:rPr>
              <a:t>Sources: Unilever Careers (2025); Unilever UK Gender Pay Report (2025)</a:t>
            </a:r>
            <a:endParaRPr lang="en-US" sz="900" dirty="0"/>
          </a:p>
        </p:txBody>
      </p:sp>
      <p:sp>
        <p:nvSpPr>
          <p:cNvPr id="19" name="Text 17"/>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3</a:t>
            </a:r>
            <a:endParaRPr lang="en-US" sz="1000" dirty="0"/>
          </a:p>
        </p:txBody>
      </p:sp>
      <p:sp>
        <p:nvSpPr>
          <p:cNvPr id="20" name="Text 18"/>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FOCUS AREA</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Recruitment, Selection &amp; Orientation</a:t>
            </a:r>
            <a:endParaRPr lang="en-US" sz="3000" dirty="0"/>
          </a:p>
        </p:txBody>
      </p:sp>
      <p:sp>
        <p:nvSpPr>
          <p:cNvPr id="4" name="Text 2"/>
          <p:cNvSpPr/>
          <p:nvPr/>
        </p:nvSpPr>
        <p:spPr>
          <a:xfrm>
            <a:off x="548640" y="1508760"/>
            <a:ext cx="10881360" cy="685800"/>
          </a:xfrm>
          <a:prstGeom prst="rect">
            <a:avLst/>
          </a:prstGeom>
          <a:noFill/>
          <a:ln/>
        </p:spPr>
        <p:txBody>
          <a:bodyPr wrap="square" rtlCol="0" anchor="ctr"/>
          <a:lstStyle/>
          <a:p>
            <a:pPr marL="0" indent="0">
              <a:buNone/>
            </a:pPr>
            <a:r>
              <a:rPr lang="en-US" sz="1350" dirty="0">
                <a:solidFill>
                  <a:srgbClr val="5B6472"/>
                </a:solidFill>
                <a:latin typeface="Calibri" pitchFamily="34" charset="0"/>
                <a:ea typeface="Calibri" pitchFamily="34" charset="-122"/>
                <a:cs typeface="Calibri" pitchFamily="34" charset="-120"/>
              </a:rPr>
              <a:t>These three linked HR processes form the entry point into the psychological contract between Unilever and its people — shaping who joins, how fairly they are chosen, and how quickly they become productive, engaged contributors.</a:t>
            </a:r>
            <a:endParaRPr lang="en-US" sz="1350" dirty="0"/>
          </a:p>
        </p:txBody>
      </p:sp>
      <p:sp>
        <p:nvSpPr>
          <p:cNvPr id="5" name="Shape 3"/>
          <p:cNvSpPr/>
          <p:nvPr/>
        </p:nvSpPr>
        <p:spPr>
          <a:xfrm>
            <a:off x="640080" y="2423160"/>
            <a:ext cx="777240" cy="777240"/>
          </a:xfrm>
          <a:prstGeom prst="ellipse">
            <a:avLst/>
          </a:prstGeom>
          <a:solidFill>
            <a:srgbClr val="1FA98E"/>
          </a:solidFill>
          <a:ln/>
        </p:spPr>
      </p:sp>
      <p:sp>
        <p:nvSpPr>
          <p:cNvPr id="6" name="Text 4"/>
          <p:cNvSpPr/>
          <p:nvPr/>
        </p:nvSpPr>
        <p:spPr>
          <a:xfrm>
            <a:off x="640080" y="2423160"/>
            <a:ext cx="777240" cy="777240"/>
          </a:xfrm>
          <a:prstGeom prst="rect">
            <a:avLst/>
          </a:prstGeom>
          <a:noFill/>
          <a:ln/>
        </p:spPr>
        <p:txBody>
          <a:bodyPr wrap="square" lIns="0" tIns="0" rIns="0" bIns="0" rtlCol="0" anchor="ctr"/>
          <a:lstStyle/>
          <a:p>
            <a:pPr marL="0" indent="0" algn="ctr">
              <a:buNone/>
            </a:pPr>
            <a:r>
              <a:rPr lang="en-US" sz="2210" b="1" dirty="0">
                <a:solidFill>
                  <a:srgbClr val="FFFFFF"/>
                </a:solidFill>
                <a:latin typeface="Calibri" pitchFamily="34" charset="0"/>
                <a:ea typeface="Calibri" pitchFamily="34" charset="-122"/>
                <a:cs typeface="Calibri" pitchFamily="34" charset="-120"/>
              </a:rPr>
              <a:t>R</a:t>
            </a:r>
            <a:endParaRPr lang="en-US" sz="2210" dirty="0"/>
          </a:p>
        </p:txBody>
      </p:sp>
      <p:sp>
        <p:nvSpPr>
          <p:cNvPr id="7" name="Text 5"/>
          <p:cNvSpPr/>
          <p:nvPr/>
        </p:nvSpPr>
        <p:spPr>
          <a:xfrm>
            <a:off x="1691640" y="2377440"/>
            <a:ext cx="2834640" cy="457200"/>
          </a:xfrm>
          <a:prstGeom prst="rect">
            <a:avLst/>
          </a:prstGeom>
          <a:noFill/>
          <a:ln/>
        </p:spPr>
        <p:txBody>
          <a:bodyPr wrap="square" rtlCol="0" anchor="ctr"/>
          <a:lstStyle/>
          <a:p>
            <a:pPr marL="0" indent="0">
              <a:buNone/>
            </a:pPr>
            <a:r>
              <a:rPr lang="en-US" sz="1700" b="1" dirty="0">
                <a:solidFill>
                  <a:srgbClr val="122C5C"/>
                </a:solidFill>
                <a:latin typeface="Cambria" pitchFamily="34" charset="0"/>
                <a:ea typeface="Cambria" pitchFamily="34" charset="-122"/>
                <a:cs typeface="Cambria" pitchFamily="34" charset="-120"/>
              </a:rPr>
              <a:t>Recruitment</a:t>
            </a:r>
            <a:endParaRPr lang="en-US" sz="1700" dirty="0"/>
          </a:p>
        </p:txBody>
      </p:sp>
      <p:sp>
        <p:nvSpPr>
          <p:cNvPr id="8" name="Text 6"/>
          <p:cNvSpPr/>
          <p:nvPr/>
        </p:nvSpPr>
        <p:spPr>
          <a:xfrm>
            <a:off x="1691640" y="2807208"/>
            <a:ext cx="9692640" cy="777240"/>
          </a:xfrm>
          <a:prstGeom prst="rect">
            <a:avLst/>
          </a:prstGeom>
          <a:noFill/>
          <a:ln/>
        </p:spPr>
        <p:txBody>
          <a:bodyPr wrap="square" rtlCol="0" anchor="t"/>
          <a:lstStyle/>
          <a:p>
            <a:pPr marL="0" indent="0">
              <a:buNone/>
            </a:pPr>
            <a:r>
              <a:rPr lang="en-US" sz="1300" dirty="0">
                <a:solidFill>
                  <a:srgbClr val="1B1F27"/>
                </a:solidFill>
                <a:latin typeface="Calibri" pitchFamily="34" charset="0"/>
                <a:ea typeface="Calibri" pitchFamily="34" charset="-122"/>
                <a:cs typeface="Calibri" pitchFamily="34" charset="-120"/>
              </a:rPr>
              <a:t>Attracting a sufficiently large, diverse pool of qualified applicants through employer branding, campus partnerships and digital sourcing.</a:t>
            </a:r>
            <a:endParaRPr lang="en-US" sz="1300" dirty="0"/>
          </a:p>
        </p:txBody>
      </p:sp>
      <p:sp>
        <p:nvSpPr>
          <p:cNvPr id="9" name="Shape 7"/>
          <p:cNvSpPr/>
          <p:nvPr/>
        </p:nvSpPr>
        <p:spPr>
          <a:xfrm>
            <a:off x="640080" y="3657600"/>
            <a:ext cx="777240" cy="777240"/>
          </a:xfrm>
          <a:prstGeom prst="ellipse">
            <a:avLst/>
          </a:prstGeom>
          <a:solidFill>
            <a:srgbClr val="122C5C"/>
          </a:solidFill>
          <a:ln/>
        </p:spPr>
      </p:sp>
      <p:sp>
        <p:nvSpPr>
          <p:cNvPr id="10" name="Text 8"/>
          <p:cNvSpPr/>
          <p:nvPr/>
        </p:nvSpPr>
        <p:spPr>
          <a:xfrm>
            <a:off x="640080" y="3657600"/>
            <a:ext cx="777240" cy="777240"/>
          </a:xfrm>
          <a:prstGeom prst="rect">
            <a:avLst/>
          </a:prstGeom>
          <a:noFill/>
          <a:ln/>
        </p:spPr>
        <p:txBody>
          <a:bodyPr wrap="square" lIns="0" tIns="0" rIns="0" bIns="0" rtlCol="0" anchor="ctr"/>
          <a:lstStyle/>
          <a:p>
            <a:pPr marL="0" indent="0" algn="ctr">
              <a:buNone/>
            </a:pPr>
            <a:r>
              <a:rPr lang="en-US" sz="2210" b="1" dirty="0">
                <a:solidFill>
                  <a:srgbClr val="FFFFFF"/>
                </a:solidFill>
                <a:latin typeface="Calibri" pitchFamily="34" charset="0"/>
                <a:ea typeface="Calibri" pitchFamily="34" charset="-122"/>
                <a:cs typeface="Calibri" pitchFamily="34" charset="-120"/>
              </a:rPr>
              <a:t>S</a:t>
            </a:r>
            <a:endParaRPr lang="en-US" sz="2210" dirty="0"/>
          </a:p>
        </p:txBody>
      </p:sp>
      <p:sp>
        <p:nvSpPr>
          <p:cNvPr id="11" name="Text 9"/>
          <p:cNvSpPr/>
          <p:nvPr/>
        </p:nvSpPr>
        <p:spPr>
          <a:xfrm>
            <a:off x="1691640" y="3611880"/>
            <a:ext cx="2834640" cy="457200"/>
          </a:xfrm>
          <a:prstGeom prst="rect">
            <a:avLst/>
          </a:prstGeom>
          <a:noFill/>
          <a:ln/>
        </p:spPr>
        <p:txBody>
          <a:bodyPr wrap="square" rtlCol="0" anchor="ctr"/>
          <a:lstStyle/>
          <a:p>
            <a:pPr marL="0" indent="0">
              <a:buNone/>
            </a:pPr>
            <a:r>
              <a:rPr lang="en-US" sz="1700" b="1" dirty="0">
                <a:solidFill>
                  <a:srgbClr val="122C5C"/>
                </a:solidFill>
                <a:latin typeface="Cambria" pitchFamily="34" charset="0"/>
                <a:ea typeface="Cambria" pitchFamily="34" charset="-122"/>
                <a:cs typeface="Cambria" pitchFamily="34" charset="-120"/>
              </a:rPr>
              <a:t>Selection</a:t>
            </a:r>
            <a:endParaRPr lang="en-US" sz="1700" dirty="0"/>
          </a:p>
        </p:txBody>
      </p:sp>
      <p:sp>
        <p:nvSpPr>
          <p:cNvPr id="12" name="Text 10"/>
          <p:cNvSpPr/>
          <p:nvPr/>
        </p:nvSpPr>
        <p:spPr>
          <a:xfrm>
            <a:off x="1691640" y="4041648"/>
            <a:ext cx="9692640" cy="777240"/>
          </a:xfrm>
          <a:prstGeom prst="rect">
            <a:avLst/>
          </a:prstGeom>
          <a:noFill/>
          <a:ln/>
        </p:spPr>
        <p:txBody>
          <a:bodyPr wrap="square" rtlCol="0" anchor="t"/>
          <a:lstStyle/>
          <a:p>
            <a:pPr marL="0" indent="0">
              <a:buNone/>
            </a:pPr>
            <a:r>
              <a:rPr lang="en-US" sz="1300" dirty="0">
                <a:solidFill>
                  <a:srgbClr val="1B1F27"/>
                </a:solidFill>
                <a:latin typeface="Calibri" pitchFamily="34" charset="0"/>
                <a:ea typeface="Calibri" pitchFamily="34" charset="-122"/>
                <a:cs typeface="Calibri" pitchFamily="34" charset="-120"/>
              </a:rPr>
              <a:t>Choosing the best-fit candidates using assessments, structured interviews and — at Unilever — AI-enabled screening tools.</a:t>
            </a:r>
            <a:endParaRPr lang="en-US" sz="1300" dirty="0"/>
          </a:p>
        </p:txBody>
      </p:sp>
      <p:sp>
        <p:nvSpPr>
          <p:cNvPr id="13" name="Shape 11"/>
          <p:cNvSpPr/>
          <p:nvPr/>
        </p:nvSpPr>
        <p:spPr>
          <a:xfrm>
            <a:off x="640080" y="4892040"/>
            <a:ext cx="777240" cy="777240"/>
          </a:xfrm>
          <a:prstGeom prst="ellipse">
            <a:avLst/>
          </a:prstGeom>
          <a:solidFill>
            <a:srgbClr val="1FA98E"/>
          </a:solidFill>
          <a:ln/>
        </p:spPr>
      </p:sp>
      <p:sp>
        <p:nvSpPr>
          <p:cNvPr id="14" name="Text 12"/>
          <p:cNvSpPr/>
          <p:nvPr/>
        </p:nvSpPr>
        <p:spPr>
          <a:xfrm>
            <a:off x="640080" y="4892040"/>
            <a:ext cx="777240" cy="777240"/>
          </a:xfrm>
          <a:prstGeom prst="rect">
            <a:avLst/>
          </a:prstGeom>
          <a:noFill/>
          <a:ln/>
        </p:spPr>
        <p:txBody>
          <a:bodyPr wrap="square" lIns="0" tIns="0" rIns="0" bIns="0" rtlCol="0" anchor="ctr"/>
          <a:lstStyle/>
          <a:p>
            <a:pPr marL="0" indent="0" algn="ctr">
              <a:buNone/>
            </a:pPr>
            <a:r>
              <a:rPr lang="en-US" sz="2210" b="1" dirty="0">
                <a:solidFill>
                  <a:srgbClr val="FFFFFF"/>
                </a:solidFill>
                <a:latin typeface="Calibri" pitchFamily="34" charset="0"/>
                <a:ea typeface="Calibri" pitchFamily="34" charset="-122"/>
                <a:cs typeface="Calibri" pitchFamily="34" charset="-120"/>
              </a:rPr>
              <a:t>O</a:t>
            </a:r>
            <a:endParaRPr lang="en-US" sz="2210" dirty="0"/>
          </a:p>
        </p:txBody>
      </p:sp>
      <p:sp>
        <p:nvSpPr>
          <p:cNvPr id="15" name="Text 13"/>
          <p:cNvSpPr/>
          <p:nvPr/>
        </p:nvSpPr>
        <p:spPr>
          <a:xfrm>
            <a:off x="1691640" y="4846320"/>
            <a:ext cx="2834640" cy="457200"/>
          </a:xfrm>
          <a:prstGeom prst="rect">
            <a:avLst/>
          </a:prstGeom>
          <a:noFill/>
          <a:ln/>
        </p:spPr>
        <p:txBody>
          <a:bodyPr wrap="square" rtlCol="0" anchor="ctr"/>
          <a:lstStyle/>
          <a:p>
            <a:pPr marL="0" indent="0">
              <a:buNone/>
            </a:pPr>
            <a:r>
              <a:rPr lang="en-US" sz="1700" b="1" dirty="0">
                <a:solidFill>
                  <a:srgbClr val="122C5C"/>
                </a:solidFill>
                <a:latin typeface="Cambria" pitchFamily="34" charset="0"/>
                <a:ea typeface="Cambria" pitchFamily="34" charset="-122"/>
                <a:cs typeface="Cambria" pitchFamily="34" charset="-120"/>
              </a:rPr>
              <a:t>Orientation</a:t>
            </a:r>
            <a:endParaRPr lang="en-US" sz="1700" dirty="0"/>
          </a:p>
        </p:txBody>
      </p:sp>
      <p:sp>
        <p:nvSpPr>
          <p:cNvPr id="16" name="Text 14"/>
          <p:cNvSpPr/>
          <p:nvPr/>
        </p:nvSpPr>
        <p:spPr>
          <a:xfrm>
            <a:off x="1691640" y="5276088"/>
            <a:ext cx="9692640" cy="777240"/>
          </a:xfrm>
          <a:prstGeom prst="rect">
            <a:avLst/>
          </a:prstGeom>
          <a:noFill/>
          <a:ln/>
        </p:spPr>
        <p:txBody>
          <a:bodyPr wrap="square" rtlCol="0" anchor="t"/>
          <a:lstStyle/>
          <a:p>
            <a:pPr marL="0" indent="0">
              <a:buNone/>
            </a:pPr>
            <a:r>
              <a:rPr lang="en-US" sz="1300" dirty="0">
                <a:solidFill>
                  <a:srgbClr val="1B1F27"/>
                </a:solidFill>
                <a:latin typeface="Calibri" pitchFamily="34" charset="0"/>
                <a:ea typeface="Calibri" pitchFamily="34" charset="-122"/>
                <a:cs typeface="Calibri" pitchFamily="34" charset="-120"/>
              </a:rPr>
              <a:t>Onboarding new joiners into Unilever's culture, systems and role expectations, converting an offer into sustained performance.</a:t>
            </a:r>
            <a:endParaRPr lang="en-US" sz="1300" dirty="0"/>
          </a:p>
        </p:txBody>
      </p:sp>
      <p:sp>
        <p:nvSpPr>
          <p:cNvPr id="17" name="Text 15"/>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4</a:t>
            </a:r>
            <a:endParaRPr lang="en-US" sz="1000" dirty="0"/>
          </a:p>
        </p:txBody>
      </p:sp>
      <p:sp>
        <p:nvSpPr>
          <p:cNvPr id="18" name="Text 16"/>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STRATEGIC CONTEXT</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How This Fits Unilever's People Strategy</a:t>
            </a:r>
            <a:endParaRPr lang="en-US" sz="3000" dirty="0"/>
          </a:p>
        </p:txBody>
      </p:sp>
      <p:sp>
        <p:nvSpPr>
          <p:cNvPr id="4" name="Shape 2"/>
          <p:cNvSpPr/>
          <p:nvPr/>
        </p:nvSpPr>
        <p:spPr>
          <a:xfrm>
            <a:off x="548640" y="1600200"/>
            <a:ext cx="6492240" cy="4206240"/>
          </a:xfrm>
          <a:prstGeom prst="roundRect">
            <a:avLst>
              <a:gd name="adj" fmla="val 1739"/>
            </a:avLst>
          </a:prstGeom>
          <a:solidFill>
            <a:srgbClr val="F4F7FB"/>
          </a:solidFill>
          <a:ln/>
          <a:effectLst>
            <a:outerShdw blurRad="76200" dist="25400" dir="5400000" algn="bl" rotWithShape="0">
              <a:srgbClr val="3B4A63">
                <a:alpha val="18000"/>
              </a:srgbClr>
            </a:outerShdw>
          </a:effectLst>
        </p:spPr>
      </p:sp>
      <p:sp>
        <p:nvSpPr>
          <p:cNvPr id="5" name="Text 3"/>
          <p:cNvSpPr/>
          <p:nvPr/>
        </p:nvSpPr>
        <p:spPr>
          <a:xfrm>
            <a:off x="868680" y="1874520"/>
            <a:ext cx="5852160" cy="1005840"/>
          </a:xfrm>
          <a:prstGeom prst="rect">
            <a:avLst/>
          </a:prstGeom>
          <a:noFill/>
          <a:ln/>
        </p:spPr>
        <p:txBody>
          <a:bodyPr wrap="square" rtlCol="0" anchor="ctr"/>
          <a:lstStyle/>
          <a:p>
            <a:pPr marL="0" indent="0">
              <a:buNone/>
            </a:pPr>
            <a:r>
              <a:rPr lang="en-US" sz="1550" i="1" dirty="0">
                <a:solidFill>
                  <a:srgbClr val="122C5C"/>
                </a:solidFill>
                <a:latin typeface="Cambria" pitchFamily="34" charset="0"/>
                <a:ea typeface="Cambria" pitchFamily="34" charset="-122"/>
                <a:cs typeface="Cambria" pitchFamily="34" charset="-120"/>
              </a:rPr>
              <a:t>“Unilever is committed to being a business where our people can progress and build careers with confidence.”</a:t>
            </a:r>
            <a:endParaRPr lang="en-US" sz="1550" dirty="0"/>
          </a:p>
        </p:txBody>
      </p:sp>
      <p:sp>
        <p:nvSpPr>
          <p:cNvPr id="6" name="Text 4"/>
          <p:cNvSpPr/>
          <p:nvPr/>
        </p:nvSpPr>
        <p:spPr>
          <a:xfrm>
            <a:off x="868680" y="2834640"/>
            <a:ext cx="5852160" cy="365760"/>
          </a:xfrm>
          <a:prstGeom prst="rect">
            <a:avLst/>
          </a:prstGeom>
          <a:noFill/>
          <a:ln/>
        </p:spPr>
        <p:txBody>
          <a:bodyPr wrap="square" rtlCol="0" anchor="ctr"/>
          <a:lstStyle/>
          <a:p>
            <a:pPr marL="0" indent="0">
              <a:buNone/>
            </a:pPr>
            <a:r>
              <a:rPr lang="en-US" sz="1050" i="1" dirty="0">
                <a:solidFill>
                  <a:srgbClr val="5B6472"/>
                </a:solidFill>
                <a:latin typeface="Calibri" pitchFamily="34" charset="0"/>
                <a:ea typeface="Calibri" pitchFamily="34" charset="-122"/>
                <a:cs typeface="Calibri" pitchFamily="34" charset="-120"/>
              </a:rPr>
              <a:t>— paraphrased from Unilever's UK Equity, Diversity &amp; Inclusion commitments (Unilever, 2025)</a:t>
            </a:r>
            <a:endParaRPr lang="en-US" sz="1050" dirty="0"/>
          </a:p>
        </p:txBody>
      </p:sp>
      <p:sp>
        <p:nvSpPr>
          <p:cNvPr id="7" name="Text 5"/>
          <p:cNvSpPr/>
          <p:nvPr/>
        </p:nvSpPr>
        <p:spPr>
          <a:xfrm>
            <a:off x="868680" y="3383280"/>
            <a:ext cx="5852160" cy="2286000"/>
          </a:xfrm>
          <a:prstGeom prst="rect">
            <a:avLst/>
          </a:prstGeom>
          <a:noFill/>
          <a:ln/>
        </p:spPr>
        <p:txBody>
          <a:bodyPr wrap="square" lIns="0" tIns="0" rIns="0" bIns="0" rtlCol="0" anchor="t"/>
          <a:lstStyle/>
          <a:p>
            <a:pPr marL="342900" indent="-342900">
              <a:spcAft>
                <a:spcPts val="1000"/>
              </a:spcAft>
              <a:buSzPct val="100000"/>
              <a:buChar char="▪"/>
            </a:pPr>
            <a:r>
              <a:rPr lang="en-US" sz="1250" dirty="0">
                <a:solidFill>
                  <a:srgbClr val="1B1F27"/>
                </a:solidFill>
                <a:latin typeface="Calibri" pitchFamily="34" charset="0"/>
                <a:ea typeface="Calibri" pitchFamily="34" charset="-122"/>
                <a:cs typeface="Calibri" pitchFamily="34" charset="-120"/>
              </a:rPr>
              <a:t>Recruitment &amp; selection are governed centrally through a Global Diversity Board that reports to the Unilever Leadership Executive.</a:t>
            </a:r>
            <a:endParaRPr lang="en-US" sz="1250" dirty="0"/>
          </a:p>
          <a:p>
            <a:pPr marL="342900" indent="-342900">
              <a:spcAft>
                <a:spcPts val="1000"/>
              </a:spcAft>
              <a:buSzPct val="100000"/>
              <a:buChar char="▪"/>
            </a:pPr>
            <a:r>
              <a:rPr lang="en-US" sz="1250" dirty="0">
                <a:solidFill>
                  <a:srgbClr val="1B1F27"/>
                </a:solidFill>
                <a:latin typeface="Calibri" pitchFamily="34" charset="0"/>
                <a:ea typeface="Calibri" pitchFamily="34" charset="-122"/>
                <a:cs typeface="Calibri" pitchFamily="34" charset="-120"/>
              </a:rPr>
              <a:t>The Code of Business Principles binds every hiring decision worldwide to consistent ethical and equal-opportunity standards.</a:t>
            </a:r>
            <a:endParaRPr lang="en-US" sz="1250" dirty="0"/>
          </a:p>
          <a:p>
            <a:pPr marL="342900" indent="-342900">
              <a:spcAft>
                <a:spcPts val="1000"/>
              </a:spcAft>
              <a:buSzPct val="100000"/>
              <a:buChar char="▪"/>
            </a:pPr>
            <a:r>
              <a:rPr lang="en-US" sz="1250" dirty="0">
                <a:solidFill>
                  <a:srgbClr val="1B1F27"/>
                </a:solidFill>
                <a:latin typeface="Calibri" pitchFamily="34" charset="0"/>
                <a:ea typeface="Calibri" pitchFamily="34" charset="-122"/>
                <a:cs typeface="Calibri" pitchFamily="34" charset="-120"/>
              </a:rPr>
              <a:t>Talent programmes (e.g. the Unilever Future Leaders Programme) link entry-level hiring directly to long-term leadership pipelines.</a:t>
            </a:r>
            <a:endParaRPr lang="en-US" sz="1250" dirty="0"/>
          </a:p>
        </p:txBody>
      </p:sp>
      <p:sp>
        <p:nvSpPr>
          <p:cNvPr id="8" name="Shape 6"/>
          <p:cNvSpPr/>
          <p:nvPr/>
        </p:nvSpPr>
        <p:spPr>
          <a:xfrm>
            <a:off x="7315200" y="1600200"/>
            <a:ext cx="4297680" cy="4206240"/>
          </a:xfrm>
          <a:prstGeom prst="roundRect">
            <a:avLst>
              <a:gd name="adj" fmla="val 1739"/>
            </a:avLst>
          </a:prstGeom>
          <a:solidFill>
            <a:srgbClr val="122C5C"/>
          </a:solidFill>
          <a:ln/>
          <a:effectLst>
            <a:outerShdw blurRad="76200" dist="25400" dir="5400000" algn="bl" rotWithShape="0">
              <a:srgbClr val="3B4A63">
                <a:alpha val="18000"/>
              </a:srgbClr>
            </a:outerShdw>
          </a:effectLst>
        </p:spPr>
      </p:sp>
      <p:sp>
        <p:nvSpPr>
          <p:cNvPr id="9" name="Text 7"/>
          <p:cNvSpPr/>
          <p:nvPr/>
        </p:nvSpPr>
        <p:spPr>
          <a:xfrm>
            <a:off x="7635240" y="1828800"/>
            <a:ext cx="3657600" cy="365760"/>
          </a:xfrm>
          <a:prstGeom prst="rect">
            <a:avLst/>
          </a:prstGeom>
          <a:noFill/>
          <a:ln/>
        </p:spPr>
        <p:txBody>
          <a:bodyPr wrap="square" rtlCol="0" anchor="ctr"/>
          <a:lstStyle/>
          <a:p>
            <a:pPr marL="0" indent="0">
              <a:buNone/>
            </a:pPr>
            <a:r>
              <a:rPr lang="en-US" sz="1500" b="1" dirty="0">
                <a:solidFill>
                  <a:srgbClr val="1FA98E"/>
                </a:solidFill>
                <a:latin typeface="Cambria" pitchFamily="34" charset="0"/>
                <a:ea typeface="Cambria" pitchFamily="34" charset="-122"/>
                <a:cs typeface="Cambria" pitchFamily="34" charset="-120"/>
              </a:rPr>
              <a:t>Why It Matters</a:t>
            </a:r>
            <a:endParaRPr lang="en-US" sz="1500" dirty="0"/>
          </a:p>
        </p:txBody>
      </p:sp>
      <p:sp>
        <p:nvSpPr>
          <p:cNvPr id="10" name="Text 8"/>
          <p:cNvSpPr/>
          <p:nvPr/>
        </p:nvSpPr>
        <p:spPr>
          <a:xfrm>
            <a:off x="7635240" y="2240280"/>
            <a:ext cx="3703320" cy="3383280"/>
          </a:xfrm>
          <a:prstGeom prst="rect">
            <a:avLst/>
          </a:prstGeom>
          <a:noFill/>
          <a:ln/>
        </p:spPr>
        <p:txBody>
          <a:bodyPr wrap="square" lIns="0" tIns="0" rIns="0" bIns="0" rtlCol="0" anchor="t"/>
          <a:lstStyle/>
          <a:p>
            <a:pPr marL="342900" indent="-342900">
              <a:spcAft>
                <a:spcPts val="1000"/>
              </a:spcAft>
              <a:buSzPct val="100000"/>
              <a:buChar char="▪"/>
            </a:pPr>
            <a:r>
              <a:rPr lang="en-US" sz="1250" dirty="0">
                <a:solidFill>
                  <a:srgbClr val="E4ECF6"/>
                </a:solidFill>
                <a:latin typeface="Calibri" pitchFamily="34" charset="0"/>
                <a:ea typeface="Calibri" pitchFamily="34" charset="-122"/>
                <a:cs typeface="Calibri" pitchFamily="34" charset="-120"/>
              </a:rPr>
              <a:t>Poor recruitment/selection raises cost-per-hire and dilutes talent quality at 1.8m-application scale.</a:t>
            </a:r>
            <a:endParaRPr lang="en-US" sz="1250" dirty="0"/>
          </a:p>
          <a:p>
            <a:pPr marL="342900" indent="-342900">
              <a:spcAft>
                <a:spcPts val="1000"/>
              </a:spcAft>
              <a:buSzPct val="100000"/>
              <a:buChar char="▪"/>
            </a:pPr>
            <a:r>
              <a:rPr lang="en-US" sz="1250" dirty="0">
                <a:solidFill>
                  <a:srgbClr val="E4ECF6"/>
                </a:solidFill>
                <a:latin typeface="Calibri" pitchFamily="34" charset="0"/>
                <a:ea typeface="Calibri" pitchFamily="34" charset="-122"/>
                <a:cs typeface="Calibri" pitchFamily="34" charset="-120"/>
              </a:rPr>
              <a:t>Weak orientation is linked to early attrition and a breached psychological contract.</a:t>
            </a:r>
            <a:endParaRPr lang="en-US" sz="1250" dirty="0"/>
          </a:p>
          <a:p>
            <a:pPr marL="342900" indent="-342900">
              <a:spcAft>
                <a:spcPts val="1000"/>
              </a:spcAft>
              <a:buSzPct val="100000"/>
              <a:buChar char="▪"/>
            </a:pPr>
            <a:r>
              <a:rPr lang="en-US" sz="1250" dirty="0">
                <a:solidFill>
                  <a:srgbClr val="E4ECF6"/>
                </a:solidFill>
                <a:latin typeface="Calibri" pitchFamily="34" charset="0"/>
                <a:ea typeface="Calibri" pitchFamily="34" charset="-122"/>
                <a:cs typeface="Calibri" pitchFamily="34" charset="-120"/>
              </a:rPr>
              <a:t>Strong practice protects Unilever's employer brand with purpose-driven graduate talent.</a:t>
            </a:r>
            <a:endParaRPr lang="en-US" sz="1250" dirty="0"/>
          </a:p>
        </p:txBody>
      </p:sp>
      <p:sp>
        <p:nvSpPr>
          <p:cNvPr id="11" name="Text 9"/>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5</a:t>
            </a:r>
            <a:endParaRPr lang="en-US" sz="1000" dirty="0"/>
          </a:p>
        </p:txBody>
      </p:sp>
      <p:sp>
        <p:nvSpPr>
          <p:cNvPr id="12" name="Text 10"/>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CURRENT POLICIES &amp; PRACTICES — 1 OF 3</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Recruitment at Unilever</a:t>
            </a:r>
            <a:endParaRPr lang="en-US" sz="3000" dirty="0"/>
          </a:p>
        </p:txBody>
      </p:sp>
      <p:sp>
        <p:nvSpPr>
          <p:cNvPr id="4" name="Shape 2"/>
          <p:cNvSpPr/>
          <p:nvPr/>
        </p:nvSpPr>
        <p:spPr>
          <a:xfrm>
            <a:off x="548640" y="1645920"/>
            <a:ext cx="5349240" cy="2011680"/>
          </a:xfrm>
          <a:prstGeom prst="roundRect">
            <a:avLst>
              <a:gd name="adj" fmla="val 3636"/>
            </a:avLst>
          </a:prstGeom>
          <a:solidFill>
            <a:srgbClr val="F4F7FB"/>
          </a:solidFill>
          <a:ln/>
          <a:effectLst>
            <a:outerShdw blurRad="76200" dist="25400" dir="5400000" algn="bl" rotWithShape="0">
              <a:srgbClr val="3B4A63">
                <a:alpha val="18000"/>
              </a:srgbClr>
            </a:outerShdw>
          </a:effectLst>
        </p:spPr>
      </p:sp>
      <p:sp>
        <p:nvSpPr>
          <p:cNvPr id="5" name="Text 3"/>
          <p:cNvSpPr/>
          <p:nvPr/>
        </p:nvSpPr>
        <p:spPr>
          <a:xfrm>
            <a:off x="822960" y="182880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Employer Branding</a:t>
            </a:r>
            <a:endParaRPr lang="en-US" sz="1500" dirty="0"/>
          </a:p>
        </p:txBody>
      </p:sp>
      <p:sp>
        <p:nvSpPr>
          <p:cNvPr id="6" name="Text 4"/>
          <p:cNvSpPr/>
          <p:nvPr/>
        </p:nvSpPr>
        <p:spPr>
          <a:xfrm>
            <a:off x="822960" y="224028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Purpose-led messaging ("Brightening everyday life") and sustainability credentials attract purpose-driven graduate applicants (Unilever Careers, 2025).</a:t>
            </a:r>
            <a:endParaRPr lang="en-US" sz="1200" dirty="0"/>
          </a:p>
        </p:txBody>
      </p:sp>
      <p:sp>
        <p:nvSpPr>
          <p:cNvPr id="7" name="Shape 5"/>
          <p:cNvSpPr/>
          <p:nvPr/>
        </p:nvSpPr>
        <p:spPr>
          <a:xfrm>
            <a:off x="6172200" y="1645920"/>
            <a:ext cx="5349240" cy="2011680"/>
          </a:xfrm>
          <a:prstGeom prst="roundRect">
            <a:avLst>
              <a:gd name="adj" fmla="val 3636"/>
            </a:avLst>
          </a:prstGeom>
          <a:solidFill>
            <a:srgbClr val="F4F7FB"/>
          </a:solidFill>
          <a:ln/>
          <a:effectLst>
            <a:outerShdw blurRad="76200" dist="25400" dir="5400000" algn="bl" rotWithShape="0">
              <a:srgbClr val="3B4A63">
                <a:alpha val="18000"/>
              </a:srgbClr>
            </a:outerShdw>
          </a:effectLst>
        </p:spPr>
      </p:sp>
      <p:sp>
        <p:nvSpPr>
          <p:cNvPr id="8" name="Text 6"/>
          <p:cNvSpPr/>
          <p:nvPr/>
        </p:nvSpPr>
        <p:spPr>
          <a:xfrm>
            <a:off x="6446520" y="182880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Campus Partnerships</a:t>
            </a:r>
            <a:endParaRPr lang="en-US" sz="1500" dirty="0"/>
          </a:p>
        </p:txBody>
      </p:sp>
      <p:sp>
        <p:nvSpPr>
          <p:cNvPr id="9" name="Text 7"/>
          <p:cNvSpPr/>
          <p:nvPr/>
        </p:nvSpPr>
        <p:spPr>
          <a:xfrm>
            <a:off x="6446520" y="224028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Sponsored programmes, on-campus interviews and research collaborations build early brand affinity and a steady talent pipeline.</a:t>
            </a:r>
            <a:endParaRPr lang="en-US" sz="1200" dirty="0"/>
          </a:p>
        </p:txBody>
      </p:sp>
      <p:sp>
        <p:nvSpPr>
          <p:cNvPr id="10" name="Shape 8"/>
          <p:cNvSpPr/>
          <p:nvPr/>
        </p:nvSpPr>
        <p:spPr>
          <a:xfrm>
            <a:off x="548640" y="3886200"/>
            <a:ext cx="5349240" cy="2011680"/>
          </a:xfrm>
          <a:prstGeom prst="roundRect">
            <a:avLst>
              <a:gd name="adj" fmla="val 3636"/>
            </a:avLst>
          </a:prstGeom>
          <a:solidFill>
            <a:srgbClr val="F4F7FB"/>
          </a:solidFill>
          <a:ln/>
          <a:effectLst>
            <a:outerShdw blurRad="76200" dist="25400" dir="5400000" algn="bl" rotWithShape="0">
              <a:srgbClr val="3B4A63">
                <a:alpha val="18000"/>
              </a:srgbClr>
            </a:outerShdw>
          </a:effectLst>
        </p:spPr>
      </p:sp>
      <p:sp>
        <p:nvSpPr>
          <p:cNvPr id="11" name="Text 9"/>
          <p:cNvSpPr/>
          <p:nvPr/>
        </p:nvSpPr>
        <p:spPr>
          <a:xfrm>
            <a:off x="822960" y="406908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Early-Careers Routes</a:t>
            </a:r>
            <a:endParaRPr lang="en-US" sz="1500" dirty="0"/>
          </a:p>
        </p:txBody>
      </p:sp>
      <p:sp>
        <p:nvSpPr>
          <p:cNvPr id="12" name="Text 10"/>
          <p:cNvSpPr/>
          <p:nvPr/>
        </p:nvSpPr>
        <p:spPr>
          <a:xfrm>
            <a:off x="822960" y="448056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Apprenticeships (Level 3 Data &amp; Business Admin, Chartered Management Degree) and the Unilever Future Leaders Programme (UFLP) recruit ~800 leaders yearly from up to 250,000 applicants.</a:t>
            </a:r>
            <a:endParaRPr lang="en-US" sz="1200" dirty="0"/>
          </a:p>
        </p:txBody>
      </p:sp>
      <p:sp>
        <p:nvSpPr>
          <p:cNvPr id="13" name="Shape 11"/>
          <p:cNvSpPr/>
          <p:nvPr/>
        </p:nvSpPr>
        <p:spPr>
          <a:xfrm>
            <a:off x="6172200" y="3886200"/>
            <a:ext cx="5349240" cy="2011680"/>
          </a:xfrm>
          <a:prstGeom prst="roundRect">
            <a:avLst>
              <a:gd name="adj" fmla="val 3636"/>
            </a:avLst>
          </a:prstGeom>
          <a:solidFill>
            <a:srgbClr val="F4F7FB"/>
          </a:solidFill>
          <a:ln/>
          <a:effectLst>
            <a:outerShdw blurRad="76200" dist="25400" dir="5400000" algn="bl" rotWithShape="0">
              <a:srgbClr val="3B4A63">
                <a:alpha val="18000"/>
              </a:srgbClr>
            </a:outerShdw>
          </a:effectLst>
        </p:spPr>
      </p:sp>
      <p:sp>
        <p:nvSpPr>
          <p:cNvPr id="14" name="Text 12"/>
          <p:cNvSpPr/>
          <p:nvPr/>
        </p:nvSpPr>
        <p:spPr>
          <a:xfrm>
            <a:off x="6446520" y="406908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Digital Sourcing</a:t>
            </a:r>
            <a:endParaRPr lang="en-US" sz="1500" dirty="0"/>
          </a:p>
        </p:txBody>
      </p:sp>
      <p:sp>
        <p:nvSpPr>
          <p:cNvPr id="15" name="Text 13"/>
          <p:cNvSpPr/>
          <p:nvPr/>
        </p:nvSpPr>
        <p:spPr>
          <a:xfrm>
            <a:off x="6446520" y="448056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Roles are advertised through Unilever's global careers portal and LinkedIn, feeding a single applicant-tracking system across 190+ countries.</a:t>
            </a:r>
            <a:endParaRPr lang="en-US" sz="1200" dirty="0"/>
          </a:p>
        </p:txBody>
      </p:sp>
      <p:sp>
        <p:nvSpPr>
          <p:cNvPr id="16" name="Text 14"/>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6</a:t>
            </a:r>
            <a:endParaRPr lang="en-US" sz="1000" dirty="0"/>
          </a:p>
        </p:txBody>
      </p:sp>
      <p:sp>
        <p:nvSpPr>
          <p:cNvPr id="17" name="Text 15"/>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CURRENT POLICIES &amp; PRACTICES — 2 OF 3</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Selection: AI-Enabled Assessment at Scale</a:t>
            </a:r>
            <a:endParaRPr lang="en-US" sz="3000" dirty="0"/>
          </a:p>
        </p:txBody>
      </p:sp>
      <p:sp>
        <p:nvSpPr>
          <p:cNvPr id="4" name="Text 2"/>
          <p:cNvSpPr/>
          <p:nvPr/>
        </p:nvSpPr>
        <p:spPr>
          <a:xfrm>
            <a:off x="548640" y="1600200"/>
            <a:ext cx="5394960" cy="3291840"/>
          </a:xfrm>
          <a:prstGeom prst="rect">
            <a:avLst/>
          </a:prstGeom>
          <a:noFill/>
          <a:ln/>
        </p:spPr>
        <p:txBody>
          <a:bodyPr wrap="square" lIns="0" tIns="0" rIns="0" bIns="0" rtlCol="0" anchor="t"/>
          <a:lstStyle/>
          <a:p>
            <a:pPr marL="342900" indent="-342900">
              <a:spcAft>
                <a:spcPts val="1200"/>
              </a:spcAft>
              <a:buSzPct val="100000"/>
              <a:buChar char="▪"/>
            </a:pPr>
            <a:r>
              <a:rPr lang="en-US" sz="1300" dirty="0">
                <a:solidFill>
                  <a:srgbClr val="1B1F27"/>
                </a:solidFill>
                <a:latin typeface="Calibri" pitchFamily="34" charset="0"/>
                <a:ea typeface="Calibri" pitchFamily="34" charset="-122"/>
                <a:cs typeface="Calibri" pitchFamily="34" charset="-120"/>
              </a:rPr>
              <a:t>Since 2016, Unilever has partnered with Pymetrics (neuroscience-based games measuring ~50 traits) and HireVue (AI-assisted video interviews) (IMD, 2026).</a:t>
            </a:r>
            <a:endParaRPr lang="en-US" sz="1300" dirty="0"/>
          </a:p>
          <a:p>
            <a:pPr marL="342900" indent="-342900">
              <a:spcAft>
                <a:spcPts val="1200"/>
              </a:spcAft>
              <a:buSzPct val="100000"/>
              <a:buChar char="▪"/>
            </a:pPr>
            <a:r>
              <a:rPr lang="en-US" sz="1300" dirty="0">
                <a:solidFill>
                  <a:srgbClr val="1B1F27"/>
                </a:solidFill>
                <a:latin typeface="Calibri" pitchFamily="34" charset="0"/>
                <a:ea typeface="Calibri" pitchFamily="34" charset="-122"/>
                <a:cs typeface="Calibri" pitchFamily="34" charset="-120"/>
              </a:rPr>
              <a:t>A four-stage funnel — Impression, Retention, Selection, Decision — narrows large applicant pools before human recruiters and hiring committees make final calls.</a:t>
            </a:r>
            <a:endParaRPr lang="en-US" sz="1300" dirty="0"/>
          </a:p>
          <a:p>
            <a:pPr marL="342900" indent="-342900">
              <a:spcAft>
                <a:spcPts val="1200"/>
              </a:spcAft>
              <a:buSzPct val="100000"/>
              <a:buChar char="▪"/>
            </a:pPr>
            <a:r>
              <a:rPr lang="en-US" sz="1300" dirty="0">
                <a:solidFill>
                  <a:srgbClr val="1B1F27"/>
                </a:solidFill>
                <a:latin typeface="Calibri" pitchFamily="34" charset="0"/>
                <a:ea typeface="Calibri" pitchFamily="34" charset="-122"/>
                <a:cs typeface="Calibri" pitchFamily="34" charset="-120"/>
              </a:rPr>
              <a:t>Shortlisted candidates still complete assessment centres: group exercises, tests and an individual interview (JobzMall, 2025).</a:t>
            </a:r>
            <a:endParaRPr lang="en-US" sz="1300" dirty="0"/>
          </a:p>
        </p:txBody>
      </p:sp>
      <p:sp>
        <p:nvSpPr>
          <p:cNvPr id="5" name="Text 3"/>
          <p:cNvSpPr/>
          <p:nvPr/>
        </p:nvSpPr>
        <p:spPr>
          <a:xfrm>
            <a:off x="6263640" y="1600200"/>
            <a:ext cx="5394960" cy="320040"/>
          </a:xfrm>
          <a:prstGeom prst="rect">
            <a:avLst/>
          </a:prstGeom>
          <a:noFill/>
          <a:ln/>
        </p:spPr>
        <p:txBody>
          <a:bodyPr wrap="square" rtlCol="0" anchor="ctr"/>
          <a:lstStyle/>
          <a:p>
            <a:pPr marL="0" indent="0">
              <a:buNone/>
            </a:pPr>
            <a:r>
              <a:rPr lang="en-US" sz="1250" b="1" dirty="0">
                <a:solidFill>
                  <a:srgbClr val="122C5C"/>
                </a:solidFill>
                <a:latin typeface="Calibri" pitchFamily="34" charset="0"/>
                <a:ea typeface="Calibri" pitchFamily="34" charset="-122"/>
                <a:cs typeface="Calibri" pitchFamily="34" charset="-120"/>
              </a:rPr>
              <a:t>Time-to-Hire: Before vs After AI Adoption</a:t>
            </a:r>
            <a:endParaRPr lang="en-US" sz="1250" dirty="0"/>
          </a:p>
        </p:txBody>
      </p:sp>
      <p:graphicFrame>
        <p:nvGraphicFramePr>
          <p:cNvPr id="6" name="Chart 0"/>
          <p:cNvGraphicFramePr/>
          <p:nvPr/>
        </p:nvGraphicFramePr>
        <p:xfrm>
          <a:off x="6263640" y="1965960"/>
          <a:ext cx="5394960" cy="283464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4"/>
          <p:cNvSpPr/>
          <p:nvPr/>
        </p:nvSpPr>
        <p:spPr>
          <a:xfrm>
            <a:off x="6263640" y="4892040"/>
            <a:ext cx="5394960" cy="365760"/>
          </a:xfrm>
          <a:prstGeom prst="rect">
            <a:avLst/>
          </a:prstGeom>
          <a:noFill/>
          <a:ln/>
        </p:spPr>
        <p:txBody>
          <a:bodyPr wrap="square" rtlCol="0" anchor="ctr"/>
          <a:lstStyle/>
          <a:p>
            <a:pPr marL="0" indent="0">
              <a:buNone/>
            </a:pPr>
            <a:r>
              <a:rPr lang="en-US" sz="900" i="1" dirty="0">
                <a:solidFill>
                  <a:srgbClr val="5B6472"/>
                </a:solidFill>
                <a:latin typeface="Calibri" pitchFamily="34" charset="0"/>
                <a:ea typeface="Calibri" pitchFamily="34" charset="-122"/>
                <a:cs typeface="Calibri" pitchFamily="34" charset="-120"/>
              </a:rPr>
              <a:t>Illustrative, based on Unilever's reported ~90% reduction in time-to-hire (Reruption, 2026; GSD Council, 2026)</a:t>
            </a:r>
            <a:endParaRPr lang="en-US" sz="900" dirty="0"/>
          </a:p>
        </p:txBody>
      </p:sp>
      <p:sp>
        <p:nvSpPr>
          <p:cNvPr id="8" name="Text 5"/>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7</a:t>
            </a:r>
            <a:endParaRPr lang="en-US" sz="1000" dirty="0"/>
          </a:p>
        </p:txBody>
      </p:sp>
      <p:sp>
        <p:nvSpPr>
          <p:cNvPr id="9" name="Text 6"/>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CURRENT POLICIES &amp; PRACTICES — 3 OF 3</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Orientation &amp; Onboarding</a:t>
            </a:r>
            <a:endParaRPr lang="en-US" sz="3000" dirty="0"/>
          </a:p>
        </p:txBody>
      </p:sp>
      <p:sp>
        <p:nvSpPr>
          <p:cNvPr id="4" name="Shape 2"/>
          <p:cNvSpPr/>
          <p:nvPr/>
        </p:nvSpPr>
        <p:spPr>
          <a:xfrm>
            <a:off x="640080" y="1691640"/>
            <a:ext cx="731520" cy="731520"/>
          </a:xfrm>
          <a:prstGeom prst="ellipse">
            <a:avLst/>
          </a:prstGeom>
          <a:solidFill>
            <a:srgbClr val="1FA98E"/>
          </a:solidFill>
          <a:ln/>
        </p:spPr>
      </p:sp>
      <p:sp>
        <p:nvSpPr>
          <p:cNvPr id="5" name="Text 3"/>
          <p:cNvSpPr/>
          <p:nvPr/>
        </p:nvSpPr>
        <p:spPr>
          <a:xfrm>
            <a:off x="640080" y="1691640"/>
            <a:ext cx="731520" cy="731520"/>
          </a:xfrm>
          <a:prstGeom prst="rect">
            <a:avLst/>
          </a:prstGeom>
          <a:noFill/>
          <a:ln/>
        </p:spPr>
        <p:txBody>
          <a:bodyPr wrap="square" lIns="0" tIns="0" rIns="0" bIns="0" rtlCol="0" anchor="ctr"/>
          <a:lstStyle/>
          <a:p>
            <a:pPr marL="0" indent="0" algn="ctr">
              <a:buNone/>
            </a:pPr>
            <a:r>
              <a:rPr lang="en-US" sz="2080" b="1" dirty="0">
                <a:solidFill>
                  <a:srgbClr val="FFFFFF"/>
                </a:solidFill>
                <a:latin typeface="Calibri" pitchFamily="34" charset="0"/>
                <a:ea typeface="Calibri" pitchFamily="34" charset="-122"/>
                <a:cs typeface="Calibri" pitchFamily="34" charset="-120"/>
              </a:rPr>
              <a:t>1</a:t>
            </a:r>
            <a:endParaRPr lang="en-US" sz="2080" dirty="0"/>
          </a:p>
        </p:txBody>
      </p:sp>
      <p:sp>
        <p:nvSpPr>
          <p:cNvPr id="6" name="Text 4"/>
          <p:cNvSpPr/>
          <p:nvPr/>
        </p:nvSpPr>
        <p:spPr>
          <a:xfrm>
            <a:off x="1645920" y="1645920"/>
            <a:ext cx="4023360" cy="457200"/>
          </a:xfrm>
          <a:prstGeom prst="rect">
            <a:avLst/>
          </a:prstGeom>
          <a:noFill/>
          <a:ln/>
        </p:spPr>
        <p:txBody>
          <a:bodyPr wrap="square" rtlCol="0" anchor="ctr"/>
          <a:lstStyle/>
          <a:p>
            <a:pPr marL="0" indent="0">
              <a:buNone/>
            </a:pPr>
            <a:r>
              <a:rPr lang="en-US" sz="1550" b="1" dirty="0">
                <a:solidFill>
                  <a:srgbClr val="122C5C"/>
                </a:solidFill>
                <a:latin typeface="Cambria" pitchFamily="34" charset="0"/>
                <a:ea typeface="Cambria" pitchFamily="34" charset="-122"/>
                <a:cs typeface="Cambria" pitchFamily="34" charset="-120"/>
              </a:rPr>
              <a:t>Structured Induction</a:t>
            </a:r>
            <a:endParaRPr lang="en-US" sz="1550" dirty="0"/>
          </a:p>
        </p:txBody>
      </p:sp>
      <p:sp>
        <p:nvSpPr>
          <p:cNvPr id="7" name="Text 5"/>
          <p:cNvSpPr/>
          <p:nvPr/>
        </p:nvSpPr>
        <p:spPr>
          <a:xfrm>
            <a:off x="1645920" y="2057400"/>
            <a:ext cx="9692640" cy="914400"/>
          </a:xfrm>
          <a:prstGeom prst="rect">
            <a:avLst/>
          </a:prstGeom>
          <a:noFill/>
          <a:ln/>
        </p:spPr>
        <p:txBody>
          <a:bodyPr wrap="square" rtlCol="0" anchor="t"/>
          <a:lstStyle/>
          <a:p>
            <a:pPr marL="0" indent="0">
              <a:buNone/>
            </a:pPr>
            <a:r>
              <a:rPr lang="en-US" sz="1250" dirty="0">
                <a:solidFill>
                  <a:srgbClr val="1B1F27"/>
                </a:solidFill>
                <a:latin typeface="Calibri" pitchFamily="34" charset="0"/>
                <a:ea typeface="Calibri" pitchFamily="34" charset="-122"/>
                <a:cs typeface="Calibri" pitchFamily="34" charset="-120"/>
              </a:rPr>
              <a:t>New joiners receive role clarity, systems access and cultural introduction aligned to the Code of Business Principles.</a:t>
            </a:r>
            <a:endParaRPr lang="en-US" sz="1250" dirty="0"/>
          </a:p>
        </p:txBody>
      </p:sp>
      <p:sp>
        <p:nvSpPr>
          <p:cNvPr id="8" name="Shape 6"/>
          <p:cNvSpPr/>
          <p:nvPr/>
        </p:nvSpPr>
        <p:spPr>
          <a:xfrm>
            <a:off x="640080" y="3108960"/>
            <a:ext cx="731520" cy="731520"/>
          </a:xfrm>
          <a:prstGeom prst="ellipse">
            <a:avLst/>
          </a:prstGeom>
          <a:solidFill>
            <a:srgbClr val="1FA98E"/>
          </a:solidFill>
          <a:ln/>
        </p:spPr>
      </p:sp>
      <p:sp>
        <p:nvSpPr>
          <p:cNvPr id="9" name="Text 7"/>
          <p:cNvSpPr/>
          <p:nvPr/>
        </p:nvSpPr>
        <p:spPr>
          <a:xfrm>
            <a:off x="640080" y="3108960"/>
            <a:ext cx="731520" cy="731520"/>
          </a:xfrm>
          <a:prstGeom prst="rect">
            <a:avLst/>
          </a:prstGeom>
          <a:noFill/>
          <a:ln/>
        </p:spPr>
        <p:txBody>
          <a:bodyPr wrap="square" lIns="0" tIns="0" rIns="0" bIns="0" rtlCol="0" anchor="ctr"/>
          <a:lstStyle/>
          <a:p>
            <a:pPr marL="0" indent="0" algn="ctr">
              <a:buNone/>
            </a:pPr>
            <a:r>
              <a:rPr lang="en-US" sz="2080" b="1" dirty="0">
                <a:solidFill>
                  <a:srgbClr val="FFFFFF"/>
                </a:solidFill>
                <a:latin typeface="Calibri" pitchFamily="34" charset="0"/>
                <a:ea typeface="Calibri" pitchFamily="34" charset="-122"/>
                <a:cs typeface="Calibri" pitchFamily="34" charset="-120"/>
              </a:rPr>
              <a:t>2</a:t>
            </a:r>
            <a:endParaRPr lang="en-US" sz="2080" dirty="0"/>
          </a:p>
        </p:txBody>
      </p:sp>
      <p:sp>
        <p:nvSpPr>
          <p:cNvPr id="10" name="Text 8"/>
          <p:cNvSpPr/>
          <p:nvPr/>
        </p:nvSpPr>
        <p:spPr>
          <a:xfrm>
            <a:off x="1645920" y="3063240"/>
            <a:ext cx="4023360" cy="457200"/>
          </a:xfrm>
          <a:prstGeom prst="rect">
            <a:avLst/>
          </a:prstGeom>
          <a:noFill/>
          <a:ln/>
        </p:spPr>
        <p:txBody>
          <a:bodyPr wrap="square" rtlCol="0" anchor="ctr"/>
          <a:lstStyle/>
          <a:p>
            <a:pPr marL="0" indent="0">
              <a:buNone/>
            </a:pPr>
            <a:r>
              <a:rPr lang="en-US" sz="1550" b="1" dirty="0">
                <a:solidFill>
                  <a:srgbClr val="122C5C"/>
                </a:solidFill>
                <a:latin typeface="Cambria" pitchFamily="34" charset="0"/>
                <a:ea typeface="Cambria" pitchFamily="34" charset="-122"/>
                <a:cs typeface="Cambria" pitchFamily="34" charset="-120"/>
              </a:rPr>
              <a:t>Early-Careers Cohorts</a:t>
            </a:r>
            <a:endParaRPr lang="en-US" sz="1550" dirty="0"/>
          </a:p>
        </p:txBody>
      </p:sp>
      <p:sp>
        <p:nvSpPr>
          <p:cNvPr id="11" name="Text 9"/>
          <p:cNvSpPr/>
          <p:nvPr/>
        </p:nvSpPr>
        <p:spPr>
          <a:xfrm>
            <a:off x="1645920" y="3474720"/>
            <a:ext cx="9692640" cy="914400"/>
          </a:xfrm>
          <a:prstGeom prst="rect">
            <a:avLst/>
          </a:prstGeom>
          <a:noFill/>
          <a:ln/>
        </p:spPr>
        <p:txBody>
          <a:bodyPr wrap="square" rtlCol="0" anchor="t"/>
          <a:lstStyle/>
          <a:p>
            <a:pPr marL="0" indent="0">
              <a:buNone/>
            </a:pPr>
            <a:r>
              <a:rPr lang="en-US" sz="1250" dirty="0">
                <a:solidFill>
                  <a:srgbClr val="1B1F27"/>
                </a:solidFill>
                <a:latin typeface="Calibri" pitchFamily="34" charset="0"/>
                <a:ea typeface="Calibri" pitchFamily="34" charset="-122"/>
                <a:cs typeface="Calibri" pitchFamily="34" charset="-120"/>
              </a:rPr>
              <a:t>Apprentices and graduates join structured, multi-year development pathways combining real work with formal qualifications.</a:t>
            </a:r>
            <a:endParaRPr lang="en-US" sz="1250" dirty="0"/>
          </a:p>
        </p:txBody>
      </p:sp>
      <p:sp>
        <p:nvSpPr>
          <p:cNvPr id="12" name="Shape 10"/>
          <p:cNvSpPr/>
          <p:nvPr/>
        </p:nvSpPr>
        <p:spPr>
          <a:xfrm>
            <a:off x="640080" y="4526280"/>
            <a:ext cx="731520" cy="731520"/>
          </a:xfrm>
          <a:prstGeom prst="ellipse">
            <a:avLst/>
          </a:prstGeom>
          <a:solidFill>
            <a:srgbClr val="1FA98E"/>
          </a:solidFill>
          <a:ln/>
        </p:spPr>
      </p:sp>
      <p:sp>
        <p:nvSpPr>
          <p:cNvPr id="13" name="Text 11"/>
          <p:cNvSpPr/>
          <p:nvPr/>
        </p:nvSpPr>
        <p:spPr>
          <a:xfrm>
            <a:off x="640080" y="4526280"/>
            <a:ext cx="731520" cy="731520"/>
          </a:xfrm>
          <a:prstGeom prst="rect">
            <a:avLst/>
          </a:prstGeom>
          <a:noFill/>
          <a:ln/>
        </p:spPr>
        <p:txBody>
          <a:bodyPr wrap="square" lIns="0" tIns="0" rIns="0" bIns="0" rtlCol="0" anchor="ctr"/>
          <a:lstStyle/>
          <a:p>
            <a:pPr marL="0" indent="0" algn="ctr">
              <a:buNone/>
            </a:pPr>
            <a:r>
              <a:rPr lang="en-US" sz="2080" b="1" dirty="0">
                <a:solidFill>
                  <a:srgbClr val="FFFFFF"/>
                </a:solidFill>
                <a:latin typeface="Calibri" pitchFamily="34" charset="0"/>
                <a:ea typeface="Calibri" pitchFamily="34" charset="-122"/>
                <a:cs typeface="Calibri" pitchFamily="34" charset="-120"/>
              </a:rPr>
              <a:t>3</a:t>
            </a:r>
            <a:endParaRPr lang="en-US" sz="2080" dirty="0"/>
          </a:p>
        </p:txBody>
      </p:sp>
      <p:sp>
        <p:nvSpPr>
          <p:cNvPr id="14" name="Text 12"/>
          <p:cNvSpPr/>
          <p:nvPr/>
        </p:nvSpPr>
        <p:spPr>
          <a:xfrm>
            <a:off x="1645920" y="4480560"/>
            <a:ext cx="4023360" cy="457200"/>
          </a:xfrm>
          <a:prstGeom prst="rect">
            <a:avLst/>
          </a:prstGeom>
          <a:noFill/>
          <a:ln/>
        </p:spPr>
        <p:txBody>
          <a:bodyPr wrap="square" rtlCol="0" anchor="ctr"/>
          <a:lstStyle/>
          <a:p>
            <a:pPr marL="0" indent="0">
              <a:buNone/>
            </a:pPr>
            <a:r>
              <a:rPr lang="en-US" sz="1550" b="1" dirty="0">
                <a:solidFill>
                  <a:srgbClr val="122C5C"/>
                </a:solidFill>
                <a:latin typeface="Cambria" pitchFamily="34" charset="0"/>
                <a:ea typeface="Cambria" pitchFamily="34" charset="-122"/>
                <a:cs typeface="Cambria" pitchFamily="34" charset="-120"/>
              </a:rPr>
              <a:t>Support Infrastructure</a:t>
            </a:r>
            <a:endParaRPr lang="en-US" sz="1550" dirty="0"/>
          </a:p>
        </p:txBody>
      </p:sp>
      <p:sp>
        <p:nvSpPr>
          <p:cNvPr id="15" name="Text 13"/>
          <p:cNvSpPr/>
          <p:nvPr/>
        </p:nvSpPr>
        <p:spPr>
          <a:xfrm>
            <a:off x="1645920" y="4892040"/>
            <a:ext cx="9692640" cy="914400"/>
          </a:xfrm>
          <a:prstGeom prst="rect">
            <a:avLst/>
          </a:prstGeom>
          <a:noFill/>
          <a:ln/>
        </p:spPr>
        <p:txBody>
          <a:bodyPr wrap="square" rtlCol="0" anchor="t"/>
          <a:lstStyle/>
          <a:p>
            <a:pPr marL="0" indent="0">
              <a:buNone/>
            </a:pPr>
            <a:r>
              <a:rPr lang="en-US" sz="1250" dirty="0">
                <a:solidFill>
                  <a:srgbClr val="1B1F27"/>
                </a:solidFill>
                <a:latin typeface="Calibri" pitchFamily="34" charset="0"/>
                <a:ea typeface="Calibri" pitchFamily="34" charset="-122"/>
                <a:cs typeface="Calibri" pitchFamily="34" charset="-120"/>
              </a:rPr>
              <a:t>Flexible working, wellbeing initiatives, and employee assistance programmes support the transition into the business (JobzMall, 2025).</a:t>
            </a:r>
            <a:endParaRPr lang="en-US" sz="1250" dirty="0"/>
          </a:p>
        </p:txBody>
      </p:sp>
      <p:sp>
        <p:nvSpPr>
          <p:cNvPr id="16" name="Text 14"/>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8</a:t>
            </a:r>
            <a:endParaRPr lang="en-US" sz="1000" dirty="0"/>
          </a:p>
        </p:txBody>
      </p:sp>
      <p:sp>
        <p:nvSpPr>
          <p:cNvPr id="17" name="Text 15"/>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THEORETICAL FRAMEWORK — 1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The Psychological Contract</a:t>
            </a:r>
            <a:endParaRPr lang="en-US" sz="3000" dirty="0"/>
          </a:p>
        </p:txBody>
      </p:sp>
      <p:sp>
        <p:nvSpPr>
          <p:cNvPr id="4" name="Shape 2"/>
          <p:cNvSpPr/>
          <p:nvPr/>
        </p:nvSpPr>
        <p:spPr>
          <a:xfrm>
            <a:off x="548640" y="1600200"/>
            <a:ext cx="5394960" cy="4206240"/>
          </a:xfrm>
          <a:prstGeom prst="roundRect">
            <a:avLst>
              <a:gd name="adj" fmla="val 1739"/>
            </a:avLst>
          </a:prstGeom>
          <a:solidFill>
            <a:srgbClr val="F4F7FB"/>
          </a:solidFill>
          <a:ln/>
          <a:effectLst>
            <a:outerShdw blurRad="76200" dist="25400" dir="5400000" algn="bl" rotWithShape="0">
              <a:srgbClr val="3B4A63">
                <a:alpha val="18000"/>
              </a:srgbClr>
            </a:outerShdw>
          </a:effectLst>
        </p:spPr>
      </p:sp>
      <p:sp>
        <p:nvSpPr>
          <p:cNvPr id="5" name="Text 3"/>
          <p:cNvSpPr/>
          <p:nvPr/>
        </p:nvSpPr>
        <p:spPr>
          <a:xfrm>
            <a:off x="822960" y="1828800"/>
            <a:ext cx="4846320" cy="1005840"/>
          </a:xfrm>
          <a:prstGeom prst="rect">
            <a:avLst/>
          </a:prstGeom>
          <a:noFill/>
          <a:ln/>
        </p:spPr>
        <p:txBody>
          <a:bodyPr wrap="square" rtlCol="0" anchor="ctr"/>
          <a:lstStyle/>
          <a:p>
            <a:pPr marL="0" indent="0">
              <a:buNone/>
            </a:pPr>
            <a:r>
              <a:rPr lang="en-US" sz="1300" dirty="0">
                <a:solidFill>
                  <a:srgbClr val="1B1F27"/>
                </a:solidFill>
                <a:latin typeface="Calibri" pitchFamily="34" charset="0"/>
                <a:ea typeface="Calibri" pitchFamily="34" charset="-122"/>
                <a:cs typeface="Calibri" pitchFamily="34" charset="-120"/>
              </a:rPr>
              <a:t>Rousseau (1989) defines the psychological contract as the unwritten set of mutual beliefs and perceived obligations between employer and employee — distinct from the formal written contract.</a:t>
            </a:r>
            <a:endParaRPr lang="en-US" sz="1300" dirty="0"/>
          </a:p>
        </p:txBody>
      </p:sp>
      <p:sp>
        <p:nvSpPr>
          <p:cNvPr id="6" name="Text 4"/>
          <p:cNvSpPr/>
          <p:nvPr/>
        </p:nvSpPr>
        <p:spPr>
          <a:xfrm>
            <a:off x="822960" y="2834640"/>
            <a:ext cx="4846320" cy="914400"/>
          </a:xfrm>
          <a:prstGeom prst="rect">
            <a:avLst/>
          </a:prstGeom>
          <a:noFill/>
          <a:ln/>
        </p:spPr>
        <p:txBody>
          <a:bodyPr wrap="square" rtlCol="0" anchor="ctr"/>
          <a:lstStyle/>
          <a:p>
            <a:pPr marL="0" indent="0">
              <a:buNone/>
            </a:pPr>
            <a:r>
              <a:rPr lang="en-US" sz="1300" i="1" dirty="0">
                <a:solidFill>
                  <a:srgbClr val="5B6472"/>
                </a:solidFill>
                <a:latin typeface="Calibri" pitchFamily="34" charset="0"/>
                <a:ea typeface="Calibri" pitchFamily="34" charset="-122"/>
                <a:cs typeface="Calibri" pitchFamily="34" charset="-120"/>
              </a:rPr>
              <a:t>Rooted in Blau's (1964) social exchange theory: once an organisation offers something (growth, fairness, support), employees instinctively expect reciprocity.</a:t>
            </a:r>
            <a:endParaRPr lang="en-US" sz="1300" dirty="0"/>
          </a:p>
        </p:txBody>
      </p:sp>
      <p:sp>
        <p:nvSpPr>
          <p:cNvPr id="7" name="Text 5"/>
          <p:cNvSpPr/>
          <p:nvPr/>
        </p:nvSpPr>
        <p:spPr>
          <a:xfrm>
            <a:off x="822960" y="3794760"/>
            <a:ext cx="4846320" cy="1737360"/>
          </a:xfrm>
          <a:prstGeom prst="rect">
            <a:avLst/>
          </a:prstGeom>
          <a:noFill/>
          <a:ln/>
        </p:spPr>
        <p:txBody>
          <a:bodyPr wrap="square" rtlCol="0" anchor="ctr"/>
          <a:lstStyle/>
          <a:p>
            <a:pPr marL="0" indent="0">
              <a:buNone/>
            </a:pPr>
            <a:r>
              <a:rPr lang="en-US" sz="1300" dirty="0">
                <a:solidFill>
                  <a:srgbClr val="1B1F27"/>
                </a:solidFill>
                <a:latin typeface="Calibri" pitchFamily="34" charset="0"/>
                <a:ea typeface="Calibri" pitchFamily="34" charset="-122"/>
                <a:cs typeface="Calibri" pitchFamily="34" charset="-120"/>
              </a:rPr>
              <a:t>For Unilever, the contract begins at first contact — an AI-driven application experience already signals how the organisation treats people, before any offer is made.</a:t>
            </a:r>
            <a:endParaRPr lang="en-US" sz="1300" dirty="0"/>
          </a:p>
        </p:txBody>
      </p:sp>
      <p:sp>
        <p:nvSpPr>
          <p:cNvPr id="8" name="Shape 6"/>
          <p:cNvSpPr/>
          <p:nvPr/>
        </p:nvSpPr>
        <p:spPr>
          <a:xfrm>
            <a:off x="6492240" y="2377440"/>
            <a:ext cx="1554480" cy="1554480"/>
          </a:xfrm>
          <a:prstGeom prst="roundRect">
            <a:avLst>
              <a:gd name="adj" fmla="val 50000"/>
            </a:avLst>
          </a:prstGeom>
          <a:solidFill>
            <a:srgbClr val="122C5C"/>
          </a:solidFill>
          <a:ln/>
        </p:spPr>
      </p:sp>
      <p:sp>
        <p:nvSpPr>
          <p:cNvPr id="9" name="Text 7"/>
          <p:cNvSpPr/>
          <p:nvPr/>
        </p:nvSpPr>
        <p:spPr>
          <a:xfrm>
            <a:off x="6492240" y="2377440"/>
            <a:ext cx="1554480" cy="155448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Recruitment</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(expectations form)</a:t>
            </a:r>
            <a:endParaRPr lang="en-US" sz="1000" dirty="0"/>
          </a:p>
        </p:txBody>
      </p:sp>
      <p:sp>
        <p:nvSpPr>
          <p:cNvPr id="10" name="Shape 8"/>
          <p:cNvSpPr/>
          <p:nvPr/>
        </p:nvSpPr>
        <p:spPr>
          <a:xfrm>
            <a:off x="8046720" y="3154680"/>
            <a:ext cx="228600" cy="0"/>
          </a:xfrm>
          <a:prstGeom prst="line">
            <a:avLst/>
          </a:prstGeom>
          <a:noFill/>
          <a:ln w="25400">
            <a:solidFill>
              <a:srgbClr val="5B6472"/>
            </a:solidFill>
            <a:prstDash val="solid"/>
            <a:tailEnd type="triangle"/>
          </a:ln>
        </p:spPr>
      </p:sp>
      <p:sp>
        <p:nvSpPr>
          <p:cNvPr id="11" name="Shape 9"/>
          <p:cNvSpPr/>
          <p:nvPr/>
        </p:nvSpPr>
        <p:spPr>
          <a:xfrm>
            <a:off x="8275320" y="2377440"/>
            <a:ext cx="1554480" cy="1554480"/>
          </a:xfrm>
          <a:prstGeom prst="roundRect">
            <a:avLst>
              <a:gd name="adj" fmla="val 50000"/>
            </a:avLst>
          </a:prstGeom>
          <a:solidFill>
            <a:srgbClr val="122C5C"/>
          </a:solidFill>
          <a:ln/>
        </p:spPr>
      </p:sp>
      <p:sp>
        <p:nvSpPr>
          <p:cNvPr id="12" name="Text 10"/>
          <p:cNvSpPr/>
          <p:nvPr/>
        </p:nvSpPr>
        <p:spPr>
          <a:xfrm>
            <a:off x="8275320" y="2377440"/>
            <a:ext cx="1554480" cy="155448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Selection</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(fairness tested)</a:t>
            </a:r>
            <a:endParaRPr lang="en-US" sz="1000" dirty="0"/>
          </a:p>
        </p:txBody>
      </p:sp>
      <p:sp>
        <p:nvSpPr>
          <p:cNvPr id="13" name="Shape 11"/>
          <p:cNvSpPr/>
          <p:nvPr/>
        </p:nvSpPr>
        <p:spPr>
          <a:xfrm>
            <a:off x="9829800" y="3154680"/>
            <a:ext cx="228600" cy="0"/>
          </a:xfrm>
          <a:prstGeom prst="line">
            <a:avLst/>
          </a:prstGeom>
          <a:noFill/>
          <a:ln w="25400">
            <a:solidFill>
              <a:srgbClr val="5B6472"/>
            </a:solidFill>
            <a:prstDash val="solid"/>
            <a:tailEnd type="triangle"/>
          </a:ln>
        </p:spPr>
      </p:sp>
      <p:sp>
        <p:nvSpPr>
          <p:cNvPr id="14" name="Shape 12"/>
          <p:cNvSpPr/>
          <p:nvPr/>
        </p:nvSpPr>
        <p:spPr>
          <a:xfrm>
            <a:off x="10058400" y="2377440"/>
            <a:ext cx="1554480" cy="1554480"/>
          </a:xfrm>
          <a:prstGeom prst="roundRect">
            <a:avLst>
              <a:gd name="adj" fmla="val 50000"/>
            </a:avLst>
          </a:prstGeom>
          <a:solidFill>
            <a:srgbClr val="E3A93C"/>
          </a:solidFill>
          <a:ln/>
        </p:spPr>
      </p:sp>
      <p:sp>
        <p:nvSpPr>
          <p:cNvPr id="15" name="Text 13"/>
          <p:cNvSpPr/>
          <p:nvPr/>
        </p:nvSpPr>
        <p:spPr>
          <a:xfrm>
            <a:off x="10058400" y="2377440"/>
            <a:ext cx="1554480" cy="155448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Orientation</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(contract confirmed</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or breached)</a:t>
            </a:r>
            <a:endParaRPr lang="en-US" sz="1000" dirty="0"/>
          </a:p>
        </p:txBody>
      </p:sp>
      <p:sp>
        <p:nvSpPr>
          <p:cNvPr id="16" name="Text 14"/>
          <p:cNvSpPr/>
          <p:nvPr/>
        </p:nvSpPr>
        <p:spPr>
          <a:xfrm>
            <a:off x="6492240" y="4297680"/>
            <a:ext cx="4937760" cy="146304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A breach at any stage (e.g. an impersonal AI rejection, a disorganised first week) can trigger disengagement before real work even begins (Caldwell &amp; Peters, 2018).</a:t>
            </a:r>
            <a:endParaRPr lang="en-US" sz="1200" dirty="0"/>
          </a:p>
        </p:txBody>
      </p:sp>
      <p:sp>
        <p:nvSpPr>
          <p:cNvPr id="17" name="Text 15"/>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9</a:t>
            </a:r>
            <a:endParaRPr lang="en-US" sz="1000" dirty="0"/>
          </a:p>
        </p:txBody>
      </p:sp>
      <p:sp>
        <p:nvSpPr>
          <p:cNvPr id="18" name="Text 16"/>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THEORETICAL FRAMEWORK — 2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Person–Organisation Fit &amp; the Resource-Based View</a:t>
            </a:r>
            <a:endParaRPr lang="en-US" sz="3000" dirty="0"/>
          </a:p>
        </p:txBody>
      </p:sp>
      <p:sp>
        <p:nvSpPr>
          <p:cNvPr id="4" name="Text 2"/>
          <p:cNvSpPr/>
          <p:nvPr/>
        </p:nvSpPr>
        <p:spPr>
          <a:xfrm>
            <a:off x="548640" y="1691640"/>
            <a:ext cx="5486400" cy="3840480"/>
          </a:xfrm>
          <a:prstGeom prst="rect">
            <a:avLst/>
          </a:prstGeom>
          <a:noFill/>
          <a:ln/>
        </p:spPr>
        <p:txBody>
          <a:bodyPr wrap="square" lIns="0" tIns="0" rIns="0" bIns="0" rtlCol="0" anchor="t"/>
          <a:lstStyle/>
          <a:p>
            <a:pPr marL="342900" indent="-342900">
              <a:spcAft>
                <a:spcPts val="1400"/>
              </a:spcAft>
              <a:buSzPct val="100000"/>
              <a:buChar char="▪"/>
            </a:pPr>
            <a:r>
              <a:rPr lang="en-US" sz="1350" dirty="0">
                <a:solidFill>
                  <a:srgbClr val="1B1F27"/>
                </a:solidFill>
                <a:latin typeface="Calibri" pitchFamily="34" charset="0"/>
                <a:ea typeface="Calibri" pitchFamily="34" charset="-122"/>
                <a:cs typeface="Calibri" pitchFamily="34" charset="-120"/>
              </a:rPr>
              <a:t>Person–Organisation Fit theory argues selection should match candidate values to organisational culture, not just skills to a job description.</a:t>
            </a:r>
            <a:endParaRPr lang="en-US" sz="1350" dirty="0"/>
          </a:p>
          <a:p>
            <a:pPr marL="342900" indent="-342900">
              <a:spcAft>
                <a:spcPts val="1400"/>
              </a:spcAft>
              <a:buSzPct val="100000"/>
              <a:buChar char="▪"/>
            </a:pPr>
            <a:r>
              <a:rPr lang="en-US" sz="1350" dirty="0">
                <a:solidFill>
                  <a:srgbClr val="1B1F27"/>
                </a:solidFill>
                <a:latin typeface="Calibri" pitchFamily="34" charset="0"/>
                <a:ea typeface="Calibri" pitchFamily="34" charset="-122"/>
                <a:cs typeface="Calibri" pitchFamily="34" charset="-120"/>
              </a:rPr>
              <a:t>Pymetrics' trait-based games operationalise this by benchmarking applicants against the profiles of successful existing Unilever employees.</a:t>
            </a:r>
            <a:endParaRPr lang="en-US" sz="1350" dirty="0"/>
          </a:p>
          <a:p>
            <a:pPr marL="342900" indent="-342900">
              <a:spcAft>
                <a:spcPts val="1400"/>
              </a:spcAft>
              <a:buSzPct val="100000"/>
              <a:buChar char="▪"/>
            </a:pPr>
            <a:r>
              <a:rPr lang="en-US" sz="1350" dirty="0">
                <a:solidFill>
                  <a:srgbClr val="1B1F27"/>
                </a:solidFill>
                <a:latin typeface="Calibri" pitchFamily="34" charset="0"/>
                <a:ea typeface="Calibri" pitchFamily="34" charset="-122"/>
                <a:cs typeface="Calibri" pitchFamily="34" charset="-120"/>
              </a:rPr>
              <a:t>The Resource-Based View (Barney, 1991) treats people as a source of sustained competitive advantage when talent is valuable, rare, and hard to imitate.</a:t>
            </a:r>
            <a:endParaRPr lang="en-US" sz="1350" dirty="0"/>
          </a:p>
        </p:txBody>
      </p:sp>
      <p:sp>
        <p:nvSpPr>
          <p:cNvPr id="5" name="Shape 3"/>
          <p:cNvSpPr/>
          <p:nvPr/>
        </p:nvSpPr>
        <p:spPr>
          <a:xfrm>
            <a:off x="6400800" y="1691640"/>
            <a:ext cx="5212080" cy="4023360"/>
          </a:xfrm>
          <a:prstGeom prst="roundRect">
            <a:avLst>
              <a:gd name="adj" fmla="val 1818"/>
            </a:avLst>
          </a:prstGeom>
          <a:solidFill>
            <a:srgbClr val="122C5C"/>
          </a:solidFill>
          <a:ln/>
          <a:effectLst>
            <a:outerShdw blurRad="76200" dist="25400" dir="5400000" algn="bl" rotWithShape="0">
              <a:srgbClr val="3B4A63">
                <a:alpha val="18000"/>
              </a:srgbClr>
            </a:outerShdw>
          </a:effectLst>
        </p:spPr>
      </p:sp>
      <p:sp>
        <p:nvSpPr>
          <p:cNvPr id="6" name="Text 4"/>
          <p:cNvSpPr/>
          <p:nvPr/>
        </p:nvSpPr>
        <p:spPr>
          <a:xfrm>
            <a:off x="6720840" y="1920240"/>
            <a:ext cx="4572000" cy="365760"/>
          </a:xfrm>
          <a:prstGeom prst="rect">
            <a:avLst/>
          </a:prstGeom>
          <a:noFill/>
          <a:ln/>
        </p:spPr>
        <p:txBody>
          <a:bodyPr wrap="square" rtlCol="0" anchor="ctr"/>
          <a:lstStyle/>
          <a:p>
            <a:pPr marL="0" indent="0">
              <a:buNone/>
            </a:pPr>
            <a:r>
              <a:rPr lang="en-US" sz="1500" b="1" dirty="0">
                <a:solidFill>
                  <a:srgbClr val="1FA98E"/>
                </a:solidFill>
                <a:latin typeface="Cambria" pitchFamily="34" charset="0"/>
                <a:ea typeface="Cambria" pitchFamily="34" charset="-122"/>
                <a:cs typeface="Cambria" pitchFamily="34" charset="-120"/>
              </a:rPr>
              <a:t>Why This Combination Matters</a:t>
            </a:r>
            <a:endParaRPr lang="en-US" sz="1500" dirty="0"/>
          </a:p>
        </p:txBody>
      </p:sp>
      <p:sp>
        <p:nvSpPr>
          <p:cNvPr id="7" name="Text 5"/>
          <p:cNvSpPr/>
          <p:nvPr/>
        </p:nvSpPr>
        <p:spPr>
          <a:xfrm>
            <a:off x="6720840" y="2377440"/>
            <a:ext cx="4617720" cy="3200400"/>
          </a:xfrm>
          <a:prstGeom prst="rect">
            <a:avLst/>
          </a:prstGeom>
          <a:noFill/>
          <a:ln/>
        </p:spPr>
        <p:txBody>
          <a:bodyPr wrap="square" lIns="0" tIns="0" rIns="0" bIns="0" rtlCol="0" anchor="t"/>
          <a:lstStyle/>
          <a:p>
            <a:pPr marL="342900" indent="-342900">
              <a:spcAft>
                <a:spcPts val="1000"/>
              </a:spcAft>
              <a:buSzPct val="100000"/>
              <a:buChar char="▪"/>
            </a:pPr>
            <a:r>
              <a:rPr lang="en-US" sz="1250" dirty="0">
                <a:solidFill>
                  <a:srgbClr val="E4ECF6"/>
                </a:solidFill>
                <a:latin typeface="Calibri" pitchFamily="34" charset="0"/>
                <a:ea typeface="Calibri" pitchFamily="34" charset="-122"/>
                <a:cs typeface="Calibri" pitchFamily="34" charset="-120"/>
              </a:rPr>
              <a:t>Fit theory explains why Unilever screens for traits, not only CVs.</a:t>
            </a:r>
            <a:endParaRPr lang="en-US" sz="1250" dirty="0"/>
          </a:p>
          <a:p>
            <a:pPr marL="342900" indent="-342900">
              <a:spcAft>
                <a:spcPts val="1000"/>
              </a:spcAft>
              <a:buSzPct val="100000"/>
              <a:buChar char="▪"/>
            </a:pPr>
            <a:r>
              <a:rPr lang="en-US" sz="1250" dirty="0">
                <a:solidFill>
                  <a:srgbClr val="E4ECF6"/>
                </a:solidFill>
                <a:latin typeface="Calibri" pitchFamily="34" charset="0"/>
                <a:ea typeface="Calibri" pitchFamily="34" charset="-122"/>
                <a:cs typeface="Calibri" pitchFamily="34" charset="-120"/>
              </a:rPr>
              <a:t>RBV explains why Unilever invests heavily in selection technology — talent quality is treated as a strategic asset, not an overhead cost.</a:t>
            </a:r>
            <a:endParaRPr lang="en-US" sz="1250" dirty="0"/>
          </a:p>
          <a:p>
            <a:pPr marL="342900" indent="-342900">
              <a:spcAft>
                <a:spcPts val="1000"/>
              </a:spcAft>
              <a:buSzPct val="100000"/>
              <a:buChar char="▪"/>
            </a:pPr>
            <a:r>
              <a:rPr lang="en-US" sz="1250" dirty="0">
                <a:solidFill>
                  <a:srgbClr val="E4ECF6"/>
                </a:solidFill>
                <a:latin typeface="Calibri" pitchFamily="34" charset="0"/>
                <a:ea typeface="Calibri" pitchFamily="34" charset="-122"/>
                <a:cs typeface="Calibri" pitchFamily="34" charset="-120"/>
              </a:rPr>
              <a:t>Together they justify evaluating recruitment ROI in strategic, not just administrative, terms.</a:t>
            </a:r>
            <a:endParaRPr lang="en-US" sz="1250" dirty="0"/>
          </a:p>
        </p:txBody>
      </p:sp>
      <p:sp>
        <p:nvSpPr>
          <p:cNvPr id="8" name="Text 6"/>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10</a:t>
            </a:r>
            <a:endParaRPr lang="en-US" sz="1000" dirty="0"/>
          </a:p>
        </p:txBody>
      </p:sp>
      <p:sp>
        <p:nvSpPr>
          <p:cNvPr id="9" name="Text 7"/>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CURRENT OPPORTUNITIES — 1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AI &amp; Digital Technologies as an Opportunity</a:t>
            </a:r>
            <a:endParaRPr lang="en-US" sz="3000" dirty="0"/>
          </a:p>
        </p:txBody>
      </p:sp>
      <p:sp>
        <p:nvSpPr>
          <p:cNvPr id="4" name="Shape 2"/>
          <p:cNvSpPr/>
          <p:nvPr/>
        </p:nvSpPr>
        <p:spPr>
          <a:xfrm>
            <a:off x="548640" y="1645920"/>
            <a:ext cx="2514600" cy="1417320"/>
          </a:xfrm>
          <a:prstGeom prst="roundRect">
            <a:avLst>
              <a:gd name="adj" fmla="val 5161"/>
            </a:avLst>
          </a:prstGeom>
          <a:solidFill>
            <a:srgbClr val="F4F7FB"/>
          </a:solidFill>
          <a:ln/>
          <a:effectLst>
            <a:outerShdw blurRad="76200" dist="25400" dir="5400000" algn="bl" rotWithShape="0">
              <a:srgbClr val="3B4A63">
                <a:alpha val="18000"/>
              </a:srgbClr>
            </a:outerShdw>
          </a:effectLst>
        </p:spPr>
      </p:sp>
      <p:sp>
        <p:nvSpPr>
          <p:cNvPr id="5" name="Text 3"/>
          <p:cNvSpPr/>
          <p:nvPr/>
        </p:nvSpPr>
        <p:spPr>
          <a:xfrm>
            <a:off x="548640" y="1783080"/>
            <a:ext cx="2514600" cy="685800"/>
          </a:xfrm>
          <a:prstGeom prst="rect">
            <a:avLst/>
          </a:prstGeom>
          <a:noFill/>
          <a:ln/>
        </p:spPr>
        <p:txBody>
          <a:bodyPr wrap="square" lIns="0" tIns="0" rIns="0" bIns="0" rtlCol="0" anchor="ctr"/>
          <a:lstStyle/>
          <a:p>
            <a:pPr marL="0" indent="0" algn="ctr">
              <a:buNone/>
            </a:pPr>
            <a:r>
              <a:rPr lang="en-US" sz="3400" b="1" dirty="0">
                <a:solidFill>
                  <a:srgbClr val="157C68"/>
                </a:solidFill>
                <a:latin typeface="Cambria" pitchFamily="34" charset="0"/>
                <a:ea typeface="Cambria" pitchFamily="34" charset="-122"/>
                <a:cs typeface="Cambria" pitchFamily="34" charset="-120"/>
              </a:rPr>
              <a:t>90%</a:t>
            </a:r>
            <a:endParaRPr lang="en-US" sz="3400" dirty="0"/>
          </a:p>
        </p:txBody>
      </p:sp>
      <p:sp>
        <p:nvSpPr>
          <p:cNvPr id="6" name="Text 4"/>
          <p:cNvSpPr/>
          <p:nvPr/>
        </p:nvSpPr>
        <p:spPr>
          <a:xfrm>
            <a:off x="548640" y="2441448"/>
            <a:ext cx="2514600" cy="457200"/>
          </a:xfrm>
          <a:prstGeom prst="rect">
            <a:avLst/>
          </a:prstGeom>
          <a:noFill/>
          <a:ln/>
        </p:spPr>
        <p:txBody>
          <a:bodyPr wrap="square" lIns="0" tIns="0" rIns="0" bIns="0" rtlCol="0" anchor="ctr"/>
          <a:lstStyle/>
          <a:p>
            <a:pPr marL="0" indent="0" algn="ctr">
              <a:buNone/>
            </a:pPr>
            <a:r>
              <a:rPr lang="en-US" sz="1100" dirty="0">
                <a:solidFill>
                  <a:srgbClr val="5B6472"/>
                </a:solidFill>
                <a:latin typeface="Calibri" pitchFamily="34" charset="0"/>
                <a:ea typeface="Calibri" pitchFamily="34" charset="-122"/>
                <a:cs typeface="Calibri" pitchFamily="34" charset="-120"/>
              </a:rPr>
              <a:t>reduction in time-to-hire</a:t>
            </a:r>
            <a:endParaRPr lang="en-US" sz="1100" dirty="0"/>
          </a:p>
        </p:txBody>
      </p:sp>
      <p:sp>
        <p:nvSpPr>
          <p:cNvPr id="7" name="Shape 5"/>
          <p:cNvSpPr/>
          <p:nvPr/>
        </p:nvSpPr>
        <p:spPr>
          <a:xfrm>
            <a:off x="3273552" y="1645920"/>
            <a:ext cx="2514600" cy="1417320"/>
          </a:xfrm>
          <a:prstGeom prst="roundRect">
            <a:avLst>
              <a:gd name="adj" fmla="val 5161"/>
            </a:avLst>
          </a:prstGeom>
          <a:solidFill>
            <a:srgbClr val="F4F7FB"/>
          </a:solidFill>
          <a:ln/>
          <a:effectLst>
            <a:outerShdw blurRad="76200" dist="25400" dir="5400000" algn="bl" rotWithShape="0">
              <a:srgbClr val="3B4A63">
                <a:alpha val="18000"/>
              </a:srgbClr>
            </a:outerShdw>
          </a:effectLst>
        </p:spPr>
      </p:sp>
      <p:sp>
        <p:nvSpPr>
          <p:cNvPr id="8" name="Text 6"/>
          <p:cNvSpPr/>
          <p:nvPr/>
        </p:nvSpPr>
        <p:spPr>
          <a:xfrm>
            <a:off x="3273552" y="1783080"/>
            <a:ext cx="2514600" cy="685800"/>
          </a:xfrm>
          <a:prstGeom prst="rect">
            <a:avLst/>
          </a:prstGeom>
          <a:noFill/>
          <a:ln/>
        </p:spPr>
        <p:txBody>
          <a:bodyPr wrap="square" lIns="0" tIns="0" rIns="0" bIns="0" rtlCol="0" anchor="ctr"/>
          <a:lstStyle/>
          <a:p>
            <a:pPr marL="0" indent="0" algn="ctr">
              <a:buNone/>
            </a:pPr>
            <a:r>
              <a:rPr lang="en-US" sz="3400" b="1" dirty="0">
                <a:solidFill>
                  <a:srgbClr val="157C68"/>
                </a:solidFill>
                <a:latin typeface="Cambria" pitchFamily="34" charset="0"/>
                <a:ea typeface="Cambria" pitchFamily="34" charset="-122"/>
                <a:cs typeface="Cambria" pitchFamily="34" charset="-120"/>
              </a:rPr>
              <a:t>50,000+</a:t>
            </a:r>
            <a:endParaRPr lang="en-US" sz="3400" dirty="0"/>
          </a:p>
        </p:txBody>
      </p:sp>
      <p:sp>
        <p:nvSpPr>
          <p:cNvPr id="9" name="Text 7"/>
          <p:cNvSpPr/>
          <p:nvPr/>
        </p:nvSpPr>
        <p:spPr>
          <a:xfrm>
            <a:off x="3273552" y="2441448"/>
            <a:ext cx="2514600" cy="457200"/>
          </a:xfrm>
          <a:prstGeom prst="rect">
            <a:avLst/>
          </a:prstGeom>
          <a:noFill/>
          <a:ln/>
        </p:spPr>
        <p:txBody>
          <a:bodyPr wrap="square" lIns="0" tIns="0" rIns="0" bIns="0" rtlCol="0" anchor="ctr"/>
          <a:lstStyle/>
          <a:p>
            <a:pPr marL="0" indent="0" algn="ctr">
              <a:buNone/>
            </a:pPr>
            <a:r>
              <a:rPr lang="en-US" sz="1100" dirty="0">
                <a:solidFill>
                  <a:srgbClr val="5B6472"/>
                </a:solidFill>
                <a:latin typeface="Calibri" pitchFamily="34" charset="0"/>
                <a:ea typeface="Calibri" pitchFamily="34" charset="-122"/>
                <a:cs typeface="Calibri" pitchFamily="34" charset="-120"/>
              </a:rPr>
              <a:t>recruiter hours saved</a:t>
            </a:r>
            <a:endParaRPr lang="en-US" sz="1100" dirty="0"/>
          </a:p>
        </p:txBody>
      </p:sp>
      <p:sp>
        <p:nvSpPr>
          <p:cNvPr id="10" name="Shape 8"/>
          <p:cNvSpPr/>
          <p:nvPr/>
        </p:nvSpPr>
        <p:spPr>
          <a:xfrm>
            <a:off x="5998464" y="1645920"/>
            <a:ext cx="2514600" cy="1417320"/>
          </a:xfrm>
          <a:prstGeom prst="roundRect">
            <a:avLst>
              <a:gd name="adj" fmla="val 5161"/>
            </a:avLst>
          </a:prstGeom>
          <a:solidFill>
            <a:srgbClr val="F4F7FB"/>
          </a:solidFill>
          <a:ln/>
          <a:effectLst>
            <a:outerShdw blurRad="76200" dist="25400" dir="5400000" algn="bl" rotWithShape="0">
              <a:srgbClr val="3B4A63">
                <a:alpha val="18000"/>
              </a:srgbClr>
            </a:outerShdw>
          </a:effectLst>
        </p:spPr>
      </p:sp>
      <p:sp>
        <p:nvSpPr>
          <p:cNvPr id="11" name="Text 9"/>
          <p:cNvSpPr/>
          <p:nvPr/>
        </p:nvSpPr>
        <p:spPr>
          <a:xfrm>
            <a:off x="5998464" y="1783080"/>
            <a:ext cx="2514600" cy="685800"/>
          </a:xfrm>
          <a:prstGeom prst="rect">
            <a:avLst/>
          </a:prstGeom>
          <a:noFill/>
          <a:ln/>
        </p:spPr>
        <p:txBody>
          <a:bodyPr wrap="square" lIns="0" tIns="0" rIns="0" bIns="0" rtlCol="0" anchor="ctr"/>
          <a:lstStyle/>
          <a:p>
            <a:pPr marL="0" indent="0" algn="ctr">
              <a:buNone/>
            </a:pPr>
            <a:r>
              <a:rPr lang="en-US" sz="3400" b="1" dirty="0">
                <a:solidFill>
                  <a:srgbClr val="157C68"/>
                </a:solidFill>
                <a:latin typeface="Cambria" pitchFamily="34" charset="0"/>
                <a:ea typeface="Cambria" pitchFamily="34" charset="-122"/>
                <a:cs typeface="Cambria" pitchFamily="34" charset="-120"/>
              </a:rPr>
              <a:t>£1m</a:t>
            </a:r>
            <a:endParaRPr lang="en-US" sz="3400" dirty="0"/>
          </a:p>
        </p:txBody>
      </p:sp>
      <p:sp>
        <p:nvSpPr>
          <p:cNvPr id="12" name="Text 10"/>
          <p:cNvSpPr/>
          <p:nvPr/>
        </p:nvSpPr>
        <p:spPr>
          <a:xfrm>
            <a:off x="5998464" y="2441448"/>
            <a:ext cx="2514600" cy="457200"/>
          </a:xfrm>
          <a:prstGeom prst="rect">
            <a:avLst/>
          </a:prstGeom>
          <a:noFill/>
          <a:ln/>
        </p:spPr>
        <p:txBody>
          <a:bodyPr wrap="square" lIns="0" tIns="0" rIns="0" bIns="0" rtlCol="0" anchor="ctr"/>
          <a:lstStyle/>
          <a:p>
            <a:pPr marL="0" indent="0" algn="ctr">
              <a:buNone/>
            </a:pPr>
            <a:r>
              <a:rPr lang="en-US" sz="1100" dirty="0">
                <a:solidFill>
                  <a:srgbClr val="5B6472"/>
                </a:solidFill>
                <a:latin typeface="Calibri" pitchFamily="34" charset="0"/>
                <a:ea typeface="Calibri" pitchFamily="34" charset="-122"/>
                <a:cs typeface="Calibri" pitchFamily="34" charset="-120"/>
              </a:rPr>
              <a:t>annual cost savings</a:t>
            </a:r>
            <a:endParaRPr lang="en-US" sz="1100" dirty="0"/>
          </a:p>
        </p:txBody>
      </p:sp>
      <p:sp>
        <p:nvSpPr>
          <p:cNvPr id="13" name="Shape 11"/>
          <p:cNvSpPr/>
          <p:nvPr/>
        </p:nvSpPr>
        <p:spPr>
          <a:xfrm>
            <a:off x="8723376" y="1645920"/>
            <a:ext cx="2514600" cy="1417320"/>
          </a:xfrm>
          <a:prstGeom prst="roundRect">
            <a:avLst>
              <a:gd name="adj" fmla="val 5161"/>
            </a:avLst>
          </a:prstGeom>
          <a:solidFill>
            <a:srgbClr val="F4F7FB"/>
          </a:solidFill>
          <a:ln/>
          <a:effectLst>
            <a:outerShdw blurRad="76200" dist="25400" dir="5400000" algn="bl" rotWithShape="0">
              <a:srgbClr val="3B4A63">
                <a:alpha val="18000"/>
              </a:srgbClr>
            </a:outerShdw>
          </a:effectLst>
        </p:spPr>
      </p:sp>
      <p:sp>
        <p:nvSpPr>
          <p:cNvPr id="14" name="Text 12"/>
          <p:cNvSpPr/>
          <p:nvPr/>
        </p:nvSpPr>
        <p:spPr>
          <a:xfrm>
            <a:off x="8723376" y="1783080"/>
            <a:ext cx="2514600" cy="685800"/>
          </a:xfrm>
          <a:prstGeom prst="rect">
            <a:avLst/>
          </a:prstGeom>
          <a:noFill/>
          <a:ln/>
        </p:spPr>
        <p:txBody>
          <a:bodyPr wrap="square" lIns="0" tIns="0" rIns="0" bIns="0" rtlCol="0" anchor="ctr"/>
          <a:lstStyle/>
          <a:p>
            <a:pPr marL="0" indent="0" algn="ctr">
              <a:buNone/>
            </a:pPr>
            <a:r>
              <a:rPr lang="en-US" sz="3400" b="1" dirty="0">
                <a:solidFill>
                  <a:srgbClr val="157C68"/>
                </a:solidFill>
                <a:latin typeface="Cambria" pitchFamily="34" charset="0"/>
                <a:ea typeface="Cambria" pitchFamily="34" charset="-122"/>
                <a:cs typeface="Cambria" pitchFamily="34" charset="-120"/>
              </a:rPr>
              <a:t>16%</a:t>
            </a:r>
            <a:endParaRPr lang="en-US" sz="3400" dirty="0"/>
          </a:p>
        </p:txBody>
      </p:sp>
      <p:sp>
        <p:nvSpPr>
          <p:cNvPr id="15" name="Text 13"/>
          <p:cNvSpPr/>
          <p:nvPr/>
        </p:nvSpPr>
        <p:spPr>
          <a:xfrm>
            <a:off x="8723376" y="2441448"/>
            <a:ext cx="2514600" cy="457200"/>
          </a:xfrm>
          <a:prstGeom prst="rect">
            <a:avLst/>
          </a:prstGeom>
          <a:noFill/>
          <a:ln/>
        </p:spPr>
        <p:txBody>
          <a:bodyPr wrap="square" lIns="0" tIns="0" rIns="0" bIns="0" rtlCol="0" anchor="ctr"/>
          <a:lstStyle/>
          <a:p>
            <a:pPr marL="0" indent="0" algn="ctr">
              <a:buNone/>
            </a:pPr>
            <a:r>
              <a:rPr lang="en-US" sz="1100" dirty="0">
                <a:solidFill>
                  <a:srgbClr val="5B6472"/>
                </a:solidFill>
                <a:latin typeface="Calibri" pitchFamily="34" charset="0"/>
                <a:ea typeface="Calibri" pitchFamily="34" charset="-122"/>
                <a:cs typeface="Calibri" pitchFamily="34" charset="-120"/>
              </a:rPr>
              <a:t>increase in diversity hires</a:t>
            </a:r>
            <a:endParaRPr lang="en-US" sz="1100" dirty="0"/>
          </a:p>
        </p:txBody>
      </p:sp>
      <p:sp>
        <p:nvSpPr>
          <p:cNvPr id="16" name="Text 14"/>
          <p:cNvSpPr/>
          <p:nvPr/>
        </p:nvSpPr>
        <p:spPr>
          <a:xfrm>
            <a:off x="548640" y="3154680"/>
            <a:ext cx="10881360" cy="320040"/>
          </a:xfrm>
          <a:prstGeom prst="rect">
            <a:avLst/>
          </a:prstGeom>
          <a:noFill/>
          <a:ln/>
        </p:spPr>
        <p:txBody>
          <a:bodyPr wrap="square" rtlCol="0" anchor="ctr"/>
          <a:lstStyle/>
          <a:p>
            <a:pPr marL="0" indent="0">
              <a:buNone/>
            </a:pPr>
            <a:r>
              <a:rPr lang="en-US" sz="950" i="1" dirty="0">
                <a:solidFill>
                  <a:srgbClr val="5B6472"/>
                </a:solidFill>
                <a:latin typeface="Calibri" pitchFamily="34" charset="0"/>
                <a:ea typeface="Calibri" pitchFamily="34" charset="-122"/>
                <a:cs typeface="Calibri" pitchFamily="34" charset="-120"/>
              </a:rPr>
              <a:t>Reported outcomes of Unilever's HireVue/Pymetrics partnership (HireVue/Unilever, 2021; IMD, 2026; Reruption, 2026)</a:t>
            </a:r>
            <a:endParaRPr lang="en-US" sz="950" dirty="0"/>
          </a:p>
        </p:txBody>
      </p:sp>
      <p:sp>
        <p:nvSpPr>
          <p:cNvPr id="17" name="Text 15"/>
          <p:cNvSpPr/>
          <p:nvPr/>
        </p:nvSpPr>
        <p:spPr>
          <a:xfrm>
            <a:off x="548640" y="3657600"/>
            <a:ext cx="10881360" cy="2651760"/>
          </a:xfrm>
          <a:prstGeom prst="rect">
            <a:avLst/>
          </a:prstGeom>
          <a:noFill/>
          <a:ln/>
        </p:spPr>
        <p:txBody>
          <a:bodyPr wrap="square" lIns="0" tIns="0" rIns="0" bIns="0" rtlCol="0" anchor="t"/>
          <a:lstStyle/>
          <a:p>
            <a:pPr marL="342900" indent="-342900">
              <a:spcAft>
                <a:spcPts val="1000"/>
              </a:spcAft>
              <a:buSzPct val="100000"/>
              <a:buChar char="▪"/>
            </a:pPr>
            <a:r>
              <a:rPr lang="en-US" sz="1300" dirty="0">
                <a:solidFill>
                  <a:srgbClr val="1B1F27"/>
                </a:solidFill>
                <a:latin typeface="Calibri" pitchFamily="34" charset="0"/>
                <a:ea typeface="Calibri" pitchFamily="34" charset="-122"/>
                <a:cs typeface="Calibri" pitchFamily="34" charset="-120"/>
              </a:rPr>
              <a:t>Natural language processing and gamified assessment let Unilever evaluate ~1.8 million applications a year without proportionally growing recruiter headcount.</a:t>
            </a:r>
            <a:endParaRPr lang="en-US" sz="1300" dirty="0"/>
          </a:p>
          <a:p>
            <a:pPr marL="342900" indent="-342900">
              <a:spcAft>
                <a:spcPts val="1000"/>
              </a:spcAft>
              <a:buSzPct val="100000"/>
              <a:buChar char="▪"/>
            </a:pPr>
            <a:r>
              <a:rPr lang="en-US" sz="1300" dirty="0">
                <a:solidFill>
                  <a:srgbClr val="1B1F27"/>
                </a:solidFill>
                <a:latin typeface="Calibri" pitchFamily="34" charset="0"/>
                <a:ea typeface="Calibri" pitchFamily="34" charset="-122"/>
                <a:cs typeface="Calibri" pitchFamily="34" charset="-120"/>
              </a:rPr>
              <a:t>AI-driven screening has been linked to a 16% rise in diversity hires, including neuro-atypical candidates, by reducing reliance on CV pattern-matching.</a:t>
            </a:r>
            <a:endParaRPr lang="en-US" sz="1300" dirty="0"/>
          </a:p>
          <a:p>
            <a:pPr marL="342900" indent="-342900">
              <a:spcAft>
                <a:spcPts val="1000"/>
              </a:spcAft>
              <a:buSzPct val="100000"/>
              <a:buChar char="▪"/>
            </a:pPr>
            <a:r>
              <a:rPr lang="en-US" sz="1300" dirty="0">
                <a:solidFill>
                  <a:srgbClr val="1B1F27"/>
                </a:solidFill>
                <a:latin typeface="Calibri" pitchFamily="34" charset="0"/>
                <a:ea typeface="Calibri" pitchFamily="34" charset="-122"/>
                <a:cs typeface="Calibri" pitchFamily="34" charset="-120"/>
              </a:rPr>
              <a:t>Digital onboarding tools extend the opportunity into orientation — enabling consistent, scalable induction content across 190+ countries.</a:t>
            </a:r>
            <a:endParaRPr lang="en-US" sz="1300" dirty="0"/>
          </a:p>
        </p:txBody>
      </p:sp>
      <p:sp>
        <p:nvSpPr>
          <p:cNvPr id="18" name="Text 16"/>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11</a:t>
            </a:r>
            <a:endParaRPr lang="en-US" sz="1000" dirty="0"/>
          </a:p>
        </p:txBody>
      </p:sp>
      <p:sp>
        <p:nvSpPr>
          <p:cNvPr id="19" name="Text 17"/>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CURRENT OPPORTUNITIES — 2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DEI-Driven Recruitment &amp; Employer Branding</a:t>
            </a:r>
            <a:endParaRPr lang="en-US" sz="3000" dirty="0"/>
          </a:p>
        </p:txBody>
      </p:sp>
      <p:sp>
        <p:nvSpPr>
          <p:cNvPr id="4" name="Text 2"/>
          <p:cNvSpPr/>
          <p:nvPr/>
        </p:nvSpPr>
        <p:spPr>
          <a:xfrm>
            <a:off x="548640" y="1645920"/>
            <a:ext cx="5394960" cy="3474720"/>
          </a:xfrm>
          <a:prstGeom prst="rect">
            <a:avLst/>
          </a:prstGeom>
          <a:noFill/>
          <a:ln/>
        </p:spPr>
        <p:txBody>
          <a:bodyPr wrap="square" lIns="0" tIns="0" rIns="0" bIns="0" rtlCol="0" anchor="t"/>
          <a:lstStyle/>
          <a:p>
            <a:pPr marL="342900" indent="-342900">
              <a:spcAft>
                <a:spcPts val="1200"/>
              </a:spcAft>
              <a:buSzPct val="100000"/>
              <a:buChar char="▪"/>
            </a:pPr>
            <a:r>
              <a:rPr lang="en-US" sz="1300" dirty="0">
                <a:solidFill>
                  <a:srgbClr val="1B1F27"/>
                </a:solidFill>
                <a:latin typeface="Calibri" pitchFamily="34" charset="0"/>
                <a:ea typeface="Calibri" pitchFamily="34" charset="-122"/>
                <a:cs typeface="Calibri" pitchFamily="34" charset="-120"/>
              </a:rPr>
              <a:t>Unilever's DEI strategy targets four areas — gender, race &amp; ethnicity, disability, and LGBTQI+ inclusion (Unilever, 2026).</a:t>
            </a:r>
            <a:endParaRPr lang="en-US" sz="1300" dirty="0"/>
          </a:p>
          <a:p>
            <a:pPr marL="342900" indent="-342900">
              <a:spcAft>
                <a:spcPts val="1200"/>
              </a:spcAft>
              <a:buSzPct val="100000"/>
              <a:buChar char="▪"/>
            </a:pPr>
            <a:r>
              <a:rPr lang="en-US" sz="1300" dirty="0">
                <a:solidFill>
                  <a:srgbClr val="1B1F27"/>
                </a:solidFill>
                <a:latin typeface="Calibri" pitchFamily="34" charset="0"/>
                <a:ea typeface="Calibri" pitchFamily="34" charset="-122"/>
                <a:cs typeface="Calibri" pitchFamily="34" charset="-120"/>
              </a:rPr>
              <a:t>The UniVoice survey (106,000 respondents in 2024) tracks inclusion by demographic segment, enabling targeted recruitment interventions.</a:t>
            </a:r>
            <a:endParaRPr lang="en-US" sz="1300" dirty="0"/>
          </a:p>
          <a:p>
            <a:pPr marL="342900" indent="-342900">
              <a:spcAft>
                <a:spcPts val="1200"/>
              </a:spcAft>
              <a:buSzPct val="100000"/>
              <a:buChar char="▪"/>
            </a:pPr>
            <a:r>
              <a:rPr lang="en-US" sz="1300" dirty="0">
                <a:solidFill>
                  <a:srgbClr val="1B1F27"/>
                </a:solidFill>
                <a:latin typeface="Calibri" pitchFamily="34" charset="0"/>
                <a:ea typeface="Calibri" pitchFamily="34" charset="-122"/>
                <a:cs typeface="Calibri" pitchFamily="34" charset="-120"/>
              </a:rPr>
              <a:t>Purpose-led branding attracts talent aligned with Unilever's sustainability agenda — around half of global workers prioritise employers with strong ethical standards (Randstad, cited in Mokahr, 2026).</a:t>
            </a:r>
            <a:endParaRPr lang="en-US" sz="1300" dirty="0"/>
          </a:p>
        </p:txBody>
      </p:sp>
      <p:sp>
        <p:nvSpPr>
          <p:cNvPr id="5" name="Text 3"/>
          <p:cNvSpPr/>
          <p:nvPr/>
        </p:nvSpPr>
        <p:spPr>
          <a:xfrm>
            <a:off x="6263640" y="1645920"/>
            <a:ext cx="5394960" cy="320040"/>
          </a:xfrm>
          <a:prstGeom prst="rect">
            <a:avLst/>
          </a:prstGeom>
          <a:noFill/>
          <a:ln/>
        </p:spPr>
        <p:txBody>
          <a:bodyPr wrap="square" rtlCol="0" anchor="ctr"/>
          <a:lstStyle/>
          <a:p>
            <a:pPr marL="0" indent="0">
              <a:buNone/>
            </a:pPr>
            <a:r>
              <a:rPr lang="en-US" sz="1250" b="1" dirty="0">
                <a:solidFill>
                  <a:srgbClr val="122C5C"/>
                </a:solidFill>
                <a:latin typeface="Calibri" pitchFamily="34" charset="0"/>
                <a:ea typeface="Calibri" pitchFamily="34" charset="-122"/>
                <a:cs typeface="Calibri" pitchFamily="34" charset="-120"/>
              </a:rPr>
              <a:t>Women in Management (%)</a:t>
            </a:r>
            <a:endParaRPr lang="en-US" sz="1250" dirty="0"/>
          </a:p>
        </p:txBody>
      </p:sp>
      <p:graphicFrame>
        <p:nvGraphicFramePr>
          <p:cNvPr id="6" name="Chart 0"/>
          <p:cNvGraphicFramePr/>
          <p:nvPr/>
        </p:nvGraphicFramePr>
        <p:xfrm>
          <a:off x="6263640" y="2011680"/>
          <a:ext cx="539496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4"/>
          <p:cNvSpPr/>
          <p:nvPr/>
        </p:nvSpPr>
        <p:spPr>
          <a:xfrm>
            <a:off x="6263640" y="4892040"/>
            <a:ext cx="5394960" cy="365760"/>
          </a:xfrm>
          <a:prstGeom prst="rect">
            <a:avLst/>
          </a:prstGeom>
          <a:noFill/>
          <a:ln/>
        </p:spPr>
        <p:txBody>
          <a:bodyPr wrap="square" rtlCol="0" anchor="ctr"/>
          <a:lstStyle/>
          <a:p>
            <a:pPr marL="0" indent="0">
              <a:buNone/>
            </a:pPr>
            <a:r>
              <a:rPr lang="en-US" sz="900" i="1" dirty="0">
                <a:solidFill>
                  <a:srgbClr val="5B6472"/>
                </a:solidFill>
                <a:latin typeface="Calibri" pitchFamily="34" charset="0"/>
                <a:ea typeface="Calibri" pitchFamily="34" charset="-122"/>
                <a:cs typeface="Calibri" pitchFamily="34" charset="-120"/>
              </a:rPr>
              <a:t>Source: Unilever, 'Gender equity, equality and women's empowerment' (2026)</a:t>
            </a:r>
            <a:endParaRPr lang="en-US" sz="900" dirty="0"/>
          </a:p>
        </p:txBody>
      </p:sp>
      <p:sp>
        <p:nvSpPr>
          <p:cNvPr id="8" name="Text 5"/>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12</a:t>
            </a:r>
            <a:endParaRPr lang="en-US" sz="1000" dirty="0"/>
          </a:p>
        </p:txBody>
      </p:sp>
      <p:sp>
        <p:nvSpPr>
          <p:cNvPr id="9" name="Text 6"/>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E3A93C"/>
                </a:solidFill>
                <a:latin typeface="Calibri" pitchFamily="34" charset="0"/>
                <a:ea typeface="Calibri" pitchFamily="34" charset="-122"/>
                <a:cs typeface="Calibri" pitchFamily="34" charset="-120"/>
              </a:rPr>
              <a:t>CURRENT CHALLENGES — 1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Scale, Bias &amp; Algorithmic Fairness</a:t>
            </a:r>
            <a:endParaRPr lang="en-US" sz="3000" dirty="0"/>
          </a:p>
        </p:txBody>
      </p:sp>
      <p:sp>
        <p:nvSpPr>
          <p:cNvPr id="4" name="Shape 2"/>
          <p:cNvSpPr/>
          <p:nvPr/>
        </p:nvSpPr>
        <p:spPr>
          <a:xfrm>
            <a:off x="548640" y="1645920"/>
            <a:ext cx="5349240" cy="2011680"/>
          </a:xfrm>
          <a:prstGeom prst="roundRect">
            <a:avLst>
              <a:gd name="adj" fmla="val 3636"/>
            </a:avLst>
          </a:prstGeom>
          <a:solidFill>
            <a:srgbClr val="FBF1E0"/>
          </a:solidFill>
          <a:ln/>
          <a:effectLst>
            <a:outerShdw blurRad="76200" dist="25400" dir="5400000" algn="bl" rotWithShape="0">
              <a:srgbClr val="3B4A63">
                <a:alpha val="18000"/>
              </a:srgbClr>
            </a:outerShdw>
          </a:effectLst>
        </p:spPr>
      </p:sp>
      <p:sp>
        <p:nvSpPr>
          <p:cNvPr id="5" name="Text 3"/>
          <p:cNvSpPr/>
          <p:nvPr/>
        </p:nvSpPr>
        <p:spPr>
          <a:xfrm>
            <a:off x="822960" y="182880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Bias Risk in AI Tools</a:t>
            </a:r>
            <a:endParaRPr lang="en-US" sz="1500" dirty="0"/>
          </a:p>
        </p:txBody>
      </p:sp>
      <p:sp>
        <p:nvSpPr>
          <p:cNvPr id="6" name="Text 4"/>
          <p:cNvSpPr/>
          <p:nvPr/>
        </p:nvSpPr>
        <p:spPr>
          <a:xfrm>
            <a:off x="822960" y="224028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HireVue discontinued facial-expression analysis in 2020 after internal research and public concern about validity and bias (IMD, 2026).</a:t>
            </a:r>
            <a:endParaRPr lang="en-US" sz="1200" dirty="0"/>
          </a:p>
        </p:txBody>
      </p:sp>
      <p:sp>
        <p:nvSpPr>
          <p:cNvPr id="7" name="Shape 5"/>
          <p:cNvSpPr/>
          <p:nvPr/>
        </p:nvSpPr>
        <p:spPr>
          <a:xfrm>
            <a:off x="6172200" y="1645920"/>
            <a:ext cx="5349240" cy="2011680"/>
          </a:xfrm>
          <a:prstGeom prst="roundRect">
            <a:avLst>
              <a:gd name="adj" fmla="val 3636"/>
            </a:avLst>
          </a:prstGeom>
          <a:solidFill>
            <a:srgbClr val="FBF1E0"/>
          </a:solidFill>
          <a:ln/>
          <a:effectLst>
            <a:outerShdw blurRad="76200" dist="25400" dir="5400000" algn="bl" rotWithShape="0">
              <a:srgbClr val="3B4A63">
                <a:alpha val="18000"/>
              </a:srgbClr>
            </a:outerShdw>
          </a:effectLst>
        </p:spPr>
      </p:sp>
      <p:sp>
        <p:nvSpPr>
          <p:cNvPr id="8" name="Text 6"/>
          <p:cNvSpPr/>
          <p:nvPr/>
        </p:nvSpPr>
        <p:spPr>
          <a:xfrm>
            <a:off x="6446520" y="182880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Reduced Human Judgement</a:t>
            </a:r>
            <a:endParaRPr lang="en-US" sz="1500" dirty="0"/>
          </a:p>
        </p:txBody>
      </p:sp>
      <p:sp>
        <p:nvSpPr>
          <p:cNvPr id="9" name="Text 7"/>
          <p:cNvSpPr/>
          <p:nvPr/>
        </p:nvSpPr>
        <p:spPr>
          <a:xfrm>
            <a:off x="6446520" y="224028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Video-based screening can diminish recruiter objectivity and makes assessing cultural fit remotely harder (Scribd Case Study, 2021).</a:t>
            </a:r>
            <a:endParaRPr lang="en-US" sz="1200" dirty="0"/>
          </a:p>
        </p:txBody>
      </p:sp>
      <p:sp>
        <p:nvSpPr>
          <p:cNvPr id="10" name="Shape 8"/>
          <p:cNvSpPr/>
          <p:nvPr/>
        </p:nvSpPr>
        <p:spPr>
          <a:xfrm>
            <a:off x="548640" y="3886200"/>
            <a:ext cx="5349240" cy="2011680"/>
          </a:xfrm>
          <a:prstGeom prst="roundRect">
            <a:avLst>
              <a:gd name="adj" fmla="val 3636"/>
            </a:avLst>
          </a:prstGeom>
          <a:solidFill>
            <a:srgbClr val="FBF1E0"/>
          </a:solidFill>
          <a:ln/>
          <a:effectLst>
            <a:outerShdw blurRad="76200" dist="25400" dir="5400000" algn="bl" rotWithShape="0">
              <a:srgbClr val="3B4A63">
                <a:alpha val="18000"/>
              </a:srgbClr>
            </a:outerShdw>
          </a:effectLst>
        </p:spPr>
      </p:sp>
      <p:sp>
        <p:nvSpPr>
          <p:cNvPr id="11" name="Text 9"/>
          <p:cNvSpPr/>
          <p:nvPr/>
        </p:nvSpPr>
        <p:spPr>
          <a:xfrm>
            <a:off x="822960" y="406908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Data Privacy Concerns</a:t>
            </a:r>
            <a:endParaRPr lang="en-US" sz="1500" dirty="0"/>
          </a:p>
        </p:txBody>
      </p:sp>
      <p:sp>
        <p:nvSpPr>
          <p:cNvPr id="12" name="Text 10"/>
          <p:cNvSpPr/>
          <p:nvPr/>
        </p:nvSpPr>
        <p:spPr>
          <a:xfrm>
            <a:off x="822960" y="448056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Behavioural and biometric data collection through games and video interviews raises consent and privacy questions at global scale.</a:t>
            </a:r>
            <a:endParaRPr lang="en-US" sz="1200" dirty="0"/>
          </a:p>
        </p:txBody>
      </p:sp>
      <p:sp>
        <p:nvSpPr>
          <p:cNvPr id="13" name="Shape 11"/>
          <p:cNvSpPr/>
          <p:nvPr/>
        </p:nvSpPr>
        <p:spPr>
          <a:xfrm>
            <a:off x="6172200" y="3886200"/>
            <a:ext cx="5349240" cy="2011680"/>
          </a:xfrm>
          <a:prstGeom prst="roundRect">
            <a:avLst>
              <a:gd name="adj" fmla="val 3636"/>
            </a:avLst>
          </a:prstGeom>
          <a:solidFill>
            <a:srgbClr val="FBF1E0"/>
          </a:solidFill>
          <a:ln/>
          <a:effectLst>
            <a:outerShdw blurRad="76200" dist="25400" dir="5400000" algn="bl" rotWithShape="0">
              <a:srgbClr val="3B4A63">
                <a:alpha val="18000"/>
              </a:srgbClr>
            </a:outerShdw>
          </a:effectLst>
        </p:spPr>
      </p:sp>
      <p:sp>
        <p:nvSpPr>
          <p:cNvPr id="14" name="Text 12"/>
          <p:cNvSpPr/>
          <p:nvPr/>
        </p:nvSpPr>
        <p:spPr>
          <a:xfrm>
            <a:off x="6446520" y="406908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Governance Burden</a:t>
            </a:r>
            <a:endParaRPr lang="en-US" sz="1500" dirty="0"/>
          </a:p>
        </p:txBody>
      </p:sp>
      <p:sp>
        <p:nvSpPr>
          <p:cNvPr id="15" name="Text 13"/>
          <p:cNvSpPr/>
          <p:nvPr/>
        </p:nvSpPr>
        <p:spPr>
          <a:xfrm>
            <a:off x="6446520" y="448056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Every model must be monitored and re-validated across 190+ countries with different regulatory and cultural expectations.</a:t>
            </a:r>
            <a:endParaRPr lang="en-US" sz="1200" dirty="0"/>
          </a:p>
        </p:txBody>
      </p:sp>
      <p:sp>
        <p:nvSpPr>
          <p:cNvPr id="16" name="Text 14"/>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13</a:t>
            </a:r>
            <a:endParaRPr lang="en-US" sz="1000" dirty="0"/>
          </a:p>
        </p:txBody>
      </p:sp>
      <p:sp>
        <p:nvSpPr>
          <p:cNvPr id="17" name="Text 15"/>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E3A93C"/>
                </a:solidFill>
                <a:latin typeface="Calibri" pitchFamily="34" charset="0"/>
                <a:ea typeface="Calibri" pitchFamily="34" charset="-122"/>
                <a:cs typeface="Calibri" pitchFamily="34" charset="-120"/>
              </a:rPr>
              <a:t>CURRENT CHALLENGES — 2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Candidate Experience &amp; Workforce Expectations</a:t>
            </a:r>
            <a:endParaRPr lang="en-US" sz="3000" dirty="0"/>
          </a:p>
        </p:txBody>
      </p:sp>
      <p:sp>
        <p:nvSpPr>
          <p:cNvPr id="4" name="Shape 2"/>
          <p:cNvSpPr/>
          <p:nvPr/>
        </p:nvSpPr>
        <p:spPr>
          <a:xfrm>
            <a:off x="548640" y="1645920"/>
            <a:ext cx="5349240" cy="2011680"/>
          </a:xfrm>
          <a:prstGeom prst="roundRect">
            <a:avLst>
              <a:gd name="adj" fmla="val 3636"/>
            </a:avLst>
          </a:prstGeom>
          <a:solidFill>
            <a:srgbClr val="FBF1E0"/>
          </a:solidFill>
          <a:ln/>
          <a:effectLst>
            <a:outerShdw blurRad="76200" dist="25400" dir="5400000" algn="bl" rotWithShape="0">
              <a:srgbClr val="3B4A63">
                <a:alpha val="18000"/>
              </a:srgbClr>
            </a:outerShdw>
          </a:effectLst>
        </p:spPr>
      </p:sp>
      <p:sp>
        <p:nvSpPr>
          <p:cNvPr id="5" name="Text 3"/>
          <p:cNvSpPr/>
          <p:nvPr/>
        </p:nvSpPr>
        <p:spPr>
          <a:xfrm>
            <a:off x="822960" y="182880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Impersonal Candidate Journey</a:t>
            </a:r>
            <a:endParaRPr lang="en-US" sz="1500" dirty="0"/>
          </a:p>
        </p:txBody>
      </p:sp>
      <p:sp>
        <p:nvSpPr>
          <p:cNvPr id="6" name="Text 4"/>
          <p:cNvSpPr/>
          <p:nvPr/>
        </p:nvSpPr>
        <p:spPr>
          <a:xfrm>
            <a:off x="822960" y="224028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Fully automated early stages can feel transactional, weakening the psychological contract before a candidate is even hired.</a:t>
            </a:r>
            <a:endParaRPr lang="en-US" sz="1200" dirty="0"/>
          </a:p>
        </p:txBody>
      </p:sp>
      <p:sp>
        <p:nvSpPr>
          <p:cNvPr id="7" name="Shape 5"/>
          <p:cNvSpPr/>
          <p:nvPr/>
        </p:nvSpPr>
        <p:spPr>
          <a:xfrm>
            <a:off x="6172200" y="1645920"/>
            <a:ext cx="5349240" cy="2011680"/>
          </a:xfrm>
          <a:prstGeom prst="roundRect">
            <a:avLst>
              <a:gd name="adj" fmla="val 3636"/>
            </a:avLst>
          </a:prstGeom>
          <a:solidFill>
            <a:srgbClr val="FBF1E0"/>
          </a:solidFill>
          <a:ln/>
          <a:effectLst>
            <a:outerShdw blurRad="76200" dist="25400" dir="5400000" algn="bl" rotWithShape="0">
              <a:srgbClr val="3B4A63">
                <a:alpha val="18000"/>
              </a:srgbClr>
            </a:outerShdw>
          </a:effectLst>
        </p:spPr>
      </p:sp>
      <p:sp>
        <p:nvSpPr>
          <p:cNvPr id="8" name="Text 6"/>
          <p:cNvSpPr/>
          <p:nvPr/>
        </p:nvSpPr>
        <p:spPr>
          <a:xfrm>
            <a:off x="6446520" y="182880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Early-Careers Attrition Risk</a:t>
            </a:r>
            <a:endParaRPr lang="en-US" sz="1500" dirty="0"/>
          </a:p>
        </p:txBody>
      </p:sp>
      <p:sp>
        <p:nvSpPr>
          <p:cNvPr id="9" name="Text 7"/>
          <p:cNvSpPr/>
          <p:nvPr/>
        </p:nvSpPr>
        <p:spPr>
          <a:xfrm>
            <a:off x="6446520" y="224028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High-volume programmes like UFLP set intense expectations; onboarding must convert enthusiasm into sustained engagement.</a:t>
            </a:r>
            <a:endParaRPr lang="en-US" sz="1200" dirty="0"/>
          </a:p>
        </p:txBody>
      </p:sp>
      <p:sp>
        <p:nvSpPr>
          <p:cNvPr id="10" name="Shape 8"/>
          <p:cNvSpPr/>
          <p:nvPr/>
        </p:nvSpPr>
        <p:spPr>
          <a:xfrm>
            <a:off x="548640" y="3886200"/>
            <a:ext cx="5349240" cy="2011680"/>
          </a:xfrm>
          <a:prstGeom prst="roundRect">
            <a:avLst>
              <a:gd name="adj" fmla="val 3636"/>
            </a:avLst>
          </a:prstGeom>
          <a:solidFill>
            <a:srgbClr val="FBF1E0"/>
          </a:solidFill>
          <a:ln/>
          <a:effectLst>
            <a:outerShdw blurRad="76200" dist="25400" dir="5400000" algn="bl" rotWithShape="0">
              <a:srgbClr val="3B4A63">
                <a:alpha val="18000"/>
              </a:srgbClr>
            </a:outerShdw>
          </a:effectLst>
        </p:spPr>
      </p:sp>
      <p:sp>
        <p:nvSpPr>
          <p:cNvPr id="11" name="Text 9"/>
          <p:cNvSpPr/>
          <p:nvPr/>
        </p:nvSpPr>
        <p:spPr>
          <a:xfrm>
            <a:off x="822960" y="406908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Generational Expectations</a:t>
            </a:r>
            <a:endParaRPr lang="en-US" sz="1500" dirty="0"/>
          </a:p>
        </p:txBody>
      </p:sp>
      <p:sp>
        <p:nvSpPr>
          <p:cNvPr id="12" name="Text 10"/>
          <p:cNvSpPr/>
          <p:nvPr/>
        </p:nvSpPr>
        <p:spPr>
          <a:xfrm>
            <a:off x="822960" y="448056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Younger applicants expect purpose, flexibility and transparency — and are also more likely to question AI-driven decisions.</a:t>
            </a:r>
            <a:endParaRPr lang="en-US" sz="1200" dirty="0"/>
          </a:p>
        </p:txBody>
      </p:sp>
      <p:sp>
        <p:nvSpPr>
          <p:cNvPr id="13" name="Shape 11"/>
          <p:cNvSpPr/>
          <p:nvPr/>
        </p:nvSpPr>
        <p:spPr>
          <a:xfrm>
            <a:off x="6172200" y="3886200"/>
            <a:ext cx="5349240" cy="2011680"/>
          </a:xfrm>
          <a:prstGeom prst="roundRect">
            <a:avLst>
              <a:gd name="adj" fmla="val 3636"/>
            </a:avLst>
          </a:prstGeom>
          <a:solidFill>
            <a:srgbClr val="FBF1E0"/>
          </a:solidFill>
          <a:ln/>
          <a:effectLst>
            <a:outerShdw blurRad="76200" dist="25400" dir="5400000" algn="bl" rotWithShape="0">
              <a:srgbClr val="3B4A63">
                <a:alpha val="18000"/>
              </a:srgbClr>
            </a:outerShdw>
          </a:effectLst>
        </p:spPr>
      </p:sp>
      <p:sp>
        <p:nvSpPr>
          <p:cNvPr id="14" name="Text 12"/>
          <p:cNvSpPr/>
          <p:nvPr/>
        </p:nvSpPr>
        <p:spPr>
          <a:xfrm>
            <a:off x="6446520" y="4069080"/>
            <a:ext cx="4846320" cy="365760"/>
          </a:xfrm>
          <a:prstGeom prst="rect">
            <a:avLst/>
          </a:prstGeom>
          <a:noFill/>
          <a:ln/>
        </p:spPr>
        <p:txBody>
          <a:bodyPr wrap="square" rtlCol="0" anchor="ctr"/>
          <a:lstStyle/>
          <a:p>
            <a:pPr marL="0" indent="0">
              <a:buNone/>
            </a:pPr>
            <a:r>
              <a:rPr lang="en-US" sz="1500" b="1" dirty="0">
                <a:solidFill>
                  <a:srgbClr val="122C5C"/>
                </a:solidFill>
                <a:latin typeface="Cambria" pitchFamily="34" charset="0"/>
                <a:ea typeface="Cambria" pitchFamily="34" charset="-122"/>
                <a:cs typeface="Cambria" pitchFamily="34" charset="-120"/>
              </a:rPr>
              <a:t>Global Consistency vs Local Nuance</a:t>
            </a:r>
            <a:endParaRPr lang="en-US" sz="1500" dirty="0"/>
          </a:p>
        </p:txBody>
      </p:sp>
      <p:sp>
        <p:nvSpPr>
          <p:cNvPr id="15" name="Text 13"/>
          <p:cNvSpPr/>
          <p:nvPr/>
        </p:nvSpPr>
        <p:spPr>
          <a:xfrm>
            <a:off x="6446520" y="4480560"/>
            <a:ext cx="4846320" cy="128016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A single AI-enabled process must still adapt to cultural expectations across 190+ markets without losing fairness or speed.</a:t>
            </a:r>
            <a:endParaRPr lang="en-US" sz="1200" dirty="0"/>
          </a:p>
        </p:txBody>
      </p:sp>
      <p:sp>
        <p:nvSpPr>
          <p:cNvPr id="16" name="Text 14"/>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14</a:t>
            </a:r>
            <a:endParaRPr lang="en-US" sz="1000" dirty="0"/>
          </a:p>
        </p:txBody>
      </p:sp>
      <p:sp>
        <p:nvSpPr>
          <p:cNvPr id="17" name="Text 15"/>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ROOT-CAUSE ANALYSIS — 1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Policy Design &amp; Leadership Behaviour</a:t>
            </a:r>
            <a:endParaRPr lang="en-US" sz="3000" dirty="0"/>
          </a:p>
        </p:txBody>
      </p:sp>
      <p:sp>
        <p:nvSpPr>
          <p:cNvPr id="4" name="Text 2"/>
          <p:cNvSpPr/>
          <p:nvPr/>
        </p:nvSpPr>
        <p:spPr>
          <a:xfrm>
            <a:off x="548640" y="1691640"/>
            <a:ext cx="10881360" cy="2194560"/>
          </a:xfrm>
          <a:prstGeom prst="rect">
            <a:avLst/>
          </a:prstGeom>
          <a:noFill/>
          <a:ln/>
        </p:spPr>
        <p:txBody>
          <a:bodyPr wrap="square" lIns="0" tIns="0" rIns="0" bIns="0" rtlCol="0" anchor="t"/>
          <a:lstStyle/>
          <a:p>
            <a:pPr marL="342900" indent="-342900">
              <a:spcAft>
                <a:spcPts val="1200"/>
              </a:spcAft>
              <a:buSzPct val="100000"/>
              <a:buChar char="▪"/>
            </a:pPr>
            <a:r>
              <a:rPr lang="en-US" sz="1400" dirty="0">
                <a:solidFill>
                  <a:srgbClr val="1B1F27"/>
                </a:solidFill>
                <a:latin typeface="Calibri" pitchFamily="34" charset="0"/>
                <a:ea typeface="Calibri" pitchFamily="34" charset="-122"/>
                <a:cs typeface="Calibri" pitchFamily="34" charset="-120"/>
              </a:rPr>
              <a:t>Efficiency-first KPIs (time-to-hire, cost-per-hire) can unintentionally reward speed over candidate experience quality.</a:t>
            </a:r>
            <a:endParaRPr lang="en-US" sz="1400" dirty="0"/>
          </a:p>
          <a:p>
            <a:pPr marL="342900" indent="-342900">
              <a:spcAft>
                <a:spcPts val="1200"/>
              </a:spcAft>
              <a:buSzPct val="100000"/>
              <a:buChar char="▪"/>
            </a:pPr>
            <a:r>
              <a:rPr lang="en-US" sz="1400" dirty="0">
                <a:solidFill>
                  <a:srgbClr val="1B1F27"/>
                </a:solidFill>
                <a:latin typeface="Calibri" pitchFamily="34" charset="0"/>
                <a:ea typeface="Calibri" pitchFamily="34" charset="-122"/>
                <a:cs typeface="Calibri" pitchFamily="34" charset="-120"/>
              </a:rPr>
              <a:t>Governance sits at Global Diversity Board level (meeting quarterly) — a cadence that may be too slow for fast-moving AI model risks.</a:t>
            </a:r>
            <a:endParaRPr lang="en-US" sz="1400" dirty="0"/>
          </a:p>
          <a:p>
            <a:pPr marL="342900" indent="-342900">
              <a:spcAft>
                <a:spcPts val="1200"/>
              </a:spcAft>
              <a:buSzPct val="100000"/>
              <a:buChar char="▪"/>
            </a:pPr>
            <a:r>
              <a:rPr lang="en-US" sz="1400" dirty="0">
                <a:solidFill>
                  <a:srgbClr val="1B1F27"/>
                </a:solidFill>
                <a:latin typeface="Calibri" pitchFamily="34" charset="0"/>
                <a:ea typeface="Calibri" pitchFamily="34" charset="-122"/>
                <a:cs typeface="Calibri" pitchFamily="34" charset="-120"/>
              </a:rPr>
              <a:t>Leadership commitment to inclusion is strong on paper (Code of Business Principles) but depends on consistent line-manager behaviour to be felt by new joiners day-to-day.</a:t>
            </a:r>
            <a:endParaRPr lang="en-US" sz="1400" dirty="0"/>
          </a:p>
        </p:txBody>
      </p:sp>
      <p:sp>
        <p:nvSpPr>
          <p:cNvPr id="5" name="Shape 3"/>
          <p:cNvSpPr/>
          <p:nvPr/>
        </p:nvSpPr>
        <p:spPr>
          <a:xfrm>
            <a:off x="548640" y="3977640"/>
            <a:ext cx="10881360" cy="1920240"/>
          </a:xfrm>
          <a:prstGeom prst="roundRect">
            <a:avLst>
              <a:gd name="adj" fmla="val 3810"/>
            </a:avLst>
          </a:prstGeom>
          <a:solidFill>
            <a:srgbClr val="E4ECF6"/>
          </a:solidFill>
          <a:ln/>
          <a:effectLst>
            <a:outerShdw blurRad="76200" dist="25400" dir="5400000" algn="bl" rotWithShape="0">
              <a:srgbClr val="3B4A63">
                <a:alpha val="18000"/>
              </a:srgbClr>
            </a:outerShdw>
          </a:effectLst>
        </p:spPr>
      </p:sp>
      <p:sp>
        <p:nvSpPr>
          <p:cNvPr id="6" name="Text 4"/>
          <p:cNvSpPr/>
          <p:nvPr/>
        </p:nvSpPr>
        <p:spPr>
          <a:xfrm>
            <a:off x="868680" y="4206240"/>
            <a:ext cx="10241280" cy="1463040"/>
          </a:xfrm>
          <a:prstGeom prst="rect">
            <a:avLst/>
          </a:prstGeom>
          <a:noFill/>
          <a:ln/>
        </p:spPr>
        <p:txBody>
          <a:bodyPr wrap="square" rtlCol="0" anchor="ctr"/>
          <a:lstStyle/>
          <a:p>
            <a:pPr marL="0" indent="0">
              <a:buNone/>
            </a:pPr>
            <a:r>
              <a:rPr lang="en-US" sz="1400" i="1" dirty="0">
                <a:solidFill>
                  <a:srgbClr val="122C5C"/>
                </a:solidFill>
                <a:latin typeface="Calibri" pitchFamily="34" charset="0"/>
                <a:ea typeface="Calibri" pitchFamily="34" charset="-122"/>
                <a:cs typeface="Calibri" pitchFamily="34" charset="-120"/>
              </a:rPr>
              <a:t>Root cause: process metrics (speed, cost, volume) are easier to measure and reward than relational outcomes (trust, fairness perception) — so the latter can quietly erode even while headline KPIs improve.</a:t>
            </a:r>
            <a:endParaRPr lang="en-US" sz="1400" dirty="0"/>
          </a:p>
        </p:txBody>
      </p:sp>
      <p:sp>
        <p:nvSpPr>
          <p:cNvPr id="7" name="Text 5"/>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15</a:t>
            </a:r>
            <a:endParaRPr lang="en-US" sz="1000" dirty="0"/>
          </a:p>
        </p:txBody>
      </p:sp>
      <p:sp>
        <p:nvSpPr>
          <p:cNvPr id="8" name="Text 6"/>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ROOT-CAUSE ANALYSIS — 2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Structure, Culture, Technology &amp; External Pressure</a:t>
            </a:r>
            <a:endParaRPr lang="en-US" sz="3000" dirty="0"/>
          </a:p>
        </p:txBody>
      </p:sp>
      <p:sp>
        <p:nvSpPr>
          <p:cNvPr id="4" name="Shape 2"/>
          <p:cNvSpPr/>
          <p:nvPr/>
        </p:nvSpPr>
        <p:spPr>
          <a:xfrm>
            <a:off x="548640" y="1691640"/>
            <a:ext cx="594360" cy="594360"/>
          </a:xfrm>
          <a:prstGeom prst="ellipse">
            <a:avLst/>
          </a:prstGeom>
          <a:solidFill>
            <a:srgbClr val="122C5C"/>
          </a:solidFill>
          <a:ln/>
        </p:spPr>
      </p:sp>
      <p:sp>
        <p:nvSpPr>
          <p:cNvPr id="5" name="Text 3"/>
          <p:cNvSpPr/>
          <p:nvPr/>
        </p:nvSpPr>
        <p:spPr>
          <a:xfrm>
            <a:off x="548640" y="1691640"/>
            <a:ext cx="594360" cy="594360"/>
          </a:xfrm>
          <a:prstGeom prst="rect">
            <a:avLst/>
          </a:prstGeom>
          <a:noFill/>
          <a:ln/>
        </p:spPr>
        <p:txBody>
          <a:bodyPr wrap="square" lIns="0" tIns="0" rIns="0" bIns="0" rtlCol="0" anchor="ctr"/>
          <a:lstStyle/>
          <a:p>
            <a:pPr marL="0" indent="0" algn="ctr">
              <a:buNone/>
            </a:pPr>
            <a:r>
              <a:rPr lang="en-US" sz="1690" b="1" dirty="0">
                <a:solidFill>
                  <a:srgbClr val="FFFFFF"/>
                </a:solidFill>
                <a:latin typeface="Calibri" pitchFamily="34" charset="0"/>
                <a:ea typeface="Calibri" pitchFamily="34" charset="-122"/>
                <a:cs typeface="Calibri" pitchFamily="34" charset="-120"/>
              </a:rPr>
              <a:t>S</a:t>
            </a:r>
            <a:endParaRPr lang="en-US" sz="1690" dirty="0"/>
          </a:p>
        </p:txBody>
      </p:sp>
      <p:sp>
        <p:nvSpPr>
          <p:cNvPr id="6" name="Text 4"/>
          <p:cNvSpPr/>
          <p:nvPr/>
        </p:nvSpPr>
        <p:spPr>
          <a:xfrm>
            <a:off x="1325880" y="1645920"/>
            <a:ext cx="4572000" cy="365760"/>
          </a:xfrm>
          <a:prstGeom prst="rect">
            <a:avLst/>
          </a:prstGeom>
          <a:noFill/>
          <a:ln/>
        </p:spPr>
        <p:txBody>
          <a:bodyPr wrap="square" rtlCol="0" anchor="ctr"/>
          <a:lstStyle/>
          <a:p>
            <a:pPr marL="0" indent="0">
              <a:buNone/>
            </a:pPr>
            <a:r>
              <a:rPr lang="en-US" sz="1450" b="1" dirty="0">
                <a:solidFill>
                  <a:srgbClr val="122C5C"/>
                </a:solidFill>
                <a:latin typeface="Cambria" pitchFamily="34" charset="0"/>
                <a:ea typeface="Cambria" pitchFamily="34" charset="-122"/>
                <a:cs typeface="Cambria" pitchFamily="34" charset="-120"/>
              </a:rPr>
              <a:t>Structure</a:t>
            </a:r>
            <a:endParaRPr lang="en-US" sz="1450" dirty="0"/>
          </a:p>
        </p:txBody>
      </p:sp>
      <p:sp>
        <p:nvSpPr>
          <p:cNvPr id="7" name="Text 5"/>
          <p:cNvSpPr/>
          <p:nvPr/>
        </p:nvSpPr>
        <p:spPr>
          <a:xfrm>
            <a:off x="1325880" y="2039112"/>
            <a:ext cx="4572000" cy="146304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A centralised global ATS standardises process but can dilute local hiring managers' ownership of candidate experience.</a:t>
            </a:r>
            <a:endParaRPr lang="en-US" sz="1200" dirty="0"/>
          </a:p>
        </p:txBody>
      </p:sp>
      <p:sp>
        <p:nvSpPr>
          <p:cNvPr id="8" name="Shape 6"/>
          <p:cNvSpPr/>
          <p:nvPr/>
        </p:nvSpPr>
        <p:spPr>
          <a:xfrm>
            <a:off x="6172200" y="1691640"/>
            <a:ext cx="594360" cy="594360"/>
          </a:xfrm>
          <a:prstGeom prst="ellipse">
            <a:avLst/>
          </a:prstGeom>
          <a:solidFill>
            <a:srgbClr val="122C5C"/>
          </a:solidFill>
          <a:ln/>
        </p:spPr>
      </p:sp>
      <p:sp>
        <p:nvSpPr>
          <p:cNvPr id="9" name="Text 7"/>
          <p:cNvSpPr/>
          <p:nvPr/>
        </p:nvSpPr>
        <p:spPr>
          <a:xfrm>
            <a:off x="6172200" y="1691640"/>
            <a:ext cx="594360" cy="594360"/>
          </a:xfrm>
          <a:prstGeom prst="rect">
            <a:avLst/>
          </a:prstGeom>
          <a:noFill/>
          <a:ln/>
        </p:spPr>
        <p:txBody>
          <a:bodyPr wrap="square" lIns="0" tIns="0" rIns="0" bIns="0" rtlCol="0" anchor="ctr"/>
          <a:lstStyle/>
          <a:p>
            <a:pPr marL="0" indent="0" algn="ctr">
              <a:buNone/>
            </a:pPr>
            <a:r>
              <a:rPr lang="en-US" sz="1690" b="1" dirty="0">
                <a:solidFill>
                  <a:srgbClr val="FFFFFF"/>
                </a:solidFill>
                <a:latin typeface="Calibri" pitchFamily="34" charset="0"/>
                <a:ea typeface="Calibri" pitchFamily="34" charset="-122"/>
                <a:cs typeface="Calibri" pitchFamily="34" charset="-120"/>
              </a:rPr>
              <a:t>C</a:t>
            </a:r>
            <a:endParaRPr lang="en-US" sz="1690" dirty="0"/>
          </a:p>
        </p:txBody>
      </p:sp>
      <p:sp>
        <p:nvSpPr>
          <p:cNvPr id="10" name="Text 8"/>
          <p:cNvSpPr/>
          <p:nvPr/>
        </p:nvSpPr>
        <p:spPr>
          <a:xfrm>
            <a:off x="6949440" y="1645920"/>
            <a:ext cx="4572000" cy="365760"/>
          </a:xfrm>
          <a:prstGeom prst="rect">
            <a:avLst/>
          </a:prstGeom>
          <a:noFill/>
          <a:ln/>
        </p:spPr>
        <p:txBody>
          <a:bodyPr wrap="square" rtlCol="0" anchor="ctr"/>
          <a:lstStyle/>
          <a:p>
            <a:pPr marL="0" indent="0">
              <a:buNone/>
            </a:pPr>
            <a:r>
              <a:rPr lang="en-US" sz="1450" b="1" dirty="0">
                <a:solidFill>
                  <a:srgbClr val="122C5C"/>
                </a:solidFill>
                <a:latin typeface="Cambria" pitchFamily="34" charset="0"/>
                <a:ea typeface="Cambria" pitchFamily="34" charset="-122"/>
                <a:cs typeface="Cambria" pitchFamily="34" charset="-120"/>
              </a:rPr>
              <a:t>Culture</a:t>
            </a:r>
            <a:endParaRPr lang="en-US" sz="1450" dirty="0"/>
          </a:p>
        </p:txBody>
      </p:sp>
      <p:sp>
        <p:nvSpPr>
          <p:cNvPr id="11" name="Text 9"/>
          <p:cNvSpPr/>
          <p:nvPr/>
        </p:nvSpPr>
        <p:spPr>
          <a:xfrm>
            <a:off x="6949440" y="2039112"/>
            <a:ext cx="4572000" cy="146304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A performance-driven FMCG culture can prioritise throughput metrics over the relational, slower work of trust-building.</a:t>
            </a:r>
            <a:endParaRPr lang="en-US" sz="1200" dirty="0"/>
          </a:p>
        </p:txBody>
      </p:sp>
      <p:sp>
        <p:nvSpPr>
          <p:cNvPr id="12" name="Shape 10"/>
          <p:cNvSpPr/>
          <p:nvPr/>
        </p:nvSpPr>
        <p:spPr>
          <a:xfrm>
            <a:off x="548640" y="3840480"/>
            <a:ext cx="594360" cy="594360"/>
          </a:xfrm>
          <a:prstGeom prst="ellipse">
            <a:avLst/>
          </a:prstGeom>
          <a:solidFill>
            <a:srgbClr val="122C5C"/>
          </a:solidFill>
          <a:ln/>
        </p:spPr>
      </p:sp>
      <p:sp>
        <p:nvSpPr>
          <p:cNvPr id="13" name="Text 11"/>
          <p:cNvSpPr/>
          <p:nvPr/>
        </p:nvSpPr>
        <p:spPr>
          <a:xfrm>
            <a:off x="548640" y="3840480"/>
            <a:ext cx="594360" cy="594360"/>
          </a:xfrm>
          <a:prstGeom prst="rect">
            <a:avLst/>
          </a:prstGeom>
          <a:noFill/>
          <a:ln/>
        </p:spPr>
        <p:txBody>
          <a:bodyPr wrap="square" lIns="0" tIns="0" rIns="0" bIns="0" rtlCol="0" anchor="ctr"/>
          <a:lstStyle/>
          <a:p>
            <a:pPr marL="0" indent="0" algn="ctr">
              <a:buNone/>
            </a:pPr>
            <a:r>
              <a:rPr lang="en-US" sz="1690" b="1" dirty="0">
                <a:solidFill>
                  <a:srgbClr val="FFFFFF"/>
                </a:solidFill>
                <a:latin typeface="Calibri" pitchFamily="34" charset="0"/>
                <a:ea typeface="Calibri" pitchFamily="34" charset="-122"/>
                <a:cs typeface="Calibri" pitchFamily="34" charset="-120"/>
              </a:rPr>
              <a:t>T</a:t>
            </a:r>
            <a:endParaRPr lang="en-US" sz="1690" dirty="0"/>
          </a:p>
        </p:txBody>
      </p:sp>
      <p:sp>
        <p:nvSpPr>
          <p:cNvPr id="14" name="Text 12"/>
          <p:cNvSpPr/>
          <p:nvPr/>
        </p:nvSpPr>
        <p:spPr>
          <a:xfrm>
            <a:off x="1325880" y="3794760"/>
            <a:ext cx="4572000" cy="365760"/>
          </a:xfrm>
          <a:prstGeom prst="rect">
            <a:avLst/>
          </a:prstGeom>
          <a:noFill/>
          <a:ln/>
        </p:spPr>
        <p:txBody>
          <a:bodyPr wrap="square" rtlCol="0" anchor="ctr"/>
          <a:lstStyle/>
          <a:p>
            <a:pPr marL="0" indent="0">
              <a:buNone/>
            </a:pPr>
            <a:r>
              <a:rPr lang="en-US" sz="1450" b="1" dirty="0">
                <a:solidFill>
                  <a:srgbClr val="122C5C"/>
                </a:solidFill>
                <a:latin typeface="Cambria" pitchFamily="34" charset="0"/>
                <a:ea typeface="Cambria" pitchFamily="34" charset="-122"/>
                <a:cs typeface="Cambria" pitchFamily="34" charset="-120"/>
              </a:rPr>
              <a:t>Technology</a:t>
            </a:r>
            <a:endParaRPr lang="en-US" sz="1450" dirty="0"/>
          </a:p>
        </p:txBody>
      </p:sp>
      <p:sp>
        <p:nvSpPr>
          <p:cNvPr id="15" name="Text 13"/>
          <p:cNvSpPr/>
          <p:nvPr/>
        </p:nvSpPr>
        <p:spPr>
          <a:xfrm>
            <a:off x="1325880" y="4187952"/>
            <a:ext cx="4572000" cy="146304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Third-party AI vendors (Pymetrics, HireVue) mean model changes and bias fixes are partly outside Unilever's direct control.</a:t>
            </a:r>
            <a:endParaRPr lang="en-US" sz="1200" dirty="0"/>
          </a:p>
        </p:txBody>
      </p:sp>
      <p:sp>
        <p:nvSpPr>
          <p:cNvPr id="16" name="Shape 14"/>
          <p:cNvSpPr/>
          <p:nvPr/>
        </p:nvSpPr>
        <p:spPr>
          <a:xfrm>
            <a:off x="6172200" y="3840480"/>
            <a:ext cx="594360" cy="594360"/>
          </a:xfrm>
          <a:prstGeom prst="ellipse">
            <a:avLst/>
          </a:prstGeom>
          <a:solidFill>
            <a:srgbClr val="122C5C"/>
          </a:solidFill>
          <a:ln/>
        </p:spPr>
      </p:sp>
      <p:sp>
        <p:nvSpPr>
          <p:cNvPr id="17" name="Text 15"/>
          <p:cNvSpPr/>
          <p:nvPr/>
        </p:nvSpPr>
        <p:spPr>
          <a:xfrm>
            <a:off x="6172200" y="3840480"/>
            <a:ext cx="594360" cy="594360"/>
          </a:xfrm>
          <a:prstGeom prst="rect">
            <a:avLst/>
          </a:prstGeom>
          <a:noFill/>
          <a:ln/>
        </p:spPr>
        <p:txBody>
          <a:bodyPr wrap="square" lIns="0" tIns="0" rIns="0" bIns="0" rtlCol="0" anchor="ctr"/>
          <a:lstStyle/>
          <a:p>
            <a:pPr marL="0" indent="0" algn="ctr">
              <a:buNone/>
            </a:pPr>
            <a:r>
              <a:rPr lang="en-US" sz="1690" b="1" dirty="0">
                <a:solidFill>
                  <a:srgbClr val="FFFFFF"/>
                </a:solidFill>
                <a:latin typeface="Calibri" pitchFamily="34" charset="0"/>
                <a:ea typeface="Calibri" pitchFamily="34" charset="-122"/>
                <a:cs typeface="Calibri" pitchFamily="34" charset="-120"/>
              </a:rPr>
              <a:t>E</a:t>
            </a:r>
            <a:endParaRPr lang="en-US" sz="1690" dirty="0"/>
          </a:p>
        </p:txBody>
      </p:sp>
      <p:sp>
        <p:nvSpPr>
          <p:cNvPr id="18" name="Text 16"/>
          <p:cNvSpPr/>
          <p:nvPr/>
        </p:nvSpPr>
        <p:spPr>
          <a:xfrm>
            <a:off x="6949440" y="3794760"/>
            <a:ext cx="4572000" cy="365760"/>
          </a:xfrm>
          <a:prstGeom prst="rect">
            <a:avLst/>
          </a:prstGeom>
          <a:noFill/>
          <a:ln/>
        </p:spPr>
        <p:txBody>
          <a:bodyPr wrap="square" rtlCol="0" anchor="ctr"/>
          <a:lstStyle/>
          <a:p>
            <a:pPr marL="0" indent="0">
              <a:buNone/>
            </a:pPr>
            <a:r>
              <a:rPr lang="en-US" sz="1450" b="1" dirty="0">
                <a:solidFill>
                  <a:srgbClr val="122C5C"/>
                </a:solidFill>
                <a:latin typeface="Cambria" pitchFamily="34" charset="0"/>
                <a:ea typeface="Cambria" pitchFamily="34" charset="-122"/>
                <a:cs typeface="Cambria" pitchFamily="34" charset="-120"/>
              </a:rPr>
              <a:t>External Pressures</a:t>
            </a:r>
            <a:endParaRPr lang="en-US" sz="1450" dirty="0"/>
          </a:p>
        </p:txBody>
      </p:sp>
      <p:sp>
        <p:nvSpPr>
          <p:cNvPr id="19" name="Text 17"/>
          <p:cNvSpPr/>
          <p:nvPr/>
        </p:nvSpPr>
        <p:spPr>
          <a:xfrm>
            <a:off x="6949440" y="4187952"/>
            <a:ext cx="4572000" cy="1463040"/>
          </a:xfrm>
          <a:prstGeom prst="rect">
            <a:avLst/>
          </a:prstGeom>
          <a:noFill/>
          <a:ln/>
        </p:spPr>
        <p:txBody>
          <a:bodyPr wrap="square" rtlCol="0" anchor="t"/>
          <a:lstStyle/>
          <a:p>
            <a:pPr marL="0" indent="0">
              <a:buNone/>
            </a:pPr>
            <a:r>
              <a:rPr lang="en-US" sz="1200" dirty="0">
                <a:solidFill>
                  <a:srgbClr val="1B1F27"/>
                </a:solidFill>
                <a:latin typeface="Calibri" pitchFamily="34" charset="0"/>
                <a:ea typeface="Calibri" pitchFamily="34" charset="-122"/>
                <a:cs typeface="Calibri" pitchFamily="34" charset="-120"/>
              </a:rPr>
              <a:t>Regulatory shifts (e.g. EU AI Act-style rules), talent-market competition, and public scrutiny of AI hiring raise the stakes for error.</a:t>
            </a:r>
            <a:endParaRPr lang="en-US" sz="1200" dirty="0"/>
          </a:p>
        </p:txBody>
      </p:sp>
      <p:sp>
        <p:nvSpPr>
          <p:cNvPr id="20" name="Text 18"/>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16</a:t>
            </a:r>
            <a:endParaRPr lang="en-US" sz="1000" dirty="0"/>
          </a:p>
        </p:txBody>
      </p:sp>
      <p:sp>
        <p:nvSpPr>
          <p:cNvPr id="21" name="Text 19"/>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EVIDENCE-BASED RECOMMENDATIONS — 1 OF 3</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Recommendation 1: Algorithmic Auditing &amp; Bias Governance</a:t>
            </a:r>
            <a:endParaRPr lang="en-US" sz="3000" dirty="0"/>
          </a:p>
        </p:txBody>
      </p:sp>
      <p:sp>
        <p:nvSpPr>
          <p:cNvPr id="4" name="Shape 2"/>
          <p:cNvSpPr/>
          <p:nvPr/>
        </p:nvSpPr>
        <p:spPr>
          <a:xfrm>
            <a:off x="548640" y="1691640"/>
            <a:ext cx="822960" cy="822960"/>
          </a:xfrm>
          <a:prstGeom prst="ellipse">
            <a:avLst/>
          </a:prstGeom>
          <a:solidFill>
            <a:srgbClr val="1FA98E"/>
          </a:solidFill>
          <a:ln/>
        </p:spPr>
      </p:sp>
      <p:sp>
        <p:nvSpPr>
          <p:cNvPr id="5" name="Text 3"/>
          <p:cNvSpPr/>
          <p:nvPr/>
        </p:nvSpPr>
        <p:spPr>
          <a:xfrm>
            <a:off x="548640" y="1691640"/>
            <a:ext cx="822960" cy="822960"/>
          </a:xfrm>
          <a:prstGeom prst="rect">
            <a:avLst/>
          </a:prstGeom>
          <a:noFill/>
          <a:ln/>
        </p:spPr>
        <p:txBody>
          <a:bodyPr wrap="square" lIns="0" tIns="0" rIns="0" bIns="0" rtlCol="0" anchor="ctr"/>
          <a:lstStyle/>
          <a:p>
            <a:pPr marL="0" indent="0" algn="ctr">
              <a:buNone/>
            </a:pPr>
            <a:r>
              <a:rPr lang="en-US" sz="2340" b="1" dirty="0">
                <a:solidFill>
                  <a:srgbClr val="FFFFFF"/>
                </a:solidFill>
                <a:latin typeface="Calibri" pitchFamily="34" charset="0"/>
                <a:ea typeface="Calibri" pitchFamily="34" charset="-122"/>
                <a:cs typeface="Calibri" pitchFamily="34" charset="-120"/>
              </a:rPr>
              <a:t>1</a:t>
            </a:r>
            <a:endParaRPr lang="en-US" sz="2340" dirty="0"/>
          </a:p>
        </p:txBody>
      </p:sp>
      <p:sp>
        <p:nvSpPr>
          <p:cNvPr id="6" name="Text 4"/>
          <p:cNvSpPr/>
          <p:nvPr/>
        </p:nvSpPr>
        <p:spPr>
          <a:xfrm>
            <a:off x="1600200" y="1691640"/>
            <a:ext cx="9875520" cy="1188720"/>
          </a:xfrm>
          <a:prstGeom prst="rect">
            <a:avLst/>
          </a:prstGeom>
          <a:noFill/>
          <a:ln/>
        </p:spPr>
        <p:txBody>
          <a:bodyPr wrap="square" rtlCol="0" anchor="t"/>
          <a:lstStyle/>
          <a:p>
            <a:pPr marL="0" indent="0">
              <a:buNone/>
            </a:pPr>
            <a:r>
              <a:rPr lang="en-US" sz="1450" dirty="0">
                <a:solidFill>
                  <a:srgbClr val="1B1F27"/>
                </a:solidFill>
                <a:latin typeface="Calibri" pitchFamily="34" charset="0"/>
                <a:ea typeface="Calibri" pitchFamily="34" charset="-122"/>
                <a:cs typeface="Calibri" pitchFamily="34" charset="-120"/>
              </a:rPr>
              <a:t>Establish a recurring, independent bias audit of Pymetrics/HireVue models, benchmarked against demographic outcome data, with published findings reviewed by the Global Diversity Board more than four times a year.</a:t>
            </a:r>
            <a:endParaRPr lang="en-US" sz="1450" dirty="0"/>
          </a:p>
        </p:txBody>
      </p:sp>
      <p:sp>
        <p:nvSpPr>
          <p:cNvPr id="7" name="Shape 5"/>
          <p:cNvSpPr/>
          <p:nvPr/>
        </p:nvSpPr>
        <p:spPr>
          <a:xfrm>
            <a:off x="548640" y="3063240"/>
            <a:ext cx="5303520" cy="2651760"/>
          </a:xfrm>
          <a:prstGeom prst="roundRect">
            <a:avLst>
              <a:gd name="adj" fmla="val 2759"/>
            </a:avLst>
          </a:prstGeom>
          <a:solidFill>
            <a:srgbClr val="E4ECF6"/>
          </a:solidFill>
          <a:ln/>
          <a:effectLst>
            <a:outerShdw blurRad="76200" dist="25400" dir="5400000" algn="bl" rotWithShape="0">
              <a:srgbClr val="3B4A63">
                <a:alpha val="18000"/>
              </a:srgbClr>
            </a:outerShdw>
          </a:effectLst>
        </p:spPr>
      </p:sp>
      <p:sp>
        <p:nvSpPr>
          <p:cNvPr id="8" name="Text 6"/>
          <p:cNvSpPr/>
          <p:nvPr/>
        </p:nvSpPr>
        <p:spPr>
          <a:xfrm>
            <a:off x="822960" y="3291840"/>
            <a:ext cx="4754880" cy="3200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Theoretical Grounding</a:t>
            </a:r>
            <a:endParaRPr lang="en-US" sz="1350" dirty="0"/>
          </a:p>
        </p:txBody>
      </p:sp>
      <p:sp>
        <p:nvSpPr>
          <p:cNvPr id="9" name="Text 7"/>
          <p:cNvSpPr/>
          <p:nvPr/>
        </p:nvSpPr>
        <p:spPr>
          <a:xfrm>
            <a:off x="822960" y="3657600"/>
            <a:ext cx="4754880" cy="1828800"/>
          </a:xfrm>
          <a:prstGeom prst="rect">
            <a:avLst/>
          </a:prstGeom>
          <a:noFill/>
          <a:ln/>
        </p:spPr>
        <p:txBody>
          <a:bodyPr wrap="square" rtlCol="0" anchor="t"/>
          <a:lstStyle/>
          <a:p>
            <a:pPr marL="0" indent="0">
              <a:buNone/>
            </a:pPr>
            <a:r>
              <a:rPr lang="en-US" sz="1250" dirty="0">
                <a:solidFill>
                  <a:srgbClr val="1B1F27"/>
                </a:solidFill>
                <a:latin typeface="Calibri" pitchFamily="34" charset="0"/>
                <a:ea typeface="Calibri" pitchFamily="34" charset="-122"/>
                <a:cs typeface="Calibri" pitchFamily="34" charset="-120"/>
              </a:rPr>
              <a:t>Draws on algorithmic-fairness principles and the RBV logic that trustworthy talent processes are themselves a competitive resource worth protecting.</a:t>
            </a:r>
            <a:endParaRPr lang="en-US" sz="1250" dirty="0"/>
          </a:p>
        </p:txBody>
      </p:sp>
      <p:sp>
        <p:nvSpPr>
          <p:cNvPr id="10" name="Shape 8"/>
          <p:cNvSpPr/>
          <p:nvPr/>
        </p:nvSpPr>
        <p:spPr>
          <a:xfrm>
            <a:off x="6126480" y="3063240"/>
            <a:ext cx="5303520" cy="2651760"/>
          </a:xfrm>
          <a:prstGeom prst="roundRect">
            <a:avLst>
              <a:gd name="adj" fmla="val 2759"/>
            </a:avLst>
          </a:prstGeom>
          <a:solidFill>
            <a:srgbClr val="E4ECF6"/>
          </a:solidFill>
          <a:ln/>
          <a:effectLst>
            <a:outerShdw blurRad="76200" dist="25400" dir="5400000" algn="bl" rotWithShape="0">
              <a:srgbClr val="3B4A63">
                <a:alpha val="18000"/>
              </a:srgbClr>
            </a:outerShdw>
          </a:effectLst>
        </p:spPr>
      </p:sp>
      <p:sp>
        <p:nvSpPr>
          <p:cNvPr id="11" name="Text 9"/>
          <p:cNvSpPr/>
          <p:nvPr/>
        </p:nvSpPr>
        <p:spPr>
          <a:xfrm>
            <a:off x="6400800" y="3291840"/>
            <a:ext cx="4754880" cy="3200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Feasibility</a:t>
            </a:r>
            <a:endParaRPr lang="en-US" sz="1350" dirty="0"/>
          </a:p>
        </p:txBody>
      </p:sp>
      <p:sp>
        <p:nvSpPr>
          <p:cNvPr id="12" name="Text 10"/>
          <p:cNvSpPr/>
          <p:nvPr/>
        </p:nvSpPr>
        <p:spPr>
          <a:xfrm>
            <a:off x="6400800" y="3657600"/>
            <a:ext cx="4754880" cy="1828800"/>
          </a:xfrm>
          <a:prstGeom prst="rect">
            <a:avLst/>
          </a:prstGeom>
          <a:noFill/>
          <a:ln/>
        </p:spPr>
        <p:txBody>
          <a:bodyPr wrap="square" rtlCol="0" anchor="t"/>
          <a:lstStyle/>
          <a:p>
            <a:pPr marL="0" indent="0">
              <a:buNone/>
            </a:pPr>
            <a:r>
              <a:rPr lang="en-US" sz="1250" dirty="0">
                <a:solidFill>
                  <a:srgbClr val="1B1F27"/>
                </a:solidFill>
                <a:latin typeface="Calibri" pitchFamily="34" charset="0"/>
                <a:ea typeface="Calibri" pitchFamily="34" charset="-122"/>
                <a:cs typeface="Calibri" pitchFamily="34" charset="-120"/>
              </a:rPr>
              <a:t>HireVue's own 2020 withdrawal of facial analysis shows Unilever's vendors already act on audit findings — this recommendation formalises and accelerates that existing capability.</a:t>
            </a:r>
            <a:endParaRPr lang="en-US" sz="1250" dirty="0"/>
          </a:p>
        </p:txBody>
      </p:sp>
      <p:sp>
        <p:nvSpPr>
          <p:cNvPr id="13" name="Text 11"/>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17</a:t>
            </a:r>
            <a:endParaRPr lang="en-US" sz="1000" dirty="0"/>
          </a:p>
        </p:txBody>
      </p:sp>
      <p:sp>
        <p:nvSpPr>
          <p:cNvPr id="14" name="Text 12"/>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EVIDENCE-BASED RECOMMENDATIONS — 2 OF 3</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Recommendation 2: Human–AI Hybrid Selection</a:t>
            </a:r>
            <a:endParaRPr lang="en-US" sz="3000" dirty="0"/>
          </a:p>
        </p:txBody>
      </p:sp>
      <p:sp>
        <p:nvSpPr>
          <p:cNvPr id="4" name="Shape 2"/>
          <p:cNvSpPr/>
          <p:nvPr/>
        </p:nvSpPr>
        <p:spPr>
          <a:xfrm>
            <a:off x="548640" y="1691640"/>
            <a:ext cx="822960" cy="822960"/>
          </a:xfrm>
          <a:prstGeom prst="ellipse">
            <a:avLst/>
          </a:prstGeom>
          <a:solidFill>
            <a:srgbClr val="1FA98E"/>
          </a:solidFill>
          <a:ln/>
        </p:spPr>
      </p:sp>
      <p:sp>
        <p:nvSpPr>
          <p:cNvPr id="5" name="Text 3"/>
          <p:cNvSpPr/>
          <p:nvPr/>
        </p:nvSpPr>
        <p:spPr>
          <a:xfrm>
            <a:off x="548640" y="1691640"/>
            <a:ext cx="822960" cy="822960"/>
          </a:xfrm>
          <a:prstGeom prst="rect">
            <a:avLst/>
          </a:prstGeom>
          <a:noFill/>
          <a:ln/>
        </p:spPr>
        <p:txBody>
          <a:bodyPr wrap="square" lIns="0" tIns="0" rIns="0" bIns="0" rtlCol="0" anchor="ctr"/>
          <a:lstStyle/>
          <a:p>
            <a:pPr marL="0" indent="0" algn="ctr">
              <a:buNone/>
            </a:pPr>
            <a:r>
              <a:rPr lang="en-US" sz="2340" b="1" dirty="0">
                <a:solidFill>
                  <a:srgbClr val="FFFFFF"/>
                </a:solidFill>
                <a:latin typeface="Calibri" pitchFamily="34" charset="0"/>
                <a:ea typeface="Calibri" pitchFamily="34" charset="-122"/>
                <a:cs typeface="Calibri" pitchFamily="34" charset="-120"/>
              </a:rPr>
              <a:t>2</a:t>
            </a:r>
            <a:endParaRPr lang="en-US" sz="2340" dirty="0"/>
          </a:p>
        </p:txBody>
      </p:sp>
      <p:sp>
        <p:nvSpPr>
          <p:cNvPr id="6" name="Text 4"/>
          <p:cNvSpPr/>
          <p:nvPr/>
        </p:nvSpPr>
        <p:spPr>
          <a:xfrm>
            <a:off x="1600200" y="1691640"/>
            <a:ext cx="9875520" cy="1188720"/>
          </a:xfrm>
          <a:prstGeom prst="rect">
            <a:avLst/>
          </a:prstGeom>
          <a:noFill/>
          <a:ln/>
        </p:spPr>
        <p:txBody>
          <a:bodyPr wrap="square" rtlCol="0" anchor="t"/>
          <a:lstStyle/>
          <a:p>
            <a:pPr marL="0" indent="0">
              <a:buNone/>
            </a:pPr>
            <a:r>
              <a:rPr lang="en-US" sz="1450" dirty="0">
                <a:solidFill>
                  <a:srgbClr val="1B1F27"/>
                </a:solidFill>
                <a:latin typeface="Calibri" pitchFamily="34" charset="0"/>
                <a:ea typeface="Calibri" pitchFamily="34" charset="-122"/>
                <a:cs typeface="Calibri" pitchFamily="34" charset="-120"/>
              </a:rPr>
              <a:t>Mandate a trained-human review step before any AI-generated rejection at senior or specialist grades, and use structured (not free-form) interview questions to reduce recruiter subjectivity where AI is not used.</a:t>
            </a:r>
            <a:endParaRPr lang="en-US" sz="1450" dirty="0"/>
          </a:p>
        </p:txBody>
      </p:sp>
      <p:sp>
        <p:nvSpPr>
          <p:cNvPr id="7" name="Shape 5"/>
          <p:cNvSpPr/>
          <p:nvPr/>
        </p:nvSpPr>
        <p:spPr>
          <a:xfrm>
            <a:off x="548640" y="3063240"/>
            <a:ext cx="5303520" cy="2651760"/>
          </a:xfrm>
          <a:prstGeom prst="roundRect">
            <a:avLst>
              <a:gd name="adj" fmla="val 2759"/>
            </a:avLst>
          </a:prstGeom>
          <a:solidFill>
            <a:srgbClr val="E4ECF6"/>
          </a:solidFill>
          <a:ln/>
          <a:effectLst>
            <a:outerShdw blurRad="76200" dist="25400" dir="5400000" algn="bl" rotWithShape="0">
              <a:srgbClr val="3B4A63">
                <a:alpha val="18000"/>
              </a:srgbClr>
            </a:outerShdw>
          </a:effectLst>
        </p:spPr>
      </p:sp>
      <p:sp>
        <p:nvSpPr>
          <p:cNvPr id="8" name="Text 6"/>
          <p:cNvSpPr/>
          <p:nvPr/>
        </p:nvSpPr>
        <p:spPr>
          <a:xfrm>
            <a:off x="822960" y="3291840"/>
            <a:ext cx="4754880" cy="3200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Theoretical Grounding</a:t>
            </a:r>
            <a:endParaRPr lang="en-US" sz="1350" dirty="0"/>
          </a:p>
        </p:txBody>
      </p:sp>
      <p:sp>
        <p:nvSpPr>
          <p:cNvPr id="9" name="Text 7"/>
          <p:cNvSpPr/>
          <p:nvPr/>
        </p:nvSpPr>
        <p:spPr>
          <a:xfrm>
            <a:off x="822960" y="3657600"/>
            <a:ext cx="4754880" cy="1828800"/>
          </a:xfrm>
          <a:prstGeom prst="rect">
            <a:avLst/>
          </a:prstGeom>
          <a:noFill/>
          <a:ln/>
        </p:spPr>
        <p:txBody>
          <a:bodyPr wrap="square" rtlCol="0" anchor="t"/>
          <a:lstStyle/>
          <a:p>
            <a:pPr marL="0" indent="0">
              <a:buNone/>
            </a:pPr>
            <a:r>
              <a:rPr lang="en-US" sz="1250" dirty="0">
                <a:solidFill>
                  <a:srgbClr val="1B1F27"/>
                </a:solidFill>
                <a:latin typeface="Calibri" pitchFamily="34" charset="0"/>
                <a:ea typeface="Calibri" pitchFamily="34" charset="-122"/>
                <a:cs typeface="Calibri" pitchFamily="34" charset="-120"/>
              </a:rPr>
              <a:t>Person–Organisation Fit theory works best combined with structured human judgement; pure automation risks narrowing 'fit' to whatever the training data historically rewarded.</a:t>
            </a:r>
            <a:endParaRPr lang="en-US" sz="1250" dirty="0"/>
          </a:p>
        </p:txBody>
      </p:sp>
      <p:sp>
        <p:nvSpPr>
          <p:cNvPr id="10" name="Shape 8"/>
          <p:cNvSpPr/>
          <p:nvPr/>
        </p:nvSpPr>
        <p:spPr>
          <a:xfrm>
            <a:off x="6126480" y="3063240"/>
            <a:ext cx="5303520" cy="2651760"/>
          </a:xfrm>
          <a:prstGeom prst="roundRect">
            <a:avLst>
              <a:gd name="adj" fmla="val 2759"/>
            </a:avLst>
          </a:prstGeom>
          <a:solidFill>
            <a:srgbClr val="E4ECF6"/>
          </a:solidFill>
          <a:ln/>
          <a:effectLst>
            <a:outerShdw blurRad="76200" dist="25400" dir="5400000" algn="bl" rotWithShape="0">
              <a:srgbClr val="3B4A63">
                <a:alpha val="18000"/>
              </a:srgbClr>
            </a:outerShdw>
          </a:effectLst>
        </p:spPr>
      </p:sp>
      <p:sp>
        <p:nvSpPr>
          <p:cNvPr id="11" name="Text 9"/>
          <p:cNvSpPr/>
          <p:nvPr/>
        </p:nvSpPr>
        <p:spPr>
          <a:xfrm>
            <a:off x="6400800" y="3291840"/>
            <a:ext cx="4754880" cy="3200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Feasibility</a:t>
            </a:r>
            <a:endParaRPr lang="en-US" sz="1350" dirty="0"/>
          </a:p>
        </p:txBody>
      </p:sp>
      <p:sp>
        <p:nvSpPr>
          <p:cNvPr id="12" name="Text 10"/>
          <p:cNvSpPr/>
          <p:nvPr/>
        </p:nvSpPr>
        <p:spPr>
          <a:xfrm>
            <a:off x="6400800" y="3657600"/>
            <a:ext cx="4754880" cy="1828800"/>
          </a:xfrm>
          <a:prstGeom prst="rect">
            <a:avLst/>
          </a:prstGeom>
          <a:noFill/>
          <a:ln/>
        </p:spPr>
        <p:txBody>
          <a:bodyPr wrap="square" rtlCol="0" anchor="t"/>
          <a:lstStyle/>
          <a:p>
            <a:pPr marL="0" indent="0">
              <a:buNone/>
            </a:pPr>
            <a:r>
              <a:rPr lang="en-US" sz="1250" dirty="0">
                <a:solidFill>
                  <a:srgbClr val="1B1F27"/>
                </a:solidFill>
                <a:latin typeface="Calibri" pitchFamily="34" charset="0"/>
                <a:ea typeface="Calibri" pitchFamily="34" charset="-122"/>
                <a:cs typeface="Calibri" pitchFamily="34" charset="-120"/>
              </a:rPr>
              <a:t>Unilever already retains human interviews and assessment centres for shortlisted candidates — this recommendation extends that safeguard earlier in the funnel.</a:t>
            </a:r>
            <a:endParaRPr lang="en-US" sz="1250" dirty="0"/>
          </a:p>
        </p:txBody>
      </p:sp>
      <p:sp>
        <p:nvSpPr>
          <p:cNvPr id="13" name="Text 11"/>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18</a:t>
            </a:r>
            <a:endParaRPr lang="en-US" sz="1000" dirty="0"/>
          </a:p>
        </p:txBody>
      </p:sp>
      <p:sp>
        <p:nvSpPr>
          <p:cNvPr id="14" name="Text 12"/>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EVIDENCE-BASED RECOMMENDATIONS — 3 OF 3</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Recommendation 3: Psychological-Contract-Led Onboarding</a:t>
            </a:r>
            <a:endParaRPr lang="en-US" sz="3000" dirty="0"/>
          </a:p>
        </p:txBody>
      </p:sp>
      <p:sp>
        <p:nvSpPr>
          <p:cNvPr id="4" name="Shape 2"/>
          <p:cNvSpPr/>
          <p:nvPr/>
        </p:nvSpPr>
        <p:spPr>
          <a:xfrm>
            <a:off x="548640" y="1691640"/>
            <a:ext cx="822960" cy="822960"/>
          </a:xfrm>
          <a:prstGeom prst="ellipse">
            <a:avLst/>
          </a:prstGeom>
          <a:solidFill>
            <a:srgbClr val="1FA98E"/>
          </a:solidFill>
          <a:ln/>
        </p:spPr>
      </p:sp>
      <p:sp>
        <p:nvSpPr>
          <p:cNvPr id="5" name="Text 3"/>
          <p:cNvSpPr/>
          <p:nvPr/>
        </p:nvSpPr>
        <p:spPr>
          <a:xfrm>
            <a:off x="548640" y="1691640"/>
            <a:ext cx="822960" cy="822960"/>
          </a:xfrm>
          <a:prstGeom prst="rect">
            <a:avLst/>
          </a:prstGeom>
          <a:noFill/>
          <a:ln/>
        </p:spPr>
        <p:txBody>
          <a:bodyPr wrap="square" lIns="0" tIns="0" rIns="0" bIns="0" rtlCol="0" anchor="ctr"/>
          <a:lstStyle/>
          <a:p>
            <a:pPr marL="0" indent="0" algn="ctr">
              <a:buNone/>
            </a:pPr>
            <a:r>
              <a:rPr lang="en-US" sz="2340" b="1" dirty="0">
                <a:solidFill>
                  <a:srgbClr val="FFFFFF"/>
                </a:solidFill>
                <a:latin typeface="Calibri" pitchFamily="34" charset="0"/>
                <a:ea typeface="Calibri" pitchFamily="34" charset="-122"/>
                <a:cs typeface="Calibri" pitchFamily="34" charset="-120"/>
              </a:rPr>
              <a:t>3</a:t>
            </a:r>
            <a:endParaRPr lang="en-US" sz="2340" dirty="0"/>
          </a:p>
        </p:txBody>
      </p:sp>
      <p:sp>
        <p:nvSpPr>
          <p:cNvPr id="6" name="Text 4"/>
          <p:cNvSpPr/>
          <p:nvPr/>
        </p:nvSpPr>
        <p:spPr>
          <a:xfrm>
            <a:off x="1600200" y="1691640"/>
            <a:ext cx="9875520" cy="1188720"/>
          </a:xfrm>
          <a:prstGeom prst="rect">
            <a:avLst/>
          </a:prstGeom>
          <a:noFill/>
          <a:ln/>
        </p:spPr>
        <p:txBody>
          <a:bodyPr wrap="square" rtlCol="0" anchor="t"/>
          <a:lstStyle/>
          <a:p>
            <a:pPr marL="0" indent="0">
              <a:buNone/>
            </a:pPr>
            <a:r>
              <a:rPr lang="en-US" sz="1450" dirty="0">
                <a:solidFill>
                  <a:srgbClr val="1B1F27"/>
                </a:solidFill>
                <a:latin typeface="Calibri" pitchFamily="34" charset="0"/>
                <a:ea typeface="Calibri" pitchFamily="34" charset="-122"/>
                <a:cs typeface="Calibri" pitchFamily="34" charset="-120"/>
              </a:rPr>
              <a:t>Adopt a structured onboarding model — covering role clarity, values induction, manager check-ins and early feedback loops — explicitly designed around Caldwell and Peters' (2018) ethical onboarding principles.</a:t>
            </a:r>
            <a:endParaRPr lang="en-US" sz="1450" dirty="0"/>
          </a:p>
        </p:txBody>
      </p:sp>
      <p:sp>
        <p:nvSpPr>
          <p:cNvPr id="7" name="Shape 5"/>
          <p:cNvSpPr/>
          <p:nvPr/>
        </p:nvSpPr>
        <p:spPr>
          <a:xfrm>
            <a:off x="548640" y="3063240"/>
            <a:ext cx="5303520" cy="2651760"/>
          </a:xfrm>
          <a:prstGeom prst="roundRect">
            <a:avLst>
              <a:gd name="adj" fmla="val 2759"/>
            </a:avLst>
          </a:prstGeom>
          <a:solidFill>
            <a:srgbClr val="E4ECF6"/>
          </a:solidFill>
          <a:ln/>
          <a:effectLst>
            <a:outerShdw blurRad="76200" dist="25400" dir="5400000" algn="bl" rotWithShape="0">
              <a:srgbClr val="3B4A63">
                <a:alpha val="18000"/>
              </a:srgbClr>
            </a:outerShdw>
          </a:effectLst>
        </p:spPr>
      </p:sp>
      <p:sp>
        <p:nvSpPr>
          <p:cNvPr id="8" name="Text 6"/>
          <p:cNvSpPr/>
          <p:nvPr/>
        </p:nvSpPr>
        <p:spPr>
          <a:xfrm>
            <a:off x="822960" y="3291840"/>
            <a:ext cx="4754880" cy="3200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Theoretical Grounding</a:t>
            </a:r>
            <a:endParaRPr lang="en-US" sz="1350" dirty="0"/>
          </a:p>
        </p:txBody>
      </p:sp>
      <p:sp>
        <p:nvSpPr>
          <p:cNvPr id="9" name="Text 7"/>
          <p:cNvSpPr/>
          <p:nvPr/>
        </p:nvSpPr>
        <p:spPr>
          <a:xfrm>
            <a:off x="822960" y="3657600"/>
            <a:ext cx="4754880" cy="1828800"/>
          </a:xfrm>
          <a:prstGeom prst="rect">
            <a:avLst/>
          </a:prstGeom>
          <a:noFill/>
          <a:ln/>
        </p:spPr>
        <p:txBody>
          <a:bodyPr wrap="square" rtlCol="0" anchor="t"/>
          <a:lstStyle/>
          <a:p>
            <a:pPr marL="0" indent="0">
              <a:buNone/>
            </a:pPr>
            <a:r>
              <a:rPr lang="en-US" sz="1250" dirty="0">
                <a:solidFill>
                  <a:srgbClr val="1B1F27"/>
                </a:solidFill>
                <a:latin typeface="Calibri" pitchFamily="34" charset="0"/>
                <a:ea typeface="Calibri" pitchFamily="34" charset="-122"/>
                <a:cs typeface="Calibri" pitchFamily="34" charset="-120"/>
              </a:rPr>
              <a:t>Directly operationalises the psychological contract: each onboarding step is a deliberate opportunity to confirm — rather than breach — early expectations.</a:t>
            </a:r>
            <a:endParaRPr lang="en-US" sz="1250" dirty="0"/>
          </a:p>
        </p:txBody>
      </p:sp>
      <p:sp>
        <p:nvSpPr>
          <p:cNvPr id="10" name="Shape 8"/>
          <p:cNvSpPr/>
          <p:nvPr/>
        </p:nvSpPr>
        <p:spPr>
          <a:xfrm>
            <a:off x="6126480" y="3063240"/>
            <a:ext cx="5303520" cy="2651760"/>
          </a:xfrm>
          <a:prstGeom prst="roundRect">
            <a:avLst>
              <a:gd name="adj" fmla="val 2759"/>
            </a:avLst>
          </a:prstGeom>
          <a:solidFill>
            <a:srgbClr val="E4ECF6"/>
          </a:solidFill>
          <a:ln/>
          <a:effectLst>
            <a:outerShdw blurRad="76200" dist="25400" dir="5400000" algn="bl" rotWithShape="0">
              <a:srgbClr val="3B4A63">
                <a:alpha val="18000"/>
              </a:srgbClr>
            </a:outerShdw>
          </a:effectLst>
        </p:spPr>
      </p:sp>
      <p:sp>
        <p:nvSpPr>
          <p:cNvPr id="11" name="Text 9"/>
          <p:cNvSpPr/>
          <p:nvPr/>
        </p:nvSpPr>
        <p:spPr>
          <a:xfrm>
            <a:off x="6400800" y="3291840"/>
            <a:ext cx="4754880" cy="3200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Feasibility</a:t>
            </a:r>
            <a:endParaRPr lang="en-US" sz="1350" dirty="0"/>
          </a:p>
        </p:txBody>
      </p:sp>
      <p:sp>
        <p:nvSpPr>
          <p:cNvPr id="12" name="Text 10"/>
          <p:cNvSpPr/>
          <p:nvPr/>
        </p:nvSpPr>
        <p:spPr>
          <a:xfrm>
            <a:off x="6400800" y="3657600"/>
            <a:ext cx="4754880" cy="1828800"/>
          </a:xfrm>
          <a:prstGeom prst="rect">
            <a:avLst/>
          </a:prstGeom>
          <a:noFill/>
          <a:ln/>
        </p:spPr>
        <p:txBody>
          <a:bodyPr wrap="square" rtlCol="0" anchor="t"/>
          <a:lstStyle/>
          <a:p>
            <a:pPr marL="0" indent="0">
              <a:buNone/>
            </a:pPr>
            <a:r>
              <a:rPr lang="en-US" sz="1250" dirty="0">
                <a:solidFill>
                  <a:srgbClr val="1B1F27"/>
                </a:solidFill>
                <a:latin typeface="Calibri" pitchFamily="34" charset="0"/>
                <a:ea typeface="Calibri" pitchFamily="34" charset="-122"/>
                <a:cs typeface="Calibri" pitchFamily="34" charset="-120"/>
              </a:rPr>
              <a:t>Builds on Unilever's existing structured early-careers pathways and wellbeing infrastructure, so it extends rather than replaces current investment.</a:t>
            </a:r>
            <a:endParaRPr lang="en-US" sz="1250" dirty="0"/>
          </a:p>
        </p:txBody>
      </p:sp>
      <p:sp>
        <p:nvSpPr>
          <p:cNvPr id="13" name="Text 11"/>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19</a:t>
            </a:r>
            <a:endParaRPr lang="en-US" sz="1000" dirty="0"/>
          </a:p>
        </p:txBody>
      </p:sp>
      <p:sp>
        <p:nvSpPr>
          <p:cNvPr id="14" name="Text 12"/>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FUTURE-OF-WORK IMPLICATIONS — 1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The Next 5–10 Years: What Will Change</a:t>
            </a:r>
            <a:endParaRPr lang="en-US" sz="3000" dirty="0"/>
          </a:p>
        </p:txBody>
      </p:sp>
      <p:sp>
        <p:nvSpPr>
          <p:cNvPr id="4" name="Shape 2"/>
          <p:cNvSpPr/>
          <p:nvPr/>
        </p:nvSpPr>
        <p:spPr>
          <a:xfrm>
            <a:off x="548640" y="1783080"/>
            <a:ext cx="2514600" cy="73152"/>
          </a:xfrm>
          <a:prstGeom prst="roundRect">
            <a:avLst/>
          </a:prstGeom>
          <a:solidFill>
            <a:srgbClr val="1FA98E"/>
          </a:solidFill>
          <a:ln/>
        </p:spPr>
      </p:sp>
      <p:sp>
        <p:nvSpPr>
          <p:cNvPr id="5" name="Shape 3"/>
          <p:cNvSpPr/>
          <p:nvPr/>
        </p:nvSpPr>
        <p:spPr>
          <a:xfrm>
            <a:off x="548640" y="2011680"/>
            <a:ext cx="502920" cy="502920"/>
          </a:xfrm>
          <a:prstGeom prst="ellipse">
            <a:avLst/>
          </a:prstGeom>
          <a:solidFill>
            <a:srgbClr val="1FA98E"/>
          </a:solidFill>
          <a:ln/>
        </p:spPr>
      </p:sp>
      <p:sp>
        <p:nvSpPr>
          <p:cNvPr id="6" name="Text 4"/>
          <p:cNvSpPr/>
          <p:nvPr/>
        </p:nvSpPr>
        <p:spPr>
          <a:xfrm>
            <a:off x="548640" y="2011680"/>
            <a:ext cx="502920" cy="50292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1</a:t>
            </a:r>
            <a:endParaRPr lang="en-US" sz="1430" dirty="0"/>
          </a:p>
        </p:txBody>
      </p:sp>
      <p:sp>
        <p:nvSpPr>
          <p:cNvPr id="7" name="Text 5"/>
          <p:cNvSpPr/>
          <p:nvPr/>
        </p:nvSpPr>
        <p:spPr>
          <a:xfrm>
            <a:off x="548640" y="2651760"/>
            <a:ext cx="2514600" cy="5486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Skills-Based Hiring</a:t>
            </a:r>
            <a:endParaRPr lang="en-US" sz="1350" dirty="0"/>
          </a:p>
        </p:txBody>
      </p:sp>
      <p:sp>
        <p:nvSpPr>
          <p:cNvPr id="8" name="Text 6"/>
          <p:cNvSpPr/>
          <p:nvPr/>
        </p:nvSpPr>
        <p:spPr>
          <a:xfrm>
            <a:off x="548640" y="3200400"/>
            <a:ext cx="2514600" cy="2194560"/>
          </a:xfrm>
          <a:prstGeom prst="rect">
            <a:avLst/>
          </a:prstGeom>
          <a:noFill/>
          <a:ln/>
        </p:spPr>
        <p:txBody>
          <a:bodyPr wrap="square" rtlCol="0" anchor="t"/>
          <a:lstStyle/>
          <a:p>
            <a:pPr marL="0" indent="0">
              <a:buNone/>
            </a:pPr>
            <a:r>
              <a:rPr lang="en-US" sz="1150" dirty="0">
                <a:solidFill>
                  <a:srgbClr val="1B1F27"/>
                </a:solidFill>
                <a:latin typeface="Calibri" pitchFamily="34" charset="0"/>
                <a:ea typeface="Calibri" pitchFamily="34" charset="-122"/>
                <a:cs typeface="Calibri" pitchFamily="34" charset="-120"/>
              </a:rPr>
              <a:t>Degree and CV-based filters give way to verified skills and simulations, widening Unilever's talent pool beyond traditional graduate routes.</a:t>
            </a:r>
            <a:endParaRPr lang="en-US" sz="1150" dirty="0"/>
          </a:p>
        </p:txBody>
      </p:sp>
      <p:sp>
        <p:nvSpPr>
          <p:cNvPr id="9" name="Shape 7"/>
          <p:cNvSpPr/>
          <p:nvPr/>
        </p:nvSpPr>
        <p:spPr>
          <a:xfrm>
            <a:off x="3291840" y="1783080"/>
            <a:ext cx="2514600" cy="73152"/>
          </a:xfrm>
          <a:prstGeom prst="roundRect">
            <a:avLst/>
          </a:prstGeom>
          <a:solidFill>
            <a:srgbClr val="E4ECF6"/>
          </a:solidFill>
          <a:ln/>
        </p:spPr>
      </p:sp>
      <p:sp>
        <p:nvSpPr>
          <p:cNvPr id="10" name="Shape 8"/>
          <p:cNvSpPr/>
          <p:nvPr/>
        </p:nvSpPr>
        <p:spPr>
          <a:xfrm>
            <a:off x="3291840" y="2011680"/>
            <a:ext cx="502920" cy="502920"/>
          </a:xfrm>
          <a:prstGeom prst="ellipse">
            <a:avLst/>
          </a:prstGeom>
          <a:solidFill>
            <a:srgbClr val="122C5C"/>
          </a:solidFill>
          <a:ln/>
        </p:spPr>
      </p:sp>
      <p:sp>
        <p:nvSpPr>
          <p:cNvPr id="11" name="Text 9"/>
          <p:cNvSpPr/>
          <p:nvPr/>
        </p:nvSpPr>
        <p:spPr>
          <a:xfrm>
            <a:off x="3291840" y="2011680"/>
            <a:ext cx="502920" cy="50292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2</a:t>
            </a:r>
            <a:endParaRPr lang="en-US" sz="1430" dirty="0"/>
          </a:p>
        </p:txBody>
      </p:sp>
      <p:sp>
        <p:nvSpPr>
          <p:cNvPr id="12" name="Text 10"/>
          <p:cNvSpPr/>
          <p:nvPr/>
        </p:nvSpPr>
        <p:spPr>
          <a:xfrm>
            <a:off x="3291840" y="2651760"/>
            <a:ext cx="2514600" cy="5486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Generative AI in Screening</a:t>
            </a:r>
            <a:endParaRPr lang="en-US" sz="1350" dirty="0"/>
          </a:p>
        </p:txBody>
      </p:sp>
      <p:sp>
        <p:nvSpPr>
          <p:cNvPr id="13" name="Text 11"/>
          <p:cNvSpPr/>
          <p:nvPr/>
        </p:nvSpPr>
        <p:spPr>
          <a:xfrm>
            <a:off x="3291840" y="3200400"/>
            <a:ext cx="2514600" cy="2194560"/>
          </a:xfrm>
          <a:prstGeom prst="rect">
            <a:avLst/>
          </a:prstGeom>
          <a:noFill/>
          <a:ln/>
        </p:spPr>
        <p:txBody>
          <a:bodyPr wrap="square" rtlCol="0" anchor="t"/>
          <a:lstStyle/>
          <a:p>
            <a:pPr marL="0" indent="0">
              <a:buNone/>
            </a:pPr>
            <a:r>
              <a:rPr lang="en-US" sz="1150" dirty="0">
                <a:solidFill>
                  <a:srgbClr val="1B1F27"/>
                </a:solidFill>
                <a:latin typeface="Calibri" pitchFamily="34" charset="0"/>
                <a:ea typeface="Calibri" pitchFamily="34" charset="-122"/>
                <a:cs typeface="Calibri" pitchFamily="34" charset="-120"/>
              </a:rPr>
              <a:t>Beyond gamified assessment, generative AI will draft job descriptions, summarise interviews and personalise candidate communication at scale.</a:t>
            </a:r>
            <a:endParaRPr lang="en-US" sz="1150" dirty="0"/>
          </a:p>
        </p:txBody>
      </p:sp>
      <p:sp>
        <p:nvSpPr>
          <p:cNvPr id="14" name="Shape 12"/>
          <p:cNvSpPr/>
          <p:nvPr/>
        </p:nvSpPr>
        <p:spPr>
          <a:xfrm>
            <a:off x="6035040" y="1783080"/>
            <a:ext cx="2514600" cy="73152"/>
          </a:xfrm>
          <a:prstGeom prst="roundRect">
            <a:avLst/>
          </a:prstGeom>
          <a:solidFill>
            <a:srgbClr val="E4ECF6"/>
          </a:solidFill>
          <a:ln/>
        </p:spPr>
      </p:sp>
      <p:sp>
        <p:nvSpPr>
          <p:cNvPr id="15" name="Shape 13"/>
          <p:cNvSpPr/>
          <p:nvPr/>
        </p:nvSpPr>
        <p:spPr>
          <a:xfrm>
            <a:off x="6035040" y="2011680"/>
            <a:ext cx="502920" cy="502920"/>
          </a:xfrm>
          <a:prstGeom prst="ellipse">
            <a:avLst/>
          </a:prstGeom>
          <a:solidFill>
            <a:srgbClr val="1FA98E"/>
          </a:solidFill>
          <a:ln/>
        </p:spPr>
      </p:sp>
      <p:sp>
        <p:nvSpPr>
          <p:cNvPr id="16" name="Text 14"/>
          <p:cNvSpPr/>
          <p:nvPr/>
        </p:nvSpPr>
        <p:spPr>
          <a:xfrm>
            <a:off x="6035040" y="2011680"/>
            <a:ext cx="502920" cy="50292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3</a:t>
            </a:r>
            <a:endParaRPr lang="en-US" sz="1430" dirty="0"/>
          </a:p>
        </p:txBody>
      </p:sp>
      <p:sp>
        <p:nvSpPr>
          <p:cNvPr id="17" name="Text 15"/>
          <p:cNvSpPr/>
          <p:nvPr/>
        </p:nvSpPr>
        <p:spPr>
          <a:xfrm>
            <a:off x="6035040" y="2651760"/>
            <a:ext cx="2514600" cy="5486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Immersive Assessment</a:t>
            </a:r>
            <a:endParaRPr lang="en-US" sz="1350" dirty="0"/>
          </a:p>
        </p:txBody>
      </p:sp>
      <p:sp>
        <p:nvSpPr>
          <p:cNvPr id="18" name="Text 16"/>
          <p:cNvSpPr/>
          <p:nvPr/>
        </p:nvSpPr>
        <p:spPr>
          <a:xfrm>
            <a:off x="6035040" y="3200400"/>
            <a:ext cx="2514600" cy="2194560"/>
          </a:xfrm>
          <a:prstGeom prst="rect">
            <a:avLst/>
          </a:prstGeom>
          <a:noFill/>
          <a:ln/>
        </p:spPr>
        <p:txBody>
          <a:bodyPr wrap="square" rtlCol="0" anchor="t"/>
          <a:lstStyle/>
          <a:p>
            <a:pPr marL="0" indent="0">
              <a:buNone/>
            </a:pPr>
            <a:r>
              <a:rPr lang="en-US" sz="1150" dirty="0">
                <a:solidFill>
                  <a:srgbClr val="1B1F27"/>
                </a:solidFill>
                <a:latin typeface="Calibri" pitchFamily="34" charset="0"/>
                <a:ea typeface="Calibri" pitchFamily="34" charset="-122"/>
                <a:cs typeface="Calibri" pitchFamily="34" charset="-120"/>
              </a:rPr>
              <a:t>Virtual/augmented-reality simulations may replace some in-person assessment centres, testing real job scenarios remotely.</a:t>
            </a:r>
            <a:endParaRPr lang="en-US" sz="1150" dirty="0"/>
          </a:p>
        </p:txBody>
      </p:sp>
      <p:sp>
        <p:nvSpPr>
          <p:cNvPr id="19" name="Shape 17"/>
          <p:cNvSpPr/>
          <p:nvPr/>
        </p:nvSpPr>
        <p:spPr>
          <a:xfrm>
            <a:off x="8778240" y="1783080"/>
            <a:ext cx="2514600" cy="73152"/>
          </a:xfrm>
          <a:prstGeom prst="roundRect">
            <a:avLst/>
          </a:prstGeom>
          <a:solidFill>
            <a:srgbClr val="E4ECF6"/>
          </a:solidFill>
          <a:ln/>
        </p:spPr>
      </p:sp>
      <p:sp>
        <p:nvSpPr>
          <p:cNvPr id="20" name="Shape 18"/>
          <p:cNvSpPr/>
          <p:nvPr/>
        </p:nvSpPr>
        <p:spPr>
          <a:xfrm>
            <a:off x="8778240" y="2011680"/>
            <a:ext cx="502920" cy="502920"/>
          </a:xfrm>
          <a:prstGeom prst="ellipse">
            <a:avLst/>
          </a:prstGeom>
          <a:solidFill>
            <a:srgbClr val="122C5C"/>
          </a:solidFill>
          <a:ln/>
        </p:spPr>
      </p:sp>
      <p:sp>
        <p:nvSpPr>
          <p:cNvPr id="21" name="Text 19"/>
          <p:cNvSpPr/>
          <p:nvPr/>
        </p:nvSpPr>
        <p:spPr>
          <a:xfrm>
            <a:off x="8778240" y="2011680"/>
            <a:ext cx="502920" cy="50292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4</a:t>
            </a:r>
            <a:endParaRPr lang="en-US" sz="1430" dirty="0"/>
          </a:p>
        </p:txBody>
      </p:sp>
      <p:sp>
        <p:nvSpPr>
          <p:cNvPr id="22" name="Text 20"/>
          <p:cNvSpPr/>
          <p:nvPr/>
        </p:nvSpPr>
        <p:spPr>
          <a:xfrm>
            <a:off x="8778240" y="2651760"/>
            <a:ext cx="2514600" cy="548640"/>
          </a:xfrm>
          <a:prstGeom prst="rect">
            <a:avLst/>
          </a:prstGeom>
          <a:noFill/>
          <a:ln/>
        </p:spPr>
        <p:txBody>
          <a:bodyPr wrap="square" rtlCol="0" anchor="ctr"/>
          <a:lstStyle/>
          <a:p>
            <a:pPr marL="0" indent="0">
              <a:buNone/>
            </a:pPr>
            <a:r>
              <a:rPr lang="en-US" sz="1350" b="1" dirty="0">
                <a:solidFill>
                  <a:srgbClr val="122C5C"/>
                </a:solidFill>
                <a:latin typeface="Cambria" pitchFamily="34" charset="0"/>
                <a:ea typeface="Cambria" pitchFamily="34" charset="-122"/>
                <a:cs typeface="Cambria" pitchFamily="34" charset="-120"/>
              </a:rPr>
              <a:t>Continuous Onboarding</a:t>
            </a:r>
            <a:endParaRPr lang="en-US" sz="1350" dirty="0"/>
          </a:p>
        </p:txBody>
      </p:sp>
      <p:sp>
        <p:nvSpPr>
          <p:cNvPr id="23" name="Text 21"/>
          <p:cNvSpPr/>
          <p:nvPr/>
        </p:nvSpPr>
        <p:spPr>
          <a:xfrm>
            <a:off x="8778240" y="3200400"/>
            <a:ext cx="2514600" cy="2194560"/>
          </a:xfrm>
          <a:prstGeom prst="rect">
            <a:avLst/>
          </a:prstGeom>
          <a:noFill/>
          <a:ln/>
        </p:spPr>
        <p:txBody>
          <a:bodyPr wrap="square" rtlCol="0" anchor="t"/>
          <a:lstStyle/>
          <a:p>
            <a:pPr marL="0" indent="0">
              <a:buNone/>
            </a:pPr>
            <a:r>
              <a:rPr lang="en-US" sz="1150" dirty="0">
                <a:solidFill>
                  <a:srgbClr val="1B1F27"/>
                </a:solidFill>
                <a:latin typeface="Calibri" pitchFamily="34" charset="0"/>
                <a:ea typeface="Calibri" pitchFamily="34" charset="-122"/>
                <a:cs typeface="Calibri" pitchFamily="34" charset="-120"/>
              </a:rPr>
              <a:t>Orientation shifts from a fixed first week to an ongoing, data-informed journey tracked well into an employee's first year.</a:t>
            </a:r>
            <a:endParaRPr lang="en-US" sz="1150" dirty="0"/>
          </a:p>
        </p:txBody>
      </p:sp>
      <p:sp>
        <p:nvSpPr>
          <p:cNvPr id="24" name="Text 22"/>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20</a:t>
            </a:r>
            <a:endParaRPr lang="en-US" sz="1000" dirty="0"/>
          </a:p>
        </p:txBody>
      </p:sp>
      <p:sp>
        <p:nvSpPr>
          <p:cNvPr id="25" name="Text 23"/>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57C68"/>
                </a:solidFill>
                <a:latin typeface="Calibri" pitchFamily="34" charset="0"/>
                <a:ea typeface="Calibri" pitchFamily="34" charset="-122"/>
                <a:cs typeface="Calibri" pitchFamily="34" charset="-120"/>
              </a:rPr>
              <a:t>FUTURE-OF-WORK IMPLICATIONS — 2 OF 2</a:t>
            </a:r>
            <a:endParaRPr lang="en-US" sz="1200" dirty="0"/>
          </a:p>
        </p:txBody>
      </p:sp>
      <p:sp>
        <p:nvSpPr>
          <p:cNvPr id="3" name="Text 1"/>
          <p:cNvSpPr/>
          <p:nvPr/>
        </p:nvSpPr>
        <p:spPr>
          <a:xfrm>
            <a:off x="548640" y="658368"/>
            <a:ext cx="10607040" cy="822960"/>
          </a:xfrm>
          <a:prstGeom prst="rect">
            <a:avLst/>
          </a:prstGeom>
          <a:noFill/>
          <a:ln/>
        </p:spPr>
        <p:txBody>
          <a:bodyPr wrap="square" lIns="0" tIns="0" rIns="0" bIns="0" rtlCol="0" anchor="ctr"/>
          <a:lstStyle/>
          <a:p>
            <a:pPr marL="0" indent="0">
              <a:buNone/>
            </a:pPr>
            <a:r>
              <a:rPr lang="en-US" sz="3000" b="1" dirty="0">
                <a:solidFill>
                  <a:srgbClr val="122C5C"/>
                </a:solidFill>
                <a:latin typeface="Cambria" pitchFamily="34" charset="0"/>
                <a:ea typeface="Cambria" pitchFamily="34" charset="-122"/>
                <a:cs typeface="Cambria" pitchFamily="34" charset="-120"/>
              </a:rPr>
              <a:t>What Unilever Must Prepare For</a:t>
            </a:r>
            <a:endParaRPr lang="en-US" sz="3000" dirty="0"/>
          </a:p>
        </p:txBody>
      </p:sp>
      <p:sp>
        <p:nvSpPr>
          <p:cNvPr id="4" name="Text 2"/>
          <p:cNvSpPr/>
          <p:nvPr/>
        </p:nvSpPr>
        <p:spPr>
          <a:xfrm>
            <a:off x="548640" y="1691640"/>
            <a:ext cx="10881360" cy="3931920"/>
          </a:xfrm>
          <a:prstGeom prst="rect">
            <a:avLst/>
          </a:prstGeom>
          <a:noFill/>
          <a:ln/>
        </p:spPr>
        <p:txBody>
          <a:bodyPr wrap="square" lIns="0" tIns="0" rIns="0" bIns="0" rtlCol="0" anchor="t"/>
          <a:lstStyle/>
          <a:p>
            <a:pPr marL="342900" indent="-342900">
              <a:spcAft>
                <a:spcPts val="1400"/>
              </a:spcAft>
              <a:buSzPct val="100000"/>
              <a:buChar char="▪"/>
            </a:pPr>
            <a:r>
              <a:rPr lang="en-US" sz="1450" dirty="0">
                <a:solidFill>
                  <a:srgbClr val="1B1F27"/>
                </a:solidFill>
                <a:latin typeface="Calibri" pitchFamily="34" charset="0"/>
                <a:ea typeface="Calibri" pitchFamily="34" charset="-122"/>
                <a:cs typeface="Calibri" pitchFamily="34" charset="-120"/>
              </a:rPr>
              <a:t>Invest in HR capability, not just HR tools — recruiters and hiring managers will need AI-literacy training to interpret and challenge model outputs.</a:t>
            </a:r>
            <a:endParaRPr lang="en-US" sz="1450" dirty="0"/>
          </a:p>
          <a:p>
            <a:pPr marL="342900" indent="-342900">
              <a:spcAft>
                <a:spcPts val="1400"/>
              </a:spcAft>
              <a:buSzPct val="100000"/>
              <a:buChar char="▪"/>
            </a:pPr>
            <a:r>
              <a:rPr lang="en-US" sz="1450" dirty="0">
                <a:solidFill>
                  <a:srgbClr val="1B1F27"/>
                </a:solidFill>
                <a:latin typeface="Calibri" pitchFamily="34" charset="0"/>
                <a:ea typeface="Calibri" pitchFamily="34" charset="-122"/>
                <a:cs typeface="Calibri" pitchFamily="34" charset="-120"/>
              </a:rPr>
              <a:t>Build governance ahead of regulation — proactive bias auditing (Recommendation 1) positions Unilever ahead of tightening AI-employment law globally.</a:t>
            </a:r>
            <a:endParaRPr lang="en-US" sz="1450" dirty="0"/>
          </a:p>
          <a:p>
            <a:pPr marL="342900" indent="-342900">
              <a:spcAft>
                <a:spcPts val="1400"/>
              </a:spcAft>
              <a:buSzPct val="100000"/>
              <a:buChar char="▪"/>
            </a:pPr>
            <a:r>
              <a:rPr lang="en-US" sz="1450" dirty="0">
                <a:solidFill>
                  <a:srgbClr val="1B1F27"/>
                </a:solidFill>
                <a:latin typeface="Calibri" pitchFamily="34" charset="0"/>
                <a:ea typeface="Calibri" pitchFamily="34" charset="-122"/>
                <a:cs typeface="Calibri" pitchFamily="34" charset="-120"/>
              </a:rPr>
              <a:t>Protect the human moments — as automation expands, the value of genuine human contact at key psychological-contract touchpoints will rise, not fall.</a:t>
            </a:r>
            <a:endParaRPr lang="en-US" sz="1450" dirty="0"/>
          </a:p>
          <a:p>
            <a:pPr marL="342900" indent="-342900">
              <a:spcAft>
                <a:spcPts val="1400"/>
              </a:spcAft>
              <a:buSzPct val="100000"/>
              <a:buChar char="▪"/>
            </a:pPr>
            <a:r>
              <a:rPr lang="en-US" sz="1450" dirty="0">
                <a:solidFill>
                  <a:srgbClr val="1B1F27"/>
                </a:solidFill>
                <a:latin typeface="Calibri" pitchFamily="34" charset="0"/>
                <a:ea typeface="Calibri" pitchFamily="34" charset="-122"/>
                <a:cs typeface="Calibri" pitchFamily="34" charset="-120"/>
              </a:rPr>
              <a:t>Keep DEI data-driven — tools like the UniVoice survey should expand to track AI-specific fairness perceptions, not only general inclusion metrics.</a:t>
            </a:r>
            <a:endParaRPr lang="en-US" sz="1450" dirty="0"/>
          </a:p>
        </p:txBody>
      </p:sp>
      <p:sp>
        <p:nvSpPr>
          <p:cNvPr id="5" name="Text 3"/>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21</a:t>
            </a:r>
            <a:endParaRPr lang="en-US" sz="1000" dirty="0"/>
          </a:p>
        </p:txBody>
      </p:sp>
      <p:sp>
        <p:nvSpPr>
          <p:cNvPr id="6" name="Text 4"/>
          <p:cNvSpPr/>
          <p:nvPr/>
        </p:nvSpPr>
        <p:spPr>
          <a:xfrm>
            <a:off x="548640" y="6400800"/>
            <a:ext cx="7315200" cy="274320"/>
          </a:xfrm>
          <a:prstGeom prst="rect">
            <a:avLst/>
          </a:prstGeom>
          <a:noFill/>
          <a:ln/>
        </p:spPr>
        <p:txBody>
          <a:bodyPr wrap="square" rtlCol="0" anchor="ctr"/>
          <a:lstStyle/>
          <a:p>
            <a:pPr marL="0" indent="0">
              <a:buNone/>
            </a:pPr>
            <a:r>
              <a:rPr lang="en-US" sz="900" kern="0" spc="100" dirty="0">
                <a:solidFill>
                  <a:srgbClr val="5B6472"/>
                </a:solidFill>
                <a:latin typeface="Calibri" pitchFamily="34" charset="0"/>
                <a:ea typeface="Calibri" pitchFamily="34" charset="-122"/>
                <a:cs typeface="Calibri" pitchFamily="34" charset="-120"/>
              </a:rPr>
              <a:t>UNILEVER PLC  |  RECRUITMENT, SELECTION &amp; ORIENTATION</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122C5C"/>
        </a:solidFill>
        <a:effectLst/>
      </p:bgPr>
    </p:bg>
    <p:spTree>
      <p:nvGrpSpPr>
        <p:cNvPr id="1" name=""/>
        <p:cNvGrpSpPr/>
        <p:nvPr/>
      </p:nvGrpSpPr>
      <p:grpSpPr>
        <a:xfrm>
          <a:off x="0" y="0"/>
          <a:ext cx="0" cy="0"/>
          <a:chOff x="0" y="0"/>
          <a:chExt cx="0" cy="0"/>
        </a:xfrm>
      </p:grpSpPr>
      <p:sp>
        <p:nvSpPr>
          <p:cNvPr id="2" name="Shape 0"/>
          <p:cNvSpPr/>
          <p:nvPr/>
        </p:nvSpPr>
        <p:spPr>
          <a:xfrm>
            <a:off x="-1828800" y="4114800"/>
            <a:ext cx="5486400" cy="5486400"/>
          </a:xfrm>
          <a:prstGeom prst="ellipse">
            <a:avLst/>
          </a:prstGeom>
          <a:solidFill>
            <a:srgbClr val="0B1D3D"/>
          </a:solidFill>
          <a:ln/>
        </p:spPr>
      </p:sp>
      <p:sp>
        <p:nvSpPr>
          <p:cNvPr id="3" name="Text 1"/>
          <p:cNvSpPr/>
          <p:nvPr/>
        </p:nvSpPr>
        <p:spPr>
          <a:xfrm>
            <a:off x="548640" y="384048"/>
            <a:ext cx="9144000" cy="320040"/>
          </a:xfrm>
          <a:prstGeom prst="rect">
            <a:avLst/>
          </a:prstGeom>
          <a:noFill/>
          <a:ln/>
        </p:spPr>
        <p:txBody>
          <a:bodyPr wrap="square" rtlCol="0" anchor="ctr"/>
          <a:lstStyle/>
          <a:p>
            <a:pPr marL="0" indent="0">
              <a:buNone/>
            </a:pPr>
            <a:r>
              <a:rPr lang="en-US" sz="1200" b="1" kern="0" spc="200" dirty="0">
                <a:solidFill>
                  <a:srgbClr val="1FA98E"/>
                </a:solidFill>
                <a:latin typeface="Calibri" pitchFamily="34" charset="0"/>
                <a:ea typeface="Calibri" pitchFamily="34" charset="-122"/>
                <a:cs typeface="Calibri" pitchFamily="34" charset="-120"/>
              </a:rPr>
              <a:t>CONCLUSION</a:t>
            </a:r>
            <a:endParaRPr lang="en-US" sz="1200" dirty="0"/>
          </a:p>
        </p:txBody>
      </p:sp>
      <p:sp>
        <p:nvSpPr>
          <p:cNvPr id="4" name="Text 2"/>
          <p:cNvSpPr/>
          <p:nvPr/>
        </p:nvSpPr>
        <p:spPr>
          <a:xfrm>
            <a:off x="548640" y="777240"/>
            <a:ext cx="10515600" cy="73152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 &amp; Overall HRM Strategy</a:t>
            </a:r>
            <a:endParaRPr lang="en-US" sz="3000" dirty="0"/>
          </a:p>
        </p:txBody>
      </p:sp>
      <p:sp>
        <p:nvSpPr>
          <p:cNvPr id="5" name="Text 3"/>
          <p:cNvSpPr/>
          <p:nvPr/>
        </p:nvSpPr>
        <p:spPr>
          <a:xfrm>
            <a:off x="548640" y="1600200"/>
            <a:ext cx="10881360" cy="1005840"/>
          </a:xfrm>
          <a:prstGeom prst="rect">
            <a:avLst/>
          </a:prstGeom>
          <a:noFill/>
          <a:ln/>
        </p:spPr>
        <p:txBody>
          <a:bodyPr wrap="square" rtlCol="0" anchor="ctr"/>
          <a:lstStyle/>
          <a:p>
            <a:pPr marL="0" indent="0">
              <a:buNone/>
            </a:pPr>
            <a:r>
              <a:rPr lang="en-US" sz="1400" dirty="0">
                <a:solidFill>
                  <a:srgbClr val="D6E1F0"/>
                </a:solidFill>
                <a:latin typeface="Calibri" pitchFamily="34" charset="0"/>
                <a:ea typeface="Calibri" pitchFamily="34" charset="-122"/>
                <a:cs typeface="Calibri" pitchFamily="34" charset="-120"/>
              </a:rPr>
              <a:t>Unilever's recruitment, selection and orientation processes show how a global FMCG employer can use AI and digital technology to operate at scale — 1.8 million applications a year — while still working to protect fairness, diversity and the psychological contract with new joiners.</a:t>
            </a:r>
            <a:endParaRPr lang="en-US" sz="1400" dirty="0"/>
          </a:p>
        </p:txBody>
      </p:sp>
      <p:sp>
        <p:nvSpPr>
          <p:cNvPr id="6" name="Shape 4"/>
          <p:cNvSpPr/>
          <p:nvPr/>
        </p:nvSpPr>
        <p:spPr>
          <a:xfrm>
            <a:off x="548640" y="2834640"/>
            <a:ext cx="3520440" cy="2834640"/>
          </a:xfrm>
          <a:prstGeom prst="roundRect">
            <a:avLst>
              <a:gd name="adj" fmla="val 2581"/>
            </a:avLst>
          </a:prstGeom>
          <a:solidFill>
            <a:srgbClr val="17335E"/>
          </a:solidFill>
          <a:ln/>
          <a:effectLst>
            <a:outerShdw blurRad="76200" dist="25400" dir="5400000" algn="bl" rotWithShape="0">
              <a:srgbClr val="3B4A63">
                <a:alpha val="18000"/>
              </a:srgbClr>
            </a:outerShdw>
          </a:effectLst>
        </p:spPr>
      </p:sp>
      <p:sp>
        <p:nvSpPr>
          <p:cNvPr id="7" name="Shape 5"/>
          <p:cNvSpPr/>
          <p:nvPr/>
        </p:nvSpPr>
        <p:spPr>
          <a:xfrm>
            <a:off x="822960" y="3108960"/>
            <a:ext cx="594360" cy="594360"/>
          </a:xfrm>
          <a:prstGeom prst="ellipse">
            <a:avLst/>
          </a:prstGeom>
          <a:solidFill>
            <a:srgbClr val="1FA98E"/>
          </a:solidFill>
          <a:ln/>
        </p:spPr>
      </p:sp>
      <p:sp>
        <p:nvSpPr>
          <p:cNvPr id="8" name="Text 6"/>
          <p:cNvSpPr/>
          <p:nvPr/>
        </p:nvSpPr>
        <p:spPr>
          <a:xfrm>
            <a:off x="822960" y="3108960"/>
            <a:ext cx="594360" cy="594360"/>
          </a:xfrm>
          <a:prstGeom prst="rect">
            <a:avLst/>
          </a:prstGeom>
          <a:noFill/>
          <a:ln/>
        </p:spPr>
        <p:txBody>
          <a:bodyPr wrap="square" lIns="0" tIns="0" rIns="0" bIns="0" rtlCol="0" anchor="ctr"/>
          <a:lstStyle/>
          <a:p>
            <a:pPr marL="0" indent="0" algn="ctr">
              <a:buNone/>
            </a:pPr>
            <a:r>
              <a:rPr lang="en-US" sz="1690" b="1" dirty="0">
                <a:solidFill>
                  <a:srgbClr val="FFFFFF"/>
                </a:solidFill>
                <a:latin typeface="Calibri" pitchFamily="34" charset="0"/>
                <a:ea typeface="Calibri" pitchFamily="34" charset="-122"/>
                <a:cs typeface="Calibri" pitchFamily="34" charset="-120"/>
              </a:rPr>
              <a:t>1</a:t>
            </a:r>
            <a:endParaRPr lang="en-US" sz="1690" dirty="0"/>
          </a:p>
        </p:txBody>
      </p:sp>
      <p:sp>
        <p:nvSpPr>
          <p:cNvPr id="9" name="Text 7"/>
          <p:cNvSpPr/>
          <p:nvPr/>
        </p:nvSpPr>
        <p:spPr>
          <a:xfrm>
            <a:off x="822960" y="3840480"/>
            <a:ext cx="3017520" cy="640080"/>
          </a:xfrm>
          <a:prstGeom prst="rect">
            <a:avLst/>
          </a:prstGeom>
          <a:noFill/>
          <a:ln/>
        </p:spPr>
        <p:txBody>
          <a:bodyPr wrap="square"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Govern AI Actively</a:t>
            </a:r>
            <a:endParaRPr lang="en-US" sz="1500" dirty="0"/>
          </a:p>
        </p:txBody>
      </p:sp>
      <p:sp>
        <p:nvSpPr>
          <p:cNvPr id="10" name="Text 8"/>
          <p:cNvSpPr/>
          <p:nvPr/>
        </p:nvSpPr>
        <p:spPr>
          <a:xfrm>
            <a:off x="822960" y="4434840"/>
            <a:ext cx="3017520" cy="1097280"/>
          </a:xfrm>
          <a:prstGeom prst="rect">
            <a:avLst/>
          </a:prstGeom>
          <a:noFill/>
          <a:ln/>
        </p:spPr>
        <p:txBody>
          <a:bodyPr wrap="square" rtlCol="0" anchor="t"/>
          <a:lstStyle/>
          <a:p>
            <a:pPr marL="0" indent="0">
              <a:buNone/>
            </a:pPr>
            <a:r>
              <a:rPr lang="en-US" sz="1200" dirty="0">
                <a:solidFill>
                  <a:srgbClr val="C4D2E8"/>
                </a:solidFill>
                <a:latin typeface="Calibri" pitchFamily="34" charset="0"/>
                <a:ea typeface="Calibri" pitchFamily="34" charset="-122"/>
                <a:cs typeface="Calibri" pitchFamily="34" charset="-120"/>
              </a:rPr>
              <a:t>Independent, recurring bias audits keep efficiency gains fair (Rec. 1).</a:t>
            </a:r>
            <a:endParaRPr lang="en-US" sz="1200" dirty="0"/>
          </a:p>
        </p:txBody>
      </p:sp>
      <p:sp>
        <p:nvSpPr>
          <p:cNvPr id="11" name="Shape 9"/>
          <p:cNvSpPr/>
          <p:nvPr/>
        </p:nvSpPr>
        <p:spPr>
          <a:xfrm>
            <a:off x="4279392" y="2834640"/>
            <a:ext cx="3520440" cy="2834640"/>
          </a:xfrm>
          <a:prstGeom prst="roundRect">
            <a:avLst>
              <a:gd name="adj" fmla="val 2581"/>
            </a:avLst>
          </a:prstGeom>
          <a:solidFill>
            <a:srgbClr val="17335E"/>
          </a:solidFill>
          <a:ln/>
          <a:effectLst>
            <a:outerShdw blurRad="76200" dist="25400" dir="5400000" algn="bl" rotWithShape="0">
              <a:srgbClr val="3B4A63">
                <a:alpha val="18000"/>
              </a:srgbClr>
            </a:outerShdw>
          </a:effectLst>
        </p:spPr>
      </p:sp>
      <p:sp>
        <p:nvSpPr>
          <p:cNvPr id="12" name="Shape 10"/>
          <p:cNvSpPr/>
          <p:nvPr/>
        </p:nvSpPr>
        <p:spPr>
          <a:xfrm>
            <a:off x="4553712" y="3108960"/>
            <a:ext cx="594360" cy="594360"/>
          </a:xfrm>
          <a:prstGeom prst="ellipse">
            <a:avLst/>
          </a:prstGeom>
          <a:solidFill>
            <a:srgbClr val="1FA98E"/>
          </a:solidFill>
          <a:ln/>
        </p:spPr>
      </p:sp>
      <p:sp>
        <p:nvSpPr>
          <p:cNvPr id="13" name="Text 11"/>
          <p:cNvSpPr/>
          <p:nvPr/>
        </p:nvSpPr>
        <p:spPr>
          <a:xfrm>
            <a:off x="4553712" y="3108960"/>
            <a:ext cx="594360" cy="594360"/>
          </a:xfrm>
          <a:prstGeom prst="rect">
            <a:avLst/>
          </a:prstGeom>
          <a:noFill/>
          <a:ln/>
        </p:spPr>
        <p:txBody>
          <a:bodyPr wrap="square" lIns="0" tIns="0" rIns="0" bIns="0" rtlCol="0" anchor="ctr"/>
          <a:lstStyle/>
          <a:p>
            <a:pPr marL="0" indent="0" algn="ctr">
              <a:buNone/>
            </a:pPr>
            <a:r>
              <a:rPr lang="en-US" sz="1690" b="1" dirty="0">
                <a:solidFill>
                  <a:srgbClr val="FFFFFF"/>
                </a:solidFill>
                <a:latin typeface="Calibri" pitchFamily="34" charset="0"/>
                <a:ea typeface="Calibri" pitchFamily="34" charset="-122"/>
                <a:cs typeface="Calibri" pitchFamily="34" charset="-120"/>
              </a:rPr>
              <a:t>2</a:t>
            </a:r>
            <a:endParaRPr lang="en-US" sz="1690" dirty="0"/>
          </a:p>
        </p:txBody>
      </p:sp>
      <p:sp>
        <p:nvSpPr>
          <p:cNvPr id="14" name="Text 12"/>
          <p:cNvSpPr/>
          <p:nvPr/>
        </p:nvSpPr>
        <p:spPr>
          <a:xfrm>
            <a:off x="4553712" y="3840480"/>
            <a:ext cx="3017520" cy="640080"/>
          </a:xfrm>
          <a:prstGeom prst="rect">
            <a:avLst/>
          </a:prstGeom>
          <a:noFill/>
          <a:ln/>
        </p:spPr>
        <p:txBody>
          <a:bodyPr wrap="square"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Keep Humans in the Loop</a:t>
            </a:r>
            <a:endParaRPr lang="en-US" sz="1500" dirty="0"/>
          </a:p>
        </p:txBody>
      </p:sp>
      <p:sp>
        <p:nvSpPr>
          <p:cNvPr id="15" name="Text 13"/>
          <p:cNvSpPr/>
          <p:nvPr/>
        </p:nvSpPr>
        <p:spPr>
          <a:xfrm>
            <a:off x="4553712" y="4434840"/>
            <a:ext cx="3017520" cy="1097280"/>
          </a:xfrm>
          <a:prstGeom prst="rect">
            <a:avLst/>
          </a:prstGeom>
          <a:noFill/>
          <a:ln/>
        </p:spPr>
        <p:txBody>
          <a:bodyPr wrap="square" rtlCol="0" anchor="t"/>
          <a:lstStyle/>
          <a:p>
            <a:pPr marL="0" indent="0">
              <a:buNone/>
            </a:pPr>
            <a:r>
              <a:rPr lang="en-US" sz="1200" dirty="0">
                <a:solidFill>
                  <a:srgbClr val="C4D2E8"/>
                </a:solidFill>
                <a:latin typeface="Calibri" pitchFamily="34" charset="0"/>
                <a:ea typeface="Calibri" pitchFamily="34" charset="-122"/>
                <a:cs typeface="Calibri" pitchFamily="34" charset="-120"/>
              </a:rPr>
              <a:t>Structured human review protects Person–Organisation Fit at key decision points (Rec. 2).</a:t>
            </a:r>
            <a:endParaRPr lang="en-US" sz="1200" dirty="0"/>
          </a:p>
        </p:txBody>
      </p:sp>
      <p:sp>
        <p:nvSpPr>
          <p:cNvPr id="16" name="Shape 14"/>
          <p:cNvSpPr/>
          <p:nvPr/>
        </p:nvSpPr>
        <p:spPr>
          <a:xfrm>
            <a:off x="8010144" y="2834640"/>
            <a:ext cx="3520440" cy="2834640"/>
          </a:xfrm>
          <a:prstGeom prst="roundRect">
            <a:avLst>
              <a:gd name="adj" fmla="val 2581"/>
            </a:avLst>
          </a:prstGeom>
          <a:solidFill>
            <a:srgbClr val="17335E"/>
          </a:solidFill>
          <a:ln/>
          <a:effectLst>
            <a:outerShdw blurRad="76200" dist="25400" dir="5400000" algn="bl" rotWithShape="0">
              <a:srgbClr val="3B4A63">
                <a:alpha val="18000"/>
              </a:srgbClr>
            </a:outerShdw>
          </a:effectLst>
        </p:spPr>
      </p:sp>
      <p:sp>
        <p:nvSpPr>
          <p:cNvPr id="17" name="Shape 15"/>
          <p:cNvSpPr/>
          <p:nvPr/>
        </p:nvSpPr>
        <p:spPr>
          <a:xfrm>
            <a:off x="8284464" y="3108960"/>
            <a:ext cx="594360" cy="594360"/>
          </a:xfrm>
          <a:prstGeom prst="ellipse">
            <a:avLst/>
          </a:prstGeom>
          <a:solidFill>
            <a:srgbClr val="1FA98E"/>
          </a:solidFill>
          <a:ln/>
        </p:spPr>
      </p:sp>
      <p:sp>
        <p:nvSpPr>
          <p:cNvPr id="18" name="Text 16"/>
          <p:cNvSpPr/>
          <p:nvPr/>
        </p:nvSpPr>
        <p:spPr>
          <a:xfrm>
            <a:off x="8284464" y="3108960"/>
            <a:ext cx="594360" cy="594360"/>
          </a:xfrm>
          <a:prstGeom prst="rect">
            <a:avLst/>
          </a:prstGeom>
          <a:noFill/>
          <a:ln/>
        </p:spPr>
        <p:txBody>
          <a:bodyPr wrap="square" lIns="0" tIns="0" rIns="0" bIns="0" rtlCol="0" anchor="ctr"/>
          <a:lstStyle/>
          <a:p>
            <a:pPr marL="0" indent="0" algn="ctr">
              <a:buNone/>
            </a:pPr>
            <a:r>
              <a:rPr lang="en-US" sz="1690" b="1" dirty="0">
                <a:solidFill>
                  <a:srgbClr val="FFFFFF"/>
                </a:solidFill>
                <a:latin typeface="Calibri" pitchFamily="34" charset="0"/>
                <a:ea typeface="Calibri" pitchFamily="34" charset="-122"/>
                <a:cs typeface="Calibri" pitchFamily="34" charset="-120"/>
              </a:rPr>
              <a:t>3</a:t>
            </a:r>
            <a:endParaRPr lang="en-US" sz="1690" dirty="0"/>
          </a:p>
        </p:txBody>
      </p:sp>
      <p:sp>
        <p:nvSpPr>
          <p:cNvPr id="19" name="Text 17"/>
          <p:cNvSpPr/>
          <p:nvPr/>
        </p:nvSpPr>
        <p:spPr>
          <a:xfrm>
            <a:off x="8284464" y="3840480"/>
            <a:ext cx="3017520" cy="640080"/>
          </a:xfrm>
          <a:prstGeom prst="rect">
            <a:avLst/>
          </a:prstGeom>
          <a:noFill/>
          <a:ln/>
        </p:spPr>
        <p:txBody>
          <a:bodyPr wrap="square"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Honour the Psychological Contract</a:t>
            </a:r>
            <a:endParaRPr lang="en-US" sz="1500" dirty="0"/>
          </a:p>
        </p:txBody>
      </p:sp>
      <p:sp>
        <p:nvSpPr>
          <p:cNvPr id="20" name="Text 18"/>
          <p:cNvSpPr/>
          <p:nvPr/>
        </p:nvSpPr>
        <p:spPr>
          <a:xfrm>
            <a:off x="8284464" y="4434840"/>
            <a:ext cx="3017520" cy="1097280"/>
          </a:xfrm>
          <a:prstGeom prst="rect">
            <a:avLst/>
          </a:prstGeom>
          <a:noFill/>
          <a:ln/>
        </p:spPr>
        <p:txBody>
          <a:bodyPr wrap="square" rtlCol="0" anchor="t"/>
          <a:lstStyle/>
          <a:p>
            <a:pPr marL="0" indent="0">
              <a:buNone/>
            </a:pPr>
            <a:r>
              <a:rPr lang="en-US" sz="1200" dirty="0">
                <a:solidFill>
                  <a:srgbClr val="C4D2E8"/>
                </a:solidFill>
                <a:latin typeface="Calibri" pitchFamily="34" charset="0"/>
                <a:ea typeface="Calibri" pitchFamily="34" charset="-122"/>
                <a:cs typeface="Calibri" pitchFamily="34" charset="-120"/>
              </a:rPr>
              <a:t>Onboarding is redesigned as a deliberate trust-building process, not a formality (Rec. 3).</a:t>
            </a:r>
            <a:endParaRPr lang="en-US" sz="1200" dirty="0"/>
          </a:p>
        </p:txBody>
      </p:sp>
      <p:sp>
        <p:nvSpPr>
          <p:cNvPr id="21" name="Text 19"/>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22</a:t>
            </a:r>
            <a:endParaRPr lang="en-US" sz="1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122C5C"/>
        </a:solidFill>
        <a:effectLst/>
      </p:bgPr>
    </p:bg>
    <p:spTree>
      <p:nvGrpSpPr>
        <p:cNvPr id="1" name=""/>
        <p:cNvGrpSpPr/>
        <p:nvPr/>
      </p:nvGrpSpPr>
      <p:grpSpPr>
        <a:xfrm>
          <a:off x="0" y="0"/>
          <a:ext cx="0" cy="0"/>
          <a:chOff x="0" y="0"/>
          <a:chExt cx="0" cy="0"/>
        </a:xfrm>
      </p:grpSpPr>
      <p:sp>
        <p:nvSpPr>
          <p:cNvPr id="2" name="Text 0"/>
          <p:cNvSpPr/>
          <p:nvPr/>
        </p:nvSpPr>
        <p:spPr>
          <a:xfrm>
            <a:off x="548640" y="502920"/>
            <a:ext cx="7315200" cy="548640"/>
          </a:xfrm>
          <a:prstGeom prst="rect">
            <a:avLst/>
          </a:prstGeom>
          <a:noFill/>
          <a:ln/>
        </p:spPr>
        <p:txBody>
          <a:bodyPr wrap="square"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References</a:t>
            </a:r>
            <a:endParaRPr lang="en-US" sz="2600" dirty="0"/>
          </a:p>
        </p:txBody>
      </p:sp>
      <p:sp>
        <p:nvSpPr>
          <p:cNvPr id="3" name="Text 1"/>
          <p:cNvSpPr/>
          <p:nvPr/>
        </p:nvSpPr>
        <p:spPr>
          <a:xfrm>
            <a:off x="548640" y="1005840"/>
            <a:ext cx="7315200" cy="320040"/>
          </a:xfrm>
          <a:prstGeom prst="rect">
            <a:avLst/>
          </a:prstGeom>
          <a:noFill/>
          <a:ln/>
        </p:spPr>
        <p:txBody>
          <a:bodyPr wrap="square" rtlCol="0" anchor="ctr"/>
          <a:lstStyle/>
          <a:p>
            <a:pPr marL="0" indent="0">
              <a:buNone/>
            </a:pPr>
            <a:r>
              <a:rPr lang="en-US" sz="1100" i="1" dirty="0">
                <a:solidFill>
                  <a:srgbClr val="9FB3D6"/>
                </a:solidFill>
                <a:latin typeface="Calibri" pitchFamily="34" charset="0"/>
                <a:ea typeface="Calibri" pitchFamily="34" charset="-122"/>
                <a:cs typeface="Calibri" pitchFamily="34" charset="-120"/>
              </a:rPr>
              <a:t>Harvard style — all sources accessed July 2026</a:t>
            </a:r>
            <a:endParaRPr lang="en-US" sz="1100" dirty="0"/>
          </a:p>
        </p:txBody>
      </p:sp>
      <p:sp>
        <p:nvSpPr>
          <p:cNvPr id="4" name="Text 2"/>
          <p:cNvSpPr/>
          <p:nvPr/>
        </p:nvSpPr>
        <p:spPr>
          <a:xfrm>
            <a:off x="548640" y="1508760"/>
            <a:ext cx="5394960" cy="4937760"/>
          </a:xfrm>
          <a:prstGeom prst="rect">
            <a:avLst/>
          </a:prstGeom>
          <a:noFill/>
          <a:ln/>
        </p:spPr>
        <p:txBody>
          <a:bodyPr wrap="square" lIns="0" tIns="0" rIns="0" bIns="0" rtlCol="0" anchor="t"/>
          <a:lstStyle/>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Blau, P.M. (1964) Exchange and Power in Social Life. New York: Wiley.</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Caldwell, C. and Peters, R. (2018) 'New employee onboarding – psychological contracts and ethical perspectives', Journal of Management Development, 37(3). Available at: </a:t>
            </a:r>
            <a:r>
              <a:rPr lang="en-US" sz="1050" dirty="0">
                <a:solidFill>
                  <a:srgbClr val="D6E1F0"/>
                </a:solidFill>
                <a:latin typeface="Calibri" pitchFamily="34" charset="0"/>
                <a:ea typeface="Calibri" pitchFamily="34" charset="-122"/>
                <a:cs typeface="Calibri" pitchFamily="34" charset="-120"/>
                <a:hlinkClick r:id="rId3"/>
              </a:rPr>
              <a:t>https://www.emerald.com/insight/content/doi/10.1108/jmd-10-2016-0202/full/html</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GSD Council (2026) Next Gen AI in Action: Unilever's AI-Powered Recruitment Revolution. Available at</a:t>
            </a:r>
            <a:r>
              <a:rPr lang="en-US" sz="1050" dirty="0">
                <a:solidFill>
                  <a:srgbClr val="D6E1F0"/>
                </a:solidFill>
                <a:latin typeface="Calibri" pitchFamily="34" charset="0"/>
                <a:ea typeface="Calibri" pitchFamily="34" charset="-122"/>
                <a:cs typeface="Calibri" pitchFamily="34" charset="-120"/>
                <a:hlinkClick r:id="rId4" action="ppaction://hlinkfile"/>
              </a:rPr>
              <a:t>: https://www.gsdcouncil.org/blogs/next-gen-ai-in-action-unilever-s-ai-powered-recruitment-revolution</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IMD (2026) AI and the CHRO: Redefining Human Capital Leadership. Available at: </a:t>
            </a:r>
            <a:r>
              <a:rPr lang="en-US" sz="1050" dirty="0">
                <a:solidFill>
                  <a:srgbClr val="D6E1F0"/>
                </a:solidFill>
                <a:latin typeface="Calibri" pitchFamily="34" charset="0"/>
                <a:ea typeface="Calibri" pitchFamily="34" charset="-122"/>
                <a:cs typeface="Calibri" pitchFamily="34" charset="-120"/>
                <a:hlinkClick r:id="rId5"/>
              </a:rPr>
              <a:t>https://www.imd.org/ibyimd/human-resources/ai-and-the-chro-redefining-human-capital-leadership/</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JobzMall (2025) What is the recruitment process for Unilever? Available at: </a:t>
            </a:r>
            <a:r>
              <a:rPr lang="en-US" sz="1050" dirty="0">
                <a:solidFill>
                  <a:srgbClr val="D6E1F0"/>
                </a:solidFill>
                <a:latin typeface="Calibri" pitchFamily="34" charset="0"/>
                <a:ea typeface="Calibri" pitchFamily="34" charset="-122"/>
                <a:cs typeface="Calibri" pitchFamily="34" charset="-120"/>
                <a:hlinkClick r:id="rId6"/>
              </a:rPr>
              <a:t>https://www.jobzmall.com/unilever/faqs/what-is-the-recruitment-process-for-unilever</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Mokahr (2026) Talent &amp; Culture Strategy at Unilever: From Sustainability Pioneer to Performance Pivot. Available at: </a:t>
            </a:r>
            <a:r>
              <a:rPr lang="en-US" sz="1050" dirty="0">
                <a:solidFill>
                  <a:srgbClr val="D6E1F0"/>
                </a:solidFill>
                <a:latin typeface="Calibri" pitchFamily="34" charset="0"/>
                <a:ea typeface="Calibri" pitchFamily="34" charset="-122"/>
                <a:cs typeface="Calibri" pitchFamily="34" charset="-120"/>
                <a:hlinkClick r:id="rId7"/>
              </a:rPr>
              <a:t>https://www.mokahr.io/myblog/talent-culture-strategy-at-unilever/</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Reruption (2026) Unilever's AI Hiring: 90% Faster, 16% More Diverse. Available at: </a:t>
            </a:r>
            <a:r>
              <a:rPr lang="en-US" sz="1050" dirty="0">
                <a:solidFill>
                  <a:srgbClr val="D6E1F0"/>
                </a:solidFill>
                <a:latin typeface="Calibri" pitchFamily="34" charset="0"/>
                <a:ea typeface="Calibri" pitchFamily="34" charset="-122"/>
                <a:cs typeface="Calibri" pitchFamily="34" charset="-120"/>
                <a:hlinkClick r:id="rId8"/>
              </a:rPr>
              <a:t>https://reruption.com/en/knowledge/industry-cases/unilevers-ai-hiring-90-faster-16-more-diverse</a:t>
            </a:r>
            <a:endParaRPr lang="en-US" sz="1050" dirty="0"/>
          </a:p>
        </p:txBody>
      </p:sp>
      <p:sp>
        <p:nvSpPr>
          <p:cNvPr id="5" name="Text 3"/>
          <p:cNvSpPr/>
          <p:nvPr/>
        </p:nvSpPr>
        <p:spPr>
          <a:xfrm>
            <a:off x="6172200" y="1508760"/>
            <a:ext cx="5394960" cy="4937760"/>
          </a:xfrm>
          <a:prstGeom prst="rect">
            <a:avLst/>
          </a:prstGeom>
          <a:noFill/>
          <a:ln/>
        </p:spPr>
        <p:txBody>
          <a:bodyPr wrap="square" lIns="0" tIns="0" rIns="0" bIns="0" rtlCol="0" anchor="t"/>
          <a:lstStyle/>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Rousseau, D.M. (1989) 'Psychological and implied contracts in organizations', Employee Responsibilities and Rights Journal, 2(2), pp. 121–139.</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Unilever (2025) UK Gender Pay Report 2025. Available at: </a:t>
            </a:r>
            <a:r>
              <a:rPr lang="en-US" sz="1050" dirty="0">
                <a:solidFill>
                  <a:srgbClr val="D6E1F0"/>
                </a:solidFill>
                <a:latin typeface="Calibri" pitchFamily="34" charset="0"/>
                <a:ea typeface="Calibri" pitchFamily="34" charset="-122"/>
                <a:cs typeface="Calibri" pitchFamily="34" charset="-120"/>
                <a:hlinkClick r:id="rId9"/>
              </a:rPr>
              <a:t>https://www.unilever.com/files/unilever-uk-gender-pay-report-2025.pdf</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Unilever (2026) A beacon of diversity and inclusion. Available at: </a:t>
            </a:r>
            <a:r>
              <a:rPr lang="en-US" sz="1050" dirty="0">
                <a:solidFill>
                  <a:srgbClr val="D6E1F0"/>
                </a:solidFill>
                <a:latin typeface="Calibri" pitchFamily="34" charset="0"/>
                <a:ea typeface="Calibri" pitchFamily="34" charset="-122"/>
                <a:cs typeface="Calibri" pitchFamily="34" charset="-120"/>
                <a:hlinkClick r:id="rId10"/>
              </a:rPr>
              <a:t>https://www.unilever.com/sustainability/equity-diversity-and-inclusion/a-beacon-of-diversity-and-inclusion/</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Unilever (2026) Equity, Diversity &amp; Inclusion. Available at: </a:t>
            </a:r>
            <a:r>
              <a:rPr lang="en-US" sz="1050" dirty="0">
                <a:solidFill>
                  <a:srgbClr val="D6E1F0"/>
                </a:solidFill>
                <a:latin typeface="Calibri" pitchFamily="34" charset="0"/>
                <a:ea typeface="Calibri" pitchFamily="34" charset="-122"/>
                <a:cs typeface="Calibri" pitchFamily="34" charset="-120"/>
                <a:hlinkClick r:id="rId11"/>
              </a:rPr>
              <a:t>https://www.unilever.co.uk/sustainability/equity-diversity-inclusion/</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Unilever (2026) Gender equity, equality and women's empowerment. Available at: </a:t>
            </a:r>
            <a:r>
              <a:rPr lang="en-US" sz="1050" dirty="0">
                <a:solidFill>
                  <a:srgbClr val="D6E1F0"/>
                </a:solidFill>
                <a:latin typeface="Calibri" pitchFamily="34" charset="0"/>
                <a:ea typeface="Calibri" pitchFamily="34" charset="-122"/>
                <a:cs typeface="Calibri" pitchFamily="34" charset="-120"/>
                <a:hlinkClick r:id="rId12"/>
              </a:rPr>
              <a:t>https://www.unilever.com/sustainability/equity-diversity-and-inclusion/gender-equality-and-womens-empowerment/</a:t>
            </a:r>
            <a:endParaRPr lang="en-US" sz="1050" dirty="0"/>
          </a:p>
          <a:p>
            <a:pPr marL="0" indent="0">
              <a:spcAft>
                <a:spcPts val="1200"/>
              </a:spcAft>
              <a:buNone/>
            </a:pPr>
            <a:r>
              <a:rPr lang="en-US" sz="1050" dirty="0">
                <a:solidFill>
                  <a:srgbClr val="D6E1F0"/>
                </a:solidFill>
                <a:latin typeface="Calibri" pitchFamily="34" charset="0"/>
                <a:ea typeface="Calibri" pitchFamily="34" charset="-122"/>
                <a:cs typeface="Calibri" pitchFamily="34" charset="-120"/>
              </a:rPr>
              <a:t>Unilever Careers (2025) Early Careers. Available at: </a:t>
            </a:r>
            <a:r>
              <a:rPr lang="en-US" sz="1050" dirty="0">
                <a:solidFill>
                  <a:srgbClr val="D6E1F0"/>
                </a:solidFill>
                <a:latin typeface="Calibri" pitchFamily="34" charset="0"/>
                <a:ea typeface="Calibri" pitchFamily="34" charset="-122"/>
                <a:cs typeface="Calibri" pitchFamily="34" charset="-120"/>
                <a:hlinkClick r:id="rId13"/>
              </a:rPr>
              <a:t>https://careers.unilever.com/en/early-careers</a:t>
            </a:r>
            <a:endParaRPr lang="en-US" sz="1050" dirty="0"/>
          </a:p>
        </p:txBody>
      </p:sp>
      <p:sp>
        <p:nvSpPr>
          <p:cNvPr id="6" name="Text 4"/>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23</a:t>
            </a:r>
            <a:endParaRPr lang="en-US" sz="1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122C5C"/>
        </a:solidFill>
        <a:effectLst/>
      </p:bgPr>
    </p:bg>
    <p:spTree>
      <p:nvGrpSpPr>
        <p:cNvPr id="1" name="">
          <a:extLst>
            <a:ext uri="{FF2B5EF4-FFF2-40B4-BE49-F238E27FC236}">
              <a16:creationId xmlns:a16="http://schemas.microsoft.com/office/drawing/2014/main" id="{AFAFA6FD-E36E-B9BF-8898-7B6245E59208}"/>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307798F9-CCCD-CE00-46D2-635929C8F8FE}"/>
              </a:ext>
            </a:extLst>
          </p:cNvPr>
          <p:cNvSpPr/>
          <p:nvPr/>
        </p:nvSpPr>
        <p:spPr>
          <a:xfrm>
            <a:off x="548640" y="1005840"/>
            <a:ext cx="7315200" cy="320040"/>
          </a:xfrm>
          <a:prstGeom prst="rect">
            <a:avLst/>
          </a:prstGeom>
          <a:noFill/>
          <a:ln/>
        </p:spPr>
        <p:txBody>
          <a:bodyPr wrap="square" rtlCol="0" anchor="ctr"/>
          <a:lstStyle/>
          <a:p>
            <a:pPr marL="0" indent="0">
              <a:buNone/>
            </a:pPr>
            <a:endParaRPr lang="en-US" sz="1100" dirty="0"/>
          </a:p>
        </p:txBody>
      </p:sp>
      <p:sp>
        <p:nvSpPr>
          <p:cNvPr id="5" name="Text 3">
            <a:extLst>
              <a:ext uri="{FF2B5EF4-FFF2-40B4-BE49-F238E27FC236}">
                <a16:creationId xmlns:a16="http://schemas.microsoft.com/office/drawing/2014/main" id="{3C9820A4-8D34-C9D7-A5BF-3213647C6435}"/>
              </a:ext>
            </a:extLst>
          </p:cNvPr>
          <p:cNvSpPr/>
          <p:nvPr/>
        </p:nvSpPr>
        <p:spPr>
          <a:xfrm>
            <a:off x="6172200" y="1508760"/>
            <a:ext cx="5394960" cy="4937760"/>
          </a:xfrm>
          <a:prstGeom prst="rect">
            <a:avLst/>
          </a:prstGeom>
          <a:noFill/>
          <a:ln/>
        </p:spPr>
        <p:txBody>
          <a:bodyPr wrap="square" lIns="0" tIns="0" rIns="0" bIns="0" rtlCol="0" anchor="t"/>
          <a:lstStyle/>
          <a:p>
            <a:pPr marL="0" indent="0">
              <a:spcAft>
                <a:spcPts val="1200"/>
              </a:spcAft>
              <a:buNone/>
            </a:pPr>
            <a:endParaRPr lang="en-US" sz="1050" dirty="0"/>
          </a:p>
        </p:txBody>
      </p:sp>
      <p:sp>
        <p:nvSpPr>
          <p:cNvPr id="6" name="Text 4">
            <a:extLst>
              <a:ext uri="{FF2B5EF4-FFF2-40B4-BE49-F238E27FC236}">
                <a16:creationId xmlns:a16="http://schemas.microsoft.com/office/drawing/2014/main" id="{B164AA61-3655-BF5F-4B57-A6CE2DF3535E}"/>
              </a:ext>
            </a:extLst>
          </p:cNvPr>
          <p:cNvSpPr/>
          <p:nvPr/>
        </p:nvSpPr>
        <p:spPr>
          <a:xfrm>
            <a:off x="11521440" y="6400800"/>
            <a:ext cx="457200" cy="320040"/>
          </a:xfrm>
          <a:prstGeom prst="rect">
            <a:avLst/>
          </a:prstGeom>
          <a:noFill/>
          <a:ln/>
        </p:spPr>
        <p:txBody>
          <a:bodyPr wrap="square" rtlCol="0" anchor="ctr"/>
          <a:lstStyle/>
          <a:p>
            <a:pPr marL="0" indent="0" algn="r">
              <a:buNone/>
            </a:pPr>
            <a:r>
              <a:rPr lang="en-US" sz="1000" dirty="0">
                <a:solidFill>
                  <a:srgbClr val="5B6472"/>
                </a:solidFill>
                <a:latin typeface="Calibri" pitchFamily="34" charset="0"/>
                <a:ea typeface="Calibri" pitchFamily="34" charset="-122"/>
                <a:cs typeface="Calibri" pitchFamily="34" charset="-120"/>
              </a:rPr>
              <a:t>23</a:t>
            </a:r>
            <a:endParaRPr lang="en-US" sz="1000" dirty="0"/>
          </a:p>
        </p:txBody>
      </p:sp>
      <p:sp>
        <p:nvSpPr>
          <p:cNvPr id="13" name="Oval 12">
            <a:extLst>
              <a:ext uri="{FF2B5EF4-FFF2-40B4-BE49-F238E27FC236}">
                <a16:creationId xmlns:a16="http://schemas.microsoft.com/office/drawing/2014/main" id="{7D9C4B3D-5311-D53A-6BA3-8EE14CA2BEFD}"/>
              </a:ext>
            </a:extLst>
          </p:cNvPr>
          <p:cNvSpPr/>
          <p:nvPr/>
        </p:nvSpPr>
        <p:spPr>
          <a:xfrm>
            <a:off x="2194561" y="1120140"/>
            <a:ext cx="7650480" cy="461772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b="1">
              <a:ln w="12700">
                <a:solidFill>
                  <a:schemeClr val="accent5"/>
                </a:solidFill>
                <a:prstDash val="solid"/>
              </a:ln>
              <a:pattFill prst="ltDnDiag">
                <a:fgClr>
                  <a:schemeClr val="accent5">
                    <a:lumMod val="60000"/>
                    <a:lumOff val="40000"/>
                  </a:schemeClr>
                </a:fgClr>
                <a:bgClr>
                  <a:schemeClr val="bg1"/>
                </a:bgClr>
              </a:pattFill>
            </a:endParaRPr>
          </a:p>
        </p:txBody>
      </p:sp>
      <p:sp>
        <p:nvSpPr>
          <p:cNvPr id="16" name="Rectangle 15">
            <a:extLst>
              <a:ext uri="{FF2B5EF4-FFF2-40B4-BE49-F238E27FC236}">
                <a16:creationId xmlns:a16="http://schemas.microsoft.com/office/drawing/2014/main" id="{3AB652EC-A1DD-8B73-EFDF-7D4920D7FDC1}"/>
              </a:ext>
            </a:extLst>
          </p:cNvPr>
          <p:cNvSpPr/>
          <p:nvPr/>
        </p:nvSpPr>
        <p:spPr>
          <a:xfrm>
            <a:off x="4207778" y="2784454"/>
            <a:ext cx="3805017" cy="1107996"/>
          </a:xfrm>
          <a:prstGeom prst="rect">
            <a:avLst/>
          </a:prstGeom>
          <a:noFill/>
        </p:spPr>
        <p:txBody>
          <a:bodyPr wrap="none" lIns="91440" tIns="45720" rIns="91440" bIns="45720">
            <a:spAutoFit/>
          </a:bodyPr>
          <a:lstStyle/>
          <a:p>
            <a:pPr algn="ctr"/>
            <a:r>
              <a:rPr lang="en-US" sz="6600" b="1" dirty="0">
                <a:ln w="12700">
                  <a:solidFill>
                    <a:schemeClr val="accent5"/>
                  </a:solidFill>
                  <a:prstDash val="solid"/>
                </a:ln>
                <a:pattFill prst="ltDnDiag">
                  <a:fgClr>
                    <a:schemeClr val="accent5">
                      <a:lumMod val="60000"/>
                      <a:lumOff val="40000"/>
                    </a:schemeClr>
                  </a:fgClr>
                  <a:bgClr>
                    <a:schemeClr val="bg1"/>
                  </a:bgClr>
                </a:pattFill>
              </a:rPr>
              <a:t>Thank You</a:t>
            </a:r>
          </a:p>
        </p:txBody>
      </p:sp>
    </p:spTree>
    <p:extLst>
      <p:ext uri="{BB962C8B-B14F-4D97-AF65-F5344CB8AC3E}">
        <p14:creationId xmlns:p14="http://schemas.microsoft.com/office/powerpoint/2010/main" val="34029840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4545</Words>
  <Application>Microsoft Office PowerPoint</Application>
  <PresentationFormat>Widescreen</PresentationFormat>
  <Paragraphs>353</Paragraphs>
  <Slides>24</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IR Ghanchi</cp:lastModifiedBy>
  <cp:revision>8</cp:revision>
  <dcterms:created xsi:type="dcterms:W3CDTF">2026-07-29T05:26:48Z</dcterms:created>
  <dcterms:modified xsi:type="dcterms:W3CDTF">2026-08-01T14:35:42Z</dcterms:modified>
</cp:coreProperties>
</file>