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61"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snapToObjects="1">
      <p:cViewPr varScale="1">
        <p:scale>
          <a:sx n="68" d="100"/>
          <a:sy n="68" d="100"/>
        </p:scale>
        <p:origin x="7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D0CD-C2C1-0D47-9754-BA3061F0B7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AB962F-954E-3148-B34F-31B95B33EC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4C213FC-8CA8-1F44-98D0-B27D8358D5D2}"/>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5" name="Footer Placeholder 4">
            <a:extLst>
              <a:ext uri="{FF2B5EF4-FFF2-40B4-BE49-F238E27FC236}">
                <a16:creationId xmlns:a16="http://schemas.microsoft.com/office/drawing/2014/main" id="{CB4CC219-56FB-C144-B9DA-6A0E14690B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0D026-2502-E54C-8389-443C2BC36C96}"/>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2070505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B3DB0-82DC-5F4D-AC47-84347377F2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4511BF-4D03-4B43-9841-F1C72DEB32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77306D-E4BC-C745-A3FE-28A6A2FD6F0B}"/>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5" name="Footer Placeholder 4">
            <a:extLst>
              <a:ext uri="{FF2B5EF4-FFF2-40B4-BE49-F238E27FC236}">
                <a16:creationId xmlns:a16="http://schemas.microsoft.com/office/drawing/2014/main" id="{A6D37E84-28D1-8A45-91C6-4DBC7A5460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CF428A-94B4-5C44-8290-4613C5C300D4}"/>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3489822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575CC-FF8D-AA43-A891-A1A4026976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79AF93-3CFD-8D4D-AD27-FFDB5C21A2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7244142-46D5-014C-A9B3-CCC871A74B1D}"/>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5" name="Footer Placeholder 4">
            <a:extLst>
              <a:ext uri="{FF2B5EF4-FFF2-40B4-BE49-F238E27FC236}">
                <a16:creationId xmlns:a16="http://schemas.microsoft.com/office/drawing/2014/main" id="{1A5E745C-84B8-CF49-A135-98782AA097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420369-71A3-D34D-A727-9FC0E7DA8FAE}"/>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2571346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C100-9B62-1A4F-AADC-4EFA1AB791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4DC388-E3E6-734C-83B2-D45CF5F9D4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F786AF-A815-5349-843A-C5E9CB387DE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2C391E7-822D-C849-B39F-D9E2B958DF20}"/>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6" name="Footer Placeholder 5">
            <a:extLst>
              <a:ext uri="{FF2B5EF4-FFF2-40B4-BE49-F238E27FC236}">
                <a16:creationId xmlns:a16="http://schemas.microsoft.com/office/drawing/2014/main" id="{4B4847B0-1BEF-6C4B-B81C-07CB9FA158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0B41C0-911B-924A-B93C-156855EAD536}"/>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3061186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21CEC-6B96-814C-8973-C062EB1DD13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5466F3-90DD-CC4C-9FBB-BBBE7F1F17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AB3D78-76F8-C840-8364-C76FC3D895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C03E703-4466-2C4C-B191-AC0BC93873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D98568-C2B8-8449-9001-48F8682CF0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26DF8AF-E720-F442-9DC0-9000D6FCEFB8}"/>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8" name="Footer Placeholder 7">
            <a:extLst>
              <a:ext uri="{FF2B5EF4-FFF2-40B4-BE49-F238E27FC236}">
                <a16:creationId xmlns:a16="http://schemas.microsoft.com/office/drawing/2014/main" id="{61CBB2A8-97B6-8B4B-A05E-8796197A728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AAE7EC-699A-1A45-A10B-951A2028E5E8}"/>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4278166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021F8-42FD-1B43-97FC-5EC9ACE0766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856B591-54C5-C544-958C-28B46EBD486C}"/>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4" name="Footer Placeholder 3">
            <a:extLst>
              <a:ext uri="{FF2B5EF4-FFF2-40B4-BE49-F238E27FC236}">
                <a16:creationId xmlns:a16="http://schemas.microsoft.com/office/drawing/2014/main" id="{47B64BA5-BC27-A244-B623-274A9CCD05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20EA4EA-AE4B-2746-A363-9E294F31F5DB}"/>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2495976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A8A1DA-277C-9141-AB28-C6CBD3BD3998}"/>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3" name="Footer Placeholder 2">
            <a:extLst>
              <a:ext uri="{FF2B5EF4-FFF2-40B4-BE49-F238E27FC236}">
                <a16:creationId xmlns:a16="http://schemas.microsoft.com/office/drawing/2014/main" id="{0F1F4479-BE11-CD47-81FA-0B965A7048A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4A5CA6E-D7C8-7143-A3B9-C09C758EA644}"/>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3258783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4D968-8B89-6D45-82C0-C014CD17B0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94EED0-7352-8142-A30F-D8719C101F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B7C2786-FD81-604F-B0B8-62C15E951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929BA5-8198-1C4F-A4FB-4EB5388D5069}"/>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6" name="Footer Placeholder 5">
            <a:extLst>
              <a:ext uri="{FF2B5EF4-FFF2-40B4-BE49-F238E27FC236}">
                <a16:creationId xmlns:a16="http://schemas.microsoft.com/office/drawing/2014/main" id="{034434C8-F05C-0C40-A6BE-178F317A5C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093466-B079-CB45-8773-FCBB84CC6E1A}"/>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601432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29D87-190E-C449-B24A-B401E790CD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243EBCA-5D18-B842-9503-8031CF8836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B9D67-D822-CF4E-BAF8-D25B9D83E7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EABA41-442A-CF4F-BBD2-D6DD4C7FF840}"/>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6" name="Footer Placeholder 5">
            <a:extLst>
              <a:ext uri="{FF2B5EF4-FFF2-40B4-BE49-F238E27FC236}">
                <a16:creationId xmlns:a16="http://schemas.microsoft.com/office/drawing/2014/main" id="{53F4A5C3-6B2F-794C-8594-3850FC1C01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2CED38-2D1A-5D4E-9497-7639E1DBE51D}"/>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4150822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C43CC-BFF9-7D4F-B969-CFB0547847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5D0475-2283-734F-8085-078AB6BFA4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66E3A8-E82A-B846-96C0-B4CD026EE862}"/>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5" name="Footer Placeholder 4">
            <a:extLst>
              <a:ext uri="{FF2B5EF4-FFF2-40B4-BE49-F238E27FC236}">
                <a16:creationId xmlns:a16="http://schemas.microsoft.com/office/drawing/2014/main" id="{44E23D05-9059-D343-9E08-274784E45B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B96B76-6E72-9644-824D-EB2CFD79F655}"/>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4082903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B3E3A1-95DF-F64A-A1AF-D926612007F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58F22CE-478E-864B-8E20-072AD06A07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265607-55B3-C441-A408-DFAF27AAE535}"/>
              </a:ext>
            </a:extLst>
          </p:cNvPr>
          <p:cNvSpPr>
            <a:spLocks noGrp="1"/>
          </p:cNvSpPr>
          <p:nvPr>
            <p:ph type="dt" sz="half" idx="10"/>
          </p:nvPr>
        </p:nvSpPr>
        <p:spPr/>
        <p:txBody>
          <a:bodyPr/>
          <a:lstStyle/>
          <a:p>
            <a:fld id="{4665B7E5-B516-CC48-99AD-E3E8BE9704DE}" type="datetimeFigureOut">
              <a:rPr lang="en-US" smtClean="0"/>
              <a:t>3/17/2022</a:t>
            </a:fld>
            <a:endParaRPr lang="en-US"/>
          </a:p>
        </p:txBody>
      </p:sp>
      <p:sp>
        <p:nvSpPr>
          <p:cNvPr id="5" name="Footer Placeholder 4">
            <a:extLst>
              <a:ext uri="{FF2B5EF4-FFF2-40B4-BE49-F238E27FC236}">
                <a16:creationId xmlns:a16="http://schemas.microsoft.com/office/drawing/2014/main" id="{8B235012-213D-5747-8863-777A79561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77CCAB-BE52-F148-BDFD-F8F7CDC2BCBC}"/>
              </a:ext>
            </a:extLst>
          </p:cNvPr>
          <p:cNvSpPr>
            <a:spLocks noGrp="1"/>
          </p:cNvSpPr>
          <p:nvPr>
            <p:ph type="sldNum" sz="quarter" idx="12"/>
          </p:nvPr>
        </p:nvSpPr>
        <p:spPr/>
        <p:txBody>
          <a:bodyPr/>
          <a:lstStyle/>
          <a:p>
            <a:fld id="{3AD5B821-4DA3-A549-9755-5791DBDF78AE}" type="slidenum">
              <a:rPr lang="en-US" smtClean="0"/>
              <a:t>‹#›</a:t>
            </a:fld>
            <a:endParaRPr lang="en-US"/>
          </a:p>
        </p:txBody>
      </p:sp>
    </p:spTree>
    <p:extLst>
      <p:ext uri="{BB962C8B-B14F-4D97-AF65-F5344CB8AC3E}">
        <p14:creationId xmlns:p14="http://schemas.microsoft.com/office/powerpoint/2010/main" val="1808662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8FC2A3-BD07-3642-A887-58B2E4CE9D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B017B1-96B2-B644-A9CF-D3FCB5738F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66B148-C6D2-0240-8668-91187A0EC1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65B7E5-B516-CC48-99AD-E3E8BE9704DE}" type="datetimeFigureOut">
              <a:rPr lang="en-US" smtClean="0"/>
              <a:t>3/17/2022</a:t>
            </a:fld>
            <a:endParaRPr lang="en-US"/>
          </a:p>
        </p:txBody>
      </p:sp>
      <p:sp>
        <p:nvSpPr>
          <p:cNvPr id="5" name="Footer Placeholder 4">
            <a:extLst>
              <a:ext uri="{FF2B5EF4-FFF2-40B4-BE49-F238E27FC236}">
                <a16:creationId xmlns:a16="http://schemas.microsoft.com/office/drawing/2014/main" id="{9C37EDB7-5EB9-9943-9C1B-2524A669CB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6B6F1D-32AA-1343-B935-48BAB41A28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D5B821-4DA3-A549-9755-5791DBDF78AE}" type="slidenum">
              <a:rPr lang="en-US" smtClean="0"/>
              <a:t>‹#›</a:t>
            </a:fld>
            <a:endParaRPr lang="en-US"/>
          </a:p>
        </p:txBody>
      </p:sp>
    </p:spTree>
    <p:extLst>
      <p:ext uri="{BB962C8B-B14F-4D97-AF65-F5344CB8AC3E}">
        <p14:creationId xmlns:p14="http://schemas.microsoft.com/office/powerpoint/2010/main" val="2648588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linkedin.com/pulse/quality-spyridon-spiros-trikis/" TargetMode="External"/><Relationship Id="rId3" Type="http://schemas.openxmlformats.org/officeDocument/2006/relationships/hyperlink" Target="https://www.thesun.co.uk/fabulous/food/7295498/tesco-store-jacks-discount-supermarket-stores-open-where-new-located/" TargetMode="External"/><Relationship Id="rId7" Type="http://schemas.openxmlformats.org/officeDocument/2006/relationships/hyperlink" Target="https://www.tescoplc.com/sustainability/documents/policies/product-safety-quality/" TargetMode="External"/><Relationship Id="rId2" Type="http://schemas.openxmlformats.org/officeDocument/2006/relationships/hyperlink" Target="https://heartpace.com/blog/post/balanced-scorecard-in-2020-advantages-and-disadvantages/" TargetMode="External"/><Relationship Id="rId1" Type="http://schemas.openxmlformats.org/officeDocument/2006/relationships/slideLayout" Target="../slideLayouts/slideLayout2.xml"/><Relationship Id="rId6" Type="http://schemas.openxmlformats.org/officeDocument/2006/relationships/hyperlink" Target="https://www.theguardian.com/environment/2017/dec/13/tesco-faces-legal-threat-over-marketing-its-food-with-fake-farm-names" TargetMode="External"/><Relationship Id="rId5" Type="http://schemas.openxmlformats.org/officeDocument/2006/relationships/hyperlink" Target="https://www.smartsheet.com/total-quality-management" TargetMode="External"/><Relationship Id="rId4" Type="http://schemas.openxmlformats.org/officeDocument/2006/relationships/hyperlink" Target="https://smallbusiness.chron.com/advantages-disadvantages-total-quality-management-strategies-22160.html" TargetMode="External"/><Relationship Id="rId9" Type="http://schemas.openxmlformats.org/officeDocument/2006/relationships/hyperlink" Target="https://www.marketingweek.com/tesco-needs-to-force-an-all-out-war-on-quality-not-pr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ign outside of a building&#10;&#10;Description automatically generated with low confidence">
            <a:extLst>
              <a:ext uri="{FF2B5EF4-FFF2-40B4-BE49-F238E27FC236}">
                <a16:creationId xmlns:a16="http://schemas.microsoft.com/office/drawing/2014/main" id="{E651C450-87E0-4F41-A852-BBEFBAEBF4E2}"/>
              </a:ext>
            </a:extLst>
          </p:cNvPr>
          <p:cNvPicPr>
            <a:picLocks noGrp="1" noChangeAspect="1"/>
          </p:cNvPicPr>
          <p:nvPr>
            <p:ph idx="1"/>
          </p:nvPr>
        </p:nvPicPr>
        <p:blipFill rotWithShape="1">
          <a:blip r:embed="rId2"/>
          <a:srcRect l="10793" t="9091" r="27730" b="-1"/>
          <a:stretch/>
        </p:blipFill>
        <p:spPr>
          <a:xfrm>
            <a:off x="3523488" y="10"/>
            <a:ext cx="8668512" cy="6857990"/>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89AECD-223C-7140-9C51-457838299775}"/>
              </a:ext>
            </a:extLst>
          </p:cNvPr>
          <p:cNvSpPr>
            <a:spLocks noGrp="1"/>
          </p:cNvSpPr>
          <p:nvPr>
            <p:ph type="title"/>
          </p:nvPr>
        </p:nvSpPr>
        <p:spPr>
          <a:xfrm>
            <a:off x="1125149" y="4756955"/>
            <a:ext cx="2119558" cy="984242"/>
          </a:xfrm>
        </p:spPr>
        <p:txBody>
          <a:bodyPr vert="horz" lIns="91440" tIns="45720" rIns="91440" bIns="45720" rtlCol="0" anchor="b">
            <a:normAutofit/>
          </a:bodyPr>
          <a:lstStyle/>
          <a:p>
            <a:r>
              <a:rPr lang="en-US" sz="4800" dirty="0"/>
              <a:t>Quality</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BB8FF50-FA33-A44B-ADF6-3FB43241F5CE}"/>
              </a:ext>
            </a:extLst>
          </p:cNvPr>
          <p:cNvSpPr txBox="1"/>
          <p:nvPr/>
        </p:nvSpPr>
        <p:spPr>
          <a:xfrm>
            <a:off x="396946" y="1608924"/>
            <a:ext cx="3575964" cy="3046988"/>
          </a:xfrm>
          <a:prstGeom prst="rect">
            <a:avLst/>
          </a:prstGeom>
          <a:noFill/>
        </p:spPr>
        <p:txBody>
          <a:bodyPr wrap="square" rtlCol="0">
            <a:spAutoFit/>
          </a:bodyPr>
          <a:lstStyle/>
          <a:p>
            <a:pPr algn="ctr"/>
            <a:r>
              <a:rPr lang="en-GB" sz="2400" dirty="0"/>
              <a:t>'Quality is the ongoing process of building and sustaining relationships by assessing, anticipating, and fulfilling stated and implied needs.’</a:t>
            </a:r>
          </a:p>
          <a:p>
            <a:pPr algn="ctr"/>
            <a:endParaRPr lang="en-GB" sz="2400" dirty="0"/>
          </a:p>
          <a:p>
            <a:pPr algn="r"/>
            <a:r>
              <a:rPr lang="en-GB" dirty="0"/>
              <a:t>- </a:t>
            </a:r>
            <a:r>
              <a:rPr lang="en-GB" dirty="0" err="1"/>
              <a:t>Trikis</a:t>
            </a:r>
            <a:r>
              <a:rPr lang="en-GB" dirty="0"/>
              <a:t>, (2020)</a:t>
            </a:r>
            <a:endParaRPr lang="en-US" dirty="0"/>
          </a:p>
        </p:txBody>
      </p:sp>
    </p:spTree>
    <p:extLst>
      <p:ext uri="{BB962C8B-B14F-4D97-AF65-F5344CB8AC3E}">
        <p14:creationId xmlns:p14="http://schemas.microsoft.com/office/powerpoint/2010/main" val="1302224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lowchart: Document 2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D34B1-E9CC-5C43-9C12-DB10A3DEF5F2}"/>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Quality Models</a:t>
            </a:r>
          </a:p>
        </p:txBody>
      </p:sp>
      <p:pic>
        <p:nvPicPr>
          <p:cNvPr id="11" name="Content Placeholder 10">
            <a:extLst>
              <a:ext uri="{FF2B5EF4-FFF2-40B4-BE49-F238E27FC236}">
                <a16:creationId xmlns:a16="http://schemas.microsoft.com/office/drawing/2014/main" id="{71A44C84-F8B8-FF46-9D84-61B55FA3180E}"/>
              </a:ext>
            </a:extLst>
          </p:cNvPr>
          <p:cNvPicPr>
            <a:picLocks noGrp="1" noChangeAspect="1"/>
          </p:cNvPicPr>
          <p:nvPr>
            <p:ph idx="1"/>
          </p:nvPr>
        </p:nvPicPr>
        <p:blipFill>
          <a:blip r:embed="rId2"/>
          <a:stretch>
            <a:fillRect/>
          </a:stretch>
        </p:blipFill>
        <p:spPr>
          <a:xfrm>
            <a:off x="8808492" y="0"/>
            <a:ext cx="3383508" cy="3400426"/>
          </a:xfrm>
        </p:spPr>
      </p:pic>
      <p:sp>
        <p:nvSpPr>
          <p:cNvPr id="15" name="TextBox 14">
            <a:extLst>
              <a:ext uri="{FF2B5EF4-FFF2-40B4-BE49-F238E27FC236}">
                <a16:creationId xmlns:a16="http://schemas.microsoft.com/office/drawing/2014/main" id="{62533934-9DE4-EC4B-9640-50394B43E27C}"/>
              </a:ext>
            </a:extLst>
          </p:cNvPr>
          <p:cNvSpPr txBox="1"/>
          <p:nvPr/>
        </p:nvSpPr>
        <p:spPr>
          <a:xfrm>
            <a:off x="3963313" y="684550"/>
            <a:ext cx="4845179" cy="2031325"/>
          </a:xfrm>
          <a:prstGeom prst="rect">
            <a:avLst/>
          </a:prstGeom>
          <a:noFill/>
        </p:spPr>
        <p:txBody>
          <a:bodyPr wrap="square" rtlCol="0">
            <a:spAutoFit/>
          </a:bodyPr>
          <a:lstStyle/>
          <a:p>
            <a:r>
              <a:rPr lang="en-US" dirty="0"/>
              <a:t>The success of the Total Quality Management is subject to the commitment of the entire staff, which is difficult to achieve. Any lack of implication or resources can cause negative effects within the company that uses TQM. </a:t>
            </a:r>
          </a:p>
          <a:p>
            <a:endParaRPr lang="en-US" dirty="0"/>
          </a:p>
          <a:p>
            <a:pPr algn="r"/>
            <a:r>
              <a:rPr lang="en-US" dirty="0"/>
              <a:t>- Nichols (2017), Gartenstein (2019)</a:t>
            </a:r>
          </a:p>
        </p:txBody>
      </p:sp>
      <p:pic>
        <p:nvPicPr>
          <p:cNvPr id="17" name="Picture 16">
            <a:extLst>
              <a:ext uri="{FF2B5EF4-FFF2-40B4-BE49-F238E27FC236}">
                <a16:creationId xmlns:a16="http://schemas.microsoft.com/office/drawing/2014/main" id="{2138D7CB-F23B-794C-B2E1-D3A1D336D8F8}"/>
              </a:ext>
            </a:extLst>
          </p:cNvPr>
          <p:cNvPicPr>
            <a:picLocks noChangeAspect="1"/>
          </p:cNvPicPr>
          <p:nvPr/>
        </p:nvPicPr>
        <p:blipFill>
          <a:blip r:embed="rId3"/>
          <a:stretch>
            <a:fillRect/>
          </a:stretch>
        </p:blipFill>
        <p:spPr>
          <a:xfrm>
            <a:off x="137254" y="3457575"/>
            <a:ext cx="4405159" cy="3079635"/>
          </a:xfrm>
          <a:prstGeom prst="rect">
            <a:avLst/>
          </a:prstGeom>
        </p:spPr>
      </p:pic>
      <p:sp>
        <p:nvSpPr>
          <p:cNvPr id="19" name="TextBox 18">
            <a:extLst>
              <a:ext uri="{FF2B5EF4-FFF2-40B4-BE49-F238E27FC236}">
                <a16:creationId xmlns:a16="http://schemas.microsoft.com/office/drawing/2014/main" id="{4222F8A1-E514-5249-B356-973B1E6E20A6}"/>
              </a:ext>
            </a:extLst>
          </p:cNvPr>
          <p:cNvSpPr txBox="1"/>
          <p:nvPr/>
        </p:nvSpPr>
        <p:spPr>
          <a:xfrm>
            <a:off x="5189838" y="3657600"/>
            <a:ext cx="6598508" cy="2585323"/>
          </a:xfrm>
          <a:prstGeom prst="rect">
            <a:avLst/>
          </a:prstGeom>
          <a:noFill/>
        </p:spPr>
        <p:txBody>
          <a:bodyPr wrap="square" rtlCol="0">
            <a:spAutoFit/>
          </a:bodyPr>
          <a:lstStyle/>
          <a:p>
            <a:r>
              <a:rPr lang="en-US" dirty="0"/>
              <a:t>While the BSC focuses primarily on the financial success of a company, it is also a helpful tool to increase the performance at the workplace and provide excellent services to the customers. However, this type of Quality Management System required a lot of data and information in order to be effective, and sometimes it can distract the workers from their tasks meant to achieve the organisation’s goals. </a:t>
            </a:r>
          </a:p>
          <a:p>
            <a:endParaRPr lang="en-US" dirty="0"/>
          </a:p>
          <a:p>
            <a:pPr algn="r"/>
            <a:r>
              <a:rPr lang="en-US" dirty="0"/>
              <a:t>- Dannert (2020), Salem, Hasnan, Osman (2012). </a:t>
            </a:r>
          </a:p>
        </p:txBody>
      </p:sp>
    </p:spTree>
    <p:extLst>
      <p:ext uri="{BB962C8B-B14F-4D97-AF65-F5344CB8AC3E}">
        <p14:creationId xmlns:p14="http://schemas.microsoft.com/office/powerpoint/2010/main" val="4076192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2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07C1FDC-3FED-CC44-987C-11748027B358}"/>
              </a:ext>
            </a:extLst>
          </p:cNvPr>
          <p:cNvSpPr>
            <a:spLocks noGrp="1"/>
          </p:cNvSpPr>
          <p:nvPr>
            <p:ph type="title"/>
          </p:nvPr>
        </p:nvSpPr>
        <p:spPr>
          <a:xfrm>
            <a:off x="1047280" y="759805"/>
            <a:ext cx="10306520" cy="1325563"/>
          </a:xfrm>
        </p:spPr>
        <p:txBody>
          <a:bodyPr>
            <a:normAutofit/>
          </a:bodyPr>
          <a:lstStyle/>
          <a:p>
            <a:r>
              <a:rPr lang="en-US" sz="4000" dirty="0">
                <a:solidFill>
                  <a:srgbClr val="FFFFFF"/>
                </a:solidFill>
              </a:rPr>
              <a:t>Tesco Benefits after using the Quality Models</a:t>
            </a:r>
          </a:p>
        </p:txBody>
      </p:sp>
      <p:sp>
        <p:nvSpPr>
          <p:cNvPr id="17" name="Content Placeholder 16">
            <a:extLst>
              <a:ext uri="{FF2B5EF4-FFF2-40B4-BE49-F238E27FC236}">
                <a16:creationId xmlns:a16="http://schemas.microsoft.com/office/drawing/2014/main" id="{08002800-B645-1CC9-C8E6-7755F49E4DFD}"/>
              </a:ext>
            </a:extLst>
          </p:cNvPr>
          <p:cNvSpPr>
            <a:spLocks noGrp="1"/>
          </p:cNvSpPr>
          <p:nvPr>
            <p:ph idx="1"/>
          </p:nvPr>
        </p:nvSpPr>
        <p:spPr>
          <a:xfrm>
            <a:off x="1357755" y="3037376"/>
            <a:ext cx="4736721" cy="2960419"/>
          </a:xfrm>
        </p:spPr>
        <p:txBody>
          <a:bodyPr>
            <a:normAutofit/>
          </a:bodyPr>
          <a:lstStyle/>
          <a:p>
            <a:r>
              <a:rPr lang="en-US" sz="2400" dirty="0"/>
              <a:t>Gained more customer satisfaction</a:t>
            </a:r>
          </a:p>
          <a:p>
            <a:r>
              <a:rPr lang="en-US" sz="2400" dirty="0"/>
              <a:t>Eliminated the low-quality materials from products</a:t>
            </a:r>
          </a:p>
          <a:p>
            <a:r>
              <a:rPr lang="en-US" sz="2400" dirty="0"/>
              <a:t>Reduced the waste</a:t>
            </a:r>
          </a:p>
          <a:p>
            <a:r>
              <a:rPr lang="en-US" sz="2400" dirty="0"/>
              <a:t>Able to offer lower prices</a:t>
            </a:r>
          </a:p>
          <a:p>
            <a:r>
              <a:rPr lang="en-US" sz="2400" dirty="0"/>
              <a:t>Able to reward the employees</a:t>
            </a:r>
          </a:p>
        </p:txBody>
      </p:sp>
      <p:pic>
        <p:nvPicPr>
          <p:cNvPr id="5" name="Content Placeholder 4" descr="Logo&#10;&#10;Description automatically generated with medium confidence">
            <a:extLst>
              <a:ext uri="{FF2B5EF4-FFF2-40B4-BE49-F238E27FC236}">
                <a16:creationId xmlns:a16="http://schemas.microsoft.com/office/drawing/2014/main" id="{9C9C33E6-0B28-D84A-8A8E-4ED0242FF002}"/>
              </a:ext>
            </a:extLst>
          </p:cNvPr>
          <p:cNvPicPr>
            <a:picLocks noChangeAspect="1"/>
          </p:cNvPicPr>
          <p:nvPr/>
        </p:nvPicPr>
        <p:blipFill>
          <a:blip r:embed="rId2"/>
          <a:stretch>
            <a:fillRect/>
          </a:stretch>
        </p:blipFill>
        <p:spPr>
          <a:xfrm>
            <a:off x="6420799" y="3117851"/>
            <a:ext cx="4802404" cy="2197099"/>
          </a:xfrm>
          <a:prstGeom prst="rect">
            <a:avLst/>
          </a:prstGeom>
        </p:spPr>
      </p:pic>
    </p:spTree>
    <p:extLst>
      <p:ext uri="{BB962C8B-B14F-4D97-AF65-F5344CB8AC3E}">
        <p14:creationId xmlns:p14="http://schemas.microsoft.com/office/powerpoint/2010/main" val="2888154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C5974B6-3353-4781-B620-BC5168DAE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8">
            <a:extLst>
              <a:ext uri="{FF2B5EF4-FFF2-40B4-BE49-F238E27FC236}">
                <a16:creationId xmlns:a16="http://schemas.microsoft.com/office/drawing/2014/main" id="{0A2C0FD4-452B-439A-A978-C37BC16F5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F0083B-3873-1847-9AD9-A343C38714D4}"/>
              </a:ext>
            </a:extLst>
          </p:cNvPr>
          <p:cNvSpPr>
            <a:spLocks noGrp="1"/>
          </p:cNvSpPr>
          <p:nvPr>
            <p:ph type="title"/>
          </p:nvPr>
        </p:nvSpPr>
        <p:spPr>
          <a:xfrm>
            <a:off x="1449475" y="5324795"/>
            <a:ext cx="3202923" cy="1375856"/>
          </a:xfrm>
        </p:spPr>
        <p:txBody>
          <a:bodyPr vert="horz" lIns="91440" tIns="45720" rIns="91440" bIns="45720" rtlCol="0" anchor="b">
            <a:normAutofit/>
          </a:bodyPr>
          <a:lstStyle/>
          <a:p>
            <a:pPr algn="ctr"/>
            <a:r>
              <a:rPr lang="en-US" b="1" kern="1200" dirty="0">
                <a:latin typeface="+mj-lt"/>
                <a:ea typeface="+mj-ea"/>
                <a:cs typeface="+mj-cs"/>
              </a:rPr>
              <a:t>SWOT</a:t>
            </a:r>
            <a:r>
              <a:rPr lang="en-US" b="1" kern="1200" dirty="0">
                <a:solidFill>
                  <a:srgbClr val="FFFFFF"/>
                </a:solidFill>
                <a:latin typeface="+mj-lt"/>
                <a:ea typeface="+mj-ea"/>
                <a:cs typeface="+mj-cs"/>
              </a:rPr>
              <a:t> </a:t>
            </a:r>
            <a:r>
              <a:rPr lang="en-US" b="1" kern="1200" dirty="0">
                <a:latin typeface="+mj-lt"/>
                <a:ea typeface="+mj-ea"/>
                <a:cs typeface="+mj-cs"/>
              </a:rPr>
              <a:t>Analysis</a:t>
            </a:r>
          </a:p>
        </p:txBody>
      </p:sp>
      <p:sp>
        <p:nvSpPr>
          <p:cNvPr id="38" name="Freeform 5">
            <a:extLst>
              <a:ext uri="{FF2B5EF4-FFF2-40B4-BE49-F238E27FC236}">
                <a16:creationId xmlns:a16="http://schemas.microsoft.com/office/drawing/2014/main" id="{16929AE4-43B6-494E-B7D6-F778AB2F2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
            <a:extLst>
              <a:ext uri="{FF2B5EF4-FFF2-40B4-BE49-F238E27FC236}">
                <a16:creationId xmlns:a16="http://schemas.microsoft.com/office/drawing/2014/main" id="{8CEE0D70-D5EB-4589-819D-77F64EC4F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2A701B99-D75A-4647-9635-9858D3BA7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Rectangle 43">
            <a:extLst>
              <a:ext uri="{FF2B5EF4-FFF2-40B4-BE49-F238E27FC236}">
                <a16:creationId xmlns:a16="http://schemas.microsoft.com/office/drawing/2014/main" id="{884DEADC-5415-4FC6-93F0-89769392AF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859" y="1120020"/>
            <a:ext cx="5632862" cy="3509529"/>
          </a:xfrm>
          <a:prstGeom prst="rect">
            <a:avLst/>
          </a:prstGeom>
          <a:solidFill>
            <a:srgbClr val="FF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on&#10;&#10;Description automatically generated">
            <a:extLst>
              <a:ext uri="{FF2B5EF4-FFF2-40B4-BE49-F238E27FC236}">
                <a16:creationId xmlns:a16="http://schemas.microsoft.com/office/drawing/2014/main" id="{859781DF-F371-FD49-B29E-34B0159AF972}"/>
              </a:ext>
            </a:extLst>
          </p:cNvPr>
          <p:cNvPicPr>
            <a:picLocks noChangeAspect="1"/>
          </p:cNvPicPr>
          <p:nvPr/>
        </p:nvPicPr>
        <p:blipFill>
          <a:blip r:embed="rId2"/>
          <a:stretch>
            <a:fillRect/>
          </a:stretch>
        </p:blipFill>
        <p:spPr>
          <a:xfrm>
            <a:off x="7632777" y="3052949"/>
            <a:ext cx="3300364" cy="2271846"/>
          </a:xfrm>
          <a:prstGeom prst="rect">
            <a:avLst/>
          </a:prstGeom>
        </p:spPr>
      </p:pic>
      <p:graphicFrame>
        <p:nvGraphicFramePr>
          <p:cNvPr id="7" name="Table 8">
            <a:extLst>
              <a:ext uri="{FF2B5EF4-FFF2-40B4-BE49-F238E27FC236}">
                <a16:creationId xmlns:a16="http://schemas.microsoft.com/office/drawing/2014/main" id="{722FC009-80F1-7442-9A63-E49F20AD43BB}"/>
              </a:ext>
            </a:extLst>
          </p:cNvPr>
          <p:cNvGraphicFramePr>
            <a:graphicFrameLocks noGrp="1"/>
          </p:cNvGraphicFramePr>
          <p:nvPr>
            <p:extLst>
              <p:ext uri="{D42A27DB-BD31-4B8C-83A1-F6EECF244321}">
                <p14:modId xmlns:p14="http://schemas.microsoft.com/office/powerpoint/2010/main" val="1286795298"/>
              </p:ext>
            </p:extLst>
          </p:nvPr>
        </p:nvGraphicFramePr>
        <p:xfrm>
          <a:off x="110038" y="219302"/>
          <a:ext cx="6652722" cy="4961562"/>
        </p:xfrm>
        <a:graphic>
          <a:graphicData uri="http://schemas.openxmlformats.org/drawingml/2006/table">
            <a:tbl>
              <a:tblPr firstRow="1" bandRow="1">
                <a:tableStyleId>{5C22544A-7EE6-4342-B048-85BDC9FD1C3A}</a:tableStyleId>
              </a:tblPr>
              <a:tblGrid>
                <a:gridCol w="3326361">
                  <a:extLst>
                    <a:ext uri="{9D8B030D-6E8A-4147-A177-3AD203B41FA5}">
                      <a16:colId xmlns:a16="http://schemas.microsoft.com/office/drawing/2014/main" val="1776434602"/>
                    </a:ext>
                  </a:extLst>
                </a:gridCol>
                <a:gridCol w="3326361">
                  <a:extLst>
                    <a:ext uri="{9D8B030D-6E8A-4147-A177-3AD203B41FA5}">
                      <a16:colId xmlns:a16="http://schemas.microsoft.com/office/drawing/2014/main" val="4032525282"/>
                    </a:ext>
                  </a:extLst>
                </a:gridCol>
              </a:tblGrid>
              <a:tr h="2126922">
                <a:tc>
                  <a:txBody>
                    <a:bodyPr/>
                    <a:lstStyle/>
                    <a:p>
                      <a:pPr algn="ctr"/>
                      <a:r>
                        <a:rPr lang="en-US" dirty="0"/>
                        <a:t>STRENGTHS</a:t>
                      </a:r>
                    </a:p>
                    <a:p>
                      <a:pPr algn="ctr"/>
                      <a:endParaRPr lang="en-US" dirty="0"/>
                    </a:p>
                    <a:p>
                      <a:pPr marL="285750" indent="-285750" algn="ctr">
                        <a:buFont typeface="Arial" panose="020B0604020202020204" pitchFamily="34" charset="0"/>
                        <a:buChar char="•"/>
                      </a:pPr>
                      <a:r>
                        <a:rPr lang="en-US" sz="1600" b="0" dirty="0"/>
                        <a:t>Biggest retailer in the UK (loyalty)</a:t>
                      </a:r>
                    </a:p>
                    <a:p>
                      <a:pPr marL="285750" indent="-285750" algn="ctr">
                        <a:buFont typeface="Arial" panose="020B0604020202020204" pitchFamily="34" charset="0"/>
                        <a:buChar char="•"/>
                      </a:pPr>
                      <a:r>
                        <a:rPr lang="en-US" sz="1600" b="0" dirty="0"/>
                        <a:t>Leading market share (loyalty)</a:t>
                      </a:r>
                    </a:p>
                    <a:p>
                      <a:pPr marL="285750" indent="-285750" algn="ctr">
                        <a:buFont typeface="Arial" panose="020B0604020202020204" pitchFamily="34" charset="0"/>
                        <a:buChar char="•"/>
                      </a:pPr>
                      <a:r>
                        <a:rPr lang="en-US" sz="1600" b="0" dirty="0"/>
                        <a:t>Diverse products and service (sustainability and loyalty)</a:t>
                      </a:r>
                    </a:p>
                    <a:p>
                      <a:pPr marL="285750" indent="-285750" algn="ctr">
                        <a:buFont typeface="Arial" panose="020B0604020202020204" pitchFamily="34" charset="0"/>
                        <a:buChar char="•"/>
                      </a:pPr>
                      <a:r>
                        <a:rPr lang="en-US" sz="1600" b="0" dirty="0"/>
                        <a:t>High level of technology (sustainability)</a:t>
                      </a:r>
                    </a:p>
                    <a:p>
                      <a:pPr marL="285750" indent="-285750" algn="ctr">
                        <a:buFont typeface="Arial" panose="020B0604020202020204" pitchFamily="34" charset="0"/>
                        <a:buChar char="•"/>
                      </a:pPr>
                      <a:r>
                        <a:rPr lang="en-US" sz="1600" b="0" dirty="0"/>
                        <a:t>Efficient supply chain (sustainability).</a:t>
                      </a:r>
                    </a:p>
                    <a:p>
                      <a:pPr marL="285750" indent="-285750" algn="ctr">
                        <a:buFont typeface="Arial" panose="020B0604020202020204" pitchFamily="34" charset="0"/>
                        <a:buChar char="•"/>
                      </a:pPr>
                      <a:endParaRPr lang="en-US" sz="1600" b="0" dirty="0"/>
                    </a:p>
                  </a:txBody>
                  <a:tcPr/>
                </a:tc>
                <a:tc>
                  <a:txBody>
                    <a:bodyPr/>
                    <a:lstStyle/>
                    <a:p>
                      <a:pPr algn="ctr"/>
                      <a:r>
                        <a:rPr lang="en-US" dirty="0"/>
                        <a:t>WEAKNESSES</a:t>
                      </a:r>
                    </a:p>
                    <a:p>
                      <a:pPr algn="ctr"/>
                      <a:endParaRPr lang="en-US" dirty="0"/>
                    </a:p>
                    <a:p>
                      <a:pPr marL="285750" indent="-285750" algn="ctr">
                        <a:buFont typeface="Arial" panose="020B0604020202020204" pitchFamily="34" charset="0"/>
                        <a:buChar char="•"/>
                      </a:pPr>
                      <a:r>
                        <a:rPr lang="en-US" sz="1600" b="0" dirty="0"/>
                        <a:t>Financial difficulties (loyalty)</a:t>
                      </a:r>
                    </a:p>
                    <a:p>
                      <a:pPr marL="285750" indent="-285750" algn="ctr">
                        <a:buFont typeface="Arial" panose="020B0604020202020204" pitchFamily="34" charset="0"/>
                        <a:buChar char="•"/>
                      </a:pPr>
                      <a:r>
                        <a:rPr lang="en-US" sz="1600" b="0" dirty="0"/>
                        <a:t>Poor performance in different countries (loyalty)</a:t>
                      </a:r>
                    </a:p>
                    <a:p>
                      <a:pPr marL="285750" indent="-285750" algn="ctr">
                        <a:buFont typeface="Arial" panose="020B0604020202020204" pitchFamily="34" charset="0"/>
                        <a:buChar char="•"/>
                      </a:pPr>
                      <a:r>
                        <a:rPr lang="en-US" sz="1600" b="0" dirty="0"/>
                        <a:t>Modern slavery in different countries (sustainability and loyalty)</a:t>
                      </a:r>
                    </a:p>
                    <a:p>
                      <a:pPr marL="285750" indent="-285750" algn="ctr">
                        <a:buFont typeface="Arial" panose="020B0604020202020204" pitchFamily="34" charset="0"/>
                        <a:buChar char="•"/>
                      </a:pPr>
                      <a:r>
                        <a:rPr lang="en-US" sz="1600" b="0" dirty="0"/>
                        <a:t>Poor public image (loyalty)</a:t>
                      </a:r>
                    </a:p>
                  </a:txBody>
                  <a:tcPr/>
                </a:tc>
                <a:extLst>
                  <a:ext uri="{0D108BD9-81ED-4DB2-BD59-A6C34878D82A}">
                    <a16:rowId xmlns:a16="http://schemas.microsoft.com/office/drawing/2014/main" val="1116033452"/>
                  </a:ext>
                </a:extLst>
              </a:tr>
              <a:tr h="2126922">
                <a:tc>
                  <a:txBody>
                    <a:bodyPr/>
                    <a:lstStyle/>
                    <a:p>
                      <a:pPr algn="ctr"/>
                      <a:r>
                        <a:rPr lang="en-US" b="1" dirty="0"/>
                        <a:t>OPPORTUNITIES</a:t>
                      </a:r>
                    </a:p>
                    <a:p>
                      <a:pPr algn="ctr"/>
                      <a:endParaRPr lang="en-US" b="1" dirty="0"/>
                    </a:p>
                    <a:p>
                      <a:pPr marL="285750" indent="-285750" algn="ctr">
                        <a:buFont typeface="Arial" panose="020B0604020202020204" pitchFamily="34" charset="0"/>
                        <a:buChar char="•"/>
                      </a:pPr>
                      <a:r>
                        <a:rPr lang="en-US" sz="1600" b="0" dirty="0"/>
                        <a:t>Expansion of the discount store (loyalty)</a:t>
                      </a:r>
                    </a:p>
                    <a:p>
                      <a:pPr marL="285750" indent="-285750" algn="ctr">
                        <a:buFont typeface="Arial" panose="020B0604020202020204" pitchFamily="34" charset="0"/>
                        <a:buChar char="•"/>
                      </a:pPr>
                      <a:r>
                        <a:rPr lang="en-US" sz="1600" b="0" dirty="0"/>
                        <a:t>Cashless stores (sustainability)</a:t>
                      </a:r>
                    </a:p>
                    <a:p>
                      <a:pPr marL="285750" indent="-285750" algn="ctr">
                        <a:buFont typeface="Arial" panose="020B0604020202020204" pitchFamily="34" charset="0"/>
                        <a:buChar char="•"/>
                      </a:pPr>
                      <a:r>
                        <a:rPr lang="en-US" sz="1600" b="0" dirty="0"/>
                        <a:t>Online shopping (loyalty and sustainability)</a:t>
                      </a:r>
                    </a:p>
                  </a:txBody>
                  <a:tcPr/>
                </a:tc>
                <a:tc>
                  <a:txBody>
                    <a:bodyPr/>
                    <a:lstStyle/>
                    <a:p>
                      <a:pPr algn="ctr"/>
                      <a:r>
                        <a:rPr lang="en-US" b="1" dirty="0"/>
                        <a:t>THREATS</a:t>
                      </a:r>
                    </a:p>
                    <a:p>
                      <a:pPr algn="ctr"/>
                      <a:endParaRPr lang="en-US" b="1" dirty="0"/>
                    </a:p>
                    <a:p>
                      <a:pPr marL="285750" indent="-285750" algn="ctr">
                        <a:buFont typeface="Arial" panose="020B0604020202020204" pitchFamily="34" charset="0"/>
                        <a:buChar char="•"/>
                      </a:pPr>
                      <a:r>
                        <a:rPr lang="en-US" sz="1600" b="0" dirty="0"/>
                        <a:t>Misleading customers over farm products (sustainability and loyalty)</a:t>
                      </a:r>
                    </a:p>
                    <a:p>
                      <a:pPr marL="285750" indent="-285750" algn="ctr">
                        <a:buFont typeface="Arial" panose="020B0604020202020204" pitchFamily="34" charset="0"/>
                        <a:buChar char="•"/>
                      </a:pPr>
                      <a:r>
                        <a:rPr lang="en-US" sz="1600" b="0" dirty="0"/>
                        <a:t>Rising prices (loyalty)</a:t>
                      </a:r>
                    </a:p>
                    <a:p>
                      <a:pPr marL="285750" indent="-285750" algn="ctr">
                        <a:buFont typeface="Arial" panose="020B0604020202020204" pitchFamily="34" charset="0"/>
                        <a:buChar char="•"/>
                      </a:pPr>
                      <a:r>
                        <a:rPr lang="en-US" sz="1600" b="0" dirty="0"/>
                        <a:t>Supply chain delays (loyalty)</a:t>
                      </a:r>
                    </a:p>
                  </a:txBody>
                  <a:tcPr/>
                </a:tc>
                <a:extLst>
                  <a:ext uri="{0D108BD9-81ED-4DB2-BD59-A6C34878D82A}">
                    <a16:rowId xmlns:a16="http://schemas.microsoft.com/office/drawing/2014/main" val="3100765044"/>
                  </a:ext>
                </a:extLst>
              </a:tr>
            </a:tbl>
          </a:graphicData>
        </a:graphic>
      </p:graphicFrame>
    </p:spTree>
    <p:extLst>
      <p:ext uri="{BB962C8B-B14F-4D97-AF65-F5344CB8AC3E}">
        <p14:creationId xmlns:p14="http://schemas.microsoft.com/office/powerpoint/2010/main" val="4224896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285F236-FCCE-5349-BC2B-D7720C73C88E}"/>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rPr>
              <a:t>References</a:t>
            </a:r>
          </a:p>
        </p:txBody>
      </p:sp>
      <p:sp>
        <p:nvSpPr>
          <p:cNvPr id="3" name="Content Placeholder 2">
            <a:extLst>
              <a:ext uri="{FF2B5EF4-FFF2-40B4-BE49-F238E27FC236}">
                <a16:creationId xmlns:a16="http://schemas.microsoft.com/office/drawing/2014/main" id="{02A0C1FC-9C83-3248-AAFB-AFF69BAD9E2B}"/>
              </a:ext>
            </a:extLst>
          </p:cNvPr>
          <p:cNvSpPr>
            <a:spLocks noGrp="1"/>
          </p:cNvSpPr>
          <p:nvPr>
            <p:ph idx="1"/>
          </p:nvPr>
        </p:nvSpPr>
        <p:spPr>
          <a:xfrm>
            <a:off x="1243488" y="3117852"/>
            <a:ext cx="10790857" cy="4375864"/>
          </a:xfrm>
        </p:spPr>
        <p:txBody>
          <a:bodyPr anchor="ctr">
            <a:normAutofit fontScale="47500" lnSpcReduction="20000"/>
          </a:bodyPr>
          <a:lstStyle/>
          <a:p>
            <a:pPr lvl="0"/>
            <a:r>
              <a:rPr lang="en-US" dirty="0"/>
              <a:t>Dannert, H., 2020. </a:t>
            </a:r>
            <a:r>
              <a:rPr lang="en-US" i="1" dirty="0"/>
              <a:t>Balanced Scorecard in 2020: Advantages and Disadvantages</a:t>
            </a:r>
            <a:r>
              <a:rPr lang="en-US" dirty="0"/>
              <a:t>. Available at: </a:t>
            </a:r>
            <a:r>
              <a:rPr lang="en-US" u="sng" dirty="0">
                <a:hlinkClick r:id="rId2"/>
              </a:rPr>
              <a:t>https://heartpace.com/blog/post/balanced-scorecard-in-2020-advantages-and-disadvantages/</a:t>
            </a:r>
            <a:r>
              <a:rPr lang="en-US" dirty="0"/>
              <a:t> (Accessed: the 15</a:t>
            </a:r>
            <a:r>
              <a:rPr lang="en-US" baseline="30000" dirty="0"/>
              <a:t>th</a:t>
            </a:r>
            <a:r>
              <a:rPr lang="en-US" dirty="0"/>
              <a:t> of March 2022).</a:t>
            </a:r>
            <a:endParaRPr lang="en-GB" dirty="0"/>
          </a:p>
          <a:p>
            <a:r>
              <a:rPr lang="en-US" dirty="0"/>
              <a:t>Flood, R., 2018. What is new Tesco store Jack’s, where will the Discount stores be located and when does it open? Available at: </a:t>
            </a:r>
            <a:r>
              <a:rPr lang="en-US" u="sng" dirty="0">
                <a:hlinkClick r:id="rId3"/>
              </a:rPr>
              <a:t>https://www.thesun.co.uk/fabulous/food/7295498/tesco-store-jacks-discount-supermarket-stores-open-where-new-located/</a:t>
            </a:r>
            <a:r>
              <a:rPr lang="en-US" dirty="0"/>
              <a:t> (Accessed: the 15</a:t>
            </a:r>
            <a:r>
              <a:rPr lang="en-US" baseline="30000" dirty="0"/>
              <a:t>th</a:t>
            </a:r>
            <a:r>
              <a:rPr lang="en-US" dirty="0"/>
              <a:t> of March 2022).</a:t>
            </a:r>
            <a:endParaRPr lang="en-GB" dirty="0"/>
          </a:p>
          <a:p>
            <a:pPr lvl="0"/>
            <a:r>
              <a:rPr lang="en-US" dirty="0"/>
              <a:t>Gartenstein, D., 2019. </a:t>
            </a:r>
            <a:r>
              <a:rPr lang="en-US" i="1" dirty="0"/>
              <a:t>Advantages and Disadvantages of Total Quality Management Strategies</a:t>
            </a:r>
            <a:r>
              <a:rPr lang="en-US" dirty="0"/>
              <a:t>. Available at: </a:t>
            </a:r>
            <a:r>
              <a:rPr lang="en-US" u="sng" dirty="0">
                <a:hlinkClick r:id="rId4"/>
              </a:rPr>
              <a:t>https://smallbusiness.chron.com/advantages-disadvantages-total-quality-management-strategies-22160.html</a:t>
            </a:r>
            <a:r>
              <a:rPr lang="en-US" dirty="0"/>
              <a:t> (Accessed: the 15</a:t>
            </a:r>
            <a:r>
              <a:rPr lang="en-US" baseline="30000" dirty="0"/>
              <a:t>th</a:t>
            </a:r>
            <a:r>
              <a:rPr lang="en-US" dirty="0"/>
              <a:t> of March 2022).</a:t>
            </a:r>
            <a:endParaRPr lang="en-GB" dirty="0"/>
          </a:p>
          <a:p>
            <a:pPr lvl="0"/>
            <a:r>
              <a:rPr lang="en-US" dirty="0"/>
              <a:t>Nichols, A., 2017. </a:t>
            </a:r>
            <a:r>
              <a:rPr lang="en-US" i="1" dirty="0"/>
              <a:t>A quality principle: Everything you need to know about Total Quality Management. </a:t>
            </a:r>
            <a:r>
              <a:rPr lang="en-US" dirty="0"/>
              <a:t>Available at: </a:t>
            </a:r>
            <a:r>
              <a:rPr lang="en-US" u="sng" dirty="0">
                <a:hlinkClick r:id="rId5"/>
              </a:rPr>
              <a:t>https://www.smartsheet.com/total-quality-management</a:t>
            </a:r>
            <a:r>
              <a:rPr lang="en-US" dirty="0"/>
              <a:t> (Accessed: the 15</a:t>
            </a:r>
            <a:r>
              <a:rPr lang="en-US" baseline="30000" dirty="0"/>
              <a:t>th</a:t>
            </a:r>
            <a:r>
              <a:rPr lang="en-US" dirty="0"/>
              <a:t> of March 2022). </a:t>
            </a:r>
            <a:endParaRPr lang="en-GB" dirty="0"/>
          </a:p>
          <a:p>
            <a:pPr lvl="0"/>
            <a:r>
              <a:rPr lang="en-US" dirty="0"/>
              <a:t>Salem, M.A., Hasnan, N., Osman, N.H., 2012. </a:t>
            </a:r>
            <a:r>
              <a:rPr lang="en-US" i="1" dirty="0"/>
              <a:t>Balanced scorecard: weaknesses, strengths, and its ability as performance management system versus other performance management systems.</a:t>
            </a:r>
            <a:r>
              <a:rPr lang="en-US" dirty="0"/>
              <a:t> Journal of Environment and Earth Science, Vol. 2, No. 9. </a:t>
            </a:r>
            <a:endParaRPr lang="en-GB" dirty="0"/>
          </a:p>
          <a:p>
            <a:pPr lvl="0"/>
            <a:r>
              <a:rPr lang="en-US" dirty="0"/>
              <a:t>Smithers, R., 2017. </a:t>
            </a:r>
            <a:r>
              <a:rPr lang="en-US" i="1" dirty="0"/>
              <a:t>Tesco faces legal threat over marketing its food with ‘fake farm’ names. </a:t>
            </a:r>
            <a:r>
              <a:rPr lang="en-US" dirty="0"/>
              <a:t>Available at: </a:t>
            </a:r>
            <a:r>
              <a:rPr lang="en-US" u="sng" dirty="0">
                <a:hlinkClick r:id="rId6"/>
              </a:rPr>
              <a:t>https://www.theguardian.com/environment/2017/dec/13/tesco-faces-legal-threat-over-marketing-its-food-with-fake-farm-names</a:t>
            </a:r>
            <a:r>
              <a:rPr lang="en-US" dirty="0"/>
              <a:t> (Accessed: the 15</a:t>
            </a:r>
            <a:r>
              <a:rPr lang="en-US" baseline="30000" dirty="0"/>
              <a:t>th</a:t>
            </a:r>
            <a:r>
              <a:rPr lang="en-US" dirty="0"/>
              <a:t> of March 2022).</a:t>
            </a:r>
            <a:endParaRPr lang="en-GB" dirty="0"/>
          </a:p>
          <a:p>
            <a:pPr lvl="0"/>
            <a:r>
              <a:rPr lang="en-US" dirty="0"/>
              <a:t>Tesco Plc., 2021. </a:t>
            </a:r>
            <a:r>
              <a:rPr lang="en-US" i="1" dirty="0"/>
              <a:t>Products Safety &amp; Quality. </a:t>
            </a:r>
            <a:r>
              <a:rPr lang="en-US" dirty="0"/>
              <a:t>Available at: </a:t>
            </a:r>
            <a:r>
              <a:rPr lang="en-US" u="sng" dirty="0">
                <a:hlinkClick r:id="rId7"/>
              </a:rPr>
              <a:t>https://www.tescoplc.com/sustainability/documents/policies/product-safety-quality/</a:t>
            </a:r>
            <a:r>
              <a:rPr lang="en-US" dirty="0"/>
              <a:t> (Accessed: the 15</a:t>
            </a:r>
            <a:r>
              <a:rPr lang="en-US" baseline="30000" dirty="0"/>
              <a:t>th</a:t>
            </a:r>
            <a:r>
              <a:rPr lang="en-US" dirty="0"/>
              <a:t> of March 2022).</a:t>
            </a:r>
            <a:endParaRPr lang="en-GB" dirty="0"/>
          </a:p>
          <a:p>
            <a:pPr lvl="0"/>
            <a:r>
              <a:rPr lang="en-US" dirty="0" err="1"/>
              <a:t>Trikis</a:t>
            </a:r>
            <a:r>
              <a:rPr lang="en-US" dirty="0"/>
              <a:t>, S., 2020. </a:t>
            </a:r>
            <a:r>
              <a:rPr lang="en-US" i="1" dirty="0"/>
              <a:t>About Quality Management. </a:t>
            </a:r>
            <a:r>
              <a:rPr lang="en-US" dirty="0"/>
              <a:t>Available at: </a:t>
            </a:r>
            <a:r>
              <a:rPr lang="en-US" u="sng" dirty="0">
                <a:hlinkClick r:id="rId8"/>
              </a:rPr>
              <a:t>https://www.linkedin.com/pulse/quality-spyridon-spiros-trikis/</a:t>
            </a:r>
            <a:r>
              <a:rPr lang="en-US" dirty="0"/>
              <a:t> (Accessed: the 15</a:t>
            </a:r>
            <a:r>
              <a:rPr lang="en-US" baseline="30000" dirty="0"/>
              <a:t>th</a:t>
            </a:r>
            <a:r>
              <a:rPr lang="en-US" dirty="0"/>
              <a:t> of March 2022).</a:t>
            </a:r>
            <a:endParaRPr lang="en-GB" dirty="0"/>
          </a:p>
          <a:p>
            <a:pPr lvl="0"/>
            <a:r>
              <a:rPr lang="en-US" dirty="0"/>
              <a:t>Vizard, S., 2013. </a:t>
            </a:r>
            <a:r>
              <a:rPr lang="en-US" i="1" dirty="0"/>
              <a:t>Tesco needs to force an all out war on quality, not price</a:t>
            </a:r>
            <a:r>
              <a:rPr lang="en-US" dirty="0"/>
              <a:t>. Available at: </a:t>
            </a:r>
            <a:r>
              <a:rPr lang="en-US" u="sng" dirty="0">
                <a:hlinkClick r:id="rId9"/>
              </a:rPr>
              <a:t>https://www.marketingweek.com/tesco-needs-to-force-an-all-out-war-on-quality-not-price/</a:t>
            </a:r>
            <a:r>
              <a:rPr lang="en-US" dirty="0"/>
              <a:t> (Accessed: the 15</a:t>
            </a:r>
            <a:r>
              <a:rPr lang="en-US" baseline="30000" dirty="0"/>
              <a:t>th</a:t>
            </a:r>
            <a:r>
              <a:rPr lang="en-US" dirty="0"/>
              <a:t> of March 2022).</a:t>
            </a:r>
            <a:endParaRPr lang="en-GB" dirty="0"/>
          </a:p>
          <a:p>
            <a:endParaRPr lang="en-US" sz="2400" dirty="0"/>
          </a:p>
          <a:p>
            <a:endParaRPr lang="en-US" sz="2400" dirty="0"/>
          </a:p>
          <a:p>
            <a:endParaRPr lang="en-US" sz="2600" dirty="0"/>
          </a:p>
          <a:p>
            <a:endParaRPr lang="en-US" sz="2400" dirty="0"/>
          </a:p>
          <a:p>
            <a:endParaRPr lang="en-US" sz="2400" dirty="0"/>
          </a:p>
          <a:p>
            <a:endParaRPr lang="en-US" sz="2400" dirty="0"/>
          </a:p>
        </p:txBody>
      </p:sp>
    </p:spTree>
    <p:extLst>
      <p:ext uri="{BB962C8B-B14F-4D97-AF65-F5344CB8AC3E}">
        <p14:creationId xmlns:p14="http://schemas.microsoft.com/office/powerpoint/2010/main" val="1855345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2856</TotalTime>
  <Words>699</Words>
  <Application>Microsoft Office PowerPoint</Application>
  <PresentationFormat>Widescreen</PresentationFormat>
  <Paragraphs>55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Quality</vt:lpstr>
      <vt:lpstr>Quality Models</vt:lpstr>
      <vt:lpstr>Tesco Benefits after using the Quality Models</vt:lpstr>
      <vt:lpstr>SWOT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customer experience at Tesco</dc:title>
  <cp:lastModifiedBy>Narcisa-Daniela Trifanov</cp:lastModifiedBy>
  <cp:revision>2</cp:revision>
  <dcterms:created xsi:type="dcterms:W3CDTF">2022-03-14T16:55:58Z</dcterms:created>
  <dcterms:modified xsi:type="dcterms:W3CDTF">2022-03-17T20:03:42Z</dcterms:modified>
</cp:coreProperties>
</file>