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9" r:id="rId4"/>
    <p:sldId id="261" r:id="rId5"/>
    <p:sldId id="262" r:id="rId6"/>
    <p:sldId id="263" r:id="rId7"/>
    <p:sldId id="260" r:id="rId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0" d="100"/>
          <a:sy n="120" d="100"/>
        </p:scale>
        <p:origin x="-1312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presProps" Target="presProps.xml"/><Relationship Id="rId12" Type="http://schemas.openxmlformats.org/officeDocument/2006/relationships/viewProps" Target="viewProps.xml"/><Relationship Id="rId13" Type="http://schemas.openxmlformats.org/officeDocument/2006/relationships/theme" Target="theme/theme1.xml"/><Relationship Id="rId1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notesMaster" Target="notesMasters/notesMaster1.xml"/><Relationship Id="rId10" Type="http://schemas.openxmlformats.org/officeDocument/2006/relationships/printerSettings" Target="printerSettings/printerSettings1.bin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F109AA-243B-534C-899D-7FF220E48BDB}" type="datetimeFigureOut">
              <a:rPr lang="en-US" smtClean="0"/>
              <a:t>17/12/18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773067-D5F1-4F41-AA58-206D757040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43765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773067-D5F1-4F41-AA58-206D75704030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94310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773067-D5F1-4F41-AA58-206D75704030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08306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773067-D5F1-4F41-AA58-206D75704030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96723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78205-CCF9-524E-9D3D-2CC0F1103435}" type="datetimeFigureOut">
              <a:rPr lang="en-US" smtClean="0"/>
              <a:t>17/12/18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486FA-24C3-F54B-B371-6CB71EBFE84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84832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78205-CCF9-524E-9D3D-2CC0F1103435}" type="datetimeFigureOut">
              <a:rPr lang="en-US" smtClean="0"/>
              <a:t>17/12/18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486FA-24C3-F54B-B371-6CB71EBFE84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34891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78205-CCF9-524E-9D3D-2CC0F1103435}" type="datetimeFigureOut">
              <a:rPr lang="en-US" smtClean="0"/>
              <a:t>17/12/18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486FA-24C3-F54B-B371-6CB71EBFE84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01940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78205-CCF9-524E-9D3D-2CC0F1103435}" type="datetimeFigureOut">
              <a:rPr lang="en-US" smtClean="0"/>
              <a:t>17/12/18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486FA-24C3-F54B-B371-6CB71EBFE84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12489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78205-CCF9-524E-9D3D-2CC0F1103435}" type="datetimeFigureOut">
              <a:rPr lang="en-US" smtClean="0"/>
              <a:t>17/12/18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486FA-24C3-F54B-B371-6CB71EBFE84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85164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78205-CCF9-524E-9D3D-2CC0F1103435}" type="datetimeFigureOut">
              <a:rPr lang="en-US" smtClean="0"/>
              <a:t>17/12/18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486FA-24C3-F54B-B371-6CB71EBFE84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19199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78205-CCF9-524E-9D3D-2CC0F1103435}" type="datetimeFigureOut">
              <a:rPr lang="en-US" smtClean="0"/>
              <a:t>17/12/18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486FA-24C3-F54B-B371-6CB71EBFE84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70731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78205-CCF9-524E-9D3D-2CC0F1103435}" type="datetimeFigureOut">
              <a:rPr lang="en-US" smtClean="0"/>
              <a:t>17/12/18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486FA-24C3-F54B-B371-6CB71EBFE84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6240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78205-CCF9-524E-9D3D-2CC0F1103435}" type="datetimeFigureOut">
              <a:rPr lang="en-US" smtClean="0"/>
              <a:t>17/12/18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486FA-24C3-F54B-B371-6CB71EBFE84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11647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78205-CCF9-524E-9D3D-2CC0F1103435}" type="datetimeFigureOut">
              <a:rPr lang="en-US" smtClean="0"/>
              <a:t>17/12/18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486FA-24C3-F54B-B371-6CB71EBFE84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98039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78205-CCF9-524E-9D3D-2CC0F1103435}" type="datetimeFigureOut">
              <a:rPr lang="en-US" smtClean="0"/>
              <a:t>17/12/18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486FA-24C3-F54B-B371-6CB71EBFE84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25608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B78205-CCF9-524E-9D3D-2CC0F1103435}" type="datetimeFigureOut">
              <a:rPr lang="en-US" smtClean="0"/>
              <a:t>17/12/18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1486FA-24C3-F54B-B371-6CB71EBFE84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92756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tocol.gov.hk/flags/chi/r_flag/index.html" TargetMode="External"/><Relationship Id="rId4" Type="http://schemas.openxmlformats.org/officeDocument/2006/relationships/hyperlink" Target="https://www.youtube.com/watch?v=092pV3OvDwA(" TargetMode="External"/><Relationship Id="rId5" Type="http://schemas.openxmlformats.org/officeDocument/2006/relationships/hyperlink" Target="https://www.scmp.com/news/hong-kong/article/1661865/hong-kong-needs-be-re-enlightened-law-following-occupy-protests-says(two" TargetMode="External"/><Relationship Id="rId1" Type="http://schemas.openxmlformats.org/officeDocument/2006/relationships/slideLayout" Target="../slideLayouts/slideLayout7.xml"/><Relationship Id="rId2" Type="http://schemas.openxmlformats.org/officeDocument/2006/relationships/hyperlink" Target="https://en.wikipedia.org/wiki/Tao_H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220071"/>
            <a:ext cx="7772400" cy="1470025"/>
          </a:xfrm>
        </p:spPr>
        <p:txBody>
          <a:bodyPr>
            <a:noAutofit/>
          </a:bodyPr>
          <a:lstStyle/>
          <a:p>
            <a:r>
              <a:rPr lang="en-US" sz="7200" dirty="0" smtClean="0"/>
              <a:t>Hong Kong’s Place in China’s Economy. </a:t>
            </a:r>
            <a:endParaRPr lang="en-US" sz="7200" dirty="0"/>
          </a:p>
        </p:txBody>
      </p:sp>
    </p:spTree>
    <p:extLst>
      <p:ext uri="{BB962C8B-B14F-4D97-AF65-F5344CB8AC3E}">
        <p14:creationId xmlns:p14="http://schemas.microsoft.com/office/powerpoint/2010/main" val="258249735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328705" y="397452"/>
            <a:ext cx="8501530" cy="12311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charset="2"/>
              <a:buChar char="Ø"/>
            </a:pPr>
            <a:r>
              <a:rPr lang="en-US" sz="2800" dirty="0" smtClean="0">
                <a:solidFill>
                  <a:schemeClr val="bg1"/>
                </a:solidFill>
              </a:rPr>
              <a:t>Hong Kong’s economic boom is said to have begun in the years after the Japanese withdrew (So, 1986:253)</a:t>
            </a:r>
          </a:p>
          <a:p>
            <a:pPr marL="285750" indent="-285750">
              <a:buFont typeface="Arial"/>
              <a:buChar char="•"/>
            </a:pP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328705" y="2115391"/>
            <a:ext cx="4572000" cy="4401205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>
            <a:spAutoFit/>
          </a:bodyPr>
          <a:lstStyle/>
          <a:p>
            <a:pPr marL="457200" indent="-457200">
              <a:buFont typeface="Wingdings" charset="2"/>
              <a:buChar char="u"/>
            </a:pPr>
            <a:r>
              <a:rPr lang="en-US" sz="2800" dirty="0" smtClean="0">
                <a:solidFill>
                  <a:srgbClr val="FFFFFF"/>
                </a:solidFill>
              </a:rPr>
              <a:t>1940’s- Mass migration movement.</a:t>
            </a:r>
          </a:p>
          <a:p>
            <a:pPr marL="457200" indent="-457200">
              <a:buFont typeface="Wingdings" charset="2"/>
              <a:buChar char="u"/>
            </a:pPr>
            <a:r>
              <a:rPr lang="en-US" sz="2800" dirty="0" smtClean="0">
                <a:solidFill>
                  <a:srgbClr val="FFFFFF"/>
                </a:solidFill>
              </a:rPr>
              <a:t>1950’s- Movement of industries.</a:t>
            </a:r>
          </a:p>
          <a:p>
            <a:pPr marL="457200" indent="-457200">
              <a:buFont typeface="Wingdings" charset="2"/>
              <a:buChar char="u"/>
            </a:pPr>
            <a:r>
              <a:rPr lang="en-US" sz="2800" dirty="0" smtClean="0">
                <a:solidFill>
                  <a:srgbClr val="FFFFFF"/>
                </a:solidFill>
              </a:rPr>
              <a:t>1960’s-Era of diversification and Technological. </a:t>
            </a:r>
          </a:p>
          <a:p>
            <a:pPr marL="457200" indent="-457200">
              <a:buFont typeface="Wingdings" charset="2"/>
              <a:buChar char="u"/>
            </a:pPr>
            <a:r>
              <a:rPr lang="en-US" sz="2800" dirty="0" smtClean="0">
                <a:solidFill>
                  <a:srgbClr val="FFFFFF"/>
                </a:solidFill>
              </a:rPr>
              <a:t>1970’s-Era of investment.</a:t>
            </a:r>
          </a:p>
          <a:p>
            <a:pPr marL="457200" indent="-457200">
              <a:buFont typeface="Wingdings" charset="2"/>
              <a:buChar char="u"/>
            </a:pPr>
            <a:r>
              <a:rPr lang="en-US" sz="2800" dirty="0" smtClean="0">
                <a:solidFill>
                  <a:srgbClr val="FFFFFF"/>
                </a:solidFill>
              </a:rPr>
              <a:t>1980’s- Established Asian Tiger.</a:t>
            </a:r>
            <a:endParaRPr lang="en-US" sz="2800" dirty="0">
              <a:solidFill>
                <a:srgbClr val="FFFFFF"/>
              </a:solidFill>
            </a:endParaRPr>
          </a:p>
        </p:txBody>
      </p:sp>
      <p:cxnSp>
        <p:nvCxnSpPr>
          <p:cNvPr id="7" name="Straight Connector 6"/>
          <p:cNvCxnSpPr/>
          <p:nvPr/>
        </p:nvCxnSpPr>
        <p:spPr>
          <a:xfrm>
            <a:off x="232833" y="1735667"/>
            <a:ext cx="879475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962177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448234" y="950614"/>
            <a:ext cx="8695766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charset="2"/>
              <a:buChar char="Ø"/>
            </a:pPr>
            <a:r>
              <a:rPr lang="en-US" sz="2800" dirty="0" smtClean="0"/>
              <a:t>The People’s Republic policy toward Hong Kong’s retrocession is based on the one country two systems formula . With two principal objectives.(Chan,1996:15)</a:t>
            </a:r>
          </a:p>
          <a:p>
            <a:pPr marL="457200" indent="-457200">
              <a:buFont typeface="Wingdings" charset="2"/>
              <a:buChar char="Ø"/>
            </a:pPr>
            <a:endParaRPr lang="en-US" sz="2800" dirty="0"/>
          </a:p>
          <a:p>
            <a:pPr marL="457200" indent="-457200">
              <a:buFont typeface="Wingdings" charset="2"/>
              <a:buChar char="Ø"/>
            </a:pPr>
            <a:r>
              <a:rPr lang="en-US" sz="2800" dirty="0" smtClean="0"/>
              <a:t>Hong Kong succumbing to British colonial rule represented a significant humiliation for China in century of unequal treaties.(Chan,1996:12)</a:t>
            </a:r>
          </a:p>
          <a:p>
            <a:pPr marL="457200" indent="-457200">
              <a:buFont typeface="Wingdings" charset="2"/>
              <a:buChar char="Ø"/>
            </a:pPr>
            <a:endParaRPr lang="en-US" sz="2800" dirty="0"/>
          </a:p>
          <a:p>
            <a:pPr marL="457200" indent="-457200">
              <a:buFont typeface="Wingdings" charset="2"/>
              <a:buChar char="Ø"/>
            </a:pPr>
            <a:r>
              <a:rPr lang="en-US" sz="2800" dirty="0" smtClean="0"/>
              <a:t>The exit of the British saw China replace the UK as Hong Kong’s ‘master’.(Chan,1996:17) 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57130130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179294" y="281953"/>
            <a:ext cx="8755530" cy="65556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charset="2"/>
              <a:buChar char="Ø"/>
            </a:pPr>
            <a:r>
              <a:rPr lang="en-US" sz="2800" dirty="0" smtClean="0">
                <a:solidFill>
                  <a:schemeClr val="bg1"/>
                </a:solidFill>
              </a:rPr>
              <a:t>China created the Pearl River Delta(PRD) as an Economic region in 1985 as a result of Deng’s ‘Black Cat White Cat’ pragmatic philosophy and reversion of Hong Kong to Chinese sovereignty.(</a:t>
            </a:r>
            <a:r>
              <a:rPr lang="en-US" sz="2800" dirty="0" err="1" smtClean="0">
                <a:solidFill>
                  <a:schemeClr val="bg1"/>
                </a:solidFill>
              </a:rPr>
              <a:t>Berjano</a:t>
            </a:r>
            <a:r>
              <a:rPr lang="en-US" sz="2800" dirty="0" smtClean="0">
                <a:solidFill>
                  <a:schemeClr val="bg1"/>
                </a:solidFill>
              </a:rPr>
              <a:t> et al, 2011:585)</a:t>
            </a:r>
          </a:p>
          <a:p>
            <a:pPr marL="457200" indent="-457200">
              <a:buFont typeface="Wingdings" charset="2"/>
              <a:buChar char="Ø"/>
            </a:pPr>
            <a:endParaRPr lang="en-US" sz="2800" dirty="0">
              <a:solidFill>
                <a:schemeClr val="bg1"/>
              </a:solidFill>
            </a:endParaRPr>
          </a:p>
          <a:p>
            <a:pPr marL="457200" indent="-457200">
              <a:buFont typeface="Wingdings" charset="2"/>
              <a:buChar char="Ø"/>
            </a:pPr>
            <a:r>
              <a:rPr lang="en-US" sz="2800" dirty="0" smtClean="0">
                <a:solidFill>
                  <a:schemeClr val="bg1"/>
                </a:solidFill>
              </a:rPr>
              <a:t> The decision to place the SEZs geographically in Guangdong and the PRD towards Shenzhen shows the significance of the Hong Kong Factor.(</a:t>
            </a:r>
            <a:r>
              <a:rPr lang="en-US" sz="2800" dirty="0" err="1" smtClean="0">
                <a:solidFill>
                  <a:schemeClr val="bg1"/>
                </a:solidFill>
              </a:rPr>
              <a:t>Berjano</a:t>
            </a:r>
            <a:r>
              <a:rPr lang="en-US" sz="2800" dirty="0" smtClean="0">
                <a:solidFill>
                  <a:schemeClr val="bg1"/>
                </a:solidFill>
              </a:rPr>
              <a:t> et al, 2011:586)</a:t>
            </a:r>
          </a:p>
          <a:p>
            <a:pPr marL="457200" indent="-457200">
              <a:buFont typeface="Wingdings" charset="2"/>
              <a:buChar char="Ø"/>
            </a:pPr>
            <a:endParaRPr lang="en-US" sz="2800" dirty="0">
              <a:solidFill>
                <a:schemeClr val="bg1"/>
              </a:solidFill>
            </a:endParaRPr>
          </a:p>
          <a:p>
            <a:pPr marL="457200" indent="-457200">
              <a:buFont typeface="Wingdings" charset="2"/>
              <a:buChar char="Ø"/>
            </a:pPr>
            <a:r>
              <a:rPr lang="en-US" sz="2800" dirty="0" smtClean="0">
                <a:solidFill>
                  <a:schemeClr val="bg1"/>
                </a:solidFill>
              </a:rPr>
              <a:t>Economic development in the PRD has complemented Hong Kong over the past century.(</a:t>
            </a:r>
            <a:r>
              <a:rPr lang="en-US" sz="2800" dirty="0" err="1" smtClean="0">
                <a:solidFill>
                  <a:schemeClr val="bg1"/>
                </a:solidFill>
              </a:rPr>
              <a:t>Berjano</a:t>
            </a:r>
            <a:r>
              <a:rPr lang="en-US" sz="2800" dirty="0" smtClean="0">
                <a:solidFill>
                  <a:schemeClr val="bg1"/>
                </a:solidFill>
              </a:rPr>
              <a:t> et al, 2011:596)</a:t>
            </a:r>
          </a:p>
          <a:p>
            <a:pPr marL="457200" indent="-457200">
              <a:buFont typeface="Wingdings" charset="2"/>
              <a:buChar char="Ø"/>
            </a:pPr>
            <a:endParaRPr lang="en-US" sz="2800" dirty="0"/>
          </a:p>
          <a:p>
            <a:pPr marL="457200" indent="-457200">
              <a:buFont typeface="Wingdings" charset="2"/>
              <a:buChar char="Ø"/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73542728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13765" y="1033963"/>
            <a:ext cx="8591176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charset="2"/>
              <a:buChar char="Ø"/>
            </a:pPr>
            <a:r>
              <a:rPr lang="en-US" sz="2800" dirty="0" smtClean="0"/>
              <a:t>Social and political correspondence is increasingly tied to the socioeconomic integration through the PRD with the mainland, and Chinese national policies enforced in Hong Kong as a Special Administrative Region.(Cheung,2011:733)</a:t>
            </a:r>
          </a:p>
          <a:p>
            <a:pPr marL="457200" indent="-457200">
              <a:buFont typeface="Wingdings" charset="2"/>
              <a:buChar char="Ø"/>
            </a:pPr>
            <a:endParaRPr lang="en-US" sz="2800" dirty="0"/>
          </a:p>
          <a:p>
            <a:pPr marL="457200" indent="-457200">
              <a:buFont typeface="Wingdings" charset="2"/>
              <a:buChar char="Ø"/>
            </a:pPr>
            <a:r>
              <a:rPr lang="en-AU" sz="2800" dirty="0"/>
              <a:t>Shenzhen for example has been borrowing so systematically from the Hong Kong development model that it may well become an extension of a quasi Hong-Kong development city (Cheung, 2011:733).</a:t>
            </a:r>
            <a:r>
              <a:rPr lang="en-GB" sz="2800" dirty="0" smtClean="0">
                <a:effectLst/>
              </a:rPr>
              <a:t> 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68622623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70488" y="285981"/>
            <a:ext cx="8649394" cy="56938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charset="2"/>
              <a:buChar char="Ø"/>
            </a:pPr>
            <a:r>
              <a:rPr lang="en-US" sz="2800" dirty="0" smtClean="0"/>
              <a:t>Even though there is a sense that China seeks to assert its sovereignty and rule over Hong Kong , their overarching focus is to ensure an acceptance and understanding of its moral ideologies and positions.(</a:t>
            </a:r>
            <a:r>
              <a:rPr lang="en-US" sz="2800" dirty="0" err="1" smtClean="0"/>
              <a:t>Overholt</a:t>
            </a:r>
            <a:r>
              <a:rPr lang="en-US" sz="2800" dirty="0" smtClean="0"/>
              <a:t>, 1984:475).</a:t>
            </a:r>
          </a:p>
          <a:p>
            <a:pPr marL="457200" indent="-457200">
              <a:buFont typeface="Wingdings" charset="2"/>
              <a:buChar char="Ø"/>
            </a:pPr>
            <a:endParaRPr lang="en-US" sz="2800" dirty="0"/>
          </a:p>
          <a:p>
            <a:pPr marL="457200" indent="-457200">
              <a:buFont typeface="Wingdings" charset="2"/>
              <a:buChar char="Ø"/>
            </a:pPr>
            <a:r>
              <a:rPr lang="en-AU" sz="2800" dirty="0"/>
              <a:t>The future of Hong Kong is tightly locked to that of adjacent special economic zones and the PDR (</a:t>
            </a:r>
            <a:r>
              <a:rPr lang="en-AU" sz="2800" dirty="0" err="1"/>
              <a:t>Overholt</a:t>
            </a:r>
            <a:r>
              <a:rPr lang="en-AU" sz="2800" dirty="0"/>
              <a:t>, 1984:479). </a:t>
            </a:r>
            <a:endParaRPr lang="en-AU" sz="2800" dirty="0" smtClean="0"/>
          </a:p>
          <a:p>
            <a:pPr marL="457200" indent="-457200">
              <a:buFont typeface="Wingdings" charset="2"/>
              <a:buChar char="Ø"/>
            </a:pPr>
            <a:endParaRPr lang="en-AU" sz="2800" dirty="0"/>
          </a:p>
          <a:p>
            <a:pPr marL="457200" indent="-457200">
              <a:buFont typeface="Wingdings" charset="2"/>
              <a:buChar char="Ø"/>
            </a:pPr>
            <a:r>
              <a:rPr lang="en-AU" sz="2800" dirty="0"/>
              <a:t>Although only a Hong Kong under China’s flag with semi autonomous considerations will satisfy China’s nationalism agenda (</a:t>
            </a:r>
            <a:r>
              <a:rPr lang="en-AU" sz="2800" dirty="0" err="1"/>
              <a:t>Overholt</a:t>
            </a:r>
            <a:r>
              <a:rPr lang="en-AU" sz="2800" dirty="0"/>
              <a:t>, 1984:480) 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89374522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455084" y="4918"/>
            <a:ext cx="7979834" cy="72019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b="1" u="sng" dirty="0" smtClean="0"/>
              <a:t>References</a:t>
            </a:r>
          </a:p>
          <a:p>
            <a:endParaRPr lang="en-US" sz="1400" dirty="0"/>
          </a:p>
          <a:p>
            <a:r>
              <a:rPr lang="en-US" sz="1400" u="sng" dirty="0" smtClean="0"/>
              <a:t>Picture References</a:t>
            </a:r>
            <a:endParaRPr lang="en-US" sz="1400" u="sng" dirty="0" smtClean="0"/>
          </a:p>
          <a:p>
            <a:pPr marL="342900" indent="-342900">
              <a:buFont typeface="+mj-lt"/>
              <a:buAutoNum type="arabicPeriod"/>
            </a:pPr>
            <a:r>
              <a:rPr lang="en-US" sz="1400" dirty="0" smtClean="0"/>
              <a:t>https://</a:t>
            </a:r>
            <a:r>
              <a:rPr lang="en-US" sz="1400" dirty="0" err="1" smtClean="0"/>
              <a:t>www.businessdestinations.com</a:t>
            </a:r>
            <a:r>
              <a:rPr lang="en-US" sz="1400" dirty="0" smtClean="0"/>
              <a:t>/destinations/the-wandering-heart-of-</a:t>
            </a:r>
            <a:r>
              <a:rPr lang="en-US" sz="1400" dirty="0" err="1" smtClean="0"/>
              <a:t>hong</a:t>
            </a:r>
            <a:r>
              <a:rPr lang="en-US" sz="1400" dirty="0" smtClean="0"/>
              <a:t>-</a:t>
            </a:r>
            <a:r>
              <a:rPr lang="en-US" sz="1400" dirty="0" err="1" smtClean="0"/>
              <a:t>kong</a:t>
            </a:r>
            <a:r>
              <a:rPr lang="en-US" sz="1400" dirty="0" smtClean="0"/>
              <a:t>/(Wan Chai District, Hong Kong)</a:t>
            </a:r>
          </a:p>
          <a:p>
            <a:pPr marL="342900" indent="-342900">
              <a:buFont typeface="+mj-lt"/>
              <a:buAutoNum type="arabicPeriod"/>
            </a:pPr>
            <a:endParaRPr lang="en-US" sz="1400" dirty="0"/>
          </a:p>
          <a:p>
            <a:pPr marL="342900" indent="-342900">
              <a:buFont typeface="+mj-lt"/>
              <a:buAutoNum type="arabicPeriod"/>
            </a:pPr>
            <a:r>
              <a:rPr lang="en-US" sz="1400" dirty="0" smtClean="0"/>
              <a:t>Flag of Hong </a:t>
            </a:r>
            <a:r>
              <a:rPr lang="en-US" sz="1400" dirty="0" err="1" smtClean="0"/>
              <a:t>Kong</a:t>
            </a:r>
            <a:r>
              <a:rPr lang="en-US" sz="1400" dirty="0" err="1" smtClean="0">
                <a:hlinkClick r:id="rId2" tooltip="w:Tao Ho"/>
              </a:rPr>
              <a:t>Tao</a:t>
            </a:r>
            <a:r>
              <a:rPr lang="en-US" sz="1400" dirty="0" smtClean="0">
                <a:hlinkClick r:id="rId2" tooltip="w:Tao Ho"/>
              </a:rPr>
              <a:t> Ho</a:t>
            </a:r>
            <a:r>
              <a:rPr lang="en-US" sz="1400" dirty="0" smtClean="0"/>
              <a:t> - </a:t>
            </a:r>
            <a:r>
              <a:rPr lang="en-US" sz="1400" dirty="0" smtClean="0">
                <a:hlinkClick r:id="rId3"/>
              </a:rPr>
              <a:t>http://www.protocol.gov.hk/flags/chi/r_flag/index.html</a:t>
            </a:r>
            <a:endParaRPr lang="en-US" sz="1400" dirty="0" smtClean="0"/>
          </a:p>
          <a:p>
            <a:pPr marL="342900" indent="-342900">
              <a:buFont typeface="+mj-lt"/>
              <a:buAutoNum type="arabicPeriod"/>
            </a:pPr>
            <a:endParaRPr lang="en-US" sz="1400" dirty="0"/>
          </a:p>
          <a:p>
            <a:pPr marL="342900" indent="-342900">
              <a:buFont typeface="+mj-lt"/>
              <a:buAutoNum type="arabicPeriod"/>
            </a:pPr>
            <a:r>
              <a:rPr lang="en-US" sz="1400" dirty="0" smtClean="0">
                <a:hlinkClick r:id="rId4"/>
              </a:rPr>
              <a:t>https://www.youtube.com/watch?v=</a:t>
            </a:r>
            <a:r>
              <a:rPr lang="en-US" sz="1400" dirty="0" smtClean="0">
                <a:hlinkClick r:id="rId4"/>
              </a:rPr>
              <a:t>092pV3OvDwA(</a:t>
            </a:r>
            <a:r>
              <a:rPr lang="en-US" sz="1400" dirty="0" smtClean="0"/>
              <a:t> Flag of UK Hog Kong cityscape)</a:t>
            </a:r>
            <a:endParaRPr lang="en-US" sz="1400" dirty="0" smtClean="0"/>
          </a:p>
          <a:p>
            <a:pPr marL="342900" indent="-342900">
              <a:buFont typeface="+mj-lt"/>
              <a:buAutoNum type="arabicPeriod"/>
            </a:pPr>
            <a:endParaRPr lang="en-US" sz="1400" dirty="0"/>
          </a:p>
          <a:p>
            <a:pPr marL="342900" indent="-342900">
              <a:buFont typeface="+mj-lt"/>
              <a:buAutoNum type="arabicPeriod"/>
            </a:pPr>
            <a:r>
              <a:rPr lang="en-US" sz="1400" dirty="0" smtClean="0"/>
              <a:t>http://</a:t>
            </a:r>
            <a:r>
              <a:rPr lang="en-US" sz="1400" dirty="0" err="1" smtClean="0"/>
              <a:t>www.atimes.com</a:t>
            </a:r>
            <a:r>
              <a:rPr lang="en-US" sz="1400" dirty="0" smtClean="0"/>
              <a:t>/article/fast-friends-</a:t>
            </a:r>
            <a:r>
              <a:rPr lang="en-US" sz="1400" dirty="0" err="1" smtClean="0"/>
              <a:t>chinas</a:t>
            </a:r>
            <a:r>
              <a:rPr lang="en-US" sz="1400" dirty="0" smtClean="0"/>
              <a:t>-media-says-macron-ally-ages/0agudu00/ (</a:t>
            </a:r>
            <a:r>
              <a:rPr lang="en-US" sz="1400" b="1" dirty="0" smtClean="0"/>
              <a:t>Cartoon on Chinese leader Deng Xiaoping with his maxim: Black or white, a cat is a good cat which catches mouse. )</a:t>
            </a:r>
          </a:p>
          <a:p>
            <a:pPr marL="342900" indent="-342900">
              <a:buFont typeface="+mj-lt"/>
              <a:buAutoNum type="arabicPeriod"/>
            </a:pPr>
            <a:endParaRPr lang="en-US" sz="1400" b="1" dirty="0"/>
          </a:p>
          <a:p>
            <a:pPr marL="342900" indent="-342900">
              <a:buFont typeface="+mj-lt"/>
              <a:buAutoNum type="arabicPeriod"/>
            </a:pPr>
            <a:r>
              <a:rPr lang="en-US" sz="1400" b="1" dirty="0" smtClean="0">
                <a:hlinkClick r:id="rId5"/>
              </a:rPr>
              <a:t>https://www.scmp.com/news/hong-kong/article/1661865/hong-kong-needs-be-re-enlightened-law-following-occupy-protests-</a:t>
            </a:r>
            <a:r>
              <a:rPr lang="en-US" sz="1400" b="1" dirty="0" smtClean="0">
                <a:hlinkClick r:id="rId5"/>
              </a:rPr>
              <a:t>says(two</a:t>
            </a:r>
            <a:r>
              <a:rPr lang="en-US" sz="1400" b="1" dirty="0" smtClean="0"/>
              <a:t> Chinese flag Hong Kong flag picture) </a:t>
            </a:r>
            <a:endParaRPr lang="en-US" sz="1400" b="1" dirty="0" smtClean="0"/>
          </a:p>
          <a:p>
            <a:r>
              <a:rPr lang="en-US" sz="1400" u="sng" dirty="0" smtClean="0"/>
              <a:t>Academic References </a:t>
            </a:r>
          </a:p>
          <a:p>
            <a:endParaRPr lang="en-US" sz="1400" u="sng" dirty="0"/>
          </a:p>
          <a:p>
            <a:pPr marL="342900" indent="-342900">
              <a:buFont typeface="+mj-lt"/>
              <a:buAutoNum type="arabicPeriod"/>
            </a:pPr>
            <a:r>
              <a:rPr lang="en-AU" sz="1400" dirty="0"/>
              <a:t>Chan, K. M. (1996) ‘Hong Kong: Colonial Legacy, Transformation, and Challenge’, </a:t>
            </a:r>
            <a:r>
              <a:rPr lang="en-AU" sz="1400" i="1" dirty="0"/>
              <a:t>The Annals of The American Academy of Political and Social Science, </a:t>
            </a:r>
            <a:r>
              <a:rPr lang="en-AU" sz="1400" dirty="0" err="1"/>
              <a:t>Vol</a:t>
            </a:r>
            <a:r>
              <a:rPr lang="en-AU" sz="1400" dirty="0"/>
              <a:t> 547, pp.11- 23.</a:t>
            </a:r>
            <a:r>
              <a:rPr lang="en-GB" sz="1400" dirty="0" smtClean="0">
                <a:effectLst/>
              </a:rPr>
              <a:t> </a:t>
            </a:r>
          </a:p>
          <a:p>
            <a:pPr marL="342900" indent="-342900">
              <a:buFont typeface="+mj-lt"/>
              <a:buAutoNum type="arabicPeriod"/>
            </a:pPr>
            <a:endParaRPr lang="en-GB" sz="1400" dirty="0"/>
          </a:p>
          <a:p>
            <a:pPr marL="342900" indent="-342900">
              <a:buFont typeface="+mj-lt"/>
              <a:buAutoNum type="arabicPeriod"/>
            </a:pPr>
            <a:r>
              <a:rPr lang="en-AU" sz="1400" dirty="0" err="1"/>
              <a:t>Berjano,R</a:t>
            </a:r>
            <a:r>
              <a:rPr lang="en-AU" sz="1400" dirty="0"/>
              <a:t> .B.C, </a:t>
            </a:r>
            <a:r>
              <a:rPr lang="en-AU" sz="1400" dirty="0" err="1"/>
              <a:t>Xiaobin</a:t>
            </a:r>
            <a:r>
              <a:rPr lang="en-AU" sz="1400" dirty="0"/>
              <a:t>, Z. S, Ming, Y. C. (2011) ‘Hong Kong’s Transformation into a Service Hub: Regional Development within “one country, two systems”’, </a:t>
            </a:r>
            <a:r>
              <a:rPr lang="en-AU" sz="1400" i="1" dirty="0"/>
              <a:t>Asian Survey, </a:t>
            </a:r>
            <a:r>
              <a:rPr lang="en-AU" sz="1400" dirty="0"/>
              <a:t>51(4), pp.584-609.</a:t>
            </a:r>
            <a:r>
              <a:rPr lang="en-GB" sz="1400" dirty="0" smtClean="0">
                <a:effectLst/>
              </a:rPr>
              <a:t> </a:t>
            </a:r>
          </a:p>
          <a:p>
            <a:pPr marL="342900" indent="-342900">
              <a:buFont typeface="+mj-lt"/>
              <a:buAutoNum type="arabicPeriod"/>
            </a:pPr>
            <a:endParaRPr lang="en-GB" sz="1400" dirty="0"/>
          </a:p>
          <a:p>
            <a:pPr marL="342900" lvl="0" indent="-342900">
              <a:buFont typeface="+mj-lt"/>
              <a:buAutoNum type="arabicPeriod"/>
            </a:pPr>
            <a:r>
              <a:rPr lang="en-AU" sz="1400" dirty="0"/>
              <a:t>Cheung, Y. T. P (2011) ‘Who’s Influencing Whom? Exploring The Influence of Hong Kong on Politics and Governance in China’, </a:t>
            </a:r>
            <a:r>
              <a:rPr lang="en-AU" sz="1400" i="1" dirty="0"/>
              <a:t>Asian Survey, </a:t>
            </a:r>
            <a:r>
              <a:rPr lang="en-AU" sz="1400" dirty="0"/>
              <a:t>51(4), pp. 713-738.</a:t>
            </a:r>
            <a:endParaRPr lang="en-GB" sz="1400" dirty="0"/>
          </a:p>
          <a:p>
            <a:pPr marL="342900" indent="-342900">
              <a:buFont typeface="+mj-lt"/>
              <a:buAutoNum type="arabicPeriod"/>
            </a:pPr>
            <a:endParaRPr lang="en-US" sz="1400" dirty="0" smtClean="0"/>
          </a:p>
          <a:p>
            <a:pPr marL="342900" indent="-342900">
              <a:buFont typeface="+mj-lt"/>
              <a:buAutoNum type="arabicPeriod"/>
            </a:pPr>
            <a:r>
              <a:rPr lang="en-AU" sz="1400" dirty="0" err="1"/>
              <a:t>Overholt</a:t>
            </a:r>
            <a:r>
              <a:rPr lang="en-AU" sz="1400" dirty="0"/>
              <a:t>, H. W. (1984) ‘Hong Kong and the Crisis of Sovereignty’, </a:t>
            </a:r>
            <a:r>
              <a:rPr lang="en-AU" sz="1400" i="1" dirty="0"/>
              <a:t>Asian Survey, </a:t>
            </a:r>
            <a:r>
              <a:rPr lang="en-AU" sz="1400" dirty="0"/>
              <a:t>24(4), pp.471- 484.</a:t>
            </a:r>
            <a:r>
              <a:rPr lang="en-GB" sz="1400" dirty="0" smtClean="0">
                <a:effectLst/>
              </a:rPr>
              <a:t> </a:t>
            </a:r>
          </a:p>
          <a:p>
            <a:pPr marL="342900" indent="-342900">
              <a:buFont typeface="+mj-lt"/>
              <a:buAutoNum type="arabicPeriod"/>
            </a:pPr>
            <a:endParaRPr lang="en-GB" sz="1400" dirty="0"/>
          </a:p>
          <a:p>
            <a:pPr marL="342900" lvl="0" indent="-342900">
              <a:buFont typeface="+mj-lt"/>
              <a:buAutoNum type="arabicPeriod"/>
            </a:pPr>
            <a:r>
              <a:rPr lang="en-AU" sz="1400" dirty="0"/>
              <a:t>So, Y. A. (1989) ‘The Economic Success of Hong Kong: Insights From a World – System Perspective’, </a:t>
            </a:r>
            <a:r>
              <a:rPr lang="en-AU" sz="1400" i="1" dirty="0"/>
              <a:t>Sociological Perspectives, </a:t>
            </a:r>
            <a:r>
              <a:rPr lang="en-AU" sz="1400" dirty="0"/>
              <a:t>29(2), pp. 241- 258.</a:t>
            </a:r>
            <a:endParaRPr lang="en-GB" sz="1400" dirty="0"/>
          </a:p>
          <a:p>
            <a:pPr marL="342900" indent="-342900">
              <a:buFont typeface="+mj-lt"/>
              <a:buAutoNum type="arabicPeriod"/>
            </a:pPr>
            <a:endParaRPr lang="en-US" sz="1400" dirty="0"/>
          </a:p>
          <a:p>
            <a:r>
              <a:rPr lang="en-US" sz="1400" dirty="0" smtClean="0"/>
              <a:t> 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07115191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4312</TotalTime>
  <Words>812</Words>
  <Application>Microsoft Macintosh PowerPoint</Application>
  <PresentationFormat>On-screen Show (4:3)</PresentationFormat>
  <Paragraphs>53</Paragraphs>
  <Slides>7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Hong Kong’s Place in China’s Economy.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Hong Kong as a Special Economic Zone and the Rise of Hong Kong Identity.</dc:title>
  <dc:creator>Melany</dc:creator>
  <cp:lastModifiedBy>Melany</cp:lastModifiedBy>
  <cp:revision>13</cp:revision>
  <dcterms:created xsi:type="dcterms:W3CDTF">2018-12-13T12:42:00Z</dcterms:created>
  <dcterms:modified xsi:type="dcterms:W3CDTF">2018-12-17T17:31:21Z</dcterms:modified>
</cp:coreProperties>
</file>