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9"/>
  </p:notesMasterIdLst>
  <p:sldIdLst>
    <p:sldId id="312" r:id="rId5"/>
    <p:sldId id="325" r:id="rId6"/>
    <p:sldId id="326" r:id="rId7"/>
    <p:sldId id="304" r:id="rId8"/>
    <p:sldId id="317" r:id="rId9"/>
    <p:sldId id="318" r:id="rId10"/>
    <p:sldId id="306" r:id="rId11"/>
    <p:sldId id="345" r:id="rId12"/>
    <p:sldId id="346" r:id="rId13"/>
    <p:sldId id="358" r:id="rId14"/>
    <p:sldId id="359" r:id="rId15"/>
    <p:sldId id="351" r:id="rId16"/>
    <p:sldId id="332" r:id="rId17"/>
    <p:sldId id="354" r:id="rId18"/>
    <p:sldId id="355" r:id="rId19"/>
    <p:sldId id="356" r:id="rId20"/>
    <p:sldId id="357" r:id="rId21"/>
    <p:sldId id="360" r:id="rId22"/>
    <p:sldId id="364" r:id="rId23"/>
    <p:sldId id="366" r:id="rId24"/>
    <p:sldId id="352" r:id="rId25"/>
    <p:sldId id="367" r:id="rId26"/>
    <p:sldId id="353" r:id="rId27"/>
    <p:sldId id="361" r:id="rId28"/>
    <p:sldId id="362" r:id="rId29"/>
    <p:sldId id="363" r:id="rId30"/>
    <p:sldId id="333" r:id="rId31"/>
    <p:sldId id="347" r:id="rId32"/>
    <p:sldId id="350" r:id="rId33"/>
    <p:sldId id="348" r:id="rId34"/>
    <p:sldId id="349" r:id="rId35"/>
    <p:sldId id="334" r:id="rId36"/>
    <p:sldId id="335" r:id="rId37"/>
    <p:sldId id="336" r:id="rId38"/>
    <p:sldId id="339" r:id="rId39"/>
    <p:sldId id="340" r:id="rId40"/>
    <p:sldId id="341" r:id="rId41"/>
    <p:sldId id="342" r:id="rId42"/>
    <p:sldId id="343" r:id="rId43"/>
    <p:sldId id="344" r:id="rId44"/>
    <p:sldId id="368" r:id="rId45"/>
    <p:sldId id="369" r:id="rId46"/>
    <p:sldId id="370" r:id="rId47"/>
    <p:sldId id="371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095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73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20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3384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122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271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1760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93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89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709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6918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742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19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10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947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6592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0456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526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6905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341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165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8117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381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940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9546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52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5440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30379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4864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6928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4578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25287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4334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8777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6662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81950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57487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572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7038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9929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85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google.co.uk/url?sa=i&amp;rct=j&amp;q=&amp;esrc=s&amp;source=images&amp;cd=&amp;cad=rja&amp;uact=8&amp;ved=0ahUKEwjp49ahn4TYAhWTF8AKHTgLD7cQjRwIBw&amp;url=https://fet.uwe.ac.uk/conweb/house_ages/elements/section5.htm&amp;psig=AOvVaw0Kz_8YvDunZ4X0rV-jKRqT&amp;ust=1513160153608180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google.co.uk/url?sa=i&amp;rct=j&amp;q=&amp;esrc=s&amp;source=images&amp;cd=&amp;cad=rja&amp;uact=8&amp;ved=0ahUKEwiv1sDloITYAhWHB8AKHfPYDqwQjRwIBw&amp;url=http://memphite.com/ZXZlcyByb29m/&amp;psig=AOvVaw1pPm57gaY-pC7tHfW1C7Wl&amp;ust=1513160540933359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8.jpeg"/><Relationship Id="rId7" Type="http://schemas.openxmlformats.org/officeDocument/2006/relationships/hyperlink" Target="https://www.google.co.uk/url?sa=i&amp;rct=j&amp;q=&amp;esrc=s&amp;source=images&amp;cd=&amp;cad=rja&amp;uact=8&amp;ved=0ahUKEwjp49ahn4TYAhWTF8AKHTgLD7cQjRwIBw&amp;url=https://fet.uwe.ac.uk/conweb/house_ages/elements/section5.htm&amp;psig=AOvVaw0Kz_8YvDunZ4X0rV-jKRqT&amp;ust=151316015360818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hyperlink" Target="https://www.google.co.uk/url?sa=i&amp;rct=j&amp;q=&amp;esrc=s&amp;source=images&amp;cd=&amp;cad=rja&amp;uact=8&amp;ved=0ahUKEwjC9o2mqITYAhWjJMAKHXbXDnsQjRwIBw&amp;url=http://ww2.rspb.org.uk/birds-and-wildlife/read-and-learn/helping-birds/roofs/internal_boxes.aspx&amp;psig=AOvVaw2ex7bYcE8rGrUqXLi2MrtT&amp;ust=151316264050753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dos-spr7YAhXEwBQKHXUsANwQjRwIBw&amp;url=http://www.pontefractroofs.com/commercialslate.asp&amp;psig=AOvVaw20bml7ouqUNWZX_nEJfxYg&amp;ust=151515321219633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hyperlink" Target="https://www.google.co.uk/url?sa=i&amp;rct=j&amp;q=&amp;esrc=s&amp;source=images&amp;cd=&amp;cad=rja&amp;uact=8&amp;ved=0ahUKEwjHnuD3pr7YAhUCzxQKHZ6NAI8QjRwIBw&amp;url=https://www.spab.org.uk/advice/clay-pantiled-roofs&amp;psig=AOvVaw2YtStEdHPYIQqf7GwTjhxc&amp;ust=1515155094896736" TargetMode="External"/><Relationship Id="rId7" Type="http://schemas.openxmlformats.org/officeDocument/2006/relationships/hyperlink" Target="https://www.google.co.uk/url?sa=i&amp;rct=j&amp;q=&amp;esrc=s&amp;source=images&amp;cd=&amp;cad=rja&amp;uact=8&amp;ved=&amp;url=http://kettyle.com/tile-roofing-html/&amp;psig=AOvVaw2YtStEdHPYIQqf7GwTjhxc&amp;ust=1515155094896736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R46rVqr7YAhVBNhQKHYc-BIcQjRwIBw&amp;url=https://www.pinterest.co.uk/loveclaytiles/love-roman-tiles/&amp;psig=AOvVaw0hWdv-y3qc_JZNu1EOOsN9&amp;ust=1515156116798101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qg9eOoL7YAhVIKsAKHSHdCQ4QjRwIBw&amp;url=http://www.fwroofingsolutions.co.uk/portfolio-items/tile-roof/&amp;psig=AOvVaw20bml7ouqUNWZX_nEJfxYg&amp;ust=1515153212196334" TargetMode="External"/><Relationship Id="rId7" Type="http://schemas.openxmlformats.org/officeDocument/2006/relationships/image" Target="../media/image25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7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9.JP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image" Target="../media/image2.png"/><Relationship Id="rId7" Type="http://schemas.openxmlformats.org/officeDocument/2006/relationships/image" Target="../media/image32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3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3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1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google.co.uk/url?sa=i&amp;rct=j&amp;q=&amp;esrc=s&amp;source=images&amp;cd=&amp;cad=rja&amp;uact=8&amp;ved=0ahUKEwiX5dX_rb7YAhUJJ8AKHRBKB-gQjRwIBw&amp;url=https://www.lbsbmonline.co.uk/thrutone-fibre-cement-slates-600-x-300-pallet-of-540-slates&amp;psig=AOvVaw14vdDNS1KugMMJlVQXDrrZ&amp;ust=1515156953753879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hyperlink" Target="https://www.google.co.uk/url?sa=i&amp;rct=j&amp;q=&amp;esrc=s&amp;source=images&amp;cd=&amp;cad=rja&amp;uact=8&amp;ved=0ahUKEwi7_IGer77YAhWLDMAKHSYkAyEQjRwIBw&amp;url=https://www.istockphoto.com/au/photo/copper-roofing-disc-rivets-on-artificial-slate-gm172445113-23786765&amp;psig=AOvVaw2VuBDElgnLKTwCXJe7yhrY&amp;ust=1515157222774121" TargetMode="External"/><Relationship Id="rId4" Type="http://schemas.openxmlformats.org/officeDocument/2006/relationships/image" Target="../media/image42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google.co.uk/url?sa=i&amp;rct=j&amp;q=&amp;esrc=s&amp;source=images&amp;cd=&amp;cad=rja&amp;uact=8&amp;ved=0ahUKEwiQzfflyL7YAhVDLcAKHbcKAN4QjRwIBw&amp;url=http://www.clarke-roofing.co.uk/services/timber-shinkles-and-shakes/&amp;psig=AOvVaw3iqQg1i2HadpUFEXQEfv6T&amp;ust=1515164080281043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hyperlink" Target="https://www.google.co.uk/url?sa=i&amp;rct=j&amp;q=&amp;esrc=s&amp;source=images&amp;cd=&amp;cad=rja&amp;uact=8&amp;ved=0ahUKEwjg-Palyb7YAhXKCsAKHRLhBwMQjRwIBw&amp;url=http://www.capitalforest.com/portfolio/certi-sawn-tapersawn-shakes/&amp;psig=AOvVaw1gSr-S-r_13u8IhW9l2kaM&amp;ust=1515164347562626" TargetMode="External"/><Relationship Id="rId4" Type="http://schemas.openxmlformats.org/officeDocument/2006/relationships/image" Target="../media/image4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7.jpe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hyperlink" Target="https://www.google.co.uk/url?sa=i&amp;rct=j&amp;q=&amp;esrc=s&amp;source=images&amp;cd=&amp;cad=rja&amp;uact=8&amp;ved=0ahUKEwj3toDjsr7YAhWpLsAKHT8iD_YQjRwIBw&amp;url=https://www.roofingsuperstore.co.uk/product/redland-rosemary-clay-classic-rh-verge-tile-light-mixed-brindle.html&amp;psig=AOvVaw2IpNuzbBw5HGfFINa5gchU&amp;ust=1515158310946440" TargetMode="External"/><Relationship Id="rId9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2.jpeg"/><Relationship Id="rId4" Type="http://schemas.openxmlformats.org/officeDocument/2006/relationships/hyperlink" Target="https://www.google.co.uk/url?sa=i&amp;rct=j&amp;q=&amp;esrc=s&amp;source=images&amp;cd=&amp;cad=rja&amp;uact=8&amp;ved=0ahUKEwjk8LOOt77YAhVhJsAKHRs8CJ4QjRwIBw&amp;url=http://www.ebay.co.uk/bhp/corrugated-iron&amp;psig=AOvVaw0KUAm89MFa_uM4luf11GrR&amp;ust=1515159187201393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ymPqXuL7YAhXOFsAKHVppAcYQjRwIBw&amp;url=http://www.rollaclad.com/insulated-box-profile-roofing-sheets.html&amp;psig=AOvVaw1bh-qBzBi9TqdTuoZ6uko2&amp;ust=1515159738650178" TargetMode="External"/><Relationship Id="rId5" Type="http://schemas.openxmlformats.org/officeDocument/2006/relationships/image" Target="../media/image53.jpeg"/><Relationship Id="rId4" Type="http://schemas.openxmlformats.org/officeDocument/2006/relationships/hyperlink" Target="https://www.google.co.uk/url?sa=i&amp;rct=j&amp;q=&amp;esrc=s&amp;source=images&amp;cd=&amp;cad=rja&amp;uact=8&amp;ved=0ahUKEwjR09DMt77YAhUIJcAKHclADf0QjRwIBw&amp;url=http://durban.locanto.co.za/ID_1250046211/IBR-Roofing-Corrugated-iron-for-sale-at-wholesale-prices.html&amp;psig=AOvVaw0KUAm89MFa_uM4luf11GrR&amp;ust=1515159187201393" TargetMode="External"/><Relationship Id="rId9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google.co.uk/url?sa=i&amp;rct=j&amp;q=&amp;esrc=s&amp;source=images&amp;cd=&amp;cad=rja&amp;uact=8&amp;ved=0ahUKEwjlhJPmzr7YAhWGHsAKHXoFDgIQjRwIBw&amp;url=https://ausdisctechnologies.com/roof-covering-materials/roof-covering-sheet-amazing-roof-covering-materials-roof-covering-sheet-roof-covering-sheet-suppliers-and-manufacturers-at-alibaba-com-pretty-shed-roof-covering-materials_amusing-corrugated-roof-cover/&amp;psig=AOvVaw2pULGojJRHfqE0Lp9V_G_-&amp;ust=1515165806210974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hyperlink" Target="https://www.google.co.uk/url?sa=i&amp;rct=j&amp;q=&amp;esrc=s&amp;source=images&amp;cd=&amp;cad=rja&amp;uact=8&amp;ved=0ahUKEwjIrOrvz77YAhXLDsAKHcorD58QjRwIBw&amp;url=https://www.indiamart.com/proddetail/pvc-tile-roof-sheet-4307443433.html&amp;psig=AOvVaw2pULGojJRHfqE0Lp9V_G_-&amp;ust=1515165806210974" TargetMode="External"/><Relationship Id="rId4" Type="http://schemas.openxmlformats.org/officeDocument/2006/relationships/image" Target="../media/image55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google.co.uk/url?sa=i&amp;rct=j&amp;q=&amp;esrc=s&amp;source=images&amp;cd=&amp;cad=rja&amp;uact=8&amp;ved=0ahUKEwjmoavz6r3XAhVN-qQKHam-Ac8QjRwIBw&amp;url=http://welshbuildings.blogspot.com/2012/08/&amp;psig=AOvVaw0AKKd8baVM3W5AJz6Ssm8V&amp;ust=1510740968940343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hyperlink" Target="https://www.google.co.uk/url?sa=i&amp;rct=j&amp;q=&amp;esrc=s&amp;source=images&amp;cd=&amp;cad=rja&amp;uact=8&amp;ved=0ahUKEwiQidO8zb7YAhVJJMAKHUVQBLwQjRwIBw&amp;url=https://pilgrim.ceredigion.gov.uk/index.cfm?articleid=2290&amp;psig=AOvVaw0gk46NCt8wpVcEhaxon3bY&amp;ust=1515165470683274" TargetMode="External"/><Relationship Id="rId4" Type="http://schemas.openxmlformats.org/officeDocument/2006/relationships/image" Target="../media/image5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Tq4P30L7YAhXVFsAKHfjdBKUQjRwIBw&amp;url=https%3A%2F%2Fwww.roofingcalc.com%2Fpv-solar-power-systems-for-homes%2F&amp;psig=AOvVaw0mLzXvASQZQIXFYQuBI_80&amp;ust=1515166352950769" TargetMode="External"/><Relationship Id="rId7" Type="http://schemas.openxmlformats.org/officeDocument/2006/relationships/image" Target="../media/image6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9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5" Type="http://schemas.openxmlformats.org/officeDocument/2006/relationships/image" Target="../media/image63.JPG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10"/>
          <p:cNvSpPr/>
          <p:nvPr/>
        </p:nvSpPr>
        <p:spPr>
          <a:xfrm>
            <a:off x="1331640" y="3136013"/>
            <a:ext cx="612068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PITCHED ROOFS</a:t>
            </a:r>
            <a:endParaRPr lang="en-US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32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TERMINOLOGY</a:t>
            </a:r>
            <a:endParaRPr lang="en-GB" sz="3600" b="1" dirty="0"/>
          </a:p>
        </p:txBody>
      </p:sp>
      <p:pic>
        <p:nvPicPr>
          <p:cNvPr id="26626" name="Picture 2" descr="Resultado de imagen de pitched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9" y="1484784"/>
            <a:ext cx="884461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736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TERMINOLOGY</a:t>
            </a:r>
            <a:endParaRPr lang="en-GB" sz="3600" b="1" dirty="0"/>
          </a:p>
        </p:txBody>
      </p:sp>
      <p:pic>
        <p:nvPicPr>
          <p:cNvPr id="35844" name="Picture 4" descr="Resultado de imagen de pitched roof TERMINOLOG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788"/>
            <a:ext cx="7900439" cy="469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38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899592" y="577416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Flush eaves</a:t>
            </a:r>
          </a:p>
        </p:txBody>
      </p:sp>
      <p:pic>
        <p:nvPicPr>
          <p:cNvPr id="58370" name="Picture 2" descr="Image result for pitched roof eaves detail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28859" t="5714" r="45066"/>
          <a:stretch>
            <a:fillRect/>
          </a:stretch>
        </p:blipFill>
        <p:spPr bwMode="auto">
          <a:xfrm>
            <a:off x="1285852" y="2889246"/>
            <a:ext cx="2428892" cy="2968646"/>
          </a:xfrm>
          <a:prstGeom prst="rect">
            <a:avLst/>
          </a:prstGeom>
          <a:noFill/>
        </p:spPr>
      </p:pic>
      <p:pic>
        <p:nvPicPr>
          <p:cNvPr id="58372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401" b="14141"/>
          <a:stretch>
            <a:fillRect/>
          </a:stretch>
        </p:blipFill>
        <p:spPr bwMode="auto">
          <a:xfrm>
            <a:off x="3643305" y="2143116"/>
            <a:ext cx="4357719" cy="3968636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PITCHED ROOF EAVES</a:t>
            </a:r>
            <a:endParaRPr lang="en-GB" sz="36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42910" y="1486652"/>
            <a:ext cx="3641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CLOSED EAVES</a:t>
            </a:r>
            <a:endParaRPr lang="en-GB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Resultado de imagen de ROOF CLOSED EVES SOFF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72271"/>
            <a:ext cx="4191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899592" y="577416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Soffit </a:t>
            </a:r>
            <a:r>
              <a:rPr lang="en-GB" sz="2400" dirty="0"/>
              <a:t>eaves</a:t>
            </a:r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PITCHED ROOF EAVES</a:t>
            </a:r>
            <a:endParaRPr lang="en-GB" sz="36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42910" y="1486652"/>
            <a:ext cx="3641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smtClean="0"/>
              <a:t>CLOSED EAVES</a:t>
            </a:r>
            <a:endParaRPr lang="en-GB" sz="2400" b="1" dirty="0"/>
          </a:p>
        </p:txBody>
      </p:sp>
      <p:pic>
        <p:nvPicPr>
          <p:cNvPr id="22530" name="Picture 2" descr="Resultado de imagen de ROOF CLOSED EVE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70228"/>
            <a:ext cx="4475609" cy="472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Image result for pitched roof eaves detail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/>
          <a:srcRect l="63947" t="14285" r="5353"/>
          <a:stretch/>
        </p:blipFill>
        <p:spPr bwMode="auto">
          <a:xfrm>
            <a:off x="395536" y="2539571"/>
            <a:ext cx="2952328" cy="27860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7698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Resultado de imagen de ROOF CLOSED EVES SOFF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68744"/>
            <a:ext cx="5415136" cy="39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899592" y="577416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Soffit </a:t>
            </a:r>
            <a:r>
              <a:rPr lang="en-GB" sz="2400" dirty="0"/>
              <a:t>eaves</a:t>
            </a:r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PITCHED ROOF EAVES</a:t>
            </a:r>
            <a:endParaRPr lang="en-GB" sz="36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42910" y="1486652"/>
            <a:ext cx="3641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smtClean="0"/>
              <a:t>CLOSED EAVES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029701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451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203425"/>
            <a:ext cx="3455954" cy="3455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8610" name="Picture 2" descr="Image result for pitched roof open eaves detail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2022" t="5725" b="27480"/>
          <a:stretch>
            <a:fillRect/>
          </a:stretch>
        </p:blipFill>
        <p:spPr bwMode="auto">
          <a:xfrm>
            <a:off x="4157608" y="2084665"/>
            <a:ext cx="4967507" cy="3587290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PITCHED ROOF EAVES</a:t>
            </a:r>
            <a:endParaRPr lang="en-GB" sz="36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42910" y="1486652"/>
            <a:ext cx="3641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OPEN EAVES</a:t>
            </a:r>
            <a:endParaRPr lang="en-GB" sz="2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ROOF COVER</a:t>
            </a:r>
            <a:endParaRPr lang="en-GB" sz="3600" b="1" dirty="0"/>
          </a:p>
        </p:txBody>
      </p:sp>
      <p:pic>
        <p:nvPicPr>
          <p:cNvPr id="3" name="Picture 2" descr="Resultado de imagen de layers pitched roof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44" b="7707"/>
          <a:stretch/>
        </p:blipFill>
        <p:spPr bwMode="auto">
          <a:xfrm>
            <a:off x="1331640" y="1428907"/>
            <a:ext cx="6435080" cy="445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04048" y="62373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Where do we put insulation?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327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ROOF COVER</a:t>
            </a:r>
            <a:endParaRPr lang="en-GB" sz="3600" b="1" dirty="0"/>
          </a:p>
        </p:txBody>
      </p:sp>
      <p:pic>
        <p:nvPicPr>
          <p:cNvPr id="3074" name="Picture 2" descr="Resultado de imagen de layers pitched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6840760" cy="420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48880" y="5728319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Potential thermal bridge</a:t>
            </a:r>
          </a:p>
          <a:p>
            <a:r>
              <a:rPr lang="en-GB" dirty="0" smtClean="0"/>
              <a:t>Another insulation layer is required</a:t>
            </a:r>
            <a:endParaRPr lang="en-GB" dirty="0"/>
          </a:p>
        </p:txBody>
      </p:sp>
      <p:cxnSp>
        <p:nvCxnSpPr>
          <p:cNvPr id="5" name="Straight Connector 4"/>
          <p:cNvCxnSpPr>
            <a:endCxn id="6" idx="3"/>
          </p:cNvCxnSpPr>
          <p:nvPr/>
        </p:nvCxnSpPr>
        <p:spPr>
          <a:xfrm flipV="1">
            <a:off x="971600" y="5083375"/>
            <a:ext cx="1802009" cy="6449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2699792" y="4653136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9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798464" y="1732852"/>
            <a:ext cx="7056784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should </a:t>
            </a:r>
            <a:r>
              <a:rPr lang="en-GB" sz="2400" dirty="0"/>
              <a:t>be of the following </a:t>
            </a:r>
            <a:r>
              <a:rPr lang="en-GB" sz="2400" dirty="0" smtClean="0"/>
              <a:t>species: 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a)British-grown</a:t>
            </a:r>
            <a:r>
              <a:rPr lang="en-GB" sz="2400" dirty="0"/>
              <a:t>	</a:t>
            </a:r>
            <a:endParaRPr lang="en-GB" sz="2400" dirty="0" smtClean="0"/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</a:t>
            </a:r>
            <a:r>
              <a:rPr lang="en-GB" sz="2400" dirty="0"/>
              <a:t>larch	</a:t>
            </a:r>
            <a:endParaRPr lang="en-GB" sz="2400" dirty="0" smtClean="0"/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British pine</a:t>
            </a:r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British spruce 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b)imported</a:t>
            </a:r>
            <a:r>
              <a:rPr lang="en-GB" sz="2400" dirty="0"/>
              <a:t>: </a:t>
            </a:r>
            <a:endParaRPr lang="en-GB" sz="2400" dirty="0" smtClean="0"/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redwood</a:t>
            </a:r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whitewood</a:t>
            </a:r>
          </a:p>
          <a:p>
            <a:pPr lvl="1">
              <a:spcBef>
                <a:spcPts val="600"/>
              </a:spcBef>
            </a:pPr>
            <a:r>
              <a:rPr lang="en-GB" sz="2400" dirty="0" smtClean="0"/>
              <a:t>• spruce-pine-fir (USA, Canada)</a:t>
            </a:r>
          </a:p>
          <a:p>
            <a:pPr lvl="1">
              <a:spcBef>
                <a:spcPts val="600"/>
              </a:spcBef>
            </a:pPr>
            <a:r>
              <a:rPr lang="en-GB" sz="2400" dirty="0"/>
              <a:t>• </a:t>
            </a:r>
            <a:r>
              <a:rPr lang="en-GB" sz="2400" dirty="0" smtClean="0"/>
              <a:t>southern pine (USA)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798464" y="735297"/>
            <a:ext cx="6725864" cy="10310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800" b="1" dirty="0"/>
              <a:t>Timber battens and </a:t>
            </a:r>
            <a:r>
              <a:rPr lang="en-GB" sz="2800" b="1" dirty="0" err="1" smtClean="0"/>
              <a:t>counterbattens</a:t>
            </a:r>
            <a:r>
              <a:rPr lang="en-GB" sz="2800" b="1" dirty="0" smtClean="0"/>
              <a:t> </a:t>
            </a:r>
          </a:p>
          <a:p>
            <a:pPr>
              <a:spcBef>
                <a:spcPts val="600"/>
              </a:spcBef>
            </a:pPr>
            <a:r>
              <a:rPr lang="en-GB" sz="2800" b="1" dirty="0" smtClean="0"/>
              <a:t>(</a:t>
            </a:r>
            <a:r>
              <a:rPr lang="en-GB" sz="2800" b="1" dirty="0"/>
              <a:t>BS </a:t>
            </a:r>
            <a:r>
              <a:rPr lang="en-GB" sz="2800" b="1" dirty="0" smtClean="0"/>
              <a:t>5534:2014+A2:2018)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131931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12268"/>
            <a:ext cx="8577052" cy="3157984"/>
          </a:xfrm>
          <a:prstGeom prst="rect">
            <a:avLst/>
          </a:prstGeom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643216" y="1498121"/>
            <a:ext cx="70567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Minimum timber batten sizes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611560" y="528466"/>
            <a:ext cx="6725864" cy="10310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800" b="1" dirty="0"/>
              <a:t>Timber battens and </a:t>
            </a:r>
            <a:r>
              <a:rPr lang="en-GB" sz="2800" b="1" dirty="0" err="1" smtClean="0"/>
              <a:t>counterbattens</a:t>
            </a:r>
            <a:r>
              <a:rPr lang="en-GB" sz="2800" b="1" dirty="0" smtClean="0"/>
              <a:t> </a:t>
            </a:r>
          </a:p>
          <a:p>
            <a:pPr>
              <a:spcBef>
                <a:spcPts val="600"/>
              </a:spcBef>
            </a:pPr>
            <a:r>
              <a:rPr lang="en-GB" sz="2800" b="1" dirty="0" smtClean="0"/>
              <a:t>(</a:t>
            </a:r>
            <a:r>
              <a:rPr lang="en-GB" sz="2800" b="1" dirty="0"/>
              <a:t>BS </a:t>
            </a:r>
            <a:r>
              <a:rPr lang="en-GB" sz="2800" b="1" dirty="0" smtClean="0"/>
              <a:t>5534:2014+A2:2018)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828" y="4831160"/>
            <a:ext cx="6512376" cy="202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222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961091"/>
            <a:ext cx="496855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Roof materials</a:t>
            </a:r>
          </a:p>
          <a:p>
            <a:endParaRPr lang="en-GB" sz="2400" dirty="0"/>
          </a:p>
          <a:p>
            <a:r>
              <a:rPr lang="en-GB" sz="2400" b="1" dirty="0" smtClean="0">
                <a:solidFill>
                  <a:srgbClr val="0070C0"/>
                </a:solidFill>
              </a:rPr>
              <a:t>Slate shingles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Long lasting (up to 150 years)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Fire resistant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Low water absorption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Relatively heavy roof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Common large size 600x300mm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Quality determined by thickness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Best: 4mm thick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Medium strong: 5mm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Heavy: 6mm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Extra heavy: 9mm</a:t>
            </a:r>
          </a:p>
          <a:p>
            <a:endParaRPr lang="en-GB" sz="2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53186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01764" y="1340768"/>
            <a:ext cx="41951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Natural </a:t>
            </a:r>
            <a:r>
              <a:rPr lang="en-GB" sz="2400" b="1" dirty="0" smtClean="0"/>
              <a:t>slate shingles: </a:t>
            </a: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Pitches from </a:t>
            </a:r>
            <a:r>
              <a:rPr lang="en-GB" sz="2400" dirty="0" smtClean="0"/>
              <a:t>20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</a:t>
            </a:r>
            <a:r>
              <a:rPr lang="en-GB" sz="2400" dirty="0"/>
              <a:t>to </a:t>
            </a:r>
            <a:r>
              <a:rPr lang="en-GB" sz="2400" dirty="0" smtClean="0"/>
              <a:t>45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Every slate double </a:t>
            </a:r>
            <a:r>
              <a:rPr lang="en-GB" sz="2400" dirty="0" smtClean="0"/>
              <a:t>nailed (head or centre fixed)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Staggered </a:t>
            </a:r>
            <a:r>
              <a:rPr lang="en-GB" sz="2400" dirty="0"/>
              <a:t>joints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Half slates traditionally at </a:t>
            </a:r>
            <a:r>
              <a:rPr lang="en-GB" sz="2400" dirty="0" smtClean="0"/>
              <a:t>verges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The larger the slate, the lower the roof and the greater head lap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Weather conditions also affects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(see BS 5534:2014+A2:2018)</a:t>
            </a:r>
            <a:endParaRPr lang="en-GB" sz="2400" dirty="0"/>
          </a:p>
        </p:txBody>
      </p:sp>
      <p:pic>
        <p:nvPicPr>
          <p:cNvPr id="8" name="Picture 2" descr="Image result for tiling a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5976" y="1988840"/>
            <a:ext cx="4286261" cy="3214697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65187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6" name="Picture 2" descr="https://www.fixmyroof.co.uk/wp-content/uploads/2013/09/Slate-head-lap-gauge-side-lap-double-lap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8612664" cy="588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683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620688"/>
            <a:ext cx="5886450" cy="610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1141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54068"/>
            <a:ext cx="8208193" cy="603699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516216" y="836712"/>
            <a:ext cx="2159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Heap lap (mm)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00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73492"/>
            <a:ext cx="8208912" cy="609931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516216" y="836712"/>
            <a:ext cx="2159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Heap lap (mm)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78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1032375"/>
            <a:ext cx="46085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Roof materials</a:t>
            </a:r>
          </a:p>
          <a:p>
            <a:endParaRPr lang="en-GB" sz="2400" dirty="0"/>
          </a:p>
          <a:p>
            <a:r>
              <a:rPr lang="en-GB" sz="2400" b="1" dirty="0" smtClean="0"/>
              <a:t>Clay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Long lasting (less than slate)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Fire resistant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More porous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Many shapes (flat or curved)</a:t>
            </a:r>
            <a:endParaRPr lang="en-GB" sz="2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29218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860032" y="931256"/>
            <a:ext cx="2071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Plain clay tiles 35 </a:t>
            </a:r>
            <a:r>
              <a:rPr lang="en-GB" sz="2400" baseline="30000" dirty="0"/>
              <a:t>0</a:t>
            </a:r>
            <a:r>
              <a:rPr lang="en-GB" sz="2400" dirty="0"/>
              <a:t>- 50 </a:t>
            </a:r>
            <a:r>
              <a:rPr lang="en-GB" sz="2400" baseline="30000" dirty="0"/>
              <a:t>0 </a:t>
            </a:r>
            <a:r>
              <a:rPr lang="en-GB" sz="2400" dirty="0"/>
              <a:t> Pitch</a:t>
            </a:r>
            <a:endParaRPr lang="en-GB" sz="2400" baseline="30000" dirty="0"/>
          </a:p>
        </p:txBody>
      </p:sp>
      <p:pic>
        <p:nvPicPr>
          <p:cNvPr id="33794" name="Picture 2" descr="Image result for tiling a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5137" y="937860"/>
            <a:ext cx="4216863" cy="2707888"/>
          </a:xfrm>
          <a:prstGeom prst="rect">
            <a:avLst/>
          </a:prstGeom>
          <a:noFill/>
        </p:spPr>
      </p:pic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4" name="Picture 4" descr="Related image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5137" y="3645748"/>
            <a:ext cx="4219050" cy="280758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4932040" y="3861048"/>
            <a:ext cx="34563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Plain clay tiles Hooked over battens and nailed every course</a:t>
            </a:r>
          </a:p>
          <a:p>
            <a:r>
              <a:rPr lang="en-GB" sz="2400" dirty="0"/>
              <a:t>Staggered joints</a:t>
            </a:r>
          </a:p>
        </p:txBody>
      </p:sp>
    </p:spTree>
    <p:extLst>
      <p:ext uri="{BB962C8B-B14F-4D97-AF65-F5344CB8AC3E}">
        <p14:creationId xmlns:p14="http://schemas.microsoft.com/office/powerpoint/2010/main" val="29002972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215074" y="2571744"/>
            <a:ext cx="20717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Historic clay Roman  tiles 15 </a:t>
            </a:r>
            <a:r>
              <a:rPr lang="en-GB" sz="2400" baseline="30000" dirty="0"/>
              <a:t>0</a:t>
            </a:r>
            <a:r>
              <a:rPr lang="en-GB" sz="2400" dirty="0"/>
              <a:t>- 20 </a:t>
            </a:r>
            <a:r>
              <a:rPr lang="en-GB" sz="2400" baseline="30000" dirty="0"/>
              <a:t>0 </a:t>
            </a:r>
            <a:r>
              <a:rPr lang="en-GB" sz="2400" dirty="0"/>
              <a:t> Pitch</a:t>
            </a:r>
            <a:endParaRPr lang="en-GB" sz="2400" baseline="30000" dirty="0"/>
          </a:p>
        </p:txBody>
      </p:sp>
      <p:pic>
        <p:nvPicPr>
          <p:cNvPr id="8" name="Picture 2" descr="Image result for clay roman til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143116"/>
            <a:ext cx="4991100" cy="3743325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63810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99592" y="1412776"/>
            <a:ext cx="46085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Roof </a:t>
            </a:r>
            <a:r>
              <a:rPr lang="en-GB" sz="3200" b="1" dirty="0" err="1" smtClean="0"/>
              <a:t>tyle</a:t>
            </a:r>
            <a:r>
              <a:rPr lang="en-GB" sz="3200" b="1" dirty="0" smtClean="0"/>
              <a:t> materials</a:t>
            </a:r>
          </a:p>
          <a:p>
            <a:endParaRPr lang="en-GB" sz="2400" dirty="0"/>
          </a:p>
          <a:p>
            <a:r>
              <a:rPr lang="en-GB" sz="2400" b="1" dirty="0" smtClean="0"/>
              <a:t>Concrete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Most common type in the UK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Much stronger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Can support weather conditions much better (wind, rain)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Fire resistance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Cheaper</a:t>
            </a: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099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9590" y="1484784"/>
            <a:ext cx="4145684" cy="3109263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23830" y="5301208"/>
            <a:ext cx="51125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With a bigger angle, concrete tiles hooked </a:t>
            </a:r>
            <a:r>
              <a:rPr lang="en-GB" sz="2400" dirty="0"/>
              <a:t>over battens</a:t>
            </a:r>
          </a:p>
          <a:p>
            <a:r>
              <a:rPr lang="en-GB" sz="2400" dirty="0"/>
              <a:t>Nailed every 4</a:t>
            </a:r>
            <a:r>
              <a:rPr lang="en-GB" sz="2400" baseline="30000" dirty="0"/>
              <a:t>th</a:t>
            </a:r>
            <a:r>
              <a:rPr lang="en-GB" sz="2400" dirty="0"/>
              <a:t> row</a:t>
            </a:r>
          </a:p>
          <a:p>
            <a:r>
              <a:rPr lang="en-GB" sz="2400" dirty="0"/>
              <a:t>Straight joints or staggered </a:t>
            </a:r>
          </a:p>
          <a:p>
            <a:endParaRPr lang="en-GB" sz="2400" baseline="30000" dirty="0"/>
          </a:p>
        </p:txBody>
      </p:sp>
      <p:sp>
        <p:nvSpPr>
          <p:cNvPr id="8" name="TextBox 7"/>
          <p:cNvSpPr txBox="1"/>
          <p:nvPr/>
        </p:nvSpPr>
        <p:spPr>
          <a:xfrm>
            <a:off x="623830" y="4594047"/>
            <a:ext cx="43082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Just interlocking </a:t>
            </a:r>
            <a:r>
              <a:rPr lang="en-GB" sz="2400" dirty="0"/>
              <a:t>concrete tiles</a:t>
            </a:r>
          </a:p>
          <a:p>
            <a:r>
              <a:rPr lang="en-GB" sz="2400" dirty="0" smtClean="0"/>
              <a:t>At pitches lower than 12.5</a:t>
            </a:r>
            <a:r>
              <a:rPr lang="en-GB" sz="2400" baseline="30000" dirty="0" smtClean="0"/>
              <a:t>0</a:t>
            </a:r>
            <a:endParaRPr lang="en-GB" sz="2400" baseline="30000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515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ROOF COVER</a:t>
            </a:r>
            <a:endParaRPr lang="en-GB" sz="3600" b="1" dirty="0"/>
          </a:p>
        </p:txBody>
      </p:sp>
      <p:pic>
        <p:nvPicPr>
          <p:cNvPr id="16" name="Picture 2" descr="Resultado de imagen de roof concrete tiles hooked detai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34479"/>
            <a:ext cx="3392357" cy="521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913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52" y="1651686"/>
            <a:ext cx="4445071" cy="32952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016786"/>
            <a:ext cx="4982146" cy="3393529"/>
          </a:xfrm>
          <a:prstGeom prst="rect">
            <a:avLst/>
          </a:prstGeom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103237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Single lap, flat tiles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053656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32520"/>
            <a:ext cx="7285600" cy="4508288"/>
          </a:xfrm>
          <a:prstGeom prst="rect">
            <a:avLst/>
          </a:prstGeom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103237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Double lap, flat tiles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17922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103237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Double lap, flat tiles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94040"/>
            <a:ext cx="5400600" cy="53264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7" b="21840"/>
          <a:stretch/>
        </p:blipFill>
        <p:spPr>
          <a:xfrm>
            <a:off x="6372200" y="1772816"/>
            <a:ext cx="2376264" cy="402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948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11560" y="103237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Side laps</a:t>
            </a:r>
            <a:endParaRPr lang="en-GB" sz="2400" b="1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13" b="10307"/>
          <a:stretch/>
        </p:blipFill>
        <p:spPr>
          <a:xfrm>
            <a:off x="187464" y="2420888"/>
            <a:ext cx="4268460" cy="28683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70416"/>
            <a:ext cx="3986213" cy="1790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86733"/>
            <a:ext cx="3729038" cy="161448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373216"/>
            <a:ext cx="2461364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1891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9061771"/>
              </p:ext>
            </p:extLst>
          </p:nvPr>
        </p:nvGraphicFramePr>
        <p:xfrm>
          <a:off x="1922592" y="1988840"/>
          <a:ext cx="6120680" cy="4658385"/>
        </p:xfrm>
        <a:graphic>
          <a:graphicData uri="http://schemas.openxmlformats.org/drawingml/2006/table">
            <a:tbl>
              <a:tblPr/>
              <a:tblGrid>
                <a:gridCol w="15301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01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301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01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EMPRESS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26 x 16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VISCOUNTESS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18 x 9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PRINCESS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24 x 14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WIDE LADY</a:t>
                      </a:r>
                      <a:endParaRPr lang="en-GB" sz="1800" dirty="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16 x 10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DUCHESS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24 x 12</a:t>
                      </a:r>
                      <a:endParaRPr lang="en-GB" sz="1800" dirty="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BROAD LADY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16 x 9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SMALL DUCHESS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22 x 12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LADY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16 x 8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MARCHIONESS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22 x 11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WIDE HEADER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14 x 12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2335">
                <a:tc>
                  <a:txBody>
                    <a:bodyPr/>
                    <a:lstStyle/>
                    <a:p>
                      <a:r>
                        <a:rPr lang="en-GB" sz="1800" b="1"/>
                        <a:t>BROAD COUNTESS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20 x 12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HEADER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14 x 10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3973">
                <a:tc>
                  <a:txBody>
                    <a:bodyPr/>
                    <a:lstStyle/>
                    <a:p>
                      <a:r>
                        <a:rPr lang="en-GB" sz="1800" b="1"/>
                        <a:t>COUNTESS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20 x 10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SMALL LADY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14 x 8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62335">
                <a:tc>
                  <a:txBody>
                    <a:bodyPr/>
                    <a:lstStyle/>
                    <a:p>
                      <a:r>
                        <a:rPr lang="en-GB" sz="1800" b="1"/>
                        <a:t>SMALL COUNTESS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18 x 10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NARROW LADY</a:t>
                      </a:r>
                      <a:endParaRPr lang="en-GB" sz="18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14 x 7</a:t>
                      </a:r>
                      <a:endParaRPr lang="en-GB" sz="1800" dirty="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9937" name="Rectangle 1"/>
          <p:cNvSpPr>
            <a:spLocks noChangeArrowheads="1"/>
          </p:cNvSpPr>
          <p:nvPr/>
        </p:nvSpPr>
        <p:spPr bwMode="auto">
          <a:xfrm>
            <a:off x="1763688" y="982709"/>
            <a:ext cx="435771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itchFamily="34" charset="0"/>
                <a:cs typeface="Arial" pitchFamily="34" charset="0"/>
              </a:rPr>
              <a:t>TRADITIONAL</a:t>
            </a:r>
            <a:r>
              <a:rPr kumimoji="0" lang="en-US" sz="1800" b="1" i="0" u="none" strike="noStrike" cap="none" normalizeH="0" dirty="0">
                <a:ln>
                  <a:noFill/>
                </a:ln>
                <a:solidFill>
                  <a:srgbClr val="0070C0"/>
                </a:solidFill>
                <a:effectLst/>
                <a:latin typeface="Arial" pitchFamily="34" charset="0"/>
                <a:cs typeface="Arial" pitchFamily="34" charset="0"/>
              </a:rPr>
              <a:t> SLATES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itchFamily="34" charset="0"/>
                <a:cs typeface="Arial" pitchFamily="34" charset="0"/>
              </a:rPr>
              <a:t>SIZE IN INCHES - LENGTH x WIDTH</a:t>
            </a:r>
            <a:endParaRPr kumimoji="0" lang="en-US" sz="18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693280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Resultado de imagen de roof tiles siz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50" y="1484784"/>
            <a:ext cx="403244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089868" y="566124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Rosemary Clay Classic Smooth</a:t>
            </a:r>
            <a:endParaRPr lang="en-GB" dirty="0"/>
          </a:p>
        </p:txBody>
      </p:sp>
      <p:pic>
        <p:nvPicPr>
          <p:cNvPr id="1032" name="Picture 8" descr="redland-clay-classic-roofing-tile-r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58" y="1494676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560223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redland-double-roman-roofing-tile-breckland-brow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227822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Resultado de imagen de roof tiles si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08887"/>
            <a:ext cx="4860032" cy="486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4932040" y="580526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Double Roman Concrete Interlocking</a:t>
            </a:r>
            <a:endParaRPr lang="en-GB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58512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355976" y="572412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Concrete Profiled </a:t>
            </a:r>
            <a:endParaRPr lang="en-GB" dirty="0"/>
          </a:p>
        </p:txBody>
      </p:sp>
      <p:pic>
        <p:nvPicPr>
          <p:cNvPr id="3" name="Picture 2" descr="Resultado de imagen de roof tiles siz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836712"/>
            <a:ext cx="4858112" cy="485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edland-49-roofing-tile-rustic-r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826573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499992" y="580526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Renown Concrete</a:t>
            </a:r>
            <a:endParaRPr lang="en-GB" dirty="0"/>
          </a:p>
        </p:txBody>
      </p:sp>
      <p:pic>
        <p:nvPicPr>
          <p:cNvPr id="2052" name="Picture 4" descr="Resultado de imagen de roof tiles siz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238" y="898182"/>
            <a:ext cx="4841554" cy="484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dland-renown-roofing-tile-slate-gre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6927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120614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4" name="Picture 2" descr="Image result for fibre cement slat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6582" y="2204864"/>
            <a:ext cx="4991100" cy="37433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786446" y="1928802"/>
            <a:ext cx="29289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Were </a:t>
            </a:r>
            <a:r>
              <a:rPr lang="en-GB" sz="2400" dirty="0"/>
              <a:t>asbestos!</a:t>
            </a:r>
          </a:p>
          <a:p>
            <a:r>
              <a:rPr lang="en-GB" sz="2400" dirty="0"/>
              <a:t>Nailed as natural slate but additional copper disc rivets are required  </a:t>
            </a:r>
          </a:p>
        </p:txBody>
      </p:sp>
      <p:pic>
        <p:nvPicPr>
          <p:cNvPr id="44036" name="Picture 4" descr="Image result for copper roof rivet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0694" y="4286256"/>
            <a:ext cx="3390375" cy="2243127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304800" y="1108149"/>
            <a:ext cx="31495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Fibre cement slates </a:t>
            </a:r>
          </a:p>
        </p:txBody>
      </p:sp>
    </p:spTree>
    <p:extLst>
      <p:ext uri="{BB962C8B-B14F-4D97-AF65-F5344CB8AC3E}">
        <p14:creationId xmlns:p14="http://schemas.microsoft.com/office/powerpoint/2010/main" val="36483460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40310" y="1553600"/>
            <a:ext cx="65079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Western </a:t>
            </a:r>
            <a:r>
              <a:rPr lang="en-GB" sz="2400" dirty="0"/>
              <a:t>Red Cedar or Sweet Chestnut</a:t>
            </a:r>
          </a:p>
        </p:txBody>
      </p:sp>
      <p:pic>
        <p:nvPicPr>
          <p:cNvPr id="52226" name="Picture 2" descr="Image result for timber roof shingl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43608" y="2173943"/>
            <a:ext cx="6858000" cy="2286001"/>
          </a:xfrm>
          <a:prstGeom prst="rect">
            <a:avLst/>
          </a:prstGeom>
          <a:noFill/>
        </p:spPr>
      </p:pic>
      <p:pic>
        <p:nvPicPr>
          <p:cNvPr id="52228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55776" y="4599170"/>
            <a:ext cx="4100868" cy="2143140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118140" y="1040695"/>
            <a:ext cx="26052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Timber shingles </a:t>
            </a:r>
          </a:p>
        </p:txBody>
      </p:sp>
    </p:spTree>
    <p:extLst>
      <p:ext uri="{BB962C8B-B14F-4D97-AF65-F5344CB8AC3E}">
        <p14:creationId xmlns:p14="http://schemas.microsoft.com/office/powerpoint/2010/main" val="8151456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004048" y="2357430"/>
            <a:ext cx="34970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Stone tiles with diminished courses</a:t>
            </a:r>
          </a:p>
          <a:p>
            <a:r>
              <a:rPr lang="en-GB" sz="2400" dirty="0"/>
              <a:t>Traditionally hooked over battens with dry oak pegs</a:t>
            </a:r>
          </a:p>
        </p:txBody>
      </p:sp>
      <p:pic>
        <p:nvPicPr>
          <p:cNvPr id="9" name="Picture 2" descr="C:\Users\Pam\Desktop\POWER POINT\POWER POINT IMAGES\DSC_00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214554"/>
            <a:ext cx="4262330" cy="4143404"/>
          </a:xfrm>
          <a:prstGeom prst="rect">
            <a:avLst/>
          </a:prstGeom>
          <a:noFill/>
        </p:spPr>
      </p:pic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375313" y="1072629"/>
            <a:ext cx="18306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Stone tiles </a:t>
            </a:r>
          </a:p>
        </p:txBody>
      </p:sp>
    </p:spTree>
    <p:extLst>
      <p:ext uri="{BB962C8B-B14F-4D97-AF65-F5344CB8AC3E}">
        <p14:creationId xmlns:p14="http://schemas.microsoft.com/office/powerpoint/2010/main" val="25669734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11560" y="1466119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Detailing and supplementary guidance from manufacturers.</a:t>
            </a:r>
          </a:p>
        </p:txBody>
      </p:sp>
      <p:pic>
        <p:nvPicPr>
          <p:cNvPr id="46085" name="Picture 5" descr="C:\Users\Tom\Pictures\20130125-1319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3064" y="2855308"/>
            <a:ext cx="3357586" cy="1036229"/>
          </a:xfrm>
          <a:prstGeom prst="rect">
            <a:avLst/>
          </a:prstGeom>
          <a:noFill/>
        </p:spPr>
      </p:pic>
      <p:pic>
        <p:nvPicPr>
          <p:cNvPr id="46087" name="Picture 7" descr="Image result for redland roofing logo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7407" t="23664" r="5555" b="28626"/>
          <a:stretch>
            <a:fillRect/>
          </a:stretch>
        </p:blipFill>
        <p:spPr bwMode="auto">
          <a:xfrm>
            <a:off x="5072066" y="5143512"/>
            <a:ext cx="2071702" cy="1101969"/>
          </a:xfrm>
          <a:prstGeom prst="rect">
            <a:avLst/>
          </a:prstGeom>
          <a:noFill/>
        </p:spPr>
      </p:pic>
      <p:pic>
        <p:nvPicPr>
          <p:cNvPr id="46091" name="Picture 11" descr="Image result for sandtoft logo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52120" y="2571891"/>
            <a:ext cx="2175126" cy="1881191"/>
          </a:xfrm>
          <a:prstGeom prst="rect">
            <a:avLst/>
          </a:prstGeom>
          <a:noFill/>
        </p:spPr>
      </p:pic>
      <p:pic>
        <p:nvPicPr>
          <p:cNvPr id="46092" name="Picture 12" descr="C:\Users\Tom\Pictures\velux%20logo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5357826"/>
            <a:ext cx="2289750" cy="757240"/>
          </a:xfrm>
          <a:prstGeom prst="rect">
            <a:avLst/>
          </a:prstGeom>
          <a:noFill/>
        </p:spPr>
      </p:pic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261895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9" descr="Lan 002"/>
          <p:cNvPicPr>
            <a:picLocks noChangeAspect="1" noChangeArrowheads="1"/>
          </p:cNvPicPr>
          <p:nvPr/>
        </p:nvPicPr>
        <p:blipFill>
          <a:blip r:embed="rId3" cstate="print"/>
          <a:srcRect r="1316" b="36485"/>
          <a:stretch>
            <a:fillRect/>
          </a:stretch>
        </p:blipFill>
        <p:spPr bwMode="auto">
          <a:xfrm>
            <a:off x="202255" y="3717032"/>
            <a:ext cx="5357850" cy="2586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0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60104" y="3717032"/>
            <a:ext cx="3449013" cy="2586760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395536" y="1127380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Profile sheets</a:t>
            </a:r>
          </a:p>
          <a:p>
            <a:r>
              <a:rPr lang="en-GB" sz="2800" b="1" dirty="0"/>
              <a:t>Corrugated steel (iron)</a:t>
            </a:r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646457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95536" y="1144083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Profile sheets</a:t>
            </a:r>
          </a:p>
          <a:p>
            <a:r>
              <a:rPr lang="en-GB" sz="2800" b="1" dirty="0"/>
              <a:t>Box section – plain  &amp; Insulated</a:t>
            </a:r>
          </a:p>
        </p:txBody>
      </p:sp>
      <p:pic>
        <p:nvPicPr>
          <p:cNvPr id="50178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3663" y="3501009"/>
            <a:ext cx="5088091" cy="2852176"/>
          </a:xfrm>
          <a:prstGeom prst="rect">
            <a:avLst/>
          </a:prstGeom>
          <a:noFill/>
        </p:spPr>
      </p:pic>
      <p:pic>
        <p:nvPicPr>
          <p:cNvPr id="50180" name="Picture 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91754" y="3501009"/>
            <a:ext cx="3229952" cy="2852175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51378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52400" y="1034184"/>
            <a:ext cx="7875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Profile sheets</a:t>
            </a:r>
          </a:p>
          <a:p>
            <a:r>
              <a:rPr lang="en-GB" sz="2800" b="1" dirty="0"/>
              <a:t>Plastic, steel or composite replicating tiles or slates</a:t>
            </a:r>
          </a:p>
        </p:txBody>
      </p:sp>
      <p:pic>
        <p:nvPicPr>
          <p:cNvPr id="62466" name="Picture 2" descr="Image result for sheet roofing material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2772" y="3501008"/>
            <a:ext cx="4607115" cy="2643206"/>
          </a:xfrm>
          <a:prstGeom prst="rect">
            <a:avLst/>
          </a:prstGeom>
          <a:noFill/>
        </p:spPr>
      </p:pic>
      <p:pic>
        <p:nvPicPr>
          <p:cNvPr id="62468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8104" y="3140968"/>
            <a:ext cx="3312368" cy="3312368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053010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6185" y="926598"/>
            <a:ext cx="84844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Thatch - Long straw or reed</a:t>
            </a:r>
          </a:p>
          <a:p>
            <a:r>
              <a:rPr lang="en-GB" sz="2800" b="1" dirty="0"/>
              <a:t>depending upon exposure and location</a:t>
            </a:r>
          </a:p>
          <a:p>
            <a:r>
              <a:rPr lang="en-GB" sz="2800" b="1" dirty="0"/>
              <a:t>Steeper pitch for reed thatch</a:t>
            </a:r>
          </a:p>
        </p:txBody>
      </p:sp>
      <p:pic>
        <p:nvPicPr>
          <p:cNvPr id="7" name="Picture 2" descr="Image result for clom wall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5000" t="8889" r="6667" b="13333"/>
          <a:stretch>
            <a:fillRect/>
          </a:stretch>
        </p:blipFill>
        <p:spPr bwMode="auto">
          <a:xfrm>
            <a:off x="467544" y="2996952"/>
            <a:ext cx="4483968" cy="3339125"/>
          </a:xfrm>
          <a:prstGeom prst="rect">
            <a:avLst/>
          </a:prstGeom>
          <a:noFill/>
        </p:spPr>
      </p:pic>
      <p:pic>
        <p:nvPicPr>
          <p:cNvPr id="58370" name="Picture 2" descr="Image result for under thatch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64088" y="2204864"/>
            <a:ext cx="3302531" cy="4399643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570117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2" descr="Related image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/>
          <a:srcRect l="15229" r="4547" b="763"/>
          <a:stretch/>
        </p:blipFill>
        <p:spPr bwMode="auto">
          <a:xfrm>
            <a:off x="179512" y="2780928"/>
            <a:ext cx="4608512" cy="3790820"/>
          </a:xfrm>
          <a:prstGeom prst="rect">
            <a:avLst/>
          </a:prstGeom>
          <a:noFill/>
        </p:spPr>
      </p:pic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908720"/>
            <a:ext cx="4176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Solar roofing tiles</a:t>
            </a:r>
            <a:endParaRPr lang="en-GB" sz="28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8"/>
          <a:stretch/>
        </p:blipFill>
        <p:spPr>
          <a:xfrm>
            <a:off x="4781540" y="2780928"/>
            <a:ext cx="4193807" cy="379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083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908720"/>
            <a:ext cx="4176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Exercise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07704" y="2564904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Design the following joints: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Valley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Heap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Encounter with a chimney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6508417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encounter of roof and chimne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556792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Resultado de imagen de encounter of roof and chimne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978" y="3284984"/>
            <a:ext cx="3799799" cy="284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2542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12"/>
          <a:stretch/>
        </p:blipFill>
        <p:spPr>
          <a:xfrm>
            <a:off x="304800" y="1728344"/>
            <a:ext cx="7003504" cy="3871012"/>
          </a:xfrm>
          <a:prstGeom prst="rect">
            <a:avLst/>
          </a:prstGeom>
        </p:spPr>
      </p:pic>
      <p:pic>
        <p:nvPicPr>
          <p:cNvPr id="3074" name="Picture 2" descr="Resultado de imagen de encounter of roof valley detai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17032"/>
            <a:ext cx="2528255" cy="286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0341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8001029" cy="48726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3998" y="980728"/>
            <a:ext cx="5544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Minimum gutter valley width (BS 5534:2014+A2:2018)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97086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9e932492502e907e30a44181331063b2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2f2fa70371dbb3fa8f1621718d752fdd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2661913-6307-48CF-9C6B-73D9063D5A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54DE9F-5D55-43FE-81F3-D99786899A68}">
  <ds:schemaRefs>
    <ds:schemaRef ds:uri="http://schemas.microsoft.com/office/2006/metadata/properties"/>
    <ds:schemaRef ds:uri="d6763200-d287-43bd-9663-450c381dd6d6"/>
    <ds:schemaRef ds:uri="http://purl.org/dc/terms/"/>
    <ds:schemaRef ds:uri="http://schemas.microsoft.com/office/2006/documentManagement/types"/>
    <ds:schemaRef ds:uri="http://purl.org/dc/dcmitype/"/>
    <ds:schemaRef ds:uri="9c361958-d63d-4444-9986-5debd40b8faa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BBDB1FF-AEFF-44B4-B3C0-6D459B0760F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2610</TotalTime>
  <Words>673</Words>
  <Application>Microsoft Office PowerPoint</Application>
  <PresentationFormat>On-screen Show (4:3)</PresentationFormat>
  <Paragraphs>237</Paragraphs>
  <Slides>44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Juan Ferriz-Papi</cp:lastModifiedBy>
  <cp:revision>70</cp:revision>
  <dcterms:created xsi:type="dcterms:W3CDTF">2017-10-09T19:23:18Z</dcterms:created>
  <dcterms:modified xsi:type="dcterms:W3CDTF">2020-02-18T10:32:00Z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