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8" r:id="rId23"/>
    <p:sldId id="279" r:id="rId24"/>
    <p:sldId id="277" r:id="rId25"/>
    <p:sldId id="280" r:id="rId26"/>
    <p:sldId id="281" r:id="rId27"/>
    <p:sldId id="282" r:id="rId28"/>
    <p:sldId id="283" r:id="rId29"/>
    <p:sldId id="284" r:id="rId30"/>
    <p:sldId id="285" r:id="rId31"/>
    <p:sldId id="286" r:id="rId32"/>
    <p:sldId id="287"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3" d="100"/>
          <a:sy n="63" d="100"/>
        </p:scale>
        <p:origin x="1380" y="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en-US"/>
              <a:t>Click to edit Master title style</a:t>
            </a:r>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fld id="{CB2EA77D-1B1F-4C43-9B89-D10735C95EDC}" type="datetimeFigureOut">
              <a:rPr lang="en-GB" smtClean="0"/>
              <a:t>03/02/2020</a:t>
            </a:fld>
            <a:endParaRPr lang="en-GB"/>
          </a:p>
        </p:txBody>
      </p:sp>
      <p:sp>
        <p:nvSpPr>
          <p:cNvPr id="17" name="Footer Placeholder 16"/>
          <p:cNvSpPr>
            <a:spLocks noGrp="1"/>
          </p:cNvSpPr>
          <p:nvPr>
            <p:ph type="ftr" sz="quarter" idx="11"/>
          </p:nvPr>
        </p:nvSpPr>
        <p:spPr>
          <a:xfrm>
            <a:off x="2898648" y="6355080"/>
            <a:ext cx="3474720" cy="365760"/>
          </a:xfrm>
        </p:spPr>
        <p:txBody>
          <a:bodyPr/>
          <a:lstStyle/>
          <a:p>
            <a:endParaRPr lang="en-GB"/>
          </a:p>
        </p:txBody>
      </p:sp>
      <p:sp>
        <p:nvSpPr>
          <p:cNvPr id="29" name="Slide Number Placeholder 28"/>
          <p:cNvSpPr>
            <a:spLocks noGrp="1"/>
          </p:cNvSpPr>
          <p:nvPr>
            <p:ph type="sldNum" sz="quarter" idx="12"/>
          </p:nvPr>
        </p:nvSpPr>
        <p:spPr>
          <a:xfrm>
            <a:off x="1216152" y="6355080"/>
            <a:ext cx="1219200" cy="365760"/>
          </a:xfrm>
        </p:spPr>
        <p:txBody>
          <a:bodyPr/>
          <a:lstStyle/>
          <a:p>
            <a:fld id="{2A453199-9BDE-49B5-83F9-1BBC34F5A450}" type="slidenum">
              <a:rPr lang="en-GB" smtClean="0"/>
              <a:t>‹#›</a:t>
            </a:fld>
            <a:endParaRPr lang="en-GB"/>
          </a:p>
        </p:txBody>
      </p:sp>
      <p:sp>
        <p:nvSpPr>
          <p:cNvPr id="21" name="Rectangle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Rectangle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CB2EA77D-1B1F-4C43-9B89-D10735C95EDC}" type="datetimeFigureOut">
              <a:rPr lang="en-GB" smtClean="0"/>
              <a:t>03/02/2020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453199-9BDE-49B5-83F9-1BBC34F5A450}" type="slidenum">
              <a:rPr lang="en-GB" smtClean="0"/>
              <a:t>‹#›</a:t>
            </a:fld>
            <a:endParaRPr lang="en-GB"/>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a:t>Click to edit Master title style</a:t>
            </a:r>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fld id="{CB2EA77D-1B1F-4C43-9B89-D10735C95EDC}" type="datetimeFigureOut">
              <a:rPr lang="en-GB" smtClean="0"/>
              <a:t>03/02/2020</a:t>
            </a:fld>
            <a:endParaRPr lang="en-GB"/>
          </a:p>
        </p:txBody>
      </p:sp>
      <p:sp>
        <p:nvSpPr>
          <p:cNvPr id="5" name="Footer Placeholder 4"/>
          <p:cNvSpPr>
            <a:spLocks noGrp="1"/>
          </p:cNvSpPr>
          <p:nvPr>
            <p:ph type="ftr" sz="quarter" idx="11"/>
          </p:nvPr>
        </p:nvSpPr>
        <p:spPr>
          <a:xfrm>
            <a:off x="2898648" y="6355080"/>
            <a:ext cx="3474720" cy="365760"/>
          </a:xfrm>
        </p:spPr>
        <p:txBody>
          <a:bodyPr/>
          <a:lstStyle/>
          <a:p>
            <a:endParaRPr lang="en-GB"/>
          </a:p>
        </p:txBody>
      </p:sp>
      <p:sp>
        <p:nvSpPr>
          <p:cNvPr id="6" name="Slide Number Placeholder 5"/>
          <p:cNvSpPr>
            <a:spLocks noGrp="1"/>
          </p:cNvSpPr>
          <p:nvPr>
            <p:ph type="sldNum" sz="quarter" idx="12"/>
          </p:nvPr>
        </p:nvSpPr>
        <p:spPr>
          <a:xfrm>
            <a:off x="1069848" y="6355080"/>
            <a:ext cx="1520952" cy="365760"/>
          </a:xfrm>
        </p:spPr>
        <p:txBody>
          <a:bodyPr/>
          <a:lstStyle/>
          <a:p>
            <a:fld id="{2A453199-9BDE-49B5-83F9-1BBC34F5A450}" type="slidenum">
              <a:rPr lang="en-GB" smtClean="0"/>
              <a:t>‹#›</a:t>
            </a:fld>
            <a:endParaRPr lang="en-GB"/>
          </a:p>
        </p:txBody>
      </p:sp>
      <p:sp>
        <p:nvSpPr>
          <p:cNvPr id="7" name="Rectangle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CB2EA77D-1B1F-4C43-9B89-D10735C95EDC}" type="datetimeFigureOut">
              <a:rPr lang="en-GB" smtClean="0"/>
              <a:t>03/02/2020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453199-9BDE-49B5-83F9-1BBC34F5A450}" type="slidenum">
              <a:rPr lang="en-GB" smtClean="0"/>
              <a:t>‹#›</a:t>
            </a:fld>
            <a:endParaRPr lang="en-GB"/>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CB2EA77D-1B1F-4C43-9B89-D10735C95EDC}" type="datetimeFigureOut">
              <a:rPr lang="en-GB" smtClean="0"/>
              <a:t>03/02/2020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A453199-9BDE-49B5-83F9-1BBC34F5A450}" type="slidenum">
              <a:rPr lang="en-GB" smtClean="0"/>
              <a:t>‹#›</a:t>
            </a:fld>
            <a:endParaRPr lang="en-GB"/>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CB2EA77D-1B1F-4C43-9B89-D10735C95EDC}" type="datetimeFigureOut">
              <a:rPr lang="en-GB" smtClean="0"/>
              <a:t>03/02/2020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A453199-9BDE-49B5-83F9-1BBC34F5A450}" type="slidenum">
              <a:rPr lang="en-GB" smtClean="0"/>
              <a:t>‹#›</a:t>
            </a:fld>
            <a:endParaRPr lang="en-GB"/>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2EA77D-1B1F-4C43-9B89-D10735C95EDC}" type="datetimeFigureOut">
              <a:rPr lang="en-GB" smtClean="0"/>
              <a:t>03/02/2020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A453199-9BDE-49B5-83F9-1BBC34F5A450}" type="slidenum">
              <a:rPr lang="en-GB" smtClean="0"/>
              <a:t>‹#›</a:t>
            </a:fld>
            <a:endParaRPr lang="en-GB"/>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a:t>Click to edit Master title style</a:t>
            </a:r>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CB2EA77D-1B1F-4C43-9B89-D10735C95EDC}" type="datetimeFigureOut">
              <a:rPr lang="en-GB" smtClean="0"/>
              <a:t>03/02/2020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453199-9BDE-49B5-83F9-1BBC34F5A450}" type="slidenum">
              <a:rPr lang="en-GB" smtClean="0"/>
              <a:t>‹#›</a:t>
            </a:fld>
            <a:endParaRPr lang="en-GB"/>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a:t>Click to edit Master title style</a:t>
            </a:r>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CB2EA77D-1B1F-4C43-9B89-D10735C95EDC}" type="datetimeFigureOut">
              <a:rPr lang="en-GB" smtClean="0"/>
              <a:t>03/02/2020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453199-9BDE-49B5-83F9-1BBC34F5A450}" type="slidenum">
              <a:rPr lang="en-GB" smtClean="0"/>
              <a:t>‹#›</a:t>
            </a:fld>
            <a:endParaRPr lang="en-GB"/>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B2EA77D-1B1F-4C43-9B89-D10735C95EDC}" type="datetimeFigureOut">
              <a:rPr lang="en-GB" smtClean="0"/>
              <a:t>03/02/2020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453199-9BDE-49B5-83F9-1BBC34F5A450}"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B2EA77D-1B1F-4C43-9B89-D10735C95EDC}" type="datetimeFigureOut">
              <a:rPr lang="en-GB" smtClean="0"/>
              <a:t>03/02/2020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453199-9BDE-49B5-83F9-1BBC34F5A450}" type="slidenum">
              <a:rPr lang="en-GB" smtClean="0"/>
              <a:t>‹#›</a:t>
            </a:fld>
            <a:endParaRPr lang="en-GB"/>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152400"/>
            <a:ext cx="8229600" cy="990600"/>
          </a:xfrm>
          <a:prstGeom prst="rect">
            <a:avLst/>
          </a:prstGeom>
        </p:spPr>
        <p:txBody>
          <a:bodyPr vert="horz" anchor="b" anchorCtr="0">
            <a:normAutofit/>
          </a:bodyPr>
          <a:lstStyle/>
          <a:p>
            <a:r>
              <a:rPr kumimoji="0" lang="en-US"/>
              <a:t>Click to edit Master title style</a:t>
            </a:r>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CB2EA77D-1B1F-4C43-9B89-D10735C95EDC}" type="datetimeFigureOut">
              <a:rPr lang="en-GB" smtClean="0"/>
              <a:t>03/02/2020</a:t>
            </a:fld>
            <a:endParaRPr lang="en-GB"/>
          </a:p>
        </p:txBody>
      </p:sp>
      <p:sp>
        <p:nvSpPr>
          <p:cNvPr id="3" name="Footer Placeholder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en-GB"/>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2A453199-9BDE-49B5-83F9-1BBC34F5A450}" type="slidenum">
              <a:rPr lang="en-GB" smtClean="0"/>
              <a:t>‹#›</a:t>
            </a:fld>
            <a:endParaRPr lang="en-GB"/>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SJYW6013</a:t>
            </a:r>
          </a:p>
        </p:txBody>
      </p:sp>
      <p:sp>
        <p:nvSpPr>
          <p:cNvPr id="3" name="Subtitle 2"/>
          <p:cNvSpPr>
            <a:spLocks noGrp="1"/>
          </p:cNvSpPr>
          <p:nvPr>
            <p:ph type="subTitle" idx="1"/>
          </p:nvPr>
        </p:nvSpPr>
        <p:spPr/>
        <p:txBody>
          <a:bodyPr>
            <a:normAutofit fontScale="70000" lnSpcReduction="20000"/>
          </a:bodyPr>
          <a:lstStyle/>
          <a:p>
            <a:r>
              <a:rPr lang="en-GB" dirty="0"/>
              <a:t>Lecture 2</a:t>
            </a:r>
          </a:p>
          <a:p>
            <a:r>
              <a:rPr lang="en-GB" dirty="0"/>
              <a:t>Young People and Wellbeing</a:t>
            </a:r>
          </a:p>
        </p:txBody>
      </p:sp>
    </p:spTree>
    <p:extLst>
      <p:ext uri="{BB962C8B-B14F-4D97-AF65-F5344CB8AC3E}">
        <p14:creationId xmlns:p14="http://schemas.microsoft.com/office/powerpoint/2010/main" val="17559480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Young People and Wellbeing</a:t>
            </a:r>
          </a:p>
        </p:txBody>
      </p:sp>
      <p:sp>
        <p:nvSpPr>
          <p:cNvPr id="3" name="Content Placeholder 2"/>
          <p:cNvSpPr>
            <a:spLocks noGrp="1"/>
          </p:cNvSpPr>
          <p:nvPr>
            <p:ph sz="quarter" idx="1"/>
          </p:nvPr>
        </p:nvSpPr>
        <p:spPr/>
        <p:txBody>
          <a:bodyPr/>
          <a:lstStyle/>
          <a:p>
            <a:r>
              <a:rPr lang="en-GB" dirty="0"/>
              <a:t>Happiness and wellbeing have been the topic of recent widespread debate even though the issue of how to flourish through life, balancing the fleeting pleasures with a more enduring contentment, has a long history dating to Socrates and Plato (McMahon, 2006).</a:t>
            </a:r>
          </a:p>
          <a:p>
            <a:r>
              <a:rPr lang="en-GB" dirty="0"/>
              <a:t>Contemporary writers view wellbeing as having both subjective and objective components; those aspects that reflect a young person’s thoughts and emotional experiences around their life (subjective wellbeing) and then more concrete characteristics such as income, physical health, education, housing, etc. (Argyle, 2004:14).</a:t>
            </a:r>
          </a:p>
        </p:txBody>
      </p:sp>
    </p:spTree>
    <p:extLst>
      <p:ext uri="{BB962C8B-B14F-4D97-AF65-F5344CB8AC3E}">
        <p14:creationId xmlns:p14="http://schemas.microsoft.com/office/powerpoint/2010/main" val="27983358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Young People and Wellbeing</a:t>
            </a:r>
          </a:p>
        </p:txBody>
      </p:sp>
      <p:sp>
        <p:nvSpPr>
          <p:cNvPr id="3" name="Content Placeholder 2"/>
          <p:cNvSpPr>
            <a:spLocks noGrp="1"/>
          </p:cNvSpPr>
          <p:nvPr>
            <p:ph sz="quarter" idx="1"/>
          </p:nvPr>
        </p:nvSpPr>
        <p:spPr/>
        <p:txBody>
          <a:bodyPr/>
          <a:lstStyle/>
          <a:p>
            <a:r>
              <a:rPr lang="en-GB" dirty="0"/>
              <a:t>The study of adolescent wellbeing is complicated by the physiological changes associated with the maturation process, and also the changes in resources and relationships that come with adulthood so that with age people tend to have better wellbeing than when they were young (</a:t>
            </a:r>
            <a:r>
              <a:rPr lang="en-GB" dirty="0" err="1"/>
              <a:t>Helson</a:t>
            </a:r>
            <a:r>
              <a:rPr lang="en-GB" dirty="0"/>
              <a:t> and </a:t>
            </a:r>
            <a:r>
              <a:rPr lang="en-GB" dirty="0" err="1"/>
              <a:t>Lohnen</a:t>
            </a:r>
            <a:r>
              <a:rPr lang="en-GB" dirty="0"/>
              <a:t> 1998).</a:t>
            </a:r>
          </a:p>
          <a:p>
            <a:r>
              <a:rPr lang="en-GB" dirty="0"/>
              <a:t>National governments and institutions such as the World Health Organization are keen to promote the wellbeing of young people and have worked with social scientists to define and measure wellbeing in their efforts to develop policies to enhance the quality of life of young people.</a:t>
            </a:r>
          </a:p>
        </p:txBody>
      </p:sp>
    </p:spTree>
    <p:extLst>
      <p:ext uri="{BB962C8B-B14F-4D97-AF65-F5344CB8AC3E}">
        <p14:creationId xmlns:p14="http://schemas.microsoft.com/office/powerpoint/2010/main" val="2974801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Wellbeing Polices</a:t>
            </a:r>
          </a:p>
        </p:txBody>
      </p:sp>
      <p:sp>
        <p:nvSpPr>
          <p:cNvPr id="3" name="Content Placeholder 2"/>
          <p:cNvSpPr>
            <a:spLocks noGrp="1"/>
          </p:cNvSpPr>
          <p:nvPr>
            <p:ph sz="quarter" idx="1"/>
          </p:nvPr>
        </p:nvSpPr>
        <p:spPr/>
        <p:txBody>
          <a:bodyPr>
            <a:normAutofit fontScale="92500" lnSpcReduction="10000"/>
          </a:bodyPr>
          <a:lstStyle/>
          <a:p>
            <a:r>
              <a:rPr lang="en-GB" dirty="0"/>
              <a:t>Wellbeing programmes developed by governments usually involve several quality of life benchmarks such as good mental health and physical health, safety,  opportunity for achievement and personal development, social participation and economic resources (Department for Education and Skills, 2003; Happy Planet Index, 2009).</a:t>
            </a:r>
          </a:p>
          <a:p>
            <a:r>
              <a:rPr lang="en-GB" dirty="0"/>
              <a:t>When trying to assess quality of life researchers measure the subjective and objective elements of wellbeing most commonly through social surveys. </a:t>
            </a:r>
          </a:p>
          <a:p>
            <a:r>
              <a:rPr lang="en-GB" dirty="0"/>
              <a:t>This also involves some calculation of the balance of positive characteristics  (such as good educational development) with negative characteristics (such as ill health) to produce some overall wellbeing score (UNICEF, 2007).</a:t>
            </a:r>
          </a:p>
        </p:txBody>
      </p:sp>
    </p:spTree>
    <p:extLst>
      <p:ext uri="{BB962C8B-B14F-4D97-AF65-F5344CB8AC3E}">
        <p14:creationId xmlns:p14="http://schemas.microsoft.com/office/powerpoint/2010/main" val="41752023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Wellbeing Polices</a:t>
            </a:r>
          </a:p>
        </p:txBody>
      </p:sp>
      <p:sp>
        <p:nvSpPr>
          <p:cNvPr id="3" name="Content Placeholder 2"/>
          <p:cNvSpPr>
            <a:spLocks noGrp="1"/>
          </p:cNvSpPr>
          <p:nvPr>
            <p:ph sz="quarter" idx="1"/>
          </p:nvPr>
        </p:nvSpPr>
        <p:spPr/>
        <p:txBody>
          <a:bodyPr/>
          <a:lstStyle/>
          <a:p>
            <a:r>
              <a:rPr lang="en-GB" dirty="0"/>
              <a:t>In this way data from social surveys can be used to compare the wellbeing of young people in different societies and also assess how wellbeing changes over time.</a:t>
            </a:r>
          </a:p>
          <a:p>
            <a:r>
              <a:rPr lang="en-GB" dirty="0"/>
              <a:t>Policy-makers, practitioners and researchers are keen to know what are the key factors that explain differences in young people’s wellbeing.</a:t>
            </a:r>
          </a:p>
          <a:p>
            <a:pPr marL="0" indent="0">
              <a:buNone/>
            </a:pPr>
            <a:endParaRPr lang="en-GB" dirty="0"/>
          </a:p>
        </p:txBody>
      </p:sp>
    </p:spTree>
    <p:extLst>
      <p:ext uri="{BB962C8B-B14F-4D97-AF65-F5344CB8AC3E}">
        <p14:creationId xmlns:p14="http://schemas.microsoft.com/office/powerpoint/2010/main" val="35928254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Group Task</a:t>
            </a:r>
          </a:p>
        </p:txBody>
      </p:sp>
      <p:sp>
        <p:nvSpPr>
          <p:cNvPr id="3" name="Content Placeholder 2"/>
          <p:cNvSpPr>
            <a:spLocks noGrp="1"/>
          </p:cNvSpPr>
          <p:nvPr>
            <p:ph sz="quarter" idx="1"/>
          </p:nvPr>
        </p:nvSpPr>
        <p:spPr/>
        <p:txBody>
          <a:bodyPr/>
          <a:lstStyle/>
          <a:p>
            <a:r>
              <a:rPr lang="en-GB" dirty="0"/>
              <a:t>In small groups discuss the following and feedback your thoughts.</a:t>
            </a:r>
          </a:p>
          <a:p>
            <a:pPr lvl="1"/>
            <a:r>
              <a:rPr lang="en-GB" dirty="0"/>
              <a:t>Is the quality of life rooted in material processes so that deprivation is the key cause of poor wellbeing as economists might argue? </a:t>
            </a:r>
          </a:p>
          <a:p>
            <a:pPr lvl="1"/>
            <a:r>
              <a:rPr lang="en-GB" dirty="0"/>
              <a:t>Or is the quality of social relationships more important to wellbeing – divorce and family conflict, for example, being a key barrier to good wellbeing as some sociologists suggests? </a:t>
            </a:r>
          </a:p>
          <a:p>
            <a:pPr lvl="1"/>
            <a:r>
              <a:rPr lang="en-GB" dirty="0"/>
              <a:t>Or as psychologists claim, are there some people genetically predisposed  to develop certain personality traits that frame their wellbeing irrespective of their social resources and opportunities in life?  </a:t>
            </a:r>
          </a:p>
        </p:txBody>
      </p:sp>
    </p:spTree>
    <p:extLst>
      <p:ext uri="{BB962C8B-B14F-4D97-AF65-F5344CB8AC3E}">
        <p14:creationId xmlns:p14="http://schemas.microsoft.com/office/powerpoint/2010/main" val="36637451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Feedback</a:t>
            </a:r>
          </a:p>
        </p:txBody>
      </p:sp>
      <p:sp>
        <p:nvSpPr>
          <p:cNvPr id="3" name="Content Placeholder 2"/>
          <p:cNvSpPr>
            <a:spLocks noGrp="1"/>
          </p:cNvSpPr>
          <p:nvPr>
            <p:ph sz="quarter" idx="1"/>
          </p:nvPr>
        </p:nvSpPr>
        <p:spPr/>
        <p:txBody>
          <a:bodyPr/>
          <a:lstStyle/>
          <a:p>
            <a:r>
              <a:rPr lang="en-GB" dirty="0"/>
              <a:t>Recent commentators suggest that all of these processes (and others) may be relevant to an understanding of wellbeing and contemporary research tries to accommodate this complexity in the analysis of quality of life (Layard and Dunn, 2009).</a:t>
            </a:r>
          </a:p>
          <a:p>
            <a:pPr marL="0" indent="0">
              <a:buNone/>
            </a:pPr>
            <a:r>
              <a:rPr lang="en-GB" dirty="0"/>
              <a:t> </a:t>
            </a:r>
          </a:p>
        </p:txBody>
      </p:sp>
    </p:spTree>
    <p:extLst>
      <p:ext uri="{BB962C8B-B14F-4D97-AF65-F5344CB8AC3E}">
        <p14:creationId xmlns:p14="http://schemas.microsoft.com/office/powerpoint/2010/main" val="21024875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Wellbeing in Developing Societies</a:t>
            </a:r>
          </a:p>
        </p:txBody>
      </p:sp>
      <p:sp>
        <p:nvSpPr>
          <p:cNvPr id="3" name="Content Placeholder 2"/>
          <p:cNvSpPr>
            <a:spLocks noGrp="1"/>
          </p:cNvSpPr>
          <p:nvPr>
            <p:ph sz="quarter" idx="1"/>
          </p:nvPr>
        </p:nvSpPr>
        <p:spPr/>
        <p:txBody>
          <a:bodyPr>
            <a:normAutofit lnSpcReduction="10000"/>
          </a:bodyPr>
          <a:lstStyle/>
          <a:p>
            <a:r>
              <a:rPr lang="en-GB" dirty="0"/>
              <a:t>In developing societies the issues that frame young people’s wellbeing are rather more transparent than those in rich societies.</a:t>
            </a:r>
          </a:p>
          <a:p>
            <a:r>
              <a:rPr lang="en-GB" dirty="0"/>
              <a:t>Material deprivation, poor nutrition, limited access to health, education, welfare provision and a dangerous environment structure the lives of children and youth in emerging societies.</a:t>
            </a:r>
          </a:p>
          <a:p>
            <a:r>
              <a:rPr lang="en-GB" dirty="0"/>
              <a:t>Three quarters of the children who are obese in the world (some 20 million under five years of age) live not in rich societies as one might expect but in poor countries marked by inadequate diets (World Health Organization, 2004).</a:t>
            </a:r>
          </a:p>
          <a:p>
            <a:endParaRPr lang="en-GB" dirty="0"/>
          </a:p>
        </p:txBody>
      </p:sp>
    </p:spTree>
    <p:extLst>
      <p:ext uri="{BB962C8B-B14F-4D97-AF65-F5344CB8AC3E}">
        <p14:creationId xmlns:p14="http://schemas.microsoft.com/office/powerpoint/2010/main" val="203692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Wellbeing in Developing Societies</a:t>
            </a:r>
          </a:p>
        </p:txBody>
      </p:sp>
      <p:sp>
        <p:nvSpPr>
          <p:cNvPr id="3" name="Content Placeholder 2"/>
          <p:cNvSpPr>
            <a:spLocks noGrp="1"/>
          </p:cNvSpPr>
          <p:nvPr>
            <p:ph sz="quarter" idx="1"/>
          </p:nvPr>
        </p:nvSpPr>
        <p:spPr/>
        <p:txBody>
          <a:bodyPr/>
          <a:lstStyle/>
          <a:p>
            <a:r>
              <a:rPr lang="en-GB" dirty="0"/>
              <a:t>Of the children under five years of age who die in these countries , 35 per cent do so because of malnutrition (World Health Organization 2004).</a:t>
            </a:r>
          </a:p>
          <a:p>
            <a:r>
              <a:rPr lang="en-GB" dirty="0"/>
              <a:t>A half of children who die each year, over one million, are through injury (95 per cent of childhood deaths through injury occur in poor societies) and a further quarter succumb to infectious diseases, most of which are preventable (World Health Organization 2009).</a:t>
            </a:r>
          </a:p>
        </p:txBody>
      </p:sp>
    </p:spTree>
    <p:extLst>
      <p:ext uri="{BB962C8B-B14F-4D97-AF65-F5344CB8AC3E}">
        <p14:creationId xmlns:p14="http://schemas.microsoft.com/office/powerpoint/2010/main" val="9731713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Wellbeing in Developing Societies</a:t>
            </a:r>
          </a:p>
        </p:txBody>
      </p:sp>
      <p:sp>
        <p:nvSpPr>
          <p:cNvPr id="3" name="Content Placeholder 2"/>
          <p:cNvSpPr>
            <a:spLocks noGrp="1"/>
          </p:cNvSpPr>
          <p:nvPr>
            <p:ph sz="quarter" idx="1"/>
          </p:nvPr>
        </p:nvSpPr>
        <p:spPr/>
        <p:txBody>
          <a:bodyPr/>
          <a:lstStyle/>
          <a:p>
            <a:r>
              <a:rPr lang="en-GB" dirty="0"/>
              <a:t>Though here have been improvements in recent decades, the disparities between the lives of children and young people in rich societies and those elsewhere are stark.</a:t>
            </a:r>
          </a:p>
          <a:p>
            <a:r>
              <a:rPr lang="en-GB" dirty="0"/>
              <a:t>Infant mortality rates in poorer societies can reach 100-150 deaths per thousand compared to 7-10 per thousand in affluent countries so one realises that many children around the world do not live to became teenagers (World Health Organization 2005:8). </a:t>
            </a:r>
          </a:p>
          <a:p>
            <a:endParaRPr lang="en-GB" dirty="0"/>
          </a:p>
        </p:txBody>
      </p:sp>
    </p:spTree>
    <p:extLst>
      <p:ext uri="{BB962C8B-B14F-4D97-AF65-F5344CB8AC3E}">
        <p14:creationId xmlns:p14="http://schemas.microsoft.com/office/powerpoint/2010/main" val="35330647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Wellbeing in Developing Societies</a:t>
            </a:r>
          </a:p>
        </p:txBody>
      </p:sp>
      <p:sp>
        <p:nvSpPr>
          <p:cNvPr id="3" name="Content Placeholder 2"/>
          <p:cNvSpPr>
            <a:spLocks noGrp="1"/>
          </p:cNvSpPr>
          <p:nvPr>
            <p:ph sz="quarter" idx="1"/>
          </p:nvPr>
        </p:nvSpPr>
        <p:spPr/>
        <p:txBody>
          <a:bodyPr>
            <a:normAutofit lnSpcReduction="10000"/>
          </a:bodyPr>
          <a:lstStyle/>
          <a:p>
            <a:r>
              <a:rPr lang="en-GB" dirty="0"/>
              <a:t>Clearly the continued poverty and exploitation of young people around the world raises serious questions about the possibility of universal human rights and wellbeing for young people.</a:t>
            </a:r>
          </a:p>
          <a:p>
            <a:r>
              <a:rPr lang="en-GB" dirty="0"/>
              <a:t>Improving the lives of children and young people in poorer and richer societies alike is accordingly central to the United Nations Development strategy (United Nations 2007) as well as many other agencies, charities and governments around the world.</a:t>
            </a:r>
          </a:p>
          <a:p>
            <a:r>
              <a:rPr lang="en-GB" dirty="0"/>
              <a:t>For most this involves reducing the suffering experienced by young people by ensuring adequate nutrition, safe environments and access to health, education and welfare services. </a:t>
            </a:r>
          </a:p>
        </p:txBody>
      </p:sp>
    </p:spTree>
    <p:extLst>
      <p:ext uri="{BB962C8B-B14F-4D97-AF65-F5344CB8AC3E}">
        <p14:creationId xmlns:p14="http://schemas.microsoft.com/office/powerpoint/2010/main" val="12228105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Group Task</a:t>
            </a:r>
          </a:p>
        </p:txBody>
      </p:sp>
      <p:sp>
        <p:nvSpPr>
          <p:cNvPr id="3" name="Content Placeholder 2"/>
          <p:cNvSpPr>
            <a:spLocks noGrp="1"/>
          </p:cNvSpPr>
          <p:nvPr>
            <p:ph sz="quarter" idx="1"/>
          </p:nvPr>
        </p:nvSpPr>
        <p:spPr/>
        <p:txBody>
          <a:bodyPr/>
          <a:lstStyle/>
          <a:p>
            <a:r>
              <a:rPr lang="en-GB" dirty="0"/>
              <a:t>Consider the previous slides and the information provided – can you relate this to any current affairs?</a:t>
            </a:r>
          </a:p>
          <a:p>
            <a:pPr lvl="1"/>
            <a:r>
              <a:rPr lang="en-GB" dirty="0"/>
              <a:t>Discuss the health and wellbeing of children and young people involved in the current refugee crisis. </a:t>
            </a:r>
          </a:p>
          <a:p>
            <a:pPr lvl="1"/>
            <a:r>
              <a:rPr lang="en-GB" dirty="0"/>
              <a:t>Use the model provided on the next slide to draw out themes to  help your discussion.</a:t>
            </a:r>
          </a:p>
        </p:txBody>
      </p:sp>
    </p:spTree>
    <p:extLst>
      <p:ext uri="{BB962C8B-B14F-4D97-AF65-F5344CB8AC3E}">
        <p14:creationId xmlns:p14="http://schemas.microsoft.com/office/powerpoint/2010/main" val="35863996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Factors that affect a young person’s health and wellbeing</a:t>
            </a:r>
          </a:p>
        </p:txBody>
      </p:sp>
      <p:pic>
        <p:nvPicPr>
          <p:cNvPr id="4"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683568" y="1196752"/>
            <a:ext cx="7632847" cy="51125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087466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Feedback</a:t>
            </a:r>
          </a:p>
        </p:txBody>
      </p:sp>
      <p:sp>
        <p:nvSpPr>
          <p:cNvPr id="3" name="Content Placeholder 2"/>
          <p:cNvSpPr>
            <a:spLocks noGrp="1"/>
          </p:cNvSpPr>
          <p:nvPr>
            <p:ph sz="quarter" idx="1"/>
          </p:nvPr>
        </p:nvSpPr>
        <p:spPr/>
        <p:txBody>
          <a:bodyPr/>
          <a:lstStyle/>
          <a:p>
            <a:endParaRPr lang="en-GB" dirty="0"/>
          </a:p>
        </p:txBody>
      </p:sp>
    </p:spTree>
    <p:extLst>
      <p:ext uri="{BB962C8B-B14F-4D97-AF65-F5344CB8AC3E}">
        <p14:creationId xmlns:p14="http://schemas.microsoft.com/office/powerpoint/2010/main" val="3443136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Adolescent Wellbeing</a:t>
            </a:r>
          </a:p>
        </p:txBody>
      </p:sp>
      <p:sp>
        <p:nvSpPr>
          <p:cNvPr id="3" name="Content Placeholder 2"/>
          <p:cNvSpPr>
            <a:spLocks noGrp="1"/>
          </p:cNvSpPr>
          <p:nvPr>
            <p:ph sz="quarter" idx="1"/>
          </p:nvPr>
        </p:nvSpPr>
        <p:spPr/>
        <p:txBody>
          <a:bodyPr>
            <a:normAutofit lnSpcReduction="10000"/>
          </a:bodyPr>
          <a:lstStyle/>
          <a:p>
            <a:r>
              <a:rPr lang="en-GB" dirty="0"/>
              <a:t>The picture of adolescent wellbeing in richer societies is more complex than that in developing societies. </a:t>
            </a:r>
          </a:p>
          <a:p>
            <a:r>
              <a:rPr lang="en-GB" dirty="0"/>
              <a:t>There are worrying epidemiological trends, with increases in the incidence of anxiety and depression among young people and  significant growth in the use of anti-depressants among the young (Martin, 2007).  </a:t>
            </a:r>
          </a:p>
          <a:p>
            <a:r>
              <a:rPr lang="en-GB" dirty="0"/>
              <a:t>Suicide rates for those under twenty-four years of age in Western societies have tripled in the last fifty years even as rates for adults have declined in this period (Cutler et al 2001), and suicide is one of the major causes of death for young people and particularly young men (Wasserman et al., 2005).</a:t>
            </a:r>
          </a:p>
        </p:txBody>
      </p:sp>
    </p:spTree>
    <p:extLst>
      <p:ext uri="{BB962C8B-B14F-4D97-AF65-F5344CB8AC3E}">
        <p14:creationId xmlns:p14="http://schemas.microsoft.com/office/powerpoint/2010/main" val="1611214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Adolescent Wellbeing</a:t>
            </a:r>
          </a:p>
        </p:txBody>
      </p:sp>
      <p:sp>
        <p:nvSpPr>
          <p:cNvPr id="3" name="Content Placeholder 2"/>
          <p:cNvSpPr>
            <a:spLocks noGrp="1"/>
          </p:cNvSpPr>
          <p:nvPr>
            <p:ph sz="quarter" idx="1"/>
          </p:nvPr>
        </p:nvSpPr>
        <p:spPr>
          <a:xfrm>
            <a:off x="457200" y="1219200"/>
            <a:ext cx="8229600" cy="5378152"/>
          </a:xfrm>
        </p:spPr>
        <p:txBody>
          <a:bodyPr>
            <a:normAutofit/>
          </a:bodyPr>
          <a:lstStyle/>
          <a:p>
            <a:r>
              <a:rPr lang="en-GB" dirty="0"/>
              <a:t>As one might expect growing up in low income homes and societies marked by social inequality can undermine the quality of life of young people – as we see in the UK and the USA (UNICEF, 2007).</a:t>
            </a:r>
          </a:p>
          <a:p>
            <a:r>
              <a:rPr lang="en-GB" dirty="0"/>
              <a:t>Young people’s lives have become </a:t>
            </a:r>
            <a:r>
              <a:rPr lang="en-GB" dirty="0" err="1"/>
              <a:t>commodified</a:t>
            </a:r>
            <a:r>
              <a:rPr lang="en-GB" dirty="0"/>
              <a:t> to such an extent in recent years that to lack the money to participate in consumerist lifestyles has a profoundly exclusionary effect on both the social identities and everyday life chances of adolescents.  </a:t>
            </a:r>
          </a:p>
          <a:p>
            <a:r>
              <a:rPr lang="en-GB" dirty="0"/>
              <a:t>But the UNICEF report notes that other factors are also significant when explaining how countries such as the UK and USA score poorly for adolescent wellbeing.</a:t>
            </a:r>
          </a:p>
          <a:p>
            <a:endParaRPr lang="en-GB" dirty="0"/>
          </a:p>
        </p:txBody>
      </p:sp>
    </p:spTree>
    <p:extLst>
      <p:ext uri="{BB962C8B-B14F-4D97-AF65-F5344CB8AC3E}">
        <p14:creationId xmlns:p14="http://schemas.microsoft.com/office/powerpoint/2010/main" val="25732548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Task</a:t>
            </a:r>
          </a:p>
        </p:txBody>
      </p:sp>
      <p:sp>
        <p:nvSpPr>
          <p:cNvPr id="3" name="Content Placeholder 2"/>
          <p:cNvSpPr>
            <a:spLocks noGrp="1"/>
          </p:cNvSpPr>
          <p:nvPr>
            <p:ph sz="quarter" idx="1"/>
          </p:nvPr>
        </p:nvSpPr>
        <p:spPr/>
        <p:txBody>
          <a:bodyPr/>
          <a:lstStyle/>
          <a:p>
            <a:r>
              <a:rPr lang="en-GB" dirty="0"/>
              <a:t>In pairs discuss what the UNICEF report refers to as the ‘other factors’ that influence young people’s wellbeing in the UK.</a:t>
            </a:r>
          </a:p>
          <a:p>
            <a:r>
              <a:rPr lang="en-GB" dirty="0"/>
              <a:t>List these issues and consider one or two examples from your list in which youth work could support.</a:t>
            </a:r>
          </a:p>
          <a:p>
            <a:r>
              <a:rPr lang="en-GB" dirty="0"/>
              <a:t>Feedback.</a:t>
            </a:r>
          </a:p>
        </p:txBody>
      </p:sp>
    </p:spTree>
    <p:extLst>
      <p:ext uri="{BB962C8B-B14F-4D97-AF65-F5344CB8AC3E}">
        <p14:creationId xmlns:p14="http://schemas.microsoft.com/office/powerpoint/2010/main" val="24005671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Adolescent Wellbeing</a:t>
            </a:r>
          </a:p>
        </p:txBody>
      </p:sp>
      <p:sp>
        <p:nvSpPr>
          <p:cNvPr id="3" name="Content Placeholder 2"/>
          <p:cNvSpPr>
            <a:spLocks noGrp="1"/>
          </p:cNvSpPr>
          <p:nvPr>
            <p:ph sz="quarter" idx="1"/>
          </p:nvPr>
        </p:nvSpPr>
        <p:spPr/>
        <p:txBody>
          <a:bodyPr/>
          <a:lstStyle/>
          <a:p>
            <a:r>
              <a:rPr lang="en-GB" dirty="0"/>
              <a:t>Family conflict and breakdown, friendship networks that are more confrontational than supportive and schooling experiences marked by hostility and violence all take their toll on the lives of young people in these countries. </a:t>
            </a:r>
          </a:p>
        </p:txBody>
      </p:sp>
    </p:spTree>
    <p:extLst>
      <p:ext uri="{BB962C8B-B14F-4D97-AF65-F5344CB8AC3E}">
        <p14:creationId xmlns:p14="http://schemas.microsoft.com/office/powerpoint/2010/main" val="2137457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Adolescent Wellbeing</a:t>
            </a:r>
          </a:p>
        </p:txBody>
      </p:sp>
      <p:sp>
        <p:nvSpPr>
          <p:cNvPr id="3" name="Content Placeholder 2"/>
          <p:cNvSpPr>
            <a:spLocks noGrp="1"/>
          </p:cNvSpPr>
          <p:nvPr>
            <p:ph sz="quarter" idx="1"/>
          </p:nvPr>
        </p:nvSpPr>
        <p:spPr/>
        <p:txBody>
          <a:bodyPr/>
          <a:lstStyle/>
          <a:p>
            <a:r>
              <a:rPr lang="en-GB" dirty="0"/>
              <a:t>By contrast young people in Scandinavian societies such as Sweden and Denmark enjoy better lives in part because there is greater social equality but also as they experience institutions and relationships characterised more by trust, respect and mutual support.</a:t>
            </a:r>
          </a:p>
          <a:p>
            <a:r>
              <a:rPr lang="en-GB" dirty="0"/>
              <a:t>Recent studies into the poor wellbeing of children in the UK (Layard and Dunn, 2009) note that further problematic behaviours emerge that can compound the difficulties such young people experience.</a:t>
            </a:r>
          </a:p>
          <a:p>
            <a:endParaRPr lang="en-GB" dirty="0"/>
          </a:p>
        </p:txBody>
      </p:sp>
    </p:spTree>
    <p:extLst>
      <p:ext uri="{BB962C8B-B14F-4D97-AF65-F5344CB8AC3E}">
        <p14:creationId xmlns:p14="http://schemas.microsoft.com/office/powerpoint/2010/main" val="19819623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Adolescent Wellbeing</a:t>
            </a:r>
          </a:p>
        </p:txBody>
      </p:sp>
      <p:sp>
        <p:nvSpPr>
          <p:cNvPr id="3" name="Content Placeholder 2"/>
          <p:cNvSpPr>
            <a:spLocks noGrp="1"/>
          </p:cNvSpPr>
          <p:nvPr>
            <p:ph sz="quarter" idx="1"/>
          </p:nvPr>
        </p:nvSpPr>
        <p:spPr/>
        <p:txBody>
          <a:bodyPr/>
          <a:lstStyle/>
          <a:p>
            <a:r>
              <a:rPr lang="en-GB" dirty="0"/>
              <a:t>Countries at the bottom of the adolescent wellbeing league table (such as the UK, USA, Hungary and Austria) have significant percentages of their young people who drink alcohol, smoke cannabis, are sexually active at an early age and who are involved in violent behaviour.</a:t>
            </a:r>
          </a:p>
          <a:p>
            <a:r>
              <a:rPr lang="en-GB" dirty="0"/>
              <a:t>Taken together these early childhood experiences and patterns of behaviour condition the subjective wellbeing and social identities of adolescents as well as the sorts of transitions they make through childhood, adolescence and into adulthood.</a:t>
            </a:r>
          </a:p>
        </p:txBody>
      </p:sp>
    </p:spTree>
    <p:extLst>
      <p:ext uri="{BB962C8B-B14F-4D97-AF65-F5344CB8AC3E}">
        <p14:creationId xmlns:p14="http://schemas.microsoft.com/office/powerpoint/2010/main" val="20981443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Adolescent Wellbeing</a:t>
            </a:r>
          </a:p>
        </p:txBody>
      </p:sp>
      <p:sp>
        <p:nvSpPr>
          <p:cNvPr id="3" name="Content Placeholder 2"/>
          <p:cNvSpPr>
            <a:spLocks noGrp="1"/>
          </p:cNvSpPr>
          <p:nvPr>
            <p:ph sz="quarter" idx="1"/>
          </p:nvPr>
        </p:nvSpPr>
        <p:spPr/>
        <p:txBody>
          <a:bodyPr>
            <a:normAutofit lnSpcReduction="10000"/>
          </a:bodyPr>
          <a:lstStyle/>
          <a:p>
            <a:pPr marL="0" indent="0">
              <a:buNone/>
            </a:pPr>
            <a:r>
              <a:rPr lang="en-GB" dirty="0"/>
              <a:t>Layard and Dunn (2009) offer what appear to be rather straightforward solutions to the problems of poor wellbeing – </a:t>
            </a:r>
          </a:p>
          <a:p>
            <a:r>
              <a:rPr lang="en-GB" dirty="0"/>
              <a:t>loving, secure families </a:t>
            </a:r>
          </a:p>
          <a:p>
            <a:r>
              <a:rPr lang="en-GB" dirty="0"/>
              <a:t>good friendships </a:t>
            </a:r>
          </a:p>
          <a:p>
            <a:r>
              <a:rPr lang="en-GB" dirty="0"/>
              <a:t>non commercialised health lifestyles</a:t>
            </a:r>
          </a:p>
          <a:p>
            <a:r>
              <a:rPr lang="en-GB" dirty="0"/>
              <a:t>lives built on solid values and morals</a:t>
            </a:r>
          </a:p>
          <a:p>
            <a:r>
              <a:rPr lang="en-GB" dirty="0"/>
              <a:t>supportive high quality education </a:t>
            </a:r>
          </a:p>
          <a:p>
            <a:r>
              <a:rPr lang="en-GB" dirty="0"/>
              <a:t>good mental health organisations</a:t>
            </a:r>
          </a:p>
          <a:p>
            <a:r>
              <a:rPr lang="en-GB" dirty="0"/>
              <a:t>sufficient material resources to offer decent standard of living. </a:t>
            </a:r>
          </a:p>
        </p:txBody>
      </p:sp>
    </p:spTree>
    <p:extLst>
      <p:ext uri="{BB962C8B-B14F-4D97-AF65-F5344CB8AC3E}">
        <p14:creationId xmlns:p14="http://schemas.microsoft.com/office/powerpoint/2010/main" val="30998992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Ambitious Goals?</a:t>
            </a:r>
          </a:p>
        </p:txBody>
      </p:sp>
      <p:sp>
        <p:nvSpPr>
          <p:cNvPr id="3" name="Content Placeholder 2"/>
          <p:cNvSpPr>
            <a:spLocks noGrp="1"/>
          </p:cNvSpPr>
          <p:nvPr>
            <p:ph sz="quarter" idx="1"/>
          </p:nvPr>
        </p:nvSpPr>
        <p:spPr/>
        <p:txBody>
          <a:bodyPr/>
          <a:lstStyle/>
          <a:p>
            <a:r>
              <a:rPr lang="en-GB" dirty="0"/>
              <a:t>Discuss if these solutions by Layard and Dunn (2009) are just simply too ambitious for the UK.</a:t>
            </a:r>
          </a:p>
          <a:p>
            <a:r>
              <a:rPr lang="en-GB" dirty="0"/>
              <a:t>Consider youth work’s potential to implement such profound change. </a:t>
            </a:r>
          </a:p>
        </p:txBody>
      </p:sp>
    </p:spTree>
    <p:extLst>
      <p:ext uri="{BB962C8B-B14F-4D97-AF65-F5344CB8AC3E}">
        <p14:creationId xmlns:p14="http://schemas.microsoft.com/office/powerpoint/2010/main" val="13414055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Feedback</a:t>
            </a:r>
          </a:p>
        </p:txBody>
      </p:sp>
      <p:sp>
        <p:nvSpPr>
          <p:cNvPr id="3" name="Content Placeholder 2"/>
          <p:cNvSpPr>
            <a:spLocks noGrp="1"/>
          </p:cNvSpPr>
          <p:nvPr>
            <p:ph sz="quarter" idx="1"/>
          </p:nvPr>
        </p:nvSpPr>
        <p:spPr/>
        <p:txBody>
          <a:bodyPr/>
          <a:lstStyle/>
          <a:p>
            <a:endParaRPr lang="en-GB"/>
          </a:p>
        </p:txBody>
      </p:sp>
    </p:spTree>
    <p:extLst>
      <p:ext uri="{BB962C8B-B14F-4D97-AF65-F5344CB8AC3E}">
        <p14:creationId xmlns:p14="http://schemas.microsoft.com/office/powerpoint/2010/main" val="38392289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Ambitious Goals?</a:t>
            </a:r>
          </a:p>
        </p:txBody>
      </p:sp>
      <p:sp>
        <p:nvSpPr>
          <p:cNvPr id="3" name="Content Placeholder 2"/>
          <p:cNvSpPr>
            <a:spLocks noGrp="1"/>
          </p:cNvSpPr>
          <p:nvPr>
            <p:ph sz="quarter" idx="1"/>
          </p:nvPr>
        </p:nvSpPr>
        <p:spPr/>
        <p:txBody>
          <a:bodyPr/>
          <a:lstStyle/>
          <a:p>
            <a:r>
              <a:rPr lang="en-GB" dirty="0"/>
              <a:t>Behind such aims, however, lie ambitious goals – reducing social inequality; tempering the individualism and competitiveness of modern societies; enhancing the integrity of families;  curbing the power of the mass media, new technology and the attractiveness of consumerisms and so on.</a:t>
            </a:r>
          </a:p>
          <a:p>
            <a:r>
              <a:rPr lang="en-GB" dirty="0"/>
              <a:t>Some societies do raise their children to be happy adolescence and adults but it remains to be seen whether other societies can implement such profound change.</a:t>
            </a:r>
          </a:p>
        </p:txBody>
      </p:sp>
    </p:spTree>
    <p:extLst>
      <p:ext uri="{BB962C8B-B14F-4D97-AF65-F5344CB8AC3E}">
        <p14:creationId xmlns:p14="http://schemas.microsoft.com/office/powerpoint/2010/main" val="23949393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Adolescent Wellbeing</a:t>
            </a:r>
          </a:p>
        </p:txBody>
      </p:sp>
      <p:sp>
        <p:nvSpPr>
          <p:cNvPr id="3" name="Content Placeholder 2"/>
          <p:cNvSpPr>
            <a:spLocks noGrp="1"/>
          </p:cNvSpPr>
          <p:nvPr>
            <p:ph sz="quarter" idx="1"/>
          </p:nvPr>
        </p:nvSpPr>
        <p:spPr/>
        <p:txBody>
          <a:bodyPr/>
          <a:lstStyle/>
          <a:p>
            <a:r>
              <a:rPr lang="en-GB" dirty="0"/>
              <a:t>Despite defining wellbeing as the spectrum of positive and negative experiences had by young people, commentators tend to focus attention on the problems of young people and how this suffering may be alleviated?</a:t>
            </a:r>
          </a:p>
          <a:p>
            <a:r>
              <a:rPr lang="en-GB" dirty="0"/>
              <a:t>This interest in poor wellbeing is fuelled by popular media constructions of young people as being ‘troublesome’ or ‘at risk’.</a:t>
            </a:r>
          </a:p>
          <a:p>
            <a:r>
              <a:rPr lang="en-GB" dirty="0"/>
              <a:t>In affluent societies there has been frequent moral panics that have focused attention on young people’s drug and alcohol use, mental ill health, injuries, accidents, violence, obesity and sexual health. </a:t>
            </a:r>
          </a:p>
        </p:txBody>
      </p:sp>
    </p:spTree>
    <p:extLst>
      <p:ext uri="{BB962C8B-B14F-4D97-AF65-F5344CB8AC3E}">
        <p14:creationId xmlns:p14="http://schemas.microsoft.com/office/powerpoint/2010/main" val="42594653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Adolescent Wellbeing</a:t>
            </a:r>
          </a:p>
        </p:txBody>
      </p:sp>
      <p:sp>
        <p:nvSpPr>
          <p:cNvPr id="3" name="Content Placeholder 2"/>
          <p:cNvSpPr>
            <a:spLocks noGrp="1"/>
          </p:cNvSpPr>
          <p:nvPr>
            <p:ph sz="quarter" idx="1"/>
          </p:nvPr>
        </p:nvSpPr>
        <p:spPr>
          <a:xfrm>
            <a:off x="457200" y="1219200"/>
            <a:ext cx="8229600" cy="5306144"/>
          </a:xfrm>
        </p:spPr>
        <p:txBody>
          <a:bodyPr>
            <a:normAutofit lnSpcReduction="10000"/>
          </a:bodyPr>
          <a:lstStyle/>
          <a:p>
            <a:r>
              <a:rPr lang="en-GB" dirty="0"/>
              <a:t>In developing societies concern also focuses on diet, nutrition and their impact on morbidity and mortality rates in later life.</a:t>
            </a:r>
          </a:p>
          <a:p>
            <a:r>
              <a:rPr lang="en-GB" dirty="0"/>
              <a:t>When exploring wellbeing therefore we have to be sensitive to the social construction of young people. For the issue of wellbeing maybe used by differing interest groups to pursue their own agenda rather than to simply illuminate the factors that shape the quality of life of young people.</a:t>
            </a:r>
          </a:p>
          <a:p>
            <a:r>
              <a:rPr lang="en-GB" dirty="0"/>
              <a:t>As </a:t>
            </a:r>
            <a:r>
              <a:rPr lang="en-GB" dirty="0" err="1"/>
              <a:t>Veenhoven</a:t>
            </a:r>
            <a:r>
              <a:rPr lang="en-GB" dirty="0"/>
              <a:t> (2006) has argued there may be a neglect of the actual growth in happiness in recent decades – the joy, pleasure and fun that characterises most young people’s lives may be obscured by the </a:t>
            </a:r>
            <a:r>
              <a:rPr lang="en-GB" dirty="0" err="1"/>
              <a:t>miserablist</a:t>
            </a:r>
            <a:r>
              <a:rPr lang="en-GB" dirty="0"/>
              <a:t>  fixation with young people’s ‘troubled lives.</a:t>
            </a:r>
          </a:p>
        </p:txBody>
      </p:sp>
    </p:spTree>
    <p:extLst>
      <p:ext uri="{BB962C8B-B14F-4D97-AF65-F5344CB8AC3E}">
        <p14:creationId xmlns:p14="http://schemas.microsoft.com/office/powerpoint/2010/main" val="20799599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Adolescent Wellbeing</a:t>
            </a:r>
          </a:p>
        </p:txBody>
      </p:sp>
      <p:sp>
        <p:nvSpPr>
          <p:cNvPr id="3" name="Content Placeholder 2"/>
          <p:cNvSpPr>
            <a:spLocks noGrp="1"/>
          </p:cNvSpPr>
          <p:nvPr>
            <p:ph sz="quarter" idx="1"/>
          </p:nvPr>
        </p:nvSpPr>
        <p:spPr/>
        <p:txBody>
          <a:bodyPr/>
          <a:lstStyle/>
          <a:p>
            <a:r>
              <a:rPr lang="en-GB" dirty="0"/>
              <a:t>The topic of wellbeing is revealing as it illustrates many of the differing ways that young people are constructed as ‘problem youth’. </a:t>
            </a:r>
          </a:p>
          <a:p>
            <a:r>
              <a:rPr lang="en-GB" dirty="0"/>
              <a:t>The examples of poor wellbeing (such as anxiety, depression and associated behaviours such as binge drinking, unsafe sex and smoking) can show cultural assumptions, and moral guidelines functions to create social boundaries that police the behaviour of young people, disempowering young people in the process (</a:t>
            </a:r>
            <a:r>
              <a:rPr lang="en-GB" dirty="0" err="1"/>
              <a:t>Furedi</a:t>
            </a:r>
            <a:r>
              <a:rPr lang="en-GB" dirty="0"/>
              <a:t> 2004).</a:t>
            </a:r>
          </a:p>
        </p:txBody>
      </p:sp>
    </p:spTree>
    <p:extLst>
      <p:ext uri="{BB962C8B-B14F-4D97-AF65-F5344CB8AC3E}">
        <p14:creationId xmlns:p14="http://schemas.microsoft.com/office/powerpoint/2010/main" val="12330421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Adolescent Wellbeing</a:t>
            </a:r>
          </a:p>
        </p:txBody>
      </p:sp>
      <p:sp>
        <p:nvSpPr>
          <p:cNvPr id="3" name="Content Placeholder 2"/>
          <p:cNvSpPr>
            <a:spLocks noGrp="1"/>
          </p:cNvSpPr>
          <p:nvPr>
            <p:ph sz="quarter" idx="1"/>
          </p:nvPr>
        </p:nvSpPr>
        <p:spPr/>
        <p:txBody>
          <a:bodyPr/>
          <a:lstStyle/>
          <a:p>
            <a:r>
              <a:rPr lang="en-GB" dirty="0"/>
              <a:t>To investigate wellbeing is to also study the unequal power relationship that link young people to other groups and social institutions.</a:t>
            </a:r>
          </a:p>
          <a:p>
            <a:endParaRPr lang="en-GB" dirty="0"/>
          </a:p>
          <a:p>
            <a:r>
              <a:rPr lang="en-GB" dirty="0"/>
              <a:t>Any examples of this?</a:t>
            </a:r>
          </a:p>
        </p:txBody>
      </p:sp>
    </p:spTree>
    <p:extLst>
      <p:ext uri="{BB962C8B-B14F-4D97-AF65-F5344CB8AC3E}">
        <p14:creationId xmlns:p14="http://schemas.microsoft.com/office/powerpoint/2010/main" val="23676576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Adolescent Wellbeing</a:t>
            </a:r>
          </a:p>
        </p:txBody>
      </p:sp>
      <p:sp>
        <p:nvSpPr>
          <p:cNvPr id="3" name="Content Placeholder 2"/>
          <p:cNvSpPr>
            <a:spLocks noGrp="1"/>
          </p:cNvSpPr>
          <p:nvPr>
            <p:ph sz="quarter" idx="1"/>
          </p:nvPr>
        </p:nvSpPr>
        <p:spPr/>
        <p:txBody>
          <a:bodyPr/>
          <a:lstStyle/>
          <a:p>
            <a:r>
              <a:rPr lang="en-GB" dirty="0"/>
              <a:t>Poor wellbeing is also at the heart of many academic disciplines that study the lives of young people; offending and criminology; poverty, disadvantage, inequality and sociology; illness and medicine; mental ill health and psychology; unemployment and economics and so on.</a:t>
            </a:r>
          </a:p>
          <a:p>
            <a:r>
              <a:rPr lang="en-GB" dirty="0"/>
              <a:t>In that the wellbeing of children and young people is seen to frame later quality of life, the issue of youth wellbeing is also at eh heart of a number of key debates today.</a:t>
            </a:r>
          </a:p>
          <a:p>
            <a:r>
              <a:rPr lang="en-GB" dirty="0"/>
              <a:t>Social surveys suggest that in many affluent societies increasing prosperity in recent decades has not led to corresponding increases in wellbeing (</a:t>
            </a:r>
            <a:r>
              <a:rPr lang="en-GB" dirty="0" err="1"/>
              <a:t>Easterlin</a:t>
            </a:r>
            <a:r>
              <a:rPr lang="en-GB" dirty="0"/>
              <a:t> 1974).</a:t>
            </a:r>
          </a:p>
        </p:txBody>
      </p:sp>
    </p:spTree>
    <p:extLst>
      <p:ext uri="{BB962C8B-B14F-4D97-AF65-F5344CB8AC3E}">
        <p14:creationId xmlns:p14="http://schemas.microsoft.com/office/powerpoint/2010/main" val="2638589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Adolescent Wellbeing</a:t>
            </a:r>
          </a:p>
        </p:txBody>
      </p:sp>
      <p:sp>
        <p:nvSpPr>
          <p:cNvPr id="3" name="Content Placeholder 2"/>
          <p:cNvSpPr>
            <a:spLocks noGrp="1"/>
          </p:cNvSpPr>
          <p:nvPr>
            <p:ph sz="quarter" idx="1"/>
          </p:nvPr>
        </p:nvSpPr>
        <p:spPr/>
        <p:txBody>
          <a:bodyPr>
            <a:normAutofit lnSpcReduction="10000"/>
          </a:bodyPr>
          <a:lstStyle/>
          <a:p>
            <a:r>
              <a:rPr lang="en-GB" dirty="0"/>
              <a:t>Instead data suggest the incidence of poor wellbeing amidst affluence – so called </a:t>
            </a:r>
            <a:r>
              <a:rPr lang="en-GB" dirty="0" err="1"/>
              <a:t>afflueneza</a:t>
            </a:r>
            <a:r>
              <a:rPr lang="en-GB" dirty="0"/>
              <a:t>  (James 2007).</a:t>
            </a:r>
          </a:p>
          <a:p>
            <a:r>
              <a:rPr lang="en-GB" dirty="0"/>
              <a:t>Many developed societies have seen growth in the rate of depression, anxiety, suicide  and problematic drug and alcohol use.</a:t>
            </a:r>
          </a:p>
          <a:p>
            <a:r>
              <a:rPr lang="en-GB" dirty="0"/>
              <a:t>Some commentators suggest then that behind the façade of ‘successful’ prosperous lives in affluent societies lies a darker hidden face of modernity.</a:t>
            </a:r>
          </a:p>
          <a:p>
            <a:r>
              <a:rPr lang="en-GB" dirty="0"/>
              <a:t>Through many people in rich countries have relatively comfortable lives they accumulate the hidden psychic injuries associated with life in competitive, consumer-driven capitalist </a:t>
            </a:r>
            <a:r>
              <a:rPr lang="en-GB" dirty="0" err="1"/>
              <a:t>socieities</a:t>
            </a:r>
            <a:r>
              <a:rPr lang="en-GB" dirty="0"/>
              <a:t>. </a:t>
            </a:r>
          </a:p>
        </p:txBody>
      </p:sp>
    </p:spTree>
    <p:extLst>
      <p:ext uri="{BB962C8B-B14F-4D97-AF65-F5344CB8AC3E}">
        <p14:creationId xmlns:p14="http://schemas.microsoft.com/office/powerpoint/2010/main" val="7916319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Adolescent Wellbeing</a:t>
            </a:r>
          </a:p>
        </p:txBody>
      </p:sp>
      <p:sp>
        <p:nvSpPr>
          <p:cNvPr id="3" name="Content Placeholder 2"/>
          <p:cNvSpPr>
            <a:spLocks noGrp="1"/>
          </p:cNvSpPr>
          <p:nvPr>
            <p:ph sz="quarter" idx="1"/>
          </p:nvPr>
        </p:nvSpPr>
        <p:spPr/>
        <p:txBody>
          <a:bodyPr/>
          <a:lstStyle/>
          <a:p>
            <a:r>
              <a:rPr lang="en-GB" dirty="0"/>
              <a:t>For some, the incidence of poor mental health and risky behaviours of young people in affluent societies points to the need for a fundamental debate about what constitutes a ‘good society’ and what makes a good life’.</a:t>
            </a:r>
          </a:p>
          <a:p>
            <a:r>
              <a:rPr lang="en-GB" dirty="0"/>
              <a:t>As Layard and Dunn (2009) argue if rich democratic societies are still marked by widespread unhappiness of children and young people then one would begin to question the role of consumerisms, individualism and secularism that frame our cultural that frame our cultural lives and critique the economic polices and political ideologies that promote economic growth as the goal of public policy.</a:t>
            </a:r>
          </a:p>
        </p:txBody>
      </p:sp>
    </p:spTree>
    <p:extLst>
      <p:ext uri="{BB962C8B-B14F-4D97-AF65-F5344CB8AC3E}">
        <p14:creationId xmlns:p14="http://schemas.microsoft.com/office/powerpoint/2010/main" val="35339520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Directed Study</a:t>
            </a:r>
          </a:p>
        </p:txBody>
      </p:sp>
      <p:sp>
        <p:nvSpPr>
          <p:cNvPr id="3" name="Content Placeholder 2"/>
          <p:cNvSpPr>
            <a:spLocks noGrp="1"/>
          </p:cNvSpPr>
          <p:nvPr>
            <p:ph sz="quarter" idx="1"/>
          </p:nvPr>
        </p:nvSpPr>
        <p:spPr/>
        <p:txBody>
          <a:bodyPr/>
          <a:lstStyle/>
          <a:p>
            <a:r>
              <a:rPr lang="en-GB" dirty="0"/>
              <a:t>Self directed study.</a:t>
            </a:r>
          </a:p>
          <a:p>
            <a:r>
              <a:rPr lang="en-GB" dirty="0"/>
              <a:t>Consider the following 2 Questions:</a:t>
            </a:r>
          </a:p>
          <a:p>
            <a:pPr lvl="1"/>
            <a:r>
              <a:rPr lang="en-GB" dirty="0"/>
              <a:t>Some say that mental ill-health amongst adolescents is on the increase. From your own observations do you think this is the case? </a:t>
            </a:r>
          </a:p>
          <a:p>
            <a:pPr lvl="1"/>
            <a:r>
              <a:rPr lang="en-GB" dirty="0"/>
              <a:t>Which do you think is the most influential as far as the emotional health of adolescents is concerned: the family, the school or the peer group?</a:t>
            </a:r>
          </a:p>
          <a:p>
            <a:pPr lvl="1"/>
            <a:r>
              <a:rPr lang="en-GB" dirty="0"/>
              <a:t>Can this be reduced by building the resilience of young people?</a:t>
            </a:r>
          </a:p>
          <a:p>
            <a:pPr lvl="1"/>
            <a:endParaRPr lang="en-GB" dirty="0"/>
          </a:p>
          <a:p>
            <a:pPr lvl="1"/>
            <a:r>
              <a:rPr lang="en-GB" dirty="0"/>
              <a:t>Next week – resilience and protective factors</a:t>
            </a:r>
          </a:p>
        </p:txBody>
      </p:sp>
    </p:spTree>
    <p:extLst>
      <p:ext uri="{BB962C8B-B14F-4D97-AF65-F5344CB8AC3E}">
        <p14:creationId xmlns:p14="http://schemas.microsoft.com/office/powerpoint/2010/main" val="205381484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371</TotalTime>
  <Words>2303</Words>
  <Application>Microsoft Office PowerPoint</Application>
  <PresentationFormat>On-screen Show (4:3)</PresentationFormat>
  <Paragraphs>115</Paragraphs>
  <Slides>32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Bookman Old Style</vt:lpstr>
      <vt:lpstr>Gill Sans MT</vt:lpstr>
      <vt:lpstr>Wingdings</vt:lpstr>
      <vt:lpstr>Wingdings 3</vt:lpstr>
      <vt:lpstr>Origin</vt:lpstr>
      <vt:lpstr>SJYW6013</vt:lpstr>
      <vt:lpstr>Young People and Wellbeing</vt:lpstr>
      <vt:lpstr>Young People and Wellbeing</vt:lpstr>
      <vt:lpstr>Wellbeing Polices</vt:lpstr>
      <vt:lpstr>Wellbeing Polices</vt:lpstr>
      <vt:lpstr>Group Task</vt:lpstr>
      <vt:lpstr>Feedback</vt:lpstr>
      <vt:lpstr>Wellbeing in Developing Societies</vt:lpstr>
      <vt:lpstr>Wellbeing in Developing Societies</vt:lpstr>
      <vt:lpstr>Wellbeing in Developing Societies</vt:lpstr>
      <vt:lpstr>Wellbeing in Developing Societies</vt:lpstr>
      <vt:lpstr>Group Task</vt:lpstr>
      <vt:lpstr>Factors that affect a young person’s health and wellbeing</vt:lpstr>
      <vt:lpstr>Feedback</vt:lpstr>
      <vt:lpstr>Adolescent Wellbeing</vt:lpstr>
      <vt:lpstr>Adolescent Wellbeing</vt:lpstr>
      <vt:lpstr>Task</vt:lpstr>
      <vt:lpstr>Adolescent Wellbeing</vt:lpstr>
      <vt:lpstr>Adolescent Wellbeing</vt:lpstr>
      <vt:lpstr>Adolescent Wellbeing</vt:lpstr>
      <vt:lpstr>Adolescent Wellbeing</vt:lpstr>
      <vt:lpstr>Ambitious Goals?</vt:lpstr>
      <vt:lpstr>Feedback</vt:lpstr>
      <vt:lpstr>Ambitious Goals?</vt:lpstr>
      <vt:lpstr>Adolescent Wellbeing</vt:lpstr>
      <vt:lpstr>Adolescent Wellbeing</vt:lpstr>
      <vt:lpstr>Adolescent Wellbeing</vt:lpstr>
      <vt:lpstr>Adolescent Wellbeing</vt:lpstr>
      <vt:lpstr>Adolescent Wellbeing</vt:lpstr>
      <vt:lpstr>Adolescent Wellbeing</vt:lpstr>
      <vt:lpstr>Adolescent Wellbeing</vt:lpstr>
      <vt:lpstr>Directed Study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SJYW6013</dc:title>
  <dc:creator>Administrator</dc:creator>
  <cp:lastModifiedBy>katie gardner</cp:lastModifiedBy>
  <cp:revision>27</cp:revision>
  <dcterms:created xsi:type="dcterms:W3CDTF">2015-09-30T11:03:28Z</dcterms:created>
  <dcterms:modified xsi:type="dcterms:W3CDTF">2020-02-03T19:13:48Z</dcterms:modified>
</cp:coreProperties>
</file>