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
  </p:notesMasterIdLst>
  <p:sldIdLst>
    <p:sldId id="256" r:id="rId2"/>
    <p:sldId id="257" r:id="rId3"/>
    <p:sldId id="259" r:id="rId4"/>
    <p:sldId id="258" r:id="rId5"/>
    <p:sldId id="261"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4" autoAdjust="0"/>
    <p:restoredTop sz="94640"/>
  </p:normalViewPr>
  <p:slideViewPr>
    <p:cSldViewPr snapToGrid="0">
      <p:cViewPr varScale="1">
        <p:scale>
          <a:sx n="90" d="100"/>
          <a:sy n="90" d="100"/>
        </p:scale>
        <p:origin x="208" y="552"/>
      </p:cViewPr>
      <p:guideLst/>
    </p:cSldViewPr>
  </p:slideViewPr>
  <p:notesTextViewPr>
    <p:cViewPr>
      <p:scale>
        <a:sx n="1" d="1"/>
        <a:sy n="1" d="1"/>
      </p:scale>
      <p:origin x="0" y="-604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10/23/22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t>Hi everyone, thank you for joining us today. We are group no. , today we will be presenting what is a digestive system and its role in our physiology. </a:t>
            </a:r>
          </a:p>
          <a:p>
            <a:endParaRPr lang="en-US" dirty="0"/>
          </a:p>
          <a:p>
            <a:r>
              <a:rPr lang="en-US" dirty="0"/>
              <a:t>Let’s start with basic questions. What is Food? How do we get the nutrients from it? Food includes all of the nutrients that a person’s body requires for health, yet it is bound by vast, complex molecules. The body breaks these chemicals down into smaller pieces during digestion. This allows them to penetrate cells and provide energy and benefits.</a:t>
            </a:r>
          </a:p>
          <a:p>
            <a:endParaRPr lang="en-US" dirty="0"/>
          </a:p>
          <a:p>
            <a:r>
              <a:rPr lang="en-US" dirty="0"/>
              <a:t>This presentation illustrates how food is digested by the body from the time it enters the mouth to the time it departs the body. We will also assist you in identifying a common challenge people face with digestion.</a:t>
            </a:r>
          </a:p>
          <a:p>
            <a:endParaRPr lang="en-US" dirty="0"/>
          </a:p>
          <a:p>
            <a:r>
              <a:rPr lang="en-US" dirty="0"/>
              <a:t>Digestive System</a:t>
            </a:r>
          </a:p>
          <a:p>
            <a:endParaRPr lang="en-US" dirty="0"/>
          </a:p>
          <a:p>
            <a:r>
              <a:rPr lang="en-US" dirty="0"/>
              <a:t>The first thing that we will look into is the Digestive system and its function. The Digestive System's function is to break down food into basic substances that can be taken into the blood and lymph and used by cells.</a:t>
            </a:r>
          </a:p>
          <a:p>
            <a:endParaRPr lang="en-US" dirty="0"/>
          </a:p>
          <a:p>
            <a:r>
              <a:rPr lang="en-US" dirty="0"/>
              <a:t>Digestion is classified into two categories.</a:t>
            </a:r>
          </a:p>
          <a:p>
            <a:endParaRPr lang="en-US" dirty="0"/>
          </a:p>
          <a:p>
            <a:r>
              <a:rPr lang="en-US" dirty="0"/>
              <a:t>1.Mechanical Digestion which splits food into smaller bits in order to improve the surface area for enzyme action.</a:t>
            </a:r>
          </a:p>
          <a:p>
            <a:endParaRPr lang="en-US" dirty="0"/>
          </a:p>
          <a:p>
            <a:r>
              <a:rPr lang="en-US" dirty="0"/>
              <a:t>2. Chemical Digestion occurs when enzymes break down complex organics into simpler organics and in-organics; each enzyme is tailored to the food it will digest.</a:t>
            </a:r>
          </a:p>
          <a:p>
            <a:endParaRPr lang="en-US" dirty="0"/>
          </a:p>
          <a:p>
            <a:r>
              <a:rPr lang="en-US" dirty="0"/>
              <a:t>Each portion of our digestive system contributes to the movement of food and fluids through our GI tract and help in the breaking down of food and liquid into smaller pieces, or both as can be seen from the figure in front of us. Our body can absorb and transfer nutrients to where they are required after meals are broken down into small enough pieces. The large intestine absorbs water and digested waste materials create faeces. Nerves and hormones aid in digestion regulation as well.</a:t>
            </a:r>
          </a:p>
          <a:p>
            <a:endParaRPr lang="en-US" dirty="0"/>
          </a:p>
          <a:p>
            <a:r>
              <a:rPr lang="en-US" dirty="0"/>
              <a:t>What is the Digestive System’s Role?</a:t>
            </a:r>
          </a:p>
          <a:p>
            <a:endParaRPr lang="en-US" dirty="0"/>
          </a:p>
          <a:p>
            <a:r>
              <a:rPr lang="en-US" dirty="0"/>
              <a:t>Digestion is vital because our bodies require nutrients from food and drink in order to function correctly and be healthy. Examples of nutrients include proteins, lipids, carbs, vitamins, minerals, and water. Our digestive system breaks down nutrients into smaller pieces that our bodies can absorb and use for energy, development, and cell repair. Proteins are broken down into amino acids, fats into fatty acids and glycerol, and carbohydrates into simple sugars,  other end products are vitamins, minerals, and water.</a:t>
            </a:r>
          </a:p>
          <a:p>
            <a:endParaRPr lang="en-US" dirty="0"/>
          </a:p>
          <a:p>
            <a:r>
              <a:rPr lang="en-US" dirty="0"/>
              <a:t>The digestive system can be divided into four stages: 1) food intake, 2) mechanical and chemical breakdown of food, 3) nutrient absorption, and 4) removal of indigestible food.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t>What is the Digestive System and its Physiology?</a:t>
            </a:r>
          </a:p>
          <a:p>
            <a:endParaRPr lang="en-US" dirty="0"/>
          </a:p>
          <a:p>
            <a:r>
              <a:rPr lang="en-US" dirty="0"/>
              <a:t>The digestive system specifically takes in food, physically and chemically breaks it down into nutrient molecules, absorbs the nutrients into the circulation, and then rids the body of indigestible residues.</a:t>
            </a:r>
          </a:p>
          <a:p>
            <a:endParaRPr lang="en-US" dirty="0"/>
          </a:p>
          <a:p>
            <a:r>
              <a:rPr lang="en-US" dirty="0"/>
              <a:t>Let’s take a look at digestion step by step. Starting with when the food enters our body and how our body works to breakdown it down and absorb all the valuable nutrients. The figure in front of us can help us understand how food is broken down by our digestive tract.</a:t>
            </a:r>
          </a:p>
          <a:p>
            <a:endParaRPr lang="en-US" dirty="0"/>
          </a:p>
          <a:p>
            <a:r>
              <a:rPr lang="en-US" dirty="0"/>
              <a:t>The three organs responsible with the first step are the mouth, pharynx, and the oesophagus. Food ingestion, food breakdown, and food propulsion takes place in these organs. Mechanical and chemical digestion occur as soon as food is placed in the mouth.</a:t>
            </a:r>
          </a:p>
          <a:p>
            <a:endParaRPr lang="en-US" dirty="0"/>
          </a:p>
          <a:p>
            <a:r>
              <a:rPr lang="en-US" dirty="0"/>
              <a:t>Mouth : Physical breakdown of the food takes place once chewing is done. Chewing helps break the meal into tiny pieces.</a:t>
            </a:r>
          </a:p>
          <a:p>
            <a:endParaRPr lang="en-US" dirty="0"/>
          </a:p>
          <a:p>
            <a:r>
              <a:rPr lang="en-US" dirty="0"/>
              <a:t>Then the saliva and salivary amylase begins the chemical digestion of starch which breaks down into maltose once the meal gets combined with saliva. Enzymes that are secreted to help break down are amylase for starches, Lingual Lipase for fatty acids and Lysozme for bacteria.</a:t>
            </a:r>
          </a:p>
          <a:p>
            <a:endParaRPr lang="en-US" dirty="0"/>
          </a:p>
          <a:p>
            <a:r>
              <a:rPr lang="en-US" dirty="0"/>
              <a:t>Larger volumes of saliva are released when food enters the mouth; however, the mere pressure of anything put into the mouth and chewed will also trigger the flow of saliva. </a:t>
            </a:r>
          </a:p>
          <a:p>
            <a:endParaRPr lang="en-US" dirty="0"/>
          </a:p>
          <a:p>
            <a:r>
              <a:rPr lang="en-US" dirty="0"/>
              <a:t>Oesophagus and Pharynx: Now that the bolas (ball of food) has been created, it is ready to be pushed into the pharynx and oesophagus. Peristalsis propels food down our throat and into our stomach after we swallow.</a:t>
            </a:r>
          </a:p>
          <a:p>
            <a:endParaRPr lang="en-US" dirty="0"/>
          </a:p>
          <a:p>
            <a:r>
              <a:rPr lang="en-US" dirty="0"/>
              <a:t>The pharynx and oesophagus are passageways and have no use other than to transport food to the stomach, which is the next processing site. </a:t>
            </a:r>
          </a:p>
          <a:p>
            <a:endParaRPr lang="en-US" dirty="0"/>
          </a:p>
          <a:p>
            <a:r>
              <a:rPr lang="en-US" dirty="0"/>
              <a:t>Stomach: In the stomach muscles mix the food with digestive secretions. The stomach lining contains glands that produce stomach acid and enzymes that break down food. The stomach gradually releases its contents, known as chyme, into the small intestine.</a:t>
            </a:r>
          </a:p>
          <a:p>
            <a:endParaRPr lang="en-US" dirty="0"/>
          </a:p>
          <a:p>
            <a:r>
              <a:rPr lang="en-US" dirty="0"/>
              <a:t>Pancreas: Our pancreas produces digestive juice that contains enzymes that break down carbs, lipids, and proteins. The pancreas transports digestive juice to the small intestine via tiny tubes known as ducts.</a:t>
            </a:r>
          </a:p>
          <a:p>
            <a:endParaRPr lang="en-US" dirty="0"/>
          </a:p>
          <a:p>
            <a:r>
              <a:rPr lang="en-US" dirty="0"/>
              <a:t>Liver: Bile is a digestive liquid produced by the liver that aids in the digestion of lipids and several vitamins. Bile ducts transport bile from the liver to the gallbladder for storage or to the small intestine for digestion.</a:t>
            </a:r>
          </a:p>
          <a:p>
            <a:endParaRPr lang="en-US" dirty="0"/>
          </a:p>
          <a:p>
            <a:r>
              <a:rPr lang="en-US" dirty="0"/>
              <a:t>Gallbladder: Between meals, our gallbladder stores bile. When we eat, our gallbladder squeezes bile into our small intestine via the bile ducts.</a:t>
            </a:r>
          </a:p>
          <a:p>
            <a:endParaRPr lang="en-US" dirty="0"/>
          </a:p>
          <a:p>
            <a:r>
              <a:rPr lang="en-US" dirty="0"/>
              <a:t>Small Intestine: The small intestine's muscles combine food with digestive fluids from the pancreas, liver, and the gut and push the combination forward for digestion. The digestive juice produced by the small intestine combines with bile and pancreatic juice to finish the breakdown of proteins, carbohydrates, and lipids as can be seen in the figure. Bacteria in the small intestine produce some of the enzymes required for carbohydrate digestion. Our small intestine then transports water from our circulation into our Digestive tract to aid in digestion. Our small intestine absorbs water alongside other nutrients. The waste products of digestion travel into the large intestine as peristalsis proceeds. </a:t>
            </a:r>
          </a:p>
          <a:p>
            <a:endParaRPr lang="en-US" dirty="0"/>
          </a:p>
          <a:p>
            <a:r>
              <a:rPr lang="en-US" dirty="0"/>
              <a:t>Large Intestine: The large intestine absorbs water and converts liquid waste into faeces.  More water travels from our Digestive system into our bloodstream through our large intestine. Bacteria in our large intestine aid in the breakdown of residual nutrients and the production of vitamin K. Peristalsis aids in the movement of faeces into the rectum. </a:t>
            </a:r>
          </a:p>
          <a:p>
            <a:endParaRPr lang="en-US" dirty="0"/>
          </a:p>
          <a:p>
            <a:r>
              <a:rPr lang="en-US" dirty="0"/>
              <a:t>The faeces contain undigested food, fluid, and older cells from the lining of our Digestive system and these are all the waste product of the digestive process.</a:t>
            </a:r>
          </a:p>
          <a:p>
            <a:endParaRPr lang="en-US" dirty="0"/>
          </a:p>
          <a:p>
            <a:r>
              <a:rPr lang="en-US" dirty="0"/>
              <a:t>Rectum: The last step of our digestive process is pushing out the faeces which is done through the rectum, which is the bottom end of our large intestine, and holds faeces until it pushes it out of our anus during bowel movement.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t>Let’s move forward on how data is collected?</a:t>
            </a:r>
          </a:p>
          <a:p>
            <a:endParaRPr lang="en-US" dirty="0"/>
          </a:p>
          <a:p>
            <a:r>
              <a:rPr lang="en-US" dirty="0"/>
              <a:t>Data collected by the Health and Social care is done through multiple bodies who usually rely on diagnosis recorded on discharge of the patients, research and surveys. The names of such bodies is as follows:</a:t>
            </a:r>
          </a:p>
          <a:p>
            <a:endParaRPr lang="en-US" dirty="0"/>
          </a:p>
          <a:p>
            <a:r>
              <a:rPr lang="en-US" dirty="0"/>
              <a:t>GOV.UK- Health &amp; Social care</a:t>
            </a:r>
          </a:p>
          <a:p>
            <a:endParaRPr lang="en-US" dirty="0"/>
          </a:p>
          <a:p>
            <a:r>
              <a:rPr lang="en-US" dirty="0"/>
              <a:t>ONS Health and social care statistics</a:t>
            </a:r>
          </a:p>
          <a:p>
            <a:endParaRPr lang="en-US" dirty="0"/>
          </a:p>
          <a:p>
            <a:r>
              <a:rPr lang="en-US" dirty="0"/>
              <a:t>NHS Digital: Data</a:t>
            </a:r>
          </a:p>
          <a:p>
            <a:endParaRPr lang="en-US" dirty="0"/>
          </a:p>
          <a:p>
            <a:r>
              <a:rPr lang="en-US" dirty="0"/>
              <a:t>NHS England: Statistics</a:t>
            </a:r>
          </a:p>
          <a:p>
            <a:endParaRPr lang="en-US" dirty="0"/>
          </a:p>
          <a:p>
            <a:r>
              <a:rPr lang="en-US" dirty="0"/>
              <a:t>UK Biobank</a:t>
            </a:r>
          </a:p>
          <a:p>
            <a:endParaRPr lang="en-US" dirty="0"/>
          </a:p>
          <a:p>
            <a:endParaRPr lang="en-US" dirty="0"/>
          </a:p>
          <a:p>
            <a:endParaRPr lang="en-US" dirty="0"/>
          </a:p>
          <a:p>
            <a:endParaRPr lang="en-US" dirty="0"/>
          </a:p>
          <a:p>
            <a:r>
              <a:rPr lang="en-US" dirty="0"/>
              <a:t>How persons with Irritable Bowel Syndrome (IBS) are cared for by the health and social care?</a:t>
            </a:r>
          </a:p>
          <a:p>
            <a:endParaRPr lang="en-US" dirty="0"/>
          </a:p>
          <a:p>
            <a:r>
              <a:rPr lang="en-US" dirty="0"/>
              <a:t>IBS is a combination of digestive symptoms that might include cramps, diarrhea, constipation, bloating, and gas. The aetiology of IBS is unknown, however it might be due to an excessively sensitive gut or immune system. The figure here is a good example of the causes of IBS and how to remedy them. </a:t>
            </a:r>
          </a:p>
          <a:p>
            <a:endParaRPr lang="en-US" dirty="0"/>
          </a:p>
          <a:p>
            <a:r>
              <a:rPr lang="en-US" dirty="0"/>
              <a:t>IBS can also be referred to as spastic colon, irritable colon, mucous colitis, or spastic colitis. It is not connected to other bowel disorders and is different from inflammatory bowel disease (IBD).</a:t>
            </a:r>
          </a:p>
          <a:p>
            <a:endParaRPr lang="en-US" dirty="0"/>
          </a:p>
          <a:p>
            <a:r>
              <a:rPr lang="en-US" dirty="0"/>
              <a:t>IBS is a collection of digestive symptoms that usually occur simultaneously. The severity and length of the symptoms varies from person to person.</a:t>
            </a:r>
          </a:p>
          <a:p>
            <a:endParaRPr lang="en-US" dirty="0"/>
          </a:p>
          <a:p>
            <a:r>
              <a:rPr lang="en-US" dirty="0"/>
              <a:t>According to one 2018 summary, healthcare practitioners seek for symptoms that have happened at least three days per month over the previous three months to identify it.</a:t>
            </a:r>
          </a:p>
          <a:p>
            <a:endParaRPr lang="en-US" dirty="0"/>
          </a:p>
          <a:p>
            <a:r>
              <a:rPr lang="en-US" dirty="0"/>
              <a:t>In certain circumstances, IBS can cause intestinal damage. However, this is uncommon.</a:t>
            </a:r>
          </a:p>
          <a:p>
            <a:endParaRPr lang="en-US" dirty="0"/>
          </a:p>
          <a:p>
            <a:r>
              <a:rPr lang="en-US" dirty="0"/>
              <a:t>A 2022 study found that IBS did not enhance your risk of gastrointestinal cancer. It can, however, have a big impact on your life.</a:t>
            </a:r>
          </a:p>
          <a:p>
            <a:endParaRPr lang="en-US" dirty="0"/>
          </a:p>
          <a:p>
            <a:r>
              <a:rPr lang="en-US" dirty="0"/>
              <a:t>IBS symptoms generally include:</a:t>
            </a:r>
          </a:p>
          <a:p>
            <a:endParaRPr lang="en-US" dirty="0"/>
          </a:p>
          <a:p>
            <a:r>
              <a:rPr lang="en-US" dirty="0"/>
              <a:t>cramping</a:t>
            </a:r>
          </a:p>
          <a:p>
            <a:r>
              <a:rPr lang="en-US" dirty="0"/>
              <a:t>stomach ache</a:t>
            </a:r>
          </a:p>
          <a:p>
            <a:r>
              <a:rPr lang="en-US" dirty="0"/>
              <a:t>gas and bloating</a:t>
            </a:r>
          </a:p>
          <a:p>
            <a:r>
              <a:rPr lang="en-US" dirty="0"/>
              <a:t>constipation</a:t>
            </a:r>
          </a:p>
          <a:p>
            <a:r>
              <a:rPr lang="en-US" dirty="0"/>
              <a:t>diarrhea</a:t>
            </a:r>
          </a:p>
          <a:p>
            <a:endParaRPr lang="en-US" dirty="0"/>
          </a:p>
          <a:p>
            <a:r>
              <a:rPr lang="en-US" dirty="0"/>
              <a:t>It is normal for persons with IBS to have both constipation and diarrhea. Symptoms such as bloating and gas usually subside following a bowel movement.</a:t>
            </a:r>
          </a:p>
          <a:p>
            <a:r>
              <a:rPr lang="en-US" dirty="0"/>
              <a:t>IBS symptoms are not usually chronic. They can decide only to return. However, some people experience ongoing symptoms.</a:t>
            </a:r>
          </a:p>
          <a:p>
            <a:endParaRPr lang="en-US" dirty="0"/>
          </a:p>
          <a:p>
            <a:r>
              <a:rPr lang="en-US" dirty="0"/>
              <a:t>What are the causes of IBS? </a:t>
            </a:r>
          </a:p>
          <a:p>
            <a:endParaRPr lang="en-US" dirty="0"/>
          </a:p>
          <a:p>
            <a:r>
              <a:rPr lang="en-US" dirty="0"/>
              <a:t>Although there are several ways to cure IBS, the specific aetiology of IBS is unknown. An overly sensitive colon or immune system are two possible explanations. A past bacterial infection in the gastrointestinal system causes postinfectious IBS. IBS is difficult to prevent because to the numerous probable reasons. The physical processes involved with IBS vary, but may include: delayed or spastic colon movements, creating severe cramping, irregular serotonin levels in the colon, disrupting motility and bowel movements, and a bacterial imbalance in the digestive system.</a:t>
            </a:r>
          </a:p>
          <a:p>
            <a:endParaRPr lang="en-US" dirty="0"/>
          </a:p>
          <a:p>
            <a:r>
              <a:rPr lang="en-US" dirty="0"/>
              <a:t>How is IBS Diagnosed?</a:t>
            </a:r>
          </a:p>
          <a:p>
            <a:endParaRPr lang="en-US" dirty="0"/>
          </a:p>
          <a:p>
            <a:r>
              <a:rPr lang="en-US" dirty="0"/>
              <a:t>There is no specific test for IBS, but you may require some to rule out other potential reasons of the symptoms. A blood test to look for disorders like coeliac disease, testing on a sample of the stool to check for infections and inflammatory bowel disease (IBD) may be arranged by the doctor. Unless the doctor is unsure what's wrong, then there won't be need of any more testing in the hospital.</a:t>
            </a:r>
          </a:p>
          <a:p>
            <a:endParaRPr lang="en-US" dirty="0"/>
          </a:p>
          <a:p>
            <a:r>
              <a:rPr lang="en-US" dirty="0"/>
              <a:t>Treatment for IBS</a:t>
            </a:r>
          </a:p>
          <a:p>
            <a:endParaRPr lang="en-US" dirty="0"/>
          </a:p>
          <a:p>
            <a:r>
              <a:rPr lang="en-US" dirty="0"/>
              <a:t>There is no specific diet or medication that works for everyone who has IBS. However, if you have been diagnosed with it, there are several things that can assist.</a:t>
            </a:r>
          </a:p>
          <a:p>
            <a:endParaRPr lang="en-US" dirty="0"/>
          </a:p>
          <a:p>
            <a:r>
              <a:rPr lang="en-US" dirty="0"/>
              <a:t>Dietary Changes</a:t>
            </a:r>
          </a:p>
          <a:p>
            <a:endParaRPr lang="en-US" dirty="0"/>
          </a:p>
          <a:p>
            <a:r>
              <a:rPr lang="en-US" dirty="0"/>
              <a:t>For some people, dietary adjustments might help alleviate symptoms significantly. The low FODMAP diet is a popular IBS diet recommended by doctors and qualified dietitians. A FODMAP is a kind of carbohydrate that can be present in certain meals. FODMAPs have been linked in studies to a variety of digestive disorders. This includes avoiding meals that are difficult for the intestines to digest, such as certain types of  wheat product, milk and fruits and veggies. </a:t>
            </a:r>
          </a:p>
          <a:p>
            <a:r>
              <a:rPr lang="en-US" dirty="0"/>
              <a:t>Several lifestyle changes may assist in reducing IBS symptoms. Examples of these can be regular physical exercise, eating smaller meals, reducing stress which can be done through talk therapy, limiting caffeinated beverages as caffeine stimulates the intestines), avoiding deep-fried or spicy foods, and taking probiotics as they have "good" bacteria which helps relieve gas and bloating. Since IBS symptoms vary from person to person, methods to dietary adjustments also differ for everyone.</a:t>
            </a:r>
          </a:p>
          <a:p>
            <a:endParaRPr lang="en-US" dirty="0"/>
          </a:p>
          <a:p>
            <a:endParaRPr lang="en-US" dirty="0"/>
          </a:p>
          <a:p>
            <a:r>
              <a:rPr lang="en-US" dirty="0"/>
              <a:t>Medications that can be administered</a:t>
            </a:r>
          </a:p>
          <a:p>
            <a:endParaRPr lang="en-US" dirty="0"/>
          </a:p>
          <a:p>
            <a:r>
              <a:rPr lang="en-US" dirty="0"/>
              <a:t>Some medicines are used to treat all IBS symptoms, while others target specific symptoms. Medication to regulate muscular spasms, anti-constipation medicines, tricyclic antidepressants to relieve discomfort, and antibiotics are all recommended.</a:t>
            </a:r>
          </a:p>
          <a:p>
            <a:endParaRPr lang="en-US" dirty="0"/>
          </a:p>
          <a:p>
            <a:r>
              <a:rPr lang="en-US" dirty="0"/>
              <a:t>If constipation is the primary IBS symptom, the American College of Gastroenterology (ACG) recommends two drugs: linaclotide and lubiprostone.</a:t>
            </a:r>
          </a:p>
          <a:p>
            <a:endParaRPr lang="en-US" dirty="0"/>
          </a:p>
          <a:p>
            <a:r>
              <a:rPr lang="en-US" dirty="0"/>
              <a:t>I hope this presentation was helpful to all. Thankyou!</a:t>
            </a:r>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t>10/23/22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22020" y="1029335"/>
            <a:ext cx="9144000" cy="4236085"/>
          </a:xfrm>
        </p:spPr>
        <p:txBody>
          <a:bodyPr/>
          <a:lstStyle/>
          <a:p>
            <a:pPr lvl="7" algn="l"/>
            <a:endParaRPr lang="en-US" sz="2400" dirty="0"/>
          </a:p>
          <a:p>
            <a:pPr lvl="7" algn="l"/>
            <a:endParaRPr lang="en-US" sz="2400" dirty="0"/>
          </a:p>
          <a:p>
            <a:pPr lvl="7" algn="l"/>
            <a:endParaRPr lang="en-US" sz="2400" dirty="0"/>
          </a:p>
          <a:p>
            <a:pPr lvl="7" algn="l"/>
            <a:r>
              <a:rPr lang="en-US" sz="2400" b="1" dirty="0">
                <a:latin typeface="Times New Roman" panose="02020603050405020304" charset="0"/>
                <a:cs typeface="Times New Roman" panose="02020603050405020304" charset="0"/>
              </a:rPr>
              <a:t>NAME: MALIKA ALI</a:t>
            </a:r>
          </a:p>
          <a:p>
            <a:pPr lvl="7" algn="l"/>
            <a:r>
              <a:rPr lang="en-US" sz="2400" b="1" dirty="0">
                <a:latin typeface="Times New Roman" panose="02020603050405020304" charset="0"/>
                <a:cs typeface="Times New Roman" panose="02020603050405020304" charset="0"/>
              </a:rPr>
              <a:t>STUDENT ID: 2026355</a:t>
            </a:r>
          </a:p>
          <a:p>
            <a:pPr lvl="7" algn="l"/>
            <a:r>
              <a:rPr lang="en-US" sz="2400" b="1" dirty="0">
                <a:latin typeface="Times New Roman" panose="02020603050405020304" charset="0"/>
                <a:cs typeface="Times New Roman" panose="02020603050405020304" charset="0"/>
              </a:rPr>
              <a:t>MODULE CODE: BMHP5003_BIRM</a:t>
            </a:r>
          </a:p>
          <a:p>
            <a:pPr lvl="7" algn="l"/>
            <a:r>
              <a:rPr lang="en-US" sz="2400" b="1" dirty="0">
                <a:latin typeface="Times New Roman" panose="02020603050405020304" charset="0"/>
                <a:cs typeface="Times New Roman" panose="02020603050405020304" charset="0"/>
              </a:rPr>
              <a:t>INSTRUCTOR: RACHAEL RIVERS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615440"/>
          </a:xfrm>
        </p:spPr>
        <p:txBody>
          <a:bodyPr/>
          <a:lstStyle/>
          <a:p>
            <a:pPr algn="ctr"/>
            <a:r>
              <a:rPr lang="en-US" b="1" dirty="0">
                <a:latin typeface="Times New Roman" panose="02020603050405020304" charset="0"/>
                <a:cs typeface="Times New Roman" panose="02020603050405020304" charset="0"/>
              </a:rPr>
              <a:t>DIGESTIVE SYSTEM</a:t>
            </a:r>
          </a:p>
        </p:txBody>
      </p:sp>
      <p:sp>
        <p:nvSpPr>
          <p:cNvPr id="3" name="Content Placeholder 2"/>
          <p:cNvSpPr>
            <a:spLocks noGrp="1"/>
          </p:cNvSpPr>
          <p:nvPr>
            <p:ph sz="half" idx="1"/>
          </p:nvPr>
        </p:nvSpPr>
        <p:spPr>
          <a:xfrm>
            <a:off x="388620" y="3936365"/>
            <a:ext cx="5631180" cy="2240915"/>
          </a:xfrm>
        </p:spPr>
        <p:txBody>
          <a:bodyPr/>
          <a:lstStyle/>
          <a:p>
            <a:pPr marL="0" indent="0">
              <a:buNone/>
            </a:pPr>
            <a:r>
              <a:rPr lang="en-US" dirty="0"/>
              <a:t> </a:t>
            </a:r>
          </a:p>
        </p:txBody>
      </p:sp>
      <p:pic>
        <p:nvPicPr>
          <p:cNvPr id="5" name="Content Placeholder 4" descr="Diagram&#10;&#10;Description automatically generated"/>
          <p:cNvPicPr>
            <a:picLocks noGrp="1" noChangeAspect="1"/>
          </p:cNvPicPr>
          <p:nvPr>
            <p:ph sz="half" idx="2"/>
          </p:nvPr>
        </p:nvPicPr>
        <p:blipFill rotWithShape="1">
          <a:blip r:embed="rId3"/>
          <a:srcRect t="3242" b="1013"/>
          <a:stretch>
            <a:fillRect/>
          </a:stretch>
        </p:blipFill>
        <p:spPr>
          <a:xfrm>
            <a:off x="7687310" y="1551940"/>
            <a:ext cx="4088130" cy="3556635"/>
          </a:xfrm>
          <a:prstGeom prst="rect">
            <a:avLst/>
          </a:prstGeom>
        </p:spPr>
      </p:pic>
      <p:sp>
        <p:nvSpPr>
          <p:cNvPr id="4" name="Text Box 3"/>
          <p:cNvSpPr txBox="1"/>
          <p:nvPr/>
        </p:nvSpPr>
        <p:spPr>
          <a:xfrm>
            <a:off x="140970" y="1552575"/>
            <a:ext cx="7546340" cy="3322955"/>
          </a:xfrm>
          <a:prstGeom prst="rect">
            <a:avLst/>
          </a:prstGeom>
          <a:noFill/>
        </p:spPr>
        <p:txBody>
          <a:bodyPr wrap="square" rtlCol="0">
            <a:spAutoFit/>
          </a:bodyPr>
          <a:lstStyle/>
          <a:p>
            <a:pPr indent="0" algn="just">
              <a:buFont typeface="Wingdings" panose="05000000000000000000" charset="0"/>
              <a:buNone/>
            </a:pPr>
            <a:r>
              <a:rPr lang="en-US" sz="1400" b="1" dirty="0">
                <a:latin typeface="Times New Roman" panose="02020603050405020304" charset="0"/>
                <a:cs typeface="Times New Roman" panose="02020603050405020304" charset="0"/>
              </a:rPr>
              <a:t>Digestive System</a:t>
            </a:r>
          </a:p>
          <a:p>
            <a:pPr indent="0" algn="just">
              <a:buFont typeface="Wingdings" panose="05000000000000000000" charset="0"/>
              <a:buNone/>
            </a:pPr>
            <a:endParaRPr lang="en-US" sz="1400" b="1"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The digestive tract and supporting organs make up the digestive system, these organs are stomach, small intestine, large intestine, oesophagus, and throat. Auxiliary organs include the tongue, teeth, and glandular organs such as the pancreas, gallbladder, liver, and salivary glands. Mechanical processing, food absorption, digestion, secretion of water, enzymes, acids, buffer, and salt, and waste excretion are all functions of the digestive system.(1)</a:t>
            </a:r>
          </a:p>
          <a:p>
            <a:pPr indent="0" algn="just">
              <a:buFont typeface="Wingdings" panose="05000000000000000000" charset="0"/>
              <a:buNone/>
            </a:pPr>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Together, the gallbladder, liver, pancreas, small and large intestines, and rectum help the digestive system break down and absorb food before excreting waste. Each of these organs has a specific purpose in the digestive system.</a:t>
            </a:r>
          </a:p>
          <a:p>
            <a:pPr marL="171450" indent="-171450" algn="just">
              <a:buFont typeface="Wingdings" panose="05000000000000000000" charset="0"/>
              <a:buChar char="Ø"/>
            </a:pPr>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The Oral Cavity serves as a source of sensory evaluation of the food product before ingestion, the use of the teeth, tongue, and palatal surfaces for mechanical processing, combining food particles with mucus and salivary gland secretion to lubricate and limited lipid and carbohydrate digestion.(5)</a:t>
            </a:r>
          </a:p>
        </p:txBody>
      </p:sp>
      <p:sp>
        <p:nvSpPr>
          <p:cNvPr id="6" name="Text Box 5"/>
          <p:cNvSpPr txBox="1"/>
          <p:nvPr/>
        </p:nvSpPr>
        <p:spPr>
          <a:xfrm>
            <a:off x="140970" y="4875530"/>
            <a:ext cx="11552555" cy="2183765"/>
          </a:xfrm>
          <a:prstGeom prst="rect">
            <a:avLst/>
          </a:prstGeom>
          <a:noFill/>
        </p:spPr>
        <p:txBody>
          <a:bodyPr wrap="square" rtlCol="0">
            <a:spAutoFit/>
          </a:bodyPr>
          <a:lstStyle/>
          <a:p>
            <a:r>
              <a:rPr lang="en-US" sz="1400" b="1" dirty="0">
                <a:latin typeface="Times New Roman" panose="02020603050405020304" charset="0"/>
                <a:cs typeface="Times New Roman" panose="02020603050405020304" charset="0"/>
              </a:rPr>
              <a:t>Role of Digestive System </a:t>
            </a:r>
          </a:p>
          <a:p>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Digestion is essential because our bodies require nutrients from food and drink to function properly and healthily. Lipids, carbohydrates, proteins, vitamins, water, and minerals are all nutrients. Our digestive system breaks down nutrients so that our bodies may receive and utilise them for energy, cell repair and growth. Lipids into fatty acids and glycerol, Proteins are broken down into amino acids,  and Carbohydrates into simple sugars; minerals, vitamins, and water are also produced.(4)</a:t>
            </a:r>
          </a:p>
          <a:p>
            <a:pPr indent="0" algn="just">
              <a:buFont typeface="Wingdings" panose="05000000000000000000" charset="0"/>
              <a:buNone/>
            </a:pPr>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The digestive system can be divided into four stages: 1) food intake, 2) </a:t>
            </a:r>
            <a:r>
              <a:rPr lang="en-US" sz="1400" dirty="0">
                <a:latin typeface="Times New Roman" panose="02020603050405020304" charset="0"/>
                <a:cs typeface="Times New Roman" panose="02020603050405020304" charset="0"/>
                <a:sym typeface="+mn-ea"/>
              </a:rPr>
              <a:t>chemical</a:t>
            </a:r>
            <a:r>
              <a:rPr lang="en-US" sz="1400" dirty="0">
                <a:latin typeface="Times New Roman" panose="02020603050405020304" charset="0"/>
                <a:cs typeface="Times New Roman" panose="02020603050405020304" charset="0"/>
              </a:rPr>
              <a:t> and </a:t>
            </a:r>
            <a:r>
              <a:rPr lang="en-US" sz="1400" dirty="0">
                <a:latin typeface="Times New Roman" panose="02020603050405020304" charset="0"/>
                <a:cs typeface="Times New Roman" panose="02020603050405020304" charset="0"/>
                <a:sym typeface="+mn-ea"/>
              </a:rPr>
              <a:t>mechanical</a:t>
            </a:r>
            <a:r>
              <a:rPr lang="en-US" sz="1400" dirty="0">
                <a:latin typeface="Times New Roman" panose="02020603050405020304" charset="0"/>
                <a:cs typeface="Times New Roman" panose="02020603050405020304" charset="0"/>
              </a:rPr>
              <a:t> breakdown of food, 3) </a:t>
            </a:r>
            <a:r>
              <a:rPr lang="en-US" sz="1400" dirty="0">
                <a:latin typeface="Times New Roman" panose="02020603050405020304" charset="0"/>
                <a:cs typeface="Times New Roman" panose="02020603050405020304" charset="0"/>
                <a:sym typeface="+mn-ea"/>
              </a:rPr>
              <a:t>removal of indigestible food</a:t>
            </a:r>
            <a:r>
              <a:rPr lang="en-US" sz="1400" dirty="0">
                <a:latin typeface="Times New Roman" panose="02020603050405020304" charset="0"/>
                <a:cs typeface="Times New Roman" panose="02020603050405020304" charset="0"/>
              </a:rPr>
              <a:t>, and 4) </a:t>
            </a:r>
            <a:r>
              <a:rPr lang="en-US" sz="1400" dirty="0">
                <a:latin typeface="Times New Roman" panose="02020603050405020304" charset="0"/>
                <a:cs typeface="Times New Roman" panose="02020603050405020304" charset="0"/>
                <a:sym typeface="+mn-ea"/>
              </a:rPr>
              <a:t>nutrient absorption.</a:t>
            </a:r>
            <a:endParaRPr lang="en-US" sz="10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endParaRPr lang="en-US" sz="1000" dirty="0">
              <a:latin typeface="Times New Roman" panose="02020603050405020304" charset="0"/>
              <a:cs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440" y="243205"/>
            <a:ext cx="7106920" cy="1325880"/>
          </a:xfrm>
        </p:spPr>
        <p:txBody>
          <a:bodyPr/>
          <a:lstStyle/>
          <a:p>
            <a:pPr algn="l"/>
            <a:r>
              <a:rPr lang="en-US" sz="3200" b="1" dirty="0">
                <a:latin typeface="Times New Roman" panose="02020603050405020304" charset="0"/>
                <a:cs typeface="Times New Roman" panose="02020603050405020304" charset="0"/>
              </a:rPr>
              <a:t>Digestive System and Physiology</a:t>
            </a:r>
          </a:p>
        </p:txBody>
      </p:sp>
      <p:sp>
        <p:nvSpPr>
          <p:cNvPr id="4" name="Content Placeholder 3"/>
          <p:cNvSpPr>
            <a:spLocks noGrp="1"/>
          </p:cNvSpPr>
          <p:nvPr>
            <p:ph sz="half" idx="2"/>
          </p:nvPr>
        </p:nvSpPr>
        <p:spPr>
          <a:xfrm>
            <a:off x="614680" y="1288415"/>
            <a:ext cx="6964045" cy="5311775"/>
          </a:xfrm>
        </p:spPr>
        <p:txBody>
          <a:bodyPr>
            <a:noAutofit/>
          </a:bodyPr>
          <a:lstStyle/>
          <a:p>
            <a:pPr marL="0" indent="0" algn="just">
              <a:buNone/>
            </a:pPr>
            <a:r>
              <a:rPr lang="en-US" sz="2200" dirty="0">
                <a:latin typeface="Times New Roman" panose="02020603050405020304" charset="0"/>
                <a:cs typeface="Times New Roman" panose="02020603050405020304" charset="0"/>
              </a:rPr>
              <a:t>The digestive tract specifically takes in food, physically and chemically breaks it down into nutrient molecules, absorbs the nutrients into circulation, and finally eliminates indigestible leftovers from the body.(2)</a:t>
            </a:r>
          </a:p>
          <a:p>
            <a:pPr algn="just"/>
            <a:r>
              <a:rPr lang="en-US" sz="2200" dirty="0">
                <a:latin typeface="Times New Roman" panose="02020603050405020304" charset="0"/>
                <a:cs typeface="Times New Roman" panose="02020603050405020304" charset="0"/>
              </a:rPr>
              <a:t>Food ingestion, food propulsion and  food breakdown all occur in the mouth, oesophagus and pharynx.</a:t>
            </a:r>
          </a:p>
          <a:p>
            <a:pPr algn="just"/>
            <a:r>
              <a:rPr lang="en-US" sz="2200" dirty="0">
                <a:latin typeface="Times New Roman" panose="02020603050405020304" charset="0"/>
                <a:cs typeface="Times New Roman" panose="02020603050405020304" charset="0"/>
              </a:rPr>
              <a:t>The stomach's functions include food digestion and propulsion.</a:t>
            </a:r>
          </a:p>
          <a:p>
            <a:pPr algn="just"/>
            <a:r>
              <a:rPr lang="en-US" sz="2200" dirty="0">
                <a:latin typeface="Times New Roman" panose="02020603050405020304" charset="0"/>
                <a:cs typeface="Times New Roman" panose="02020603050405020304" charset="0"/>
              </a:rPr>
              <a:t>The small intestine's functions include food breakdown, absorption, and propulsion.</a:t>
            </a:r>
          </a:p>
          <a:p>
            <a:pPr algn="just"/>
            <a:r>
              <a:rPr lang="en-US" sz="2200" dirty="0">
                <a:latin typeface="Times New Roman" panose="02020603050405020304" charset="0"/>
                <a:cs typeface="Times New Roman" panose="02020603050405020304" charset="0"/>
              </a:rPr>
              <a:t>The large intestine's functions include food breakdown, absorption, and excretion.</a:t>
            </a:r>
          </a:p>
          <a:p>
            <a:pPr algn="just"/>
            <a:r>
              <a:rPr lang="en-US" sz="2200" dirty="0">
                <a:latin typeface="Times New Roman" panose="02020603050405020304" charset="0"/>
                <a:cs typeface="Times New Roman" panose="02020603050405020304" charset="0"/>
              </a:rPr>
              <a:t>The rectum function is to push out the faeces.(7)</a:t>
            </a:r>
          </a:p>
        </p:txBody>
      </p:sp>
      <p:pic>
        <p:nvPicPr>
          <p:cNvPr id="5" name="Content Placeholder 4"/>
          <p:cNvPicPr>
            <a:picLocks noGrp="1" noChangeAspect="1"/>
          </p:cNvPicPr>
          <p:nvPr>
            <p:ph sz="half" idx="1"/>
          </p:nvPr>
        </p:nvPicPr>
        <p:blipFill>
          <a:blip r:embed="rId3"/>
          <a:stretch>
            <a:fillRect/>
          </a:stretch>
        </p:blipFill>
        <p:spPr>
          <a:xfrm>
            <a:off x="7578725" y="1288415"/>
            <a:ext cx="4447540" cy="531241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205" y="364490"/>
            <a:ext cx="5242560" cy="1325880"/>
          </a:xfrm>
        </p:spPr>
        <p:txBody>
          <a:bodyPr>
            <a:normAutofit/>
          </a:bodyPr>
          <a:lstStyle/>
          <a:p>
            <a:pPr algn="ctr"/>
            <a:r>
              <a:rPr lang="en-US" sz="2400" b="1" dirty="0">
                <a:latin typeface="Times New Roman" panose="02020603050405020304" charset="0"/>
                <a:cs typeface="Times New Roman" panose="02020603050405020304" charset="0"/>
              </a:rPr>
              <a:t>DATA 	COLLECTION</a:t>
            </a:r>
          </a:p>
        </p:txBody>
      </p:sp>
      <p:sp>
        <p:nvSpPr>
          <p:cNvPr id="3" name="Content Placeholder 2"/>
          <p:cNvSpPr>
            <a:spLocks noGrp="1"/>
          </p:cNvSpPr>
          <p:nvPr>
            <p:ph sz="half" idx="1"/>
          </p:nvPr>
        </p:nvSpPr>
        <p:spPr>
          <a:xfrm>
            <a:off x="584200" y="1566545"/>
            <a:ext cx="5181600" cy="4351338"/>
          </a:xfrm>
        </p:spPr>
        <p:txBody>
          <a:bodyPr>
            <a:normAutofit fontScale="25000" lnSpcReduction="20000"/>
          </a:bodyPr>
          <a:lstStyle/>
          <a:p>
            <a:pPr marL="0" indent="0" algn="just">
              <a:buNone/>
            </a:pPr>
            <a:r>
              <a:rPr lang="en-US" sz="1400" dirty="0">
                <a:latin typeface="Times New Roman" panose="02020603050405020304" charset="0"/>
                <a:cs typeface="Times New Roman" panose="02020603050405020304" charset="0"/>
              </a:rPr>
              <a:t>Data collected by the Health and Social care is through NHS, ONS and UK BIOBANK which is usually based on diagnosis recorded at discharge of the patients, research and surveys.</a:t>
            </a:r>
            <a:r>
              <a:rPr lang="en-US" sz="1400" dirty="0">
                <a:latin typeface="Times New Roman" panose="02020603050405020304" charset="0"/>
                <a:cs typeface="Times New Roman" panose="02020603050405020304" charset="0"/>
                <a:sym typeface="+mn-ea"/>
              </a:rPr>
              <a:t>(3)(8)</a:t>
            </a:r>
            <a:endParaRPr lang="en-US" sz="1400" dirty="0">
              <a:latin typeface="Times New Roman" panose="02020603050405020304" charset="0"/>
              <a:cs typeface="Times New Roman" panose="02020603050405020304" charset="0"/>
            </a:endParaRPr>
          </a:p>
        </p:txBody>
      </p:sp>
      <p:sp>
        <p:nvSpPr>
          <p:cNvPr id="4" name="Content Placeholder 3"/>
          <p:cNvSpPr>
            <a:spLocks noGrp="1"/>
          </p:cNvSpPr>
          <p:nvPr>
            <p:ph sz="half" idx="2"/>
          </p:nvPr>
        </p:nvSpPr>
        <p:spPr>
          <a:xfrm>
            <a:off x="5948680" y="1566545"/>
            <a:ext cx="6096000" cy="4869180"/>
          </a:xfrm>
        </p:spPr>
        <p:txBody>
          <a:bodyPr>
            <a:normAutofit fontScale="25000" lnSpcReduction="20000"/>
          </a:bodyPr>
          <a:lstStyle/>
          <a:p>
            <a:pPr algn="just"/>
            <a:r>
              <a:rPr lang="en-US" sz="5600" dirty="0">
                <a:latin typeface="Times New Roman" panose="02020603050405020304" charset="0"/>
                <a:cs typeface="Times New Roman" panose="02020603050405020304" charset="0"/>
              </a:rPr>
              <a:t>One of the prevalent conditions that affects the digestive system is irritable bowel syndrome (IBS).</a:t>
            </a:r>
          </a:p>
          <a:p>
            <a:pPr algn="just"/>
            <a:r>
              <a:rPr lang="en-US" sz="5600" dirty="0">
                <a:latin typeface="Times New Roman" panose="02020603050405020304" charset="0"/>
                <a:cs typeface="Times New Roman" panose="02020603050405020304" charset="0"/>
              </a:rPr>
              <a:t>The symptoms patients tend to have are </a:t>
            </a:r>
            <a:r>
              <a:rPr lang="en-US" sz="5600" dirty="0">
                <a:latin typeface="Times New Roman" panose="02020603050405020304" charset="0"/>
                <a:cs typeface="Times New Roman" panose="02020603050405020304" charset="0"/>
                <a:sym typeface="+mn-ea"/>
              </a:rPr>
              <a:t>bloating, </a:t>
            </a:r>
            <a:r>
              <a:rPr lang="en-US" sz="5600" dirty="0">
                <a:latin typeface="Times New Roman" panose="02020603050405020304" charset="0"/>
                <a:cs typeface="Times New Roman" panose="02020603050405020304" charset="0"/>
              </a:rPr>
              <a:t>stomach pains, </a:t>
            </a:r>
            <a:r>
              <a:rPr lang="en-US" sz="5600" dirty="0">
                <a:latin typeface="Times New Roman" panose="02020603050405020304" charset="0"/>
                <a:cs typeface="Times New Roman" panose="02020603050405020304" charset="0"/>
                <a:sym typeface="+mn-ea"/>
              </a:rPr>
              <a:t>constipation</a:t>
            </a:r>
            <a:r>
              <a:rPr lang="en-US" sz="5600" dirty="0">
                <a:latin typeface="Times New Roman" panose="02020603050405020304" charset="0"/>
                <a:cs typeface="Times New Roman" panose="02020603050405020304" charset="0"/>
              </a:rPr>
              <a:t>, and </a:t>
            </a:r>
            <a:r>
              <a:rPr lang="en-US" sz="5600" dirty="0">
                <a:latin typeface="Times New Roman" panose="02020603050405020304" charset="0"/>
                <a:cs typeface="Times New Roman" panose="02020603050405020304" charset="0"/>
                <a:sym typeface="+mn-ea"/>
              </a:rPr>
              <a:t>diarrhea</a:t>
            </a:r>
            <a:r>
              <a:rPr lang="en-US" sz="5600" dirty="0">
                <a:latin typeface="Times New Roman" panose="02020603050405020304" charset="0"/>
                <a:cs typeface="Times New Roman" panose="02020603050405020304" charset="0"/>
              </a:rPr>
              <a:t>. These tend to come and go throughout time, lasting for days, weeks, or months.</a:t>
            </a:r>
          </a:p>
          <a:p>
            <a:pPr algn="just"/>
            <a:r>
              <a:rPr lang="en-US" sz="5600" dirty="0">
                <a:latin typeface="Times New Roman" panose="02020603050405020304" charset="0"/>
                <a:cs typeface="Times New Roman" panose="02020603050405020304" charset="0"/>
              </a:rPr>
              <a:t>Although the cause is unknown, it has been connected to factors including food moving through the gut too slowly or too fast, a genetic history of IBS, stress, and gut nerves that are overly sensitive.</a:t>
            </a:r>
          </a:p>
          <a:p>
            <a:pPr algn="just"/>
            <a:r>
              <a:rPr lang="en-US" sz="5600" dirty="0">
                <a:latin typeface="Times New Roman" panose="02020603050405020304" charset="0"/>
                <a:cs typeface="Times New Roman" panose="02020603050405020304" charset="0"/>
              </a:rPr>
              <a:t>Despite the fact that there is no cure, </a:t>
            </a:r>
            <a:r>
              <a:rPr lang="en-US" sz="5600" dirty="0">
                <a:latin typeface="Times New Roman" panose="02020603050405020304" charset="0"/>
                <a:cs typeface="Times New Roman" panose="02020603050405020304" charset="0"/>
                <a:sym typeface="+mn-ea"/>
              </a:rPr>
              <a:t> drugs</a:t>
            </a:r>
            <a:r>
              <a:rPr lang="en-US" sz="5600" dirty="0">
                <a:latin typeface="Times New Roman" panose="02020603050405020304" charset="0"/>
                <a:cs typeface="Times New Roman" panose="02020603050405020304" charset="0"/>
              </a:rPr>
              <a:t> and</a:t>
            </a:r>
            <a:r>
              <a:rPr lang="en-US" sz="5600" dirty="0">
                <a:latin typeface="Times New Roman" panose="02020603050405020304" charset="0"/>
                <a:cs typeface="Times New Roman" panose="02020603050405020304" charset="0"/>
                <a:sym typeface="+mn-ea"/>
              </a:rPr>
              <a:t> dietary changes </a:t>
            </a:r>
            <a:r>
              <a:rPr lang="en-US" sz="5600" dirty="0">
                <a:latin typeface="Times New Roman" panose="02020603050405020304" charset="0"/>
                <a:cs typeface="Times New Roman" panose="02020603050405020304" charset="0"/>
              </a:rPr>
              <a:t>can frequently help lessen the symptoms. IBS typically lasts a lifetime.</a:t>
            </a:r>
          </a:p>
          <a:p>
            <a:pPr algn="just"/>
            <a:r>
              <a:rPr lang="en-US" sz="5600" dirty="0">
                <a:latin typeface="Times New Roman" panose="02020603050405020304" charset="0"/>
                <a:cs typeface="Times New Roman" panose="02020603050405020304" charset="0"/>
              </a:rPr>
              <a:t>There is no particular test for IBS; nevertheless, the practitioner will normally do a blood test to rule out disorders such as coeliac disease, as well as testing on a faeces sample to rule out infections and inflammatory bowel disease (IBD)</a:t>
            </a:r>
          </a:p>
          <a:p>
            <a:pPr algn="just"/>
            <a:r>
              <a:rPr lang="en-US" sz="5600" dirty="0">
                <a:latin typeface="Times New Roman" panose="02020603050405020304" charset="0"/>
                <a:cs typeface="Times New Roman" panose="02020603050405020304" charset="0"/>
              </a:rPr>
              <a:t>Several lifestyle changes may assist in reducing IBS symptoms. Examples of these can be regular physical exercise, eating smaller meals, reducing stress , limiting caffeinated beverages, avoiding deep-fried or spicy foods, and taking probiotics to help relieve gas and bloating.(9)</a:t>
            </a:r>
          </a:p>
          <a:p>
            <a:pPr algn="just"/>
            <a:r>
              <a:rPr lang="en-US" sz="5600" dirty="0">
                <a:latin typeface="Times New Roman" panose="02020603050405020304" charset="0"/>
                <a:cs typeface="Times New Roman" panose="02020603050405020304" charset="0"/>
              </a:rPr>
              <a:t>Some medicines are used to treat all IBS symptoms, while others target specific symptoms.(6)</a:t>
            </a:r>
          </a:p>
          <a:p>
            <a:pPr algn="just"/>
            <a:endParaRPr lang="en-US" sz="1800" dirty="0"/>
          </a:p>
          <a:p>
            <a:pPr marL="0" indent="0" algn="just">
              <a:buNone/>
            </a:pPr>
            <a:endParaRPr lang="en-US" sz="1800" dirty="0"/>
          </a:p>
        </p:txBody>
      </p:sp>
      <p:sp>
        <p:nvSpPr>
          <p:cNvPr id="5" name="Text Box 4"/>
          <p:cNvSpPr txBox="1"/>
          <p:nvPr/>
        </p:nvSpPr>
        <p:spPr>
          <a:xfrm>
            <a:off x="6283960" y="612775"/>
            <a:ext cx="4958080" cy="829945"/>
          </a:xfrm>
          <a:prstGeom prst="rect">
            <a:avLst/>
          </a:prstGeom>
          <a:noFill/>
        </p:spPr>
        <p:txBody>
          <a:bodyPr wrap="square" rtlCol="0">
            <a:spAutoFit/>
          </a:bodyPr>
          <a:lstStyle/>
          <a:p>
            <a:pPr algn="ctr"/>
            <a:r>
              <a:rPr lang="en-US" sz="2400" b="1" dirty="0">
                <a:latin typeface="Times New Roman" panose="02020603050405020304" charset="0"/>
                <a:cs typeface="Times New Roman" panose="02020603050405020304" charset="0"/>
                <a:sym typeface="+mn-ea"/>
              </a:rPr>
              <a:t>ISSUE WITH DIGESTIVE TRACT AND HOW TO IMPROVE IT</a:t>
            </a:r>
          </a:p>
        </p:txBody>
      </p:sp>
      <p:pic>
        <p:nvPicPr>
          <p:cNvPr id="6" name="Picture 5"/>
          <p:cNvPicPr>
            <a:picLocks noChangeAspect="1"/>
          </p:cNvPicPr>
          <p:nvPr/>
        </p:nvPicPr>
        <p:blipFill>
          <a:blip r:embed="rId3"/>
          <a:stretch>
            <a:fillRect/>
          </a:stretch>
        </p:blipFill>
        <p:spPr>
          <a:xfrm>
            <a:off x="584835" y="2234565"/>
            <a:ext cx="5363845" cy="42011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93065"/>
            <a:ext cx="10888980" cy="6179820"/>
          </a:xfrm>
        </p:spPr>
        <p:txBody>
          <a:bodyPr>
            <a:normAutofit fontScale="25000" lnSpcReduction="20000"/>
          </a:bodyPr>
          <a:lstStyle/>
          <a:p>
            <a:pPr marL="0" indent="0" algn="l">
              <a:buNone/>
            </a:pPr>
            <a:r>
              <a:rPr lang="en-US" sz="9600" b="1" dirty="0">
                <a:latin typeface="Times New Roman" panose="02020603050405020304" charset="0"/>
                <a:cs typeface="Times New Roman" panose="02020603050405020304" charset="0"/>
              </a:rPr>
              <a:t>REFERENCES</a:t>
            </a:r>
          </a:p>
          <a:p>
            <a:pPr marL="0" indent="0" algn="l">
              <a:buNone/>
            </a:pPr>
            <a:endParaRPr lang="en-US" sz="2000" dirty="0">
              <a:latin typeface="Times New Roman" panose="02020603050405020304" charset="0"/>
              <a:cs typeface="Times New Roman" panose="0202060305040502030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Boore, N. Cook. A. Shepherd., 2016. </a:t>
            </a:r>
            <a:r>
              <a:rPr lang="en-US" altLang="en-US" sz="8000" i="1" dirty="0">
                <a:ln>
                  <a:noFill/>
                </a:ln>
                <a:effectLst/>
                <a:latin typeface="Times New Roman" panose="02020603050405020304" charset="0"/>
                <a:ea typeface="Calibri" panose="020F0502020204030204" charset="0"/>
                <a:cs typeface="Times New Roman" panose="02020603050405020304" charset="0"/>
                <a:sym typeface="+mn-ea"/>
              </a:rPr>
              <a:t>Essentials of Anatomy and Physiology for nursing practice. </a:t>
            </a: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London: SAGE.</a:t>
            </a:r>
            <a:endParaRPr kumimoji="0" lang="en-GB" altLang="en-US" sz="8000" b="0" i="0" u="none" strike="noStrike" cap="none" normalizeH="0" baseline="0" dirty="0">
              <a:ln>
                <a:noFill/>
              </a:ln>
              <a:solidFill>
                <a:schemeClr val="tx1"/>
              </a:solidFill>
              <a:effectLst/>
              <a:latin typeface="Times New Roman" panose="02020603050405020304" charset="0"/>
              <a:cs typeface="Times New Roman" panose="0202060305040502030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McGuinness, H., 2010. </a:t>
            </a:r>
            <a:r>
              <a:rPr lang="en-US" altLang="en-US" sz="8000" i="1" dirty="0">
                <a:ln>
                  <a:noFill/>
                </a:ln>
                <a:effectLst/>
                <a:latin typeface="Times New Roman" panose="02020603050405020304" charset="0"/>
                <a:ea typeface="Calibri" panose="020F0502020204030204" charset="0"/>
                <a:cs typeface="Times New Roman" panose="02020603050405020304" charset="0"/>
                <a:sym typeface="+mn-ea"/>
              </a:rPr>
              <a:t>anatomy and physiology: therapy basics. </a:t>
            </a: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4th ed. London: Hodder Education.</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nhs.uk. 2022. Irritable bowel syndrome (IBS). [online] Available at: &lt;https://www.nhs.uk/conditions/irritable-bowel-syndrome-ibs/&gt;</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Works, Y., 2022. Your Digestive System &amp; How it Works | NIDDK. [online] National Institute of Diabetes and Digestive and Kidney Diseases. Available at: &lt;https://www.niddk.nih.gov/health-information/digestive-diseases/digestive-system-how-it-works&gt;</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Rogers, K., 2011. The Digestive System. Chicago: Britannica Educational Pub.</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Grover, M., Herfarth, H. and Drossman, D., 2009. The Functional–Organic Dichotomy: Postinfectious Irritable Bowel Syndrome and Inflammatory Bowel Disease–Irritable Bowel Syndrome. Clinical Gastroenterology and Hepatology, 7(1), pp.48-53.</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Martini, F., Nath, J., Bartholomew, E., Ober, W., Ober, C. and Hutchings, R., n.d. Fundamentals of anatomy &amp; physiology.</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Hefner, J., Huerta, T. and McAlearney, A., n.d. Population health management in health care organizations.</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Cheung, K., Leung, W. and Seto, W., 2019. Application of Big Data analysis in gastrointestinal research. World Journal of Gastroenterology, 25(24), pp.2990-3008.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41390"/>
          </a:xfrm>
        </p:spPr>
        <p:txBody>
          <a:bodyPr/>
          <a:lstStyle/>
          <a:p>
            <a:pPr algn="ctr"/>
            <a:r>
              <a:rPr lang="en-US" dirty="0">
                <a:latin typeface="Times New Roman" panose="02020603050405020304" charset="0"/>
                <a:cs typeface="Times New Roman" panose="02020603050405020304" charset="0"/>
              </a:rPr>
              <a:t>THANKYOU!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3020</Words>
  <Application>Microsoft Macintosh PowerPoint</Application>
  <PresentationFormat>Widescreen</PresentationFormat>
  <Paragraphs>173</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Times New Roman</vt:lpstr>
      <vt:lpstr>Wingdings</vt:lpstr>
      <vt:lpstr>Office Theme</vt:lpstr>
      <vt:lpstr>PowerPoint Presentation</vt:lpstr>
      <vt:lpstr>DIGESTIVE SYSTEM</vt:lpstr>
      <vt:lpstr>Digestive System and Physiology</vt:lpstr>
      <vt:lpstr>DATA  COLLECTION</vt:lpstr>
      <vt:lpstr>PowerPoint Presentation</vt:lpstr>
      <vt:lpstr>THANKYOU!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Malika Ali (2026355)</cp:lastModifiedBy>
  <cp:revision>15</cp:revision>
  <dcterms:created xsi:type="dcterms:W3CDTF">2022-10-18T01:17:00Z</dcterms:created>
  <dcterms:modified xsi:type="dcterms:W3CDTF">2022-10-23T13:47:23Z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1443C1EC70C944ADA6F133523D40FB38</vt:lpwstr>
  </property>
  <property fmtid="{D5CDD505-2E9C-101B-9397-08002B2CF9AE}" pid="3" name="KSOProductBuildVer">
    <vt:lpwstr>1033-11.2.0.11341</vt:lpwstr>
  </property>
</Properties>
</file>