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35"/>
  </p:notesMasterIdLst>
  <p:sldIdLst>
    <p:sldId id="349" r:id="rId8"/>
    <p:sldId id="539" r:id="rId9"/>
    <p:sldId id="269" r:id="rId10"/>
    <p:sldId id="642" r:id="rId11"/>
    <p:sldId id="540" r:id="rId12"/>
    <p:sldId id="541" r:id="rId13"/>
    <p:sldId id="581" r:id="rId14"/>
    <p:sldId id="624" r:id="rId15"/>
    <p:sldId id="570" r:id="rId16"/>
    <p:sldId id="651" r:id="rId17"/>
    <p:sldId id="631" r:id="rId18"/>
    <p:sldId id="284" r:id="rId19"/>
    <p:sldId id="650" r:id="rId20"/>
    <p:sldId id="282" r:id="rId21"/>
    <p:sldId id="603" r:id="rId22"/>
    <p:sldId id="602" r:id="rId23"/>
    <p:sldId id="283" r:id="rId24"/>
    <p:sldId id="652" r:id="rId25"/>
    <p:sldId id="279" r:id="rId26"/>
    <p:sldId id="653" r:id="rId27"/>
    <p:sldId id="475" r:id="rId28"/>
    <p:sldId id="469" r:id="rId29"/>
    <p:sldId id="324" r:id="rId30"/>
    <p:sldId id="476" r:id="rId31"/>
    <p:sldId id="477" r:id="rId32"/>
    <p:sldId id="478" r:id="rId33"/>
    <p:sldId id="47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F201A5-E06A-47B8-B668-1B6AE9BEA13E}" v="1" dt="2023-11-06T08:36:36.2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8" d="100"/>
          <a:sy n="88" d="100"/>
        </p:scale>
        <p:origin x="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ableStyles" Target="tableStyle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notesMaster" Target="notesMasters/notesMaster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84980304-2B28-491F-9983-D6BBD876930E}"/>
    <pc:docChg chg="modSld">
      <pc:chgData name="Kathryn Roberts" userId="2a6d605b-2b21-4ebe-bf92-690f56d7b04a" providerId="ADAL" clId="{84980304-2B28-491F-9983-D6BBD876930E}" dt="2023-10-16T14:05:14.744" v="1" actId="20577"/>
      <pc:docMkLst>
        <pc:docMk/>
      </pc:docMkLst>
      <pc:sldChg chg="modSp mod">
        <pc:chgData name="Kathryn Roberts" userId="2a6d605b-2b21-4ebe-bf92-690f56d7b04a" providerId="ADAL" clId="{84980304-2B28-491F-9983-D6BBD876930E}" dt="2023-10-16T14:05:14.744" v="1" actId="20577"/>
        <pc:sldMkLst>
          <pc:docMk/>
          <pc:sldMk cId="1997106823" sldId="349"/>
        </pc:sldMkLst>
        <pc:spChg chg="mod">
          <ac:chgData name="Kathryn Roberts" userId="2a6d605b-2b21-4ebe-bf92-690f56d7b04a" providerId="ADAL" clId="{84980304-2B28-491F-9983-D6BBD876930E}" dt="2023-10-16T14:05:14.744" v="1" actId="20577"/>
          <ac:spMkLst>
            <pc:docMk/>
            <pc:sldMk cId="1997106823" sldId="349"/>
            <ac:spMk id="6" creationId="{2DDBD4A8-0007-5EFA-628C-3A9FCA50BB6B}"/>
          </ac:spMkLst>
        </pc:spChg>
      </pc:sldChg>
    </pc:docChg>
  </pc:docChgLst>
  <pc:docChgLst>
    <pc:chgData name="Kathryn Roberts" userId="2a6d605b-2b21-4ebe-bf92-690f56d7b04a" providerId="ADAL" clId="{7AF201A5-E06A-47B8-B668-1B6AE9BEA13E}"/>
    <pc:docChg chg="custSel addSld delSld modSld">
      <pc:chgData name="Kathryn Roberts" userId="2a6d605b-2b21-4ebe-bf92-690f56d7b04a" providerId="ADAL" clId="{7AF201A5-E06A-47B8-B668-1B6AE9BEA13E}" dt="2023-11-06T08:40:33.820" v="78" actId="20577"/>
      <pc:docMkLst>
        <pc:docMk/>
      </pc:docMkLst>
      <pc:sldChg chg="add">
        <pc:chgData name="Kathryn Roberts" userId="2a6d605b-2b21-4ebe-bf92-690f56d7b04a" providerId="ADAL" clId="{7AF201A5-E06A-47B8-B668-1B6AE9BEA13E}" dt="2023-11-06T08:36:36.206" v="0"/>
        <pc:sldMkLst>
          <pc:docMk/>
          <pc:sldMk cId="1611911626" sldId="269"/>
        </pc:sldMkLst>
      </pc:sldChg>
      <pc:sldChg chg="add">
        <pc:chgData name="Kathryn Roberts" userId="2a6d605b-2b21-4ebe-bf92-690f56d7b04a" providerId="ADAL" clId="{7AF201A5-E06A-47B8-B668-1B6AE9BEA13E}" dt="2023-11-06T08:36:36.206" v="0"/>
        <pc:sldMkLst>
          <pc:docMk/>
          <pc:sldMk cId="2051347296" sldId="279"/>
        </pc:sldMkLst>
      </pc:sldChg>
      <pc:sldChg chg="add">
        <pc:chgData name="Kathryn Roberts" userId="2a6d605b-2b21-4ebe-bf92-690f56d7b04a" providerId="ADAL" clId="{7AF201A5-E06A-47B8-B668-1B6AE9BEA13E}" dt="2023-11-06T08:36:36.206" v="0"/>
        <pc:sldMkLst>
          <pc:docMk/>
          <pc:sldMk cId="2314677558" sldId="282"/>
        </pc:sldMkLst>
      </pc:sldChg>
      <pc:sldChg chg="add">
        <pc:chgData name="Kathryn Roberts" userId="2a6d605b-2b21-4ebe-bf92-690f56d7b04a" providerId="ADAL" clId="{7AF201A5-E06A-47B8-B668-1B6AE9BEA13E}" dt="2023-11-06T08:36:36.206" v="0"/>
        <pc:sldMkLst>
          <pc:docMk/>
          <pc:sldMk cId="2487749192" sldId="283"/>
        </pc:sldMkLst>
      </pc:sldChg>
      <pc:sldChg chg="add">
        <pc:chgData name="Kathryn Roberts" userId="2a6d605b-2b21-4ebe-bf92-690f56d7b04a" providerId="ADAL" clId="{7AF201A5-E06A-47B8-B668-1B6AE9BEA13E}" dt="2023-11-06T08:36:36.206" v="0"/>
        <pc:sldMkLst>
          <pc:docMk/>
          <pc:sldMk cId="2946556344" sldId="284"/>
        </pc:sldMkLst>
      </pc:sldChg>
      <pc:sldChg chg="del">
        <pc:chgData name="Kathryn Roberts" userId="2a6d605b-2b21-4ebe-bf92-690f56d7b04a" providerId="ADAL" clId="{7AF201A5-E06A-47B8-B668-1B6AE9BEA13E}" dt="2023-11-06T08:36:45.692" v="1" actId="47"/>
        <pc:sldMkLst>
          <pc:docMk/>
          <pc:sldMk cId="2570466081" sldId="289"/>
        </pc:sldMkLst>
      </pc:sldChg>
      <pc:sldChg chg="del">
        <pc:chgData name="Kathryn Roberts" userId="2a6d605b-2b21-4ebe-bf92-690f56d7b04a" providerId="ADAL" clId="{7AF201A5-E06A-47B8-B668-1B6AE9BEA13E}" dt="2023-11-06T08:36:45.692" v="1" actId="47"/>
        <pc:sldMkLst>
          <pc:docMk/>
          <pc:sldMk cId="376029582" sldId="290"/>
        </pc:sldMkLst>
      </pc:sldChg>
      <pc:sldChg chg="del">
        <pc:chgData name="Kathryn Roberts" userId="2a6d605b-2b21-4ebe-bf92-690f56d7b04a" providerId="ADAL" clId="{7AF201A5-E06A-47B8-B668-1B6AE9BEA13E}" dt="2023-11-06T08:36:45.692" v="1" actId="47"/>
        <pc:sldMkLst>
          <pc:docMk/>
          <pc:sldMk cId="2562605439" sldId="455"/>
        </pc:sldMkLst>
      </pc:sldChg>
      <pc:sldChg chg="del">
        <pc:chgData name="Kathryn Roberts" userId="2a6d605b-2b21-4ebe-bf92-690f56d7b04a" providerId="ADAL" clId="{7AF201A5-E06A-47B8-B668-1B6AE9BEA13E}" dt="2023-11-06T08:36:45.692" v="1" actId="47"/>
        <pc:sldMkLst>
          <pc:docMk/>
          <pc:sldMk cId="2550806967" sldId="472"/>
        </pc:sldMkLst>
      </pc:sldChg>
      <pc:sldChg chg="del">
        <pc:chgData name="Kathryn Roberts" userId="2a6d605b-2b21-4ebe-bf92-690f56d7b04a" providerId="ADAL" clId="{7AF201A5-E06A-47B8-B668-1B6AE9BEA13E}" dt="2023-11-06T08:36:45.692" v="1" actId="47"/>
        <pc:sldMkLst>
          <pc:docMk/>
          <pc:sldMk cId="326917912" sldId="474"/>
        </pc:sldMkLst>
      </pc:sldChg>
      <pc:sldChg chg="add">
        <pc:chgData name="Kathryn Roberts" userId="2a6d605b-2b21-4ebe-bf92-690f56d7b04a" providerId="ADAL" clId="{7AF201A5-E06A-47B8-B668-1B6AE9BEA13E}" dt="2023-11-06T08:36:36.206" v="0"/>
        <pc:sldMkLst>
          <pc:docMk/>
          <pc:sldMk cId="3893167044" sldId="539"/>
        </pc:sldMkLst>
      </pc:sldChg>
      <pc:sldChg chg="add">
        <pc:chgData name="Kathryn Roberts" userId="2a6d605b-2b21-4ebe-bf92-690f56d7b04a" providerId="ADAL" clId="{7AF201A5-E06A-47B8-B668-1B6AE9BEA13E}" dt="2023-11-06T08:36:36.206" v="0"/>
        <pc:sldMkLst>
          <pc:docMk/>
          <pc:sldMk cId="285158909" sldId="540"/>
        </pc:sldMkLst>
      </pc:sldChg>
      <pc:sldChg chg="add">
        <pc:chgData name="Kathryn Roberts" userId="2a6d605b-2b21-4ebe-bf92-690f56d7b04a" providerId="ADAL" clId="{7AF201A5-E06A-47B8-B668-1B6AE9BEA13E}" dt="2023-11-06T08:36:36.206" v="0"/>
        <pc:sldMkLst>
          <pc:docMk/>
          <pc:sldMk cId="3366128609" sldId="541"/>
        </pc:sldMkLst>
      </pc:sldChg>
      <pc:sldChg chg="add">
        <pc:chgData name="Kathryn Roberts" userId="2a6d605b-2b21-4ebe-bf92-690f56d7b04a" providerId="ADAL" clId="{7AF201A5-E06A-47B8-B668-1B6AE9BEA13E}" dt="2023-11-06T08:36:36.206" v="0"/>
        <pc:sldMkLst>
          <pc:docMk/>
          <pc:sldMk cId="1914793984" sldId="570"/>
        </pc:sldMkLst>
      </pc:sldChg>
      <pc:sldChg chg="add">
        <pc:chgData name="Kathryn Roberts" userId="2a6d605b-2b21-4ebe-bf92-690f56d7b04a" providerId="ADAL" clId="{7AF201A5-E06A-47B8-B668-1B6AE9BEA13E}" dt="2023-11-06T08:36:36.206" v="0"/>
        <pc:sldMkLst>
          <pc:docMk/>
          <pc:sldMk cId="2716670586" sldId="581"/>
        </pc:sldMkLst>
      </pc:sldChg>
      <pc:sldChg chg="add">
        <pc:chgData name="Kathryn Roberts" userId="2a6d605b-2b21-4ebe-bf92-690f56d7b04a" providerId="ADAL" clId="{7AF201A5-E06A-47B8-B668-1B6AE9BEA13E}" dt="2023-11-06T08:36:36.206" v="0"/>
        <pc:sldMkLst>
          <pc:docMk/>
          <pc:sldMk cId="539095412" sldId="602"/>
        </pc:sldMkLst>
      </pc:sldChg>
      <pc:sldChg chg="add">
        <pc:chgData name="Kathryn Roberts" userId="2a6d605b-2b21-4ebe-bf92-690f56d7b04a" providerId="ADAL" clId="{7AF201A5-E06A-47B8-B668-1B6AE9BEA13E}" dt="2023-11-06T08:36:36.206" v="0"/>
        <pc:sldMkLst>
          <pc:docMk/>
          <pc:sldMk cId="3111870695" sldId="603"/>
        </pc:sldMkLst>
      </pc:sldChg>
      <pc:sldChg chg="add">
        <pc:chgData name="Kathryn Roberts" userId="2a6d605b-2b21-4ebe-bf92-690f56d7b04a" providerId="ADAL" clId="{7AF201A5-E06A-47B8-B668-1B6AE9BEA13E}" dt="2023-11-06T08:36:36.206" v="0"/>
        <pc:sldMkLst>
          <pc:docMk/>
          <pc:sldMk cId="4044731863" sldId="624"/>
        </pc:sldMkLst>
      </pc:sldChg>
      <pc:sldChg chg="add">
        <pc:chgData name="Kathryn Roberts" userId="2a6d605b-2b21-4ebe-bf92-690f56d7b04a" providerId="ADAL" clId="{7AF201A5-E06A-47B8-B668-1B6AE9BEA13E}" dt="2023-11-06T08:36:36.206" v="0"/>
        <pc:sldMkLst>
          <pc:docMk/>
          <pc:sldMk cId="2307081285" sldId="631"/>
        </pc:sldMkLst>
      </pc:sldChg>
      <pc:sldChg chg="add">
        <pc:chgData name="Kathryn Roberts" userId="2a6d605b-2b21-4ebe-bf92-690f56d7b04a" providerId="ADAL" clId="{7AF201A5-E06A-47B8-B668-1B6AE9BEA13E}" dt="2023-11-06T08:36:36.206" v="0"/>
        <pc:sldMkLst>
          <pc:docMk/>
          <pc:sldMk cId="2947794250" sldId="642"/>
        </pc:sldMkLst>
      </pc:sldChg>
      <pc:sldChg chg="add">
        <pc:chgData name="Kathryn Roberts" userId="2a6d605b-2b21-4ebe-bf92-690f56d7b04a" providerId="ADAL" clId="{7AF201A5-E06A-47B8-B668-1B6AE9BEA13E}" dt="2023-11-06T08:36:36.206" v="0"/>
        <pc:sldMkLst>
          <pc:docMk/>
          <pc:sldMk cId="246802366" sldId="650"/>
        </pc:sldMkLst>
      </pc:sldChg>
      <pc:sldChg chg="add">
        <pc:chgData name="Kathryn Roberts" userId="2a6d605b-2b21-4ebe-bf92-690f56d7b04a" providerId="ADAL" clId="{7AF201A5-E06A-47B8-B668-1B6AE9BEA13E}" dt="2023-11-06T08:36:36.206" v="0"/>
        <pc:sldMkLst>
          <pc:docMk/>
          <pc:sldMk cId="123672778" sldId="651"/>
        </pc:sldMkLst>
      </pc:sldChg>
      <pc:sldChg chg="add">
        <pc:chgData name="Kathryn Roberts" userId="2a6d605b-2b21-4ebe-bf92-690f56d7b04a" providerId="ADAL" clId="{7AF201A5-E06A-47B8-B668-1B6AE9BEA13E}" dt="2023-11-06T08:36:36.206" v="0"/>
        <pc:sldMkLst>
          <pc:docMk/>
          <pc:sldMk cId="3130581452" sldId="652"/>
        </pc:sldMkLst>
      </pc:sldChg>
      <pc:sldChg chg="modSp add mod">
        <pc:chgData name="Kathryn Roberts" userId="2a6d605b-2b21-4ebe-bf92-690f56d7b04a" providerId="ADAL" clId="{7AF201A5-E06A-47B8-B668-1B6AE9BEA13E}" dt="2023-11-06T08:40:33.820" v="78" actId="20577"/>
        <pc:sldMkLst>
          <pc:docMk/>
          <pc:sldMk cId="609026664" sldId="653"/>
        </pc:sldMkLst>
        <pc:spChg chg="mod">
          <ac:chgData name="Kathryn Roberts" userId="2a6d605b-2b21-4ebe-bf92-690f56d7b04a" providerId="ADAL" clId="{7AF201A5-E06A-47B8-B668-1B6AE9BEA13E}" dt="2023-11-06T08:40:33.820" v="78" actId="20577"/>
          <ac:spMkLst>
            <pc:docMk/>
            <pc:sldMk cId="609026664" sldId="653"/>
            <ac:spMk id="3" creationId="{87827DE5-16AC-0C77-18D5-14AD2EBDB3E1}"/>
          </ac:spMkLst>
        </pc:spChg>
      </pc:sldChg>
      <pc:sldMasterChg chg="delSldLayout">
        <pc:chgData name="Kathryn Roberts" userId="2a6d605b-2b21-4ebe-bf92-690f56d7b04a" providerId="ADAL" clId="{7AF201A5-E06A-47B8-B668-1B6AE9BEA13E}" dt="2023-11-06T08:36:45.692" v="1" actId="47"/>
        <pc:sldMasterMkLst>
          <pc:docMk/>
          <pc:sldMasterMk cId="1391355609" sldId="2147483707"/>
        </pc:sldMasterMkLst>
        <pc:sldLayoutChg chg="del">
          <pc:chgData name="Kathryn Roberts" userId="2a6d605b-2b21-4ebe-bf92-690f56d7b04a" providerId="ADAL" clId="{7AF201A5-E06A-47B8-B668-1B6AE9BEA13E}" dt="2023-11-06T08:36:45.692" v="1" actId="47"/>
          <pc:sldLayoutMkLst>
            <pc:docMk/>
            <pc:sldMasterMk cId="1391355609" sldId="2147483707"/>
            <pc:sldLayoutMk cId="1538245447" sldId="2147483719"/>
          </pc:sldLayoutMkLst>
        </pc:sldLayoutChg>
      </pc:sldMaster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www.unwto.org/policy-destination-mamagement"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1" Type="http://schemas.openxmlformats.org/officeDocument/2006/relationships/hyperlink" Target="https://www.unwto.org/policy-destination-mamagement"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FC18F0-4A80-41F2-959F-502B5D36543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0864ABC6-854D-4D70-81C5-05518398266A}">
      <dgm:prSet custT="1"/>
      <dgm:spPr/>
      <dgm:t>
        <a:bodyPr/>
        <a:lstStyle/>
        <a:p>
          <a:pPr algn="ctr"/>
          <a:r>
            <a:rPr lang="en-GB" sz="3600" b="0" i="0" dirty="0">
              <a:solidFill>
                <a:schemeClr val="tx1"/>
              </a:solidFill>
            </a:rPr>
            <a:t>The 3 principles of Destination Management</a:t>
          </a:r>
          <a:endParaRPr lang="en-US" sz="3600" dirty="0">
            <a:solidFill>
              <a:schemeClr val="tx1"/>
            </a:solidFill>
          </a:endParaRPr>
        </a:p>
      </dgm:t>
    </dgm:pt>
    <dgm:pt modelId="{C4221ACB-0445-4B0F-AF5A-0736750D9AFB}" type="parTrans" cxnId="{9752B9BC-144E-4B50-ACBC-B28100FB9435}">
      <dgm:prSet/>
      <dgm:spPr/>
      <dgm:t>
        <a:bodyPr/>
        <a:lstStyle/>
        <a:p>
          <a:endParaRPr lang="en-US"/>
        </a:p>
      </dgm:t>
    </dgm:pt>
    <dgm:pt modelId="{E19B1156-40F1-4B6F-8A8A-8A3FC9014F65}" type="sibTrans" cxnId="{9752B9BC-144E-4B50-ACBC-B28100FB9435}">
      <dgm:prSet/>
      <dgm:spPr/>
      <dgm:t>
        <a:bodyPr/>
        <a:lstStyle/>
        <a:p>
          <a:endParaRPr lang="en-US"/>
        </a:p>
      </dgm:t>
    </dgm:pt>
    <dgm:pt modelId="{87AE50DE-6E27-494E-A2C2-BEA0281A0E9F}">
      <dgm:prSet/>
      <dgm:spPr/>
      <dgm:t>
        <a:bodyPr/>
        <a:lstStyle/>
        <a:p>
          <a:r>
            <a:rPr lang="en-GB" b="0" i="0" dirty="0"/>
            <a:t>UNWTO has identified three areas of key performance in destination management at DMO level: </a:t>
          </a:r>
          <a:endParaRPr lang="en-US" dirty="0"/>
        </a:p>
      </dgm:t>
    </dgm:pt>
    <dgm:pt modelId="{9D932078-7879-4882-8262-5D1C9BB0C655}" type="parTrans" cxnId="{D3386A0C-C262-460A-AA7B-49C2A47E1E41}">
      <dgm:prSet/>
      <dgm:spPr/>
      <dgm:t>
        <a:bodyPr/>
        <a:lstStyle/>
        <a:p>
          <a:endParaRPr lang="en-US"/>
        </a:p>
      </dgm:t>
    </dgm:pt>
    <dgm:pt modelId="{1770B135-117B-4633-917B-2A867AE314B3}" type="sibTrans" cxnId="{D3386A0C-C262-460A-AA7B-49C2A47E1E41}">
      <dgm:prSet/>
      <dgm:spPr/>
      <dgm:t>
        <a:bodyPr/>
        <a:lstStyle/>
        <a:p>
          <a:endParaRPr lang="en-US"/>
        </a:p>
      </dgm:t>
    </dgm:pt>
    <dgm:pt modelId="{DA874F31-968C-4478-ADBF-59D4A2BA249D}">
      <dgm:prSet/>
      <dgm:spPr/>
      <dgm:t>
        <a:bodyPr/>
        <a:lstStyle/>
        <a:p>
          <a:r>
            <a:rPr lang="en-GB" b="1" i="0"/>
            <a:t>Strategic Leadership, </a:t>
          </a:r>
          <a:endParaRPr lang="en-US"/>
        </a:p>
      </dgm:t>
    </dgm:pt>
    <dgm:pt modelId="{1E6888C1-5A60-4CFE-9B12-A74BC7157AF8}" type="parTrans" cxnId="{80B59D7F-9897-4346-B156-2E62B62A663E}">
      <dgm:prSet/>
      <dgm:spPr/>
      <dgm:t>
        <a:bodyPr/>
        <a:lstStyle/>
        <a:p>
          <a:endParaRPr lang="en-US"/>
        </a:p>
      </dgm:t>
    </dgm:pt>
    <dgm:pt modelId="{9F659DC7-76D2-4277-B915-C8C0FE4E5C21}" type="sibTrans" cxnId="{80B59D7F-9897-4346-B156-2E62B62A663E}">
      <dgm:prSet/>
      <dgm:spPr/>
      <dgm:t>
        <a:bodyPr/>
        <a:lstStyle/>
        <a:p>
          <a:endParaRPr lang="en-US"/>
        </a:p>
      </dgm:t>
    </dgm:pt>
    <dgm:pt modelId="{19D7DF56-0060-4A9B-BCC6-8BB47B6FC404}">
      <dgm:prSet/>
      <dgm:spPr/>
      <dgm:t>
        <a:bodyPr/>
        <a:lstStyle/>
        <a:p>
          <a:r>
            <a:rPr lang="en-GB" b="1" i="0" dirty="0"/>
            <a:t>Effective Implementation  </a:t>
          </a:r>
          <a:endParaRPr lang="en-US" dirty="0"/>
        </a:p>
      </dgm:t>
    </dgm:pt>
    <dgm:pt modelId="{231B08FD-3D2A-4D16-BFFC-6FD3C2798CD5}" type="parTrans" cxnId="{ED13E666-BA75-42F4-B046-3AC8C9D0F442}">
      <dgm:prSet/>
      <dgm:spPr/>
      <dgm:t>
        <a:bodyPr/>
        <a:lstStyle/>
        <a:p>
          <a:endParaRPr lang="en-US"/>
        </a:p>
      </dgm:t>
    </dgm:pt>
    <dgm:pt modelId="{BED5A0C4-F567-4D47-860E-54FB0FE07274}" type="sibTrans" cxnId="{ED13E666-BA75-42F4-B046-3AC8C9D0F442}">
      <dgm:prSet/>
      <dgm:spPr/>
      <dgm:t>
        <a:bodyPr/>
        <a:lstStyle/>
        <a:p>
          <a:endParaRPr lang="en-US"/>
        </a:p>
      </dgm:t>
    </dgm:pt>
    <dgm:pt modelId="{5312200F-3219-46FF-9076-14E967C0B3C0}">
      <dgm:prSet/>
      <dgm:spPr/>
      <dgm:t>
        <a:bodyPr/>
        <a:lstStyle/>
        <a:p>
          <a:r>
            <a:rPr lang="en-GB" b="1" i="0" dirty="0"/>
            <a:t>Efficient Governance</a:t>
          </a:r>
          <a:r>
            <a:rPr lang="en-GB" b="0" i="0" dirty="0"/>
            <a:t>. </a:t>
          </a:r>
          <a:endParaRPr lang="en-US" dirty="0"/>
        </a:p>
      </dgm:t>
    </dgm:pt>
    <dgm:pt modelId="{5BA268C1-B80B-4626-ABA2-4C1EC63AAA19}" type="parTrans" cxnId="{64A79C30-B9A0-4511-803B-31C61BD75C10}">
      <dgm:prSet/>
      <dgm:spPr/>
      <dgm:t>
        <a:bodyPr/>
        <a:lstStyle/>
        <a:p>
          <a:endParaRPr lang="en-US"/>
        </a:p>
      </dgm:t>
    </dgm:pt>
    <dgm:pt modelId="{5E7BBF5B-2B98-4D40-894B-6EBFF0627475}" type="sibTrans" cxnId="{64A79C30-B9A0-4511-803B-31C61BD75C10}">
      <dgm:prSet/>
      <dgm:spPr/>
      <dgm:t>
        <a:bodyPr/>
        <a:lstStyle/>
        <a:p>
          <a:endParaRPr lang="en-US"/>
        </a:p>
      </dgm:t>
    </dgm:pt>
    <dgm:pt modelId="{694D4F50-585E-40DB-BB6A-2FD3297864D3}">
      <dgm:prSet/>
      <dgm:spPr/>
      <dgm:t>
        <a:bodyPr/>
        <a:lstStyle/>
        <a:p>
          <a:r>
            <a:rPr lang="en-GB" b="0" i="1"/>
            <a:t>UNWTO works to provide guidance and share good practices on policies and governance models aimed to effectively support the tourism sector at the different levels: national, regional and local.</a:t>
          </a:r>
          <a:endParaRPr lang="en-US"/>
        </a:p>
      </dgm:t>
    </dgm:pt>
    <dgm:pt modelId="{81F87397-9928-4A80-8923-821852A750FF}" type="parTrans" cxnId="{38C34870-45FE-4C25-89E5-D6B88734C3B6}">
      <dgm:prSet/>
      <dgm:spPr/>
      <dgm:t>
        <a:bodyPr/>
        <a:lstStyle/>
        <a:p>
          <a:endParaRPr lang="en-US"/>
        </a:p>
      </dgm:t>
    </dgm:pt>
    <dgm:pt modelId="{538E606D-5257-4448-B17B-0083E3770E14}" type="sibTrans" cxnId="{38C34870-45FE-4C25-89E5-D6B88734C3B6}">
      <dgm:prSet/>
      <dgm:spPr/>
      <dgm:t>
        <a:bodyPr/>
        <a:lstStyle/>
        <a:p>
          <a:endParaRPr lang="en-US"/>
        </a:p>
      </dgm:t>
    </dgm:pt>
    <dgm:pt modelId="{F8BBF383-8C7E-497D-B3E6-517CDC0A208F}">
      <dgm:prSet/>
      <dgm:spPr/>
      <dgm:t>
        <a:bodyPr/>
        <a:lstStyle/>
        <a:p>
          <a:r>
            <a:rPr lang="en-GB" b="0" dirty="0">
              <a:hlinkClick xmlns:r="http://schemas.openxmlformats.org/officeDocument/2006/relationships" r:id="rId1"/>
            </a:rPr>
            <a:t>https://www.unwto.or</a:t>
          </a:r>
          <a:r>
            <a:rPr lang="en-GB" dirty="0">
              <a:hlinkClick xmlns:r="http://schemas.openxmlformats.org/officeDocument/2006/relationships" r:id="rId1"/>
            </a:rPr>
            <a:t>g/policy-destination-mamagement</a:t>
          </a:r>
          <a:r>
            <a:rPr lang="en-GB" dirty="0"/>
            <a:t> </a:t>
          </a:r>
          <a:endParaRPr lang="en-US" dirty="0"/>
        </a:p>
      </dgm:t>
    </dgm:pt>
    <dgm:pt modelId="{AE7D682D-7B93-408C-8162-ED5007BE407D}" type="parTrans" cxnId="{E9B57883-B427-42B6-A08B-C042B4E06E29}">
      <dgm:prSet/>
      <dgm:spPr/>
      <dgm:t>
        <a:bodyPr/>
        <a:lstStyle/>
        <a:p>
          <a:endParaRPr lang="en-US"/>
        </a:p>
      </dgm:t>
    </dgm:pt>
    <dgm:pt modelId="{E2D4409F-7272-4BFA-BD27-37DD35AE63BE}" type="sibTrans" cxnId="{E9B57883-B427-42B6-A08B-C042B4E06E29}">
      <dgm:prSet/>
      <dgm:spPr/>
      <dgm:t>
        <a:bodyPr/>
        <a:lstStyle/>
        <a:p>
          <a:endParaRPr lang="en-US"/>
        </a:p>
      </dgm:t>
    </dgm:pt>
    <dgm:pt modelId="{132384AC-789C-4743-8A89-7BB7E41FB8E7}" type="pres">
      <dgm:prSet presAssocID="{14FC18F0-4A80-41F2-959F-502B5D36543A}" presName="linear" presStyleCnt="0">
        <dgm:presLayoutVars>
          <dgm:animLvl val="lvl"/>
          <dgm:resizeHandles val="exact"/>
        </dgm:presLayoutVars>
      </dgm:prSet>
      <dgm:spPr/>
    </dgm:pt>
    <dgm:pt modelId="{6F11024A-41E9-416A-8889-7479B9D2AA0A}" type="pres">
      <dgm:prSet presAssocID="{0864ABC6-854D-4D70-81C5-05518398266A}" presName="parentText" presStyleLbl="node1" presStyleIdx="0" presStyleCnt="4">
        <dgm:presLayoutVars>
          <dgm:chMax val="0"/>
          <dgm:bulletEnabled val="1"/>
        </dgm:presLayoutVars>
      </dgm:prSet>
      <dgm:spPr/>
    </dgm:pt>
    <dgm:pt modelId="{1D91997A-EF5C-4EEA-AE84-C32C9BF14D16}" type="pres">
      <dgm:prSet presAssocID="{E19B1156-40F1-4B6F-8A8A-8A3FC9014F65}" presName="spacer" presStyleCnt="0"/>
      <dgm:spPr/>
    </dgm:pt>
    <dgm:pt modelId="{885865B3-4420-40C2-AC09-FD3BB3D109AF}" type="pres">
      <dgm:prSet presAssocID="{87AE50DE-6E27-494E-A2C2-BEA0281A0E9F}" presName="parentText" presStyleLbl="node1" presStyleIdx="1" presStyleCnt="4" custLinFactX="-4077" custLinFactNeighborX="-100000" custLinFactNeighborY="-20292">
        <dgm:presLayoutVars>
          <dgm:chMax val="0"/>
          <dgm:bulletEnabled val="1"/>
        </dgm:presLayoutVars>
      </dgm:prSet>
      <dgm:spPr/>
    </dgm:pt>
    <dgm:pt modelId="{8BE0A849-7F29-407A-BA35-CEECF80E3CBA}" type="pres">
      <dgm:prSet presAssocID="{87AE50DE-6E27-494E-A2C2-BEA0281A0E9F}" presName="childText" presStyleLbl="revTx" presStyleIdx="0" presStyleCnt="1">
        <dgm:presLayoutVars>
          <dgm:bulletEnabled val="1"/>
        </dgm:presLayoutVars>
      </dgm:prSet>
      <dgm:spPr/>
    </dgm:pt>
    <dgm:pt modelId="{F5443869-78B1-49DC-BC48-38B48CDE9C8D}" type="pres">
      <dgm:prSet presAssocID="{694D4F50-585E-40DB-BB6A-2FD3297864D3}" presName="parentText" presStyleLbl="node1" presStyleIdx="2" presStyleCnt="4">
        <dgm:presLayoutVars>
          <dgm:chMax val="0"/>
          <dgm:bulletEnabled val="1"/>
        </dgm:presLayoutVars>
      </dgm:prSet>
      <dgm:spPr/>
    </dgm:pt>
    <dgm:pt modelId="{A4EF07FE-914B-4009-9CD9-B7A56BE248CA}" type="pres">
      <dgm:prSet presAssocID="{538E606D-5257-4448-B17B-0083E3770E14}" presName="spacer" presStyleCnt="0"/>
      <dgm:spPr/>
    </dgm:pt>
    <dgm:pt modelId="{27749496-4793-4086-91ED-5DF91D1A4596}" type="pres">
      <dgm:prSet presAssocID="{F8BBF383-8C7E-497D-B3E6-517CDC0A208F}" presName="parentText" presStyleLbl="node1" presStyleIdx="3" presStyleCnt="4" custScaleY="94575">
        <dgm:presLayoutVars>
          <dgm:chMax val="0"/>
          <dgm:bulletEnabled val="1"/>
        </dgm:presLayoutVars>
      </dgm:prSet>
      <dgm:spPr/>
    </dgm:pt>
  </dgm:ptLst>
  <dgm:cxnLst>
    <dgm:cxn modelId="{BB39AE01-E8DB-44DE-A415-303053DD53A0}" type="presOf" srcId="{87AE50DE-6E27-494E-A2C2-BEA0281A0E9F}" destId="{885865B3-4420-40C2-AC09-FD3BB3D109AF}" srcOrd="0" destOrd="0" presId="urn:microsoft.com/office/officeart/2005/8/layout/vList2"/>
    <dgm:cxn modelId="{D3386A0C-C262-460A-AA7B-49C2A47E1E41}" srcId="{14FC18F0-4A80-41F2-959F-502B5D36543A}" destId="{87AE50DE-6E27-494E-A2C2-BEA0281A0E9F}" srcOrd="1" destOrd="0" parTransId="{9D932078-7879-4882-8262-5D1C9BB0C655}" sibTransId="{1770B135-117B-4633-917B-2A867AE314B3}"/>
    <dgm:cxn modelId="{65BFDF1C-9AF2-48A0-8605-2A26FC242D58}" type="presOf" srcId="{5312200F-3219-46FF-9076-14E967C0B3C0}" destId="{8BE0A849-7F29-407A-BA35-CEECF80E3CBA}" srcOrd="0" destOrd="2" presId="urn:microsoft.com/office/officeart/2005/8/layout/vList2"/>
    <dgm:cxn modelId="{E945E924-4E77-4793-97A9-54BCB02530EC}" type="presOf" srcId="{19D7DF56-0060-4A9B-BCC6-8BB47B6FC404}" destId="{8BE0A849-7F29-407A-BA35-CEECF80E3CBA}" srcOrd="0" destOrd="1" presId="urn:microsoft.com/office/officeart/2005/8/layout/vList2"/>
    <dgm:cxn modelId="{CC454A25-0EB9-4310-BDF1-B8457F1766DC}" type="presOf" srcId="{F8BBF383-8C7E-497D-B3E6-517CDC0A208F}" destId="{27749496-4793-4086-91ED-5DF91D1A4596}" srcOrd="0" destOrd="0" presId="urn:microsoft.com/office/officeart/2005/8/layout/vList2"/>
    <dgm:cxn modelId="{64A79C30-B9A0-4511-803B-31C61BD75C10}" srcId="{87AE50DE-6E27-494E-A2C2-BEA0281A0E9F}" destId="{5312200F-3219-46FF-9076-14E967C0B3C0}" srcOrd="2" destOrd="0" parTransId="{5BA268C1-B80B-4626-ABA2-4C1EC63AAA19}" sibTransId="{5E7BBF5B-2B98-4D40-894B-6EBFF0627475}"/>
    <dgm:cxn modelId="{ED13E666-BA75-42F4-B046-3AC8C9D0F442}" srcId="{87AE50DE-6E27-494E-A2C2-BEA0281A0E9F}" destId="{19D7DF56-0060-4A9B-BCC6-8BB47B6FC404}" srcOrd="1" destOrd="0" parTransId="{231B08FD-3D2A-4D16-BFFC-6FD3C2798CD5}" sibTransId="{BED5A0C4-F567-4D47-860E-54FB0FE07274}"/>
    <dgm:cxn modelId="{A9248E4F-C12B-402C-99AD-92603AA52101}" type="presOf" srcId="{0864ABC6-854D-4D70-81C5-05518398266A}" destId="{6F11024A-41E9-416A-8889-7479B9D2AA0A}" srcOrd="0" destOrd="0" presId="urn:microsoft.com/office/officeart/2005/8/layout/vList2"/>
    <dgm:cxn modelId="{38C34870-45FE-4C25-89E5-D6B88734C3B6}" srcId="{14FC18F0-4A80-41F2-959F-502B5D36543A}" destId="{694D4F50-585E-40DB-BB6A-2FD3297864D3}" srcOrd="2" destOrd="0" parTransId="{81F87397-9928-4A80-8923-821852A750FF}" sibTransId="{538E606D-5257-4448-B17B-0083E3770E14}"/>
    <dgm:cxn modelId="{4F362853-56E2-413D-A105-08CCB6213B1A}" type="presOf" srcId="{DA874F31-968C-4478-ADBF-59D4A2BA249D}" destId="{8BE0A849-7F29-407A-BA35-CEECF80E3CBA}" srcOrd="0" destOrd="0" presId="urn:microsoft.com/office/officeart/2005/8/layout/vList2"/>
    <dgm:cxn modelId="{9934F07A-0C37-4A76-ABE6-53BB494F0FF1}" type="presOf" srcId="{694D4F50-585E-40DB-BB6A-2FD3297864D3}" destId="{F5443869-78B1-49DC-BC48-38B48CDE9C8D}" srcOrd="0" destOrd="0" presId="urn:microsoft.com/office/officeart/2005/8/layout/vList2"/>
    <dgm:cxn modelId="{80B59D7F-9897-4346-B156-2E62B62A663E}" srcId="{87AE50DE-6E27-494E-A2C2-BEA0281A0E9F}" destId="{DA874F31-968C-4478-ADBF-59D4A2BA249D}" srcOrd="0" destOrd="0" parTransId="{1E6888C1-5A60-4CFE-9B12-A74BC7157AF8}" sibTransId="{9F659DC7-76D2-4277-B915-C8C0FE4E5C21}"/>
    <dgm:cxn modelId="{E9B57883-B427-42B6-A08B-C042B4E06E29}" srcId="{14FC18F0-4A80-41F2-959F-502B5D36543A}" destId="{F8BBF383-8C7E-497D-B3E6-517CDC0A208F}" srcOrd="3" destOrd="0" parTransId="{AE7D682D-7B93-408C-8162-ED5007BE407D}" sibTransId="{E2D4409F-7272-4BFA-BD27-37DD35AE63BE}"/>
    <dgm:cxn modelId="{9752B9BC-144E-4B50-ACBC-B28100FB9435}" srcId="{14FC18F0-4A80-41F2-959F-502B5D36543A}" destId="{0864ABC6-854D-4D70-81C5-05518398266A}" srcOrd="0" destOrd="0" parTransId="{C4221ACB-0445-4B0F-AF5A-0736750D9AFB}" sibTransId="{E19B1156-40F1-4B6F-8A8A-8A3FC9014F65}"/>
    <dgm:cxn modelId="{B112F2D5-A871-4965-A09F-F494D04FA020}" type="presOf" srcId="{14FC18F0-4A80-41F2-959F-502B5D36543A}" destId="{132384AC-789C-4743-8A89-7BB7E41FB8E7}" srcOrd="0" destOrd="0" presId="urn:microsoft.com/office/officeart/2005/8/layout/vList2"/>
    <dgm:cxn modelId="{33E802FD-1EDD-45E4-A3E7-0C6993350650}" type="presParOf" srcId="{132384AC-789C-4743-8A89-7BB7E41FB8E7}" destId="{6F11024A-41E9-416A-8889-7479B9D2AA0A}" srcOrd="0" destOrd="0" presId="urn:microsoft.com/office/officeart/2005/8/layout/vList2"/>
    <dgm:cxn modelId="{01278FAC-14B3-4168-9C87-F7E443CBC673}" type="presParOf" srcId="{132384AC-789C-4743-8A89-7BB7E41FB8E7}" destId="{1D91997A-EF5C-4EEA-AE84-C32C9BF14D16}" srcOrd="1" destOrd="0" presId="urn:microsoft.com/office/officeart/2005/8/layout/vList2"/>
    <dgm:cxn modelId="{E5BE6B44-FDA2-4188-B9C1-214D408AE309}" type="presParOf" srcId="{132384AC-789C-4743-8A89-7BB7E41FB8E7}" destId="{885865B3-4420-40C2-AC09-FD3BB3D109AF}" srcOrd="2" destOrd="0" presId="urn:microsoft.com/office/officeart/2005/8/layout/vList2"/>
    <dgm:cxn modelId="{171B5F91-415D-451C-AD30-E0D5026AB6BB}" type="presParOf" srcId="{132384AC-789C-4743-8A89-7BB7E41FB8E7}" destId="{8BE0A849-7F29-407A-BA35-CEECF80E3CBA}" srcOrd="3" destOrd="0" presId="urn:microsoft.com/office/officeart/2005/8/layout/vList2"/>
    <dgm:cxn modelId="{451A7BDB-285F-4195-BFEF-FA8D72D6CB59}" type="presParOf" srcId="{132384AC-789C-4743-8A89-7BB7E41FB8E7}" destId="{F5443869-78B1-49DC-BC48-38B48CDE9C8D}" srcOrd="4" destOrd="0" presId="urn:microsoft.com/office/officeart/2005/8/layout/vList2"/>
    <dgm:cxn modelId="{CD3CBD0D-4C70-4284-935F-3B39AE4E49C4}" type="presParOf" srcId="{132384AC-789C-4743-8A89-7BB7E41FB8E7}" destId="{A4EF07FE-914B-4009-9CD9-B7A56BE248CA}" srcOrd="5" destOrd="0" presId="urn:microsoft.com/office/officeart/2005/8/layout/vList2"/>
    <dgm:cxn modelId="{5460A7E2-23DA-40C7-8644-D00F845AEB1F}" type="presParOf" srcId="{132384AC-789C-4743-8A89-7BB7E41FB8E7}" destId="{27749496-4793-4086-91ED-5DF91D1A459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5B3D1C-43DD-47DE-83F9-80A4ACFC9CB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056D235-6B27-459A-979C-BDB14A7291C7}">
      <dgm:prSet/>
      <dgm:spPr/>
      <dgm:t>
        <a:bodyPr/>
        <a:lstStyle/>
        <a:p>
          <a:r>
            <a:rPr kumimoji="1" lang="en-GB"/>
            <a:t>Geographical analysis</a:t>
          </a:r>
          <a:endParaRPr lang="en-US"/>
        </a:p>
      </dgm:t>
    </dgm:pt>
    <dgm:pt modelId="{0D104C6A-B239-4B13-AE7E-183DF2E8B572}" type="parTrans" cxnId="{B6EE5F27-448F-434F-BD10-99A53F61B2C1}">
      <dgm:prSet/>
      <dgm:spPr/>
      <dgm:t>
        <a:bodyPr/>
        <a:lstStyle/>
        <a:p>
          <a:endParaRPr lang="en-US"/>
        </a:p>
      </dgm:t>
    </dgm:pt>
    <dgm:pt modelId="{46F357FD-C78A-43FF-91D9-A38DD7B99424}" type="sibTrans" cxnId="{B6EE5F27-448F-434F-BD10-99A53F61B2C1}">
      <dgm:prSet/>
      <dgm:spPr/>
      <dgm:t>
        <a:bodyPr/>
        <a:lstStyle/>
        <a:p>
          <a:endParaRPr lang="en-US"/>
        </a:p>
      </dgm:t>
    </dgm:pt>
    <dgm:pt modelId="{49E3FC4B-E88A-46FF-A12F-B4D31D125087}">
      <dgm:prSet/>
      <dgm:spPr/>
      <dgm:t>
        <a:bodyPr/>
        <a:lstStyle/>
        <a:p>
          <a:r>
            <a:rPr kumimoji="1" lang="en-GB"/>
            <a:t>Visitor satisfaction surveys</a:t>
          </a:r>
          <a:endParaRPr lang="en-US"/>
        </a:p>
      </dgm:t>
    </dgm:pt>
    <dgm:pt modelId="{0C515C96-8B6F-410D-80D7-2E3F9D32B292}" type="parTrans" cxnId="{DBF5C56C-D689-462E-8E7D-CCBE7E86B5E0}">
      <dgm:prSet/>
      <dgm:spPr/>
      <dgm:t>
        <a:bodyPr/>
        <a:lstStyle/>
        <a:p>
          <a:endParaRPr lang="en-US"/>
        </a:p>
      </dgm:t>
    </dgm:pt>
    <dgm:pt modelId="{270FB828-B1A5-43A1-868E-0ED85C21AAC9}" type="sibTrans" cxnId="{DBF5C56C-D689-462E-8E7D-CCBE7E86B5E0}">
      <dgm:prSet/>
      <dgm:spPr/>
      <dgm:t>
        <a:bodyPr/>
        <a:lstStyle/>
        <a:p>
          <a:endParaRPr lang="en-US"/>
        </a:p>
      </dgm:t>
    </dgm:pt>
    <dgm:pt modelId="{6604A343-9B00-4AF1-A08C-E98D03653B71}">
      <dgm:prSet/>
      <dgm:spPr/>
      <dgm:t>
        <a:bodyPr/>
        <a:lstStyle/>
        <a:p>
          <a:r>
            <a:rPr kumimoji="1" lang="en-GB"/>
            <a:t>Community surveys</a:t>
          </a:r>
          <a:endParaRPr lang="en-US"/>
        </a:p>
      </dgm:t>
    </dgm:pt>
    <dgm:pt modelId="{6065B112-DB03-4D1A-A79D-FFA587C2F51A}" type="parTrans" cxnId="{2EEC5032-2E59-4FCD-9423-AF0EAFF94A12}">
      <dgm:prSet/>
      <dgm:spPr/>
      <dgm:t>
        <a:bodyPr/>
        <a:lstStyle/>
        <a:p>
          <a:endParaRPr lang="en-US"/>
        </a:p>
      </dgm:t>
    </dgm:pt>
    <dgm:pt modelId="{B0B9B671-56CC-4B19-8963-0B9648624F7C}" type="sibTrans" cxnId="{2EEC5032-2E59-4FCD-9423-AF0EAFF94A12}">
      <dgm:prSet/>
      <dgm:spPr/>
      <dgm:t>
        <a:bodyPr/>
        <a:lstStyle/>
        <a:p>
          <a:endParaRPr lang="en-US"/>
        </a:p>
      </dgm:t>
    </dgm:pt>
    <dgm:pt modelId="{B8A9E61F-3302-403C-A9EF-898EAC2B1C56}">
      <dgm:prSet/>
      <dgm:spPr/>
      <dgm:t>
        <a:bodyPr/>
        <a:lstStyle/>
        <a:p>
          <a:r>
            <a:rPr kumimoji="1" lang="en-GB"/>
            <a:t>Assessment of destination carrying capacity</a:t>
          </a:r>
          <a:endParaRPr lang="en-US"/>
        </a:p>
      </dgm:t>
    </dgm:pt>
    <dgm:pt modelId="{A24DA3C8-8D73-4147-909F-D144BB0EA2E9}" type="parTrans" cxnId="{C5891CF7-CCD6-4832-981E-A4D958117BD5}">
      <dgm:prSet/>
      <dgm:spPr/>
      <dgm:t>
        <a:bodyPr/>
        <a:lstStyle/>
        <a:p>
          <a:endParaRPr lang="en-US"/>
        </a:p>
      </dgm:t>
    </dgm:pt>
    <dgm:pt modelId="{A91813DC-B035-44C7-91B7-39EA728F502D}" type="sibTrans" cxnId="{C5891CF7-CCD6-4832-981E-A4D958117BD5}">
      <dgm:prSet/>
      <dgm:spPr/>
      <dgm:t>
        <a:bodyPr/>
        <a:lstStyle/>
        <a:p>
          <a:endParaRPr lang="en-US"/>
        </a:p>
      </dgm:t>
    </dgm:pt>
    <dgm:pt modelId="{9A2D7108-CAD4-4364-B429-7A6721764EB5}">
      <dgm:prSet/>
      <dgm:spPr/>
      <dgm:t>
        <a:bodyPr/>
        <a:lstStyle/>
        <a:p>
          <a:r>
            <a:rPr kumimoji="1" lang="en-GB"/>
            <a:t>Environmental impact assessment</a:t>
          </a:r>
          <a:endParaRPr lang="en-US"/>
        </a:p>
      </dgm:t>
    </dgm:pt>
    <dgm:pt modelId="{181D711C-5E19-4EA3-9FC8-E767CF56C632}" type="parTrans" cxnId="{1A137257-8DF8-41A4-BC68-2638CBE9D24D}">
      <dgm:prSet/>
      <dgm:spPr/>
      <dgm:t>
        <a:bodyPr/>
        <a:lstStyle/>
        <a:p>
          <a:endParaRPr lang="en-US"/>
        </a:p>
      </dgm:t>
    </dgm:pt>
    <dgm:pt modelId="{105B954F-C863-445F-B809-B6D84027247D}" type="sibTrans" cxnId="{1A137257-8DF8-41A4-BC68-2638CBE9D24D}">
      <dgm:prSet/>
      <dgm:spPr/>
      <dgm:t>
        <a:bodyPr/>
        <a:lstStyle/>
        <a:p>
          <a:endParaRPr lang="en-US"/>
        </a:p>
      </dgm:t>
    </dgm:pt>
    <dgm:pt modelId="{0A31FEBF-377F-4CF8-9F90-AE6C91A80A3F}">
      <dgm:prSet/>
      <dgm:spPr/>
      <dgm:t>
        <a:bodyPr/>
        <a:lstStyle/>
        <a:p>
          <a:r>
            <a:rPr kumimoji="1" lang="en-GB"/>
            <a:t>Economic impact assessment</a:t>
          </a:r>
          <a:endParaRPr lang="en-US"/>
        </a:p>
      </dgm:t>
    </dgm:pt>
    <dgm:pt modelId="{D6B36E9C-6EA8-4824-98BB-99F585445003}" type="parTrans" cxnId="{AB6D8288-4983-4C17-B59A-932FD97948DE}">
      <dgm:prSet/>
      <dgm:spPr/>
      <dgm:t>
        <a:bodyPr/>
        <a:lstStyle/>
        <a:p>
          <a:endParaRPr lang="en-US"/>
        </a:p>
      </dgm:t>
    </dgm:pt>
    <dgm:pt modelId="{563B3EAA-4B5C-4DF9-9178-D0371D77944B}" type="sibTrans" cxnId="{AB6D8288-4983-4C17-B59A-932FD97948DE}">
      <dgm:prSet/>
      <dgm:spPr/>
      <dgm:t>
        <a:bodyPr/>
        <a:lstStyle/>
        <a:p>
          <a:endParaRPr lang="en-US"/>
        </a:p>
      </dgm:t>
    </dgm:pt>
    <dgm:pt modelId="{24705B25-1C29-4CD3-A654-2D850BC763E2}" type="pres">
      <dgm:prSet presAssocID="{505B3D1C-43DD-47DE-83F9-80A4ACFC9CBC}" presName="root" presStyleCnt="0">
        <dgm:presLayoutVars>
          <dgm:dir/>
          <dgm:resizeHandles val="exact"/>
        </dgm:presLayoutVars>
      </dgm:prSet>
      <dgm:spPr/>
    </dgm:pt>
    <dgm:pt modelId="{D0012CB4-3824-47AE-8B82-DA4CD50A12DE}" type="pres">
      <dgm:prSet presAssocID="{A056D235-6B27-459A-979C-BDB14A7291C7}" presName="compNode" presStyleCnt="0"/>
      <dgm:spPr/>
    </dgm:pt>
    <dgm:pt modelId="{B9F3CF29-5C6E-4E1A-B5A9-80FFE4600214}" type="pres">
      <dgm:prSet presAssocID="{A056D235-6B27-459A-979C-BDB14A7291C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A0E11D63-A552-4DCD-8937-B14BD44EDC18}" type="pres">
      <dgm:prSet presAssocID="{A056D235-6B27-459A-979C-BDB14A7291C7}" presName="spaceRect" presStyleCnt="0"/>
      <dgm:spPr/>
    </dgm:pt>
    <dgm:pt modelId="{85AC71FD-B1C7-4A1E-A955-40FC1363E338}" type="pres">
      <dgm:prSet presAssocID="{A056D235-6B27-459A-979C-BDB14A7291C7}" presName="textRect" presStyleLbl="revTx" presStyleIdx="0" presStyleCnt="6">
        <dgm:presLayoutVars>
          <dgm:chMax val="1"/>
          <dgm:chPref val="1"/>
        </dgm:presLayoutVars>
      </dgm:prSet>
      <dgm:spPr/>
    </dgm:pt>
    <dgm:pt modelId="{D49684B0-1FE6-48A0-B9C6-C54678FE5B0B}" type="pres">
      <dgm:prSet presAssocID="{46F357FD-C78A-43FF-91D9-A38DD7B99424}" presName="sibTrans" presStyleCnt="0"/>
      <dgm:spPr/>
    </dgm:pt>
    <dgm:pt modelId="{3AFBFB55-91B6-47C7-B31A-C5B4BFA6B043}" type="pres">
      <dgm:prSet presAssocID="{49E3FC4B-E88A-46FF-A12F-B4D31D125087}" presName="compNode" presStyleCnt="0"/>
      <dgm:spPr/>
    </dgm:pt>
    <dgm:pt modelId="{F1A4C647-1EC0-4D9E-B275-09FB7D6B8FE7}" type="pres">
      <dgm:prSet presAssocID="{49E3FC4B-E88A-46FF-A12F-B4D31D12508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3F860B5B-E4DE-48DB-A9C6-3BC8345D362B}" type="pres">
      <dgm:prSet presAssocID="{49E3FC4B-E88A-46FF-A12F-B4D31D125087}" presName="spaceRect" presStyleCnt="0"/>
      <dgm:spPr/>
    </dgm:pt>
    <dgm:pt modelId="{257AE4B8-9B44-4BF3-B04E-B0A6FD56959B}" type="pres">
      <dgm:prSet presAssocID="{49E3FC4B-E88A-46FF-A12F-B4D31D125087}" presName="textRect" presStyleLbl="revTx" presStyleIdx="1" presStyleCnt="6">
        <dgm:presLayoutVars>
          <dgm:chMax val="1"/>
          <dgm:chPref val="1"/>
        </dgm:presLayoutVars>
      </dgm:prSet>
      <dgm:spPr/>
    </dgm:pt>
    <dgm:pt modelId="{34925147-6D1A-49F9-A021-DC2C01F1DEB7}" type="pres">
      <dgm:prSet presAssocID="{270FB828-B1A5-43A1-868E-0ED85C21AAC9}" presName="sibTrans" presStyleCnt="0"/>
      <dgm:spPr/>
    </dgm:pt>
    <dgm:pt modelId="{E2E449F2-5032-44DD-884D-4377DB30FDBA}" type="pres">
      <dgm:prSet presAssocID="{6604A343-9B00-4AF1-A08C-E98D03653B71}" presName="compNode" presStyleCnt="0"/>
      <dgm:spPr/>
    </dgm:pt>
    <dgm:pt modelId="{9A31185B-DAD3-412F-A1D2-CC3ABB7C6EF2}" type="pres">
      <dgm:prSet presAssocID="{6604A343-9B00-4AF1-A08C-E98D03653B7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3DBB89C7-DB84-49F6-9EA4-D8EDD104153E}" type="pres">
      <dgm:prSet presAssocID="{6604A343-9B00-4AF1-A08C-E98D03653B71}" presName="spaceRect" presStyleCnt="0"/>
      <dgm:spPr/>
    </dgm:pt>
    <dgm:pt modelId="{2F8D2BC3-525D-48F6-BAA0-38EADCB09C9B}" type="pres">
      <dgm:prSet presAssocID="{6604A343-9B00-4AF1-A08C-E98D03653B71}" presName="textRect" presStyleLbl="revTx" presStyleIdx="2" presStyleCnt="6">
        <dgm:presLayoutVars>
          <dgm:chMax val="1"/>
          <dgm:chPref val="1"/>
        </dgm:presLayoutVars>
      </dgm:prSet>
      <dgm:spPr/>
    </dgm:pt>
    <dgm:pt modelId="{EC9A3EF2-EC1E-4D70-BD35-67CEB70393A3}" type="pres">
      <dgm:prSet presAssocID="{B0B9B671-56CC-4B19-8963-0B9648624F7C}" presName="sibTrans" presStyleCnt="0"/>
      <dgm:spPr/>
    </dgm:pt>
    <dgm:pt modelId="{1B998D72-F5C1-464B-BDC0-E4A1E4AB6AA6}" type="pres">
      <dgm:prSet presAssocID="{B8A9E61F-3302-403C-A9EF-898EAC2B1C56}" presName="compNode" presStyleCnt="0"/>
      <dgm:spPr/>
    </dgm:pt>
    <dgm:pt modelId="{FA001133-4E5D-43D7-91AE-964A98831F83}" type="pres">
      <dgm:prSet presAssocID="{B8A9E61F-3302-403C-A9EF-898EAC2B1C5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uck"/>
        </a:ext>
      </dgm:extLst>
    </dgm:pt>
    <dgm:pt modelId="{36981D2C-CAB3-4D25-8E77-5D48DFC21C9D}" type="pres">
      <dgm:prSet presAssocID="{B8A9E61F-3302-403C-A9EF-898EAC2B1C56}" presName="spaceRect" presStyleCnt="0"/>
      <dgm:spPr/>
    </dgm:pt>
    <dgm:pt modelId="{711EBA89-043F-4C24-B2B9-B606527718C9}" type="pres">
      <dgm:prSet presAssocID="{B8A9E61F-3302-403C-A9EF-898EAC2B1C56}" presName="textRect" presStyleLbl="revTx" presStyleIdx="3" presStyleCnt="6">
        <dgm:presLayoutVars>
          <dgm:chMax val="1"/>
          <dgm:chPref val="1"/>
        </dgm:presLayoutVars>
      </dgm:prSet>
      <dgm:spPr/>
    </dgm:pt>
    <dgm:pt modelId="{2432C899-2B1D-420E-B47B-640306238E74}" type="pres">
      <dgm:prSet presAssocID="{A91813DC-B035-44C7-91B7-39EA728F502D}" presName="sibTrans" presStyleCnt="0"/>
      <dgm:spPr/>
    </dgm:pt>
    <dgm:pt modelId="{51CE3123-9F70-46F7-9B10-9F70A1469A69}" type="pres">
      <dgm:prSet presAssocID="{9A2D7108-CAD4-4364-B429-7A6721764EB5}" presName="compNode" presStyleCnt="0"/>
      <dgm:spPr/>
    </dgm:pt>
    <dgm:pt modelId="{DDA1E9EC-1415-49E6-835F-8C5F69A034CE}" type="pres">
      <dgm:prSet presAssocID="{9A2D7108-CAD4-4364-B429-7A6721764EB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780F70DF-E238-4863-9838-45F9CF1308DB}" type="pres">
      <dgm:prSet presAssocID="{9A2D7108-CAD4-4364-B429-7A6721764EB5}" presName="spaceRect" presStyleCnt="0"/>
      <dgm:spPr/>
    </dgm:pt>
    <dgm:pt modelId="{77F46F72-956A-4E5C-B37D-2B4E01C8807B}" type="pres">
      <dgm:prSet presAssocID="{9A2D7108-CAD4-4364-B429-7A6721764EB5}" presName="textRect" presStyleLbl="revTx" presStyleIdx="4" presStyleCnt="6">
        <dgm:presLayoutVars>
          <dgm:chMax val="1"/>
          <dgm:chPref val="1"/>
        </dgm:presLayoutVars>
      </dgm:prSet>
      <dgm:spPr/>
    </dgm:pt>
    <dgm:pt modelId="{66DB2627-6AD8-4534-ADFE-35FF9CDCC3E7}" type="pres">
      <dgm:prSet presAssocID="{105B954F-C863-445F-B809-B6D84027247D}" presName="sibTrans" presStyleCnt="0"/>
      <dgm:spPr/>
    </dgm:pt>
    <dgm:pt modelId="{161ABEBE-17CE-438A-9E82-CD3BDD3311A2}" type="pres">
      <dgm:prSet presAssocID="{0A31FEBF-377F-4CF8-9F90-AE6C91A80A3F}" presName="compNode" presStyleCnt="0"/>
      <dgm:spPr/>
    </dgm:pt>
    <dgm:pt modelId="{7A9A429C-5762-4D6E-8B0B-5191500EB49D}" type="pres">
      <dgm:prSet presAssocID="{0A31FEBF-377F-4CF8-9F90-AE6C91A80A3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ins"/>
        </a:ext>
      </dgm:extLst>
    </dgm:pt>
    <dgm:pt modelId="{76B0C7E4-AE5F-4F68-99A0-3A22FF6C1CD4}" type="pres">
      <dgm:prSet presAssocID="{0A31FEBF-377F-4CF8-9F90-AE6C91A80A3F}" presName="spaceRect" presStyleCnt="0"/>
      <dgm:spPr/>
    </dgm:pt>
    <dgm:pt modelId="{0AB33BF7-BAE3-4153-AB4D-09897030B6AF}" type="pres">
      <dgm:prSet presAssocID="{0A31FEBF-377F-4CF8-9F90-AE6C91A80A3F}" presName="textRect" presStyleLbl="revTx" presStyleIdx="5" presStyleCnt="6">
        <dgm:presLayoutVars>
          <dgm:chMax val="1"/>
          <dgm:chPref val="1"/>
        </dgm:presLayoutVars>
      </dgm:prSet>
      <dgm:spPr/>
    </dgm:pt>
  </dgm:ptLst>
  <dgm:cxnLst>
    <dgm:cxn modelId="{8E56FF26-A397-4EE9-8C1F-28E9DCC6E301}" type="presOf" srcId="{A056D235-6B27-459A-979C-BDB14A7291C7}" destId="{85AC71FD-B1C7-4A1E-A955-40FC1363E338}" srcOrd="0" destOrd="0" presId="urn:microsoft.com/office/officeart/2018/2/layout/IconLabelList"/>
    <dgm:cxn modelId="{B6EE5F27-448F-434F-BD10-99A53F61B2C1}" srcId="{505B3D1C-43DD-47DE-83F9-80A4ACFC9CBC}" destId="{A056D235-6B27-459A-979C-BDB14A7291C7}" srcOrd="0" destOrd="0" parTransId="{0D104C6A-B239-4B13-AE7E-183DF2E8B572}" sibTransId="{46F357FD-C78A-43FF-91D9-A38DD7B99424}"/>
    <dgm:cxn modelId="{756ED72F-F60B-44CF-9E63-D9B0E9C61B12}" type="presOf" srcId="{505B3D1C-43DD-47DE-83F9-80A4ACFC9CBC}" destId="{24705B25-1C29-4CD3-A654-2D850BC763E2}" srcOrd="0" destOrd="0" presId="urn:microsoft.com/office/officeart/2018/2/layout/IconLabelList"/>
    <dgm:cxn modelId="{2EEC5032-2E59-4FCD-9423-AF0EAFF94A12}" srcId="{505B3D1C-43DD-47DE-83F9-80A4ACFC9CBC}" destId="{6604A343-9B00-4AF1-A08C-E98D03653B71}" srcOrd="2" destOrd="0" parTransId="{6065B112-DB03-4D1A-A79D-FFA587C2F51A}" sibTransId="{B0B9B671-56CC-4B19-8963-0B9648624F7C}"/>
    <dgm:cxn modelId="{6D873037-AF68-4FF2-9772-8A5940789B85}" type="presOf" srcId="{B8A9E61F-3302-403C-A9EF-898EAC2B1C56}" destId="{711EBA89-043F-4C24-B2B9-B606527718C9}" srcOrd="0" destOrd="0" presId="urn:microsoft.com/office/officeart/2018/2/layout/IconLabelList"/>
    <dgm:cxn modelId="{61381764-ABF0-44E3-8EEB-65BDE46879B1}" type="presOf" srcId="{9A2D7108-CAD4-4364-B429-7A6721764EB5}" destId="{77F46F72-956A-4E5C-B37D-2B4E01C8807B}" srcOrd="0" destOrd="0" presId="urn:microsoft.com/office/officeart/2018/2/layout/IconLabelList"/>
    <dgm:cxn modelId="{DBF5C56C-D689-462E-8E7D-CCBE7E86B5E0}" srcId="{505B3D1C-43DD-47DE-83F9-80A4ACFC9CBC}" destId="{49E3FC4B-E88A-46FF-A12F-B4D31D125087}" srcOrd="1" destOrd="0" parTransId="{0C515C96-8B6F-410D-80D7-2E3F9D32B292}" sibTransId="{270FB828-B1A5-43A1-868E-0ED85C21AAC9}"/>
    <dgm:cxn modelId="{10267F73-F04D-4FF3-B84E-75B3E23718EC}" type="presOf" srcId="{6604A343-9B00-4AF1-A08C-E98D03653B71}" destId="{2F8D2BC3-525D-48F6-BAA0-38EADCB09C9B}" srcOrd="0" destOrd="0" presId="urn:microsoft.com/office/officeart/2018/2/layout/IconLabelList"/>
    <dgm:cxn modelId="{1A137257-8DF8-41A4-BC68-2638CBE9D24D}" srcId="{505B3D1C-43DD-47DE-83F9-80A4ACFC9CBC}" destId="{9A2D7108-CAD4-4364-B429-7A6721764EB5}" srcOrd="4" destOrd="0" parTransId="{181D711C-5E19-4EA3-9FC8-E767CF56C632}" sibTransId="{105B954F-C863-445F-B809-B6D84027247D}"/>
    <dgm:cxn modelId="{AB6D8288-4983-4C17-B59A-932FD97948DE}" srcId="{505B3D1C-43DD-47DE-83F9-80A4ACFC9CBC}" destId="{0A31FEBF-377F-4CF8-9F90-AE6C91A80A3F}" srcOrd="5" destOrd="0" parTransId="{D6B36E9C-6EA8-4824-98BB-99F585445003}" sibTransId="{563B3EAA-4B5C-4DF9-9178-D0371D77944B}"/>
    <dgm:cxn modelId="{20A545A1-3190-4120-9D23-FD0C012F8202}" type="presOf" srcId="{49E3FC4B-E88A-46FF-A12F-B4D31D125087}" destId="{257AE4B8-9B44-4BF3-B04E-B0A6FD56959B}" srcOrd="0" destOrd="0" presId="urn:microsoft.com/office/officeart/2018/2/layout/IconLabelList"/>
    <dgm:cxn modelId="{ED8AB3D0-5E6B-47A9-B31D-9610372B1AC3}" type="presOf" srcId="{0A31FEBF-377F-4CF8-9F90-AE6C91A80A3F}" destId="{0AB33BF7-BAE3-4153-AB4D-09897030B6AF}" srcOrd="0" destOrd="0" presId="urn:microsoft.com/office/officeart/2018/2/layout/IconLabelList"/>
    <dgm:cxn modelId="{C5891CF7-CCD6-4832-981E-A4D958117BD5}" srcId="{505B3D1C-43DD-47DE-83F9-80A4ACFC9CBC}" destId="{B8A9E61F-3302-403C-A9EF-898EAC2B1C56}" srcOrd="3" destOrd="0" parTransId="{A24DA3C8-8D73-4147-909F-D144BB0EA2E9}" sibTransId="{A91813DC-B035-44C7-91B7-39EA728F502D}"/>
    <dgm:cxn modelId="{D1ADB37A-4FA7-440A-9B8E-0AA62950D37C}" type="presParOf" srcId="{24705B25-1C29-4CD3-A654-2D850BC763E2}" destId="{D0012CB4-3824-47AE-8B82-DA4CD50A12DE}" srcOrd="0" destOrd="0" presId="urn:microsoft.com/office/officeart/2018/2/layout/IconLabelList"/>
    <dgm:cxn modelId="{D5034DBB-5A2A-4936-AD23-739E8BF236A0}" type="presParOf" srcId="{D0012CB4-3824-47AE-8B82-DA4CD50A12DE}" destId="{B9F3CF29-5C6E-4E1A-B5A9-80FFE4600214}" srcOrd="0" destOrd="0" presId="urn:microsoft.com/office/officeart/2018/2/layout/IconLabelList"/>
    <dgm:cxn modelId="{54291DC3-7603-4BAE-A66A-01930437249A}" type="presParOf" srcId="{D0012CB4-3824-47AE-8B82-DA4CD50A12DE}" destId="{A0E11D63-A552-4DCD-8937-B14BD44EDC18}" srcOrd="1" destOrd="0" presId="urn:microsoft.com/office/officeart/2018/2/layout/IconLabelList"/>
    <dgm:cxn modelId="{DF7E4585-9DDE-4033-9A9E-654B8BB70272}" type="presParOf" srcId="{D0012CB4-3824-47AE-8B82-DA4CD50A12DE}" destId="{85AC71FD-B1C7-4A1E-A955-40FC1363E338}" srcOrd="2" destOrd="0" presId="urn:microsoft.com/office/officeart/2018/2/layout/IconLabelList"/>
    <dgm:cxn modelId="{3C55CF2A-81A6-4513-960A-703C054C73D0}" type="presParOf" srcId="{24705B25-1C29-4CD3-A654-2D850BC763E2}" destId="{D49684B0-1FE6-48A0-B9C6-C54678FE5B0B}" srcOrd="1" destOrd="0" presId="urn:microsoft.com/office/officeart/2018/2/layout/IconLabelList"/>
    <dgm:cxn modelId="{D3713FA9-ECA8-4104-A095-0657E20E9312}" type="presParOf" srcId="{24705B25-1C29-4CD3-A654-2D850BC763E2}" destId="{3AFBFB55-91B6-47C7-B31A-C5B4BFA6B043}" srcOrd="2" destOrd="0" presId="urn:microsoft.com/office/officeart/2018/2/layout/IconLabelList"/>
    <dgm:cxn modelId="{E059CF41-9C90-4C04-A9A5-521E1647C0BF}" type="presParOf" srcId="{3AFBFB55-91B6-47C7-B31A-C5B4BFA6B043}" destId="{F1A4C647-1EC0-4D9E-B275-09FB7D6B8FE7}" srcOrd="0" destOrd="0" presId="urn:microsoft.com/office/officeart/2018/2/layout/IconLabelList"/>
    <dgm:cxn modelId="{BD0E2EFD-E1F2-4314-863A-58C599F72389}" type="presParOf" srcId="{3AFBFB55-91B6-47C7-B31A-C5B4BFA6B043}" destId="{3F860B5B-E4DE-48DB-A9C6-3BC8345D362B}" srcOrd="1" destOrd="0" presId="urn:microsoft.com/office/officeart/2018/2/layout/IconLabelList"/>
    <dgm:cxn modelId="{578C4F30-1743-4D59-9B69-719EA984FBFD}" type="presParOf" srcId="{3AFBFB55-91B6-47C7-B31A-C5B4BFA6B043}" destId="{257AE4B8-9B44-4BF3-B04E-B0A6FD56959B}" srcOrd="2" destOrd="0" presId="urn:microsoft.com/office/officeart/2018/2/layout/IconLabelList"/>
    <dgm:cxn modelId="{C43DD6D3-71FC-4598-BAC9-D5470F497DB0}" type="presParOf" srcId="{24705B25-1C29-4CD3-A654-2D850BC763E2}" destId="{34925147-6D1A-49F9-A021-DC2C01F1DEB7}" srcOrd="3" destOrd="0" presId="urn:microsoft.com/office/officeart/2018/2/layout/IconLabelList"/>
    <dgm:cxn modelId="{E2D463E6-B92B-4D93-9DA9-6D80418A7730}" type="presParOf" srcId="{24705B25-1C29-4CD3-A654-2D850BC763E2}" destId="{E2E449F2-5032-44DD-884D-4377DB30FDBA}" srcOrd="4" destOrd="0" presId="urn:microsoft.com/office/officeart/2018/2/layout/IconLabelList"/>
    <dgm:cxn modelId="{B832787C-1C84-40C5-B556-30FBC75D4DEC}" type="presParOf" srcId="{E2E449F2-5032-44DD-884D-4377DB30FDBA}" destId="{9A31185B-DAD3-412F-A1D2-CC3ABB7C6EF2}" srcOrd="0" destOrd="0" presId="urn:microsoft.com/office/officeart/2018/2/layout/IconLabelList"/>
    <dgm:cxn modelId="{43D2819D-8D40-488F-8639-D4A7888B0BF8}" type="presParOf" srcId="{E2E449F2-5032-44DD-884D-4377DB30FDBA}" destId="{3DBB89C7-DB84-49F6-9EA4-D8EDD104153E}" srcOrd="1" destOrd="0" presId="urn:microsoft.com/office/officeart/2018/2/layout/IconLabelList"/>
    <dgm:cxn modelId="{353C319A-E9B8-4D84-85D6-2C0FB059BFD2}" type="presParOf" srcId="{E2E449F2-5032-44DD-884D-4377DB30FDBA}" destId="{2F8D2BC3-525D-48F6-BAA0-38EADCB09C9B}" srcOrd="2" destOrd="0" presId="urn:microsoft.com/office/officeart/2018/2/layout/IconLabelList"/>
    <dgm:cxn modelId="{BB182E3B-2AA2-4572-BC94-AA263318221F}" type="presParOf" srcId="{24705B25-1C29-4CD3-A654-2D850BC763E2}" destId="{EC9A3EF2-EC1E-4D70-BD35-67CEB70393A3}" srcOrd="5" destOrd="0" presId="urn:microsoft.com/office/officeart/2018/2/layout/IconLabelList"/>
    <dgm:cxn modelId="{F8DD725C-DEDE-4EF0-B819-FEB96B6F06CF}" type="presParOf" srcId="{24705B25-1C29-4CD3-A654-2D850BC763E2}" destId="{1B998D72-F5C1-464B-BDC0-E4A1E4AB6AA6}" srcOrd="6" destOrd="0" presId="urn:microsoft.com/office/officeart/2018/2/layout/IconLabelList"/>
    <dgm:cxn modelId="{4D52C9F9-3819-4E61-BEC3-32C74216A384}" type="presParOf" srcId="{1B998D72-F5C1-464B-BDC0-E4A1E4AB6AA6}" destId="{FA001133-4E5D-43D7-91AE-964A98831F83}" srcOrd="0" destOrd="0" presId="urn:microsoft.com/office/officeart/2018/2/layout/IconLabelList"/>
    <dgm:cxn modelId="{0791F4E5-D78D-430E-BEFC-7716BD99F811}" type="presParOf" srcId="{1B998D72-F5C1-464B-BDC0-E4A1E4AB6AA6}" destId="{36981D2C-CAB3-4D25-8E77-5D48DFC21C9D}" srcOrd="1" destOrd="0" presId="urn:microsoft.com/office/officeart/2018/2/layout/IconLabelList"/>
    <dgm:cxn modelId="{D7D33D76-472E-43E3-B952-32A18D8286C1}" type="presParOf" srcId="{1B998D72-F5C1-464B-BDC0-E4A1E4AB6AA6}" destId="{711EBA89-043F-4C24-B2B9-B606527718C9}" srcOrd="2" destOrd="0" presId="urn:microsoft.com/office/officeart/2018/2/layout/IconLabelList"/>
    <dgm:cxn modelId="{AA337607-4812-4F8C-8A39-84211E93D606}" type="presParOf" srcId="{24705B25-1C29-4CD3-A654-2D850BC763E2}" destId="{2432C899-2B1D-420E-B47B-640306238E74}" srcOrd="7" destOrd="0" presId="urn:microsoft.com/office/officeart/2018/2/layout/IconLabelList"/>
    <dgm:cxn modelId="{D0E6C5DF-4802-4494-9EC2-BA1A5528DC90}" type="presParOf" srcId="{24705B25-1C29-4CD3-A654-2D850BC763E2}" destId="{51CE3123-9F70-46F7-9B10-9F70A1469A69}" srcOrd="8" destOrd="0" presId="urn:microsoft.com/office/officeart/2018/2/layout/IconLabelList"/>
    <dgm:cxn modelId="{60D44073-A099-48B6-8B35-7204EB1F51AA}" type="presParOf" srcId="{51CE3123-9F70-46F7-9B10-9F70A1469A69}" destId="{DDA1E9EC-1415-49E6-835F-8C5F69A034CE}" srcOrd="0" destOrd="0" presId="urn:microsoft.com/office/officeart/2018/2/layout/IconLabelList"/>
    <dgm:cxn modelId="{F16047C8-3F46-45BF-9118-A8852F76A5E1}" type="presParOf" srcId="{51CE3123-9F70-46F7-9B10-9F70A1469A69}" destId="{780F70DF-E238-4863-9838-45F9CF1308DB}" srcOrd="1" destOrd="0" presId="urn:microsoft.com/office/officeart/2018/2/layout/IconLabelList"/>
    <dgm:cxn modelId="{FAC687F0-2A15-466A-B3C8-7B38CC384FDC}" type="presParOf" srcId="{51CE3123-9F70-46F7-9B10-9F70A1469A69}" destId="{77F46F72-956A-4E5C-B37D-2B4E01C8807B}" srcOrd="2" destOrd="0" presId="urn:microsoft.com/office/officeart/2018/2/layout/IconLabelList"/>
    <dgm:cxn modelId="{5D2F77FF-1621-49A3-845C-49AD33AE5225}" type="presParOf" srcId="{24705B25-1C29-4CD3-A654-2D850BC763E2}" destId="{66DB2627-6AD8-4534-ADFE-35FF9CDCC3E7}" srcOrd="9" destOrd="0" presId="urn:microsoft.com/office/officeart/2018/2/layout/IconLabelList"/>
    <dgm:cxn modelId="{58F60B3D-2082-4D3C-9A03-16766A8C855F}" type="presParOf" srcId="{24705B25-1C29-4CD3-A654-2D850BC763E2}" destId="{161ABEBE-17CE-438A-9E82-CD3BDD3311A2}" srcOrd="10" destOrd="0" presId="urn:microsoft.com/office/officeart/2018/2/layout/IconLabelList"/>
    <dgm:cxn modelId="{21856B94-C192-450A-BA88-A31569DD6577}" type="presParOf" srcId="{161ABEBE-17CE-438A-9E82-CD3BDD3311A2}" destId="{7A9A429C-5762-4D6E-8B0B-5191500EB49D}" srcOrd="0" destOrd="0" presId="urn:microsoft.com/office/officeart/2018/2/layout/IconLabelList"/>
    <dgm:cxn modelId="{311720E1-347B-4361-8935-2079ACC28BA6}" type="presParOf" srcId="{161ABEBE-17CE-438A-9E82-CD3BDD3311A2}" destId="{76B0C7E4-AE5F-4F68-99A0-3A22FF6C1CD4}" srcOrd="1" destOrd="0" presId="urn:microsoft.com/office/officeart/2018/2/layout/IconLabelList"/>
    <dgm:cxn modelId="{CBD3B277-2D15-4333-BC84-DA42BBC8E8B6}" type="presParOf" srcId="{161ABEBE-17CE-438A-9E82-CD3BDD3311A2}" destId="{0AB33BF7-BAE3-4153-AB4D-09897030B6A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1024A-41E9-416A-8889-7479B9D2AA0A}">
      <dsp:nvSpPr>
        <dsp:cNvPr id="0" name=""/>
        <dsp:cNvSpPr/>
      </dsp:nvSpPr>
      <dsp:spPr>
        <a:xfrm>
          <a:off x="0" y="11807"/>
          <a:ext cx="6480720" cy="14320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0" i="0" kern="1200" dirty="0">
              <a:solidFill>
                <a:schemeClr val="tx1"/>
              </a:solidFill>
            </a:rPr>
            <a:t>The 3 principles of Destination Management</a:t>
          </a:r>
          <a:endParaRPr lang="en-US" sz="3600" kern="1200" dirty="0">
            <a:solidFill>
              <a:schemeClr val="tx1"/>
            </a:solidFill>
          </a:endParaRPr>
        </a:p>
      </dsp:txBody>
      <dsp:txXfrm>
        <a:off x="69908" y="81715"/>
        <a:ext cx="6340904" cy="1292264"/>
      </dsp:txXfrm>
    </dsp:sp>
    <dsp:sp modelId="{885865B3-4420-40C2-AC09-FD3BB3D109AF}">
      <dsp:nvSpPr>
        <dsp:cNvPr id="0" name=""/>
        <dsp:cNvSpPr/>
      </dsp:nvSpPr>
      <dsp:spPr>
        <a:xfrm>
          <a:off x="0" y="1348292"/>
          <a:ext cx="6480720" cy="14320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UNWTO has identified three areas of key performance in destination management at DMO level: </a:t>
          </a:r>
          <a:endParaRPr lang="en-US" sz="1800" kern="1200" dirty="0"/>
        </a:p>
      </dsp:txBody>
      <dsp:txXfrm>
        <a:off x="69908" y="1418200"/>
        <a:ext cx="6340904" cy="1292264"/>
      </dsp:txXfrm>
    </dsp:sp>
    <dsp:sp modelId="{8BE0A849-7F29-407A-BA35-CEECF80E3CBA}">
      <dsp:nvSpPr>
        <dsp:cNvPr id="0" name=""/>
        <dsp:cNvSpPr/>
      </dsp:nvSpPr>
      <dsp:spPr>
        <a:xfrm>
          <a:off x="0" y="2927807"/>
          <a:ext cx="6480720" cy="726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6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b="1" i="0" kern="1200"/>
            <a:t>Strategic Leadership, </a:t>
          </a:r>
          <a:endParaRPr lang="en-US" sz="1400" kern="1200"/>
        </a:p>
        <a:p>
          <a:pPr marL="114300" lvl="1" indent="-114300" algn="l" defTabSz="622300">
            <a:lnSpc>
              <a:spcPct val="90000"/>
            </a:lnSpc>
            <a:spcBef>
              <a:spcPct val="0"/>
            </a:spcBef>
            <a:spcAft>
              <a:spcPct val="20000"/>
            </a:spcAft>
            <a:buChar char="•"/>
          </a:pPr>
          <a:r>
            <a:rPr lang="en-GB" sz="1400" b="1" i="0" kern="1200" dirty="0"/>
            <a:t>Effective Implementation  </a:t>
          </a:r>
          <a:endParaRPr lang="en-US" sz="1400" kern="1200" dirty="0"/>
        </a:p>
        <a:p>
          <a:pPr marL="114300" lvl="1" indent="-114300" algn="l" defTabSz="622300">
            <a:lnSpc>
              <a:spcPct val="90000"/>
            </a:lnSpc>
            <a:spcBef>
              <a:spcPct val="0"/>
            </a:spcBef>
            <a:spcAft>
              <a:spcPct val="20000"/>
            </a:spcAft>
            <a:buChar char="•"/>
          </a:pPr>
          <a:r>
            <a:rPr lang="en-GB" sz="1400" b="1" i="0" kern="1200" dirty="0"/>
            <a:t>Efficient Governance</a:t>
          </a:r>
          <a:r>
            <a:rPr lang="en-GB" sz="1400" b="0" i="0" kern="1200" dirty="0"/>
            <a:t>. </a:t>
          </a:r>
          <a:endParaRPr lang="en-US" sz="1400" kern="1200" dirty="0"/>
        </a:p>
      </dsp:txBody>
      <dsp:txXfrm>
        <a:off x="0" y="2927807"/>
        <a:ext cx="6480720" cy="726570"/>
      </dsp:txXfrm>
    </dsp:sp>
    <dsp:sp modelId="{F5443869-78B1-49DC-BC48-38B48CDE9C8D}">
      <dsp:nvSpPr>
        <dsp:cNvPr id="0" name=""/>
        <dsp:cNvSpPr/>
      </dsp:nvSpPr>
      <dsp:spPr>
        <a:xfrm>
          <a:off x="0" y="3654377"/>
          <a:ext cx="6480720" cy="14320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1" kern="1200"/>
            <a:t>UNWTO works to provide guidance and share good practices on policies and governance models aimed to effectively support the tourism sector at the different levels: national, regional and local.</a:t>
          </a:r>
          <a:endParaRPr lang="en-US" sz="1800" kern="1200"/>
        </a:p>
      </dsp:txBody>
      <dsp:txXfrm>
        <a:off x="69908" y="3724285"/>
        <a:ext cx="6340904" cy="1292264"/>
      </dsp:txXfrm>
    </dsp:sp>
    <dsp:sp modelId="{27749496-4793-4086-91ED-5DF91D1A4596}">
      <dsp:nvSpPr>
        <dsp:cNvPr id="0" name=""/>
        <dsp:cNvSpPr/>
      </dsp:nvSpPr>
      <dsp:spPr>
        <a:xfrm>
          <a:off x="0" y="5138297"/>
          <a:ext cx="6480720" cy="135438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dirty="0">
              <a:hlinkClick xmlns:r="http://schemas.openxmlformats.org/officeDocument/2006/relationships" r:id="rId1"/>
            </a:rPr>
            <a:t>https://www.unwto.or</a:t>
          </a:r>
          <a:r>
            <a:rPr lang="en-GB" sz="1800" kern="1200" dirty="0">
              <a:hlinkClick xmlns:r="http://schemas.openxmlformats.org/officeDocument/2006/relationships" r:id="rId1"/>
            </a:rPr>
            <a:t>g/policy-destination-mamagement</a:t>
          </a:r>
          <a:r>
            <a:rPr lang="en-GB" sz="1800" kern="1200" dirty="0"/>
            <a:t> </a:t>
          </a:r>
          <a:endParaRPr lang="en-US" sz="1800" kern="1200" dirty="0"/>
        </a:p>
      </dsp:txBody>
      <dsp:txXfrm>
        <a:off x="66116" y="5204413"/>
        <a:ext cx="6348488" cy="1222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3CF29-5C6E-4E1A-B5A9-80FFE4600214}">
      <dsp:nvSpPr>
        <dsp:cNvPr id="0" name=""/>
        <dsp:cNvSpPr/>
      </dsp:nvSpPr>
      <dsp:spPr>
        <a:xfrm>
          <a:off x="840986" y="392674"/>
          <a:ext cx="702421" cy="702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AC71FD-B1C7-4A1E-A955-40FC1363E338}">
      <dsp:nvSpPr>
        <dsp:cNvPr id="0" name=""/>
        <dsp:cNvSpPr/>
      </dsp:nvSpPr>
      <dsp:spPr>
        <a:xfrm>
          <a:off x="411728"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Geographical analysis</a:t>
          </a:r>
          <a:endParaRPr lang="en-US" sz="1400" kern="1200"/>
        </a:p>
      </dsp:txBody>
      <dsp:txXfrm>
        <a:off x="411728" y="1356176"/>
        <a:ext cx="1560937" cy="624375"/>
      </dsp:txXfrm>
    </dsp:sp>
    <dsp:sp modelId="{F1A4C647-1EC0-4D9E-B275-09FB7D6B8FE7}">
      <dsp:nvSpPr>
        <dsp:cNvPr id="0" name=""/>
        <dsp:cNvSpPr/>
      </dsp:nvSpPr>
      <dsp:spPr>
        <a:xfrm>
          <a:off x="2675088" y="392674"/>
          <a:ext cx="702421" cy="702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7AE4B8-9B44-4BF3-B04E-B0A6FD56959B}">
      <dsp:nvSpPr>
        <dsp:cNvPr id="0" name=""/>
        <dsp:cNvSpPr/>
      </dsp:nvSpPr>
      <dsp:spPr>
        <a:xfrm>
          <a:off x="2245830"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Visitor satisfaction surveys</a:t>
          </a:r>
          <a:endParaRPr lang="en-US" sz="1400" kern="1200"/>
        </a:p>
      </dsp:txBody>
      <dsp:txXfrm>
        <a:off x="2245830" y="1356176"/>
        <a:ext cx="1560937" cy="624375"/>
      </dsp:txXfrm>
    </dsp:sp>
    <dsp:sp modelId="{9A31185B-DAD3-412F-A1D2-CC3ABB7C6EF2}">
      <dsp:nvSpPr>
        <dsp:cNvPr id="0" name=""/>
        <dsp:cNvSpPr/>
      </dsp:nvSpPr>
      <dsp:spPr>
        <a:xfrm>
          <a:off x="4509189" y="392674"/>
          <a:ext cx="702421" cy="702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8D2BC3-525D-48F6-BAA0-38EADCB09C9B}">
      <dsp:nvSpPr>
        <dsp:cNvPr id="0" name=""/>
        <dsp:cNvSpPr/>
      </dsp:nvSpPr>
      <dsp:spPr>
        <a:xfrm>
          <a:off x="4079932"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Community surveys</a:t>
          </a:r>
          <a:endParaRPr lang="en-US" sz="1400" kern="1200"/>
        </a:p>
      </dsp:txBody>
      <dsp:txXfrm>
        <a:off x="4079932" y="1356176"/>
        <a:ext cx="1560937" cy="624375"/>
      </dsp:txXfrm>
    </dsp:sp>
    <dsp:sp modelId="{FA001133-4E5D-43D7-91AE-964A98831F83}">
      <dsp:nvSpPr>
        <dsp:cNvPr id="0" name=""/>
        <dsp:cNvSpPr/>
      </dsp:nvSpPr>
      <dsp:spPr>
        <a:xfrm>
          <a:off x="6343291" y="392674"/>
          <a:ext cx="702421" cy="702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1EBA89-043F-4C24-B2B9-B606527718C9}">
      <dsp:nvSpPr>
        <dsp:cNvPr id="0" name=""/>
        <dsp:cNvSpPr/>
      </dsp:nvSpPr>
      <dsp:spPr>
        <a:xfrm>
          <a:off x="5914033"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Assessment of destination carrying capacity</a:t>
          </a:r>
          <a:endParaRPr lang="en-US" sz="1400" kern="1200"/>
        </a:p>
      </dsp:txBody>
      <dsp:txXfrm>
        <a:off x="5914033" y="1356176"/>
        <a:ext cx="1560937" cy="624375"/>
      </dsp:txXfrm>
    </dsp:sp>
    <dsp:sp modelId="{DDA1E9EC-1415-49E6-835F-8C5F69A034CE}">
      <dsp:nvSpPr>
        <dsp:cNvPr id="0" name=""/>
        <dsp:cNvSpPr/>
      </dsp:nvSpPr>
      <dsp:spPr>
        <a:xfrm>
          <a:off x="2675088" y="2370786"/>
          <a:ext cx="702421" cy="7024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F46F72-956A-4E5C-B37D-2B4E01C8807B}">
      <dsp:nvSpPr>
        <dsp:cNvPr id="0" name=""/>
        <dsp:cNvSpPr/>
      </dsp:nvSpPr>
      <dsp:spPr>
        <a:xfrm>
          <a:off x="2245830"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Environmental impact assessment</a:t>
          </a:r>
          <a:endParaRPr lang="en-US" sz="1400" kern="1200"/>
        </a:p>
      </dsp:txBody>
      <dsp:txXfrm>
        <a:off x="2245830" y="3334288"/>
        <a:ext cx="1560937" cy="624375"/>
      </dsp:txXfrm>
    </dsp:sp>
    <dsp:sp modelId="{7A9A429C-5762-4D6E-8B0B-5191500EB49D}">
      <dsp:nvSpPr>
        <dsp:cNvPr id="0" name=""/>
        <dsp:cNvSpPr/>
      </dsp:nvSpPr>
      <dsp:spPr>
        <a:xfrm>
          <a:off x="4509189" y="2370786"/>
          <a:ext cx="702421" cy="7024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B33BF7-BAE3-4153-AB4D-09897030B6AF}">
      <dsp:nvSpPr>
        <dsp:cNvPr id="0" name=""/>
        <dsp:cNvSpPr/>
      </dsp:nvSpPr>
      <dsp:spPr>
        <a:xfrm>
          <a:off x="4079932"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Economic impact assessment</a:t>
          </a:r>
          <a:endParaRPr lang="en-US" sz="1400" kern="1200"/>
        </a:p>
      </dsp:txBody>
      <dsp:txXfrm>
        <a:off x="4079932" y="3334288"/>
        <a:ext cx="1560937" cy="6243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tourismteacher.com/types-of-tourist-attractions/" TargetMode="External"/><Relationship Id="rId3" Type="http://schemas.openxmlformats.org/officeDocument/2006/relationships/hyperlink" Target="https://tourismteacher.com/sustainable-tourism/" TargetMode="External"/><Relationship Id="rId7" Type="http://schemas.openxmlformats.org/officeDocument/2006/relationships/hyperlink" Target="https://tourismteacher.com/types-of-tourist-destinations/"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tourismteacher.com/stakeholders-in-tourism/" TargetMode="External"/><Relationship Id="rId5" Type="http://schemas.openxmlformats.org/officeDocument/2006/relationships/hyperlink" Target="https://www.birmingham.ac.uk/staff/profiles/gees/butler-richard.aspx" TargetMode="External"/><Relationship Id="rId4" Type="http://schemas.openxmlformats.org/officeDocument/2006/relationships/hyperlink" Target="https://tourismteacher.com/why-tourism-development-planning-is-important/"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half hour answer questions about assignment 2. Then recap  Greenwashing and ask if anyone has noticed anything anywhere in the last week. </a:t>
            </a:r>
          </a:p>
          <a:p>
            <a:endParaRPr lang="en-GB" dirty="0"/>
          </a:p>
          <a:p>
            <a:r>
              <a:rPr lang="en-GB" dirty="0"/>
              <a:t>Ask students if anyone knows what this is</a:t>
            </a:r>
          </a:p>
        </p:txBody>
      </p:sp>
      <p:sp>
        <p:nvSpPr>
          <p:cNvPr id="4" name="Slide Number Placeholder 3"/>
          <p:cNvSpPr>
            <a:spLocks noGrp="1"/>
          </p:cNvSpPr>
          <p:nvPr>
            <p:ph type="sldNum" sz="quarter" idx="5"/>
          </p:nvPr>
        </p:nvSpPr>
        <p:spPr/>
        <p:txBody>
          <a:bodyPr/>
          <a:lstStyle/>
          <a:p>
            <a:fld id="{FE08C8D7-18E8-2C4F-967C-29C09C3D1F6E}" type="slidenum">
              <a:rPr lang="en-US" smtClean="0"/>
              <a:t>2</a:t>
            </a:fld>
            <a:endParaRPr lang="en-US"/>
          </a:p>
        </p:txBody>
      </p:sp>
    </p:spTree>
    <p:extLst>
      <p:ext uri="{BB962C8B-B14F-4D97-AF65-F5344CB8AC3E}">
        <p14:creationId xmlns:p14="http://schemas.microsoft.com/office/powerpoint/2010/main" val="3926284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what you will need to consider in a good destination management. </a:t>
            </a:r>
          </a:p>
        </p:txBody>
      </p:sp>
      <p:sp>
        <p:nvSpPr>
          <p:cNvPr id="4" name="Slide Number Placeholder 3"/>
          <p:cNvSpPr>
            <a:spLocks noGrp="1"/>
          </p:cNvSpPr>
          <p:nvPr>
            <p:ph type="sldNum" sz="quarter" idx="5"/>
          </p:nvPr>
        </p:nvSpPr>
        <p:spPr/>
        <p:txBody>
          <a:bodyPr/>
          <a:lstStyle/>
          <a:p>
            <a:fld id="{9E9D8129-3AF5-45F3-9640-07F4EA3B768F}" type="slidenum">
              <a:rPr lang="en-GB" smtClean="0"/>
              <a:t>4</a:t>
            </a:fld>
            <a:endParaRPr lang="en-GB"/>
          </a:p>
        </p:txBody>
      </p:sp>
    </p:spTree>
    <p:extLst>
      <p:ext uri="{BB962C8B-B14F-4D97-AF65-F5344CB8AC3E}">
        <p14:creationId xmlns:p14="http://schemas.microsoft.com/office/powerpoint/2010/main" val="3926264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Prof. Richard Butler’s Tourism Area Life Cycle Model is a core theoretical underpinning for many tourism research and analyses. It is also a core component of many travel and tourism management curriculums. But what does it mean?</a:t>
            </a:r>
          </a:p>
          <a:p>
            <a:endParaRPr lang="en-GB" sz="1300" dirty="0"/>
          </a:p>
          <a:p>
            <a:pPr fontAlgn="base"/>
            <a:r>
              <a:rPr lang="en-GB" sz="1300" dirty="0"/>
              <a:t>To put it simply; </a:t>
            </a:r>
            <a:r>
              <a:rPr lang="en-GB" sz="1300" i="1" dirty="0"/>
              <a:t>Butler’s Tourism Area Life Cycle Model is a line graph that shows the different stages in tourism development over time.</a:t>
            </a:r>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5</a:t>
            </a:fld>
            <a:endParaRPr lang="en-US"/>
          </a:p>
        </p:txBody>
      </p:sp>
    </p:spTree>
    <p:extLst>
      <p:ext uri="{BB962C8B-B14F-4D97-AF65-F5344CB8AC3E}">
        <p14:creationId xmlns:p14="http://schemas.microsoft.com/office/powerpoint/2010/main" val="2669591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dirty="0"/>
              <a:t>Butler outlined six specific stages of tourism development. Well, actually it’s five specific stages and the last ‘stage offers a variety of outcomes.</a:t>
            </a:r>
          </a:p>
          <a:p>
            <a:pPr fontAlgn="base"/>
            <a:endParaRPr lang="en-GB" sz="1200" dirty="0"/>
          </a:p>
          <a:p>
            <a:pPr fontAlgn="base"/>
            <a:r>
              <a:rPr lang="en-GB" sz="1200" dirty="0"/>
              <a:t>Butler wanted to demonstrate that tourism development, like many things in life, is not a static process. It experiences change. Changes happens for many reasons- growth in tourism numbers, changes in taste, marketing and the media, external influences such as natural disasters or terrorism.</a:t>
            </a:r>
          </a:p>
          <a:p>
            <a:pPr fontAlgn="base"/>
            <a:endParaRPr lang="en-GB" sz="1200" dirty="0"/>
          </a:p>
          <a:p>
            <a:pPr fontAlgn="base"/>
            <a:r>
              <a:rPr lang="en-GB" sz="1200" dirty="0"/>
              <a:t>Butler’s model demonstrates that tourism destinations or attractions will typically follow the path outlined, experiencing each of the six stages. This will happen at different paces and at different times for different types of tourism development.</a:t>
            </a:r>
          </a:p>
          <a:p>
            <a:pPr fontAlgn="base"/>
            <a:r>
              <a:rPr lang="en-GB" b="1" dirty="0"/>
              <a:t>How did the Tourism Area Life Cycle Model come about?</a:t>
            </a:r>
          </a:p>
          <a:p>
            <a:pPr fontAlgn="base"/>
            <a:endParaRPr lang="en-GB" sz="1300" b="1" dirty="0"/>
          </a:p>
          <a:p>
            <a:pPr fontAlgn="base"/>
            <a:r>
              <a:rPr lang="en-GB" sz="1300" dirty="0"/>
              <a:t>Whilst </a:t>
            </a:r>
            <a:r>
              <a:rPr lang="en-GB" sz="1300" u="sng" dirty="0">
                <a:hlinkClick r:id="rId3"/>
              </a:rPr>
              <a:t>sustainable tourism</a:t>
            </a:r>
            <a:r>
              <a:rPr lang="en-GB" sz="1300" dirty="0"/>
              <a:t> has been a buzz word for a while now, it wasn’t always the focus of </a:t>
            </a:r>
            <a:r>
              <a:rPr lang="en-GB" sz="1300" u="sng" dirty="0">
                <a:hlinkClick r:id="rId4"/>
              </a:rPr>
              <a:t>tourism planning and development</a:t>
            </a:r>
            <a:r>
              <a:rPr lang="en-GB" sz="1300" dirty="0"/>
              <a:t>.</a:t>
            </a:r>
          </a:p>
          <a:p>
            <a:pPr fontAlgn="base"/>
            <a:r>
              <a:rPr lang="en-GB" sz="1300" dirty="0"/>
              <a:t>Back in the 1970s and 1980s many tourism entrepreneurs and developers were not thinking about the longevity of their businesses (this still happens a lot, particularly in developing countries, where education and training may be limited).These business men and women simply saw Dollar signs and jumped right in.</a:t>
            </a:r>
          </a:p>
          <a:p>
            <a:pPr fontAlgn="base"/>
            <a:endParaRPr lang="en-GB" sz="1300" dirty="0"/>
          </a:p>
          <a:p>
            <a:pPr fontAlgn="base"/>
            <a:r>
              <a:rPr lang="en-GB" sz="1300" dirty="0"/>
              <a:t>The result? Ill-thought out plans and unsustainable tourism endeavours.</a:t>
            </a:r>
          </a:p>
          <a:p>
            <a:pPr fontAlgn="base"/>
            <a:endParaRPr lang="en-GB" sz="1300" dirty="0"/>
          </a:p>
          <a:p>
            <a:pPr fontAlgn="base"/>
            <a:r>
              <a:rPr lang="en-GB" sz="1300" b="1" dirty="0"/>
              <a:t>Examples of unsustainable tourism with ill-thought out long term plans include: </a:t>
            </a:r>
            <a:r>
              <a:rPr lang="en-GB" sz="1300" dirty="0"/>
              <a:t>Littering on Mount Everest and the building of unsightly high-rise hotels in Benidorm. Or </a:t>
            </a:r>
            <a:r>
              <a:rPr lang="en-GB" sz="1300" dirty="0" err="1"/>
              <a:t>overtourism</a:t>
            </a:r>
            <a:r>
              <a:rPr lang="en-GB" sz="1300" dirty="0"/>
              <a:t> in Maya Bay, Thailand. We will take a look at that in a little while.</a:t>
            </a:r>
          </a:p>
          <a:p>
            <a:pPr fontAlgn="base"/>
            <a:endParaRPr lang="en-GB" sz="1300" dirty="0"/>
          </a:p>
          <a:p>
            <a:pPr fontAlgn="base"/>
            <a:r>
              <a:rPr lang="en-GB" sz="1300" u="sng" dirty="0">
                <a:hlinkClick r:id="rId5"/>
              </a:rPr>
              <a:t>Professor Richard Butler</a:t>
            </a:r>
            <a:r>
              <a:rPr lang="en-GB" sz="1300" dirty="0"/>
              <a:t> wanted to give </a:t>
            </a:r>
            <a:r>
              <a:rPr lang="en-GB" sz="1300" u="sng" dirty="0">
                <a:hlinkClick r:id="rId6"/>
              </a:rPr>
              <a:t>stakeholders in tourism</a:t>
            </a:r>
            <a:r>
              <a:rPr lang="en-GB" sz="1300" dirty="0"/>
              <a:t> some guidance. Something generic enough that it could be applied to a range of tourism development scenarios; whether this be a </a:t>
            </a:r>
            <a:r>
              <a:rPr lang="en-GB" sz="1300" u="sng" dirty="0">
                <a:hlinkClick r:id="rId7"/>
              </a:rPr>
              <a:t>destination</a:t>
            </a:r>
            <a:r>
              <a:rPr lang="en-GB" sz="1300" dirty="0"/>
              <a:t>, resort, or </a:t>
            </a:r>
            <a:r>
              <a:rPr lang="en-GB" sz="1300" u="sng" dirty="0">
                <a:hlinkClick r:id="rId8"/>
              </a:rPr>
              <a:t>tourist attraction</a:t>
            </a:r>
            <a:r>
              <a:rPr lang="en-GB" sz="1300" dirty="0"/>
              <a:t>.</a:t>
            </a:r>
          </a:p>
          <a:p>
            <a:pPr fontAlgn="base"/>
            <a:r>
              <a:rPr lang="en-GB" sz="1300" dirty="0"/>
              <a:t>This saw the birth of Butler’s Tourism Area Life Cycle Model (TALC) in 1980.</a:t>
            </a:r>
          </a:p>
          <a:p>
            <a:endParaRPr lang="en-GB" sz="1300" dirty="0"/>
          </a:p>
          <a:p>
            <a:pPr fontAlgn="base"/>
            <a:r>
              <a:rPr lang="en-GB" sz="1300" dirty="0"/>
              <a:t>Butler’s Tourism Area Life Cycle Model: How does it work?</a:t>
            </a:r>
          </a:p>
          <a:p>
            <a:pPr fontAlgn="base"/>
            <a:r>
              <a:rPr lang="en-GB" dirty="0">
                <a:effectLst/>
              </a:rPr>
              <a:t>OK, lets get down to it- how does this theory actually work?</a:t>
            </a:r>
          </a:p>
          <a:p>
            <a:pPr fontAlgn="base"/>
            <a:r>
              <a:rPr lang="en-GB" dirty="0">
                <a:effectLst/>
              </a:rPr>
              <a:t>Well, actually it’s pretty simple.</a:t>
            </a:r>
          </a:p>
          <a:p>
            <a:pPr fontAlgn="base"/>
            <a:r>
              <a:rPr lang="en-GB" dirty="0">
                <a:effectLst/>
              </a:rPr>
              <a:t>Butler created a visual, graphical depiction of tourism development.</a:t>
            </a:r>
          </a:p>
          <a:p>
            <a:pPr fontAlgn="base"/>
            <a:r>
              <a:rPr lang="en-GB" dirty="0">
                <a:effectLst/>
              </a:rPr>
              <a:t>People like visuals- it helps us to understand. You can see this on the screen.</a:t>
            </a:r>
          </a:p>
          <a:p>
            <a:pPr fontAlgn="base"/>
            <a:endParaRPr lang="en-GB" dirty="0">
              <a:effectLst/>
            </a:endParaRPr>
          </a:p>
          <a:p>
            <a:pPr fontAlgn="base"/>
            <a:r>
              <a:rPr lang="en-GB" sz="1300" dirty="0"/>
              <a:t>Butler identified six stages of tourist area evolution.</a:t>
            </a:r>
          </a:p>
          <a:p>
            <a:pPr fontAlgn="base"/>
            <a:r>
              <a:rPr lang="en-GB" sz="1300" dirty="0"/>
              <a:t>The axis do not have any specific numbers, which means that this model can easily be applied to a number of different situations and contexts.</a:t>
            </a:r>
          </a:p>
          <a:p>
            <a:pPr fontAlgn="base"/>
            <a:r>
              <a:rPr lang="en-GB" sz="1300" dirty="0"/>
              <a:t>The intention is for those who are involved with tourism planning and development to use this model as a guide. This can encourage critical thinking and the development of alternative and contingency plans. It helps to develop sustainable tourism practices.</a:t>
            </a:r>
          </a:p>
          <a:p>
            <a:pPr fontAlgn="base"/>
            <a:endParaRPr lang="en-GB" dirty="0">
              <a:effectLst/>
            </a:endParaRPr>
          </a:p>
          <a:p>
            <a:endParaRPr lang="en-GB" sz="1300" dirty="0"/>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3996991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4 minutes What stages of development has this destination gone through from 1950 to the present day and what impacts has this made? Let’s take a look at </a:t>
            </a:r>
            <a:r>
              <a:rPr lang="en-GB" sz="1300" dirty="0" err="1"/>
              <a:t>Ubud</a:t>
            </a:r>
            <a:r>
              <a:rPr lang="en-GB" sz="1300" dirty="0"/>
              <a:t>, Bali.</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3546185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A1A1A"/>
                </a:solidFill>
                <a:effectLst/>
                <a:latin typeface="Merriweather" panose="00000500000000000000" pitchFamily="2" charset="0"/>
              </a:rPr>
              <a:t>Primary tourist resources</a:t>
            </a:r>
            <a:r>
              <a:rPr lang="en-GB" b="0" i="0" dirty="0">
                <a:solidFill>
                  <a:srgbClr val="1A1A1A"/>
                </a:solidFill>
                <a:effectLst/>
                <a:latin typeface="Merriweather" panose="00000500000000000000" pitchFamily="2" charset="0"/>
              </a:rPr>
              <a:t> are those that exist, or originally existed, for non-tourist purposes. They were created for another purpose. Typical examples include the natural landscape (e.g. mountains, rainforests, coral reefs), religious buildings (such as mosques and temples), and defensive sites (castles, city walls).</a:t>
            </a:r>
          </a:p>
          <a:p>
            <a:pPr algn="l"/>
            <a:r>
              <a:rPr lang="en-GB" b="1" i="0" dirty="0">
                <a:solidFill>
                  <a:srgbClr val="1A1A1A"/>
                </a:solidFill>
                <a:effectLst/>
                <a:latin typeface="Merriweather" panose="00000500000000000000" pitchFamily="2" charset="0"/>
              </a:rPr>
              <a:t>Secondary tourist resources </a:t>
            </a:r>
            <a:r>
              <a:rPr lang="en-GB" b="0" i="0" dirty="0">
                <a:solidFill>
                  <a:srgbClr val="1A1A1A"/>
                </a:solidFill>
                <a:effectLst/>
                <a:latin typeface="Merriweather" panose="00000500000000000000" pitchFamily="2" charset="0"/>
              </a:rPr>
              <a:t>are those that were deliberately built to satisfy the needs of tourists. Examples include hotels, restaurants, and theme parks.</a:t>
            </a:r>
          </a:p>
          <a:p>
            <a:pPr algn="l"/>
            <a:r>
              <a:rPr lang="en-GB" b="0" i="0" dirty="0">
                <a:solidFill>
                  <a:srgbClr val="1A1A1A"/>
                </a:solidFill>
                <a:effectLst/>
                <a:latin typeface="Merriweather" panose="00000500000000000000" pitchFamily="2" charset="0"/>
              </a:rPr>
              <a:t>If the main attraction is a primary resource then secondary resources such as hotel accommodation and transport infrastructure will be required for the growth of tourism in a location.</a:t>
            </a:r>
          </a:p>
          <a:p>
            <a:pPr algn="l"/>
            <a:r>
              <a:rPr lang="en-GB" b="1" i="0" dirty="0">
                <a:solidFill>
                  <a:srgbClr val="1A1A1A"/>
                </a:solidFill>
                <a:effectLst/>
                <a:latin typeface="Merriweather" panose="00000500000000000000" pitchFamily="2" charset="0"/>
              </a:rPr>
              <a:t>Tourist resources in urban areas</a:t>
            </a:r>
          </a:p>
          <a:p>
            <a:pPr algn="l"/>
            <a:r>
              <a:rPr lang="en-GB" b="0" i="0" dirty="0">
                <a:solidFill>
                  <a:srgbClr val="1A1A1A"/>
                </a:solidFill>
                <a:effectLst/>
                <a:latin typeface="Merriweather" panose="00000500000000000000" pitchFamily="2" charset="0"/>
              </a:rPr>
              <a:t>Primary tourist resources in urban areas are often focused in the Central Business District (CBD). The CBD is usually the oldest part of the city and is surrounded by newer areas of housing. Since most CBDs were built before the modern age of tourism, many attractions were built to satisfy local needs. Examples include cathedrals, bridges, libraries, museums, restaurants, defensive sites such as castles, and parks. These were later adopted as tourist attractions.</a:t>
            </a:r>
          </a:p>
          <a:p>
            <a:pPr algn="l"/>
            <a:r>
              <a:rPr lang="en-GB" b="0" i="0" dirty="0">
                <a:solidFill>
                  <a:srgbClr val="1A1A1A"/>
                </a:solidFill>
                <a:effectLst/>
                <a:latin typeface="Merriweather" panose="00000500000000000000" pitchFamily="2" charset="0"/>
              </a:rPr>
              <a:t>Secondary tourist resources in urban areas are often deliberately more spaced throughout the urban area. This is because they were built more recently and with tourists in mind. City planners often try to spread tourism out around the city, rather than allow it to focus on just one location. The CBD may still have a significant number of secondary resources such as hotels, tourist restaurants and guided bus tours. Other secondary tourist resources may be found in other areas including on the rural-urban fringe (the edge of the city), such as adventure theme parks, country park hotels and more modern museums (such as the </a:t>
            </a:r>
            <a:r>
              <a:rPr lang="en-GB" b="0" i="0" dirty="0" err="1">
                <a:solidFill>
                  <a:srgbClr val="1A1A1A"/>
                </a:solidFill>
                <a:effectLst/>
                <a:latin typeface="Merriweather" panose="00000500000000000000" pitchFamily="2" charset="0"/>
              </a:rPr>
              <a:t>Liangzhu</a:t>
            </a:r>
            <a:r>
              <a:rPr lang="en-GB" b="0" i="0" dirty="0">
                <a:solidFill>
                  <a:srgbClr val="1A1A1A"/>
                </a:solidFill>
                <a:effectLst/>
                <a:latin typeface="Merriweather" panose="00000500000000000000" pitchFamily="2" charset="0"/>
              </a:rPr>
              <a:t> Museum in China, pictured above).</a:t>
            </a:r>
          </a:p>
          <a:p>
            <a:pPr algn="l"/>
            <a:r>
              <a:rPr lang="en-GB" b="1" i="0" dirty="0">
                <a:solidFill>
                  <a:srgbClr val="1A1A1A"/>
                </a:solidFill>
                <a:effectLst/>
                <a:latin typeface="Merriweather" panose="00000500000000000000" pitchFamily="2" charset="0"/>
              </a:rPr>
              <a:t>Tourist resources in rural areas</a:t>
            </a:r>
          </a:p>
          <a:p>
            <a:pPr algn="l"/>
            <a:r>
              <a:rPr lang="en-GB" b="0" i="0" dirty="0">
                <a:solidFill>
                  <a:srgbClr val="1A1A1A"/>
                </a:solidFill>
                <a:effectLst/>
                <a:latin typeface="Merriweather" panose="00000500000000000000" pitchFamily="2" charset="0"/>
              </a:rPr>
              <a:t>In rural areas it’s common to find the entire natural landscape is the primary tourist resource, even if it is heavily modified by humans through farming, mining, forestry and settlement. There are also human-built primary tourist resources such as castles, stately homes, ancient ruins (such as Stonehenge, pictured below),</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8898236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minutes e.g. the Beach; as you watch this think about Butler’s model…</a:t>
            </a:r>
          </a:p>
          <a:p>
            <a:endParaRPr lang="en-GB" dirty="0"/>
          </a:p>
          <a:p>
            <a:r>
              <a:rPr lang="en-GB" dirty="0"/>
              <a:t>What could have been different had this had a great destination management plan in place?</a:t>
            </a:r>
          </a:p>
          <a:p>
            <a:endParaRPr lang="en-GB" dirty="0"/>
          </a:p>
          <a:p>
            <a:r>
              <a:rPr lang="en-GB" dirty="0"/>
              <a:t>This is how greed affects our environment – the very place people are willing to pay to come and visit</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2692790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Ask the class what considerations need to be made to make sure a destination is sustainable.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Factors affecting the carrying capacity of a tourist destination:</a:t>
            </a:r>
          </a:p>
          <a:p>
            <a:r>
              <a:rPr lang="en-GB" sz="1200" b="1" dirty="0"/>
              <a:t>Infrastructure</a:t>
            </a:r>
            <a:r>
              <a:rPr lang="en-GB" sz="1200" dirty="0"/>
              <a:t> – transport, sewage and water systems, accommodation</a:t>
            </a:r>
          </a:p>
          <a:p>
            <a:r>
              <a:rPr lang="en-GB" sz="1200" b="1" dirty="0"/>
              <a:t>Social</a:t>
            </a:r>
            <a:r>
              <a:rPr lang="en-GB" sz="1200" dirty="0"/>
              <a:t> – impact of tourism on local culture, costs and benefits to services</a:t>
            </a:r>
          </a:p>
          <a:p>
            <a:r>
              <a:rPr lang="en-GB" sz="1200" b="1" dirty="0"/>
              <a:t>Economic</a:t>
            </a:r>
            <a:r>
              <a:rPr lang="en-GB" sz="1200" dirty="0"/>
              <a:t> – income from tourism, cost of living, prices of tourist services, investment in services?</a:t>
            </a:r>
          </a:p>
          <a:p>
            <a:r>
              <a:rPr lang="en-GB" sz="1200" b="1" dirty="0"/>
              <a:t>Environmental</a:t>
            </a:r>
            <a:r>
              <a:rPr lang="en-GB" sz="1200" dirty="0"/>
              <a:t> – impact on flora and fauna, pollution</a:t>
            </a:r>
          </a:p>
          <a:p>
            <a:r>
              <a:rPr lang="en-GB" sz="1200" b="1" dirty="0"/>
              <a:t>Political</a:t>
            </a:r>
            <a:r>
              <a:rPr lang="en-GB" sz="1200" dirty="0"/>
              <a:t> – laws related to tourism/visitors, visa restrictions, govt spending  of taxes generated by tourism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11486219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Venice has been mentioned previously </a:t>
            </a:r>
          </a:p>
          <a:p>
            <a:r>
              <a:rPr lang="en-GB" dirty="0"/>
              <a:t>Pyramids in Egypt at peak times?</a:t>
            </a:r>
          </a:p>
          <a:p>
            <a:r>
              <a:rPr lang="en-GB" dirty="0"/>
              <a:t>Let’s look at an example…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49265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latin typeface="Arial"/>
                <a:cs typeface="Arial"/>
              </a:rPr>
              <a:t>Whilst the main emphasis is on Butler (1980) and </a:t>
            </a:r>
            <a:r>
              <a:rPr lang="en-GB" sz="1200" dirty="0" err="1">
                <a:latin typeface="Arial"/>
                <a:cs typeface="Arial"/>
              </a:rPr>
              <a:t>Doxey</a:t>
            </a:r>
            <a:r>
              <a:rPr lang="en-GB" sz="1200" dirty="0">
                <a:latin typeface="Arial"/>
                <a:cs typeface="Arial"/>
              </a:rPr>
              <a:t> (1975), there are other models you may come across, such as:</a:t>
            </a:r>
          </a:p>
          <a:p>
            <a:pPr algn="l"/>
            <a:endParaRPr lang="en-GB" sz="1200" dirty="0">
              <a:latin typeface="Arial"/>
              <a:cs typeface="Arial"/>
            </a:endParaRPr>
          </a:p>
          <a:p>
            <a:r>
              <a:rPr lang="en-GB" sz="1200" dirty="0">
                <a:latin typeface="Arial"/>
                <a:cs typeface="Arial"/>
              </a:rPr>
              <a:t>Dickman’s (1997) Five A’s of a Destination:</a:t>
            </a:r>
            <a:r>
              <a:rPr kumimoji="1" lang="en-AU" altLang="ja-JP" sz="1200" dirty="0">
                <a:latin typeface="Arial" pitchFamily="34" charset="0"/>
                <a:cs typeface="Arial" pitchFamily="34" charset="0"/>
              </a:rPr>
              <a:t>Attractions</a:t>
            </a:r>
          </a:p>
          <a:p>
            <a:r>
              <a:rPr kumimoji="1" lang="en-AU" altLang="ja-JP" sz="1200" dirty="0">
                <a:latin typeface="Arial" pitchFamily="34" charset="0"/>
                <a:cs typeface="Arial" pitchFamily="34" charset="0"/>
              </a:rPr>
              <a:t>Activities</a:t>
            </a:r>
          </a:p>
          <a:p>
            <a:r>
              <a:rPr kumimoji="1" lang="en-AU" altLang="ja-JP" sz="1200" dirty="0">
                <a:latin typeface="Arial" pitchFamily="34" charset="0"/>
                <a:cs typeface="Arial" pitchFamily="34" charset="0"/>
              </a:rPr>
              <a:t>Accessibility</a:t>
            </a:r>
          </a:p>
          <a:p>
            <a:r>
              <a:rPr kumimoji="1" lang="en-AU" altLang="ja-JP" sz="1200" dirty="0">
                <a:latin typeface="Arial" pitchFamily="34" charset="0"/>
                <a:cs typeface="Arial" pitchFamily="34" charset="0"/>
              </a:rPr>
              <a:t>Amenities</a:t>
            </a:r>
          </a:p>
          <a:p>
            <a:r>
              <a:rPr kumimoji="1" lang="en-AU" altLang="ja-JP" sz="1200" dirty="0">
                <a:latin typeface="Arial" pitchFamily="34" charset="0"/>
                <a:cs typeface="Arial" pitchFamily="34" charset="0"/>
              </a:rPr>
              <a:t>Accommodation</a:t>
            </a:r>
          </a:p>
          <a:p>
            <a:pPr algn="l"/>
            <a:endParaRPr lang="en-US" sz="12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39613758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Prior to butler’s model, came </a:t>
            </a:r>
            <a:r>
              <a:rPr lang="en-GB" sz="1300" dirty="0" err="1"/>
              <a:t>Doxey’s</a:t>
            </a:r>
            <a:r>
              <a:rPr lang="en-GB" sz="1300" dirty="0"/>
              <a:t> </a:t>
            </a:r>
            <a:r>
              <a:rPr lang="en-GB" sz="1300" dirty="0" err="1"/>
              <a:t>Irridex</a:t>
            </a:r>
            <a:r>
              <a:rPr lang="en-GB" sz="1300" dirty="0"/>
              <a:t> model, 5 years earlier in 1975.</a:t>
            </a:r>
          </a:p>
          <a:p>
            <a:endParaRPr lang="en-GB" sz="1300" dirty="0"/>
          </a:p>
          <a:p>
            <a:r>
              <a:rPr lang="en-GB" sz="1300" dirty="0"/>
              <a:t>The </a:t>
            </a:r>
            <a:r>
              <a:rPr lang="en-GB" sz="1300" dirty="0" err="1"/>
              <a:t>Irridex</a:t>
            </a:r>
            <a:r>
              <a:rPr lang="en-GB" sz="1300" dirty="0"/>
              <a:t> Model explains the main causes of the anti-tourist sentiment of the local community as a result of mass tourism. The significant increase in tourist activity was always a topic of great interest for </a:t>
            </a:r>
            <a:r>
              <a:rPr lang="en-GB" sz="1300" dirty="0" err="1"/>
              <a:t>Doxey</a:t>
            </a:r>
            <a:r>
              <a:rPr lang="en-GB" sz="1300" dirty="0"/>
              <a:t>, who </a:t>
            </a:r>
            <a:r>
              <a:rPr lang="en-GB" sz="1300" dirty="0" err="1"/>
              <a:t>analyzed</a:t>
            </a:r>
            <a:r>
              <a:rPr lang="en-GB" sz="1300" dirty="0"/>
              <a:t> how overdevelopment and over-visitation affect the behaviour of locals and visitors. </a:t>
            </a:r>
          </a:p>
          <a:p>
            <a:pPr defTabSz="964418">
              <a:defRPr/>
            </a:pPr>
            <a:endParaRPr lang="en-GB" sz="1300" dirty="0"/>
          </a:p>
          <a:p>
            <a:r>
              <a:rPr lang="en-GB" sz="1300" dirty="0"/>
              <a:t>The model describes across four stages the emotional states that residents go through, due to the steady rise in tourist arrivals (Pile, 2018) and the social, environmental and economic impacts of that increase. </a:t>
            </a:r>
            <a:endParaRPr lang="en-GB" dirty="0"/>
          </a:p>
          <a:p>
            <a:pPr defTabSz="964418">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35761823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can still be a confusing situation for destination planning!</a:t>
            </a:r>
          </a:p>
        </p:txBody>
      </p:sp>
      <p:sp>
        <p:nvSpPr>
          <p:cNvPr id="4" name="Slide Number Placeholder 3"/>
          <p:cNvSpPr>
            <a:spLocks noGrp="1"/>
          </p:cNvSpPr>
          <p:nvPr>
            <p:ph type="sldNum" sz="quarter" idx="5"/>
          </p:nvPr>
        </p:nvSpPr>
        <p:spPr/>
        <p:txBody>
          <a:bodyPr/>
          <a:lstStyle/>
          <a:p>
            <a:fld id="{9E9D8129-3AF5-45F3-9640-07F4EA3B768F}" type="slidenum">
              <a:rPr lang="en-GB" smtClean="0"/>
              <a:t>17</a:t>
            </a:fld>
            <a:endParaRPr lang="en-GB"/>
          </a:p>
        </p:txBody>
      </p:sp>
    </p:spTree>
    <p:extLst>
      <p:ext uri="{BB962C8B-B14F-4D97-AF65-F5344CB8AC3E}">
        <p14:creationId xmlns:p14="http://schemas.microsoft.com/office/powerpoint/2010/main" val="17640773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back to your business plans for Entrepreneurship. </a:t>
            </a:r>
          </a:p>
          <a:p>
            <a:endParaRPr lang="en-GB" dirty="0"/>
          </a:p>
          <a:p>
            <a:r>
              <a:rPr lang="en-GB" dirty="0"/>
              <a:t>Today’s activity – to add in your CSR. What would you do now knowing that you would include CSR. Think about destination management and what you might need to consider. Think about TBL and the three pillars. How are you going to include employee engagment? Is this going to be the 4</a:t>
            </a:r>
            <a:r>
              <a:rPr lang="en-GB" baseline="30000" dirty="0"/>
              <a:t>th</a:t>
            </a:r>
            <a:r>
              <a:rPr lang="en-GB" dirty="0"/>
              <a:t> pillar?</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20</a:t>
            </a:fld>
            <a:endParaRPr lang="en-GB"/>
          </a:p>
        </p:txBody>
      </p:sp>
    </p:spTree>
    <p:extLst>
      <p:ext uri="{BB962C8B-B14F-4D97-AF65-F5344CB8AC3E}">
        <p14:creationId xmlns:p14="http://schemas.microsoft.com/office/powerpoint/2010/main" val="35961093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22</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5.jp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5.jp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hyperlink" Target="https://www.pinterest.com/pin/270145677625183940/"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www.unwto.org/glossary-tourism-terms" TargetMode="External"/><Relationship Id="rId1" Type="http://schemas.openxmlformats.org/officeDocument/2006/relationships/slideLayout" Target="../slideLayouts/slideLayout3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hyperlink" Target="https://www.tourismvancouver.com/meetings/articles/post/sustainable-destination-development-the-benefits-of-hiring-an-eco-exper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9.xml"/><Relationship Id="rId1" Type="http://schemas.openxmlformats.org/officeDocument/2006/relationships/video" Target="https://www.youtube.com/embed/lP-3LGyqo4A?feature=oembed" TargetMode="Externa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13.svg"/><Relationship Id="rId2" Type="http://schemas.openxmlformats.org/officeDocument/2006/relationships/slideLayout" Target="../slideLayouts/slideLayout29.xml"/><Relationship Id="rId1" Type="http://schemas.openxmlformats.org/officeDocument/2006/relationships/video" Target="https://www.youtube.com/embed/O-dZ-g_OAIg?feature=oembed" TargetMode="External"/><Relationship Id="rId6" Type="http://schemas.openxmlformats.org/officeDocument/2006/relationships/image" Target="../media/image12.png"/><Relationship Id="rId5" Type="http://schemas.openxmlformats.org/officeDocument/2006/relationships/hyperlink" Target="https://www.bbc.co.uk/news/newsbeat-44303616" TargetMode="Externa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8.xml"/><Relationship Id="rId4" Type="http://schemas.openxmlformats.org/officeDocument/2006/relationships/hyperlink" Target="https://purepng.com/photo/16205/cup-mug-coffee"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BMTP5023</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4852739"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Sustainable Global Tourism</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Week 5</a:t>
            </a: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sky, water, boat, outdoor&#10;&#10;Description automatically generated">
            <a:extLst>
              <a:ext uri="{FF2B5EF4-FFF2-40B4-BE49-F238E27FC236}">
                <a16:creationId xmlns:a16="http://schemas.microsoft.com/office/drawing/2014/main" id="{1A05310C-E4EA-E449-A6CA-06EADBC1EDB2}"/>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594" r="8594"/>
          <a:stretch/>
        </p:blipFill>
        <p:spPr>
          <a:xfrm>
            <a:off x="1524001" y="-118904"/>
            <a:ext cx="9144000" cy="5852160"/>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2401280" y="712846"/>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GB" sz="9600" b="1" dirty="0">
                <a:solidFill>
                  <a:srgbClr val="002060"/>
                </a:solidFill>
              </a:rPr>
              <a:t>Tourism </a:t>
            </a:r>
            <a:endParaRPr lang="en-GB" sz="9600" b="1" dirty="0">
              <a:solidFill>
                <a:srgbClr val="002060"/>
              </a:solidFill>
              <a:cs typeface="Arial" panose="020B0604020202020204" pitchFamily="34" charset="0"/>
            </a:endParaRPr>
          </a:p>
          <a:p>
            <a:pPr marL="0" indent="0" algn="ctr">
              <a:lnSpc>
                <a:spcPct val="90000"/>
              </a:lnSpc>
              <a:buNone/>
            </a:pPr>
            <a:r>
              <a:rPr lang="en-GB" sz="9600" dirty="0">
                <a:solidFill>
                  <a:srgbClr val="002060"/>
                </a:solidFill>
              </a:rPr>
              <a:t>Destination</a:t>
            </a:r>
          </a:p>
          <a:p>
            <a:pPr marL="0" indent="0" algn="ctr">
              <a:lnSpc>
                <a:spcPct val="90000"/>
              </a:lnSpc>
              <a:buNone/>
            </a:pPr>
            <a:r>
              <a:rPr lang="en-GB" sz="9600" dirty="0">
                <a:solidFill>
                  <a:srgbClr val="002060"/>
                </a:solidFill>
              </a:rPr>
              <a:t>Management</a:t>
            </a:r>
          </a:p>
        </p:txBody>
      </p:sp>
    </p:spTree>
    <p:extLst>
      <p:ext uri="{BB962C8B-B14F-4D97-AF65-F5344CB8AC3E}">
        <p14:creationId xmlns:p14="http://schemas.microsoft.com/office/powerpoint/2010/main" val="3893167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2"/>
          <p:cNvSpPr txBox="1">
            <a:spLocks/>
          </p:cNvSpPr>
          <p:nvPr/>
        </p:nvSpPr>
        <p:spPr>
          <a:xfrm>
            <a:off x="2025301" y="1034795"/>
            <a:ext cx="8284480" cy="262280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sz="2400" dirty="0">
                <a:latin typeface="Arial" pitchFamily="34" charset="0"/>
                <a:cs typeface="Arial" pitchFamily="34" charset="0"/>
              </a:rPr>
              <a:t>A physical space in which a visitor spends at least one overnight. It includes tourism products such as support services and attractions, and tourism resources within a day’s return travel time. It has physical and administrative boundaries defining its management, and images and perceptions defining its market competitiveness.    (UNWTO, 2007) </a:t>
            </a:r>
          </a:p>
        </p:txBody>
      </p:sp>
      <p:sp>
        <p:nvSpPr>
          <p:cNvPr id="14" name="Title 1"/>
          <p:cNvSpPr txBox="1">
            <a:spLocks/>
          </p:cNvSpPr>
          <p:nvPr/>
        </p:nvSpPr>
        <p:spPr>
          <a:xfrm>
            <a:off x="2025301" y="271446"/>
            <a:ext cx="6964728" cy="605516"/>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a:latin typeface="Arial" pitchFamily="34" charset="0"/>
                <a:cs typeface="Arial" pitchFamily="34" charset="0"/>
              </a:rPr>
              <a:t>Defining a Destination…</a:t>
            </a:r>
          </a:p>
        </p:txBody>
      </p:sp>
      <p:sp>
        <p:nvSpPr>
          <p:cNvPr id="7" name="TextBox 6">
            <a:extLst>
              <a:ext uri="{FF2B5EF4-FFF2-40B4-BE49-F238E27FC236}">
                <a16:creationId xmlns:a16="http://schemas.microsoft.com/office/drawing/2014/main" id="{ABC4C870-1349-45DC-85D5-A169D5F61369}"/>
              </a:ext>
            </a:extLst>
          </p:cNvPr>
          <p:cNvSpPr txBox="1"/>
          <p:nvPr/>
        </p:nvSpPr>
        <p:spPr>
          <a:xfrm>
            <a:off x="1893326" y="3822658"/>
            <a:ext cx="8026924" cy="1815882"/>
          </a:xfrm>
          <a:prstGeom prst="rect">
            <a:avLst/>
          </a:prstGeom>
          <a:noFill/>
        </p:spPr>
        <p:txBody>
          <a:bodyPr wrap="square">
            <a:spAutoFit/>
          </a:bodyPr>
          <a:lstStyle/>
          <a:p>
            <a:pPr marL="457200" indent="-457200">
              <a:buFont typeface="Arial" panose="020B0604020202020204" pitchFamily="34" charset="0"/>
              <a:buChar char="•"/>
            </a:pPr>
            <a:r>
              <a:rPr lang="en-GB" sz="2400" dirty="0">
                <a:solidFill>
                  <a:srgbClr val="0070C0"/>
                </a:solidFill>
                <a:latin typeface="Arial" panose="020B0604020202020204" pitchFamily="34" charset="0"/>
                <a:cs typeface="Arial" panose="020B0604020202020204" pitchFamily="34" charset="0"/>
              </a:rPr>
              <a:t>The main destination of a tourism trip is defined as the place visited that is central to the decision to take the trip.  (UNWTO 2021</a:t>
            </a:r>
            <a:r>
              <a:rPr lang="en-GB" sz="2400" dirty="0">
                <a:solidFill>
                  <a:srgbClr val="0070C0"/>
                </a:solidFill>
              </a:rPr>
              <a:t>) </a:t>
            </a:r>
          </a:p>
          <a:p>
            <a:pPr lvl="1"/>
            <a:r>
              <a:rPr lang="en-GB" sz="2000" dirty="0">
                <a:solidFill>
                  <a:srgbClr val="0070C0"/>
                </a:solidFill>
              </a:rPr>
              <a:t>UNWTO (2021) </a:t>
            </a:r>
            <a:r>
              <a:rPr lang="en-GB" sz="2000" dirty="0">
                <a:solidFill>
                  <a:srgbClr val="0070C0"/>
                </a:solidFill>
                <a:hlinkClick r:id="rId2">
                  <a:extLst>
                    <a:ext uri="{A12FA001-AC4F-418D-AE19-62706E023703}">
                      <ahyp:hlinkClr xmlns:ahyp="http://schemas.microsoft.com/office/drawing/2018/hyperlinkcolor" val="tx"/>
                    </a:ext>
                  </a:extLst>
                </a:hlinkClick>
              </a:rPr>
              <a:t>www.unwto.org/glossary-tourism-terms</a:t>
            </a:r>
            <a:r>
              <a:rPr lang="en-GB" sz="2000" dirty="0">
                <a:solidFill>
                  <a:srgbClr val="0070C0"/>
                </a:solidFill>
              </a:rPr>
              <a:t>, accessed 14/11/2022</a:t>
            </a:r>
            <a:endParaRPr lang="en-GB" sz="20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1911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8EED9D09-323E-071F-B7FB-7A8835703169}"/>
              </a:ext>
            </a:extLst>
          </p:cNvPr>
          <p:cNvGraphicFramePr/>
          <p:nvPr/>
        </p:nvGraphicFramePr>
        <p:xfrm>
          <a:off x="2711624" y="1"/>
          <a:ext cx="6480720" cy="6504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7794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n aerial view of a city&#10;&#10;Description automatically generated with medium confidence">
            <a:extLst>
              <a:ext uri="{FF2B5EF4-FFF2-40B4-BE49-F238E27FC236}">
                <a16:creationId xmlns:a16="http://schemas.microsoft.com/office/drawing/2014/main" id="{43038A09-8FD4-FC40-A6E3-BF052FAF1DBE}"/>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842" r="5666"/>
          <a:stretch/>
        </p:blipFill>
        <p:spPr>
          <a:xfrm>
            <a:off x="100361" y="0"/>
            <a:ext cx="12091639" cy="5733256"/>
          </a:xfrm>
          <a:prstGeom prst="rect">
            <a:avLst/>
          </a:prstGeom>
        </p:spPr>
      </p:pic>
      <p:sp>
        <p:nvSpPr>
          <p:cNvPr id="2" name="Title 1">
            <a:extLst>
              <a:ext uri="{FF2B5EF4-FFF2-40B4-BE49-F238E27FC236}">
                <a16:creationId xmlns:a16="http://schemas.microsoft.com/office/drawing/2014/main" id="{3C850A13-A232-8A43-8D54-A7AF3517EBCC}"/>
              </a:ext>
            </a:extLst>
          </p:cNvPr>
          <p:cNvSpPr>
            <a:spLocks noGrp="1"/>
          </p:cNvSpPr>
          <p:nvPr>
            <p:ph type="title"/>
          </p:nvPr>
        </p:nvSpPr>
        <p:spPr/>
        <p:txBody>
          <a:bodyPr/>
          <a:lstStyle/>
          <a:p>
            <a:pPr algn="l"/>
            <a:r>
              <a:rPr lang="en-GB" b="1" dirty="0"/>
              <a:t>What is Butler’s Model?</a:t>
            </a:r>
          </a:p>
        </p:txBody>
      </p:sp>
      <p:sp>
        <p:nvSpPr>
          <p:cNvPr id="3" name="Content Placeholder 2">
            <a:extLst>
              <a:ext uri="{FF2B5EF4-FFF2-40B4-BE49-F238E27FC236}">
                <a16:creationId xmlns:a16="http://schemas.microsoft.com/office/drawing/2014/main" id="{EB835D8B-15A3-0E4B-B3ED-4B32C6DFA7F6}"/>
              </a:ext>
            </a:extLst>
          </p:cNvPr>
          <p:cNvSpPr>
            <a:spLocks noGrp="1"/>
          </p:cNvSpPr>
          <p:nvPr>
            <p:ph idx="1"/>
          </p:nvPr>
        </p:nvSpPr>
        <p:spPr>
          <a:xfrm>
            <a:off x="1981200" y="1470484"/>
            <a:ext cx="8229600" cy="3917032"/>
          </a:xfrm>
        </p:spPr>
        <p:txBody>
          <a:bodyPr>
            <a:normAutofit/>
          </a:bodyPr>
          <a:lstStyle/>
          <a:p>
            <a:r>
              <a:rPr lang="en-GB" b="1" dirty="0"/>
              <a:t>Butler’s Tourism Area Life Cycle (TALC) Model (Butler, 1980) provides a fundamental underpinning to travel and tourism management of destinations. </a:t>
            </a:r>
          </a:p>
          <a:p>
            <a:r>
              <a:rPr lang="en-GB" b="1" dirty="0"/>
              <a:t>Not sure what that means? Well, basically, it is the theory underneath the story of a destination</a:t>
            </a:r>
            <a:r>
              <a:rPr lang="en-GB" dirty="0"/>
              <a:t>.</a:t>
            </a:r>
          </a:p>
        </p:txBody>
      </p:sp>
    </p:spTree>
    <p:extLst>
      <p:ext uri="{BB962C8B-B14F-4D97-AF65-F5344CB8AC3E}">
        <p14:creationId xmlns:p14="http://schemas.microsoft.com/office/powerpoint/2010/main" val="285158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012E712-BC91-FF42-A103-D10061775EE5}"/>
              </a:ext>
            </a:extLst>
          </p:cNvPr>
          <p:cNvSpPr>
            <a:spLocks noGrp="1"/>
          </p:cNvSpPr>
          <p:nvPr>
            <p:ph type="title"/>
          </p:nvPr>
        </p:nvSpPr>
        <p:spPr>
          <a:xfrm>
            <a:off x="1847528" y="188640"/>
            <a:ext cx="8229600" cy="1143000"/>
          </a:xfrm>
        </p:spPr>
        <p:txBody>
          <a:bodyPr/>
          <a:lstStyle/>
          <a:p>
            <a:pPr algn="l"/>
            <a:r>
              <a:rPr lang="en-GB" b="1" dirty="0"/>
              <a:t>Butler Model (TALC)</a:t>
            </a:r>
          </a:p>
        </p:txBody>
      </p:sp>
      <p:pic>
        <p:nvPicPr>
          <p:cNvPr id="4098" name="Picture 2" descr="Butler's Tourism Area Life Cycle Model">
            <a:extLst>
              <a:ext uri="{FF2B5EF4-FFF2-40B4-BE49-F238E27FC236}">
                <a16:creationId xmlns:a16="http://schemas.microsoft.com/office/drawing/2014/main" id="{3AA9DF41-B009-3C47-BEE3-9B34F93F87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138239"/>
            <a:ext cx="9144000" cy="458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6128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B45-A32F-704A-A46E-FA183B094324}"/>
              </a:ext>
            </a:extLst>
          </p:cNvPr>
          <p:cNvSpPr>
            <a:spLocks noGrp="1"/>
          </p:cNvSpPr>
          <p:nvPr>
            <p:ph type="title"/>
          </p:nvPr>
        </p:nvSpPr>
        <p:spPr>
          <a:xfrm>
            <a:off x="1703512" y="-162272"/>
            <a:ext cx="8229600" cy="1143000"/>
          </a:xfrm>
        </p:spPr>
        <p:txBody>
          <a:bodyPr>
            <a:normAutofit/>
          </a:bodyPr>
          <a:lstStyle/>
          <a:p>
            <a:pPr algn="l"/>
            <a:r>
              <a:rPr lang="en-GB" sz="2800" b="1" dirty="0"/>
              <a:t>Example – Butler’s Model on a destination</a:t>
            </a:r>
          </a:p>
        </p:txBody>
      </p:sp>
      <p:pic>
        <p:nvPicPr>
          <p:cNvPr id="4" name="Online Media 3" descr="Butler Model of Tourism in Ubud, Bali">
            <a:hlinkClick r:id="" action="ppaction://media"/>
            <a:extLst>
              <a:ext uri="{FF2B5EF4-FFF2-40B4-BE49-F238E27FC236}">
                <a16:creationId xmlns:a16="http://schemas.microsoft.com/office/drawing/2014/main" id="{30961CB5-40B1-4547-AC00-9A48F4551625}"/>
              </a:ext>
            </a:extLst>
          </p:cNvPr>
          <p:cNvPicPr>
            <a:picLocks noGrp="1" noRot="1" noChangeAspect="1"/>
          </p:cNvPicPr>
          <p:nvPr>
            <p:ph idx="1"/>
            <a:videoFile r:link="rId1"/>
          </p:nvPr>
        </p:nvPicPr>
        <p:blipFill>
          <a:blip r:embed="rId4"/>
          <a:stretch>
            <a:fillRect/>
          </a:stretch>
        </p:blipFill>
        <p:spPr>
          <a:xfrm>
            <a:off x="1775520" y="703293"/>
            <a:ext cx="8568952" cy="4841871"/>
          </a:xfrm>
          <a:prstGeom prst="rect">
            <a:avLst/>
          </a:prstGeom>
        </p:spPr>
      </p:pic>
    </p:spTree>
    <p:extLst>
      <p:ext uri="{BB962C8B-B14F-4D97-AF65-F5344CB8AC3E}">
        <p14:creationId xmlns:p14="http://schemas.microsoft.com/office/powerpoint/2010/main" val="2716670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20AD-A733-332E-5563-7372F7E10819}"/>
              </a:ext>
            </a:extLst>
          </p:cNvPr>
          <p:cNvSpPr>
            <a:spLocks noGrp="1"/>
          </p:cNvSpPr>
          <p:nvPr>
            <p:ph type="title"/>
          </p:nvPr>
        </p:nvSpPr>
        <p:spPr>
          <a:xfrm>
            <a:off x="1876479" y="107628"/>
            <a:ext cx="8229600" cy="1143000"/>
          </a:xfrm>
        </p:spPr>
        <p:txBody>
          <a:bodyPr>
            <a:normAutofit/>
          </a:bodyPr>
          <a:lstStyle/>
          <a:p>
            <a:pPr algn="l"/>
            <a:r>
              <a:rPr lang="en-GB" sz="4000" dirty="0"/>
              <a:t>Destinations: </a:t>
            </a:r>
            <a:br>
              <a:rPr lang="en-GB" sz="3200" dirty="0"/>
            </a:br>
            <a:r>
              <a:rPr lang="en-GB" sz="3200" dirty="0"/>
              <a:t>Primary and secondary tourism resources</a:t>
            </a:r>
          </a:p>
        </p:txBody>
      </p:sp>
      <p:sp>
        <p:nvSpPr>
          <p:cNvPr id="3" name="Content Placeholder 2">
            <a:extLst>
              <a:ext uri="{FF2B5EF4-FFF2-40B4-BE49-F238E27FC236}">
                <a16:creationId xmlns:a16="http://schemas.microsoft.com/office/drawing/2014/main" id="{B259575C-2063-769A-4A22-EBC53BF8E7CD}"/>
              </a:ext>
            </a:extLst>
          </p:cNvPr>
          <p:cNvSpPr>
            <a:spLocks noGrp="1"/>
          </p:cNvSpPr>
          <p:nvPr>
            <p:ph idx="1"/>
          </p:nvPr>
        </p:nvSpPr>
        <p:spPr>
          <a:xfrm>
            <a:off x="2063552" y="1628800"/>
            <a:ext cx="8013576" cy="3960440"/>
          </a:xfrm>
        </p:spPr>
        <p:txBody>
          <a:bodyPr>
            <a:normAutofit fontScale="92500" lnSpcReduction="20000"/>
          </a:bodyPr>
          <a:lstStyle/>
          <a:p>
            <a:pPr marL="0" indent="0">
              <a:buNone/>
            </a:pPr>
            <a:r>
              <a:rPr lang="en-GB" b="1" dirty="0"/>
              <a:t>Primary </a:t>
            </a:r>
          </a:p>
          <a:p>
            <a:r>
              <a:rPr lang="en-GB" dirty="0"/>
              <a:t>The main motivation for tourist activity</a:t>
            </a:r>
          </a:p>
          <a:p>
            <a:r>
              <a:rPr lang="en-GB" dirty="0"/>
              <a:t>Natural or built environment</a:t>
            </a:r>
          </a:p>
          <a:p>
            <a:r>
              <a:rPr lang="en-GB" dirty="0"/>
              <a:t>Can include events, festivals and religious</a:t>
            </a:r>
          </a:p>
          <a:p>
            <a:pPr marL="0" indent="0">
              <a:buNone/>
            </a:pPr>
            <a:r>
              <a:rPr lang="en-GB" b="1" dirty="0"/>
              <a:t>Secondary</a:t>
            </a:r>
          </a:p>
          <a:p>
            <a:r>
              <a:rPr lang="en-GB" dirty="0"/>
              <a:t>Those things built or developed to meet the needs of tourists</a:t>
            </a:r>
          </a:p>
          <a:p>
            <a:r>
              <a:rPr lang="en-GB" dirty="0"/>
              <a:t>Hotels/accommodation, restaurants/cafes, visitor attractions</a:t>
            </a:r>
          </a:p>
          <a:p>
            <a:r>
              <a:rPr lang="en-GB" dirty="0"/>
              <a:t>Transport infrastructure</a:t>
            </a:r>
          </a:p>
          <a:p>
            <a:endParaRPr lang="en-GB" dirty="0"/>
          </a:p>
        </p:txBody>
      </p:sp>
    </p:spTree>
    <p:extLst>
      <p:ext uri="{BB962C8B-B14F-4D97-AF65-F5344CB8AC3E}">
        <p14:creationId xmlns:p14="http://schemas.microsoft.com/office/powerpoint/2010/main" val="4044731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Maya Bay: The beach nobody can touch - BBC News">
            <a:hlinkClick r:id="" action="ppaction://media"/>
            <a:extLst>
              <a:ext uri="{FF2B5EF4-FFF2-40B4-BE49-F238E27FC236}">
                <a16:creationId xmlns:a16="http://schemas.microsoft.com/office/drawing/2014/main" id="{5F01D142-2500-1B4B-ACAA-8CAF51B82289}"/>
              </a:ext>
            </a:extLst>
          </p:cNvPr>
          <p:cNvPicPr>
            <a:picLocks noGrp="1" noRot="1" noChangeAspect="1"/>
          </p:cNvPicPr>
          <p:nvPr>
            <p:ph idx="1"/>
            <a:videoFile r:link="rId1"/>
          </p:nvPr>
        </p:nvPicPr>
        <p:blipFill>
          <a:blip r:embed="rId4"/>
          <a:stretch>
            <a:fillRect/>
          </a:stretch>
        </p:blipFill>
        <p:spPr>
          <a:xfrm>
            <a:off x="1775520" y="188641"/>
            <a:ext cx="8640960" cy="4882559"/>
          </a:xfrm>
          <a:prstGeom prst="rect">
            <a:avLst/>
          </a:prstGeom>
        </p:spPr>
      </p:pic>
      <p:sp>
        <p:nvSpPr>
          <p:cNvPr id="6" name="TextBox 5">
            <a:extLst>
              <a:ext uri="{FF2B5EF4-FFF2-40B4-BE49-F238E27FC236}">
                <a16:creationId xmlns:a16="http://schemas.microsoft.com/office/drawing/2014/main" id="{69F76AED-66D8-AE4E-810C-15D697739A91}"/>
              </a:ext>
            </a:extLst>
          </p:cNvPr>
          <p:cNvSpPr txBox="1"/>
          <p:nvPr/>
        </p:nvSpPr>
        <p:spPr>
          <a:xfrm>
            <a:off x="2423593" y="5229201"/>
            <a:ext cx="6500497" cy="646331"/>
          </a:xfrm>
          <a:prstGeom prst="rect">
            <a:avLst/>
          </a:prstGeom>
          <a:noFill/>
        </p:spPr>
        <p:txBody>
          <a:bodyPr wrap="none" rtlCol="0">
            <a:spAutoFit/>
          </a:bodyPr>
          <a:lstStyle/>
          <a:p>
            <a:r>
              <a:rPr lang="en-GB" dirty="0">
                <a:hlinkClick r:id="rId5"/>
              </a:rPr>
              <a:t>Newsbeat: Thailand's Maya Bay: 'You think you're in Times Square'</a:t>
            </a:r>
            <a:endParaRPr lang="en-GB" dirty="0"/>
          </a:p>
          <a:p>
            <a:endParaRPr lang="en-GB" dirty="0"/>
          </a:p>
        </p:txBody>
      </p:sp>
      <p:pic>
        <p:nvPicPr>
          <p:cNvPr id="10" name="Graphic 9" descr="Newspaper outline">
            <a:extLst>
              <a:ext uri="{FF2B5EF4-FFF2-40B4-BE49-F238E27FC236}">
                <a16:creationId xmlns:a16="http://schemas.microsoft.com/office/drawing/2014/main" id="{E3E38ED5-6A4D-4141-AF4C-1B2648750BC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775520" y="5071199"/>
            <a:ext cx="638598" cy="638598"/>
          </a:xfrm>
          <a:prstGeom prst="rect">
            <a:avLst/>
          </a:prstGeom>
        </p:spPr>
      </p:pic>
    </p:spTree>
    <p:extLst>
      <p:ext uri="{BB962C8B-B14F-4D97-AF65-F5344CB8AC3E}">
        <p14:creationId xmlns:p14="http://schemas.microsoft.com/office/powerpoint/2010/main" val="191479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1594-BE92-B260-E325-DEB73097B7B2}"/>
              </a:ext>
            </a:extLst>
          </p:cNvPr>
          <p:cNvSpPr>
            <a:spLocks noGrp="1"/>
          </p:cNvSpPr>
          <p:nvPr>
            <p:ph type="title"/>
          </p:nvPr>
        </p:nvSpPr>
        <p:spPr/>
        <p:txBody>
          <a:bodyPr>
            <a:normAutofit/>
          </a:bodyPr>
          <a:lstStyle/>
          <a:p>
            <a:r>
              <a:rPr lang="en-GB" dirty="0"/>
              <a:t>Considerations…</a:t>
            </a:r>
          </a:p>
        </p:txBody>
      </p:sp>
      <p:sp>
        <p:nvSpPr>
          <p:cNvPr id="3" name="Content Placeholder 2">
            <a:extLst>
              <a:ext uri="{FF2B5EF4-FFF2-40B4-BE49-F238E27FC236}">
                <a16:creationId xmlns:a16="http://schemas.microsoft.com/office/drawing/2014/main" id="{4A1E0F2B-5198-0110-F9DB-0FEE74F75EFC}"/>
              </a:ext>
            </a:extLst>
          </p:cNvPr>
          <p:cNvSpPr>
            <a:spLocks noGrp="1"/>
          </p:cNvSpPr>
          <p:nvPr>
            <p:ph sz="half" idx="1"/>
          </p:nvPr>
        </p:nvSpPr>
        <p:spPr>
          <a:xfrm>
            <a:off x="838200" y="1825625"/>
            <a:ext cx="5181600" cy="3039886"/>
          </a:xfrm>
        </p:spPr>
        <p:txBody>
          <a:bodyPr>
            <a:normAutofit lnSpcReduction="10000"/>
          </a:bodyPr>
          <a:lstStyle/>
          <a:p>
            <a:pPr>
              <a:lnSpc>
                <a:spcPct val="120000"/>
              </a:lnSpc>
              <a:spcBef>
                <a:spcPts val="0"/>
              </a:spcBef>
            </a:pPr>
            <a:r>
              <a:rPr lang="en-GB" sz="1500" dirty="0">
                <a:latin typeface="Arial" panose="020B0604020202020204" pitchFamily="34" charset="0"/>
                <a:cs typeface="Arial" panose="020B0604020202020204" pitchFamily="34" charset="0"/>
              </a:rPr>
              <a:t>Carrying Capacity</a:t>
            </a:r>
          </a:p>
          <a:p>
            <a:pPr>
              <a:lnSpc>
                <a:spcPct val="120000"/>
              </a:lnSpc>
              <a:spcBef>
                <a:spcPts val="0"/>
              </a:spcBef>
            </a:pPr>
            <a:r>
              <a:rPr lang="en-GB" sz="1500" dirty="0">
                <a:latin typeface="Arial" panose="020B0604020202020204" pitchFamily="34" charset="0"/>
                <a:cs typeface="Arial" panose="020B0604020202020204" pitchFamily="34" charset="0"/>
              </a:rPr>
              <a:t>High quality attractions </a:t>
            </a:r>
          </a:p>
          <a:p>
            <a:pPr>
              <a:lnSpc>
                <a:spcPct val="120000"/>
              </a:lnSpc>
              <a:spcBef>
                <a:spcPts val="0"/>
              </a:spcBef>
            </a:pPr>
            <a:r>
              <a:rPr lang="en-GB" sz="1500" dirty="0">
                <a:latin typeface="Arial" panose="020B0604020202020204" pitchFamily="34" charset="0"/>
                <a:cs typeface="Arial" panose="020B0604020202020204" pitchFamily="34" charset="0"/>
              </a:rPr>
              <a:t>Tourism infrastructure </a:t>
            </a:r>
          </a:p>
          <a:p>
            <a:pPr>
              <a:lnSpc>
                <a:spcPct val="120000"/>
              </a:lnSpc>
              <a:spcBef>
                <a:spcPts val="0"/>
              </a:spcBef>
            </a:pPr>
            <a:r>
              <a:rPr lang="en-GB" sz="1500" dirty="0">
                <a:latin typeface="Arial" panose="020B0604020202020204" pitchFamily="34" charset="0"/>
                <a:cs typeface="Arial" panose="020B0604020202020204" pitchFamily="34" charset="0"/>
              </a:rPr>
              <a:t>Community support and tolerance </a:t>
            </a:r>
          </a:p>
          <a:p>
            <a:pPr>
              <a:lnSpc>
                <a:spcPct val="120000"/>
              </a:lnSpc>
              <a:spcBef>
                <a:spcPts val="0"/>
              </a:spcBef>
            </a:pPr>
            <a:r>
              <a:rPr lang="en-GB" sz="1500" dirty="0">
                <a:latin typeface="Arial" panose="020B0604020202020204" pitchFamily="34" charset="0"/>
                <a:cs typeface="Arial" panose="020B0604020202020204" pitchFamily="34" charset="0"/>
              </a:rPr>
              <a:t>Government assistance at all levels </a:t>
            </a:r>
          </a:p>
          <a:p>
            <a:pPr>
              <a:lnSpc>
                <a:spcPct val="120000"/>
              </a:lnSpc>
              <a:spcBef>
                <a:spcPts val="0"/>
              </a:spcBef>
            </a:pPr>
            <a:r>
              <a:rPr lang="en-GB" sz="1500" dirty="0">
                <a:latin typeface="Arial" panose="020B0604020202020204" pitchFamily="34" charset="0"/>
                <a:cs typeface="Arial" panose="020B0604020202020204" pitchFamily="34" charset="0"/>
              </a:rPr>
              <a:t>Personal security and safety of tourists </a:t>
            </a:r>
          </a:p>
          <a:p>
            <a:pPr>
              <a:lnSpc>
                <a:spcPct val="120000"/>
              </a:lnSpc>
              <a:spcBef>
                <a:spcPts val="0"/>
              </a:spcBef>
            </a:pPr>
            <a:r>
              <a:rPr lang="en-GB" sz="1500" dirty="0">
                <a:latin typeface="Arial" panose="020B0604020202020204" pitchFamily="34" charset="0"/>
                <a:cs typeface="Arial" panose="020B0604020202020204" pitchFamily="34" charset="0"/>
              </a:rPr>
              <a:t>Code of ethics and behaviour of tourists</a:t>
            </a:r>
          </a:p>
          <a:p>
            <a:pPr>
              <a:lnSpc>
                <a:spcPct val="120000"/>
              </a:lnSpc>
              <a:spcBef>
                <a:spcPts val="0"/>
              </a:spcBef>
            </a:pPr>
            <a:r>
              <a:rPr lang="en-GB" sz="1500" dirty="0">
                <a:latin typeface="Arial" panose="020B0604020202020204" pitchFamily="34" charset="0"/>
                <a:cs typeface="Arial" panose="020B0604020202020204" pitchFamily="34" charset="0"/>
              </a:rPr>
              <a:t>Developing new businesses. </a:t>
            </a:r>
          </a:p>
          <a:p>
            <a:pPr>
              <a:lnSpc>
                <a:spcPct val="120000"/>
              </a:lnSpc>
              <a:spcBef>
                <a:spcPts val="0"/>
              </a:spcBef>
            </a:pPr>
            <a:r>
              <a:rPr lang="en-GB" sz="1500" dirty="0">
                <a:latin typeface="Arial" panose="020B0604020202020204" pitchFamily="34" charset="0"/>
                <a:cs typeface="Arial" panose="020B0604020202020204" pitchFamily="34" charset="0"/>
              </a:rPr>
              <a:t>Expanding job opportunities.  </a:t>
            </a:r>
          </a:p>
          <a:p>
            <a:pPr>
              <a:lnSpc>
                <a:spcPct val="120000"/>
              </a:lnSpc>
              <a:spcBef>
                <a:spcPts val="0"/>
              </a:spcBef>
            </a:pPr>
            <a:r>
              <a:rPr lang="en-GB" sz="1500" dirty="0">
                <a:latin typeface="Arial" panose="020B0604020202020204" pitchFamily="34" charset="0"/>
                <a:cs typeface="Arial" panose="020B0604020202020204" pitchFamily="34" charset="0"/>
              </a:rPr>
              <a:t>Increasing income. </a:t>
            </a:r>
          </a:p>
          <a:p>
            <a:pPr>
              <a:lnSpc>
                <a:spcPct val="120000"/>
              </a:lnSpc>
              <a:spcBef>
                <a:spcPts val="0"/>
              </a:spcBef>
            </a:pPr>
            <a:r>
              <a:rPr lang="en-GB" sz="1500" dirty="0">
                <a:latin typeface="Arial" panose="020B0604020202020204" pitchFamily="34" charset="0"/>
                <a:cs typeface="Arial" panose="020B0604020202020204" pitchFamily="34" charset="0"/>
              </a:rPr>
              <a:t>Marketing new products. </a:t>
            </a:r>
          </a:p>
          <a:p>
            <a:endParaRPr lang="en-GB" dirty="0"/>
          </a:p>
        </p:txBody>
      </p:sp>
      <p:sp>
        <p:nvSpPr>
          <p:cNvPr id="4" name="Content Placeholder 3">
            <a:extLst>
              <a:ext uri="{FF2B5EF4-FFF2-40B4-BE49-F238E27FC236}">
                <a16:creationId xmlns:a16="http://schemas.microsoft.com/office/drawing/2014/main" id="{ED4DFF57-D469-2EEC-32B0-C4A738E6D6E5}"/>
              </a:ext>
            </a:extLst>
          </p:cNvPr>
          <p:cNvSpPr>
            <a:spLocks noGrp="1"/>
          </p:cNvSpPr>
          <p:nvPr>
            <p:ph sz="half" idx="2"/>
          </p:nvPr>
        </p:nvSpPr>
        <p:spPr>
          <a:xfrm>
            <a:off x="6172200" y="1825625"/>
            <a:ext cx="5181600" cy="3039886"/>
          </a:xfrm>
        </p:spPr>
        <p:txBody>
          <a:bodyPr>
            <a:normAutofit lnSpcReduction="10000"/>
          </a:bodyPr>
          <a:lstStyle/>
          <a:p>
            <a:pPr marL="230400" indent="-457200">
              <a:spcBef>
                <a:spcPts val="600"/>
              </a:spcBef>
            </a:pPr>
            <a:r>
              <a:rPr lang="en-GB" sz="1500" dirty="0">
                <a:latin typeface="Arial" panose="020B0604020202020204" pitchFamily="34" charset="0"/>
                <a:cs typeface="Arial" panose="020B0604020202020204" pitchFamily="34" charset="0"/>
              </a:rPr>
              <a:t>Improving infrastructures.</a:t>
            </a:r>
          </a:p>
          <a:p>
            <a:pPr marL="230400" indent="-457200">
              <a:spcBef>
                <a:spcPts val="600"/>
              </a:spcBef>
            </a:pPr>
            <a:r>
              <a:rPr lang="en-GB" sz="1500" dirty="0">
                <a:latin typeface="Arial" panose="020B0604020202020204" pitchFamily="34" charset="0"/>
                <a:cs typeface="Arial" panose="020B0604020202020204" pitchFamily="34" charset="0"/>
              </a:rPr>
              <a:t>Encouraging diversification. </a:t>
            </a:r>
          </a:p>
          <a:p>
            <a:pPr marL="230400" indent="-457200">
              <a:spcBef>
                <a:spcPts val="600"/>
              </a:spcBef>
            </a:pPr>
            <a:r>
              <a:rPr lang="en-GB" sz="1500" dirty="0">
                <a:latin typeface="Arial" panose="020B0604020202020204" pitchFamily="34" charset="0"/>
                <a:cs typeface="Arial" panose="020B0604020202020204" pitchFamily="34" charset="0"/>
              </a:rPr>
              <a:t>Integrating local economy.</a:t>
            </a:r>
          </a:p>
          <a:p>
            <a:pPr marL="230400" indent="-457200">
              <a:spcBef>
                <a:spcPts val="600"/>
              </a:spcBef>
            </a:pPr>
            <a:r>
              <a:rPr lang="en-GB" sz="1500" dirty="0">
                <a:latin typeface="Arial" panose="020B0604020202020204" pitchFamily="34" charset="0"/>
                <a:cs typeface="Arial" panose="020B0604020202020204" pitchFamily="34" charset="0"/>
              </a:rPr>
              <a:t>Promoting community pride.</a:t>
            </a:r>
          </a:p>
          <a:p>
            <a:pPr marL="230400" indent="-457200">
              <a:spcBef>
                <a:spcPts val="600"/>
              </a:spcBef>
            </a:pPr>
            <a:r>
              <a:rPr lang="en-GB" sz="1500" dirty="0">
                <a:latin typeface="Arial" panose="020B0604020202020204" pitchFamily="34" charset="0"/>
                <a:cs typeface="Arial" panose="020B0604020202020204" pitchFamily="34" charset="0"/>
              </a:rPr>
              <a:t>Higher quality of life for local population.</a:t>
            </a:r>
          </a:p>
          <a:p>
            <a:pPr marL="230400" indent="-457200">
              <a:spcBef>
                <a:spcPts val="600"/>
              </a:spcBef>
            </a:pPr>
            <a:r>
              <a:rPr lang="en-GB" sz="1500" dirty="0">
                <a:latin typeface="Arial" panose="020B0604020202020204" pitchFamily="34" charset="0"/>
                <a:cs typeface="Arial" panose="020B0604020202020204" pitchFamily="34" charset="0"/>
              </a:rPr>
              <a:t>Cultural harmony</a:t>
            </a:r>
          </a:p>
          <a:p>
            <a:pPr marL="230400" indent="-457200">
              <a:spcBef>
                <a:spcPts val="600"/>
              </a:spcBef>
            </a:pPr>
            <a:r>
              <a:rPr lang="en-GB" sz="1500" dirty="0">
                <a:latin typeface="Arial" panose="020B0604020202020204" pitchFamily="34" charset="0"/>
                <a:cs typeface="Arial" panose="020B0604020202020204" pitchFamily="34" charset="0"/>
              </a:rPr>
              <a:t>Cultural diffusion</a:t>
            </a:r>
          </a:p>
          <a:p>
            <a:pPr marL="230400" indent="-457200">
              <a:lnSpc>
                <a:spcPct val="110000"/>
              </a:lnSpc>
              <a:spcBef>
                <a:spcPts val="600"/>
              </a:spcBef>
            </a:pPr>
            <a:r>
              <a:rPr lang="en-GB" sz="1500" dirty="0">
                <a:latin typeface="Arial" panose="020B0604020202020204" pitchFamily="34" charset="0"/>
                <a:cs typeface="Arial" panose="020B0604020202020204" pitchFamily="34" charset="0"/>
              </a:rPr>
              <a:t>Transmitting culture. </a:t>
            </a:r>
          </a:p>
          <a:p>
            <a:pPr marL="230400" indent="-457200">
              <a:spcBef>
                <a:spcPts val="600"/>
              </a:spcBef>
            </a:pPr>
            <a:r>
              <a:rPr lang="en-GB" sz="1500" dirty="0">
                <a:latin typeface="Arial" panose="020B0604020202020204" pitchFamily="34" charset="0"/>
                <a:cs typeface="Arial" panose="020B0604020202020204" pitchFamily="34" charset="0"/>
              </a:rPr>
              <a:t>Safe and Secure environment</a:t>
            </a:r>
          </a:p>
          <a:p>
            <a:pPr marL="230400" indent="-457200">
              <a:spcBef>
                <a:spcPts val="600"/>
              </a:spcBef>
            </a:pPr>
            <a:r>
              <a:rPr lang="en-GB" sz="1500" dirty="0">
                <a:latin typeface="Arial" panose="020B0604020202020204" pitchFamily="34" charset="0"/>
                <a:cs typeface="Arial" panose="020B0604020202020204" pitchFamily="34" charset="0"/>
              </a:rPr>
              <a:t>Harmony between traditional and foreign cultures must be established through demonstration and communication</a:t>
            </a:r>
            <a:r>
              <a:rPr lang="en-GB" sz="1500" dirty="0"/>
              <a:t>. </a:t>
            </a:r>
          </a:p>
          <a:p>
            <a:pPr marL="230400" indent="-457200">
              <a:lnSpc>
                <a:spcPct val="120000"/>
              </a:lnSpc>
              <a:spcBef>
                <a:spcPts val="600"/>
              </a:spcBef>
            </a:pPr>
            <a:endParaRPr lang="en-GB" sz="1400" dirty="0"/>
          </a:p>
          <a:p>
            <a:pPr marL="0" indent="0">
              <a:buNone/>
            </a:pPr>
            <a:endParaRPr lang="en-GB" dirty="0"/>
          </a:p>
        </p:txBody>
      </p:sp>
      <p:sp>
        <p:nvSpPr>
          <p:cNvPr id="6" name="TextBox 5">
            <a:extLst>
              <a:ext uri="{FF2B5EF4-FFF2-40B4-BE49-F238E27FC236}">
                <a16:creationId xmlns:a16="http://schemas.microsoft.com/office/drawing/2014/main" id="{DD7B0F2B-1E47-9F5D-4B10-1BB6A18B2F1B}"/>
              </a:ext>
            </a:extLst>
          </p:cNvPr>
          <p:cNvSpPr txBox="1"/>
          <p:nvPr/>
        </p:nvSpPr>
        <p:spPr>
          <a:xfrm>
            <a:off x="2901244" y="4865511"/>
            <a:ext cx="5046134" cy="646331"/>
          </a:xfrm>
          <a:prstGeom prst="rect">
            <a:avLst/>
          </a:prstGeom>
          <a:noFill/>
        </p:spPr>
        <p:txBody>
          <a:bodyPr wrap="square" rtlCol="0">
            <a:spAutoFit/>
          </a:bodyPr>
          <a:lstStyle/>
          <a:p>
            <a:pPr algn="ctr"/>
            <a:r>
              <a:rPr lang="en-GB" sz="1800" dirty="0"/>
              <a:t>In other words – </a:t>
            </a:r>
            <a:r>
              <a:rPr lang="en-GB" sz="1800" b="1" dirty="0"/>
              <a:t>authenticity</a:t>
            </a:r>
            <a:r>
              <a:rPr lang="en-GB" b="1" dirty="0"/>
              <a:t>!</a:t>
            </a:r>
          </a:p>
          <a:p>
            <a:endParaRPr lang="en-GB" dirty="0"/>
          </a:p>
        </p:txBody>
      </p:sp>
    </p:spTree>
    <p:extLst>
      <p:ext uri="{BB962C8B-B14F-4D97-AF65-F5344CB8AC3E}">
        <p14:creationId xmlns:p14="http://schemas.microsoft.com/office/powerpoint/2010/main" val="1236727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91544" y="1448780"/>
            <a:ext cx="5544616" cy="3960440"/>
          </a:xfrm>
        </p:spPr>
        <p:txBody>
          <a:bodyPr>
            <a:normAutofit/>
          </a:bodyPr>
          <a:lstStyle/>
          <a:p>
            <a:pPr algn="l"/>
            <a:r>
              <a:rPr lang="en-GB" sz="5400" b="1" dirty="0">
                <a:solidFill>
                  <a:schemeClr val="accent1"/>
                </a:solidFill>
              </a:rPr>
              <a:t>Time for a break!</a:t>
            </a:r>
            <a:br>
              <a:rPr lang="en-GB" sz="5400" b="1" dirty="0">
                <a:solidFill>
                  <a:schemeClr val="accent1"/>
                </a:solidFill>
              </a:rPr>
            </a:br>
            <a:br>
              <a:rPr lang="en-GB" sz="5400" b="1" dirty="0">
                <a:solidFill>
                  <a:schemeClr val="accent1"/>
                </a:solidFill>
              </a:rPr>
            </a:br>
            <a:br>
              <a:rPr lang="en-GB" sz="5400" b="1" dirty="0">
                <a:solidFill>
                  <a:schemeClr val="accent1"/>
                </a:solidFill>
              </a:rPr>
            </a:br>
            <a:br>
              <a:rPr lang="en-GB" b="1" dirty="0"/>
            </a:br>
            <a:endPar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endParaRPr>
          </a:p>
        </p:txBody>
      </p:sp>
      <p:pic>
        <p:nvPicPr>
          <p:cNvPr id="4" name="Picture 3">
            <a:extLst>
              <a:ext uri="{FF2B5EF4-FFF2-40B4-BE49-F238E27FC236}">
                <a16:creationId xmlns:a16="http://schemas.microsoft.com/office/drawing/2014/main" id="{879440FC-95E4-3F4F-AD48-3AE03A424D2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04113" y="1520846"/>
            <a:ext cx="3264363" cy="2448272"/>
          </a:xfrm>
          <a:prstGeom prst="rect">
            <a:avLst/>
          </a:prstGeom>
        </p:spPr>
      </p:pic>
    </p:spTree>
    <p:extLst>
      <p:ext uri="{BB962C8B-B14F-4D97-AF65-F5344CB8AC3E}">
        <p14:creationId xmlns:p14="http://schemas.microsoft.com/office/powerpoint/2010/main" val="2307081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6672064" y="476673"/>
            <a:ext cx="3754752" cy="132556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defTabSz="914400">
              <a:lnSpc>
                <a:spcPct val="90000"/>
              </a:lnSpc>
              <a:spcAft>
                <a:spcPts val="600"/>
              </a:spcAft>
            </a:pPr>
            <a:r>
              <a:rPr lang="en-US" sz="4000" dirty="0"/>
              <a:t>Destination Strategy</a:t>
            </a:r>
          </a:p>
        </p:txBody>
      </p:sp>
      <p:pic>
        <p:nvPicPr>
          <p:cNvPr id="14" name="Picture 13" descr="Desk with productivity items">
            <a:extLst>
              <a:ext uri="{FF2B5EF4-FFF2-40B4-BE49-F238E27FC236}">
                <a16:creationId xmlns:a16="http://schemas.microsoft.com/office/drawing/2014/main" id="{229ED4F0-3FF7-4BD5-FBD0-2061B65289F8}"/>
              </a:ext>
            </a:extLst>
          </p:cNvPr>
          <p:cNvPicPr>
            <a:picLocks noChangeAspect="1"/>
          </p:cNvPicPr>
          <p:nvPr/>
        </p:nvPicPr>
        <p:blipFill rotWithShape="1">
          <a:blip r:embed="rId2"/>
          <a:srcRect l="35637" r="20387" b="-1"/>
          <a:stretch/>
        </p:blipFill>
        <p:spPr>
          <a:xfrm>
            <a:off x="1524021"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11" name="Content Placeholder 2"/>
          <p:cNvSpPr txBox="1">
            <a:spLocks/>
          </p:cNvSpPr>
          <p:nvPr/>
        </p:nvSpPr>
        <p:spPr>
          <a:xfrm>
            <a:off x="6384033" y="2204864"/>
            <a:ext cx="3871956" cy="3848802"/>
          </a:xfrm>
          <a:prstGeom prst="rect">
            <a:avLst/>
          </a:prstGeom>
        </p:spPr>
        <p:txBody>
          <a:bodyPr vert="horz" lIns="91440" tIns="45720" rIns="91440" bIns="45720" rtlCol="0" anchor="t">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indent="-228600" defTabSz="914400">
              <a:lnSpc>
                <a:spcPct val="90000"/>
              </a:lnSpc>
              <a:buFont typeface="Arial" panose="020B0604020202020204" pitchFamily="34" charset="0"/>
              <a:buChar char="•"/>
            </a:pPr>
            <a:r>
              <a:rPr kumimoji="1" lang="en-US" altLang="ja-JP" sz="2000" dirty="0"/>
              <a:t>The ultimate success of a DMO relies upon a range of supporting strategies and plans</a:t>
            </a:r>
          </a:p>
          <a:p>
            <a:pPr lvl="1" indent="-228600" defTabSz="914400">
              <a:lnSpc>
                <a:spcPct val="90000"/>
              </a:lnSpc>
              <a:buFont typeface="Arial" panose="020B0604020202020204" pitchFamily="34" charset="0"/>
              <a:buChar char="•"/>
            </a:pPr>
            <a:r>
              <a:rPr kumimoji="1" lang="en-US" altLang="ja-JP" sz="2000" dirty="0"/>
              <a:t>On-going research</a:t>
            </a:r>
          </a:p>
          <a:p>
            <a:pPr lvl="1" indent="-228600" defTabSz="914400">
              <a:lnSpc>
                <a:spcPct val="90000"/>
              </a:lnSpc>
              <a:buFont typeface="Arial" panose="020B0604020202020204" pitchFamily="34" charset="0"/>
              <a:buChar char="•"/>
            </a:pPr>
            <a:r>
              <a:rPr kumimoji="1" lang="en-US" altLang="ja-JP" sz="2000" dirty="0"/>
              <a:t>Visitor management strategies</a:t>
            </a:r>
          </a:p>
          <a:p>
            <a:pPr lvl="1" indent="-228600" defTabSz="914400">
              <a:lnSpc>
                <a:spcPct val="90000"/>
              </a:lnSpc>
              <a:buFont typeface="Arial" panose="020B0604020202020204" pitchFamily="34" charset="0"/>
              <a:buChar char="•"/>
            </a:pPr>
            <a:r>
              <a:rPr kumimoji="1" lang="en-US" altLang="ja-JP" sz="2000" dirty="0"/>
              <a:t>Marketing plans</a:t>
            </a:r>
          </a:p>
          <a:p>
            <a:pPr lvl="1" indent="-228600" defTabSz="914400">
              <a:lnSpc>
                <a:spcPct val="90000"/>
              </a:lnSpc>
              <a:buFont typeface="Arial" panose="020B0604020202020204" pitchFamily="34" charset="0"/>
              <a:buChar char="•"/>
            </a:pPr>
            <a:r>
              <a:rPr kumimoji="1" lang="en-US" altLang="ja-JP" sz="2000" dirty="0"/>
              <a:t>Funding strategies</a:t>
            </a:r>
          </a:p>
        </p:txBody>
      </p:sp>
    </p:spTree>
    <p:extLst>
      <p:ext uri="{BB962C8B-B14F-4D97-AF65-F5344CB8AC3E}">
        <p14:creationId xmlns:p14="http://schemas.microsoft.com/office/powerpoint/2010/main" val="2946556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4940-3F3A-2779-4036-F2BD27E22A62}"/>
              </a:ext>
            </a:extLst>
          </p:cNvPr>
          <p:cNvSpPr>
            <a:spLocks noGrp="1"/>
          </p:cNvSpPr>
          <p:nvPr>
            <p:ph type="title"/>
          </p:nvPr>
        </p:nvSpPr>
        <p:spPr/>
        <p:txBody>
          <a:bodyPr>
            <a:normAutofit/>
          </a:bodyPr>
          <a:lstStyle/>
          <a:p>
            <a:r>
              <a:rPr lang="en-GB" dirty="0"/>
              <a:t>Destination </a:t>
            </a:r>
            <a:r>
              <a:rPr lang="en-GB" dirty="0">
                <a:solidFill>
                  <a:srgbClr val="0070C0"/>
                </a:solidFill>
              </a:rPr>
              <a:t>Development</a:t>
            </a:r>
            <a:r>
              <a:rPr lang="en-GB" dirty="0"/>
              <a:t> and </a:t>
            </a:r>
            <a:r>
              <a:rPr lang="en-GB" dirty="0">
                <a:solidFill>
                  <a:schemeClr val="accent6">
                    <a:lumMod val="75000"/>
                  </a:schemeClr>
                </a:solidFill>
              </a:rPr>
              <a:t>Marketing</a:t>
            </a:r>
          </a:p>
        </p:txBody>
      </p:sp>
      <p:sp>
        <p:nvSpPr>
          <p:cNvPr id="3" name="Content Placeholder 2">
            <a:extLst>
              <a:ext uri="{FF2B5EF4-FFF2-40B4-BE49-F238E27FC236}">
                <a16:creationId xmlns:a16="http://schemas.microsoft.com/office/drawing/2014/main" id="{DD9BAA3E-19FB-BE11-6113-75630B5D5432}"/>
              </a:ext>
            </a:extLst>
          </p:cNvPr>
          <p:cNvSpPr>
            <a:spLocks noGrp="1"/>
          </p:cNvSpPr>
          <p:nvPr>
            <p:ph sz="half" idx="1"/>
          </p:nvPr>
        </p:nvSpPr>
        <p:spPr>
          <a:xfrm>
            <a:off x="1775520" y="1600201"/>
            <a:ext cx="4038600" cy="3989040"/>
          </a:xfrm>
        </p:spPr>
        <p:txBody>
          <a:bodyPr>
            <a:normAutofit fontScale="92500" lnSpcReduction="20000"/>
          </a:bodyPr>
          <a:lstStyle/>
          <a:p>
            <a:r>
              <a:rPr kumimoji="1" lang="en-US" altLang="ja-JP" dirty="0">
                <a:solidFill>
                  <a:srgbClr val="0070C0"/>
                </a:solidFill>
              </a:rPr>
              <a:t>Quality management</a:t>
            </a:r>
          </a:p>
          <a:p>
            <a:r>
              <a:rPr kumimoji="1" lang="en-US" altLang="ja-JP" dirty="0">
                <a:solidFill>
                  <a:srgbClr val="0070C0"/>
                </a:solidFill>
              </a:rPr>
              <a:t>Destination management systems</a:t>
            </a:r>
          </a:p>
          <a:p>
            <a:r>
              <a:rPr kumimoji="1" lang="en-US" altLang="ja-JP" b="1" dirty="0">
                <a:solidFill>
                  <a:srgbClr val="0070C0"/>
                </a:solidFill>
              </a:rPr>
              <a:t>Sustainable transport</a:t>
            </a:r>
          </a:p>
          <a:p>
            <a:r>
              <a:rPr kumimoji="1" lang="en-US" altLang="ja-JP" dirty="0">
                <a:solidFill>
                  <a:srgbClr val="0070C0"/>
                </a:solidFill>
              </a:rPr>
              <a:t>Tourist taxes and visitor payback</a:t>
            </a:r>
          </a:p>
          <a:p>
            <a:r>
              <a:rPr kumimoji="1" lang="en-US" altLang="ja-JP" dirty="0">
                <a:solidFill>
                  <a:srgbClr val="0070C0"/>
                </a:solidFill>
              </a:rPr>
              <a:t>Promoting local distinctiveness</a:t>
            </a:r>
          </a:p>
          <a:p>
            <a:r>
              <a:rPr kumimoji="1" lang="en-US" altLang="ja-JP" b="1" dirty="0">
                <a:solidFill>
                  <a:srgbClr val="0070C0"/>
                </a:solidFill>
              </a:rPr>
              <a:t>Sustainability schemes</a:t>
            </a:r>
          </a:p>
          <a:p>
            <a:r>
              <a:rPr kumimoji="1" lang="en-US" altLang="ja-JP" dirty="0">
                <a:solidFill>
                  <a:srgbClr val="0070C0"/>
                </a:solidFill>
              </a:rPr>
              <a:t>Tourist interpretation and education</a:t>
            </a:r>
          </a:p>
          <a:p>
            <a:endParaRPr lang="en-GB" dirty="0"/>
          </a:p>
        </p:txBody>
      </p:sp>
      <p:sp>
        <p:nvSpPr>
          <p:cNvPr id="4" name="Content Placeholder 3">
            <a:extLst>
              <a:ext uri="{FF2B5EF4-FFF2-40B4-BE49-F238E27FC236}">
                <a16:creationId xmlns:a16="http://schemas.microsoft.com/office/drawing/2014/main" id="{C20EFF34-5797-F003-F628-1D4D23D97CDF}"/>
              </a:ext>
            </a:extLst>
          </p:cNvPr>
          <p:cNvSpPr>
            <a:spLocks noGrp="1"/>
          </p:cNvSpPr>
          <p:nvPr>
            <p:ph sz="half" idx="2"/>
          </p:nvPr>
        </p:nvSpPr>
        <p:spPr>
          <a:xfrm>
            <a:off x="5879976" y="1600201"/>
            <a:ext cx="4608512" cy="3989040"/>
          </a:xfrm>
        </p:spPr>
        <p:txBody>
          <a:bodyPr>
            <a:normAutofit fontScale="92500" lnSpcReduction="20000"/>
          </a:bodyPr>
          <a:lstStyle/>
          <a:p>
            <a:r>
              <a:rPr kumimoji="1" lang="en-US" altLang="ja-JP" dirty="0">
                <a:solidFill>
                  <a:schemeClr val="accent6">
                    <a:lumMod val="75000"/>
                  </a:schemeClr>
                </a:solidFill>
              </a:rPr>
              <a:t>Step 1: Market evaluation</a:t>
            </a:r>
          </a:p>
          <a:p>
            <a:r>
              <a:rPr kumimoji="1" lang="en-US" altLang="ja-JP" dirty="0">
                <a:solidFill>
                  <a:schemeClr val="accent6">
                    <a:lumMod val="75000"/>
                  </a:schemeClr>
                </a:solidFill>
              </a:rPr>
              <a:t>Step 2: Market identification</a:t>
            </a:r>
          </a:p>
          <a:p>
            <a:r>
              <a:rPr kumimoji="1" lang="en-US" altLang="ja-JP" dirty="0">
                <a:solidFill>
                  <a:schemeClr val="accent6">
                    <a:lumMod val="75000"/>
                  </a:schemeClr>
                </a:solidFill>
              </a:rPr>
              <a:t>Step 3: Marketing mix</a:t>
            </a:r>
          </a:p>
          <a:p>
            <a:endParaRPr kumimoji="1" lang="en-US" altLang="ja-JP" dirty="0">
              <a:solidFill>
                <a:schemeClr val="accent6">
                  <a:lumMod val="75000"/>
                </a:schemeClr>
              </a:solidFill>
            </a:endParaRPr>
          </a:p>
          <a:p>
            <a:r>
              <a:rPr kumimoji="1" lang="en-US" altLang="ja-JP" dirty="0">
                <a:solidFill>
                  <a:schemeClr val="accent6">
                    <a:lumMod val="75000"/>
                  </a:schemeClr>
                </a:solidFill>
              </a:rPr>
              <a:t>Remember the 4 Ps ! (and  7Ps of the service /hospitality mix</a:t>
            </a:r>
          </a:p>
          <a:p>
            <a:r>
              <a:rPr kumimoji="1" lang="en-US" altLang="ja-JP" dirty="0">
                <a:solidFill>
                  <a:schemeClr val="accent6">
                    <a:lumMod val="75000"/>
                  </a:schemeClr>
                </a:solidFill>
              </a:rPr>
              <a:t>Also, the </a:t>
            </a:r>
            <a:r>
              <a:rPr kumimoji="1" lang="en-US" altLang="ja-JP" b="1" dirty="0">
                <a:solidFill>
                  <a:schemeClr val="accent6">
                    <a:lumMod val="75000"/>
                  </a:schemeClr>
                </a:solidFill>
              </a:rPr>
              <a:t>Positioning</a:t>
            </a:r>
            <a:r>
              <a:rPr kumimoji="1" lang="en-US" altLang="ja-JP" dirty="0">
                <a:solidFill>
                  <a:schemeClr val="accent6">
                    <a:lumMod val="75000"/>
                  </a:schemeClr>
                </a:solidFill>
              </a:rPr>
              <a:t> of a destination e.g. upmarket compared with budget?</a:t>
            </a:r>
          </a:p>
          <a:p>
            <a:pPr marL="0" indent="0">
              <a:buNone/>
            </a:pPr>
            <a:endParaRPr lang="en-GB" dirty="0"/>
          </a:p>
        </p:txBody>
      </p:sp>
    </p:spTree>
    <p:extLst>
      <p:ext uri="{BB962C8B-B14F-4D97-AF65-F5344CB8AC3E}">
        <p14:creationId xmlns:p14="http://schemas.microsoft.com/office/powerpoint/2010/main" val="246802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2152650" y="365126"/>
            <a:ext cx="7886700" cy="132556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defTabSz="914400">
              <a:lnSpc>
                <a:spcPct val="90000"/>
              </a:lnSpc>
              <a:spcAft>
                <a:spcPts val="600"/>
              </a:spcAft>
            </a:pPr>
            <a:r>
              <a:rPr lang="en-US" b="1"/>
              <a:t>Performance Management</a:t>
            </a:r>
            <a:endParaRPr lang="en-US"/>
          </a:p>
        </p:txBody>
      </p:sp>
      <p:sp>
        <p:nvSpPr>
          <p:cNvPr id="11" name="Content Placeholder 2"/>
          <p:cNvSpPr txBox="1">
            <a:spLocks/>
          </p:cNvSpPr>
          <p:nvPr/>
        </p:nvSpPr>
        <p:spPr>
          <a:xfrm>
            <a:off x="2152650" y="1825625"/>
            <a:ext cx="7886700" cy="4351338"/>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indent="-228600" defTabSz="914400">
              <a:lnSpc>
                <a:spcPct val="90000"/>
              </a:lnSpc>
              <a:buFont typeface="Arial" panose="020B0604020202020204" pitchFamily="34" charset="0"/>
              <a:buChar char="•"/>
            </a:pPr>
            <a:r>
              <a:rPr kumimoji="1" lang="en-US" altLang="ja-JP" dirty="0"/>
              <a:t>Key Performance Indicators: </a:t>
            </a:r>
          </a:p>
          <a:p>
            <a:pPr lvl="1" indent="-228600" defTabSz="914400">
              <a:lnSpc>
                <a:spcPct val="90000"/>
              </a:lnSpc>
              <a:buFont typeface="Arial" panose="020B0604020202020204" pitchFamily="34" charset="0"/>
              <a:buChar char="•"/>
            </a:pPr>
            <a:r>
              <a:rPr kumimoji="1" lang="en-US" altLang="ja-JP" sz="2400" dirty="0"/>
              <a:t>Volume and value of tourism</a:t>
            </a:r>
          </a:p>
          <a:p>
            <a:pPr lvl="1" indent="-228600" defTabSz="914400">
              <a:lnSpc>
                <a:spcPct val="90000"/>
              </a:lnSpc>
              <a:buFont typeface="Arial" panose="020B0604020202020204" pitchFamily="34" charset="0"/>
              <a:buChar char="•"/>
            </a:pPr>
            <a:r>
              <a:rPr kumimoji="1" lang="en-US" altLang="ja-JP" sz="2400" dirty="0"/>
              <a:t>Visitor satisfaction</a:t>
            </a:r>
          </a:p>
          <a:p>
            <a:pPr lvl="1" indent="-228600" defTabSz="914400">
              <a:lnSpc>
                <a:spcPct val="90000"/>
              </a:lnSpc>
              <a:buFont typeface="Arial" panose="020B0604020202020204" pitchFamily="34" charset="0"/>
              <a:buChar char="•"/>
            </a:pPr>
            <a:r>
              <a:rPr kumimoji="1" lang="en-US" altLang="ja-JP" sz="2400" dirty="0"/>
              <a:t>Industry satisfaction</a:t>
            </a:r>
          </a:p>
          <a:p>
            <a:pPr lvl="1" indent="-228600" defTabSz="914400">
              <a:lnSpc>
                <a:spcPct val="90000"/>
              </a:lnSpc>
              <a:buFont typeface="Arial" panose="020B0604020202020204" pitchFamily="34" charset="0"/>
              <a:buChar char="•"/>
            </a:pPr>
            <a:r>
              <a:rPr kumimoji="1" lang="en-US" altLang="ja-JP" sz="2400" dirty="0"/>
              <a:t>Marketing performance</a:t>
            </a:r>
          </a:p>
          <a:p>
            <a:pPr lvl="1" indent="-228600" defTabSz="914400">
              <a:lnSpc>
                <a:spcPct val="90000"/>
              </a:lnSpc>
              <a:buFont typeface="Arial" panose="020B0604020202020204" pitchFamily="34" charset="0"/>
              <a:buChar char="•"/>
            </a:pPr>
            <a:r>
              <a:rPr kumimoji="1" lang="en-US" altLang="ja-JP" sz="2400" dirty="0"/>
              <a:t>Quality performance</a:t>
            </a:r>
          </a:p>
          <a:p>
            <a:pPr lvl="1" indent="-228600" defTabSz="914400">
              <a:lnSpc>
                <a:spcPct val="90000"/>
              </a:lnSpc>
              <a:buFont typeface="Arial" panose="020B0604020202020204" pitchFamily="34" charset="0"/>
              <a:buChar char="•"/>
            </a:pPr>
            <a:r>
              <a:rPr kumimoji="1" lang="en-US" altLang="ja-JP" sz="2400" dirty="0"/>
              <a:t>Organizational performance</a:t>
            </a:r>
          </a:p>
          <a:p>
            <a:pPr lvl="1" indent="-228600" defTabSz="914400">
              <a:lnSpc>
                <a:spcPct val="90000"/>
              </a:lnSpc>
              <a:buFont typeface="Arial" panose="020B0604020202020204" pitchFamily="34" charset="0"/>
              <a:buChar char="•"/>
            </a:pPr>
            <a:r>
              <a:rPr kumimoji="1" lang="en-US" altLang="ja-JP" sz="2400" dirty="0"/>
              <a:t>Environmental performance</a:t>
            </a:r>
          </a:p>
          <a:p>
            <a:pPr lvl="1" indent="-228600" defTabSz="914400">
              <a:lnSpc>
                <a:spcPct val="90000"/>
              </a:lnSpc>
              <a:buFont typeface="Arial" panose="020B0604020202020204" pitchFamily="34" charset="0"/>
              <a:buChar char="•"/>
            </a:pPr>
            <a:r>
              <a:rPr kumimoji="1" lang="en-US" altLang="ja-JP" sz="2400" dirty="0"/>
              <a:t>Comparative performance</a:t>
            </a:r>
          </a:p>
        </p:txBody>
      </p:sp>
    </p:spTree>
    <p:extLst>
      <p:ext uri="{BB962C8B-B14F-4D97-AF65-F5344CB8AC3E}">
        <p14:creationId xmlns:p14="http://schemas.microsoft.com/office/powerpoint/2010/main" val="2314677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157ADAC3-55AA-114B-B7A1-EBC8D7D5AA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2695" y="1052737"/>
            <a:ext cx="9008738" cy="4360229"/>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240EA7D6-8C9E-5D4D-8B57-FC7DA3342E14}"/>
              </a:ext>
            </a:extLst>
          </p:cNvPr>
          <p:cNvSpPr>
            <a:spLocks noGrp="1"/>
          </p:cNvSpPr>
          <p:nvPr>
            <p:ph type="title"/>
          </p:nvPr>
        </p:nvSpPr>
        <p:spPr>
          <a:xfrm>
            <a:off x="1965500" y="0"/>
            <a:ext cx="8229600" cy="1143000"/>
          </a:xfrm>
        </p:spPr>
        <p:txBody>
          <a:bodyPr/>
          <a:lstStyle/>
          <a:p>
            <a:pPr algn="l"/>
            <a:r>
              <a:rPr lang="en-GB" b="1" dirty="0" err="1"/>
              <a:t>Doxey</a:t>
            </a:r>
            <a:r>
              <a:rPr lang="en-GB" b="1" dirty="0"/>
              <a:t> linked with Butler</a:t>
            </a:r>
          </a:p>
        </p:txBody>
      </p:sp>
    </p:spTree>
    <p:extLst>
      <p:ext uri="{BB962C8B-B14F-4D97-AF65-F5344CB8AC3E}">
        <p14:creationId xmlns:p14="http://schemas.microsoft.com/office/powerpoint/2010/main" val="3111870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Image result for doxey irridex theory">
            <a:extLst>
              <a:ext uri="{FF2B5EF4-FFF2-40B4-BE49-F238E27FC236}">
                <a16:creationId xmlns:a16="http://schemas.microsoft.com/office/drawing/2014/main" id="{24385214-00AA-B847-A1AD-7E4B51EF6C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585" y="764705"/>
            <a:ext cx="6587901" cy="4755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CA743F90-776B-8541-B24B-3E936C631A1C}"/>
              </a:ext>
            </a:extLst>
          </p:cNvPr>
          <p:cNvSpPr>
            <a:spLocks noGrp="1"/>
          </p:cNvSpPr>
          <p:nvPr>
            <p:ph type="title"/>
          </p:nvPr>
        </p:nvSpPr>
        <p:spPr>
          <a:xfrm>
            <a:off x="1775520" y="-24165"/>
            <a:ext cx="8568952" cy="1143000"/>
          </a:xfrm>
        </p:spPr>
        <p:txBody>
          <a:bodyPr>
            <a:normAutofit fontScale="90000"/>
          </a:bodyPr>
          <a:lstStyle/>
          <a:p>
            <a:pPr algn="l"/>
            <a:r>
              <a:rPr lang="en-GB" b="1" dirty="0"/>
              <a:t>Reminder…</a:t>
            </a:r>
            <a:r>
              <a:rPr lang="en-GB" b="1" dirty="0" err="1"/>
              <a:t>Doxey’s</a:t>
            </a:r>
            <a:r>
              <a:rPr lang="en-GB" b="1" dirty="0"/>
              <a:t> </a:t>
            </a:r>
            <a:r>
              <a:rPr lang="en-GB" b="1" dirty="0" err="1"/>
              <a:t>Irridex</a:t>
            </a:r>
            <a:r>
              <a:rPr lang="en-GB" b="1" dirty="0"/>
              <a:t> Model (1975)</a:t>
            </a:r>
          </a:p>
        </p:txBody>
      </p:sp>
    </p:spTree>
    <p:extLst>
      <p:ext uri="{BB962C8B-B14F-4D97-AF65-F5344CB8AC3E}">
        <p14:creationId xmlns:p14="http://schemas.microsoft.com/office/powerpoint/2010/main" val="539095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3131639" y="2282706"/>
            <a:ext cx="6728296" cy="2430696"/>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dirty="0">
                <a:latin typeface="Arial" pitchFamily="34" charset="0"/>
                <a:cs typeface="Arial" pitchFamily="34" charset="0"/>
              </a:rPr>
              <a:t>Central &amp; Local Government</a:t>
            </a:r>
          </a:p>
          <a:p>
            <a:r>
              <a:rPr kumimoji="1" lang="en-GB" altLang="ja-JP" sz="2800" dirty="0">
                <a:latin typeface="Arial" pitchFamily="34" charset="0"/>
                <a:cs typeface="Arial" pitchFamily="34" charset="0"/>
              </a:rPr>
              <a:t>Grant aid/ Lottery funding</a:t>
            </a:r>
          </a:p>
          <a:p>
            <a:r>
              <a:rPr kumimoji="1" lang="en-GB" altLang="ja-JP" sz="2800" dirty="0">
                <a:latin typeface="Arial" pitchFamily="34" charset="0"/>
                <a:cs typeface="Arial" pitchFamily="34" charset="0"/>
              </a:rPr>
              <a:t>Advertising</a:t>
            </a:r>
          </a:p>
          <a:p>
            <a:r>
              <a:rPr kumimoji="1" lang="en-GB" altLang="ja-JP" sz="2800" dirty="0">
                <a:latin typeface="Arial" pitchFamily="34" charset="0"/>
                <a:cs typeface="Arial" pitchFamily="34" charset="0"/>
              </a:rPr>
              <a:t>European funding?? What has replaced this?</a:t>
            </a:r>
          </a:p>
          <a:p>
            <a:r>
              <a:rPr kumimoji="1" lang="en-GB" altLang="ja-JP" sz="2800" dirty="0">
                <a:latin typeface="Arial" pitchFamily="34" charset="0"/>
                <a:cs typeface="Arial" pitchFamily="34" charset="0"/>
              </a:rPr>
              <a:t>Marketing campaigns</a:t>
            </a:r>
          </a:p>
          <a:p>
            <a:r>
              <a:rPr kumimoji="1" lang="en-GB" altLang="ja-JP" sz="2800" dirty="0">
                <a:latin typeface="Arial" pitchFamily="34" charset="0"/>
                <a:cs typeface="Arial" pitchFamily="34" charset="0"/>
              </a:rPr>
              <a:t>Sponsorship</a:t>
            </a:r>
          </a:p>
        </p:txBody>
      </p:sp>
      <p:sp>
        <p:nvSpPr>
          <p:cNvPr id="12" name="Title 1"/>
          <p:cNvSpPr txBox="1">
            <a:spLocks/>
          </p:cNvSpPr>
          <p:nvPr/>
        </p:nvSpPr>
        <p:spPr>
          <a:xfrm>
            <a:off x="2518898" y="769454"/>
            <a:ext cx="6431461" cy="1200150"/>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4000" dirty="0">
                <a:latin typeface="Arial"/>
                <a:cs typeface="Arial"/>
              </a:rPr>
              <a:t>Funding and Finance for Destination Marketing (UK)</a:t>
            </a:r>
            <a:endParaRPr lang="en-US" sz="4000" dirty="0"/>
          </a:p>
        </p:txBody>
      </p:sp>
    </p:spTree>
    <p:extLst>
      <p:ext uri="{BB962C8B-B14F-4D97-AF65-F5344CB8AC3E}">
        <p14:creationId xmlns:p14="http://schemas.microsoft.com/office/powerpoint/2010/main" val="24877491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4940-3F3A-2779-4036-F2BD27E22A62}"/>
              </a:ext>
            </a:extLst>
          </p:cNvPr>
          <p:cNvSpPr>
            <a:spLocks noGrp="1"/>
          </p:cNvSpPr>
          <p:nvPr>
            <p:ph type="title"/>
          </p:nvPr>
        </p:nvSpPr>
        <p:spPr/>
        <p:txBody>
          <a:bodyPr>
            <a:normAutofit/>
          </a:bodyPr>
          <a:lstStyle/>
          <a:p>
            <a:r>
              <a:rPr lang="en-GB" dirty="0"/>
              <a:t>Destination </a:t>
            </a:r>
            <a:r>
              <a:rPr lang="en-GB" dirty="0">
                <a:solidFill>
                  <a:srgbClr val="0070C0"/>
                </a:solidFill>
              </a:rPr>
              <a:t>Development</a:t>
            </a:r>
            <a:r>
              <a:rPr lang="en-GB" dirty="0"/>
              <a:t> and </a:t>
            </a:r>
            <a:r>
              <a:rPr lang="en-GB" dirty="0">
                <a:solidFill>
                  <a:schemeClr val="accent6">
                    <a:lumMod val="75000"/>
                  </a:schemeClr>
                </a:solidFill>
              </a:rPr>
              <a:t>Marketing</a:t>
            </a:r>
          </a:p>
        </p:txBody>
      </p:sp>
      <p:sp>
        <p:nvSpPr>
          <p:cNvPr id="3" name="Content Placeholder 2">
            <a:extLst>
              <a:ext uri="{FF2B5EF4-FFF2-40B4-BE49-F238E27FC236}">
                <a16:creationId xmlns:a16="http://schemas.microsoft.com/office/drawing/2014/main" id="{DD9BAA3E-19FB-BE11-6113-75630B5D5432}"/>
              </a:ext>
            </a:extLst>
          </p:cNvPr>
          <p:cNvSpPr>
            <a:spLocks noGrp="1"/>
          </p:cNvSpPr>
          <p:nvPr>
            <p:ph sz="half" idx="1"/>
          </p:nvPr>
        </p:nvSpPr>
        <p:spPr>
          <a:xfrm>
            <a:off x="1775520" y="1600201"/>
            <a:ext cx="4038600" cy="3989040"/>
          </a:xfrm>
        </p:spPr>
        <p:txBody>
          <a:bodyPr>
            <a:normAutofit fontScale="92500" lnSpcReduction="20000"/>
          </a:bodyPr>
          <a:lstStyle/>
          <a:p>
            <a:r>
              <a:rPr kumimoji="1" lang="en-US" altLang="ja-JP" dirty="0">
                <a:solidFill>
                  <a:srgbClr val="0070C0"/>
                </a:solidFill>
              </a:rPr>
              <a:t>Quality management</a:t>
            </a:r>
          </a:p>
          <a:p>
            <a:r>
              <a:rPr kumimoji="1" lang="en-US" altLang="ja-JP" dirty="0">
                <a:solidFill>
                  <a:srgbClr val="0070C0"/>
                </a:solidFill>
              </a:rPr>
              <a:t>Destination management systems</a:t>
            </a:r>
          </a:p>
          <a:p>
            <a:r>
              <a:rPr kumimoji="1" lang="en-US" altLang="ja-JP" b="1" dirty="0">
                <a:solidFill>
                  <a:srgbClr val="0070C0"/>
                </a:solidFill>
              </a:rPr>
              <a:t>Sustainable transport</a:t>
            </a:r>
          </a:p>
          <a:p>
            <a:r>
              <a:rPr kumimoji="1" lang="en-US" altLang="ja-JP" dirty="0">
                <a:solidFill>
                  <a:srgbClr val="0070C0"/>
                </a:solidFill>
              </a:rPr>
              <a:t>Tourist taxes and visitor payback</a:t>
            </a:r>
          </a:p>
          <a:p>
            <a:r>
              <a:rPr kumimoji="1" lang="en-US" altLang="ja-JP" dirty="0">
                <a:solidFill>
                  <a:srgbClr val="0070C0"/>
                </a:solidFill>
              </a:rPr>
              <a:t>Promoting local distinctiveness</a:t>
            </a:r>
          </a:p>
          <a:p>
            <a:r>
              <a:rPr kumimoji="1" lang="en-US" altLang="ja-JP" b="1" dirty="0">
                <a:solidFill>
                  <a:srgbClr val="0070C0"/>
                </a:solidFill>
              </a:rPr>
              <a:t>Sustainability schemes</a:t>
            </a:r>
          </a:p>
          <a:p>
            <a:r>
              <a:rPr kumimoji="1" lang="en-US" altLang="ja-JP" dirty="0">
                <a:solidFill>
                  <a:srgbClr val="0070C0"/>
                </a:solidFill>
              </a:rPr>
              <a:t>Tourist interpretation and education</a:t>
            </a:r>
          </a:p>
          <a:p>
            <a:endParaRPr lang="en-GB" dirty="0"/>
          </a:p>
        </p:txBody>
      </p:sp>
      <p:sp>
        <p:nvSpPr>
          <p:cNvPr id="4" name="Content Placeholder 3">
            <a:extLst>
              <a:ext uri="{FF2B5EF4-FFF2-40B4-BE49-F238E27FC236}">
                <a16:creationId xmlns:a16="http://schemas.microsoft.com/office/drawing/2014/main" id="{C20EFF34-5797-F003-F628-1D4D23D97CDF}"/>
              </a:ext>
            </a:extLst>
          </p:cNvPr>
          <p:cNvSpPr>
            <a:spLocks noGrp="1"/>
          </p:cNvSpPr>
          <p:nvPr>
            <p:ph sz="half" idx="2"/>
          </p:nvPr>
        </p:nvSpPr>
        <p:spPr>
          <a:xfrm>
            <a:off x="5879976" y="1600201"/>
            <a:ext cx="4608512" cy="3989040"/>
          </a:xfrm>
        </p:spPr>
        <p:txBody>
          <a:bodyPr>
            <a:normAutofit fontScale="92500" lnSpcReduction="20000"/>
          </a:bodyPr>
          <a:lstStyle/>
          <a:p>
            <a:r>
              <a:rPr kumimoji="1" lang="en-US" altLang="ja-JP" dirty="0">
                <a:solidFill>
                  <a:schemeClr val="accent6">
                    <a:lumMod val="75000"/>
                  </a:schemeClr>
                </a:solidFill>
              </a:rPr>
              <a:t>Step 1: Market evaluation</a:t>
            </a:r>
          </a:p>
          <a:p>
            <a:r>
              <a:rPr kumimoji="1" lang="en-US" altLang="ja-JP" dirty="0">
                <a:solidFill>
                  <a:schemeClr val="accent6">
                    <a:lumMod val="75000"/>
                  </a:schemeClr>
                </a:solidFill>
              </a:rPr>
              <a:t>Step 2: Market identification</a:t>
            </a:r>
          </a:p>
          <a:p>
            <a:r>
              <a:rPr kumimoji="1" lang="en-US" altLang="ja-JP" dirty="0">
                <a:solidFill>
                  <a:schemeClr val="accent6">
                    <a:lumMod val="75000"/>
                  </a:schemeClr>
                </a:solidFill>
              </a:rPr>
              <a:t>Step 3: Marketing mix</a:t>
            </a:r>
          </a:p>
          <a:p>
            <a:endParaRPr kumimoji="1" lang="en-US" altLang="ja-JP" dirty="0">
              <a:solidFill>
                <a:schemeClr val="accent6">
                  <a:lumMod val="75000"/>
                </a:schemeClr>
              </a:solidFill>
            </a:endParaRPr>
          </a:p>
          <a:p>
            <a:r>
              <a:rPr kumimoji="1" lang="en-US" altLang="ja-JP" dirty="0">
                <a:solidFill>
                  <a:schemeClr val="accent6">
                    <a:lumMod val="75000"/>
                  </a:schemeClr>
                </a:solidFill>
              </a:rPr>
              <a:t>Remember the 4 Ps ! (and  7Ps of the service /hospitality mix</a:t>
            </a:r>
          </a:p>
          <a:p>
            <a:r>
              <a:rPr kumimoji="1" lang="en-US" altLang="ja-JP" dirty="0">
                <a:solidFill>
                  <a:schemeClr val="accent6">
                    <a:lumMod val="75000"/>
                  </a:schemeClr>
                </a:solidFill>
              </a:rPr>
              <a:t>Also, the </a:t>
            </a:r>
            <a:r>
              <a:rPr kumimoji="1" lang="en-US" altLang="ja-JP" b="1" dirty="0">
                <a:solidFill>
                  <a:schemeClr val="accent6">
                    <a:lumMod val="75000"/>
                  </a:schemeClr>
                </a:solidFill>
              </a:rPr>
              <a:t>Positioning</a:t>
            </a:r>
            <a:r>
              <a:rPr kumimoji="1" lang="en-US" altLang="ja-JP" dirty="0">
                <a:solidFill>
                  <a:schemeClr val="accent6">
                    <a:lumMod val="75000"/>
                  </a:schemeClr>
                </a:solidFill>
              </a:rPr>
              <a:t> of a destination e.g. upmarket compared with budget?</a:t>
            </a:r>
          </a:p>
          <a:p>
            <a:pPr marL="0" indent="0">
              <a:buNone/>
            </a:pPr>
            <a:endParaRPr lang="en-GB" dirty="0"/>
          </a:p>
        </p:txBody>
      </p:sp>
    </p:spTree>
    <p:extLst>
      <p:ext uri="{BB962C8B-B14F-4D97-AF65-F5344CB8AC3E}">
        <p14:creationId xmlns:p14="http://schemas.microsoft.com/office/powerpoint/2010/main" val="3130581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2152650" y="459863"/>
            <a:ext cx="7886700" cy="1004594"/>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defTabSz="914400">
              <a:lnSpc>
                <a:spcPct val="90000"/>
              </a:lnSpc>
              <a:spcAft>
                <a:spcPts val="600"/>
              </a:spcAft>
            </a:pPr>
            <a:r>
              <a:rPr lang="en-US" sz="4000" dirty="0"/>
              <a:t>Destination Auditing</a:t>
            </a:r>
          </a:p>
        </p:txBody>
      </p:sp>
      <p:graphicFrame>
        <p:nvGraphicFramePr>
          <p:cNvPr id="14" name="Content Placeholder 2">
            <a:extLst>
              <a:ext uri="{FF2B5EF4-FFF2-40B4-BE49-F238E27FC236}">
                <a16:creationId xmlns:a16="http://schemas.microsoft.com/office/drawing/2014/main" id="{B79C6372-C5BD-4143-95EA-72C6295F31B2}"/>
              </a:ext>
            </a:extLst>
          </p:cNvPr>
          <p:cNvGraphicFramePr/>
          <p:nvPr/>
        </p:nvGraphicFramePr>
        <p:xfrm>
          <a:off x="2152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1347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B6656-575D-DE04-9EF5-C8019DBDBB4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7827DE5-16AC-0C77-18D5-14AD2EBDB3E1}"/>
              </a:ext>
            </a:extLst>
          </p:cNvPr>
          <p:cNvSpPr>
            <a:spLocks noGrp="1"/>
          </p:cNvSpPr>
          <p:nvPr>
            <p:ph idx="1"/>
          </p:nvPr>
        </p:nvSpPr>
        <p:spPr/>
        <p:txBody>
          <a:bodyPr/>
          <a:lstStyle/>
          <a:p>
            <a:r>
              <a:rPr lang="en-GB" dirty="0"/>
              <a:t>In Moodle choose from the destination management plans</a:t>
            </a:r>
          </a:p>
          <a:p>
            <a:r>
              <a:rPr lang="en-GB" dirty="0"/>
              <a:t>Read</a:t>
            </a:r>
          </a:p>
          <a:p>
            <a:r>
              <a:rPr lang="en-GB" dirty="0"/>
              <a:t>Review</a:t>
            </a:r>
          </a:p>
          <a:p>
            <a:r>
              <a:rPr lang="en-GB" dirty="0"/>
              <a:t>What are the key points?</a:t>
            </a:r>
          </a:p>
          <a:p>
            <a:r>
              <a:rPr lang="en-GB" dirty="0"/>
              <a:t>Is there anything in these that may of use to you </a:t>
            </a:r>
            <a:r>
              <a:rPr lang="en-GB"/>
              <a:t>for assignment 1?</a:t>
            </a:r>
            <a:endParaRPr lang="en-GB" dirty="0"/>
          </a:p>
          <a:p>
            <a:endParaRPr lang="en-GB" dirty="0"/>
          </a:p>
        </p:txBody>
      </p:sp>
    </p:spTree>
    <p:extLst>
      <p:ext uri="{BB962C8B-B14F-4D97-AF65-F5344CB8AC3E}">
        <p14:creationId xmlns:p14="http://schemas.microsoft.com/office/powerpoint/2010/main" val="609026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51356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819639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41864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507172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2155</Words>
  <Application>Microsoft Office PowerPoint</Application>
  <PresentationFormat>Widescreen</PresentationFormat>
  <Paragraphs>213</Paragraphs>
  <Slides>27</Slides>
  <Notes>14</Notes>
  <HiddenSlides>0</HiddenSlides>
  <MMClips>2</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27</vt:i4>
      </vt:variant>
    </vt:vector>
  </HeadingPairs>
  <TitlesOfParts>
    <vt:vector size="39" baseType="lpstr">
      <vt:lpstr>Arial</vt:lpstr>
      <vt:lpstr>Calibri</vt:lpstr>
      <vt:lpstr>Calibri Light</vt:lpstr>
      <vt:lpstr>Freestyle Script</vt:lpstr>
      <vt:lpstr>Merriweather</vt:lpstr>
      <vt:lpstr>Title Slide 1</vt:lpstr>
      <vt:lpstr>Sub Title 1</vt:lpstr>
      <vt:lpstr>1_Text Break Info Slide 2</vt:lpstr>
      <vt:lpstr>1_Title Slide 1</vt:lpstr>
      <vt:lpstr>Text 1</vt:lpstr>
      <vt:lpstr>HATM 23-24 PPT Template_1</vt:lpstr>
      <vt:lpstr>HATM 23-24 PPT Template_</vt:lpstr>
      <vt:lpstr>PowerPoint Presentation</vt:lpstr>
      <vt:lpstr>PowerPoint Presentation</vt:lpstr>
      <vt:lpstr>PowerPoint Presentation</vt:lpstr>
      <vt:lpstr>PowerPoint Presentation</vt:lpstr>
      <vt:lpstr>What is Butler’s Model?</vt:lpstr>
      <vt:lpstr>Butler Model (TALC)</vt:lpstr>
      <vt:lpstr>Example – Butler’s Model on a destination</vt:lpstr>
      <vt:lpstr>Destinations:  Primary and secondary tourism resources</vt:lpstr>
      <vt:lpstr>PowerPoint Presentation</vt:lpstr>
      <vt:lpstr>Considerations…</vt:lpstr>
      <vt:lpstr>Time for a break!    </vt:lpstr>
      <vt:lpstr>PowerPoint Presentation</vt:lpstr>
      <vt:lpstr>Destination Development and Marketing</vt:lpstr>
      <vt:lpstr>PowerPoint Presentation</vt:lpstr>
      <vt:lpstr>Doxey linked with Butler</vt:lpstr>
      <vt:lpstr>Reminder…Doxey’s Irridex Model (1975)</vt:lpstr>
      <vt:lpstr>PowerPoint Presentation</vt:lpstr>
      <vt:lpstr>Destination Development and Marketing</vt:lpstr>
      <vt:lpstr>PowerPoint Presentation</vt:lpstr>
      <vt:lpstr>Activity</vt:lpstr>
      <vt:lpstr>Recap </vt:lpstr>
      <vt:lpstr>PowerPoint Presentation</vt:lpstr>
      <vt:lpstr>I look forward to seeing you next week.  If you have any questions in the meantime, please send an email from your student account  k.roberts@uwtsd.ac.uk</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2</cp:revision>
  <dcterms:created xsi:type="dcterms:W3CDTF">2023-01-31T21:01:37Z</dcterms:created>
  <dcterms:modified xsi:type="dcterms:W3CDTF">2023-11-06T08:40:36Z</dcterms:modified>
</cp:coreProperties>
</file>