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Gill Sans" panose="020B0604020202020204" charset="0"/>
      <p:regular r:id="rId38"/>
      <p:bold r:id="rId39"/>
    </p:embeddedFont>
    <p:embeddedFont>
      <p:font typeface="Microsoft JhengHei" panose="020B0604030504040204" pitchFamily="34" charset="-120"/>
      <p:regular r:id="rId40"/>
      <p:bold r:id="rId41"/>
    </p:embeddedFont>
    <p:embeddedFont>
      <p:font typeface="Roboto" panose="02000000000000000000" pitchFamily="2" charset="0"/>
      <p:regular r:id="rId42"/>
      <p:bold r:id="rId43"/>
      <p:italic r:id="rId44"/>
      <p:boldItalic r:id="rId4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80" roundtripDataSignature="AMtx7mj8qKbFPzSylVKR0aVkDKkgnpbVg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844647F-7F3E-4E56-95B3-C03926BEA179}">
  <a:tblStyle styleId="{B844647F-7F3E-4E56-95B3-C03926BEA179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  <a:tblStyle styleId="{329E032B-8F42-4AA4-B055-66239721D92F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FEEE27A-07F0-4C23-8215-D334ADD712C0}" styleName="Table_2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0C02C8E9-043B-4460-941F-EA8F2E4F14DB}" styleName="Table_3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8" Type="http://schemas.openxmlformats.org/officeDocument/2006/relationships/slide" Target="slides/slide7.xml"/><Relationship Id="rId80" Type="http://customschemas.google.com/relationships/presentationmetadata" Target="meta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font" Target="fonts/font8.fntdata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8" name="Google Shape;8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2576868e4c9_3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8" name="Google Shape;98;g2576868e4c9_3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9" name="Google Shape;99;g2576868e4c9_3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2581868ec16_1_5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6" name="Google Shape;106;g2581868ec16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2576868e4c9_3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5" name="Google Shape;115;g2576868e4c9_3_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Decreasing Trend</a:t>
            </a:r>
            <a:endParaRPr/>
          </a:p>
        </p:txBody>
      </p:sp>
      <p:sp>
        <p:nvSpPr>
          <p:cNvPr id="116" name="Google Shape;116;g2576868e4c9_3_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257d30dd090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g257d30dd090_0_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US" sz="1400">
                <a:latin typeface="Gill Sans"/>
                <a:ea typeface="Gill Sans"/>
                <a:cs typeface="Gill Sans"/>
                <a:sym typeface="Gill Sans"/>
              </a:rPr>
              <a:t>Focus and allocation for marketing resources should go to</a:t>
            </a:r>
            <a:endParaRPr/>
          </a:p>
        </p:txBody>
      </p:sp>
      <p:sp>
        <p:nvSpPr>
          <p:cNvPr id="126" name="Google Shape;126;g257d30dd090_0_3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257d30dd090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7" name="Google Shape;157;g257d30dd090_0_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8" name="Google Shape;158;g257d30dd090_0_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6" name="Google Shape;16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2581868ec16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" name="Google Shape;174;g2581868ec16_0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g2581868ec16_0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2" name="Google Shape;18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257f8502f56_1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257f8502f56_1_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iinconvenienve</a:t>
            </a:r>
            <a:endParaRPr/>
          </a:p>
        </p:txBody>
      </p:sp>
      <p:sp>
        <p:nvSpPr>
          <p:cNvPr id="189" name="Google Shape;189;g257f8502f56_1_3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257f8502f56_1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257f8502f56_1_20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g257f8502f56_1_20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257f8502f56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257f8502f56_1_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No penetration power</a:t>
            </a:r>
            <a:endParaRPr/>
          </a:p>
        </p:txBody>
      </p:sp>
      <p:sp>
        <p:nvSpPr>
          <p:cNvPr id="218" name="Google Shape;218;g257f8502f56_1_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/>
              <a:t>申請由卡賺取 入油回贈 ， perceived relevance, customer</a:t>
            </a:r>
            <a:endParaRPr/>
          </a:p>
        </p:txBody>
      </p:sp>
      <p:sp>
        <p:nvSpPr>
          <p:cNvPr id="226" name="Google Shape;22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g257f8502f56_1_2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g257f8502f56_1_2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g257f8502f56_1_23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g257f8502f56_1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7" name="Google Shape;247;g257f8502f56_1_17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g257f8502f56_1_17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4" name="Google Shape;25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257f8502f56_1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257f8502f56_1_9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Target TVB audience (TVB ages) </a:t>
            </a:r>
            <a:endParaRPr/>
          </a:p>
        </p:txBody>
      </p:sp>
      <p:sp>
        <p:nvSpPr>
          <p:cNvPr id="264" name="Google Shape;264;g257f8502f56_1_9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g257f8502f56_1_2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6" name="Google Shape;286;g257f8502f56_1_2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g257f8502f56_1_2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g2580d377aaf_0_4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2" name="Google Shape;312;g2580d377aaf_0_4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g2580d377aaf_0_4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g2580d377aaf_0_3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0" name="Google Shape;330;g2580d377aaf_0_38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g2580d377aaf_0_38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9" name="Google Shape;359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99" name="Google Shape;399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g257f8502f56_3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g257f8502f56_3_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2" name="Google Shape;422;g257f8502f56_3_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28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2581868ec16_3_10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g2581868ec16_3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g2581868ec16_3_1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6" name="Google Shape;456;g2581868ec16_3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2"/>
          <p:cNvSpPr txBox="1"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2"/>
          <p:cNvSpPr txBox="1"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3F3F3F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8" name="Google Shape;18;p4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4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3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3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3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3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4"/>
          <p:cNvSpPr txBox="1"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4"/>
          <p:cNvSpPr txBox="1"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44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4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4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45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5"/>
          <p:cNvSpPr txBox="1">
            <a:spLocks noGrp="1"/>
          </p:cNvSpPr>
          <p:nvPr>
            <p:ph type="body" idx="1"/>
          </p:nvPr>
        </p:nvSpPr>
        <p:spPr>
          <a:xfrm>
            <a:off x="1581912" y="2638044"/>
            <a:ext cx="4271771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45"/>
          <p:cNvSpPr txBox="1">
            <a:spLocks noGrp="1"/>
          </p:cNvSpPr>
          <p:nvPr>
            <p:ph type="body" idx="2"/>
          </p:nvPr>
        </p:nvSpPr>
        <p:spPr>
          <a:xfrm>
            <a:off x="6338315" y="2638044"/>
            <a:ext cx="4270247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45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45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46"/>
          <p:cNvSpPr txBox="1"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2" name="Google Shape;42;p46"/>
          <p:cNvSpPr txBox="1">
            <a:spLocks noGrp="1"/>
          </p:cNvSpPr>
          <p:nvPr>
            <p:ph type="body" idx="2"/>
          </p:nvPr>
        </p:nvSpPr>
        <p:spPr>
          <a:xfrm>
            <a:off x="1583436" y="3143250"/>
            <a:ext cx="4270248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46"/>
          <p:cNvSpPr txBox="1">
            <a:spLocks noGrp="1"/>
          </p:cNvSpPr>
          <p:nvPr>
            <p:ph type="body" idx="3"/>
          </p:nvPr>
        </p:nvSpPr>
        <p:spPr>
          <a:xfrm>
            <a:off x="6338316" y="3143250"/>
            <a:ext cx="4253484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46"/>
          <p:cNvSpPr txBox="1">
            <a:spLocks noGrp="1"/>
          </p:cNvSpPr>
          <p:nvPr>
            <p:ph type="body" idx="4"/>
          </p:nvPr>
        </p:nvSpPr>
        <p:spPr>
          <a:xfrm>
            <a:off x="633831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46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46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46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8" name="Google Shape;48;p46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7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7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47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47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8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48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4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49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49"/>
          <p:cNvSpPr txBox="1"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49"/>
          <p:cNvSpPr txBox="1">
            <a:spLocks noGrp="1"/>
          </p:cNvSpPr>
          <p:nvPr>
            <p:ph type="body" idx="1"/>
          </p:nvPr>
        </p:nvSpPr>
        <p:spPr>
          <a:xfrm>
            <a:off x="6736080" y="804672"/>
            <a:ext cx="4815840" cy="5248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925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Char char="•"/>
              <a:defRPr sz="1900">
                <a:solidFill>
                  <a:schemeClr val="dk1"/>
                </a:solidFill>
              </a:defRPr>
            </a:lvl1pPr>
            <a:lvl2pPr marL="914400" lvl="1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2pPr>
            <a:lvl3pPr marL="1371600" lvl="2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3pPr>
            <a:lvl4pPr marL="1828800" lvl="3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5pPr>
            <a:lvl6pPr marL="2743200" lvl="5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62" name="Google Shape;62;p49"/>
          <p:cNvSpPr txBox="1">
            <a:spLocks noGrp="1"/>
          </p:cNvSpPr>
          <p:nvPr>
            <p:ph type="body" idx="2"/>
          </p:nvPr>
        </p:nvSpPr>
        <p:spPr>
          <a:xfrm>
            <a:off x="1115568" y="3549918"/>
            <a:ext cx="3794760" cy="2194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3" name="Google Shape;63;p49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49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49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50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50"/>
          <p:cNvSpPr txBox="1"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50"/>
          <p:cNvSpPr>
            <a:spLocks noGrp="1"/>
          </p:cNvSpPr>
          <p:nvPr>
            <p:ph type="pic" idx="2"/>
          </p:nvPr>
        </p:nvSpPr>
        <p:spPr>
          <a:xfrm>
            <a:off x="6095999" y="0"/>
            <a:ext cx="6102097" cy="6858000"/>
          </a:xfrm>
          <a:prstGeom prst="rect">
            <a:avLst/>
          </a:prstGeom>
          <a:solidFill>
            <a:srgbClr val="BFBFBF"/>
          </a:solidFill>
          <a:ln>
            <a:noFill/>
          </a:ln>
        </p:spPr>
      </p:sp>
      <p:sp>
        <p:nvSpPr>
          <p:cNvPr id="70" name="Google Shape;70;p50"/>
          <p:cNvSpPr txBox="1">
            <a:spLocks noGrp="1"/>
          </p:cNvSpPr>
          <p:nvPr>
            <p:ph type="body" idx="1"/>
          </p:nvPr>
        </p:nvSpPr>
        <p:spPr>
          <a:xfrm>
            <a:off x="1115568" y="3549918"/>
            <a:ext cx="3794760" cy="21940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1" name="Google Shape;71;p50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50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50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51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1"/>
          <p:cNvSpPr txBox="1">
            <a:spLocks noGrp="1"/>
          </p:cNvSpPr>
          <p:nvPr>
            <p:ph type="body" idx="1"/>
          </p:nvPr>
        </p:nvSpPr>
        <p:spPr>
          <a:xfrm rot="5400000">
            <a:off x="4545009" y="324172"/>
            <a:ext cx="3101983" cy="7729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5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51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5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52"/>
          <p:cNvSpPr txBox="1">
            <a:spLocks noGrp="1"/>
          </p:cNvSpPr>
          <p:nvPr>
            <p:ph type="title"/>
          </p:nvPr>
        </p:nvSpPr>
        <p:spPr>
          <a:xfrm rot="5400000">
            <a:off x="6810676" y="2779696"/>
            <a:ext cx="4983480" cy="1298608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52"/>
          <p:cNvSpPr txBox="1">
            <a:spLocks noGrp="1"/>
          </p:cNvSpPr>
          <p:nvPr>
            <p:ph type="body" idx="1"/>
          </p:nvPr>
        </p:nvSpPr>
        <p:spPr>
          <a:xfrm rot="5400000">
            <a:off x="2838641" y="329756"/>
            <a:ext cx="4983480" cy="6198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5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5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5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41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41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2" name="Google Shape;12;p4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3" name="Google Shape;13;p41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4" name="Google Shape;14;p4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moodle.uwtsd.ac.uk/course/view.php?id=8161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2667096822000453#bib0093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RYeKxexCnI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1.png"/><Relationship Id="rId9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jpg"/><Relationship Id="rId9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ent.hk/commonDetial?rid=WS6466ed821234102ef0170b12&amp;breadCrumbName=undefined&amp;columnId=14f4ed3c-8737-4388-886e-356329390c12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promotions-tools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d.gov.hk/mini_site/atd/2020/tc/section3_t_1.html" TargetMode="External"/><Relationship Id="rId4" Type="http://schemas.openxmlformats.org/officeDocument/2006/relationships/hyperlink" Target="https://www.budget.gov.hk/2021/eng/speech.htm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co.gov.hk/yr2023/chinese/pac/reports/78/app_6.pdf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" TargetMode="External"/><Relationship Id="rId4" Type="http://schemas.openxmlformats.org/officeDocument/2006/relationships/hyperlink" Target="https://www.hkeconomy.gov.hk/tc/pdf/er_c_23q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"/>
          <p:cNvSpPr txBox="1">
            <a:spLocks noGrp="1"/>
          </p:cNvSpPr>
          <p:nvPr>
            <p:ph type="ctrTitle"/>
          </p:nvPr>
        </p:nvSpPr>
        <p:spPr>
          <a:xfrm>
            <a:off x="3916275" y="2539725"/>
            <a:ext cx="4912500" cy="9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rPr lang="en-US">
                <a:latin typeface="Calibri"/>
                <a:ea typeface="Calibri"/>
                <a:cs typeface="Calibri"/>
                <a:sym typeface="Calibri"/>
              </a:rPr>
              <a:t>GROUP PRESENTATION 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1" name="Google Shape;91;p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38198" y="630598"/>
            <a:ext cx="2115610" cy="1299786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"/>
          <p:cNvSpPr txBox="1"/>
          <p:nvPr/>
        </p:nvSpPr>
        <p:spPr>
          <a:xfrm>
            <a:off x="4100388" y="3621150"/>
            <a:ext cx="4185602" cy="12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 dirty="0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Group Members: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 dirty="0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1. Chan Hoi San Sam</a:t>
            </a:r>
            <a:endParaRPr sz="2800" b="0" i="0" u="none" strike="noStrike" cap="none" dirty="0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 dirty="0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2. Tsui Joy Lok Heng</a:t>
            </a:r>
            <a:endParaRPr sz="2800" b="0" i="0" u="none" strike="noStrike" cap="none" dirty="0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 dirty="0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3. Luk Yau Yee Rebecca</a:t>
            </a:r>
            <a:endParaRPr sz="2800" b="0" i="0" u="none" strike="noStrike" cap="none" dirty="0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3" name="Google Shape;93;p1" descr="Driving Lessons | Pathways Driving School | Queenslan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06453" y="3237121"/>
            <a:ext cx="4585547" cy="343916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"/>
          <p:cNvSpPr txBox="1"/>
          <p:nvPr/>
        </p:nvSpPr>
        <p:spPr>
          <a:xfrm>
            <a:off x="4779925" y="5439300"/>
            <a:ext cx="2975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9 Jul 2023</a:t>
            </a:r>
            <a:endParaRPr sz="14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95" name="Google Shape;95;p1"/>
          <p:cNvSpPr txBox="1"/>
          <p:nvPr/>
        </p:nvSpPr>
        <p:spPr>
          <a:xfrm>
            <a:off x="3496550" y="2160025"/>
            <a:ext cx="6140700" cy="5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550">
                <a:solidFill>
                  <a:srgbClr val="000A0F"/>
                </a:solidFill>
                <a:latin typeface="Roboto"/>
                <a:ea typeface="Roboto"/>
                <a:cs typeface="Roboto"/>
                <a:sym typeface="Roboto"/>
              </a:rPr>
              <a:t>HKBM 7012 Marketing Management </a:t>
            </a:r>
            <a:endParaRPr sz="2550">
              <a:solidFill>
                <a:srgbClr val="000A0F"/>
              </a:solidFill>
              <a:uFill>
                <a:noFill/>
              </a:uFill>
              <a:latin typeface="Roboto"/>
              <a:ea typeface="Roboto"/>
              <a:cs typeface="Roboto"/>
              <a:sym typeface="Roboto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576868e4c9_3_12"/>
          <p:cNvSpPr txBox="1">
            <a:spLocks noGrp="1"/>
          </p:cNvSpPr>
          <p:nvPr>
            <p:ph type="subTitle" idx="1"/>
          </p:nvPr>
        </p:nvSpPr>
        <p:spPr>
          <a:xfrm>
            <a:off x="1213577" y="1345562"/>
            <a:ext cx="87744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lang="en-US" sz="5300"/>
              <a:t>Our          :</a:t>
            </a:r>
            <a:endParaRPr sz="5300"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lang="en-US" sz="5300"/>
              <a:t>Increase sales volume of driving lessons of Hung Chun</a:t>
            </a:r>
            <a:endParaRPr sz="5300"/>
          </a:p>
        </p:txBody>
      </p:sp>
      <p:pic>
        <p:nvPicPr>
          <p:cNvPr id="102" name="Google Shape;102;g2576868e4c9_3_12" descr="Business Goal Or Target Icon Dart Board Stock Illustration - Download Image  Now - Sports Target, Icon, Aspirations - iStoc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228025" y="811700"/>
            <a:ext cx="2008149" cy="20081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g2576868e4c9_3_1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328025" y="4185000"/>
            <a:ext cx="2232200" cy="2232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" name="Google Shape;108;g2581868ec16_1_50"/>
          <p:cNvGrpSpPr/>
          <p:nvPr/>
        </p:nvGrpSpPr>
        <p:grpSpPr>
          <a:xfrm>
            <a:off x="8209021" y="3228348"/>
            <a:ext cx="4114800" cy="2989581"/>
            <a:chOff x="6329680" y="1799512"/>
            <a:chExt cx="5486400" cy="3986109"/>
          </a:xfrm>
        </p:grpSpPr>
        <p:pic>
          <p:nvPicPr>
            <p:cNvPr id="109" name="Google Shape;109;g2581868ec16_1_50" descr="Driving School with Education Process of Car Training and Learning to Drive  to Get Drivers License in Flat Cartoon Hand Drawn Templates Illustration  15618051 Vector Art at Vecteezy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flipH="1">
              <a:off x="6329680" y="1799512"/>
              <a:ext cx="5486400" cy="39861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0" name="Google Shape;110;g2581868ec16_1_50"/>
            <p:cNvSpPr/>
            <p:nvPr/>
          </p:nvSpPr>
          <p:spPr>
            <a:xfrm>
              <a:off x="10794482" y="3557004"/>
              <a:ext cx="660300" cy="667800"/>
            </a:xfrm>
            <a:prstGeom prst="ellipse">
              <a:avLst/>
            </a:prstGeom>
            <a:solidFill>
              <a:srgbClr val="026FA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3600"/>
                <a:buFont typeface="Arial"/>
                <a:buNone/>
              </a:pPr>
              <a:r>
                <a:rPr lang="en-US" sz="3600" b="0" i="0" u="none" strike="noStrike" cap="none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P</a:t>
              </a:r>
              <a:endParaRPr sz="3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11" name="Google Shape;111;g2581868ec16_1_50"/>
          <p:cNvSpPr txBox="1"/>
          <p:nvPr/>
        </p:nvSpPr>
        <p:spPr>
          <a:xfrm>
            <a:off x="355600" y="286266"/>
            <a:ext cx="57405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Presentation Flow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12" name="Google Shape;112;g2581868ec16_1_50"/>
          <p:cNvSpPr txBox="1"/>
          <p:nvPr/>
        </p:nvSpPr>
        <p:spPr>
          <a:xfrm>
            <a:off x="426900" y="1062450"/>
            <a:ext cx="11338200" cy="473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Current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ituation and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osition of Hung Chun </a:t>
            </a:r>
            <a:endParaRPr sz="25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Pain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oints of Hung Chun </a:t>
            </a:r>
            <a:endParaRPr sz="25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Comparison with the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ompetitors regarding the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E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xisting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ocial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edia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romotion channels</a:t>
            </a:r>
            <a:endParaRPr sz="2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Hung Chun’s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urrent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T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raditional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romotion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T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ools </a:t>
            </a:r>
            <a:endParaRPr sz="25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Recommendations regarding Social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edia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arketing</a:t>
            </a:r>
            <a:endParaRPr sz="25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Gantt Chart and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easurement</a:t>
            </a:r>
            <a:endParaRPr sz="25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2576868e4c9_3_21"/>
          <p:cNvSpPr txBox="1"/>
          <p:nvPr/>
        </p:nvSpPr>
        <p:spPr>
          <a:xfrm>
            <a:off x="355600" y="286275"/>
            <a:ext cx="112383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Overall market situation: </a:t>
            </a:r>
            <a:b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The population eligible for learning to drive: 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id="119" name="Google Shape;119;g2576868e4c9_3_21"/>
          <p:cNvPicPr preferRelativeResize="0"/>
          <p:nvPr/>
        </p:nvPicPr>
        <p:blipFill rotWithShape="1">
          <a:blip r:embed="rId3">
            <a:alphaModFix/>
          </a:blip>
          <a:srcRect l="23923" t="44372" r="37615" b="19423"/>
          <a:stretch/>
        </p:blipFill>
        <p:spPr>
          <a:xfrm>
            <a:off x="633275" y="1449700"/>
            <a:ext cx="9364075" cy="495865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g2576868e4c9_3_21"/>
          <p:cNvSpPr/>
          <p:nvPr/>
        </p:nvSpPr>
        <p:spPr>
          <a:xfrm>
            <a:off x="9997350" y="2832225"/>
            <a:ext cx="2057400" cy="7059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Decreasing Trend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g2576868e4c9_3_21"/>
          <p:cNvSpPr txBox="1"/>
          <p:nvPr/>
        </p:nvSpPr>
        <p:spPr>
          <a:xfrm>
            <a:off x="705975" y="6504000"/>
            <a:ext cx="53955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Recourse from Hong Kong Census and Statistics Department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cxnSp>
        <p:nvCxnSpPr>
          <p:cNvPr id="122" name="Google Shape;122;g2576868e4c9_3_21"/>
          <p:cNvCxnSpPr/>
          <p:nvPr/>
        </p:nvCxnSpPr>
        <p:spPr>
          <a:xfrm>
            <a:off x="2629900" y="3035600"/>
            <a:ext cx="5889900" cy="1109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triangle" w="med" len="med"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g257d30dd090_0_32"/>
          <p:cNvSpPr txBox="1"/>
          <p:nvPr/>
        </p:nvSpPr>
        <p:spPr>
          <a:xfrm>
            <a:off x="400625" y="121200"/>
            <a:ext cx="10842300" cy="10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Overall </a:t>
            </a:r>
            <a:r>
              <a:rPr lang="en-US" sz="33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33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ituation: </a:t>
            </a:r>
            <a:b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30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The population distribution in eligible for learning to drive: </a:t>
            </a:r>
            <a:endParaRPr sz="30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29" name="Google Shape;129;g257d30dd090_0_32"/>
          <p:cNvSpPr txBox="1"/>
          <p:nvPr/>
        </p:nvSpPr>
        <p:spPr>
          <a:xfrm>
            <a:off x="550000" y="6583625"/>
            <a:ext cx="53955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Recourse from Hong Kong Census and Statistics Department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130" name="Google Shape;130;g257d30dd090_0_32"/>
          <p:cNvGrpSpPr/>
          <p:nvPr/>
        </p:nvGrpSpPr>
        <p:grpSpPr>
          <a:xfrm>
            <a:off x="846726" y="1248211"/>
            <a:ext cx="9165264" cy="5335411"/>
            <a:chOff x="534525" y="1424811"/>
            <a:chExt cx="8152699" cy="4745963"/>
          </a:xfrm>
        </p:grpSpPr>
        <p:pic>
          <p:nvPicPr>
            <p:cNvPr id="131" name="Google Shape;131;g257d30dd090_0_32"/>
            <p:cNvPicPr preferRelativeResize="0"/>
            <p:nvPr/>
          </p:nvPicPr>
          <p:blipFill rotWithShape="1">
            <a:blip r:embed="rId3">
              <a:alphaModFix/>
            </a:blip>
            <a:srcRect l="53768" t="35269" r="10637" b="27894"/>
            <a:stretch/>
          </p:blipFill>
          <p:spPr>
            <a:xfrm>
              <a:off x="534525" y="1424811"/>
              <a:ext cx="8152699" cy="474596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2" name="Google Shape;132;g257d30dd090_0_32"/>
            <p:cNvSpPr/>
            <p:nvPr/>
          </p:nvSpPr>
          <p:spPr>
            <a:xfrm>
              <a:off x="1441725" y="2168475"/>
              <a:ext cx="13824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" name="Google Shape;133;g257d30dd090_0_32"/>
            <p:cNvSpPr/>
            <p:nvPr/>
          </p:nvSpPr>
          <p:spPr>
            <a:xfrm>
              <a:off x="3424427" y="2087775"/>
              <a:ext cx="1259700" cy="7563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" name="Google Shape;134;g257d30dd090_0_32"/>
            <p:cNvSpPr/>
            <p:nvPr/>
          </p:nvSpPr>
          <p:spPr>
            <a:xfrm>
              <a:off x="5222050" y="2128125"/>
              <a:ext cx="12597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" name="Google Shape;135;g257d30dd090_0_32"/>
            <p:cNvSpPr/>
            <p:nvPr/>
          </p:nvSpPr>
          <p:spPr>
            <a:xfrm>
              <a:off x="7176150" y="2262325"/>
              <a:ext cx="12597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"/>
          <p:cNvSpPr txBox="1"/>
          <p:nvPr/>
        </p:nvSpPr>
        <p:spPr>
          <a:xfrm>
            <a:off x="127490" y="480740"/>
            <a:ext cx="11749876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Estimated Potential Customers in the Market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1" name="Google Shape;141;p2"/>
          <p:cNvGrpSpPr/>
          <p:nvPr/>
        </p:nvGrpSpPr>
        <p:grpSpPr>
          <a:xfrm>
            <a:off x="4326194" y="2017837"/>
            <a:ext cx="3146322" cy="3146322"/>
            <a:chOff x="4326194" y="2017837"/>
            <a:chExt cx="3146322" cy="3146322"/>
          </a:xfrm>
        </p:grpSpPr>
        <p:sp>
          <p:nvSpPr>
            <p:cNvPr id="142" name="Google Shape;142;p2"/>
            <p:cNvSpPr/>
            <p:nvPr/>
          </p:nvSpPr>
          <p:spPr>
            <a:xfrm>
              <a:off x="4326194" y="2017837"/>
              <a:ext cx="3146322" cy="3146322"/>
            </a:xfrm>
            <a:prstGeom prst="ellipse">
              <a:avLst/>
            </a:prstGeom>
            <a:solidFill>
              <a:schemeClr val="accent1"/>
            </a:solidFill>
            <a:ln w="25400" cap="flat" cmpd="sng">
              <a:solidFill>
                <a:srgbClr val="B3761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" name="Google Shape;143;p2"/>
            <p:cNvSpPr txBox="1"/>
            <p:nvPr/>
          </p:nvSpPr>
          <p:spPr>
            <a:xfrm>
              <a:off x="4739161" y="2717419"/>
              <a:ext cx="2320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Number of obtaining an official driving license</a:t>
              </a:r>
              <a:endParaRPr/>
            </a:p>
          </p:txBody>
        </p:sp>
        <p:sp>
          <p:nvSpPr>
            <p:cNvPr id="144" name="Google Shape;144;p2"/>
            <p:cNvSpPr txBox="1"/>
            <p:nvPr/>
          </p:nvSpPr>
          <p:spPr>
            <a:xfrm>
              <a:off x="4768645" y="3484888"/>
              <a:ext cx="2320413" cy="58477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2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2,326,000</a:t>
              </a:r>
              <a:endParaRPr/>
            </a:p>
          </p:txBody>
        </p:sp>
      </p:grpSp>
      <p:sp>
        <p:nvSpPr>
          <p:cNvPr id="145" name="Google Shape;145;p2"/>
          <p:cNvSpPr/>
          <p:nvPr/>
        </p:nvSpPr>
        <p:spPr>
          <a:xfrm>
            <a:off x="221062" y="2017837"/>
            <a:ext cx="3146322" cy="314632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rgbClr val="717F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2"/>
          <p:cNvSpPr txBox="1"/>
          <p:nvPr/>
        </p:nvSpPr>
        <p:spPr>
          <a:xfrm>
            <a:off x="756824" y="2788088"/>
            <a:ext cx="2074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r>
              <a:rPr lang="en-US" sz="1600">
                <a:solidFill>
                  <a:schemeClr val="lt1"/>
                </a:solidFill>
              </a:rPr>
              <a:t> between 15 to 69</a:t>
            </a:r>
            <a:endParaRPr sz="1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2"/>
          <p:cNvSpPr txBox="1"/>
          <p:nvPr/>
        </p:nvSpPr>
        <p:spPr>
          <a:xfrm>
            <a:off x="663513" y="3484888"/>
            <a:ext cx="232041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5,773,200</a:t>
            </a: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2"/>
          <p:cNvSpPr/>
          <p:nvPr/>
        </p:nvSpPr>
        <p:spPr>
          <a:xfrm>
            <a:off x="3578941" y="3373112"/>
            <a:ext cx="639097" cy="674157"/>
          </a:xfrm>
          <a:prstGeom prst="mathMinus">
            <a:avLst>
              <a:gd name="adj1" fmla="val 23520"/>
            </a:avLst>
          </a:prstGeom>
          <a:solidFill>
            <a:schemeClr val="accent3"/>
          </a:solidFill>
          <a:ln w="25400" cap="flat" cmpd="sng">
            <a:solidFill>
              <a:srgbClr val="924B2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2"/>
          <p:cNvSpPr/>
          <p:nvPr/>
        </p:nvSpPr>
        <p:spPr>
          <a:xfrm>
            <a:off x="7718322" y="3515685"/>
            <a:ext cx="875071" cy="523180"/>
          </a:xfrm>
          <a:prstGeom prst="mathEqual">
            <a:avLst>
              <a:gd name="adj1" fmla="val 23520"/>
              <a:gd name="adj2" fmla="val 11760"/>
            </a:avLst>
          </a:prstGeom>
          <a:solidFill>
            <a:schemeClr val="accent1"/>
          </a:solidFill>
          <a:ln w="25400" cap="flat" cmpd="sng">
            <a:solidFill>
              <a:srgbClr val="B3761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"/>
          <p:cNvSpPr/>
          <p:nvPr/>
        </p:nvSpPr>
        <p:spPr>
          <a:xfrm>
            <a:off x="8731044" y="2017837"/>
            <a:ext cx="3146322" cy="3146322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rgbClr val="924B2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2"/>
          <p:cNvSpPr txBox="1"/>
          <p:nvPr/>
        </p:nvSpPr>
        <p:spPr>
          <a:xfrm>
            <a:off x="9116875" y="2665620"/>
            <a:ext cx="2443482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Estimated Potential Customers</a:t>
            </a:r>
            <a:endParaRPr sz="1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2"/>
          <p:cNvSpPr txBox="1"/>
          <p:nvPr/>
        </p:nvSpPr>
        <p:spPr>
          <a:xfrm>
            <a:off x="9239944" y="3454090"/>
            <a:ext cx="232041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3,447,200</a:t>
            </a: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2"/>
          <p:cNvSpPr txBox="1"/>
          <p:nvPr/>
        </p:nvSpPr>
        <p:spPr>
          <a:xfrm>
            <a:off x="0" y="5244763"/>
            <a:ext cx="38199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(Census and Statistics Department, 2022)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2"/>
          <p:cNvSpPr txBox="1"/>
          <p:nvPr/>
        </p:nvSpPr>
        <p:spPr>
          <a:xfrm>
            <a:off x="4552010" y="5228937"/>
            <a:ext cx="38199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(Transport Department,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0" name="Google Shape;160;g257d30dd090_0_9"/>
          <p:cNvGraphicFramePr/>
          <p:nvPr/>
        </p:nvGraphicFramePr>
        <p:xfrm>
          <a:off x="468575" y="836565"/>
          <a:ext cx="11402500" cy="6377940"/>
        </p:xfrm>
        <a:graphic>
          <a:graphicData uri="http://schemas.openxmlformats.org/drawingml/2006/table">
            <a:tbl>
              <a:tblPr>
                <a:noFill/>
                <a:tableStyleId>{B844647F-7F3E-4E56-95B3-C03926BEA179}</a:tableStyleId>
              </a:tblPr>
              <a:tblGrid>
                <a:gridCol w="3204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23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43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38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Driving School</a:t>
                      </a:r>
                      <a:endParaRPr sz="1200" b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No of branches for registration</a:t>
                      </a:r>
                      <a:endParaRPr sz="800" b="1" i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Fee per hour</a:t>
                      </a:r>
                      <a:endParaRPr sz="1200" b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李健駕駛學校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LeeKin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13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HK$295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香港駕駛學院</a:t>
                      </a:r>
                      <a:b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</a:b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 School of monitoring</a:t>
                      </a:r>
                      <a:endParaRPr sz="900"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HK$356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鏗鏘駕駛學校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Hung Chun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A1 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a1 driving school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HK$290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80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新觀塘駕駛學院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800"/>
                        <a:buFont typeface="Arial"/>
                        <a:buNone/>
                      </a:pPr>
                      <a:r>
                        <a:rPr lang="en-US" sz="10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New Kwun Tong Driving school</a:t>
                      </a:r>
                      <a:endParaRPr sz="1000"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7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HK$319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好運駕駛學校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the good luck motoring school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3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HK$261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706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德安駕駛學校</a:t>
                      </a:r>
                      <a:b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</a:b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Tak On Driving School Limited</a:t>
                      </a:r>
                      <a:endParaRPr sz="2500" u="none" strike="noStrike" cap="none">
                        <a:solidFill>
                          <a:srgbClr val="FFFFFF"/>
                        </a:solidFill>
                        <a:highlight>
                          <a:srgbClr val="AF7C22"/>
                        </a:highlight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HK$332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61" name="Google Shape;161;g257d30dd090_0_9"/>
          <p:cNvSpPr txBox="1"/>
          <p:nvPr/>
        </p:nvSpPr>
        <p:spPr>
          <a:xfrm>
            <a:off x="355600" y="286266"/>
            <a:ext cx="1040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Overview of the Current Driving School Market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62" name="Google Shape;162;g257d30dd090_0_9"/>
          <p:cNvSpPr txBox="1"/>
          <p:nvPr/>
        </p:nvSpPr>
        <p:spPr>
          <a:xfrm>
            <a:off x="282400" y="6504000"/>
            <a:ext cx="75840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resources from the official website of the driving schools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63" name="Google Shape;163;g257d30dd090_0_9"/>
          <p:cNvSpPr/>
          <p:nvPr/>
        </p:nvSpPr>
        <p:spPr>
          <a:xfrm>
            <a:off x="633600" y="2887250"/>
            <a:ext cx="10924800" cy="7023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  <p:sp>
        <p:nvSpPr>
          <p:cNvPr id="169" name="Google Shape;169;p8"/>
          <p:cNvSpPr txBox="1"/>
          <p:nvPr/>
        </p:nvSpPr>
        <p:spPr>
          <a:xfrm>
            <a:off x="240191" y="327586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Macro 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Market Situation Analysis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: PEST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8"/>
          <p:cNvSpPr txBox="1"/>
          <p:nvPr/>
        </p:nvSpPr>
        <p:spPr>
          <a:xfrm>
            <a:off x="328967" y="1574401"/>
            <a:ext cx="9418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aphicFrame>
        <p:nvGraphicFramePr>
          <p:cNvPr id="171" name="Google Shape;171;p8"/>
          <p:cNvGraphicFramePr/>
          <p:nvPr/>
        </p:nvGraphicFramePr>
        <p:xfrm>
          <a:off x="328971" y="1077651"/>
          <a:ext cx="3000000" cy="3000000"/>
        </p:xfrm>
        <a:graphic>
          <a:graphicData uri="http://schemas.openxmlformats.org/drawingml/2006/table">
            <a:tbl>
              <a:tblPr firstRow="1" bandRow="1">
                <a:noFill/>
                <a:tableStyleId>{B844647F-7F3E-4E56-95B3-C03926BEA179}</a:tableStyleId>
              </a:tblPr>
              <a:tblGrid>
                <a:gridCol w="5551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51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84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Political / Legal</a:t>
                      </a:r>
                      <a:endParaRPr sz="1900" b="1" u="sng" strike="noStrike" cap="none">
                        <a:solidFill>
                          <a:srgbClr val="524C43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The Transport Department has introduced measures to increase the number of driving tests, including increasing manpower to improve work efficiency and streamlining processes (Legco, 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Continuing Education fund scheme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Consumption Voucher scheme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Comprehensive transportation network: Tseung Kwan O - Lam Tin Tunnel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Economic</a:t>
                      </a:r>
                      <a:r>
                        <a:rPr lang="en-US" sz="1800" b="1" u="none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 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Hong Kong economy is beginning to recover as GDP growth at 2023 Q1 (HKEconomy,2023)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Rising oil prices (HKEconomy,2023)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First registration tax and vehicle license fees for private cars have increased (Financial Budget 2021, 2021)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solidFill>
                      <a:srgbClr val="EAD1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2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>
                          <a:solidFill>
                            <a:srgbClr val="524C43"/>
                          </a:solidFill>
                        </a:rPr>
                        <a:t>Social</a:t>
                      </a:r>
                      <a:r>
                        <a:rPr lang="en-US" sz="1800" b="1" u="none" strike="noStrike" cap="none">
                          <a:solidFill>
                            <a:srgbClr val="524C43"/>
                          </a:solidFill>
                        </a:rPr>
                        <a:t> 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Population of eligible for learning car decrease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Attitude towards the ownership of car because of environmental concerns (Tao, He and Thøgersen, 2019)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Lifestyle changes: Work from home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More popular for car rental (HKET, 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D9E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>
                          <a:solidFill>
                            <a:srgbClr val="524C43"/>
                          </a:solidFill>
                        </a:rPr>
                        <a:t>Technological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Increasing availability of online learning platforms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The use of telematics technology in vehicles can provide real-time feedback on driving behavior (damoov, 2023)</a:t>
                      </a:r>
                      <a:endParaRPr sz="1800" b="1" u="none" strike="noStrike" cap="none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Popularity of Metaverse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Popularity of mobile app and online payment method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93C4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7" name="Google Shape;177;g2581868ec16_0_12"/>
          <p:cNvGraphicFramePr/>
          <p:nvPr/>
        </p:nvGraphicFramePr>
        <p:xfrm>
          <a:off x="164938" y="663050"/>
          <a:ext cx="11862125" cy="4465260"/>
        </p:xfrm>
        <a:graphic>
          <a:graphicData uri="http://schemas.openxmlformats.org/drawingml/2006/table">
            <a:tbl>
              <a:tblPr>
                <a:noFill/>
                <a:tableStyleId>{329E032B-8F42-4AA4-B055-66239721D92F}</a:tableStyleId>
              </a:tblPr>
              <a:tblGrid>
                <a:gridCol w="2372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72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Inbound Logistics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Operations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2A9D8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Outbound Logistics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E9C46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Marketing &amp; Sales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F4A26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Services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6D9E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54000"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Instructors: Personnel with professional driving skills and teaching abilities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Training vehicles:Easy to drive New Toyota Prius-C (automatic transmission) and Toyota Yaris RS (manual transmission)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Training materials: Free training materials for student for written test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Free for the theoretical session for written test and road test 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Experienced driving master offer quality lesson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Same master throughout the course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Well trained CS team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Provide lessons in two languages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2A9D8F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Easy to make reservation with master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E9C46A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Promotion through social media platform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Souvenir (car model and umbrella) 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Collaboration with TVB actor - 鄭世豪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F4A261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Free agency and scheduling exam arrangement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Provide different courses to meet continuous needs for drives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6D9E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78" name="Google Shape;178;g2581868ec16_0_12"/>
          <p:cNvGraphicFramePr/>
          <p:nvPr/>
        </p:nvGraphicFramePr>
        <p:xfrm>
          <a:off x="164950" y="5128300"/>
          <a:ext cx="11924100" cy="1036300"/>
        </p:xfrm>
        <a:graphic>
          <a:graphicData uri="http://schemas.openxmlformats.org/drawingml/2006/table">
            <a:tbl>
              <a:tblPr>
                <a:noFill/>
                <a:tableStyleId>{329E032B-8F42-4AA4-B055-66239721D92F}</a:tableStyleId>
              </a:tblPr>
              <a:tblGrid>
                <a:gridCol w="3974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4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74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6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Infrastructure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10 accessibility point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E6B8A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Technological Development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adopt social media platform as promotion tools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Procurement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source reliable and rich experience driving master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B6D7A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79" name="Google Shape;179;g2581868ec16_0_12"/>
          <p:cNvSpPr txBox="1"/>
          <p:nvPr/>
        </p:nvSpPr>
        <p:spPr>
          <a:xfrm>
            <a:off x="-72150" y="8720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Micro Market Situation Analysis: Value Chain Model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9"/>
          <p:cNvSpPr txBox="1"/>
          <p:nvPr/>
        </p:nvSpPr>
        <p:spPr>
          <a:xfrm>
            <a:off x="355600" y="97845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Summary of 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Market Situation Analysis: 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SWOT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85" name="Google Shape;185;p9"/>
          <p:cNvGraphicFramePr/>
          <p:nvPr/>
        </p:nvGraphicFramePr>
        <p:xfrm>
          <a:off x="355596" y="682859"/>
          <a:ext cx="10049550" cy="6057400"/>
        </p:xfrm>
        <a:graphic>
          <a:graphicData uri="http://schemas.openxmlformats.org/drawingml/2006/table">
            <a:tbl>
              <a:tblPr firstRow="1" bandRow="1">
                <a:noFill/>
                <a:tableStyleId>{B844647F-7F3E-4E56-95B3-C03926BEA179}</a:tableStyleId>
              </a:tblPr>
              <a:tblGrid>
                <a:gridCol w="5024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4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77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S</a:t>
                      </a:r>
                      <a:endParaRPr sz="800"/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Instructors: Personnel with professional driving skills and teaching abilities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Training vehicles:New Toyota Prius-C (automatic transmission) and Toyota Yaris RS (manual transmission)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Training materials: Free training materials for student for written test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Lesson in different languages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Free for the theoretical session for written test and road test 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Experienced driving master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Well trained CS team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Easy to make reservation with master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Free agency and scheduling exam arrangement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Provide different courses to meet continuous needs for drives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10 accessibility point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W</a:t>
                      </a:r>
                      <a:endParaRPr sz="800" u="none" strike="noStrike" cap="none"/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Insufficient social media promotion means to reach the target customer</a:t>
                      </a:r>
                      <a:endParaRPr sz="1200" u="none" strike="noStrike" cap="none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Unattractive sovironeir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online booking platform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enclose all Hung Chun’s social media at the official website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installment payment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200" u="none" strike="noStrike" cap="none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27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O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The Transport Department has introduced measures to increase the number of driving tests, including increasing manpower to improve work efficiency and streamlining processes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Continuing Education fund scheme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Consumption Voucher scheme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Comprehensive transportation network: Tseung Kwan O - Lam Tin Tunnel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Hong Kong economy is beginning to recover as GDP growth at 2023 Q1 (HKEconomy,2023)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Increasing availability of online learning platforms</a:t>
                      </a:r>
                      <a:endParaRPr sz="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The use of telematics technology in vehicles can provide real-time feedback on driving behavior (damoov, 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Popularity of Metaverse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Popularity of mobile app and online payment method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More popular for car rental (HKET, 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Rising oil prices (HKEconomy,2023)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Population of eligible for learning car decrease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Attitude towards the ownership of car because of environmental concerns (Tao, He and Thøgersen, 2019)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Lifestyle changes: Work from home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First registration tax and vehicle license fees for private cars have increased (Financial Budget 2021, 2021)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1" name="Google Shape;191;g257f8502f56_1_35"/>
          <p:cNvGraphicFramePr/>
          <p:nvPr/>
        </p:nvGraphicFramePr>
        <p:xfrm>
          <a:off x="288613" y="1260075"/>
          <a:ext cx="11771050" cy="5087882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152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4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7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56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86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7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422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8422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045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 </a:t>
                      </a:r>
                      <a:endParaRPr sz="1200"/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HK School of Motoring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Lee Kin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 A1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New Kwun Tong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Good Luck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Tak On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Hung Chun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55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Price of private car lessons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(Fee per hour)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HK$356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HK$295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 HK$290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HK$319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HK$261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HK$332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HK$310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682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Package Choice of Private Car lessons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3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(36/41/46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6 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(5/7/21/51/53/68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(15/19/25/29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(9/19/40/44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2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(15/25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(15/21/27/35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3 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(7/15/25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can add lessons (by 45 min) on top of packages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40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No. of branches for registration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12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13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 10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 7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3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2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10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5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Online Application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Not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Not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9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26FAA"/>
                          </a:solidFill>
                        </a:rPr>
                        <a:t>Type of cars available to learn</a:t>
                      </a:r>
                      <a:endParaRPr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8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10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3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3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92" name="Google Shape;192;g257f8502f56_1_35"/>
          <p:cNvSpPr txBox="1"/>
          <p:nvPr/>
        </p:nvSpPr>
        <p:spPr>
          <a:xfrm>
            <a:off x="207100" y="228625"/>
            <a:ext cx="11694000" cy="6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900" b="1">
                <a:solidFill>
                  <a:srgbClr val="524C43"/>
                </a:solidFill>
              </a:rPr>
              <a:t>Comparison of Quality </a:t>
            </a:r>
            <a:endParaRPr sz="2600" b="1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93" name="Google Shape;193;g257f8502f56_1_35"/>
          <p:cNvSpPr txBox="1"/>
          <p:nvPr/>
        </p:nvSpPr>
        <p:spPr>
          <a:xfrm>
            <a:off x="8456425" y="6366450"/>
            <a:ext cx="3350400" cy="30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(Created by Author, till 8/7/23)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94" name="Google Shape;194;g257f8502f56_1_35"/>
          <p:cNvSpPr/>
          <p:nvPr/>
        </p:nvSpPr>
        <p:spPr>
          <a:xfrm>
            <a:off x="10217450" y="1011450"/>
            <a:ext cx="1760700" cy="53550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0" name="Google Shape;200;g257f8502f56_1_207"/>
          <p:cNvGraphicFramePr/>
          <p:nvPr/>
        </p:nvGraphicFramePr>
        <p:xfrm>
          <a:off x="8055500" y="1330773"/>
          <a:ext cx="3820775" cy="1462980"/>
        </p:xfrm>
        <a:graphic>
          <a:graphicData uri="http://schemas.openxmlformats.org/drawingml/2006/table">
            <a:tbl>
              <a:tblPr>
                <a:noFill/>
                <a:tableStyleId>{B844647F-7F3E-4E56-95B3-C03926BEA179}</a:tableStyleId>
              </a:tblPr>
              <a:tblGrid>
                <a:gridCol w="1185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5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04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0C0"/>
                        </a:buClr>
                        <a:buSzPts val="3600"/>
                        <a:buFont typeface="Gill Sans"/>
                        <a:buNone/>
                      </a:pPr>
                      <a:r>
                        <a:rPr lang="en-US" sz="3600" b="1" u="none" strike="noStrike" cap="none">
                          <a:solidFill>
                            <a:srgbClr val="0070C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S</a:t>
                      </a:r>
                      <a:endParaRPr sz="3600" b="1" u="none" strike="noStrike" cap="none">
                        <a:solidFill>
                          <a:srgbClr val="0070C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0000"/>
                        </a:buClr>
                        <a:buSzPts val="2000"/>
                        <a:buFont typeface="Gill Sans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Age</a:t>
                      </a:r>
                      <a:endParaRPr sz="2000" b="1" u="none" strike="noStrike" cap="none">
                        <a:solidFill>
                          <a:srgbClr val="C0000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0C0"/>
                        </a:buClr>
                        <a:buSzPts val="3600"/>
                        <a:buFont typeface="Gill Sans"/>
                        <a:buNone/>
                      </a:pPr>
                      <a:r>
                        <a:rPr lang="en-US" sz="3600" b="1" u="none" strike="noStrike" cap="none">
                          <a:solidFill>
                            <a:srgbClr val="0070C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T</a:t>
                      </a:r>
                      <a:endParaRPr sz="3600" b="1" u="none" strike="noStrike" cap="none">
                        <a:solidFill>
                          <a:srgbClr val="0070C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0000"/>
                        </a:buClr>
                        <a:buSzPts val="2000"/>
                        <a:buFont typeface="Gill Sans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18-6</a:t>
                      </a:r>
                      <a:r>
                        <a:rPr lang="en-US" sz="2000" b="1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9</a:t>
                      </a:r>
                      <a:endParaRPr sz="2000" b="1" u="none" strike="noStrike" cap="none">
                        <a:solidFill>
                          <a:srgbClr val="C0000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1" name="Google Shape;201;g257f8502f56_1_207"/>
          <p:cNvSpPr txBox="1"/>
          <p:nvPr/>
        </p:nvSpPr>
        <p:spPr>
          <a:xfrm>
            <a:off x="124034" y="231545"/>
            <a:ext cx="11248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2800" b="1">
                <a:solidFill>
                  <a:schemeClr val="dk1"/>
                </a:solidFill>
              </a:rPr>
              <a:t> </a:t>
            </a:r>
            <a:r>
              <a:rPr lang="en-US" sz="2800" b="1">
                <a:solidFill>
                  <a:srgbClr val="524C43"/>
                </a:solidFill>
              </a:rPr>
              <a:t>Segmentation, Target &amp; Positioning Map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g257f8502f56_1_207"/>
          <p:cNvSpPr txBox="1"/>
          <p:nvPr/>
        </p:nvSpPr>
        <p:spPr>
          <a:xfrm>
            <a:off x="5244922" y="1908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03" name="Google Shape;203;g257f8502f56_1_207"/>
          <p:cNvGrpSpPr/>
          <p:nvPr/>
        </p:nvGrpSpPr>
        <p:grpSpPr>
          <a:xfrm>
            <a:off x="1294225" y="662900"/>
            <a:ext cx="9729725" cy="5896375"/>
            <a:chOff x="1294225" y="662900"/>
            <a:chExt cx="9729725" cy="5896375"/>
          </a:xfrm>
        </p:grpSpPr>
        <p:sp>
          <p:nvSpPr>
            <p:cNvPr id="204" name="Google Shape;204;g257f8502f56_1_207"/>
            <p:cNvSpPr txBox="1"/>
            <p:nvPr/>
          </p:nvSpPr>
          <p:spPr>
            <a:xfrm>
              <a:off x="1513557" y="662900"/>
              <a:ext cx="1551600" cy="47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5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Price</a:t>
              </a:r>
              <a:endParaRPr sz="2500"/>
            </a:p>
          </p:txBody>
        </p:sp>
        <p:sp>
          <p:nvSpPr>
            <p:cNvPr id="205" name="Google Shape;205;g257f8502f56_1_207"/>
            <p:cNvSpPr txBox="1"/>
            <p:nvPr/>
          </p:nvSpPr>
          <p:spPr>
            <a:xfrm>
              <a:off x="9577350" y="5725075"/>
              <a:ext cx="1446600" cy="47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5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Quality</a:t>
              </a:r>
              <a:r>
                <a:rPr lang="en-US" sz="18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endParaRPr/>
            </a:p>
          </p:txBody>
        </p:sp>
        <p:pic>
          <p:nvPicPr>
            <p:cNvPr id="206" name="Google Shape;206;g257f8502f56_1_20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4988500" y="2902637"/>
              <a:ext cx="1101100" cy="67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7" name="Google Shape;207;g257f8502f56_1_207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4421075" y="2060150"/>
              <a:ext cx="1101100" cy="1101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8" name="Google Shape;208;g257f8502f56_1_20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4505924" y="5048575"/>
              <a:ext cx="2066244" cy="67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9" name="Google Shape;209;g257f8502f56_1_207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4896125" y="4508525"/>
              <a:ext cx="1193475" cy="45086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0" name="Google Shape;210;g257f8502f56_1_207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7507350" y="3827213"/>
              <a:ext cx="1551541" cy="5232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1" name="Google Shape;211;g257f8502f56_1_207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089249" y="1098852"/>
              <a:ext cx="1723872" cy="4076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2" name="Google Shape;212;g257f8502f56_1_207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3822151" y="1715425"/>
              <a:ext cx="741387" cy="8002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13" name="Google Shape;213;g257f8502f56_1_207"/>
            <p:cNvSpPr/>
            <p:nvPr/>
          </p:nvSpPr>
          <p:spPr>
            <a:xfrm>
              <a:off x="1294225" y="5471575"/>
              <a:ext cx="8112600" cy="87630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g257f8502f56_1_207"/>
            <p:cNvSpPr/>
            <p:nvPr/>
          </p:nvSpPr>
          <p:spPr>
            <a:xfrm>
              <a:off x="1586150" y="1175175"/>
              <a:ext cx="944100" cy="5384100"/>
            </a:xfrm>
            <a:prstGeom prst="up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257f8502f56_1_22"/>
          <p:cNvSpPr txBox="1"/>
          <p:nvPr/>
        </p:nvSpPr>
        <p:spPr>
          <a:xfrm>
            <a:off x="8841875" y="6351700"/>
            <a:ext cx="3350400" cy="30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(Created by Author, till 8/7/23)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21" name="Google Shape;221;g257f8502f56_1_22"/>
          <p:cNvSpPr txBox="1"/>
          <p:nvPr/>
        </p:nvSpPr>
        <p:spPr>
          <a:xfrm>
            <a:off x="207100" y="228625"/>
            <a:ext cx="11694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rgbClr val="524C43"/>
                </a:solidFill>
              </a:rPr>
              <a:t>Comparison of Popularity and Frequency of Posts of Social Media Platforms</a:t>
            </a:r>
            <a:endParaRPr sz="2400" b="1">
              <a:solidFill>
                <a:srgbClr val="524C43"/>
              </a:solidFill>
            </a:endParaRPr>
          </a:p>
        </p:txBody>
      </p:sp>
      <p:graphicFrame>
        <p:nvGraphicFramePr>
          <p:cNvPr id="222" name="Google Shape;222;g257f8502f56_1_22"/>
          <p:cNvGraphicFramePr/>
          <p:nvPr/>
        </p:nvGraphicFramePr>
        <p:xfrm>
          <a:off x="207100" y="1065975"/>
          <a:ext cx="11591925" cy="5066477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2009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0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53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8105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 </a:t>
                      </a:r>
                      <a:endParaRPr/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YouTube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 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Facebook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 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Instagram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86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Hong Kong School of Motoring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336 Subscribers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13K followers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4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1.33K followers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4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Lee Kin Driving School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1.05K Subscribers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0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11K Followers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5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1.90K followers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5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A1 Driving School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/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/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4.65K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followers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312 followers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New Kwun Tong Driving School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42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Subscribers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0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2.99K</a:t>
                      </a:r>
                      <a:endParaRPr b="1">
                        <a:solidFill>
                          <a:srgbClr val="7030A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Followers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3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243 Followers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3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Hung Chun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2.62K subscribers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0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1.51K</a:t>
                      </a:r>
                      <a:endParaRPr b="1">
                        <a:solidFill>
                          <a:srgbClr val="9900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Followers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174 followers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Good Luck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Tak On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23" name="Google Shape;223;g257f8502f56_1_22"/>
          <p:cNvSpPr/>
          <p:nvPr/>
        </p:nvSpPr>
        <p:spPr>
          <a:xfrm>
            <a:off x="333150" y="4688050"/>
            <a:ext cx="10924800" cy="7023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3"/>
          <p:cNvSpPr txBox="1"/>
          <p:nvPr/>
        </p:nvSpPr>
        <p:spPr>
          <a:xfrm>
            <a:off x="457200" y="402471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Examples (Facebook, IG)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9" name="Google Shape;229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37909" y="69371"/>
            <a:ext cx="1678730" cy="917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8100" y="1194650"/>
            <a:ext cx="3131625" cy="283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320375" y="1231325"/>
            <a:ext cx="2624274" cy="41120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149112" y="1240825"/>
            <a:ext cx="2248200" cy="3849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1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537896" y="1520863"/>
            <a:ext cx="2473142" cy="3532999"/>
          </a:xfrm>
          <a:prstGeom prst="rect">
            <a:avLst/>
          </a:prstGeom>
          <a:noFill/>
          <a:ln>
            <a:noFill/>
          </a:ln>
        </p:spPr>
      </p:pic>
      <p:sp>
        <p:nvSpPr>
          <p:cNvPr id="234" name="Google Shape;234;p13"/>
          <p:cNvSpPr txBox="1"/>
          <p:nvPr/>
        </p:nvSpPr>
        <p:spPr>
          <a:xfrm>
            <a:off x="7485853" y="5134200"/>
            <a:ext cx="3730800" cy="17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2E2E2E"/>
                </a:solidFill>
              </a:rPr>
              <a:t>Perceived relevant marketing content that match their specific needs/ interests affect purchasing behavior </a:t>
            </a:r>
            <a:r>
              <a:rPr lang="en-US" sz="2000">
                <a:solidFill>
                  <a:schemeClr val="dk1"/>
                </a:solidFill>
              </a:rPr>
              <a:t>(</a:t>
            </a:r>
            <a:r>
              <a:rPr lang="en-US" sz="2000">
                <a:solidFill>
                  <a:schemeClr val="dk1"/>
                </a:solidFill>
                <a:uFill>
                  <a:noFill/>
                </a:u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Thaker et al., 2020</a:t>
            </a:r>
            <a:r>
              <a:rPr lang="en-US" sz="2000">
                <a:solidFill>
                  <a:schemeClr val="dk1"/>
                </a:solidFill>
              </a:rPr>
              <a:t>)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257f8502f56_1_238"/>
          <p:cNvSpPr txBox="1"/>
          <p:nvPr/>
        </p:nvSpPr>
        <p:spPr>
          <a:xfrm>
            <a:off x="1534825" y="1985525"/>
            <a:ext cx="6444000" cy="18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Gill Sans"/>
              <a:buChar char="●"/>
            </a:pPr>
            <a:r>
              <a:rPr lang="en-US" sz="2400">
                <a:latin typeface="Gill Sans"/>
                <a:ea typeface="Gill Sans"/>
                <a:cs typeface="Gill Sans"/>
                <a:sym typeface="Gill Sans"/>
              </a:rPr>
              <a:t>Use of Reels</a:t>
            </a:r>
            <a:endParaRPr sz="26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Gill Sans"/>
              <a:buChar char="●"/>
            </a:pPr>
            <a:r>
              <a:rPr lang="en-US" sz="2400">
                <a:latin typeface="Gill Sans"/>
                <a:ea typeface="Gill Sans"/>
                <a:cs typeface="Gill Sans"/>
                <a:sym typeface="Gill Sans"/>
              </a:rPr>
              <a:t>Consistent design layout</a:t>
            </a:r>
            <a:endParaRPr sz="24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Gill Sans"/>
              <a:buChar char="●"/>
            </a:pPr>
            <a:r>
              <a:rPr lang="en-US" sz="2400">
                <a:latin typeface="Gill Sans"/>
                <a:ea typeface="Gill Sans"/>
                <a:cs typeface="Gill Sans"/>
                <a:sym typeface="Gill Sans"/>
              </a:rPr>
              <a:t>Consistent upload as Facebook</a:t>
            </a:r>
            <a:endParaRPr sz="24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Gill Sans"/>
              <a:buChar char="●"/>
            </a:pPr>
            <a:r>
              <a:rPr lang="en-US" sz="2400">
                <a:latin typeface="Gill Sans"/>
                <a:ea typeface="Gill Sans"/>
                <a:cs typeface="Gill Sans"/>
                <a:sym typeface="Gill Sans"/>
              </a:rPr>
              <a:t>Maintain customer relationships</a:t>
            </a:r>
            <a:endParaRPr sz="2400"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id="241" name="Google Shape;241;g257f8502f56_1_238"/>
          <p:cNvPicPr preferRelativeResize="0"/>
          <p:nvPr/>
        </p:nvPicPr>
        <p:blipFill rotWithShape="1">
          <a:blip r:embed="rId3">
            <a:alphaModFix/>
          </a:blip>
          <a:srcRect r="48127" b="7450"/>
          <a:stretch/>
        </p:blipFill>
        <p:spPr>
          <a:xfrm>
            <a:off x="577223" y="1174550"/>
            <a:ext cx="1115074" cy="123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g257f8502f56_1_238"/>
          <p:cNvPicPr preferRelativeResize="0"/>
          <p:nvPr/>
        </p:nvPicPr>
        <p:blipFill rotWithShape="1">
          <a:blip r:embed="rId3">
            <a:alphaModFix/>
          </a:blip>
          <a:srcRect l="48390" t="-4354" r="1865" b="6497"/>
          <a:stretch/>
        </p:blipFill>
        <p:spPr>
          <a:xfrm>
            <a:off x="629066" y="3544725"/>
            <a:ext cx="1011403" cy="123130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g257f8502f56_1_238"/>
          <p:cNvSpPr txBox="1"/>
          <p:nvPr/>
        </p:nvSpPr>
        <p:spPr>
          <a:xfrm>
            <a:off x="1673347" y="4274825"/>
            <a:ext cx="8327400" cy="230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Gill Sans"/>
              <a:buChar char="●"/>
            </a:pPr>
            <a:r>
              <a:rPr lang="en-US" sz="23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Does not indicate direct messaging service</a:t>
            </a:r>
            <a:endParaRPr sz="23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914400" lvl="1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Gill Sans"/>
              <a:buChar char="○"/>
            </a:pPr>
            <a:r>
              <a:rPr lang="en-US" sz="23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Immediacy of Communication positively influences purchase communication (Huang et al., 2022)</a:t>
            </a:r>
            <a:endParaRPr sz="23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Gill Sans"/>
              <a:buChar char="●"/>
            </a:pPr>
            <a:r>
              <a:rPr lang="en-US" sz="23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Few comments</a:t>
            </a:r>
            <a:endParaRPr sz="23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914400" lvl="1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Gill Sans"/>
              <a:buChar char="○"/>
            </a:pPr>
            <a:r>
              <a:rPr lang="en-US" sz="23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Limit word of mouth marketing</a:t>
            </a:r>
            <a:endParaRPr sz="23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3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44" name="Google Shape;244;g257f8502f56_1_238"/>
          <p:cNvSpPr txBox="1"/>
          <p:nvPr/>
        </p:nvSpPr>
        <p:spPr>
          <a:xfrm>
            <a:off x="577225" y="398550"/>
            <a:ext cx="76689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latin typeface="Gill Sans"/>
                <a:ea typeface="Gill Sans"/>
                <a:cs typeface="Gill Sans"/>
                <a:sym typeface="Gill Sans"/>
              </a:rPr>
              <a:t>Strengths and Weaknesses of FB/IG</a:t>
            </a:r>
            <a:endParaRPr sz="3600"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257f8502f56_1_176"/>
          <p:cNvSpPr txBox="1">
            <a:spLocks noGrp="1"/>
          </p:cNvSpPr>
          <p:nvPr>
            <p:ph type="body" idx="1"/>
          </p:nvPr>
        </p:nvSpPr>
        <p:spPr>
          <a:xfrm>
            <a:off x="291600" y="584850"/>
            <a:ext cx="11608800" cy="6524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45720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1) Recommend: </a:t>
            </a:r>
            <a:r>
              <a:rPr lang="en-US" sz="2300"/>
              <a:t>More frequent update of social media posts to allow customers to get more    </a:t>
            </a:r>
            <a:endParaRPr sz="23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/>
              <a:t>     information, which contributes to brand trust (Puspaningrum, 2022)</a:t>
            </a:r>
            <a:endParaRPr sz="2300"/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Social media has positive effects on consumers’ purchasing decisions (Yogesh and Yesha, 2018)</a:t>
            </a:r>
            <a:endParaRPr sz="2300"/>
          </a:p>
          <a:p>
            <a:pPr marL="1828800" lvl="1" indent="-37465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300"/>
              <a:buChar char="○"/>
            </a:pPr>
            <a:r>
              <a:rPr lang="en-US" sz="2300">
                <a:solidFill>
                  <a:srgbClr val="FF0000"/>
                </a:solidFill>
              </a:rPr>
              <a:t>Direct Effect</a:t>
            </a:r>
            <a:endParaRPr sz="2300">
              <a:solidFill>
                <a:srgbClr val="FF0000"/>
              </a:solidFill>
            </a:endParaRPr>
          </a:p>
          <a:p>
            <a:pPr marL="1828800" lvl="1" indent="-37465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300"/>
              <a:buChar char="○"/>
            </a:pPr>
            <a:r>
              <a:rPr lang="en-US" sz="2300">
                <a:solidFill>
                  <a:srgbClr val="FF0000"/>
                </a:solidFill>
              </a:rPr>
              <a:t>Indirect Effect: </a:t>
            </a:r>
            <a:r>
              <a:rPr lang="en-US" sz="2300">
                <a:solidFill>
                  <a:schemeClr val="dk1"/>
                </a:solidFill>
              </a:rPr>
              <a:t>d</a:t>
            </a:r>
            <a:r>
              <a:rPr lang="en-US" sz="2300"/>
              <a:t>uring earlier decision touch point through brand trust </a:t>
            </a:r>
            <a:r>
              <a:rPr lang="en-US" sz="2300">
                <a:solidFill>
                  <a:schemeClr val="dk1"/>
                </a:solidFill>
              </a:rPr>
              <a:t>(Hanaysha, 2022)</a:t>
            </a:r>
            <a:endParaRPr sz="2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2) Recommend: No need to differentiate social media platforms according to age group</a:t>
            </a:r>
            <a:endParaRPr sz="2300">
              <a:solidFill>
                <a:schemeClr val="dk1"/>
              </a:solidFill>
            </a:endParaRPr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>
                <a:solidFill>
                  <a:schemeClr val="dk1"/>
                </a:solidFill>
              </a:rPr>
              <a:t>Social media does not have impact on different demographic segments of consumers </a:t>
            </a:r>
            <a:endParaRPr sz="2300">
              <a:solidFill>
                <a:schemeClr val="dk1"/>
              </a:solidFill>
            </a:endParaRPr>
          </a:p>
          <a:p>
            <a:pPr marL="91440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(Yogesh and Yesha, 2014)</a:t>
            </a:r>
            <a:endParaRPr sz="2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3) Recommend: More interaction such as a polls on instagram to decide souvenir   </a:t>
            </a:r>
            <a:endParaRPr sz="2300">
              <a:solidFill>
                <a:schemeClr val="dk1"/>
              </a:solidFill>
            </a:endParaRPr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Enjoyment (Pietro and Pantano, 2012)  and interactiveness (Hanaysha,2022) on social media influences purchasing decision </a:t>
            </a:r>
            <a:endParaRPr sz="23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/>
              <a:t>4) Include customer review</a:t>
            </a:r>
            <a:endParaRPr sz="2300"/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People rely on others’ experience before purchase (Kapoor et al., 2018)</a:t>
            </a:r>
            <a:endParaRPr sz="2300"/>
          </a:p>
          <a:p>
            <a:pPr marL="914400" lvl="0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People trust review from strangers and friends also equally (</a:t>
            </a:r>
            <a:r>
              <a:rPr lang="en-US" sz="2300">
                <a:solidFill>
                  <a:schemeClr val="dk1"/>
                </a:solidFill>
              </a:rPr>
              <a:t>Yogesh and Yesha, 2014</a:t>
            </a:r>
            <a:endParaRPr sz="2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2300">
              <a:solidFill>
                <a:schemeClr val="dk1"/>
              </a:solidFill>
            </a:endParaRPr>
          </a:p>
        </p:txBody>
      </p:sp>
      <p:sp>
        <p:nvSpPr>
          <p:cNvPr id="251" name="Google Shape;251;g257f8502f56_1_176"/>
          <p:cNvSpPr txBox="1"/>
          <p:nvPr/>
        </p:nvSpPr>
        <p:spPr>
          <a:xfrm>
            <a:off x="249000" y="245675"/>
            <a:ext cx="116940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>
                <a:solidFill>
                  <a:srgbClr val="524C43"/>
                </a:solidFill>
              </a:rPr>
              <a:t>Recommendations</a:t>
            </a:r>
            <a:endParaRPr sz="2700" b="1">
              <a:solidFill>
                <a:srgbClr val="524C43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4"/>
          <p:cNvSpPr txBox="1"/>
          <p:nvPr/>
        </p:nvSpPr>
        <p:spPr>
          <a:xfrm>
            <a:off x="294640" y="277101"/>
            <a:ext cx="117957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</a:rPr>
              <a:t>Current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Traditional Promotion Tools adapted by Hung Chun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7" name="Google Shape;257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2700" y="1652950"/>
            <a:ext cx="4711925" cy="3305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6001" y="1767388"/>
            <a:ext cx="5069299" cy="3108675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14"/>
          <p:cNvSpPr txBox="1"/>
          <p:nvPr/>
        </p:nvSpPr>
        <p:spPr>
          <a:xfrm>
            <a:off x="1910080" y="5115531"/>
            <a:ext cx="298704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Leaflets Delivery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0" name="Google Shape;260;p14"/>
          <p:cNvSpPr txBox="1"/>
          <p:nvPr/>
        </p:nvSpPr>
        <p:spPr>
          <a:xfrm>
            <a:off x="7802362" y="5069782"/>
            <a:ext cx="298704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Souvenir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257f8502f56_1_90"/>
          <p:cNvSpPr txBox="1"/>
          <p:nvPr/>
        </p:nvSpPr>
        <p:spPr>
          <a:xfrm>
            <a:off x="284807" y="117172"/>
            <a:ext cx="117957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4Ps of Hung Chung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7" name="Google Shape;267;g257f8502f56_1_90"/>
          <p:cNvSpPr/>
          <p:nvPr/>
        </p:nvSpPr>
        <p:spPr>
          <a:xfrm>
            <a:off x="2564900" y="645900"/>
            <a:ext cx="8385000" cy="23322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lt1"/>
                </a:solidFill>
              </a:rPr>
              <a:t> </a:t>
            </a: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g257f8502f56_1_90"/>
          <p:cNvSpPr/>
          <p:nvPr/>
        </p:nvSpPr>
        <p:spPr>
          <a:xfrm>
            <a:off x="2564900" y="3093500"/>
            <a:ext cx="6522300" cy="10515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g257f8502f56_1_90"/>
          <p:cNvSpPr txBox="1"/>
          <p:nvPr/>
        </p:nvSpPr>
        <p:spPr>
          <a:xfrm>
            <a:off x="763445" y="995207"/>
            <a:ext cx="1917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roduct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0" name="Google Shape;270;g257f8502f56_1_90"/>
          <p:cNvSpPr txBox="1"/>
          <p:nvPr/>
        </p:nvSpPr>
        <p:spPr>
          <a:xfrm>
            <a:off x="718544" y="2978127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rice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1" name="Google Shape;271;g257f8502f56_1_90"/>
          <p:cNvSpPr txBox="1"/>
          <p:nvPr/>
        </p:nvSpPr>
        <p:spPr>
          <a:xfrm>
            <a:off x="718543" y="4311890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lace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2" name="Google Shape;272;g257f8502f56_1_90"/>
          <p:cNvSpPr txBox="1"/>
          <p:nvPr/>
        </p:nvSpPr>
        <p:spPr>
          <a:xfrm>
            <a:off x="718551" y="5645669"/>
            <a:ext cx="1863000" cy="8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8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0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romotion</a:t>
            </a:r>
            <a:endParaRPr sz="20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3" name="Google Shape;273;g257f8502f56_1_90"/>
          <p:cNvSpPr/>
          <p:nvPr/>
        </p:nvSpPr>
        <p:spPr>
          <a:xfrm>
            <a:off x="2564900" y="4298748"/>
            <a:ext cx="4524600" cy="9234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4" name="Google Shape;274;g257f8502f56_1_90"/>
          <p:cNvSpPr txBox="1"/>
          <p:nvPr/>
        </p:nvSpPr>
        <p:spPr>
          <a:xfrm>
            <a:off x="2885975" y="889575"/>
            <a:ext cx="5094600" cy="203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Shopping goods and services                    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9 Types of vehicles available </a:t>
            </a:r>
            <a:r>
              <a:rPr lang="en-US" sz="1800" b="1">
                <a:solidFill>
                  <a:schemeClr val="dk1"/>
                </a:solidFill>
              </a:rPr>
              <a:t>to learn</a:t>
            </a:r>
            <a:endParaRPr sz="1800" b="1">
              <a:solidFill>
                <a:schemeClr val="dk1"/>
              </a:solidFill>
            </a:endParaRPr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Private car                     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Light goods vehicle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Bus                            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Motorcycle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Articulated vehicle</a:t>
            </a:r>
            <a:endParaRPr sz="1800" b="1"/>
          </a:p>
        </p:txBody>
      </p:sp>
      <p:sp>
        <p:nvSpPr>
          <p:cNvPr id="275" name="Google Shape;275;g257f8502f56_1_90"/>
          <p:cNvSpPr txBox="1"/>
          <p:nvPr/>
        </p:nvSpPr>
        <p:spPr>
          <a:xfrm>
            <a:off x="2680750" y="3099775"/>
            <a:ext cx="6522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Price lining e.g. Souvenir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Rebate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Zone pricing  </a:t>
            </a:r>
            <a:r>
              <a:rPr lang="en-US" sz="1300" b="1"/>
              <a:t>(HK Island is more expensive than Kowloon and NT)</a:t>
            </a:r>
            <a:endParaRPr sz="1300" b="1"/>
          </a:p>
        </p:txBody>
      </p:sp>
      <p:sp>
        <p:nvSpPr>
          <p:cNvPr id="276" name="Google Shape;276;g257f8502f56_1_90"/>
          <p:cNvSpPr txBox="1"/>
          <p:nvPr/>
        </p:nvSpPr>
        <p:spPr>
          <a:xfrm>
            <a:off x="6667337" y="7069251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7" name="Google Shape;277;g257f8502f56_1_90"/>
          <p:cNvSpPr txBox="1"/>
          <p:nvPr/>
        </p:nvSpPr>
        <p:spPr>
          <a:xfrm>
            <a:off x="5553500" y="5738950"/>
            <a:ext cx="2053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8" name="Google Shape;278;g257f8502f56_1_90"/>
          <p:cNvSpPr txBox="1"/>
          <p:nvPr/>
        </p:nvSpPr>
        <p:spPr>
          <a:xfrm>
            <a:off x="7495175" y="1527675"/>
            <a:ext cx="3761400" cy="119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Heavy Goods Vehicle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Medium goods vehicle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Light bus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Taxi</a:t>
            </a:r>
            <a:endParaRPr sz="1800" b="1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/>
          </a:p>
        </p:txBody>
      </p:sp>
      <p:sp>
        <p:nvSpPr>
          <p:cNvPr id="279" name="Google Shape;279;g257f8502f56_1_90"/>
          <p:cNvSpPr txBox="1"/>
          <p:nvPr/>
        </p:nvSpPr>
        <p:spPr>
          <a:xfrm>
            <a:off x="2680750" y="4191952"/>
            <a:ext cx="3297900" cy="13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10 centres in HK for  registration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80" name="Google Shape;280;g257f8502f56_1_90"/>
          <p:cNvSpPr txBox="1"/>
          <p:nvPr/>
        </p:nvSpPr>
        <p:spPr>
          <a:xfrm>
            <a:off x="2680750" y="5107900"/>
            <a:ext cx="5885100" cy="15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Cross promotion with Uber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Online marketing (Apps, IG, FB, Youtube)</a:t>
            </a:r>
            <a:endParaRPr sz="1800" b="1">
              <a:solidFill>
                <a:schemeClr val="dk1"/>
              </a:solidFill>
            </a:endParaRPr>
          </a:p>
          <a:p>
            <a:pPr marL="914400" lvl="1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-US" sz="1800" b="1">
                <a:solidFill>
                  <a:schemeClr val="dk1"/>
                </a:solidFill>
              </a:rPr>
              <a:t>Only FB is shown on official website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Celebrity endorsement (</a:t>
            </a:r>
            <a:r>
              <a:rPr lang="en-US" sz="15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鄭世豪</a:t>
            </a:r>
            <a:r>
              <a:rPr lang="en-US" sz="1800" b="1">
                <a:solidFill>
                  <a:schemeClr val="dk1"/>
                </a:solidFill>
              </a:rPr>
              <a:t>)</a:t>
            </a:r>
            <a:endParaRPr sz="1800" b="1">
              <a:solidFill>
                <a:schemeClr val="dk1"/>
              </a:solidFill>
            </a:endParaRPr>
          </a:p>
        </p:txBody>
      </p:sp>
      <p:sp>
        <p:nvSpPr>
          <p:cNvPr id="281" name="Google Shape;281;g257f8502f56_1_90"/>
          <p:cNvSpPr/>
          <p:nvPr/>
        </p:nvSpPr>
        <p:spPr>
          <a:xfrm>
            <a:off x="2524175" y="5302976"/>
            <a:ext cx="5818200" cy="13782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2" name="Google Shape;282;g257f8502f56_1_9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3449" y="407563"/>
            <a:ext cx="4787444" cy="6423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g257f8502f56_1_9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77025" y="268360"/>
            <a:ext cx="4944609" cy="6120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257f8502f56_1_218"/>
          <p:cNvSpPr txBox="1"/>
          <p:nvPr/>
        </p:nvSpPr>
        <p:spPr>
          <a:xfrm>
            <a:off x="569515" y="318351"/>
            <a:ext cx="11795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800" b="1">
                <a:solidFill>
                  <a:srgbClr val="524C43"/>
                </a:solidFill>
              </a:rPr>
              <a:t>Summary of weaknesses of Hung Chung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g257f8502f56_1_218"/>
          <p:cNvSpPr txBox="1"/>
          <p:nvPr/>
        </p:nvSpPr>
        <p:spPr>
          <a:xfrm>
            <a:off x="499425" y="1108475"/>
            <a:ext cx="9611100" cy="553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>
              <a:latin typeface="Gill Sans"/>
              <a:ea typeface="Gill Sans"/>
              <a:cs typeface="Gill Sans"/>
              <a:sym typeface="Gill Sans"/>
            </a:endParaRPr>
          </a:p>
        </p:txBody>
      </p:sp>
      <p:graphicFrame>
        <p:nvGraphicFramePr>
          <p:cNvPr id="291" name="Google Shape;291;g257f8502f56_1_218"/>
          <p:cNvGraphicFramePr/>
          <p:nvPr/>
        </p:nvGraphicFramePr>
        <p:xfrm>
          <a:off x="1407475" y="17058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2650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0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0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372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Social Media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CE5C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Operation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Price 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0175">
                <a:tc>
                  <a:txBody>
                    <a:bodyPr/>
                    <a:lstStyle/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Low penetration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Lack of interactiveness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Lack of customer review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CE5CD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No online registration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Unattractive souvenir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5560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ts val="2000"/>
                        <a:buFont typeface="Calibri"/>
                        <a:buChar char="●"/>
                      </a:pPr>
                      <a:r>
                        <a:rPr lang="en-US" sz="2000" b="1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No installment payment</a:t>
                      </a: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91425" marB="9142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"/>
          <p:cNvSpPr txBox="1"/>
          <p:nvPr/>
        </p:nvSpPr>
        <p:spPr>
          <a:xfrm>
            <a:off x="442124" y="450728"/>
            <a:ext cx="916399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Proposed Segmentation, Targeting and Positioning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7" name="Google Shape;297;p3"/>
          <p:cNvSpPr txBox="1"/>
          <p:nvPr/>
        </p:nvSpPr>
        <p:spPr>
          <a:xfrm>
            <a:off x="609272" y="1663678"/>
            <a:ext cx="520159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Segmentation:  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Age-oriented </a:t>
            </a:r>
            <a:endParaRPr/>
          </a:p>
        </p:txBody>
      </p:sp>
      <p:sp>
        <p:nvSpPr>
          <p:cNvPr id="298" name="Google Shape;298;p3"/>
          <p:cNvSpPr txBox="1"/>
          <p:nvPr/>
        </p:nvSpPr>
        <p:spPr>
          <a:xfrm>
            <a:off x="609272" y="2266287"/>
            <a:ext cx="9773592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Core requirement for segmenting the target customer</a:t>
            </a:r>
            <a:endParaRPr/>
          </a:p>
        </p:txBody>
      </p:sp>
      <p:sp>
        <p:nvSpPr>
          <p:cNvPr id="299" name="Google Shape;299;p3"/>
          <p:cNvSpPr txBox="1"/>
          <p:nvPr/>
        </p:nvSpPr>
        <p:spPr>
          <a:xfrm>
            <a:off x="679610" y="5044331"/>
            <a:ext cx="9635941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Targeting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18-year-old to 69-year-old who fulfil the legal age to obtain a driving license after passing the assessment</a:t>
            </a:r>
            <a:endParaRPr/>
          </a:p>
        </p:txBody>
      </p:sp>
      <p:graphicFrame>
        <p:nvGraphicFramePr>
          <p:cNvPr id="300" name="Google Shape;300;p3"/>
          <p:cNvGraphicFramePr/>
          <p:nvPr/>
        </p:nvGraphicFramePr>
        <p:xfrm>
          <a:off x="897053" y="3237710"/>
          <a:ext cx="9345900" cy="792500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3708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7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Legal Age: 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People who are over 18-year-old</a:t>
                      </a:r>
                      <a:endParaRPr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Additional Health Certificate: 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People who are over 70 years old</a:t>
                      </a:r>
                      <a:endParaRPr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01" name="Google Shape;301;p3"/>
          <p:cNvSpPr txBox="1"/>
          <p:nvPr/>
        </p:nvSpPr>
        <p:spPr>
          <a:xfrm>
            <a:off x="897052" y="4128235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(Transportation Department,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7"/>
          <p:cNvSpPr txBox="1"/>
          <p:nvPr/>
        </p:nvSpPr>
        <p:spPr>
          <a:xfrm>
            <a:off x="284808" y="438877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Differentiate</a:t>
            </a:r>
            <a:r>
              <a:rPr lang="en-US"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Marketing Strategies for Different Target</a:t>
            </a:r>
            <a:endParaRPr/>
          </a:p>
        </p:txBody>
      </p:sp>
      <p:sp>
        <p:nvSpPr>
          <p:cNvPr id="307" name="Google Shape;307;p7"/>
          <p:cNvSpPr txBox="1"/>
          <p:nvPr/>
        </p:nvSpPr>
        <p:spPr>
          <a:xfrm>
            <a:off x="399850" y="1662625"/>
            <a:ext cx="10662900" cy="15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Identity the need of under-served target groups</a:t>
            </a:r>
            <a:r>
              <a:rPr lang="en-US" sz="2400">
                <a:solidFill>
                  <a:schemeClr val="dk1"/>
                </a:solidFill>
              </a:rPr>
              <a:t> (Williams &amp; Page, 2023)</a:t>
            </a: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2400">
              <a:solidFill>
                <a:schemeClr val="dk1"/>
              </a:solidFill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>
                <a:solidFill>
                  <a:schemeClr val="dk1"/>
                </a:solidFill>
              </a:rPr>
              <a:t>Ｇ</a:t>
            </a: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ain the attention of the specified target groups (Lynn, 2011)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Propose detailed marketing mix programmes for particular target groups 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(Camiller, 2018)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8" name="Google Shape;308;p7"/>
          <p:cNvSpPr txBox="1"/>
          <p:nvPr/>
        </p:nvSpPr>
        <p:spPr>
          <a:xfrm>
            <a:off x="527664" y="3275111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09" name="Google Shape;309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29512" y="3232284"/>
            <a:ext cx="3320916" cy="33209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2580d377aaf_0_415"/>
          <p:cNvSpPr txBox="1"/>
          <p:nvPr/>
        </p:nvSpPr>
        <p:spPr>
          <a:xfrm>
            <a:off x="1513557" y="662900"/>
            <a:ext cx="1551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</a:t>
            </a:r>
            <a:endParaRPr sz="2500"/>
          </a:p>
        </p:txBody>
      </p:sp>
      <p:sp>
        <p:nvSpPr>
          <p:cNvPr id="316" name="Google Shape;316;g2580d377aaf_0_415"/>
          <p:cNvSpPr txBox="1"/>
          <p:nvPr/>
        </p:nvSpPr>
        <p:spPr>
          <a:xfrm>
            <a:off x="349109" y="51945"/>
            <a:ext cx="11248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2800" b="1">
                <a:solidFill>
                  <a:schemeClr val="dk1"/>
                </a:solidFill>
              </a:rPr>
              <a:t> </a:t>
            </a:r>
            <a:r>
              <a:rPr lang="en-US" sz="2800" b="1">
                <a:solidFill>
                  <a:srgbClr val="524C43"/>
                </a:solidFill>
              </a:rPr>
              <a:t>Positioning Map for Hung Chung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7" name="Google Shape;317;g2580d377aaf_0_415"/>
          <p:cNvSpPr txBox="1"/>
          <p:nvPr/>
        </p:nvSpPr>
        <p:spPr>
          <a:xfrm>
            <a:off x="9577350" y="5725075"/>
            <a:ext cx="1446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Quality</a:t>
            </a:r>
            <a:r>
              <a:rPr lang="en-US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318" name="Google Shape;318;g2580d377aaf_0_415"/>
          <p:cNvSpPr txBox="1"/>
          <p:nvPr/>
        </p:nvSpPr>
        <p:spPr>
          <a:xfrm>
            <a:off x="5244922" y="1908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19" name="Google Shape;319;g2580d377aaf_0_4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88500" y="2902637"/>
            <a:ext cx="1101100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0" name="Google Shape;320;g2580d377aaf_0_4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21075" y="2060150"/>
            <a:ext cx="1101100" cy="110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" name="Google Shape;321;g2580d377aaf_0_4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05924" y="5048575"/>
            <a:ext cx="2066244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2" name="Google Shape;322;g2580d377aaf_0_4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896125" y="4508525"/>
            <a:ext cx="1193475" cy="4508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3" name="Google Shape;323;g2580d377aaf_0_4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507350" y="3827213"/>
            <a:ext cx="1551541" cy="52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g2580d377aaf_0_41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029224" y="1098852"/>
            <a:ext cx="1723872" cy="40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g2580d377aaf_0_41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762126" y="1715425"/>
            <a:ext cx="741387" cy="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326" name="Google Shape;326;g2580d377aaf_0_415"/>
          <p:cNvSpPr/>
          <p:nvPr/>
        </p:nvSpPr>
        <p:spPr>
          <a:xfrm>
            <a:off x="1294225" y="5471575"/>
            <a:ext cx="8112600" cy="8763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g2580d377aaf_0_415"/>
          <p:cNvSpPr/>
          <p:nvPr/>
        </p:nvSpPr>
        <p:spPr>
          <a:xfrm>
            <a:off x="1586150" y="1175175"/>
            <a:ext cx="944100" cy="53841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3" name="Google Shape;333;g2580d377aaf_0_38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88500" y="2902637"/>
            <a:ext cx="1101100" cy="676500"/>
          </a:xfrm>
          <a:prstGeom prst="rect">
            <a:avLst/>
          </a:prstGeom>
          <a:noFill/>
          <a:ln>
            <a:noFill/>
          </a:ln>
        </p:spPr>
      </p:pic>
      <p:sp>
        <p:nvSpPr>
          <p:cNvPr id="334" name="Google Shape;334;g2580d377aaf_0_389"/>
          <p:cNvSpPr txBox="1"/>
          <p:nvPr/>
        </p:nvSpPr>
        <p:spPr>
          <a:xfrm>
            <a:off x="1513557" y="662900"/>
            <a:ext cx="1551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</a:t>
            </a:r>
            <a:endParaRPr sz="2500"/>
          </a:p>
        </p:txBody>
      </p:sp>
      <p:sp>
        <p:nvSpPr>
          <p:cNvPr id="335" name="Google Shape;335;g2580d377aaf_0_389"/>
          <p:cNvSpPr txBox="1"/>
          <p:nvPr/>
        </p:nvSpPr>
        <p:spPr>
          <a:xfrm>
            <a:off x="349109" y="51945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Proposed</a:t>
            </a:r>
            <a:r>
              <a:rPr lang="en-US" sz="2800" b="1">
                <a:solidFill>
                  <a:schemeClr val="dk1"/>
                </a:solidFill>
              </a:rPr>
              <a:t>  </a:t>
            </a:r>
            <a:r>
              <a:rPr lang="en-US"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Positioning Map for Hung Chung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6" name="Google Shape;336;g2580d377aaf_0_389"/>
          <p:cNvSpPr txBox="1"/>
          <p:nvPr/>
        </p:nvSpPr>
        <p:spPr>
          <a:xfrm>
            <a:off x="9577350" y="5725075"/>
            <a:ext cx="1446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Quality</a:t>
            </a:r>
            <a:r>
              <a:rPr lang="en-US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337" name="Google Shape;337;g2580d377aaf_0_389"/>
          <p:cNvSpPr txBox="1"/>
          <p:nvPr/>
        </p:nvSpPr>
        <p:spPr>
          <a:xfrm>
            <a:off x="5830197" y="914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38" name="Google Shape;338;g2580d377aaf_0_38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13000" y="2186437"/>
            <a:ext cx="1101100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g2580d377aaf_0_38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21075" y="2060150"/>
            <a:ext cx="1101100" cy="110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0" name="Google Shape;340;g2580d377aaf_0_38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505924" y="5048575"/>
            <a:ext cx="2066244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1" name="Google Shape;341;g2580d377aaf_0_38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896125" y="4508525"/>
            <a:ext cx="1193475" cy="4508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42" name="Google Shape;342;g2580d377aaf_0_38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507350" y="3827213"/>
            <a:ext cx="1551541" cy="52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g2580d377aaf_0_38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6029224" y="1098852"/>
            <a:ext cx="1723872" cy="40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4" name="Google Shape;344;g2580d377aaf_0_389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762126" y="1715425"/>
            <a:ext cx="741387" cy="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345" name="Google Shape;345;g2580d377aaf_0_389"/>
          <p:cNvSpPr/>
          <p:nvPr/>
        </p:nvSpPr>
        <p:spPr>
          <a:xfrm>
            <a:off x="1294225" y="5471575"/>
            <a:ext cx="8112600" cy="8763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6" name="Google Shape;346;g2580d377aaf_0_389"/>
          <p:cNvSpPr/>
          <p:nvPr/>
        </p:nvSpPr>
        <p:spPr>
          <a:xfrm>
            <a:off x="1586150" y="1175175"/>
            <a:ext cx="944100" cy="53841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47" name="Google Shape;347;g2580d377aaf_0_389"/>
          <p:cNvCxnSpPr/>
          <p:nvPr/>
        </p:nvCxnSpPr>
        <p:spPr>
          <a:xfrm rot="10800000" flipH="1">
            <a:off x="3263850" y="2585270"/>
            <a:ext cx="4243500" cy="2816700"/>
          </a:xfrm>
          <a:prstGeom prst="straightConnector1">
            <a:avLst/>
          </a:prstGeom>
          <a:noFill/>
          <a:ln w="76200" cap="flat" cmpd="sng">
            <a:solidFill>
              <a:schemeClr val="lt1"/>
            </a:solidFill>
            <a:prstDash val="solid"/>
            <a:round/>
            <a:headEnd type="none" w="sm" len="sm"/>
            <a:tailEnd type="triangle" w="med" len="med"/>
          </a:ln>
        </p:spPr>
      </p:cxnSp>
      <p:sp>
        <p:nvSpPr>
          <p:cNvPr id="348" name="Google Shape;348;g2580d377aaf_0_389"/>
          <p:cNvSpPr txBox="1"/>
          <p:nvPr/>
        </p:nvSpPr>
        <p:spPr>
          <a:xfrm>
            <a:off x="5061173" y="1499538"/>
            <a:ext cx="6235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 Discrimination Strategy: Diverse benefits offered by different services for different target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49" name="Google Shape;349;g2580d377aaf_0_389"/>
          <p:cNvSpPr txBox="1"/>
          <p:nvPr/>
        </p:nvSpPr>
        <p:spPr>
          <a:xfrm>
            <a:off x="8376772" y="2078199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(Alexandre &amp; Jean-Marie,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5"/>
          <p:cNvSpPr txBox="1"/>
          <p:nvPr/>
        </p:nvSpPr>
        <p:spPr>
          <a:xfrm>
            <a:off x="147156" y="274320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solidFill>
                  <a:srgbClr val="524C43"/>
                </a:solidFill>
              </a:rPr>
              <a:t>Age-Based Targeting</a:t>
            </a: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32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355" name="Google Shape;355;p5"/>
          <p:cNvGraphicFramePr/>
          <p:nvPr>
            <p:extLst>
              <p:ext uri="{D42A27DB-BD31-4B8C-83A1-F6EECF244321}">
                <p14:modId xmlns:p14="http://schemas.microsoft.com/office/powerpoint/2010/main" val="747684109"/>
              </p:ext>
            </p:extLst>
          </p:nvPr>
        </p:nvGraphicFramePr>
        <p:xfrm>
          <a:off x="157151" y="1086059"/>
          <a:ext cx="11395775" cy="4785410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1636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51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29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87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7387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682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Categories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Range </a:t>
                      </a:r>
                      <a:endParaRPr sz="1600" b="1" u="none" strike="noStrike" cap="none">
                        <a:solidFill>
                          <a:srgbClr val="980000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(A</a:t>
                      </a:r>
                      <a:r>
                        <a:rPr lang="en-US" sz="1600" b="1">
                          <a:solidFill>
                            <a:srgbClr val="980000"/>
                          </a:solidFill>
                        </a:rPr>
                        <a:t>ge up to 2023)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Features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Marketing Recommendation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Marketing tools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58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Baby Boomers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Born during 1946-1964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(59 to 77)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Workaholics, Active Retirement, High-income group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Listen to the trusted advisor, discuss with their friend</a:t>
                      </a:r>
                      <a:endParaRPr b="1" dirty="0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Social and recognition events, professional Consultant, direct mail and Physical interaction, </a:t>
                      </a:r>
                      <a:r>
                        <a:rPr lang="en-US" sz="1400" b="1" u="none" strike="noStrike" cap="none" dirty="0" err="1">
                          <a:solidFill>
                            <a:srgbClr val="0000FF"/>
                          </a:solidFill>
                        </a:rPr>
                        <a:t>customisation</a:t>
                      </a: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 of the internet format </a:t>
                      </a:r>
                      <a:endParaRPr sz="1400" b="1" u="none" strike="noStrike" cap="none" dirty="0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7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Generation X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Born during 1965-1977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(58 to 46)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 dirty="0">
                          <a:solidFill>
                            <a:srgbClr val="0000FF"/>
                          </a:solidFill>
                        </a:rPr>
                        <a:t>Family first, </a:t>
                      </a:r>
                      <a:r>
                        <a:rPr lang="en-US" b="1" dirty="0">
                          <a:solidFill>
                            <a:srgbClr val="0000FF"/>
                          </a:solidFill>
                        </a:rPr>
                        <a:t>Hi</a:t>
                      </a:r>
                      <a:r>
                        <a:rPr lang="en-US" sz="1400" b="1" i="0" u="none" strike="noStrike" cap="none" dirty="0">
                          <a:solidFill>
                            <a:srgbClr val="0000FF"/>
                          </a:solidFill>
                        </a:rPr>
                        <a:t>gh education, Work-life balance, financial </a:t>
                      </a:r>
                      <a:r>
                        <a:rPr lang="en-US" b="1" dirty="0">
                          <a:solidFill>
                            <a:srgbClr val="0000FF"/>
                          </a:solidFill>
                        </a:rPr>
                        <a:t>Sufficient</a:t>
                      </a:r>
                      <a:endParaRPr sz="1400" b="1" u="none" strike="noStrike" cap="none" dirty="0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Care the value of the service/products, Prepare for the future</a:t>
                      </a:r>
                      <a:r>
                        <a:rPr lang="en-US" sz="1400" b="1" u="none" strike="noStrike" cap="none">
                          <a:solidFill>
                            <a:srgbClr val="0000FF"/>
                          </a:solidFill>
                        </a:rPr>
                        <a:t>, Work-life </a:t>
                      </a: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Balance</a:t>
                      </a:r>
                      <a:endParaRPr b="1" dirty="0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Consultant </a:t>
                      </a:r>
                      <a:r>
                        <a:rPr lang="en-US" b="1" dirty="0">
                          <a:solidFill>
                            <a:srgbClr val="0000FF"/>
                          </a:solidFill>
                        </a:rPr>
                        <a:t>R</a:t>
                      </a: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ole (Personal Selling), </a:t>
                      </a:r>
                      <a:r>
                        <a:rPr lang="en-US" b="1" dirty="0">
                          <a:solidFill>
                            <a:srgbClr val="0000FF"/>
                          </a:solidFill>
                        </a:rPr>
                        <a:t>U</a:t>
                      </a: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se their language, social events, </a:t>
                      </a:r>
                      <a:r>
                        <a:rPr lang="en-US" b="1" dirty="0">
                          <a:solidFill>
                            <a:srgbClr val="0000FF"/>
                          </a:solidFill>
                        </a:rPr>
                        <a:t>P</a:t>
                      </a:r>
                      <a:r>
                        <a:rPr lang="en-US" sz="1400" b="1" u="none" strike="noStrike" cap="none" dirty="0">
                          <a:solidFill>
                            <a:srgbClr val="0000FF"/>
                          </a:solidFill>
                        </a:rPr>
                        <a:t>eer gathering</a:t>
                      </a:r>
                      <a:endParaRPr b="1" dirty="0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77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Generation Y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Born during 197</a:t>
                      </a:r>
                      <a:r>
                        <a:rPr lang="en-US" b="1">
                          <a:solidFill>
                            <a:srgbClr val="2A9D8F"/>
                          </a:solidFill>
                        </a:rPr>
                        <a:t>8</a:t>
                      </a: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-1994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(45 to 29)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Fast-paced change, computers in the home and schools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C</a:t>
                      </a: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ustom to their unique needs, expect competitive pricing from the internet 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Blended </a:t>
                      </a:r>
                      <a:r>
                        <a:rPr lang="en-US" b="1">
                          <a:solidFill>
                            <a:srgbClr val="2A9D8F"/>
                          </a:solidFill>
                        </a:rPr>
                        <a:t>P</a:t>
                      </a: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romotion </a:t>
                      </a:r>
                      <a:r>
                        <a:rPr lang="en-US" b="1">
                          <a:solidFill>
                            <a:srgbClr val="2A9D8F"/>
                          </a:solidFill>
                        </a:rPr>
                        <a:t>Y</a:t>
                      </a: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ools, content with humour &amp; irony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364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Generation Z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Born after 1994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(29 or below)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Use high-tech and multiple information sources, 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Always </a:t>
                      </a: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lived with the Internet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2A9D8F"/>
                          </a:solidFill>
                        </a:rPr>
                        <a:t>Peer Influencing </a:t>
                      </a:r>
                      <a:endParaRPr b="1" dirty="0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 dirty="0">
                          <a:solidFill>
                            <a:srgbClr val="2A9D8F"/>
                          </a:solidFill>
                        </a:rPr>
                        <a:t>New Media, </a:t>
                      </a:r>
                      <a:r>
                        <a:rPr lang="en-US" b="1" dirty="0">
                          <a:solidFill>
                            <a:srgbClr val="2A9D8F"/>
                          </a:solidFill>
                        </a:rPr>
                        <a:t>V</a:t>
                      </a:r>
                      <a:r>
                        <a:rPr lang="en-US" sz="1400" b="1" u="none" strike="noStrike" cap="none" dirty="0">
                          <a:solidFill>
                            <a:srgbClr val="2A9D8F"/>
                          </a:solidFill>
                        </a:rPr>
                        <a:t>irtual </a:t>
                      </a:r>
                      <a:r>
                        <a:rPr lang="en-US" b="1" dirty="0">
                          <a:solidFill>
                            <a:srgbClr val="2A9D8F"/>
                          </a:solidFill>
                        </a:rPr>
                        <a:t>T</a:t>
                      </a:r>
                      <a:r>
                        <a:rPr lang="en-US" sz="1400" b="1" u="none" strike="noStrike" cap="none" dirty="0">
                          <a:solidFill>
                            <a:srgbClr val="2A9D8F"/>
                          </a:solidFill>
                        </a:rPr>
                        <a:t>echnology </a:t>
                      </a:r>
                      <a:endParaRPr b="1" dirty="0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56" name="Google Shape;356;p5"/>
          <p:cNvSpPr txBox="1"/>
          <p:nvPr/>
        </p:nvSpPr>
        <p:spPr>
          <a:xfrm>
            <a:off x="331019" y="6159938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(Williams &amp; Page,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22"/>
          <p:cNvSpPr txBox="1"/>
          <p:nvPr/>
        </p:nvSpPr>
        <p:spPr>
          <a:xfrm>
            <a:off x="284807" y="117172"/>
            <a:ext cx="11795760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Suggestions of 4Ps for the coming strategies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2" name="Google Shape;362;p22"/>
          <p:cNvSpPr/>
          <p:nvPr/>
        </p:nvSpPr>
        <p:spPr>
          <a:xfrm>
            <a:off x="2579170" y="1442602"/>
            <a:ext cx="2866430" cy="1161021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3" name="Google Shape;363;p22"/>
          <p:cNvSpPr/>
          <p:nvPr/>
        </p:nvSpPr>
        <p:spPr>
          <a:xfrm>
            <a:off x="5931400" y="1226025"/>
            <a:ext cx="2866500" cy="1654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4" name="Google Shape;364;p22"/>
          <p:cNvSpPr/>
          <p:nvPr/>
        </p:nvSpPr>
        <p:spPr>
          <a:xfrm>
            <a:off x="3071569" y="2846187"/>
            <a:ext cx="2762873" cy="1085607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5" name="Google Shape;365;p22"/>
          <p:cNvSpPr/>
          <p:nvPr/>
        </p:nvSpPr>
        <p:spPr>
          <a:xfrm>
            <a:off x="7052959" y="2886464"/>
            <a:ext cx="2733600" cy="1072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6" name="Google Shape;366;p22"/>
          <p:cNvSpPr txBox="1"/>
          <p:nvPr/>
        </p:nvSpPr>
        <p:spPr>
          <a:xfrm>
            <a:off x="661870" y="1594682"/>
            <a:ext cx="1917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roduct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67" name="Google Shape;367;p22"/>
          <p:cNvSpPr txBox="1"/>
          <p:nvPr/>
        </p:nvSpPr>
        <p:spPr>
          <a:xfrm>
            <a:off x="1571644" y="2886464"/>
            <a:ext cx="149992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rice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68" name="Google Shape;368;p22"/>
          <p:cNvSpPr txBox="1"/>
          <p:nvPr/>
        </p:nvSpPr>
        <p:spPr>
          <a:xfrm>
            <a:off x="2579168" y="3998790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lace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69" name="Google Shape;369;p22"/>
          <p:cNvSpPr txBox="1"/>
          <p:nvPr/>
        </p:nvSpPr>
        <p:spPr>
          <a:xfrm>
            <a:off x="3071576" y="5203081"/>
            <a:ext cx="1863000" cy="8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8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0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romotion</a:t>
            </a:r>
            <a:endParaRPr sz="20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70" name="Google Shape;370;p22"/>
          <p:cNvSpPr/>
          <p:nvPr/>
        </p:nvSpPr>
        <p:spPr>
          <a:xfrm>
            <a:off x="3968253" y="4017548"/>
            <a:ext cx="2733600" cy="10197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1" name="Google Shape;371;p22"/>
          <p:cNvSpPr/>
          <p:nvPr/>
        </p:nvSpPr>
        <p:spPr>
          <a:xfrm>
            <a:off x="5010675" y="5203075"/>
            <a:ext cx="2866500" cy="1654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2" name="Google Shape;372;p22"/>
          <p:cNvSpPr/>
          <p:nvPr/>
        </p:nvSpPr>
        <p:spPr>
          <a:xfrm>
            <a:off x="8148595" y="4129999"/>
            <a:ext cx="2733600" cy="10020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3" name="Google Shape;373;p22"/>
          <p:cNvSpPr/>
          <p:nvPr/>
        </p:nvSpPr>
        <p:spPr>
          <a:xfrm>
            <a:off x="8188624" y="5457921"/>
            <a:ext cx="2733600" cy="9975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4" name="Google Shape;374;p22"/>
          <p:cNvSpPr txBox="1"/>
          <p:nvPr/>
        </p:nvSpPr>
        <p:spPr>
          <a:xfrm>
            <a:off x="2835154" y="613607"/>
            <a:ext cx="24843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</a:rPr>
              <a:t>Baby Boomers / </a:t>
            </a:r>
            <a:endParaRPr b="1"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</a:rPr>
              <a:t>Generation X</a:t>
            </a:r>
            <a:endParaRPr b="1"/>
          </a:p>
        </p:txBody>
      </p:sp>
      <p:sp>
        <p:nvSpPr>
          <p:cNvPr id="375" name="Google Shape;375;p22"/>
          <p:cNvSpPr txBox="1"/>
          <p:nvPr/>
        </p:nvSpPr>
        <p:spPr>
          <a:xfrm>
            <a:off x="6302342" y="615217"/>
            <a:ext cx="21246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</a:rPr>
              <a:t>Generation Y/ </a:t>
            </a:r>
            <a:endParaRPr b="1"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000000"/>
                </a:solidFill>
              </a:rPr>
              <a:t>Generation Z</a:t>
            </a:r>
            <a:endParaRPr b="1"/>
          </a:p>
        </p:txBody>
      </p:sp>
      <p:sp>
        <p:nvSpPr>
          <p:cNvPr id="376" name="Google Shape;376;p22"/>
          <p:cNvSpPr txBox="1"/>
          <p:nvPr/>
        </p:nvSpPr>
        <p:spPr>
          <a:xfrm>
            <a:off x="5992872" y="1348021"/>
            <a:ext cx="2866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Metraserve</a:t>
            </a: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/ AI Real time </a:t>
            </a:r>
            <a:r>
              <a:rPr lang="en-US" b="1"/>
              <a:t>feedback D</a:t>
            </a: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riving Training</a:t>
            </a:r>
            <a:endParaRPr/>
          </a:p>
        </p:txBody>
      </p:sp>
      <p:sp>
        <p:nvSpPr>
          <p:cNvPr id="377" name="Google Shape;377;p22"/>
          <p:cNvSpPr txBox="1"/>
          <p:nvPr/>
        </p:nvSpPr>
        <p:spPr>
          <a:xfrm>
            <a:off x="7089629" y="1787036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(Ivan Chung, 2023)</a:t>
            </a:r>
            <a:endParaRPr/>
          </a:p>
        </p:txBody>
      </p:sp>
      <p:sp>
        <p:nvSpPr>
          <p:cNvPr id="378" name="Google Shape;378;p22"/>
          <p:cNvSpPr txBox="1"/>
          <p:nvPr/>
        </p:nvSpPr>
        <p:spPr>
          <a:xfrm>
            <a:off x="4264437" y="1796757"/>
            <a:ext cx="118116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(Lynn, 2011)</a:t>
            </a:r>
            <a:endParaRPr/>
          </a:p>
        </p:txBody>
      </p:sp>
      <p:sp>
        <p:nvSpPr>
          <p:cNvPr id="379" name="Google Shape;379;p22"/>
          <p:cNvSpPr txBox="1"/>
          <p:nvPr/>
        </p:nvSpPr>
        <p:spPr>
          <a:xfrm>
            <a:off x="2656867" y="1503410"/>
            <a:ext cx="248422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Loyalty Programmes </a:t>
            </a:r>
            <a:endParaRPr/>
          </a:p>
        </p:txBody>
      </p:sp>
      <p:sp>
        <p:nvSpPr>
          <p:cNvPr id="380" name="Google Shape;380;p22"/>
          <p:cNvSpPr txBox="1"/>
          <p:nvPr/>
        </p:nvSpPr>
        <p:spPr>
          <a:xfrm>
            <a:off x="8433619" y="3566140"/>
            <a:ext cx="129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(Smith, 2012)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1" name="Google Shape;381;p22"/>
          <p:cNvSpPr txBox="1"/>
          <p:nvPr/>
        </p:nvSpPr>
        <p:spPr>
          <a:xfrm>
            <a:off x="6929875" y="2961888"/>
            <a:ext cx="29589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Discount with online payment</a:t>
            </a:r>
            <a:endParaRPr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  Installment Payment</a:t>
            </a:r>
            <a:endParaRPr b="1"/>
          </a:p>
        </p:txBody>
      </p:sp>
      <p:sp>
        <p:nvSpPr>
          <p:cNvPr id="382" name="Google Shape;382;p22"/>
          <p:cNvSpPr txBox="1"/>
          <p:nvPr/>
        </p:nvSpPr>
        <p:spPr>
          <a:xfrm>
            <a:off x="2644032" y="2085427"/>
            <a:ext cx="2866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Custom–made Programme</a:t>
            </a:r>
            <a:endParaRPr sz="16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3" name="Google Shape;383;p22"/>
          <p:cNvSpPr txBox="1"/>
          <p:nvPr/>
        </p:nvSpPr>
        <p:spPr>
          <a:xfrm>
            <a:off x="3338225" y="3114746"/>
            <a:ext cx="2229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/>
              <a:t>Discount for friend referral programme</a:t>
            </a:r>
            <a:endParaRPr/>
          </a:p>
        </p:txBody>
      </p:sp>
      <p:sp>
        <p:nvSpPr>
          <p:cNvPr id="384" name="Google Shape;384;p22"/>
          <p:cNvSpPr txBox="1"/>
          <p:nvPr/>
        </p:nvSpPr>
        <p:spPr>
          <a:xfrm>
            <a:off x="7953266" y="4273620"/>
            <a:ext cx="2866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Online Application &amp; Enquiry </a:t>
            </a:r>
            <a:endParaRPr/>
          </a:p>
        </p:txBody>
      </p:sp>
      <p:sp>
        <p:nvSpPr>
          <p:cNvPr id="385" name="Google Shape;385;p22"/>
          <p:cNvSpPr txBox="1"/>
          <p:nvPr/>
        </p:nvSpPr>
        <p:spPr>
          <a:xfrm>
            <a:off x="4910735" y="6163887"/>
            <a:ext cx="2178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 Selling</a:t>
            </a:r>
            <a:endParaRPr/>
          </a:p>
        </p:txBody>
      </p:sp>
      <p:sp>
        <p:nvSpPr>
          <p:cNvPr id="386" name="Google Shape;386;p22"/>
          <p:cNvSpPr txBox="1"/>
          <p:nvPr/>
        </p:nvSpPr>
        <p:spPr>
          <a:xfrm>
            <a:off x="5998999" y="2336743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Flexi –programmes</a:t>
            </a:r>
            <a:endParaRPr/>
          </a:p>
        </p:txBody>
      </p:sp>
      <p:sp>
        <p:nvSpPr>
          <p:cNvPr id="387" name="Google Shape;387;p22"/>
          <p:cNvSpPr txBox="1"/>
          <p:nvPr/>
        </p:nvSpPr>
        <p:spPr>
          <a:xfrm>
            <a:off x="5029705" y="5211463"/>
            <a:ext cx="30912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TV Advertising, Membership Promotion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Website (Simplified Version)</a:t>
            </a:r>
            <a:endParaRPr/>
          </a:p>
        </p:txBody>
      </p:sp>
      <p:sp>
        <p:nvSpPr>
          <p:cNvPr id="388" name="Google Shape;388;p22"/>
          <p:cNvSpPr txBox="1"/>
          <p:nvPr/>
        </p:nvSpPr>
        <p:spPr>
          <a:xfrm>
            <a:off x="8078639" y="5607487"/>
            <a:ext cx="2866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Media Platforms</a:t>
            </a:r>
            <a:endParaRPr/>
          </a:p>
        </p:txBody>
      </p:sp>
      <p:sp>
        <p:nvSpPr>
          <p:cNvPr id="389" name="Google Shape;389;p22"/>
          <p:cNvSpPr txBox="1"/>
          <p:nvPr/>
        </p:nvSpPr>
        <p:spPr>
          <a:xfrm>
            <a:off x="732832" y="6365800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by Author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0" name="Google Shape;390;p22"/>
          <p:cNvSpPr txBox="1"/>
          <p:nvPr/>
        </p:nvSpPr>
        <p:spPr>
          <a:xfrm>
            <a:off x="9272012" y="4732792"/>
            <a:ext cx="1287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(Smith, 2012)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1" name="Google Shape;391;p22"/>
          <p:cNvSpPr txBox="1"/>
          <p:nvPr/>
        </p:nvSpPr>
        <p:spPr>
          <a:xfrm>
            <a:off x="6362360" y="2579132"/>
            <a:ext cx="2743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(HK School of Motoring, 2023)</a:t>
            </a:r>
            <a:endParaRPr/>
          </a:p>
        </p:txBody>
      </p:sp>
      <p:sp>
        <p:nvSpPr>
          <p:cNvPr id="392" name="Google Shape;392;p22"/>
          <p:cNvSpPr txBox="1"/>
          <p:nvPr/>
        </p:nvSpPr>
        <p:spPr>
          <a:xfrm>
            <a:off x="5077124" y="6411376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(Damien, Mourad &amp; Karim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3" name="Google Shape;393;p22"/>
          <p:cNvSpPr txBox="1"/>
          <p:nvPr/>
        </p:nvSpPr>
        <p:spPr>
          <a:xfrm>
            <a:off x="8298612" y="5948731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(Damien, Mourad &amp; Karim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4" name="Google Shape;394;p22"/>
          <p:cNvSpPr txBox="1"/>
          <p:nvPr/>
        </p:nvSpPr>
        <p:spPr>
          <a:xfrm>
            <a:off x="5633952" y="5929300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Williams &amp; Page, 2023)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5" name="Google Shape;395;p22"/>
          <p:cNvSpPr txBox="1"/>
          <p:nvPr/>
        </p:nvSpPr>
        <p:spPr>
          <a:xfrm>
            <a:off x="3901791" y="4210870"/>
            <a:ext cx="2866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/>
              <a:t>Counter Service / Telephone enquiry </a:t>
            </a:r>
            <a:endParaRPr/>
          </a:p>
        </p:txBody>
      </p:sp>
      <p:sp>
        <p:nvSpPr>
          <p:cNvPr id="396" name="Google Shape;396;p22"/>
          <p:cNvSpPr txBox="1"/>
          <p:nvPr/>
        </p:nvSpPr>
        <p:spPr>
          <a:xfrm>
            <a:off x="5998999" y="2071281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Mobile Apps Monitoring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35"/>
          <p:cNvSpPr txBox="1"/>
          <p:nvPr/>
        </p:nvSpPr>
        <p:spPr>
          <a:xfrm>
            <a:off x="294640" y="382151"/>
            <a:ext cx="1179576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Suggestions for the Proposed Social Media Promotional Tools for Hung Chun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02" name="Google Shape;402;p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3341" y="3067881"/>
            <a:ext cx="2428659" cy="102044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3" name="Google Shape;403;p3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74813" y="4965758"/>
            <a:ext cx="1913268" cy="1077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3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558223" y="4560727"/>
            <a:ext cx="1521777" cy="1521777"/>
          </a:xfrm>
          <a:prstGeom prst="rect">
            <a:avLst/>
          </a:prstGeom>
          <a:noFill/>
          <a:ln>
            <a:noFill/>
          </a:ln>
        </p:spPr>
      </p:pic>
      <p:sp>
        <p:nvSpPr>
          <p:cNvPr id="405" name="Google Shape;405;p35"/>
          <p:cNvSpPr txBox="1"/>
          <p:nvPr/>
        </p:nvSpPr>
        <p:spPr>
          <a:xfrm>
            <a:off x="822960" y="1752026"/>
            <a:ext cx="495808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0" i="0" u="none" strike="noStrike" cap="none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rPr>
              <a:t>Social Media Platforms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6" name="Google Shape;406;p35"/>
          <p:cNvSpPr txBox="1"/>
          <p:nvPr/>
        </p:nvSpPr>
        <p:spPr>
          <a:xfrm>
            <a:off x="7000240" y="1752025"/>
            <a:ext cx="495808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0" i="0" u="none" strike="noStrike" cap="none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rPr>
              <a:t>Online Payment Platforms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07" name="Google Shape;407;p35" descr="worldnet-rentacar.co.jp/wordpress/wp-content/uploa...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112002" y="2789077"/>
            <a:ext cx="1771650" cy="1771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8" name="Google Shape;408;p3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479280" y="2789077"/>
            <a:ext cx="1771650" cy="1771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" name="Google Shape;409;p3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236938" y="5013008"/>
            <a:ext cx="1521777" cy="1521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" name="Google Shape;410;p35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288036" y="5104298"/>
            <a:ext cx="2237814" cy="9782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5" name="Google Shape;415;p23"/>
          <p:cNvPicPr preferRelativeResize="0"/>
          <p:nvPr/>
        </p:nvPicPr>
        <p:blipFill rotWithShape="1">
          <a:blip r:embed="rId3">
            <a:alphaModFix amt="37000"/>
          </a:blip>
          <a:srcRect t="16713" b="5332"/>
          <a:stretch/>
        </p:blipFill>
        <p:spPr>
          <a:xfrm>
            <a:off x="2411900" y="811575"/>
            <a:ext cx="7499426" cy="5845776"/>
          </a:xfrm>
          <a:prstGeom prst="rect">
            <a:avLst/>
          </a:prstGeom>
          <a:noFill/>
          <a:ln>
            <a:noFill/>
          </a:ln>
        </p:spPr>
      </p:pic>
      <p:sp>
        <p:nvSpPr>
          <p:cNvPr id="416" name="Google Shape;416;p23"/>
          <p:cNvSpPr txBox="1"/>
          <p:nvPr/>
        </p:nvSpPr>
        <p:spPr>
          <a:xfrm>
            <a:off x="1594300" y="0"/>
            <a:ext cx="9530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Implementation PlanHung Chung Marketing Promotion Schedule – Gantt Chart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417" name="Google Shape;417;p23"/>
          <p:cNvGraphicFramePr/>
          <p:nvPr>
            <p:extLst>
              <p:ext uri="{D42A27DB-BD31-4B8C-83A1-F6EECF244321}">
                <p14:modId xmlns:p14="http://schemas.microsoft.com/office/powerpoint/2010/main" val="316812957"/>
              </p:ext>
            </p:extLst>
          </p:nvPr>
        </p:nvGraphicFramePr>
        <p:xfrm>
          <a:off x="249935" y="365740"/>
          <a:ext cx="11692125" cy="6126630"/>
        </p:xfrm>
        <a:graphic>
          <a:graphicData uri="http://schemas.openxmlformats.org/drawingml/2006/table">
            <a:tbl>
              <a:tblPr>
                <a:noFill/>
                <a:tableStyleId>{1FEEE27A-07F0-4C23-8215-D334ADD712C0}</a:tableStyleId>
              </a:tblPr>
              <a:tblGrid>
                <a:gridCol w="2212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7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226782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118500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4554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Marketing Tools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(Indeed, 2023)</a:t>
                      </a:r>
                      <a:endParaRPr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Targets</a:t>
                      </a:r>
                      <a:endParaRPr/>
                    </a:p>
                  </a:txBody>
                  <a:tcPr marL="91450" marR="91450" marT="45725" marB="45725" anchor="ctr"/>
                </a:tc>
                <a:tc gridSpan="1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Months (2023)</a:t>
                      </a:r>
                      <a:endParaRPr/>
                    </a:p>
                  </a:txBody>
                  <a:tcPr marL="91450" marR="91450" marT="45725" marB="45725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Measurement</a:t>
                      </a:r>
                      <a:endParaRPr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Responsible Department</a:t>
                      </a:r>
                      <a:endParaRPr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275">
                <a:tc gridSpan="2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2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3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4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5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6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7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8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9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10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11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12</a:t>
                      </a:r>
                      <a:endParaRPr/>
                    </a:p>
                  </a:txBody>
                  <a:tcPr marL="91450" marR="91450" marT="45725" marB="45725"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980000"/>
                          </a:solidFill>
                        </a:rPr>
                        <a:t>Advertising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 gridSpan="15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Media Advertising, e.g.,TV, Radio, </a:t>
                      </a:r>
                      <a:r>
                        <a:rPr lang="en-US" sz="1200">
                          <a:solidFill>
                            <a:srgbClr val="980000"/>
                          </a:solidFill>
                        </a:rPr>
                        <a:t>E</a:t>
                      </a: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mail </a:t>
                      </a:r>
                      <a:r>
                        <a:rPr lang="en-US" sz="1200">
                          <a:solidFill>
                            <a:srgbClr val="980000"/>
                          </a:solidFill>
                        </a:rPr>
                        <a:t>P</a:t>
                      </a: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romotion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enquiry from this target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Marketing 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Social Media platforms, e.g., Facebook, YouTube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followers from this target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B05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Public relations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endParaRPr sz="1200" b="1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Membership Promotion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Develop a member list for this target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PR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KOL for Young Generations 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Develop a follower list for the target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Virtual Driving Experience Tasting / </a:t>
                      </a:r>
                      <a:r>
                        <a:rPr lang="en-US" sz="1200">
                          <a:solidFill>
                            <a:srgbClr val="00B050"/>
                          </a:solidFill>
                        </a:rPr>
                        <a:t>Mobile Apps Monitoring system </a:t>
                      </a:r>
                      <a:endParaRPr sz="1200" u="none" strike="noStrike" cap="none"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20 % of the Customers choosing this functions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70C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Personally Selling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 gridSpan="15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 dirty="0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70C0"/>
                          </a:solidFill>
                        </a:rPr>
                        <a:t>Custom-made programme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applications from this target group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200" dirty="0"/>
                        <a:t>Sales team </a:t>
                      </a:r>
                      <a:endParaRPr lang="en-US" sz="1200" u="none" strike="noStrike" cap="none" dirty="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70C0"/>
                          </a:solidFill>
                        </a:rPr>
                        <a:t>Flexi-Programme Promotion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Increase 20% of applications from this target group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AF7C22"/>
                          </a:solidFill>
                        </a:rPr>
                        <a:t>Sales Promotions</a:t>
                      </a:r>
                      <a:endParaRPr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 gridSpan="15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 dirty="0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AF7C22"/>
                          </a:solidFill>
                        </a:rPr>
                        <a:t>Referral Programme for Discount</a:t>
                      </a:r>
                      <a:endParaRPr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Increase 20% of applications from referee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AF7C22"/>
                          </a:solidFill>
                        </a:rPr>
                        <a:t>Online Payment Promotion, PayMe, Alipay</a:t>
                      </a:r>
                      <a:endParaRPr sz="1200" u="none" strike="noStrike" cap="none"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the number of payments by online payment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 dirty="0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18" name="Google Shape;418;p23"/>
          <p:cNvSpPr txBox="1"/>
          <p:nvPr/>
        </p:nvSpPr>
        <p:spPr>
          <a:xfrm>
            <a:off x="315557" y="6544400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by Author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4" name="Google Shape;424;g257f8502f56_3_8"/>
          <p:cNvPicPr preferRelativeResize="0"/>
          <p:nvPr/>
        </p:nvPicPr>
        <p:blipFill rotWithShape="1">
          <a:blip r:embed="rId3">
            <a:alphaModFix amt="57000"/>
          </a:blip>
          <a:srcRect t="11590" r="36102"/>
          <a:stretch/>
        </p:blipFill>
        <p:spPr>
          <a:xfrm>
            <a:off x="290300" y="795050"/>
            <a:ext cx="11431251" cy="6062950"/>
          </a:xfrm>
          <a:prstGeom prst="rect">
            <a:avLst/>
          </a:prstGeom>
          <a:noFill/>
          <a:ln>
            <a:noFill/>
          </a:ln>
        </p:spPr>
      </p:pic>
      <p:sp>
        <p:nvSpPr>
          <p:cNvPr id="425" name="Google Shape;425;g257f8502f56_3_8"/>
          <p:cNvSpPr txBox="1"/>
          <p:nvPr/>
        </p:nvSpPr>
        <p:spPr>
          <a:xfrm>
            <a:off x="378776" y="210050"/>
            <a:ext cx="87393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Conclusion for this Proposal</a:t>
            </a:r>
            <a:endParaRPr sz="3200" b="1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426" name="Google Shape;426;g257f8502f56_3_8"/>
          <p:cNvGrpSpPr/>
          <p:nvPr/>
        </p:nvGrpSpPr>
        <p:grpSpPr>
          <a:xfrm>
            <a:off x="4354925" y="951400"/>
            <a:ext cx="2734575" cy="2716200"/>
            <a:chOff x="4354925" y="951400"/>
            <a:chExt cx="2734575" cy="2716200"/>
          </a:xfrm>
        </p:grpSpPr>
        <p:sp>
          <p:nvSpPr>
            <p:cNvPr id="427" name="Google Shape;427;g257f8502f56_3_8"/>
            <p:cNvSpPr/>
            <p:nvPr/>
          </p:nvSpPr>
          <p:spPr>
            <a:xfrm>
              <a:off x="4354925" y="951400"/>
              <a:ext cx="2716200" cy="2716200"/>
            </a:xfrm>
            <a:prstGeom prst="ellipse">
              <a:avLst/>
            </a:prstGeom>
            <a:solidFill>
              <a:srgbClr val="F6A21D">
                <a:alpha val="6667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28" name="Google Shape;428;g257f8502f56_3_8"/>
            <p:cNvSpPr txBox="1"/>
            <p:nvPr/>
          </p:nvSpPr>
          <p:spPr>
            <a:xfrm>
              <a:off x="4568300" y="1529200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b="1">
                  <a:latin typeface="Gill Sans"/>
                  <a:ea typeface="Gill Sans"/>
                  <a:cs typeface="Gill Sans"/>
                  <a:sym typeface="Gill Sans"/>
                </a:rPr>
                <a:t>Propose &amp; Goal of this Proposal:</a:t>
              </a:r>
              <a:endParaRPr sz="1800" b="1">
                <a:latin typeface="Gill Sans"/>
                <a:ea typeface="Gill Sans"/>
                <a:cs typeface="Gill Sans"/>
                <a:sym typeface="Gill Sans"/>
              </a:endParaRPr>
            </a:p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b="1">
                  <a:solidFill>
                    <a:srgbClr val="FF0000"/>
                  </a:solidFill>
                  <a:latin typeface="Gill Sans"/>
                  <a:ea typeface="Gill Sans"/>
                  <a:cs typeface="Gill Sans"/>
                  <a:sym typeface="Gill Sans"/>
                </a:rPr>
                <a:t>To Increase the Sale volume of Hung Chun</a:t>
              </a:r>
              <a:endParaRPr sz="18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429" name="Google Shape;429;g257f8502f56_3_8"/>
          <p:cNvSpPr/>
          <p:nvPr/>
        </p:nvSpPr>
        <p:spPr>
          <a:xfrm rot="5400000">
            <a:off x="7278577" y="2011254"/>
            <a:ext cx="852300" cy="9210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30" name="Google Shape;430;g257f8502f56_3_8"/>
          <p:cNvGrpSpPr/>
          <p:nvPr/>
        </p:nvGrpSpPr>
        <p:grpSpPr>
          <a:xfrm>
            <a:off x="7244225" y="2897900"/>
            <a:ext cx="2716200" cy="2716200"/>
            <a:chOff x="4084800" y="1236525"/>
            <a:chExt cx="2716200" cy="2716200"/>
          </a:xfrm>
        </p:grpSpPr>
        <p:sp>
          <p:nvSpPr>
            <p:cNvPr id="431" name="Google Shape;431;g257f8502f56_3_8"/>
            <p:cNvSpPr/>
            <p:nvPr/>
          </p:nvSpPr>
          <p:spPr>
            <a:xfrm>
              <a:off x="4084800" y="1236525"/>
              <a:ext cx="2716200" cy="2716200"/>
            </a:xfrm>
            <a:prstGeom prst="ellipse">
              <a:avLst/>
            </a:prstGeom>
            <a:solidFill>
              <a:srgbClr val="93C47D">
                <a:alpha val="7296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32" name="Google Shape;432;g257f8502f56_3_8"/>
            <p:cNvSpPr txBox="1"/>
            <p:nvPr/>
          </p:nvSpPr>
          <p:spPr>
            <a:xfrm>
              <a:off x="4182300" y="16792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To develop the customer-focused marketing plan for specified target groups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grpSp>
        <p:nvGrpSpPr>
          <p:cNvPr id="433" name="Google Shape;433;g257f8502f56_3_8"/>
          <p:cNvGrpSpPr/>
          <p:nvPr/>
        </p:nvGrpSpPr>
        <p:grpSpPr>
          <a:xfrm>
            <a:off x="1923850" y="2769075"/>
            <a:ext cx="2716200" cy="2716200"/>
            <a:chOff x="1968875" y="111050"/>
            <a:chExt cx="2716200" cy="2716200"/>
          </a:xfrm>
        </p:grpSpPr>
        <p:sp>
          <p:nvSpPr>
            <p:cNvPr id="434" name="Google Shape;434;g257f8502f56_3_8"/>
            <p:cNvSpPr/>
            <p:nvPr/>
          </p:nvSpPr>
          <p:spPr>
            <a:xfrm>
              <a:off x="1968875" y="111050"/>
              <a:ext cx="2716200" cy="2716200"/>
            </a:xfrm>
            <a:prstGeom prst="ellipse">
              <a:avLst/>
            </a:prstGeom>
            <a:solidFill>
              <a:srgbClr val="FFF2CC">
                <a:alpha val="8302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35" name="Google Shape;435;g257f8502f56_3_8"/>
            <p:cNvSpPr txBox="1"/>
            <p:nvPr/>
          </p:nvSpPr>
          <p:spPr>
            <a:xfrm>
              <a:off x="2163875" y="4637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Develop the reputation in the heart of the customer and spread within their networks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grpSp>
        <p:nvGrpSpPr>
          <p:cNvPr id="436" name="Google Shape;436;g257f8502f56_3_8"/>
          <p:cNvGrpSpPr/>
          <p:nvPr/>
        </p:nvGrpSpPr>
        <p:grpSpPr>
          <a:xfrm>
            <a:off x="4441475" y="4141800"/>
            <a:ext cx="2716200" cy="2716200"/>
            <a:chOff x="4084800" y="1236525"/>
            <a:chExt cx="2716200" cy="2716200"/>
          </a:xfrm>
        </p:grpSpPr>
        <p:sp>
          <p:nvSpPr>
            <p:cNvPr id="437" name="Google Shape;437;g257f8502f56_3_8"/>
            <p:cNvSpPr/>
            <p:nvPr/>
          </p:nvSpPr>
          <p:spPr>
            <a:xfrm>
              <a:off x="4084800" y="1236525"/>
              <a:ext cx="2716200" cy="2716200"/>
            </a:xfrm>
            <a:prstGeom prst="ellipse">
              <a:avLst/>
            </a:prstGeom>
            <a:solidFill>
              <a:srgbClr val="C9DAF8">
                <a:alpha val="8302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38" name="Google Shape;438;g257f8502f56_3_8"/>
            <p:cNvSpPr txBox="1"/>
            <p:nvPr/>
          </p:nvSpPr>
          <p:spPr>
            <a:xfrm>
              <a:off x="4182300" y="16792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To create a memorable &amp; successful customer experience in the learning journey 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439" name="Google Shape;439;g257f8502f56_3_8"/>
          <p:cNvSpPr/>
          <p:nvPr/>
        </p:nvSpPr>
        <p:spPr>
          <a:xfrm rot="-10620823">
            <a:off x="7278584" y="5635670"/>
            <a:ext cx="852257" cy="921052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g257f8502f56_3_8"/>
          <p:cNvSpPr/>
          <p:nvPr/>
        </p:nvSpPr>
        <p:spPr>
          <a:xfrm rot="-5400000">
            <a:off x="3468118" y="5516421"/>
            <a:ext cx="852300" cy="9213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g257f8502f56_3_8"/>
          <p:cNvSpPr/>
          <p:nvPr/>
        </p:nvSpPr>
        <p:spPr>
          <a:xfrm>
            <a:off x="3231543" y="1782121"/>
            <a:ext cx="852300" cy="9213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24"/>
          <p:cNvSpPr txBox="1"/>
          <p:nvPr/>
        </p:nvSpPr>
        <p:spPr>
          <a:xfrm>
            <a:off x="230392" y="104381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7" name="Google Shape;447;p24"/>
          <p:cNvSpPr txBox="1"/>
          <p:nvPr/>
        </p:nvSpPr>
        <p:spPr>
          <a:xfrm>
            <a:off x="230400" y="627575"/>
            <a:ext cx="11731200" cy="610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Camilleri, M.</a:t>
            </a:r>
            <a:r>
              <a:rPr lang="en-US" sz="1200"/>
              <a:t>A. </a:t>
            </a:r>
            <a:r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(2018) ‘Market Segmentation, Targeting and Positioning’.In </a:t>
            </a:r>
            <a:r>
              <a:rPr lang="en-US" sz="1200" b="0" i="1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Travel Marketing, Tourism Economics and the Airline Product </a:t>
            </a:r>
            <a:r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(Chapter 4, pp. 69-83). Springer, Cham, Switzerland.</a:t>
            </a:r>
            <a:endParaRPr sz="1200" i="1"/>
          </a:p>
          <a:p>
            <a:pPr marL="0" marR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Census and Statistics Department (2023) </a:t>
            </a:r>
            <a:r>
              <a:rPr lang="en-US" sz="1200" i="1">
                <a:solidFill>
                  <a:srgbClr val="222222"/>
                </a:solidFill>
              </a:rPr>
              <a:t>Population by Sex and Age Group</a:t>
            </a:r>
            <a:r>
              <a:rPr lang="en-US" sz="1200">
                <a:solidFill>
                  <a:srgbClr val="222222"/>
                </a:solidFill>
              </a:rPr>
              <a:t> Available at: https://www.censtatd.gov.hk/en/web_table.html?id=1A# (Accessed: 6 June 2023)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</a:rPr>
              <a:t>Chung, 1. (2023) ‘虛擬學車新趨勢! 都大研發虛擬實境駕駛訓練系統　 推動智慧城市發展’ 學友社. Available at: </a:t>
            </a:r>
            <a:r>
              <a:rPr lang="en-US" sz="1200" u="sng">
                <a:solidFill>
                  <a:schemeClr val="dk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https://student.hk/commonDetial?rid=WS6466ed821234102ef0170b12&amp;breadCrumbName=undefined&amp;columnId=14f4ed3c-8737-4388-886e-356329390c12</a:t>
            </a:r>
            <a:r>
              <a:rPr lang="en-US" sz="1200">
                <a:solidFill>
                  <a:schemeClr val="dk1"/>
                </a:solidFill>
              </a:rPr>
              <a:t> (Accessed 7</a:t>
            </a:r>
            <a:r>
              <a:rPr lang="en-US" sz="1200" baseline="30000">
                <a:solidFill>
                  <a:schemeClr val="dk1"/>
                </a:solidFill>
              </a:rPr>
              <a:t>th</a:t>
            </a:r>
            <a:r>
              <a:rPr lang="en-US" sz="1200">
                <a:solidFill>
                  <a:schemeClr val="dk1"/>
                </a:solidFill>
              </a:rPr>
              <a:t> July 2023)</a:t>
            </a:r>
            <a:r>
              <a:rPr lang="en-US" sz="1200">
                <a:solidFill>
                  <a:srgbClr val="222222"/>
                </a:solidFill>
              </a:rPr>
              <a:t> 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Damien Chaney, Mourad Touzani and Karim Ben Slimane (2017), </a:t>
            </a:r>
            <a:r>
              <a:rPr lang="en-US" sz="1200" i="1">
                <a:solidFill>
                  <a:schemeClr val="dk1"/>
                </a:solidFill>
              </a:rPr>
              <a:t>Marketing to the (new) generations: summary and perspectives</a:t>
            </a:r>
            <a:r>
              <a:rPr lang="en-US" sz="1200">
                <a:solidFill>
                  <a:schemeClr val="dk1"/>
                </a:solidFill>
              </a:rPr>
              <a:t>, </a:t>
            </a:r>
            <a:r>
              <a:rPr lang="en-US" sz="1200" i="1">
                <a:solidFill>
                  <a:schemeClr val="dk1"/>
                </a:solidFill>
              </a:rPr>
              <a:t>Journal of Strategic Marketing,</a:t>
            </a:r>
            <a:r>
              <a:rPr lang="en-US" sz="1200">
                <a:solidFill>
                  <a:schemeClr val="dk1"/>
                </a:solidFill>
              </a:rPr>
              <a:t> 25(3), pp.179-189.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Di Pietro, L., &amp; Pantano, E. (2012)  ‘An empirical investigation of social network influence on consumer purchasing decision: The case of Facebook’, </a:t>
            </a:r>
            <a:r>
              <a:rPr lang="en-US" sz="1200" i="1">
                <a:solidFill>
                  <a:srgbClr val="222222"/>
                </a:solidFill>
              </a:rPr>
              <a:t>Journal of Direct, Data and Digital Marketing Practice</a:t>
            </a:r>
            <a:r>
              <a:rPr lang="en-US" sz="1200">
                <a:solidFill>
                  <a:srgbClr val="222222"/>
                </a:solidFill>
              </a:rPr>
              <a:t>, 14, 18-29.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Dolgui, A. and  Proth, J. M. (2010) ‘Pricing Strategies and Models’, </a:t>
            </a:r>
            <a:r>
              <a:rPr lang="en-US" sz="1200" i="1">
                <a:solidFill>
                  <a:srgbClr val="222222"/>
                </a:solidFill>
              </a:rPr>
              <a:t>Annual Reviews in Control, </a:t>
            </a:r>
            <a:r>
              <a:rPr lang="en-US" sz="1200">
                <a:solidFill>
                  <a:srgbClr val="222222"/>
                </a:solidFill>
              </a:rPr>
              <a:t>34(1), pp.101-110.</a:t>
            </a:r>
            <a:endParaRPr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Damoov (2023) The Power of Smartphone Telematics</a:t>
            </a:r>
            <a:r>
              <a:rPr lang="en-US" sz="1200">
                <a:solidFill>
                  <a:schemeClr val="dk1"/>
                </a:solidFill>
              </a:rPr>
              <a:t> Available at: https://www.damoov.com/smartphone-telematics-how-it-works/ (Accessed 7</a:t>
            </a:r>
            <a:r>
              <a:rPr lang="en-US" sz="1200" baseline="30000">
                <a:solidFill>
                  <a:schemeClr val="dk1"/>
                </a:solidFill>
              </a:rPr>
              <a:t>th</a:t>
            </a:r>
            <a:r>
              <a:rPr lang="en-US" sz="1200">
                <a:solidFill>
                  <a:schemeClr val="dk1"/>
                </a:solidFill>
              </a:rPr>
              <a:t> July 2023)</a:t>
            </a:r>
            <a:r>
              <a:rPr lang="en-US" sz="1200">
                <a:solidFill>
                  <a:srgbClr val="222222"/>
                </a:solidFill>
              </a:rPr>
              <a:t> 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Hanaysha, J. R. (2022)</a:t>
            </a:r>
            <a:r>
              <a:rPr lang="en-US" sz="1200" i="1">
                <a:solidFill>
                  <a:srgbClr val="222222"/>
                </a:solidFill>
              </a:rPr>
              <a:t> ‘</a:t>
            </a:r>
            <a:r>
              <a:rPr lang="en-US" sz="1200">
                <a:solidFill>
                  <a:srgbClr val="222222"/>
                </a:solidFill>
              </a:rPr>
              <a:t>Impact of social media marketing features on consumer's purchase decision in the fast-food industry: Brand trust as a mediator’, </a:t>
            </a:r>
            <a:r>
              <a:rPr lang="en-US" sz="1200" i="1">
                <a:solidFill>
                  <a:srgbClr val="222222"/>
                </a:solidFill>
              </a:rPr>
              <a:t>International </a:t>
            </a:r>
            <a:r>
              <a:rPr lang="en-US" sz="1200" i="1">
                <a:solidFill>
                  <a:schemeClr val="dk1"/>
                </a:solidFill>
              </a:rPr>
              <a:t>Journal of Information Management Data Insights,</a:t>
            </a:r>
            <a:r>
              <a:rPr lang="en-US" sz="1200">
                <a:solidFill>
                  <a:schemeClr val="dk1"/>
                </a:solidFill>
              </a:rPr>
              <a:t> 2(2), 100102.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Huang Y. et al. (2022) ‘The Effect of Instant Messaging Social Media Platform Characteristics on Consumers’ Purchase Intention: An Empirical Study of WeChat’, </a:t>
            </a:r>
            <a:r>
              <a:rPr lang="en-US" sz="1200" i="1">
                <a:solidFill>
                  <a:schemeClr val="dk1"/>
                </a:solidFill>
              </a:rPr>
              <a:t>Journal of Systems Science and Information</a:t>
            </a:r>
            <a:r>
              <a:rPr lang="en-US" sz="1200">
                <a:solidFill>
                  <a:schemeClr val="dk1"/>
                </a:solidFill>
              </a:rPr>
              <a:t>, 10(1), 65-83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120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Hong Kong Census and Statistics Department (2020). “</a:t>
            </a:r>
            <a:r>
              <a:rPr lang="en-US" sz="1200" i="1">
                <a:solidFill>
                  <a:schemeClr val="dk1"/>
                </a:solidFill>
              </a:rPr>
              <a:t>Hong Kong Population Projections Census and Statistics Department Hong Kong Special Administrative Region”.</a:t>
            </a:r>
            <a:r>
              <a:rPr lang="en-US" sz="1200">
                <a:solidFill>
                  <a:schemeClr val="dk1"/>
                </a:solidFill>
              </a:rPr>
              <a:t>Available at: https://www.censtatd.gov.hk/en/data/stat_report/product/B1120015/att/B1120015082020XXXXB0100.pdf [Accessed 8 Jul. 202</a:t>
            </a:r>
            <a:r>
              <a:rPr lang="en-US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3].</a:t>
            </a:r>
            <a:r>
              <a:rPr lang="en-US" sz="1200">
                <a:solidFill>
                  <a:schemeClr val="dk1"/>
                </a:solidFill>
              </a:rPr>
              <a:t>HK01(2020). 全港10萬人輪候路試　考車排期時間達300日　運輸署研究攝錄. 5th July.  Available at: 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[Accessed 8 Jul. 2023]</a:t>
            </a:r>
            <a:endParaRPr sz="1200">
              <a:solidFill>
                <a:srgbClr val="222222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g2581868ec16_3_105"/>
          <p:cNvSpPr txBox="1"/>
          <p:nvPr/>
        </p:nvSpPr>
        <p:spPr>
          <a:xfrm>
            <a:off x="356392" y="107906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3" name="Google Shape;453;g2581868ec16_3_105"/>
          <p:cNvSpPr txBox="1"/>
          <p:nvPr/>
        </p:nvSpPr>
        <p:spPr>
          <a:xfrm>
            <a:off x="356400" y="640950"/>
            <a:ext cx="11731200" cy="57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</a:rPr>
              <a:t>Indeed Editorial Team. (2023) ‘</a:t>
            </a:r>
            <a:r>
              <a:rPr lang="en-US" sz="1200">
                <a:solidFill>
                  <a:srgbClr val="2D2D2D"/>
                </a:solidFill>
              </a:rPr>
              <a:t>9 Types of Promotions Tools (Plus Benefits and Examples)’, Indeed. Available at </a:t>
            </a:r>
            <a:r>
              <a:rPr lang="en-US" sz="1200" u="sng">
                <a:solidFill>
                  <a:schemeClr val="hlink"/>
                </a:solidFill>
                <a:hlinkClick r:id="rId3"/>
              </a:rPr>
              <a:t>https://www.indeed.com/career-advice/career-development/promotions-tools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2D2D2D"/>
                </a:solidFill>
              </a:rPr>
              <a:t>Kapoor, K.K. et al. (2018) ‘Advances in social media research: Past, present and future’, I</a:t>
            </a:r>
            <a:r>
              <a:rPr lang="en-US" sz="1200" i="1">
                <a:solidFill>
                  <a:srgbClr val="2D2D2D"/>
                </a:solidFill>
              </a:rPr>
              <a:t>nformation Systems Frontiers, </a:t>
            </a:r>
            <a:r>
              <a:rPr lang="en-US" sz="1200">
                <a:solidFill>
                  <a:srgbClr val="2D2D2D"/>
                </a:solidFill>
              </a:rPr>
              <a:t>20, pp. 531-558.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Lynn, M. (2011) </a:t>
            </a:r>
            <a:r>
              <a:rPr lang="en-US" sz="1200" i="1">
                <a:solidFill>
                  <a:schemeClr val="dk1"/>
                </a:solidFill>
              </a:rPr>
              <a:t>Segmenting and targeting your market: Strategies and limitations </a:t>
            </a:r>
            <a:r>
              <a:rPr lang="en-US" sz="1200">
                <a:solidFill>
                  <a:schemeClr val="dk1"/>
                </a:solidFill>
              </a:rPr>
              <a:t>[Electronic version]. Retrieved [insert date], from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200">
                <a:solidFill>
                  <a:schemeClr val="dk1"/>
                </a:solidFill>
              </a:rPr>
              <a:t>Cornell University, School of Hospitality Administration site: </a:t>
            </a:r>
            <a:r>
              <a:rPr lang="en-US" sz="1200">
                <a:solidFill>
                  <a:srgbClr val="316192"/>
                </a:solidFill>
              </a:rPr>
              <a:t>htp://scholarship.sha.cornell.edu/articles/243</a:t>
            </a:r>
            <a:endParaRPr sz="1200"/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Pietro, L.D.  and Pantano, E. (2012) ‘An empirical investigation of social network influence on consumer purchasing decision: The case of Facebook’, </a:t>
            </a:r>
            <a:r>
              <a:rPr lang="en-US" sz="1200" i="1">
                <a:solidFill>
                  <a:srgbClr val="222222"/>
                </a:solidFill>
              </a:rPr>
              <a:t>Journal of Direct, Data and Digital Marketing Practice</a:t>
            </a:r>
            <a:r>
              <a:rPr lang="en-US" sz="1200">
                <a:solidFill>
                  <a:srgbClr val="222222"/>
                </a:solidFill>
              </a:rPr>
              <a:t>, 14, pp. 18-29.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Puspaningrum, A. (2020) ‘Social media marketing and brand loyalty: The role of brand trust’, </a:t>
            </a:r>
            <a:r>
              <a:rPr lang="en-US" sz="1200" i="1">
                <a:solidFill>
                  <a:srgbClr val="222222"/>
                </a:solidFill>
              </a:rPr>
              <a:t>The Journal of Asian Finance, Economics and Business (JAFEB),</a:t>
            </a:r>
            <a:r>
              <a:rPr lang="en-US" sz="1200">
                <a:solidFill>
                  <a:srgbClr val="222222"/>
                </a:solidFill>
              </a:rPr>
              <a:t> 7(12), pp. 951-958.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Slootweg, E. and Rowson, B. (2018) ‘My generation: A review of marketing strategies on different age groups’, </a:t>
            </a:r>
            <a:r>
              <a:rPr lang="en-US" sz="1200" i="1">
                <a:solidFill>
                  <a:srgbClr val="222222"/>
                </a:solidFill>
              </a:rPr>
              <a:t>Research in Hospitality Management</a:t>
            </a:r>
            <a:r>
              <a:rPr lang="en-US" sz="1200">
                <a:solidFill>
                  <a:srgbClr val="222222"/>
                </a:solidFill>
              </a:rPr>
              <a:t>, 8(2), pp. 85-92.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Smith, K.T. (2012) ‘Longitudinal Study of Digital Marketing Strategies Targeting Millennials’, </a:t>
            </a:r>
            <a:r>
              <a:rPr lang="en-US" sz="1200" i="1">
                <a:solidFill>
                  <a:schemeClr val="dk1"/>
                </a:solidFill>
              </a:rPr>
              <a:t>Journal of Consumer Marketing,</a:t>
            </a:r>
            <a:r>
              <a:rPr lang="en-US" sz="1200">
                <a:solidFill>
                  <a:schemeClr val="dk1"/>
                </a:solidFill>
              </a:rPr>
              <a:t> 29(2), pp. 86-92.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 i="1">
                <a:solidFill>
                  <a:schemeClr val="dk1"/>
                </a:solidFill>
              </a:rPr>
              <a:t>The 2021-2022 Budget . </a:t>
            </a:r>
            <a:r>
              <a:rPr lang="en-US" sz="1200">
                <a:solidFill>
                  <a:schemeClr val="dk1"/>
                </a:solidFill>
              </a:rPr>
              <a:t> 24 Feb 2021.  Available at: </a:t>
            </a:r>
            <a:r>
              <a:rPr lang="en-US" sz="1200" u="sng">
                <a:solidFill>
                  <a:schemeClr val="hlink"/>
                </a:solidFill>
                <a:hlinkClick r:id="rId4"/>
              </a:rPr>
              <a:t>https://www.budget.gov.hk/2021/eng/speech.html</a:t>
            </a:r>
            <a:r>
              <a:rPr lang="en-US" sz="1200">
                <a:solidFill>
                  <a:schemeClr val="dk1"/>
                </a:solidFill>
              </a:rPr>
              <a:t>  (Accessed 8 Jul. 2023).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Thaker, H.T. et al. (2020) ‘Exploring the drivers of social media marketing in Malaysian Islamic banks: An analysis via smart PLS approach’, </a:t>
            </a:r>
            <a:r>
              <a:rPr lang="en-US" sz="1200" i="1">
                <a:solidFill>
                  <a:schemeClr val="dk1"/>
                </a:solidFill>
              </a:rPr>
              <a:t>Journal of Islamic marketing</a:t>
            </a:r>
            <a:r>
              <a:rPr lang="en-US" sz="1200">
                <a:solidFill>
                  <a:schemeClr val="dk1"/>
                </a:solidFill>
              </a:rPr>
              <a:t>, 12(1), pp.145-165.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Transport Department (2023). Section 3 Registration and Licensing of Vehicles and Drivers. Available at: Available at: </a:t>
            </a:r>
            <a:r>
              <a:rPr lang="en-US" sz="1200" u="sng">
                <a:solidFill>
                  <a:schemeClr val="hlink"/>
                </a:solidFill>
                <a:hlinkClick r:id="rId5"/>
              </a:rPr>
              <a:t>https://www.td.gov.hk/mini_site/atd/2020/tc/section3_t_1.html</a:t>
            </a:r>
            <a:r>
              <a:rPr lang="en-US" sz="1200">
                <a:solidFill>
                  <a:schemeClr val="dk1"/>
                </a:solidFill>
              </a:rPr>
              <a:t>  (Accessed 8 Jul. 2023)).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24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2581868ec16_3_112"/>
          <p:cNvSpPr txBox="1"/>
          <p:nvPr/>
        </p:nvSpPr>
        <p:spPr>
          <a:xfrm>
            <a:off x="356392" y="193856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9" name="Google Shape;459;g2581868ec16_3_112"/>
          <p:cNvSpPr txBox="1"/>
          <p:nvPr/>
        </p:nvSpPr>
        <p:spPr>
          <a:xfrm>
            <a:off x="85425" y="971250"/>
            <a:ext cx="11731200" cy="67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222222"/>
                </a:solidFill>
              </a:rPr>
              <a:t>Vivi, M. and Hermans, A. M. (2022) ‘Zero Emission, Zero Compromises: An Intersectional, Qualitative Exploration of Masculinities in Tesla’s Consumer Stories’, </a:t>
            </a:r>
            <a:r>
              <a:rPr lang="en-US" sz="1200" i="1">
                <a:solidFill>
                  <a:srgbClr val="222222"/>
                </a:solidFill>
              </a:rPr>
              <a:t>Men and Masculinities</a:t>
            </a:r>
            <a:r>
              <a:rPr lang="en-US" sz="1200">
                <a:solidFill>
                  <a:srgbClr val="222222"/>
                </a:solidFill>
              </a:rPr>
              <a:t>, 25(4), pp. 622-644.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Williams, Kaylene C., and Robert A. Page (2011) ‘Marketing to the generations’, </a:t>
            </a:r>
            <a:r>
              <a:rPr lang="en-US" sz="1200" i="1">
                <a:solidFill>
                  <a:schemeClr val="dk1"/>
                </a:solidFill>
              </a:rPr>
              <a:t>Journal of behavioral studies in business </a:t>
            </a:r>
            <a:r>
              <a:rPr lang="en-US" sz="1200">
                <a:solidFill>
                  <a:schemeClr val="dk1"/>
                </a:solidFill>
              </a:rPr>
              <a:t>3(1),  pp. 37-53.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Yogesh, F. and Yesha, M. (2014) ’Effect of social media on purchase decision’, </a:t>
            </a:r>
            <a:r>
              <a:rPr lang="en-US" sz="1200" i="1">
                <a:solidFill>
                  <a:srgbClr val="222222"/>
                </a:solidFill>
              </a:rPr>
              <a:t>Pacific Business Review International, </a:t>
            </a:r>
            <a:r>
              <a:rPr lang="en-US" sz="1200">
                <a:solidFill>
                  <a:srgbClr val="222222"/>
                </a:solidFill>
              </a:rPr>
              <a:t>6(11), pp. 45-51</a:t>
            </a:r>
            <a:r>
              <a:rPr lang="en-US" sz="1000">
                <a:solidFill>
                  <a:srgbClr val="222222"/>
                </a:solidFill>
              </a:rPr>
              <a:t>.</a:t>
            </a:r>
            <a:endParaRPr sz="10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i="1">
                <a:solidFill>
                  <a:schemeClr val="dk1"/>
                </a:solidFill>
              </a:rPr>
              <a:t>審計署署長第七十八號報告書第 2 章 “駕駛執照服務.</a:t>
            </a:r>
            <a:r>
              <a:rPr lang="en-US" sz="1200">
                <a:solidFill>
                  <a:schemeClr val="dk1"/>
                </a:solidFill>
              </a:rPr>
              <a:t>  5th July.  Available at: </a:t>
            </a:r>
            <a:r>
              <a:rPr lang="en-US" sz="1200" u="sng">
                <a:solidFill>
                  <a:schemeClr val="hlink"/>
                </a:solidFill>
                <a:hlinkClick r:id="rId3"/>
              </a:rPr>
              <a:t>https://www.legco.gov.hk/yr2023/chinese/pac/reports/78/app_6.pdf</a:t>
            </a:r>
            <a:r>
              <a:rPr lang="en-US" sz="1200">
                <a:solidFill>
                  <a:schemeClr val="dk1"/>
                </a:solidFill>
              </a:rPr>
              <a:t> (Accessed 8 Jul. 2023).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i="1">
                <a:solidFill>
                  <a:schemeClr val="dk1"/>
                </a:solidFill>
              </a:rPr>
              <a:t>二零二三年 第一季經濟報告. </a:t>
            </a:r>
            <a:r>
              <a:rPr lang="en-US" sz="1200">
                <a:solidFill>
                  <a:schemeClr val="dk1"/>
                </a:solidFill>
              </a:rPr>
              <a:t> 5th July.  Available at: </a:t>
            </a:r>
            <a:r>
              <a:rPr lang="en-US" sz="1200" u="sng">
                <a:solidFill>
                  <a:schemeClr val="hlink"/>
                </a:solidFill>
                <a:hlinkClick r:id="rId4"/>
              </a:rPr>
              <a:t>https://www.hkeconomy.gov.hk/tc/pdf/er_c_23q1.pdf</a:t>
            </a:r>
            <a:r>
              <a:rPr lang="en-US" sz="1200">
                <a:solidFill>
                  <a:schemeClr val="dk1"/>
                </a:solidFill>
              </a:rPr>
              <a:t>  (Accessed 8 Jul. 2023).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i="1">
                <a:solidFill>
                  <a:schemeClr val="dk1"/>
                </a:solidFill>
              </a:rPr>
              <a:t>二零零五年第三季經濟報告. </a:t>
            </a:r>
            <a:r>
              <a:rPr lang="en-US" sz="1200">
                <a:solidFill>
                  <a:schemeClr val="dk1"/>
                </a:solidFill>
              </a:rPr>
              <a:t> 2005.  Available at: </a:t>
            </a:r>
            <a:r>
              <a:rPr lang="en-US" sz="1200" u="sng">
                <a:solidFill>
                  <a:schemeClr val="hlink"/>
                </a:solidFill>
                <a:hlinkClick r:id="rId4"/>
              </a:rPr>
              <a:t>https://www.hkeconomy.gov.hk/tc/pdf/er_c_23q1.pdf</a:t>
            </a:r>
            <a:r>
              <a:rPr lang="en-US" sz="1200">
                <a:solidFill>
                  <a:schemeClr val="dk1"/>
                </a:solidFill>
              </a:rPr>
              <a:t>  (Accessed 8 Jul. 2023).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Yahoo(2021). 牌費加三成 車主惡頂.25th Feb.  Available at: </a:t>
            </a:r>
            <a:r>
              <a:rPr lang="en-US" sz="1200" u="sng">
                <a:solidFill>
                  <a:schemeClr val="hlink"/>
                </a:solidFill>
                <a:hlinkClick r:id="rId5"/>
              </a:rPr>
              <a:t>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</a:t>
            </a:r>
            <a:r>
              <a:rPr lang="en-US" sz="1200">
                <a:solidFill>
                  <a:schemeClr val="dk1"/>
                </a:solidFill>
              </a:rPr>
              <a:t> [Accessed 8 Jul. 2023].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HKET(2023). 「租得就唔好買」 6種意想不到可租的物品.18 April 2023.  Available at: </a:t>
            </a:r>
            <a:r>
              <a:rPr lang="en-US" sz="1200" u="sng">
                <a:solidFill>
                  <a:schemeClr val="hlink"/>
                </a:solidFill>
                <a:hlinkClick r:id="rId5"/>
              </a:rPr>
              <a:t>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</a:t>
            </a:r>
            <a:r>
              <a:rPr lang="en-US" sz="1200">
                <a:solidFill>
                  <a:schemeClr val="dk1"/>
                </a:solidFill>
              </a:rPr>
              <a:t> [Accessed 8 Jul. 2023].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rgbClr val="22222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3895</Words>
  <Application>Microsoft Office PowerPoint</Application>
  <PresentationFormat>Widescreen</PresentationFormat>
  <Paragraphs>562</Paragraphs>
  <Slides>31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Gill Sans</vt:lpstr>
      <vt:lpstr>Roboto</vt:lpstr>
      <vt:lpstr>Noto Sans Symbols</vt:lpstr>
      <vt:lpstr>Microsoft JhengHei</vt:lpstr>
      <vt:lpstr>Times New Roman</vt:lpstr>
      <vt:lpstr>Calibri</vt:lpstr>
      <vt:lpstr>Parcel</vt:lpstr>
      <vt:lpstr>GROUP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</dc:title>
  <dc:creator>Chan Hoi San, Sam</dc:creator>
  <cp:lastModifiedBy>Chan Hoi San, Sam</cp:lastModifiedBy>
  <cp:revision>5</cp:revision>
  <dcterms:created xsi:type="dcterms:W3CDTF">2023-06-08T11:41:05Z</dcterms:created>
  <dcterms:modified xsi:type="dcterms:W3CDTF">2023-07-08T14:43:48Z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