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sldIdLst>
    <p:sldId id="256" r:id="rId2"/>
    <p:sldId id="257" r:id="rId3"/>
    <p:sldId id="259" r:id="rId4"/>
    <p:sldId id="260" r:id="rId5"/>
    <p:sldId id="261" r:id="rId6"/>
    <p:sldId id="262" r:id="rId7"/>
    <p:sldId id="263" r:id="rId8"/>
    <p:sldId id="258" r:id="rId9"/>
    <p:sldId id="265" r:id="rId10"/>
    <p:sldId id="266" r:id="rId11"/>
    <p:sldId id="267" r:id="rId12"/>
    <p:sldId id="268" r:id="rId13"/>
    <p:sldId id="269" r:id="rId14"/>
    <p:sldId id="27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5" d="100"/>
          <a:sy n="105" d="100"/>
        </p:scale>
        <p:origin x="83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497745-7EA2-4E13-B932-F0386C861A9A}" type="datetimeFigureOut">
              <a:rPr lang="en-GB" smtClean="0"/>
              <a:t>28/04/2024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77D404-12F4-4CB8-8AC2-B877E3BD5721}" type="slidenum">
              <a:rPr lang="en-GB" smtClean="0"/>
              <a:t>‹#›</a:t>
            </a:fld>
            <a:endParaRPr lang="en-GB"/>
          </a:p>
        </p:txBody>
      </p:sp>
    </p:spTree>
    <p:extLst>
      <p:ext uri="{BB962C8B-B14F-4D97-AF65-F5344CB8AC3E}">
        <p14:creationId xmlns:p14="http://schemas.microsoft.com/office/powerpoint/2010/main" val="41270574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28497745-7EA2-4E13-B932-F0386C861A9A}" type="datetimeFigureOut">
              <a:rPr lang="en-GB" smtClean="0"/>
              <a:t>28/04/2024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77D404-12F4-4CB8-8AC2-B877E3BD5721}" type="slidenum">
              <a:rPr lang="en-GB" smtClean="0"/>
              <a:t>‹#›</a:t>
            </a:fld>
            <a:endParaRPr lang="en-GB"/>
          </a:p>
        </p:txBody>
      </p:sp>
    </p:spTree>
    <p:extLst>
      <p:ext uri="{BB962C8B-B14F-4D97-AF65-F5344CB8AC3E}">
        <p14:creationId xmlns:p14="http://schemas.microsoft.com/office/powerpoint/2010/main" val="42885220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497745-7EA2-4E13-B932-F0386C861A9A}" type="datetimeFigureOut">
              <a:rPr lang="en-GB" smtClean="0"/>
              <a:t>28/04/2024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77D404-12F4-4CB8-8AC2-B877E3BD5721}" type="slidenum">
              <a:rPr lang="en-GB" smtClean="0"/>
              <a:t>‹#›</a:t>
            </a:fld>
            <a:endParaRPr lang="en-GB"/>
          </a:p>
        </p:txBody>
      </p:sp>
    </p:spTree>
    <p:extLst>
      <p:ext uri="{BB962C8B-B14F-4D97-AF65-F5344CB8AC3E}">
        <p14:creationId xmlns:p14="http://schemas.microsoft.com/office/powerpoint/2010/main" val="3160969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497745-7EA2-4E13-B932-F0386C861A9A}" type="datetimeFigureOut">
              <a:rPr lang="en-GB" smtClean="0"/>
              <a:t>28/04/2024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77D404-12F4-4CB8-8AC2-B877E3BD5721}" type="slidenum">
              <a:rPr lang="en-GB" smtClean="0"/>
              <a:t>‹#›</a:t>
            </a:fld>
            <a:endParaRPr lang="en-GB"/>
          </a:p>
        </p:txBody>
      </p:sp>
    </p:spTree>
    <p:extLst>
      <p:ext uri="{BB962C8B-B14F-4D97-AF65-F5344CB8AC3E}">
        <p14:creationId xmlns:p14="http://schemas.microsoft.com/office/powerpoint/2010/main" val="30615582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497745-7EA2-4E13-B932-F0386C861A9A}" type="datetimeFigureOut">
              <a:rPr lang="en-GB" smtClean="0"/>
              <a:t>28/04/2024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C77D404-12F4-4CB8-8AC2-B877E3BD5721}" type="slidenum">
              <a:rPr lang="en-GB" smtClean="0"/>
              <a:t>‹#›</a:t>
            </a:fld>
            <a:endParaRPr lang="en-GB"/>
          </a:p>
        </p:txBody>
      </p:sp>
    </p:spTree>
    <p:extLst>
      <p:ext uri="{BB962C8B-B14F-4D97-AF65-F5344CB8AC3E}">
        <p14:creationId xmlns:p14="http://schemas.microsoft.com/office/powerpoint/2010/main" val="29331021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28497745-7EA2-4E13-B932-F0386C861A9A}" type="datetimeFigureOut">
              <a:rPr lang="en-GB" smtClean="0"/>
              <a:t>28/04/2024</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5C77D404-12F4-4CB8-8AC2-B877E3BD5721}" type="slidenum">
              <a:rPr lang="en-GB" smtClean="0"/>
              <a:t>‹#›</a:t>
            </a:fld>
            <a:endParaRPr lang="en-GB"/>
          </a:p>
        </p:txBody>
      </p:sp>
    </p:spTree>
    <p:extLst>
      <p:ext uri="{BB962C8B-B14F-4D97-AF65-F5344CB8AC3E}">
        <p14:creationId xmlns:p14="http://schemas.microsoft.com/office/powerpoint/2010/main" val="1248185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28497745-7EA2-4E13-B932-F0386C861A9A}" type="datetimeFigureOut">
              <a:rPr lang="en-GB" smtClean="0"/>
              <a:t>28/04/2024</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5C77D404-12F4-4CB8-8AC2-B877E3BD5721}" type="slidenum">
              <a:rPr lang="en-GB" smtClean="0"/>
              <a:t>‹#›</a:t>
            </a:fld>
            <a:endParaRPr lang="en-GB"/>
          </a:p>
        </p:txBody>
      </p:sp>
    </p:spTree>
    <p:extLst>
      <p:ext uri="{BB962C8B-B14F-4D97-AF65-F5344CB8AC3E}">
        <p14:creationId xmlns:p14="http://schemas.microsoft.com/office/powerpoint/2010/main" val="1393217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28497745-7EA2-4E13-B932-F0386C861A9A}" type="datetimeFigureOut">
              <a:rPr lang="en-GB" smtClean="0"/>
              <a:t>28/04/2024</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5C77D404-12F4-4CB8-8AC2-B877E3BD5721}" type="slidenum">
              <a:rPr lang="en-GB" smtClean="0"/>
              <a:t>‹#›</a:t>
            </a:fld>
            <a:endParaRPr lang="en-GB"/>
          </a:p>
        </p:txBody>
      </p:sp>
    </p:spTree>
    <p:extLst>
      <p:ext uri="{BB962C8B-B14F-4D97-AF65-F5344CB8AC3E}">
        <p14:creationId xmlns:p14="http://schemas.microsoft.com/office/powerpoint/2010/main" val="1077101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497745-7EA2-4E13-B932-F0386C861A9A}" type="datetimeFigureOut">
              <a:rPr lang="en-GB" smtClean="0"/>
              <a:t>28/04/2024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77D404-12F4-4CB8-8AC2-B877E3BD5721}" type="slidenum">
              <a:rPr lang="en-GB" smtClean="0"/>
              <a:t>‹#›</a:t>
            </a:fld>
            <a:endParaRPr lang="en-GB"/>
          </a:p>
        </p:txBody>
      </p:sp>
    </p:spTree>
    <p:extLst>
      <p:ext uri="{BB962C8B-B14F-4D97-AF65-F5344CB8AC3E}">
        <p14:creationId xmlns:p14="http://schemas.microsoft.com/office/powerpoint/2010/main" val="33523287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497745-7EA2-4E13-B932-F0386C861A9A}" type="datetimeFigureOut">
              <a:rPr lang="en-GB" smtClean="0"/>
              <a:t>28/04/2024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77D404-12F4-4CB8-8AC2-B877E3BD5721}" type="slidenum">
              <a:rPr lang="en-GB" smtClean="0"/>
              <a:t>‹#›</a:t>
            </a:fld>
            <a:endParaRPr lang="en-GB"/>
          </a:p>
        </p:txBody>
      </p:sp>
    </p:spTree>
    <p:extLst>
      <p:ext uri="{BB962C8B-B14F-4D97-AF65-F5344CB8AC3E}">
        <p14:creationId xmlns:p14="http://schemas.microsoft.com/office/powerpoint/2010/main" val="28740059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8497745-7EA2-4E13-B932-F0386C861A9A}" type="datetimeFigureOut">
              <a:rPr lang="en-GB" smtClean="0"/>
              <a:t>28/04/2024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77D404-12F4-4CB8-8AC2-B877E3BD5721}" type="slidenum">
              <a:rPr lang="en-GB" smtClean="0"/>
              <a:t>‹#›</a:t>
            </a:fld>
            <a:endParaRPr lang="en-GB"/>
          </a:p>
        </p:txBody>
      </p:sp>
    </p:spTree>
    <p:extLst>
      <p:ext uri="{BB962C8B-B14F-4D97-AF65-F5344CB8AC3E}">
        <p14:creationId xmlns:p14="http://schemas.microsoft.com/office/powerpoint/2010/main" val="23102892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8497745-7EA2-4E13-B932-F0386C861A9A}" type="datetimeFigureOut">
              <a:rPr lang="en-GB" smtClean="0"/>
              <a:t>28/04/2024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77D404-12F4-4CB8-8AC2-B877E3BD5721}"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5193143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497745-7EA2-4E13-B932-F0386C861A9A}" type="datetimeFigureOut">
              <a:rPr lang="en-GB" smtClean="0"/>
              <a:t>28/04/2024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77D404-12F4-4CB8-8AC2-B877E3BD5721}" type="slidenum">
              <a:rPr lang="en-GB" smtClean="0"/>
              <a:t>‹#›</a:t>
            </a:fld>
            <a:endParaRPr lang="en-GB"/>
          </a:p>
        </p:txBody>
      </p:sp>
    </p:spTree>
    <p:extLst>
      <p:ext uri="{BB962C8B-B14F-4D97-AF65-F5344CB8AC3E}">
        <p14:creationId xmlns:p14="http://schemas.microsoft.com/office/powerpoint/2010/main" val="28331469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8497745-7EA2-4E13-B932-F0386C861A9A}" type="datetimeFigureOut">
              <a:rPr lang="en-GB" smtClean="0"/>
              <a:t>28/04/2024</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77D404-12F4-4CB8-8AC2-B877E3BD5721}" type="slidenum">
              <a:rPr lang="en-GB" smtClean="0"/>
              <a:t>‹#›</a:t>
            </a:fld>
            <a:endParaRPr lang="en-GB"/>
          </a:p>
        </p:txBody>
      </p:sp>
    </p:spTree>
    <p:extLst>
      <p:ext uri="{BB962C8B-B14F-4D97-AF65-F5344CB8AC3E}">
        <p14:creationId xmlns:p14="http://schemas.microsoft.com/office/powerpoint/2010/main" val="29944425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8497745-7EA2-4E13-B932-F0386C861A9A}" type="datetimeFigureOut">
              <a:rPr lang="en-GB" smtClean="0"/>
              <a:t>28/04/2024</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77D404-12F4-4CB8-8AC2-B877E3BD5721}" type="slidenum">
              <a:rPr lang="en-GB" smtClean="0"/>
              <a:t>‹#›</a:t>
            </a:fld>
            <a:endParaRPr lang="en-GB"/>
          </a:p>
        </p:txBody>
      </p:sp>
    </p:spTree>
    <p:extLst>
      <p:ext uri="{BB962C8B-B14F-4D97-AF65-F5344CB8AC3E}">
        <p14:creationId xmlns:p14="http://schemas.microsoft.com/office/powerpoint/2010/main" val="22261192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497745-7EA2-4E13-B932-F0386C861A9A}" type="datetimeFigureOut">
              <a:rPr lang="en-GB" smtClean="0"/>
              <a:t>28/04/2024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77D404-12F4-4CB8-8AC2-B877E3BD5721}" type="slidenum">
              <a:rPr lang="en-GB" smtClean="0"/>
              <a:t>‹#›</a:t>
            </a:fld>
            <a:endParaRPr lang="en-GB"/>
          </a:p>
        </p:txBody>
      </p:sp>
    </p:spTree>
    <p:extLst>
      <p:ext uri="{BB962C8B-B14F-4D97-AF65-F5344CB8AC3E}">
        <p14:creationId xmlns:p14="http://schemas.microsoft.com/office/powerpoint/2010/main" val="18475185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497745-7EA2-4E13-B932-F0386C861A9A}" type="datetimeFigureOut">
              <a:rPr lang="en-GB" smtClean="0"/>
              <a:t>28/04/2024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77D404-12F4-4CB8-8AC2-B877E3BD5721}" type="slidenum">
              <a:rPr lang="en-GB" smtClean="0"/>
              <a:t>‹#›</a:t>
            </a:fld>
            <a:endParaRPr lang="en-GB"/>
          </a:p>
        </p:txBody>
      </p:sp>
    </p:spTree>
    <p:extLst>
      <p:ext uri="{BB962C8B-B14F-4D97-AF65-F5344CB8AC3E}">
        <p14:creationId xmlns:p14="http://schemas.microsoft.com/office/powerpoint/2010/main" val="2927878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28497745-7EA2-4E13-B932-F0386C861A9A}" type="datetimeFigureOut">
              <a:rPr lang="en-GB" smtClean="0"/>
              <a:t>28/04/2024</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5C77D404-12F4-4CB8-8AC2-B877E3BD5721}" type="slidenum">
              <a:rPr lang="en-GB" smtClean="0"/>
              <a:t>‹#›</a:t>
            </a:fld>
            <a:endParaRPr lang="en-GB"/>
          </a:p>
        </p:txBody>
      </p:sp>
    </p:spTree>
    <p:extLst>
      <p:ext uri="{BB962C8B-B14F-4D97-AF65-F5344CB8AC3E}">
        <p14:creationId xmlns:p14="http://schemas.microsoft.com/office/powerpoint/2010/main" val="4032498041"/>
      </p:ext>
    </p:extLst>
  </p:cSld>
  <p:clrMap bg1="dk1" tx1="lt1" bg2="dk2" tx2="lt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 id="2147483706"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exterro.com/resources/case-studies/aurora-police-department-relies-on-ftk-to-collect-key-digital-in-tragic-colorado-movie-theater-mass-shooting" TargetMode="External"/><Relationship Id="rId2" Type="http://schemas.openxmlformats.org/officeDocument/2006/relationships/hyperlink" Target="https://www.softwaretestinghelp.com/best-digital-forensics-software/" TargetMode="External"/><Relationship Id="rId1" Type="http://schemas.openxmlformats.org/officeDocument/2006/relationships/slideLayout" Target="../slideLayouts/slideLayout2.xml"/><Relationship Id="rId4" Type="http://schemas.openxmlformats.org/officeDocument/2006/relationships/hyperlink" Target="https://www.merklescience.com/securing-the-blockchain-how-tracker-simplifies-blockchain-forensics-for-law-enforcement-agencies."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57C4D-A9CB-AD86-6961-FB23152E15F5}"/>
              </a:ext>
            </a:extLst>
          </p:cNvPr>
          <p:cNvSpPr>
            <a:spLocks noGrp="1"/>
          </p:cNvSpPr>
          <p:nvPr>
            <p:ph type="ctrTitle"/>
          </p:nvPr>
        </p:nvSpPr>
        <p:spPr/>
        <p:txBody>
          <a:bodyPr/>
          <a:lstStyle/>
          <a:p>
            <a:r>
              <a:rPr lang="en-GB" dirty="0"/>
              <a:t>Computer Forensics (ACCD5000)</a:t>
            </a:r>
          </a:p>
        </p:txBody>
      </p:sp>
      <p:sp>
        <p:nvSpPr>
          <p:cNvPr id="3" name="Subtitle 2">
            <a:extLst>
              <a:ext uri="{FF2B5EF4-FFF2-40B4-BE49-F238E27FC236}">
                <a16:creationId xmlns:a16="http://schemas.microsoft.com/office/drawing/2014/main" id="{AAA7A257-F6C2-8DFA-ABF4-EA0BFB7C4B27}"/>
              </a:ext>
            </a:extLst>
          </p:cNvPr>
          <p:cNvSpPr>
            <a:spLocks noGrp="1"/>
          </p:cNvSpPr>
          <p:nvPr>
            <p:ph type="subTitle" idx="1"/>
          </p:nvPr>
        </p:nvSpPr>
        <p:spPr/>
        <p:txBody>
          <a:bodyPr/>
          <a:lstStyle/>
          <a:p>
            <a:r>
              <a:rPr lang="en-GB" dirty="0"/>
              <a:t>Presentation – Che Morris (2203458)</a:t>
            </a:r>
          </a:p>
        </p:txBody>
      </p:sp>
    </p:spTree>
    <p:extLst>
      <p:ext uri="{BB962C8B-B14F-4D97-AF65-F5344CB8AC3E}">
        <p14:creationId xmlns:p14="http://schemas.microsoft.com/office/powerpoint/2010/main" val="12048379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A4663-FB14-7598-D8EF-B87C6EF901D1}"/>
              </a:ext>
            </a:extLst>
          </p:cNvPr>
          <p:cNvSpPr>
            <a:spLocks noGrp="1"/>
          </p:cNvSpPr>
          <p:nvPr>
            <p:ph type="title"/>
          </p:nvPr>
        </p:nvSpPr>
        <p:spPr/>
        <p:txBody>
          <a:bodyPr/>
          <a:lstStyle/>
          <a:p>
            <a:r>
              <a:rPr lang="en-GB" dirty="0"/>
              <a:t>Digital Forensics Tools</a:t>
            </a:r>
          </a:p>
        </p:txBody>
      </p:sp>
      <p:sp>
        <p:nvSpPr>
          <p:cNvPr id="3" name="Content Placeholder 2">
            <a:extLst>
              <a:ext uri="{FF2B5EF4-FFF2-40B4-BE49-F238E27FC236}">
                <a16:creationId xmlns:a16="http://schemas.microsoft.com/office/drawing/2014/main" id="{5203F886-4568-B97D-2A95-E8DEFAF19F31}"/>
              </a:ext>
            </a:extLst>
          </p:cNvPr>
          <p:cNvSpPr>
            <a:spLocks noGrp="1"/>
          </p:cNvSpPr>
          <p:nvPr>
            <p:ph idx="1"/>
          </p:nvPr>
        </p:nvSpPr>
        <p:spPr>
          <a:xfrm>
            <a:off x="646110" y="1320800"/>
            <a:ext cx="11324217" cy="4927599"/>
          </a:xfrm>
        </p:spPr>
        <p:txBody>
          <a:bodyPr>
            <a:normAutofit fontScale="92500" lnSpcReduction="20000"/>
          </a:bodyPr>
          <a:lstStyle/>
          <a:p>
            <a:pPr marL="0" indent="0">
              <a:buNone/>
            </a:pPr>
            <a:r>
              <a:rPr lang="en-GB" dirty="0"/>
              <a:t>There are many tools available for Digital Forensics, some of the most popular being:</a:t>
            </a:r>
          </a:p>
          <a:p>
            <a:r>
              <a:rPr lang="en-GB" dirty="0"/>
              <a:t>Autopsy and Sleuth Kit (Disk Analysis)</a:t>
            </a:r>
          </a:p>
          <a:p>
            <a:r>
              <a:rPr lang="en-GB" dirty="0"/>
              <a:t>FTK Imager (Artifact Analysis / General Purpose)</a:t>
            </a:r>
          </a:p>
          <a:p>
            <a:r>
              <a:rPr lang="en-GB" dirty="0" err="1"/>
              <a:t>ProDiscover</a:t>
            </a:r>
            <a:r>
              <a:rPr lang="en-GB" dirty="0"/>
              <a:t> Forensic (Disk Analysis)</a:t>
            </a:r>
          </a:p>
          <a:p>
            <a:r>
              <a:rPr lang="en-GB" dirty="0"/>
              <a:t>Velociraptor (Memory Forensics)</a:t>
            </a:r>
          </a:p>
          <a:p>
            <a:r>
              <a:rPr lang="en-GB" dirty="0"/>
              <a:t>Wireshark (Network Forensics)</a:t>
            </a:r>
          </a:p>
          <a:p>
            <a:pPr marL="0" indent="0">
              <a:buNone/>
            </a:pPr>
            <a:endParaRPr lang="en-GB" dirty="0"/>
          </a:p>
          <a:p>
            <a:pPr marL="0" indent="0">
              <a:buNone/>
            </a:pPr>
            <a:r>
              <a:rPr lang="en-GB" dirty="0"/>
              <a:t>What can they do and why are they useful?</a:t>
            </a:r>
          </a:p>
          <a:p>
            <a:r>
              <a:rPr lang="en-GB" dirty="0"/>
              <a:t>Each tool has its own use cases and features, often forensics cases will use a mixture of tools, not just one.</a:t>
            </a:r>
          </a:p>
          <a:p>
            <a:r>
              <a:rPr lang="en-GB" dirty="0"/>
              <a:t>It also helps out the person conducting an investigation, helps speeds things up and makes things more effective</a:t>
            </a:r>
          </a:p>
          <a:p>
            <a:r>
              <a:rPr lang="en-GB" dirty="0"/>
              <a:t>“The choice of tool should align with the investigator’s expertise and complexity of the case, Autopsy stands out for comprehensive investigations, FTK for simplicity and </a:t>
            </a:r>
            <a:r>
              <a:rPr lang="en-GB" dirty="0" err="1"/>
              <a:t>ProDiscover</a:t>
            </a:r>
            <a:r>
              <a:rPr lang="en-GB" dirty="0"/>
              <a:t> for basic needs” [2].</a:t>
            </a:r>
          </a:p>
        </p:txBody>
      </p:sp>
    </p:spTree>
    <p:extLst>
      <p:ext uri="{BB962C8B-B14F-4D97-AF65-F5344CB8AC3E}">
        <p14:creationId xmlns:p14="http://schemas.microsoft.com/office/powerpoint/2010/main" val="23483184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ACC7E-F4CC-92AA-ED11-3C5116F3E9C6}"/>
              </a:ext>
            </a:extLst>
          </p:cNvPr>
          <p:cNvSpPr>
            <a:spLocks noGrp="1"/>
          </p:cNvSpPr>
          <p:nvPr>
            <p:ph type="title"/>
          </p:nvPr>
        </p:nvSpPr>
        <p:spPr>
          <a:xfrm>
            <a:off x="646112" y="452718"/>
            <a:ext cx="9403742" cy="836586"/>
          </a:xfrm>
        </p:spPr>
        <p:txBody>
          <a:bodyPr/>
          <a:lstStyle/>
          <a:p>
            <a:r>
              <a:rPr lang="en-GB" dirty="0"/>
              <a:t>Features of the tools</a:t>
            </a:r>
          </a:p>
        </p:txBody>
      </p:sp>
      <p:sp>
        <p:nvSpPr>
          <p:cNvPr id="3" name="Content Placeholder 2">
            <a:extLst>
              <a:ext uri="{FF2B5EF4-FFF2-40B4-BE49-F238E27FC236}">
                <a16:creationId xmlns:a16="http://schemas.microsoft.com/office/drawing/2014/main" id="{CEF7320D-868A-8B64-127D-6FA30F626880}"/>
              </a:ext>
            </a:extLst>
          </p:cNvPr>
          <p:cNvSpPr>
            <a:spLocks noGrp="1"/>
          </p:cNvSpPr>
          <p:nvPr>
            <p:ph idx="1"/>
          </p:nvPr>
        </p:nvSpPr>
        <p:spPr>
          <a:xfrm>
            <a:off x="646112" y="1353312"/>
            <a:ext cx="5215192" cy="5051970"/>
          </a:xfrm>
        </p:spPr>
        <p:txBody>
          <a:bodyPr/>
          <a:lstStyle/>
          <a:p>
            <a:pPr marL="0" indent="0">
              <a:buNone/>
            </a:pPr>
            <a:r>
              <a:rPr lang="en-GB" dirty="0"/>
              <a:t>Autopsy:</a:t>
            </a:r>
          </a:p>
          <a:p>
            <a:r>
              <a:rPr lang="en-GB" dirty="0"/>
              <a:t>Easy to use</a:t>
            </a:r>
          </a:p>
          <a:p>
            <a:r>
              <a:rPr lang="en-GB" dirty="0"/>
              <a:t>Open source</a:t>
            </a:r>
          </a:p>
          <a:p>
            <a:r>
              <a:rPr lang="en-GB" dirty="0"/>
              <a:t>Supports most file systems</a:t>
            </a:r>
          </a:p>
          <a:p>
            <a:r>
              <a:rPr lang="en-GB" dirty="0"/>
              <a:t>Not limited to just windows</a:t>
            </a:r>
          </a:p>
          <a:p>
            <a:endParaRPr lang="en-GB" dirty="0"/>
          </a:p>
          <a:p>
            <a:pPr marL="0" indent="0">
              <a:buNone/>
            </a:pPr>
            <a:r>
              <a:rPr lang="en-GB" dirty="0" err="1"/>
              <a:t>ProDiscover</a:t>
            </a:r>
            <a:r>
              <a:rPr lang="en-GB" dirty="0"/>
              <a:t>:</a:t>
            </a:r>
          </a:p>
          <a:p>
            <a:r>
              <a:rPr lang="en-GB" dirty="0"/>
              <a:t>Supports memory forensics</a:t>
            </a:r>
          </a:p>
          <a:p>
            <a:r>
              <a:rPr lang="en-GB" dirty="0"/>
              <a:t>Can be used remotely</a:t>
            </a:r>
          </a:p>
          <a:p>
            <a:r>
              <a:rPr lang="en-GB" dirty="0"/>
              <a:t>Good for a range of use cases</a:t>
            </a:r>
          </a:p>
        </p:txBody>
      </p:sp>
      <p:sp>
        <p:nvSpPr>
          <p:cNvPr id="4" name="Content Placeholder 2">
            <a:extLst>
              <a:ext uri="{FF2B5EF4-FFF2-40B4-BE49-F238E27FC236}">
                <a16:creationId xmlns:a16="http://schemas.microsoft.com/office/drawing/2014/main" id="{4802F5AF-2123-5646-A99E-5FD69355AABD}"/>
              </a:ext>
            </a:extLst>
          </p:cNvPr>
          <p:cNvSpPr txBox="1">
            <a:spLocks/>
          </p:cNvSpPr>
          <p:nvPr/>
        </p:nvSpPr>
        <p:spPr>
          <a:xfrm>
            <a:off x="6330698" y="1353312"/>
            <a:ext cx="5215192" cy="5051970"/>
          </a:xfrm>
          <a:prstGeom prst="rect">
            <a:avLst/>
          </a:prstGeom>
        </p:spPr>
        <p:txBody>
          <a:bodyPr vert="horz" lIns="91440" tIns="45720" rIns="91440" bIns="45720" rtlCol="0">
            <a:normAutofit fontScale="85000" lnSpcReduction="20000"/>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Font typeface="Wingdings 3" charset="2"/>
              <a:buNone/>
            </a:pPr>
            <a:r>
              <a:rPr lang="en-GB" dirty="0"/>
              <a:t>FTK:</a:t>
            </a:r>
          </a:p>
          <a:p>
            <a:r>
              <a:rPr lang="en-GB" dirty="0"/>
              <a:t>Very productive, very automated</a:t>
            </a:r>
          </a:p>
          <a:p>
            <a:r>
              <a:rPr lang="en-GB" dirty="0"/>
              <a:t>Can decrypt files</a:t>
            </a:r>
          </a:p>
          <a:p>
            <a:r>
              <a:rPr lang="en-GB" dirty="0"/>
              <a:t>Good for mobile devices</a:t>
            </a:r>
          </a:p>
          <a:p>
            <a:r>
              <a:rPr lang="en-GB" dirty="0"/>
              <a:t>Can review chat logs</a:t>
            </a:r>
          </a:p>
          <a:p>
            <a:endParaRPr lang="en-GB" dirty="0"/>
          </a:p>
          <a:p>
            <a:pPr marL="0" indent="0">
              <a:buNone/>
            </a:pPr>
            <a:r>
              <a:rPr lang="en-GB" dirty="0"/>
              <a:t>Velociraptor:</a:t>
            </a:r>
          </a:p>
          <a:p>
            <a:r>
              <a:rPr lang="en-GB" dirty="0"/>
              <a:t>Customizable</a:t>
            </a:r>
          </a:p>
          <a:p>
            <a:r>
              <a:rPr lang="en-GB" dirty="0"/>
              <a:t>Open source</a:t>
            </a:r>
          </a:p>
          <a:p>
            <a:r>
              <a:rPr lang="en-GB" dirty="0"/>
              <a:t>Great for detecting threats</a:t>
            </a:r>
          </a:p>
          <a:p>
            <a:endParaRPr lang="en-GB" dirty="0"/>
          </a:p>
          <a:p>
            <a:pPr marL="0" indent="0">
              <a:buNone/>
            </a:pPr>
            <a:r>
              <a:rPr lang="en-GB" dirty="0" err="1"/>
              <a:t>WireShark</a:t>
            </a:r>
            <a:r>
              <a:rPr lang="en-GB" dirty="0"/>
              <a:t>:</a:t>
            </a:r>
          </a:p>
          <a:p>
            <a:r>
              <a:rPr lang="en-GB" dirty="0"/>
              <a:t>Great for detecting network traffic</a:t>
            </a:r>
          </a:p>
          <a:p>
            <a:r>
              <a:rPr lang="en-GB" dirty="0"/>
              <a:t>Can analyse network traffic to capture usernames, emails or passwords</a:t>
            </a:r>
          </a:p>
        </p:txBody>
      </p:sp>
    </p:spTree>
    <p:extLst>
      <p:ext uri="{BB962C8B-B14F-4D97-AF65-F5344CB8AC3E}">
        <p14:creationId xmlns:p14="http://schemas.microsoft.com/office/powerpoint/2010/main" val="40127391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A4663-FB14-7598-D8EF-B87C6EF901D1}"/>
              </a:ext>
            </a:extLst>
          </p:cNvPr>
          <p:cNvSpPr>
            <a:spLocks noGrp="1"/>
          </p:cNvSpPr>
          <p:nvPr>
            <p:ph type="title"/>
          </p:nvPr>
        </p:nvSpPr>
        <p:spPr/>
        <p:txBody>
          <a:bodyPr/>
          <a:lstStyle/>
          <a:p>
            <a:r>
              <a:rPr lang="en-GB" dirty="0"/>
              <a:t>Real-World Use Cases - Autopsy</a:t>
            </a:r>
          </a:p>
        </p:txBody>
      </p:sp>
      <p:sp>
        <p:nvSpPr>
          <p:cNvPr id="3" name="Content Placeholder 2">
            <a:extLst>
              <a:ext uri="{FF2B5EF4-FFF2-40B4-BE49-F238E27FC236}">
                <a16:creationId xmlns:a16="http://schemas.microsoft.com/office/drawing/2014/main" id="{5203F886-4568-B97D-2A95-E8DEFAF19F31}"/>
              </a:ext>
            </a:extLst>
          </p:cNvPr>
          <p:cNvSpPr>
            <a:spLocks noGrp="1"/>
          </p:cNvSpPr>
          <p:nvPr>
            <p:ph idx="1"/>
          </p:nvPr>
        </p:nvSpPr>
        <p:spPr>
          <a:xfrm>
            <a:off x="646110" y="1320801"/>
            <a:ext cx="11324217" cy="2044192"/>
          </a:xfrm>
        </p:spPr>
        <p:txBody>
          <a:bodyPr/>
          <a:lstStyle/>
          <a:p>
            <a:pPr marL="0" indent="0">
              <a:buNone/>
            </a:pPr>
            <a:r>
              <a:rPr lang="en-GB" dirty="0"/>
              <a:t>A floppy disk sent to a news station by the BTK killer (Dennis Rader) was handed to police and forensics investigators used a tool like Autopsy to examine the file on the disk (Test A.rtf) to find the metadata and it returned [3]</a:t>
            </a:r>
          </a:p>
          <a:p>
            <a:r>
              <a:rPr lang="en-GB" dirty="0"/>
              <a:t>“Dennis”</a:t>
            </a:r>
          </a:p>
          <a:p>
            <a:r>
              <a:rPr lang="en-GB" dirty="0"/>
              <a:t>“Christ Lutheran Church”</a:t>
            </a:r>
          </a:p>
          <a:p>
            <a:pPr marL="0" indent="0">
              <a:buNone/>
            </a:pPr>
            <a:endParaRPr lang="en-GB" dirty="0"/>
          </a:p>
          <a:p>
            <a:pPr marL="0" indent="0">
              <a:buNone/>
            </a:pPr>
            <a:endParaRPr lang="en-GB" dirty="0"/>
          </a:p>
        </p:txBody>
      </p:sp>
      <p:pic>
        <p:nvPicPr>
          <p:cNvPr id="5" name="Picture 4">
            <a:extLst>
              <a:ext uri="{FF2B5EF4-FFF2-40B4-BE49-F238E27FC236}">
                <a16:creationId xmlns:a16="http://schemas.microsoft.com/office/drawing/2014/main" id="{E29ADD12-C97B-8815-D385-C4A22EAB0AD5}"/>
              </a:ext>
            </a:extLst>
          </p:cNvPr>
          <p:cNvPicPr>
            <a:picLocks noChangeAspect="1"/>
          </p:cNvPicPr>
          <p:nvPr/>
        </p:nvPicPr>
        <p:blipFill>
          <a:blip r:embed="rId2"/>
          <a:stretch>
            <a:fillRect/>
          </a:stretch>
        </p:blipFill>
        <p:spPr>
          <a:xfrm>
            <a:off x="7870767" y="3264408"/>
            <a:ext cx="4251960" cy="3374136"/>
          </a:xfrm>
          <a:prstGeom prst="rect">
            <a:avLst/>
          </a:prstGeom>
        </p:spPr>
      </p:pic>
      <p:sp>
        <p:nvSpPr>
          <p:cNvPr id="6" name="Content Placeholder 2">
            <a:extLst>
              <a:ext uri="{FF2B5EF4-FFF2-40B4-BE49-F238E27FC236}">
                <a16:creationId xmlns:a16="http://schemas.microsoft.com/office/drawing/2014/main" id="{10A3837B-D80C-1798-B52B-00BD1F461E83}"/>
              </a:ext>
            </a:extLst>
          </p:cNvPr>
          <p:cNvSpPr txBox="1">
            <a:spLocks/>
          </p:cNvSpPr>
          <p:nvPr/>
        </p:nvSpPr>
        <p:spPr>
          <a:xfrm>
            <a:off x="798510" y="3264408"/>
            <a:ext cx="6919857" cy="3136391"/>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Font typeface="Wingdings 3" charset="2"/>
              <a:buNone/>
            </a:pPr>
            <a:endParaRPr lang="en-GB" dirty="0"/>
          </a:p>
        </p:txBody>
      </p:sp>
      <p:sp>
        <p:nvSpPr>
          <p:cNvPr id="7" name="Content Placeholder 2">
            <a:extLst>
              <a:ext uri="{FF2B5EF4-FFF2-40B4-BE49-F238E27FC236}">
                <a16:creationId xmlns:a16="http://schemas.microsoft.com/office/drawing/2014/main" id="{BA6C97DC-C493-F6F6-4B67-7E691F715A7B}"/>
              </a:ext>
            </a:extLst>
          </p:cNvPr>
          <p:cNvSpPr txBox="1">
            <a:spLocks/>
          </p:cNvSpPr>
          <p:nvPr/>
        </p:nvSpPr>
        <p:spPr>
          <a:xfrm>
            <a:off x="646109" y="3270504"/>
            <a:ext cx="7153723" cy="3368039"/>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Font typeface="Wingdings 3" charset="2"/>
              <a:buNone/>
            </a:pPr>
            <a:r>
              <a:rPr lang="en-GB" dirty="0"/>
              <a:t>An internet search for those terms gave them the killers full name and he was caught. [3]</a:t>
            </a:r>
          </a:p>
        </p:txBody>
      </p:sp>
    </p:spTree>
    <p:extLst>
      <p:ext uri="{BB962C8B-B14F-4D97-AF65-F5344CB8AC3E}">
        <p14:creationId xmlns:p14="http://schemas.microsoft.com/office/powerpoint/2010/main" val="14162722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A4663-FB14-7598-D8EF-B87C6EF901D1}"/>
              </a:ext>
            </a:extLst>
          </p:cNvPr>
          <p:cNvSpPr>
            <a:spLocks noGrp="1"/>
          </p:cNvSpPr>
          <p:nvPr>
            <p:ph type="title"/>
          </p:nvPr>
        </p:nvSpPr>
        <p:spPr/>
        <p:txBody>
          <a:bodyPr/>
          <a:lstStyle/>
          <a:p>
            <a:r>
              <a:rPr lang="en-GB" dirty="0"/>
              <a:t>Real-World Use Cases - FTK</a:t>
            </a:r>
          </a:p>
        </p:txBody>
      </p:sp>
      <p:sp>
        <p:nvSpPr>
          <p:cNvPr id="3" name="Content Placeholder 2">
            <a:extLst>
              <a:ext uri="{FF2B5EF4-FFF2-40B4-BE49-F238E27FC236}">
                <a16:creationId xmlns:a16="http://schemas.microsoft.com/office/drawing/2014/main" id="{5203F886-4568-B97D-2A95-E8DEFAF19F31}"/>
              </a:ext>
            </a:extLst>
          </p:cNvPr>
          <p:cNvSpPr>
            <a:spLocks noGrp="1"/>
          </p:cNvSpPr>
          <p:nvPr>
            <p:ph idx="1"/>
          </p:nvPr>
        </p:nvSpPr>
        <p:spPr>
          <a:xfrm>
            <a:off x="646110" y="1320800"/>
            <a:ext cx="11324217" cy="5326887"/>
          </a:xfrm>
        </p:spPr>
        <p:txBody>
          <a:bodyPr/>
          <a:lstStyle/>
          <a:p>
            <a:pPr marL="0" indent="0">
              <a:buNone/>
            </a:pPr>
            <a:r>
              <a:rPr lang="en-GB" dirty="0"/>
              <a:t>A case in Aurora, Colorado where a gun man “shot 70 people and killed 12” [4] was solved using FTK Imager.</a:t>
            </a:r>
          </a:p>
          <a:p>
            <a:pPr marL="0" indent="0">
              <a:buNone/>
            </a:pPr>
            <a:endParaRPr lang="en-GB" dirty="0"/>
          </a:p>
          <a:p>
            <a:pPr marL="0" indent="0">
              <a:buNone/>
            </a:pPr>
            <a:r>
              <a:rPr lang="en-GB" dirty="0"/>
              <a:t>After seizing the suspect’s iPhone, iPad and several computers, FTK was used to uncover a trail of evidence including chat logs from Google Chat and his search history where the suspect searched for “bomb” and “rational insanity”, after confirming through the registry to see whose history that was, it was confirmed to be the suspects [4].</a:t>
            </a:r>
          </a:p>
        </p:txBody>
      </p:sp>
      <p:sp>
        <p:nvSpPr>
          <p:cNvPr id="6" name="Content Placeholder 2">
            <a:extLst>
              <a:ext uri="{FF2B5EF4-FFF2-40B4-BE49-F238E27FC236}">
                <a16:creationId xmlns:a16="http://schemas.microsoft.com/office/drawing/2014/main" id="{10A3837B-D80C-1798-B52B-00BD1F461E83}"/>
              </a:ext>
            </a:extLst>
          </p:cNvPr>
          <p:cNvSpPr txBox="1">
            <a:spLocks/>
          </p:cNvSpPr>
          <p:nvPr/>
        </p:nvSpPr>
        <p:spPr>
          <a:xfrm>
            <a:off x="798510" y="3264408"/>
            <a:ext cx="6919857" cy="3136391"/>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Font typeface="Wingdings 3" charset="2"/>
              <a:buNone/>
            </a:pPr>
            <a:endParaRPr lang="en-GB" dirty="0"/>
          </a:p>
        </p:txBody>
      </p:sp>
      <p:pic>
        <p:nvPicPr>
          <p:cNvPr id="8" name="Picture 7">
            <a:extLst>
              <a:ext uri="{FF2B5EF4-FFF2-40B4-BE49-F238E27FC236}">
                <a16:creationId xmlns:a16="http://schemas.microsoft.com/office/drawing/2014/main" id="{6F6F53B6-E1FB-8724-A5D8-E69486E3FCFF}"/>
              </a:ext>
            </a:extLst>
          </p:cNvPr>
          <p:cNvPicPr>
            <a:picLocks noChangeAspect="1"/>
          </p:cNvPicPr>
          <p:nvPr/>
        </p:nvPicPr>
        <p:blipFill>
          <a:blip r:embed="rId2"/>
          <a:stretch>
            <a:fillRect/>
          </a:stretch>
        </p:blipFill>
        <p:spPr>
          <a:xfrm>
            <a:off x="798509" y="4075936"/>
            <a:ext cx="6154009" cy="1857634"/>
          </a:xfrm>
          <a:prstGeom prst="rect">
            <a:avLst/>
          </a:prstGeom>
        </p:spPr>
      </p:pic>
    </p:spTree>
    <p:extLst>
      <p:ext uri="{BB962C8B-B14F-4D97-AF65-F5344CB8AC3E}">
        <p14:creationId xmlns:p14="http://schemas.microsoft.com/office/powerpoint/2010/main" val="18279126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A4663-FB14-7598-D8EF-B87C6EF901D1}"/>
              </a:ext>
            </a:extLst>
          </p:cNvPr>
          <p:cNvSpPr>
            <a:spLocks noGrp="1"/>
          </p:cNvSpPr>
          <p:nvPr>
            <p:ph type="title"/>
          </p:nvPr>
        </p:nvSpPr>
        <p:spPr/>
        <p:txBody>
          <a:bodyPr/>
          <a:lstStyle/>
          <a:p>
            <a:r>
              <a:rPr lang="en-GB" dirty="0"/>
              <a:t>Recent Advancements in Tools</a:t>
            </a:r>
          </a:p>
        </p:txBody>
      </p:sp>
      <p:sp>
        <p:nvSpPr>
          <p:cNvPr id="3" name="Content Placeholder 2">
            <a:extLst>
              <a:ext uri="{FF2B5EF4-FFF2-40B4-BE49-F238E27FC236}">
                <a16:creationId xmlns:a16="http://schemas.microsoft.com/office/drawing/2014/main" id="{5203F886-4568-B97D-2A95-E8DEFAF19F31}"/>
              </a:ext>
            </a:extLst>
          </p:cNvPr>
          <p:cNvSpPr>
            <a:spLocks noGrp="1"/>
          </p:cNvSpPr>
          <p:nvPr>
            <p:ph idx="1"/>
          </p:nvPr>
        </p:nvSpPr>
        <p:spPr>
          <a:xfrm>
            <a:off x="646110" y="1320800"/>
            <a:ext cx="11324217" cy="5326887"/>
          </a:xfrm>
        </p:spPr>
        <p:txBody>
          <a:bodyPr/>
          <a:lstStyle/>
          <a:p>
            <a:pPr marL="0" indent="0">
              <a:buNone/>
            </a:pPr>
            <a:r>
              <a:rPr lang="en-GB" dirty="0"/>
              <a:t>Artificial Intelligence, as it seems to be with everything nowadays, is now also making its way into digital forensics. </a:t>
            </a:r>
          </a:p>
          <a:p>
            <a:pPr marL="0" indent="0">
              <a:buNone/>
            </a:pPr>
            <a:r>
              <a:rPr lang="en-GB" dirty="0"/>
              <a:t>AI can now be used to “help investigators recover data from damaged or corrupted hard drives, analyse network traffic to identify potential suspects, and even predict the likelihood of a cyberattack” [5]. </a:t>
            </a:r>
          </a:p>
          <a:p>
            <a:pPr marL="0" indent="0">
              <a:buNone/>
            </a:pPr>
            <a:endParaRPr lang="en-GB" dirty="0"/>
          </a:p>
          <a:p>
            <a:pPr marL="0" indent="0">
              <a:buNone/>
            </a:pPr>
            <a:r>
              <a:rPr lang="en-GB" dirty="0"/>
              <a:t>Decentralized finance (like cryptocurrency) has begun to become an issue for police and the government as criminals have started to use it to launder money. </a:t>
            </a:r>
          </a:p>
          <a:p>
            <a:pPr marL="0" indent="0">
              <a:buNone/>
            </a:pPr>
            <a:r>
              <a:rPr lang="en-GB" dirty="0"/>
              <a:t>The blockchain as it’s called is where you can trace crypto transactions, blockchain forensics now exist to use tools to extract and analyse transactions from the blockchain and potentially track them back to suspects [6]. Companies like </a:t>
            </a:r>
            <a:r>
              <a:rPr lang="en-GB" dirty="0" err="1"/>
              <a:t>Binance</a:t>
            </a:r>
            <a:r>
              <a:rPr lang="en-GB" dirty="0"/>
              <a:t> and Coinbase will openly give out data to government if requested.</a:t>
            </a:r>
          </a:p>
          <a:p>
            <a:endParaRPr lang="en-GB" dirty="0"/>
          </a:p>
        </p:txBody>
      </p:sp>
      <p:sp>
        <p:nvSpPr>
          <p:cNvPr id="6" name="Content Placeholder 2">
            <a:extLst>
              <a:ext uri="{FF2B5EF4-FFF2-40B4-BE49-F238E27FC236}">
                <a16:creationId xmlns:a16="http://schemas.microsoft.com/office/drawing/2014/main" id="{10A3837B-D80C-1798-B52B-00BD1F461E83}"/>
              </a:ext>
            </a:extLst>
          </p:cNvPr>
          <p:cNvSpPr txBox="1">
            <a:spLocks/>
          </p:cNvSpPr>
          <p:nvPr/>
        </p:nvSpPr>
        <p:spPr>
          <a:xfrm>
            <a:off x="798510" y="3264408"/>
            <a:ext cx="6919857" cy="3136391"/>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Font typeface="Wingdings 3" charset="2"/>
              <a:buNone/>
            </a:pPr>
            <a:endParaRPr lang="en-GB" dirty="0"/>
          </a:p>
        </p:txBody>
      </p:sp>
    </p:spTree>
    <p:extLst>
      <p:ext uri="{BB962C8B-B14F-4D97-AF65-F5344CB8AC3E}">
        <p14:creationId xmlns:p14="http://schemas.microsoft.com/office/powerpoint/2010/main" val="42545969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A4663-FB14-7598-D8EF-B87C6EF901D1}"/>
              </a:ext>
            </a:extLst>
          </p:cNvPr>
          <p:cNvSpPr>
            <a:spLocks noGrp="1"/>
          </p:cNvSpPr>
          <p:nvPr>
            <p:ph type="title"/>
          </p:nvPr>
        </p:nvSpPr>
        <p:spPr/>
        <p:txBody>
          <a:bodyPr/>
          <a:lstStyle/>
          <a:p>
            <a:r>
              <a:rPr lang="en-GB" dirty="0"/>
              <a:t>How tools evolve</a:t>
            </a:r>
          </a:p>
        </p:txBody>
      </p:sp>
      <p:sp>
        <p:nvSpPr>
          <p:cNvPr id="3" name="Content Placeholder 2">
            <a:extLst>
              <a:ext uri="{FF2B5EF4-FFF2-40B4-BE49-F238E27FC236}">
                <a16:creationId xmlns:a16="http://schemas.microsoft.com/office/drawing/2014/main" id="{5203F886-4568-B97D-2A95-E8DEFAF19F31}"/>
              </a:ext>
            </a:extLst>
          </p:cNvPr>
          <p:cNvSpPr>
            <a:spLocks noGrp="1"/>
          </p:cNvSpPr>
          <p:nvPr>
            <p:ph idx="1"/>
          </p:nvPr>
        </p:nvSpPr>
        <p:spPr>
          <a:xfrm>
            <a:off x="646110" y="1320800"/>
            <a:ext cx="11324217" cy="5326887"/>
          </a:xfrm>
        </p:spPr>
        <p:txBody>
          <a:bodyPr/>
          <a:lstStyle/>
          <a:p>
            <a:pPr marL="0" indent="0">
              <a:buNone/>
            </a:pPr>
            <a:r>
              <a:rPr lang="en-GB" dirty="0"/>
              <a:t>With cloud forensics, adaptations have had to be made as data is stored remotely. This means that traditional disk-based forensics tools like Autopsy or FTK would be less effective.</a:t>
            </a:r>
          </a:p>
          <a:p>
            <a:pPr marL="0" indent="0">
              <a:buNone/>
            </a:pPr>
            <a:r>
              <a:rPr lang="en-GB" dirty="0"/>
              <a:t>To adapt, the following adaptations have been made:</a:t>
            </a:r>
          </a:p>
          <a:p>
            <a:r>
              <a:rPr lang="en-GB" dirty="0"/>
              <a:t>Authentication logs on connections – provides further insight into who is accessing the cloud</a:t>
            </a:r>
          </a:p>
          <a:p>
            <a:r>
              <a:rPr lang="en-GB" dirty="0"/>
              <a:t>Live Forensics – tools can now perform live analysis on cloud instances and extract data straight from running machines</a:t>
            </a:r>
          </a:p>
          <a:p>
            <a:pPr marL="0" indent="0">
              <a:buNone/>
            </a:pPr>
            <a:r>
              <a:rPr lang="en-GB" dirty="0"/>
              <a:t>With encrypted communications becoming a big thing in recent years, forensics has had to adapt to using what they can for it, by doing the following:</a:t>
            </a:r>
          </a:p>
          <a:p>
            <a:r>
              <a:rPr lang="en-GB" dirty="0"/>
              <a:t>Analysing metadata – even when encrypted, some metadata like the timestamps, sender or receiver can still be used to provide insight into a case</a:t>
            </a:r>
          </a:p>
          <a:p>
            <a:r>
              <a:rPr lang="en-GB" dirty="0"/>
              <a:t>Managing keys – tools can now focus on managing encryption keys and certificates to perhaps decrypt the data</a:t>
            </a:r>
          </a:p>
        </p:txBody>
      </p:sp>
      <p:sp>
        <p:nvSpPr>
          <p:cNvPr id="6" name="Content Placeholder 2">
            <a:extLst>
              <a:ext uri="{FF2B5EF4-FFF2-40B4-BE49-F238E27FC236}">
                <a16:creationId xmlns:a16="http://schemas.microsoft.com/office/drawing/2014/main" id="{10A3837B-D80C-1798-B52B-00BD1F461E83}"/>
              </a:ext>
            </a:extLst>
          </p:cNvPr>
          <p:cNvSpPr txBox="1">
            <a:spLocks/>
          </p:cNvSpPr>
          <p:nvPr/>
        </p:nvSpPr>
        <p:spPr>
          <a:xfrm>
            <a:off x="798510" y="3264408"/>
            <a:ext cx="6919857" cy="3136391"/>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Font typeface="Wingdings 3" charset="2"/>
              <a:buNone/>
            </a:pPr>
            <a:endParaRPr lang="en-GB" dirty="0"/>
          </a:p>
        </p:txBody>
      </p:sp>
    </p:spTree>
    <p:extLst>
      <p:ext uri="{BB962C8B-B14F-4D97-AF65-F5344CB8AC3E}">
        <p14:creationId xmlns:p14="http://schemas.microsoft.com/office/powerpoint/2010/main" val="15809665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A4663-FB14-7598-D8EF-B87C6EF901D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203F886-4568-B97D-2A95-E8DEFAF19F31}"/>
              </a:ext>
            </a:extLst>
          </p:cNvPr>
          <p:cNvSpPr>
            <a:spLocks noGrp="1"/>
          </p:cNvSpPr>
          <p:nvPr>
            <p:ph idx="1"/>
          </p:nvPr>
        </p:nvSpPr>
        <p:spPr>
          <a:xfrm>
            <a:off x="498764" y="1320800"/>
            <a:ext cx="11471563" cy="4913745"/>
          </a:xfrm>
        </p:spPr>
        <p:txBody>
          <a:bodyPr>
            <a:normAutofit fontScale="85000" lnSpcReduction="20000"/>
          </a:bodyPr>
          <a:lstStyle/>
          <a:p>
            <a:r>
              <a:rPr lang="en-GB" dirty="0"/>
              <a:t>[1] Anonymous </a:t>
            </a:r>
            <a:r>
              <a:rPr lang="en-GB" dirty="0" err="1"/>
              <a:t>Anonymous</a:t>
            </a:r>
            <a:r>
              <a:rPr lang="en-GB" dirty="0"/>
              <a:t> 8 best digital forensics software tools (2024 compared). 8 best digital forensics software tools (2024 compared). ; ; Available: </a:t>
            </a:r>
            <a:r>
              <a:rPr lang="en-GB" dirty="0">
                <a:hlinkClick r:id="rId2"/>
              </a:rPr>
              <a:t>https://www.softwaretestinghelp.com/best-digital-forensics-software/</a:t>
            </a:r>
            <a:r>
              <a:rPr lang="en-GB" dirty="0"/>
              <a:t>.</a:t>
            </a:r>
          </a:p>
          <a:p>
            <a:r>
              <a:rPr lang="en-GB" dirty="0"/>
              <a:t>[2] A. </a:t>
            </a:r>
            <a:r>
              <a:rPr lang="en-GB" dirty="0" err="1"/>
              <a:t>Valluvar</a:t>
            </a:r>
            <a:r>
              <a:rPr lang="en-GB" dirty="0"/>
              <a:t>, S. Shetty, S. Pandian and S. </a:t>
            </a:r>
            <a:r>
              <a:rPr lang="en-GB" dirty="0" err="1"/>
              <a:t>Chaure</a:t>
            </a:r>
            <a:r>
              <a:rPr lang="en-GB" dirty="0"/>
              <a:t>. A. </a:t>
            </a:r>
            <a:r>
              <a:rPr lang="en-GB" dirty="0" err="1"/>
              <a:t>Valluvar</a:t>
            </a:r>
            <a:r>
              <a:rPr lang="en-GB" dirty="0"/>
              <a:t>, S. Shetty, S. Pandian and S. </a:t>
            </a:r>
            <a:r>
              <a:rPr lang="en-GB" dirty="0" err="1"/>
              <a:t>Chaure</a:t>
            </a:r>
            <a:r>
              <a:rPr lang="en-GB" dirty="0"/>
              <a:t>. Forensic tools in comparison: An assessment of performance across different parameters. Forensic tools in comparison: An assessment of performance across different parameters. ; ; .</a:t>
            </a:r>
          </a:p>
          <a:p>
            <a:r>
              <a:rPr lang="en-GB" dirty="0"/>
              <a:t>[3] D. R. Hayes. D. R. Hayes. A Practical Guide to Computer Forensics Investigations A Practical Guide to Computer Forensics Investigations 2014.</a:t>
            </a:r>
          </a:p>
          <a:p>
            <a:r>
              <a:rPr lang="en-GB" dirty="0"/>
              <a:t>[4] (). Aurora Police Department Relies on FTK® to Collect Key Digital in Tragic Colorado Movie </a:t>
            </a:r>
            <a:r>
              <a:rPr lang="en-GB" dirty="0" err="1"/>
              <a:t>Theater</a:t>
            </a:r>
            <a:r>
              <a:rPr lang="en-GB" dirty="0"/>
              <a:t> Mass Shooting . Available: </a:t>
            </a:r>
            <a:r>
              <a:rPr lang="en-GB" dirty="0">
                <a:hlinkClick r:id="rId3"/>
              </a:rPr>
              <a:t>https://www.exterro.com/resources/case-studies/aurora-police-department-relies-on-ftk-to-collect-key-digital-in-tragic-colorado-movie-theater-mass-shooting</a:t>
            </a:r>
            <a:r>
              <a:rPr lang="en-GB" dirty="0"/>
              <a:t>.</a:t>
            </a:r>
          </a:p>
          <a:p>
            <a:r>
              <a:rPr lang="en-GB" dirty="0"/>
              <a:t>[5] Anonymous (-04-14T12:19:29+00:00). Latest Advancements in Forensic Science Technologies (2023) - </a:t>
            </a:r>
            <a:r>
              <a:rPr lang="en-GB" dirty="0" err="1"/>
              <a:t>Simplyforensic</a:t>
            </a:r>
            <a:r>
              <a:rPr lang="en-GB" dirty="0"/>
              <a:t>. Available: https://simplyforensic.com/latest-advancements-in-forensic-science-technologies-2023/, https://simplyforensic.com/latest-advancements-in-forensic-science-technologies-2023/.</a:t>
            </a:r>
          </a:p>
          <a:p>
            <a:r>
              <a:rPr lang="en-GB" dirty="0">
                <a:effectLst/>
              </a:rPr>
              <a:t>[6] Anonymous (). </a:t>
            </a:r>
            <a:r>
              <a:rPr lang="en-GB" i="1" dirty="0">
                <a:effectLst/>
              </a:rPr>
              <a:t>Securing the Blockchain: How Tracker Simplifies Blockchain Forensics for Law Enforcement Agencies</a:t>
            </a:r>
            <a:r>
              <a:rPr lang="en-GB" dirty="0">
                <a:effectLst/>
              </a:rPr>
              <a:t>. Available: </a:t>
            </a:r>
            <a:r>
              <a:rPr lang="en-GB" dirty="0">
                <a:effectLst/>
                <a:hlinkClick r:id="rId4"/>
              </a:rPr>
              <a:t>https://www.merklescience.com/securing-the-blockchain-how-tracker-simplifies-blockchain-forensics-for-law-enforcement-agencies.</a:t>
            </a:r>
            <a:endParaRPr lang="en-GB" dirty="0">
              <a:effectLst/>
            </a:endParaRPr>
          </a:p>
          <a:p>
            <a:endParaRPr lang="en-GB" dirty="0"/>
          </a:p>
        </p:txBody>
      </p:sp>
    </p:spTree>
    <p:extLst>
      <p:ext uri="{BB962C8B-B14F-4D97-AF65-F5344CB8AC3E}">
        <p14:creationId xmlns:p14="http://schemas.microsoft.com/office/powerpoint/2010/main" val="4297652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57C4D-A9CB-AD86-6961-FB23152E15F5}"/>
              </a:ext>
            </a:extLst>
          </p:cNvPr>
          <p:cNvSpPr>
            <a:spLocks noGrp="1"/>
          </p:cNvSpPr>
          <p:nvPr>
            <p:ph type="ctrTitle"/>
          </p:nvPr>
        </p:nvSpPr>
        <p:spPr/>
        <p:txBody>
          <a:bodyPr/>
          <a:lstStyle/>
          <a:p>
            <a:r>
              <a:rPr lang="en-GB" dirty="0"/>
              <a:t>Task 3 - Investigation</a:t>
            </a:r>
          </a:p>
        </p:txBody>
      </p:sp>
      <p:sp>
        <p:nvSpPr>
          <p:cNvPr id="5" name="Subtitle 4">
            <a:extLst>
              <a:ext uri="{FF2B5EF4-FFF2-40B4-BE49-F238E27FC236}">
                <a16:creationId xmlns:a16="http://schemas.microsoft.com/office/drawing/2014/main" id="{EA1EC7E0-B31E-BACF-4086-7315F4F5F39A}"/>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2895115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A4663-FB14-7598-D8EF-B87C6EF901D1}"/>
              </a:ext>
            </a:extLst>
          </p:cNvPr>
          <p:cNvSpPr>
            <a:spLocks noGrp="1"/>
          </p:cNvSpPr>
          <p:nvPr>
            <p:ph type="title"/>
          </p:nvPr>
        </p:nvSpPr>
        <p:spPr/>
        <p:txBody>
          <a:bodyPr/>
          <a:lstStyle/>
          <a:p>
            <a:r>
              <a:rPr lang="en-GB" dirty="0"/>
              <a:t>Findings</a:t>
            </a:r>
          </a:p>
        </p:txBody>
      </p:sp>
      <p:sp>
        <p:nvSpPr>
          <p:cNvPr id="6" name="Content Placeholder 2">
            <a:extLst>
              <a:ext uri="{FF2B5EF4-FFF2-40B4-BE49-F238E27FC236}">
                <a16:creationId xmlns:a16="http://schemas.microsoft.com/office/drawing/2014/main" id="{10A3837B-D80C-1798-B52B-00BD1F461E83}"/>
              </a:ext>
            </a:extLst>
          </p:cNvPr>
          <p:cNvSpPr txBox="1">
            <a:spLocks/>
          </p:cNvSpPr>
          <p:nvPr/>
        </p:nvSpPr>
        <p:spPr>
          <a:xfrm>
            <a:off x="798510" y="3264408"/>
            <a:ext cx="6919857" cy="3136391"/>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Font typeface="Wingdings 3" charset="2"/>
              <a:buNone/>
            </a:pPr>
            <a:endParaRPr lang="en-GB" dirty="0"/>
          </a:p>
        </p:txBody>
      </p:sp>
      <p:sp>
        <p:nvSpPr>
          <p:cNvPr id="7" name="Content Placeholder 2">
            <a:extLst>
              <a:ext uri="{FF2B5EF4-FFF2-40B4-BE49-F238E27FC236}">
                <a16:creationId xmlns:a16="http://schemas.microsoft.com/office/drawing/2014/main" id="{7D167318-725E-F339-FB77-C2DE753C3EF2}"/>
              </a:ext>
            </a:extLst>
          </p:cNvPr>
          <p:cNvSpPr>
            <a:spLocks noGrp="1"/>
          </p:cNvSpPr>
          <p:nvPr>
            <p:ph idx="1"/>
          </p:nvPr>
        </p:nvSpPr>
        <p:spPr>
          <a:xfrm>
            <a:off x="646110" y="1320800"/>
            <a:ext cx="11324217" cy="5326887"/>
          </a:xfrm>
        </p:spPr>
        <p:txBody>
          <a:bodyPr/>
          <a:lstStyle/>
          <a:p>
            <a:pPr marL="0" indent="0">
              <a:buNone/>
            </a:pPr>
            <a:r>
              <a:rPr lang="en-GB" dirty="0"/>
              <a:t>Throughout the course of the investigation, I found evidence that led to me coming to the conclusion that cyber bullying had taken place due to a few factors of things I found.</a:t>
            </a:r>
          </a:p>
          <a:p>
            <a:pPr marL="0" indent="0">
              <a:buNone/>
            </a:pPr>
            <a:r>
              <a:rPr lang="en-GB" dirty="0"/>
              <a:t>Key Findings:</a:t>
            </a:r>
          </a:p>
          <a:p>
            <a:r>
              <a:rPr lang="en-GB" dirty="0"/>
              <a:t>Multiple chat logs</a:t>
            </a:r>
          </a:p>
          <a:p>
            <a:r>
              <a:rPr lang="en-GB" dirty="0"/>
              <a:t>Police Report</a:t>
            </a:r>
          </a:p>
          <a:p>
            <a:r>
              <a:rPr lang="en-GB" dirty="0"/>
              <a:t>Information about the suspect through the chat logs and the police report</a:t>
            </a:r>
          </a:p>
        </p:txBody>
      </p:sp>
    </p:spTree>
    <p:extLst>
      <p:ext uri="{BB962C8B-B14F-4D97-AF65-F5344CB8AC3E}">
        <p14:creationId xmlns:p14="http://schemas.microsoft.com/office/powerpoint/2010/main" val="41418416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A4663-FB14-7598-D8EF-B87C6EF901D1}"/>
              </a:ext>
            </a:extLst>
          </p:cNvPr>
          <p:cNvSpPr>
            <a:spLocks noGrp="1"/>
          </p:cNvSpPr>
          <p:nvPr>
            <p:ph type="title"/>
          </p:nvPr>
        </p:nvSpPr>
        <p:spPr>
          <a:xfrm>
            <a:off x="646111" y="184436"/>
            <a:ext cx="9404723" cy="1400530"/>
          </a:xfrm>
        </p:spPr>
        <p:txBody>
          <a:bodyPr/>
          <a:lstStyle/>
          <a:p>
            <a:r>
              <a:rPr lang="en-GB" dirty="0"/>
              <a:t>Findings – Chat Logs 1</a:t>
            </a:r>
          </a:p>
        </p:txBody>
      </p:sp>
      <p:sp>
        <p:nvSpPr>
          <p:cNvPr id="6" name="Content Placeholder 2">
            <a:extLst>
              <a:ext uri="{FF2B5EF4-FFF2-40B4-BE49-F238E27FC236}">
                <a16:creationId xmlns:a16="http://schemas.microsoft.com/office/drawing/2014/main" id="{10A3837B-D80C-1798-B52B-00BD1F461E83}"/>
              </a:ext>
            </a:extLst>
          </p:cNvPr>
          <p:cNvSpPr txBox="1">
            <a:spLocks/>
          </p:cNvSpPr>
          <p:nvPr/>
        </p:nvSpPr>
        <p:spPr>
          <a:xfrm>
            <a:off x="798510" y="3264408"/>
            <a:ext cx="6919857" cy="3136391"/>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0" indent="0">
              <a:buFont typeface="Wingdings 3" charset="2"/>
              <a:buNone/>
            </a:pPr>
            <a:endParaRPr lang="en-GB" dirty="0"/>
          </a:p>
        </p:txBody>
      </p:sp>
      <p:pic>
        <p:nvPicPr>
          <p:cNvPr id="8" name="Picture 7">
            <a:extLst>
              <a:ext uri="{FF2B5EF4-FFF2-40B4-BE49-F238E27FC236}">
                <a16:creationId xmlns:a16="http://schemas.microsoft.com/office/drawing/2014/main" id="{EB865282-671D-8DE1-A1D3-8ED136D5AD2C}"/>
              </a:ext>
            </a:extLst>
          </p:cNvPr>
          <p:cNvPicPr>
            <a:picLocks noChangeAspect="1"/>
          </p:cNvPicPr>
          <p:nvPr/>
        </p:nvPicPr>
        <p:blipFill>
          <a:blip r:embed="rId2"/>
          <a:stretch>
            <a:fillRect/>
          </a:stretch>
        </p:blipFill>
        <p:spPr>
          <a:xfrm>
            <a:off x="646111" y="1152983"/>
            <a:ext cx="2531149" cy="5520582"/>
          </a:xfrm>
          <a:prstGeom prst="rect">
            <a:avLst/>
          </a:prstGeom>
        </p:spPr>
      </p:pic>
      <p:pic>
        <p:nvPicPr>
          <p:cNvPr id="10" name="Picture 9">
            <a:extLst>
              <a:ext uri="{FF2B5EF4-FFF2-40B4-BE49-F238E27FC236}">
                <a16:creationId xmlns:a16="http://schemas.microsoft.com/office/drawing/2014/main" id="{97C32FF7-45F6-20E0-E38B-7CB74C4E34AF}"/>
              </a:ext>
            </a:extLst>
          </p:cNvPr>
          <p:cNvPicPr>
            <a:picLocks noChangeAspect="1"/>
          </p:cNvPicPr>
          <p:nvPr/>
        </p:nvPicPr>
        <p:blipFill>
          <a:blip r:embed="rId3"/>
          <a:stretch>
            <a:fillRect/>
          </a:stretch>
        </p:blipFill>
        <p:spPr>
          <a:xfrm>
            <a:off x="3274027" y="1152983"/>
            <a:ext cx="2545797" cy="5520582"/>
          </a:xfrm>
          <a:prstGeom prst="rect">
            <a:avLst/>
          </a:prstGeom>
        </p:spPr>
      </p:pic>
      <p:pic>
        <p:nvPicPr>
          <p:cNvPr id="14" name="Picture 13">
            <a:extLst>
              <a:ext uri="{FF2B5EF4-FFF2-40B4-BE49-F238E27FC236}">
                <a16:creationId xmlns:a16="http://schemas.microsoft.com/office/drawing/2014/main" id="{37B2E2F7-4C19-07E3-C1F5-BCBEE1B2B434}"/>
              </a:ext>
            </a:extLst>
          </p:cNvPr>
          <p:cNvPicPr>
            <a:picLocks noChangeAspect="1"/>
          </p:cNvPicPr>
          <p:nvPr/>
        </p:nvPicPr>
        <p:blipFill>
          <a:blip r:embed="rId4"/>
          <a:stretch>
            <a:fillRect/>
          </a:stretch>
        </p:blipFill>
        <p:spPr>
          <a:xfrm>
            <a:off x="5916591" y="1152983"/>
            <a:ext cx="2552299" cy="5520581"/>
          </a:xfrm>
          <a:prstGeom prst="rect">
            <a:avLst/>
          </a:prstGeom>
        </p:spPr>
      </p:pic>
      <p:pic>
        <p:nvPicPr>
          <p:cNvPr id="16" name="Picture 15">
            <a:extLst>
              <a:ext uri="{FF2B5EF4-FFF2-40B4-BE49-F238E27FC236}">
                <a16:creationId xmlns:a16="http://schemas.microsoft.com/office/drawing/2014/main" id="{0C785232-3D49-062C-1520-8260C083EA96}"/>
              </a:ext>
            </a:extLst>
          </p:cNvPr>
          <p:cNvPicPr>
            <a:picLocks noChangeAspect="1"/>
          </p:cNvPicPr>
          <p:nvPr/>
        </p:nvPicPr>
        <p:blipFill>
          <a:blip r:embed="rId5"/>
          <a:stretch>
            <a:fillRect/>
          </a:stretch>
        </p:blipFill>
        <p:spPr>
          <a:xfrm>
            <a:off x="8565657" y="1152983"/>
            <a:ext cx="2520878" cy="5520581"/>
          </a:xfrm>
          <a:prstGeom prst="rect">
            <a:avLst/>
          </a:prstGeom>
        </p:spPr>
      </p:pic>
    </p:spTree>
    <p:extLst>
      <p:ext uri="{BB962C8B-B14F-4D97-AF65-F5344CB8AC3E}">
        <p14:creationId xmlns:p14="http://schemas.microsoft.com/office/powerpoint/2010/main" val="29476261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A4663-FB14-7598-D8EF-B87C6EF901D1}"/>
              </a:ext>
            </a:extLst>
          </p:cNvPr>
          <p:cNvSpPr>
            <a:spLocks noGrp="1"/>
          </p:cNvSpPr>
          <p:nvPr>
            <p:ph type="title"/>
          </p:nvPr>
        </p:nvSpPr>
        <p:spPr>
          <a:xfrm>
            <a:off x="646111" y="184436"/>
            <a:ext cx="9404723" cy="1400530"/>
          </a:xfrm>
        </p:spPr>
        <p:txBody>
          <a:bodyPr/>
          <a:lstStyle/>
          <a:p>
            <a:r>
              <a:rPr lang="en-GB" dirty="0"/>
              <a:t>Findings – Chat Logs 2</a:t>
            </a:r>
          </a:p>
        </p:txBody>
      </p:sp>
      <p:pic>
        <p:nvPicPr>
          <p:cNvPr id="4" name="Picture 3">
            <a:extLst>
              <a:ext uri="{FF2B5EF4-FFF2-40B4-BE49-F238E27FC236}">
                <a16:creationId xmlns:a16="http://schemas.microsoft.com/office/drawing/2014/main" id="{0241B4D4-9A9B-CCEE-02BA-E8B02A94411B}"/>
              </a:ext>
            </a:extLst>
          </p:cNvPr>
          <p:cNvPicPr>
            <a:picLocks noChangeAspect="1"/>
          </p:cNvPicPr>
          <p:nvPr/>
        </p:nvPicPr>
        <p:blipFill>
          <a:blip r:embed="rId2"/>
          <a:stretch>
            <a:fillRect/>
          </a:stretch>
        </p:blipFill>
        <p:spPr>
          <a:xfrm>
            <a:off x="834441" y="997819"/>
            <a:ext cx="2613449" cy="5675745"/>
          </a:xfrm>
          <a:prstGeom prst="rect">
            <a:avLst/>
          </a:prstGeom>
        </p:spPr>
      </p:pic>
      <p:pic>
        <p:nvPicPr>
          <p:cNvPr id="7" name="Picture 6">
            <a:extLst>
              <a:ext uri="{FF2B5EF4-FFF2-40B4-BE49-F238E27FC236}">
                <a16:creationId xmlns:a16="http://schemas.microsoft.com/office/drawing/2014/main" id="{7C16C595-CBA8-9697-602E-9D06AB2A658D}"/>
              </a:ext>
            </a:extLst>
          </p:cNvPr>
          <p:cNvPicPr>
            <a:picLocks noChangeAspect="1"/>
          </p:cNvPicPr>
          <p:nvPr/>
        </p:nvPicPr>
        <p:blipFill>
          <a:blip r:embed="rId3"/>
          <a:stretch>
            <a:fillRect/>
          </a:stretch>
        </p:blipFill>
        <p:spPr>
          <a:xfrm>
            <a:off x="3587781" y="997818"/>
            <a:ext cx="2614589" cy="5675745"/>
          </a:xfrm>
          <a:prstGeom prst="rect">
            <a:avLst/>
          </a:prstGeom>
        </p:spPr>
      </p:pic>
      <p:pic>
        <p:nvPicPr>
          <p:cNvPr id="15" name="Picture 14">
            <a:extLst>
              <a:ext uri="{FF2B5EF4-FFF2-40B4-BE49-F238E27FC236}">
                <a16:creationId xmlns:a16="http://schemas.microsoft.com/office/drawing/2014/main" id="{A05642FE-F2E1-1468-8F92-24127E22C11F}"/>
              </a:ext>
            </a:extLst>
          </p:cNvPr>
          <p:cNvPicPr>
            <a:picLocks noChangeAspect="1"/>
          </p:cNvPicPr>
          <p:nvPr/>
        </p:nvPicPr>
        <p:blipFill>
          <a:blip r:embed="rId4"/>
          <a:stretch>
            <a:fillRect/>
          </a:stretch>
        </p:blipFill>
        <p:spPr>
          <a:xfrm>
            <a:off x="6342261" y="997818"/>
            <a:ext cx="2609538" cy="5675745"/>
          </a:xfrm>
          <a:prstGeom prst="rect">
            <a:avLst/>
          </a:prstGeom>
        </p:spPr>
      </p:pic>
      <p:pic>
        <p:nvPicPr>
          <p:cNvPr id="17" name="Picture 16">
            <a:extLst>
              <a:ext uri="{FF2B5EF4-FFF2-40B4-BE49-F238E27FC236}">
                <a16:creationId xmlns:a16="http://schemas.microsoft.com/office/drawing/2014/main" id="{45FE798D-FF46-9F8E-F2FF-14DC7E5AEAA0}"/>
              </a:ext>
            </a:extLst>
          </p:cNvPr>
          <p:cNvPicPr>
            <a:picLocks noChangeAspect="1"/>
          </p:cNvPicPr>
          <p:nvPr/>
        </p:nvPicPr>
        <p:blipFill>
          <a:blip r:embed="rId5"/>
          <a:stretch>
            <a:fillRect/>
          </a:stretch>
        </p:blipFill>
        <p:spPr>
          <a:xfrm>
            <a:off x="9091690" y="997818"/>
            <a:ext cx="2602889" cy="5675745"/>
          </a:xfrm>
          <a:prstGeom prst="rect">
            <a:avLst/>
          </a:prstGeom>
        </p:spPr>
      </p:pic>
    </p:spTree>
    <p:extLst>
      <p:ext uri="{BB962C8B-B14F-4D97-AF65-F5344CB8AC3E}">
        <p14:creationId xmlns:p14="http://schemas.microsoft.com/office/powerpoint/2010/main" val="9247739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A4663-FB14-7598-D8EF-B87C6EF901D1}"/>
              </a:ext>
            </a:extLst>
          </p:cNvPr>
          <p:cNvSpPr>
            <a:spLocks noGrp="1"/>
          </p:cNvSpPr>
          <p:nvPr>
            <p:ph type="title"/>
          </p:nvPr>
        </p:nvSpPr>
        <p:spPr>
          <a:xfrm>
            <a:off x="306572" y="147860"/>
            <a:ext cx="10674161" cy="1400530"/>
          </a:xfrm>
        </p:spPr>
        <p:txBody>
          <a:bodyPr/>
          <a:lstStyle/>
          <a:p>
            <a:r>
              <a:rPr lang="en-GB" dirty="0"/>
              <a:t>Findings &amp; Conclusion – Police Report</a:t>
            </a:r>
          </a:p>
        </p:txBody>
      </p:sp>
      <p:pic>
        <p:nvPicPr>
          <p:cNvPr id="5" name="Picture 4">
            <a:extLst>
              <a:ext uri="{FF2B5EF4-FFF2-40B4-BE49-F238E27FC236}">
                <a16:creationId xmlns:a16="http://schemas.microsoft.com/office/drawing/2014/main" id="{635E4949-CE84-D21A-D010-AC986E5EEE40}"/>
              </a:ext>
            </a:extLst>
          </p:cNvPr>
          <p:cNvPicPr>
            <a:picLocks noChangeAspect="1"/>
          </p:cNvPicPr>
          <p:nvPr/>
        </p:nvPicPr>
        <p:blipFill>
          <a:blip r:embed="rId2"/>
          <a:stretch>
            <a:fillRect/>
          </a:stretch>
        </p:blipFill>
        <p:spPr>
          <a:xfrm>
            <a:off x="1559403" y="1005840"/>
            <a:ext cx="4084250" cy="5772506"/>
          </a:xfrm>
          <a:prstGeom prst="rect">
            <a:avLst/>
          </a:prstGeom>
        </p:spPr>
      </p:pic>
      <p:pic>
        <p:nvPicPr>
          <p:cNvPr id="8" name="Picture 7">
            <a:extLst>
              <a:ext uri="{FF2B5EF4-FFF2-40B4-BE49-F238E27FC236}">
                <a16:creationId xmlns:a16="http://schemas.microsoft.com/office/drawing/2014/main" id="{ABC27E11-206D-A908-A7BC-CCBB8E4E0EBC}"/>
              </a:ext>
            </a:extLst>
          </p:cNvPr>
          <p:cNvPicPr>
            <a:picLocks noChangeAspect="1"/>
          </p:cNvPicPr>
          <p:nvPr/>
        </p:nvPicPr>
        <p:blipFill>
          <a:blip r:embed="rId3"/>
          <a:stretch>
            <a:fillRect/>
          </a:stretch>
        </p:blipFill>
        <p:spPr>
          <a:xfrm>
            <a:off x="5944619" y="1005840"/>
            <a:ext cx="4106215" cy="5772506"/>
          </a:xfrm>
          <a:prstGeom prst="rect">
            <a:avLst/>
          </a:prstGeom>
        </p:spPr>
      </p:pic>
    </p:spTree>
    <p:extLst>
      <p:ext uri="{BB962C8B-B14F-4D97-AF65-F5344CB8AC3E}">
        <p14:creationId xmlns:p14="http://schemas.microsoft.com/office/powerpoint/2010/main" val="37337687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A4663-FB14-7598-D8EF-B87C6EF901D1}"/>
              </a:ext>
            </a:extLst>
          </p:cNvPr>
          <p:cNvSpPr>
            <a:spLocks noGrp="1"/>
          </p:cNvSpPr>
          <p:nvPr>
            <p:ph type="title"/>
          </p:nvPr>
        </p:nvSpPr>
        <p:spPr>
          <a:xfrm>
            <a:off x="646111" y="184436"/>
            <a:ext cx="9404723" cy="1400530"/>
          </a:xfrm>
        </p:spPr>
        <p:txBody>
          <a:bodyPr/>
          <a:lstStyle/>
          <a:p>
            <a:r>
              <a:rPr lang="en-GB" dirty="0"/>
              <a:t>Live Demonstration</a:t>
            </a:r>
          </a:p>
        </p:txBody>
      </p:sp>
      <p:pic>
        <p:nvPicPr>
          <p:cNvPr id="3" name="Live Demonstration">
            <a:hlinkClick r:id="" action="ppaction://media"/>
            <a:extLst>
              <a:ext uri="{FF2B5EF4-FFF2-40B4-BE49-F238E27FC236}">
                <a16:creationId xmlns:a16="http://schemas.microsoft.com/office/drawing/2014/main" id="{40BD53C8-2572-D6D1-A469-642CC6FEC748}"/>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546071" y="936275"/>
            <a:ext cx="9099858" cy="5118671"/>
          </a:xfrm>
          <a:prstGeom prst="rect">
            <a:avLst/>
          </a:prstGeom>
        </p:spPr>
      </p:pic>
      <p:sp>
        <p:nvSpPr>
          <p:cNvPr id="4" name="Title 1">
            <a:extLst>
              <a:ext uri="{FF2B5EF4-FFF2-40B4-BE49-F238E27FC236}">
                <a16:creationId xmlns:a16="http://schemas.microsoft.com/office/drawing/2014/main" id="{09296897-AABA-2E96-0DFD-F4318AE1C8B4}"/>
              </a:ext>
            </a:extLst>
          </p:cNvPr>
          <p:cNvSpPr txBox="1">
            <a:spLocks/>
          </p:cNvSpPr>
          <p:nvPr/>
        </p:nvSpPr>
        <p:spPr>
          <a:xfrm>
            <a:off x="66991" y="6054946"/>
            <a:ext cx="6653849" cy="283470"/>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1800" dirty="0" err="1"/>
              <a:t>Incase</a:t>
            </a:r>
            <a:r>
              <a:rPr lang="en-GB" sz="1800" dirty="0"/>
              <a:t> vid no work - https://www.youtube.com/watch?v=xoiYxUPf8-w </a:t>
            </a:r>
          </a:p>
        </p:txBody>
      </p:sp>
    </p:spTree>
    <p:extLst>
      <p:ext uri="{BB962C8B-B14F-4D97-AF65-F5344CB8AC3E}">
        <p14:creationId xmlns:p14="http://schemas.microsoft.com/office/powerpoint/2010/main" val="3063637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323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136</TotalTime>
  <Words>1048</Words>
  <Application>Microsoft Office PowerPoint</Application>
  <PresentationFormat>Widescreen</PresentationFormat>
  <Paragraphs>81</Paragraphs>
  <Slides>14</Slides>
  <Notes>0</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Century Gothic</vt:lpstr>
      <vt:lpstr>Wingdings 3</vt:lpstr>
      <vt:lpstr>Ion</vt:lpstr>
      <vt:lpstr>Computer Forensics (ACCD5000)</vt:lpstr>
      <vt:lpstr>Digital Forensics Tools</vt:lpstr>
      <vt:lpstr>Features of the tools</vt:lpstr>
      <vt:lpstr>Real-World Use Cases - Autopsy</vt:lpstr>
      <vt:lpstr>Real-World Use Cases - FTK</vt:lpstr>
      <vt:lpstr>Recent Advancements in Tools</vt:lpstr>
      <vt:lpstr>How tools evolve</vt:lpstr>
      <vt:lpstr>References</vt:lpstr>
      <vt:lpstr>Task 3 - Investigation</vt:lpstr>
      <vt:lpstr>Findings</vt:lpstr>
      <vt:lpstr>Findings – Chat Logs 1</vt:lpstr>
      <vt:lpstr>Findings – Chat Logs 2</vt:lpstr>
      <vt:lpstr>Findings &amp; Conclusion – Police Report</vt:lpstr>
      <vt:lpstr>Live Demonstration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Computer Forensics (ACCD5000)</dc:title>
  <dc:creator>Che Morris (2203458)</dc:creator>
  <cp:lastModifiedBy>Che Morris (2203458)</cp:lastModifiedBy>
  <cp:revision>1</cp:revision>
  <dcterms:created xsi:type="dcterms:W3CDTF">2024-04-28T18:05:01Z</dcterms:created>
  <dcterms:modified xsi:type="dcterms:W3CDTF">2024-04-28T20:21:23Z</dcterms:modified>
</cp:coreProperties>
</file>