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2"/>
  </p:notesMasterIdLst>
  <p:sldIdLst>
    <p:sldId id="256" r:id="rId2"/>
    <p:sldId id="258" r:id="rId3"/>
    <p:sldId id="257" r:id="rId4"/>
    <p:sldId id="305" r:id="rId5"/>
    <p:sldId id="259" r:id="rId6"/>
    <p:sldId id="298" r:id="rId7"/>
    <p:sldId id="260" r:id="rId8"/>
    <p:sldId id="261" r:id="rId9"/>
    <p:sldId id="295" r:id="rId10"/>
    <p:sldId id="296" r:id="rId11"/>
    <p:sldId id="284" r:id="rId12"/>
    <p:sldId id="285" r:id="rId13"/>
    <p:sldId id="263" r:id="rId14"/>
    <p:sldId id="262" r:id="rId15"/>
    <p:sldId id="272" r:id="rId16"/>
    <p:sldId id="283" r:id="rId17"/>
    <p:sldId id="286" r:id="rId18"/>
    <p:sldId id="288" r:id="rId19"/>
    <p:sldId id="302" r:id="rId20"/>
    <p:sldId id="306" r:id="rId21"/>
    <p:sldId id="300" r:id="rId22"/>
    <p:sldId id="303" r:id="rId23"/>
    <p:sldId id="301" r:id="rId24"/>
    <p:sldId id="307" r:id="rId25"/>
    <p:sldId id="287" r:id="rId26"/>
    <p:sldId id="304" r:id="rId27"/>
    <p:sldId id="297" r:id="rId28"/>
    <p:sldId id="293" r:id="rId29"/>
    <p:sldId id="308" r:id="rId30"/>
    <p:sldId id="30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043"/>
  </p:normalViewPr>
  <p:slideViewPr>
    <p:cSldViewPr snapToGrid="0" snapToObjects="1">
      <p:cViewPr varScale="1">
        <p:scale>
          <a:sx n="93" d="100"/>
          <a:sy n="93" d="100"/>
        </p:scale>
        <p:origin x="784" y="208"/>
      </p:cViewPr>
      <p:guideLst/>
    </p:cSldViewPr>
  </p:slideViewPr>
  <p:notesTextViewPr>
    <p:cViewPr>
      <p:scale>
        <a:sx n="1" d="1"/>
        <a:sy n="1" d="1"/>
      </p:scale>
      <p:origin x="0" y="0"/>
    </p:cViewPr>
  </p:notesTextViewPr>
  <p:notesViewPr>
    <p:cSldViewPr snapToGrid="0" snapToObjects="1">
      <p:cViewPr varScale="1">
        <p:scale>
          <a:sx n="75" d="100"/>
          <a:sy n="75" d="100"/>
        </p:scale>
        <p:origin x="3504" y="1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E7E491-CB8B-4E64-B510-129DE0794FC4}"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5A6D9AC0-F22B-446F-9320-7C32F61F43EA}">
      <dgm:prSet/>
      <dgm:spPr/>
      <dgm:t>
        <a:bodyPr/>
        <a:lstStyle/>
        <a:p>
          <a:r>
            <a:rPr lang="en-US" dirty="0"/>
            <a:t>Poverty </a:t>
          </a:r>
        </a:p>
      </dgm:t>
    </dgm:pt>
    <dgm:pt modelId="{A8BDA82E-C64E-40B7-9920-E3344EFA9D38}" type="parTrans" cxnId="{30C0B605-EEF1-4D0D-B0F1-D9935822D611}">
      <dgm:prSet/>
      <dgm:spPr/>
      <dgm:t>
        <a:bodyPr/>
        <a:lstStyle/>
        <a:p>
          <a:endParaRPr lang="en-US"/>
        </a:p>
      </dgm:t>
    </dgm:pt>
    <dgm:pt modelId="{D56DE927-05F6-49F8-8781-D26DF5888FAA}" type="sibTrans" cxnId="{30C0B605-EEF1-4D0D-B0F1-D9935822D611}">
      <dgm:prSet/>
      <dgm:spPr/>
      <dgm:t>
        <a:bodyPr/>
        <a:lstStyle/>
        <a:p>
          <a:endParaRPr lang="en-US"/>
        </a:p>
      </dgm:t>
    </dgm:pt>
    <dgm:pt modelId="{5A4944C9-3DA3-41A9-9E9F-8F1F248005EF}">
      <dgm:prSet/>
      <dgm:spPr/>
      <dgm:t>
        <a:bodyPr/>
        <a:lstStyle/>
        <a:p>
          <a:r>
            <a:rPr lang="en-US" dirty="0"/>
            <a:t>Health </a:t>
          </a:r>
        </a:p>
      </dgm:t>
    </dgm:pt>
    <dgm:pt modelId="{8599E44A-6091-4A02-BA77-AECF5E84C231}" type="parTrans" cxnId="{60AABF40-5B0F-4338-930B-7C6B7834AFA1}">
      <dgm:prSet/>
      <dgm:spPr/>
      <dgm:t>
        <a:bodyPr/>
        <a:lstStyle/>
        <a:p>
          <a:endParaRPr lang="en-US"/>
        </a:p>
      </dgm:t>
    </dgm:pt>
    <dgm:pt modelId="{340A6F65-4D54-4B1B-AA90-6656A76C323E}" type="sibTrans" cxnId="{60AABF40-5B0F-4338-930B-7C6B7834AFA1}">
      <dgm:prSet/>
      <dgm:spPr/>
      <dgm:t>
        <a:bodyPr/>
        <a:lstStyle/>
        <a:p>
          <a:endParaRPr lang="en-US"/>
        </a:p>
      </dgm:t>
    </dgm:pt>
    <dgm:pt modelId="{CBC90D1E-A80F-44B4-82BA-25365CBC0E0A}">
      <dgm:prSet/>
      <dgm:spPr/>
      <dgm:t>
        <a:bodyPr/>
        <a:lstStyle/>
        <a:p>
          <a:r>
            <a:rPr lang="en-US" dirty="0"/>
            <a:t>Economical Climate </a:t>
          </a:r>
        </a:p>
      </dgm:t>
    </dgm:pt>
    <dgm:pt modelId="{13C5069C-5DF1-44EA-B6FB-BF026E476EB1}" type="parTrans" cxnId="{D247F7B6-A937-4E5E-8005-BEA31C518DFA}">
      <dgm:prSet/>
      <dgm:spPr/>
      <dgm:t>
        <a:bodyPr/>
        <a:lstStyle/>
        <a:p>
          <a:endParaRPr lang="en-US"/>
        </a:p>
      </dgm:t>
    </dgm:pt>
    <dgm:pt modelId="{DB43FE55-22AD-454C-B5C0-FC4B28C0878E}" type="sibTrans" cxnId="{D247F7B6-A937-4E5E-8005-BEA31C518DFA}">
      <dgm:prSet/>
      <dgm:spPr/>
      <dgm:t>
        <a:bodyPr/>
        <a:lstStyle/>
        <a:p>
          <a:endParaRPr lang="en-US"/>
        </a:p>
      </dgm:t>
    </dgm:pt>
    <dgm:pt modelId="{D972BF63-88BE-438F-9E84-15AF48FABF6A}">
      <dgm:prSet/>
      <dgm:spPr/>
      <dgm:t>
        <a:bodyPr/>
        <a:lstStyle/>
        <a:p>
          <a:r>
            <a:rPr lang="en-US" dirty="0"/>
            <a:t>Homelessness</a:t>
          </a:r>
        </a:p>
      </dgm:t>
    </dgm:pt>
    <dgm:pt modelId="{25D49DFB-AF2C-47E9-968D-3A8DC12C2925}" type="parTrans" cxnId="{6221A5C5-BF25-43D3-B027-919248F0D93B}">
      <dgm:prSet/>
      <dgm:spPr/>
      <dgm:t>
        <a:bodyPr/>
        <a:lstStyle/>
        <a:p>
          <a:endParaRPr lang="en-US"/>
        </a:p>
      </dgm:t>
    </dgm:pt>
    <dgm:pt modelId="{327FA2F5-F27E-43DB-A41A-F3541949D64C}" type="sibTrans" cxnId="{6221A5C5-BF25-43D3-B027-919248F0D93B}">
      <dgm:prSet/>
      <dgm:spPr/>
      <dgm:t>
        <a:bodyPr/>
        <a:lstStyle/>
        <a:p>
          <a:endParaRPr lang="en-US"/>
        </a:p>
      </dgm:t>
    </dgm:pt>
    <dgm:pt modelId="{7B24BC95-8499-468C-BAC1-A141B41900A4}">
      <dgm:prSet/>
      <dgm:spPr/>
      <dgm:t>
        <a:bodyPr/>
        <a:lstStyle/>
        <a:p>
          <a:r>
            <a:rPr lang="en-US" dirty="0"/>
            <a:t>County lines</a:t>
          </a:r>
        </a:p>
      </dgm:t>
    </dgm:pt>
    <dgm:pt modelId="{BF2B6B71-8966-4FF9-B479-C7F78448A714}" type="parTrans" cxnId="{2ADC73DE-BD45-49C5-B931-D5471256A98B}">
      <dgm:prSet/>
      <dgm:spPr/>
      <dgm:t>
        <a:bodyPr/>
        <a:lstStyle/>
        <a:p>
          <a:endParaRPr lang="en-US"/>
        </a:p>
      </dgm:t>
    </dgm:pt>
    <dgm:pt modelId="{226E1B76-137A-4D3B-B8EC-D25ED3ED3B14}" type="sibTrans" cxnId="{2ADC73DE-BD45-49C5-B931-D5471256A98B}">
      <dgm:prSet/>
      <dgm:spPr/>
      <dgm:t>
        <a:bodyPr/>
        <a:lstStyle/>
        <a:p>
          <a:endParaRPr lang="en-US"/>
        </a:p>
      </dgm:t>
    </dgm:pt>
    <dgm:pt modelId="{20CD0FB7-5621-4AD3-AD23-B5A28F89A51C}">
      <dgm:prSet/>
      <dgm:spPr/>
      <dgm:t>
        <a:bodyPr/>
        <a:lstStyle/>
        <a:p>
          <a:r>
            <a:rPr lang="en-US" dirty="0"/>
            <a:t>Addiction/substance misuse</a:t>
          </a:r>
        </a:p>
      </dgm:t>
    </dgm:pt>
    <dgm:pt modelId="{F139320D-5B47-4CEF-BE04-8E6088BC2B6A}" type="parTrans" cxnId="{2755BE34-FB75-44E8-ADBC-B5958EB9FD1E}">
      <dgm:prSet/>
      <dgm:spPr/>
      <dgm:t>
        <a:bodyPr/>
        <a:lstStyle/>
        <a:p>
          <a:endParaRPr lang="en-US"/>
        </a:p>
      </dgm:t>
    </dgm:pt>
    <dgm:pt modelId="{00E1ABB8-08BB-4351-B718-D6AE0D458C92}" type="sibTrans" cxnId="{2755BE34-FB75-44E8-ADBC-B5958EB9FD1E}">
      <dgm:prSet/>
      <dgm:spPr/>
      <dgm:t>
        <a:bodyPr/>
        <a:lstStyle/>
        <a:p>
          <a:endParaRPr lang="en-US"/>
        </a:p>
      </dgm:t>
    </dgm:pt>
    <dgm:pt modelId="{9CFF75FB-1A82-4779-9619-EFF5144D1422}">
      <dgm:prSet/>
      <dgm:spPr/>
      <dgm:t>
        <a:bodyPr/>
        <a:lstStyle/>
        <a:p>
          <a:r>
            <a:rPr lang="en-US" dirty="0"/>
            <a:t>Covid-19</a:t>
          </a:r>
        </a:p>
      </dgm:t>
    </dgm:pt>
    <dgm:pt modelId="{3AC8BD89-9516-48E8-9582-0B235C65BEEF}" type="parTrans" cxnId="{A20259BF-3110-4453-9A5C-B62BDEC2037F}">
      <dgm:prSet/>
      <dgm:spPr/>
      <dgm:t>
        <a:bodyPr/>
        <a:lstStyle/>
        <a:p>
          <a:endParaRPr lang="en-US"/>
        </a:p>
      </dgm:t>
    </dgm:pt>
    <dgm:pt modelId="{555DD582-A197-47D9-B3B8-49DFE3C53155}" type="sibTrans" cxnId="{A20259BF-3110-4453-9A5C-B62BDEC2037F}">
      <dgm:prSet/>
      <dgm:spPr/>
      <dgm:t>
        <a:bodyPr/>
        <a:lstStyle/>
        <a:p>
          <a:endParaRPr lang="en-US"/>
        </a:p>
      </dgm:t>
    </dgm:pt>
    <dgm:pt modelId="{D5D38405-E298-C640-BEED-2BF43A8ABC9C}" type="pres">
      <dgm:prSet presAssocID="{EAE7E491-CB8B-4E64-B510-129DE0794FC4}" presName="linear" presStyleCnt="0">
        <dgm:presLayoutVars>
          <dgm:animLvl val="lvl"/>
          <dgm:resizeHandles val="exact"/>
        </dgm:presLayoutVars>
      </dgm:prSet>
      <dgm:spPr/>
    </dgm:pt>
    <dgm:pt modelId="{2AC13CA4-69E4-7445-9397-80457BB4E1E6}" type="pres">
      <dgm:prSet presAssocID="{5A6D9AC0-F22B-446F-9320-7C32F61F43EA}" presName="parentText" presStyleLbl="node1" presStyleIdx="0" presStyleCnt="7">
        <dgm:presLayoutVars>
          <dgm:chMax val="0"/>
          <dgm:bulletEnabled val="1"/>
        </dgm:presLayoutVars>
      </dgm:prSet>
      <dgm:spPr/>
    </dgm:pt>
    <dgm:pt modelId="{2FC836AF-DB37-164B-9A81-142E6BB4C3DD}" type="pres">
      <dgm:prSet presAssocID="{D56DE927-05F6-49F8-8781-D26DF5888FAA}" presName="spacer" presStyleCnt="0"/>
      <dgm:spPr/>
    </dgm:pt>
    <dgm:pt modelId="{576F9FD1-5B26-6645-A1B5-25DB92C28472}" type="pres">
      <dgm:prSet presAssocID="{5A4944C9-3DA3-41A9-9E9F-8F1F248005EF}" presName="parentText" presStyleLbl="node1" presStyleIdx="1" presStyleCnt="7">
        <dgm:presLayoutVars>
          <dgm:chMax val="0"/>
          <dgm:bulletEnabled val="1"/>
        </dgm:presLayoutVars>
      </dgm:prSet>
      <dgm:spPr/>
    </dgm:pt>
    <dgm:pt modelId="{27CC9380-A90B-9E49-9F30-F60D3DF5242D}" type="pres">
      <dgm:prSet presAssocID="{340A6F65-4D54-4B1B-AA90-6656A76C323E}" presName="spacer" presStyleCnt="0"/>
      <dgm:spPr/>
    </dgm:pt>
    <dgm:pt modelId="{4FB99925-BCB6-7B4B-8793-09B040B2D1EB}" type="pres">
      <dgm:prSet presAssocID="{CBC90D1E-A80F-44B4-82BA-25365CBC0E0A}" presName="parentText" presStyleLbl="node1" presStyleIdx="2" presStyleCnt="7">
        <dgm:presLayoutVars>
          <dgm:chMax val="0"/>
          <dgm:bulletEnabled val="1"/>
        </dgm:presLayoutVars>
      </dgm:prSet>
      <dgm:spPr/>
    </dgm:pt>
    <dgm:pt modelId="{A889AFF9-A29A-8740-B742-ABDFEF2CD100}" type="pres">
      <dgm:prSet presAssocID="{DB43FE55-22AD-454C-B5C0-FC4B28C0878E}" presName="spacer" presStyleCnt="0"/>
      <dgm:spPr/>
    </dgm:pt>
    <dgm:pt modelId="{E6A5D19C-FE00-ED4A-AF5A-314502811A7C}" type="pres">
      <dgm:prSet presAssocID="{D972BF63-88BE-438F-9E84-15AF48FABF6A}" presName="parentText" presStyleLbl="node1" presStyleIdx="3" presStyleCnt="7">
        <dgm:presLayoutVars>
          <dgm:chMax val="0"/>
          <dgm:bulletEnabled val="1"/>
        </dgm:presLayoutVars>
      </dgm:prSet>
      <dgm:spPr/>
    </dgm:pt>
    <dgm:pt modelId="{1CAE4FCA-5259-374F-8BB7-7CD309D2BF10}" type="pres">
      <dgm:prSet presAssocID="{327FA2F5-F27E-43DB-A41A-F3541949D64C}" presName="spacer" presStyleCnt="0"/>
      <dgm:spPr/>
    </dgm:pt>
    <dgm:pt modelId="{D3390F47-3499-9E4F-8AA0-F2D031B48619}" type="pres">
      <dgm:prSet presAssocID="{7B24BC95-8499-468C-BAC1-A141B41900A4}" presName="parentText" presStyleLbl="node1" presStyleIdx="4" presStyleCnt="7">
        <dgm:presLayoutVars>
          <dgm:chMax val="0"/>
          <dgm:bulletEnabled val="1"/>
        </dgm:presLayoutVars>
      </dgm:prSet>
      <dgm:spPr/>
    </dgm:pt>
    <dgm:pt modelId="{E1DE4EB8-B595-D944-99DC-133ABBB0BD64}" type="pres">
      <dgm:prSet presAssocID="{226E1B76-137A-4D3B-B8EC-D25ED3ED3B14}" presName="spacer" presStyleCnt="0"/>
      <dgm:spPr/>
    </dgm:pt>
    <dgm:pt modelId="{C6785F1E-2AC3-9443-B19A-A74D97514E75}" type="pres">
      <dgm:prSet presAssocID="{20CD0FB7-5621-4AD3-AD23-B5A28F89A51C}" presName="parentText" presStyleLbl="node1" presStyleIdx="5" presStyleCnt="7">
        <dgm:presLayoutVars>
          <dgm:chMax val="0"/>
          <dgm:bulletEnabled val="1"/>
        </dgm:presLayoutVars>
      </dgm:prSet>
      <dgm:spPr/>
    </dgm:pt>
    <dgm:pt modelId="{E7878AC1-482B-5849-A1AF-A1E1F5B9E3AF}" type="pres">
      <dgm:prSet presAssocID="{00E1ABB8-08BB-4351-B718-D6AE0D458C92}" presName="spacer" presStyleCnt="0"/>
      <dgm:spPr/>
    </dgm:pt>
    <dgm:pt modelId="{01AE4E20-375A-F849-8F2C-E17C8E4A164D}" type="pres">
      <dgm:prSet presAssocID="{9CFF75FB-1A82-4779-9619-EFF5144D1422}" presName="parentText" presStyleLbl="node1" presStyleIdx="6" presStyleCnt="7">
        <dgm:presLayoutVars>
          <dgm:chMax val="0"/>
          <dgm:bulletEnabled val="1"/>
        </dgm:presLayoutVars>
      </dgm:prSet>
      <dgm:spPr/>
    </dgm:pt>
  </dgm:ptLst>
  <dgm:cxnLst>
    <dgm:cxn modelId="{30C0B605-EEF1-4D0D-B0F1-D9935822D611}" srcId="{EAE7E491-CB8B-4E64-B510-129DE0794FC4}" destId="{5A6D9AC0-F22B-446F-9320-7C32F61F43EA}" srcOrd="0" destOrd="0" parTransId="{A8BDA82E-C64E-40B7-9920-E3344EFA9D38}" sibTransId="{D56DE927-05F6-49F8-8781-D26DF5888FAA}"/>
    <dgm:cxn modelId="{C13E6E14-D50D-0344-A759-A9E6D4272ABE}" type="presOf" srcId="{D972BF63-88BE-438F-9E84-15AF48FABF6A}" destId="{E6A5D19C-FE00-ED4A-AF5A-314502811A7C}" srcOrd="0" destOrd="0" presId="urn:microsoft.com/office/officeart/2005/8/layout/vList2"/>
    <dgm:cxn modelId="{E16FC314-63ED-C343-BC9C-565C36B8D26B}" type="presOf" srcId="{CBC90D1E-A80F-44B4-82BA-25365CBC0E0A}" destId="{4FB99925-BCB6-7B4B-8793-09B040B2D1EB}" srcOrd="0" destOrd="0" presId="urn:microsoft.com/office/officeart/2005/8/layout/vList2"/>
    <dgm:cxn modelId="{64A9B72B-3FDB-2841-A3E2-35E0920BF8A5}" type="presOf" srcId="{7B24BC95-8499-468C-BAC1-A141B41900A4}" destId="{D3390F47-3499-9E4F-8AA0-F2D031B48619}" srcOrd="0" destOrd="0" presId="urn:microsoft.com/office/officeart/2005/8/layout/vList2"/>
    <dgm:cxn modelId="{E6F62731-66D2-3845-BB8A-75E14140F7D2}" type="presOf" srcId="{5A6D9AC0-F22B-446F-9320-7C32F61F43EA}" destId="{2AC13CA4-69E4-7445-9397-80457BB4E1E6}" srcOrd="0" destOrd="0" presId="urn:microsoft.com/office/officeart/2005/8/layout/vList2"/>
    <dgm:cxn modelId="{2755BE34-FB75-44E8-ADBC-B5958EB9FD1E}" srcId="{EAE7E491-CB8B-4E64-B510-129DE0794FC4}" destId="{20CD0FB7-5621-4AD3-AD23-B5A28F89A51C}" srcOrd="5" destOrd="0" parTransId="{F139320D-5B47-4CEF-BE04-8E6088BC2B6A}" sibTransId="{00E1ABB8-08BB-4351-B718-D6AE0D458C92}"/>
    <dgm:cxn modelId="{DD71AE36-FF4F-4A44-B3C7-BA3A803002CB}" type="presOf" srcId="{9CFF75FB-1A82-4779-9619-EFF5144D1422}" destId="{01AE4E20-375A-F849-8F2C-E17C8E4A164D}" srcOrd="0" destOrd="0" presId="urn:microsoft.com/office/officeart/2005/8/layout/vList2"/>
    <dgm:cxn modelId="{60AABF40-5B0F-4338-930B-7C6B7834AFA1}" srcId="{EAE7E491-CB8B-4E64-B510-129DE0794FC4}" destId="{5A4944C9-3DA3-41A9-9E9F-8F1F248005EF}" srcOrd="1" destOrd="0" parTransId="{8599E44A-6091-4A02-BA77-AECF5E84C231}" sibTransId="{340A6F65-4D54-4B1B-AA90-6656A76C323E}"/>
    <dgm:cxn modelId="{E82ADB58-5BE4-C04F-B77E-A7931279ECA9}" type="presOf" srcId="{20CD0FB7-5621-4AD3-AD23-B5A28F89A51C}" destId="{C6785F1E-2AC3-9443-B19A-A74D97514E75}" srcOrd="0" destOrd="0" presId="urn:microsoft.com/office/officeart/2005/8/layout/vList2"/>
    <dgm:cxn modelId="{E9B7E578-8040-A349-9D8D-BF5D0C68EF85}" type="presOf" srcId="{EAE7E491-CB8B-4E64-B510-129DE0794FC4}" destId="{D5D38405-E298-C640-BEED-2BF43A8ABC9C}" srcOrd="0" destOrd="0" presId="urn:microsoft.com/office/officeart/2005/8/layout/vList2"/>
    <dgm:cxn modelId="{D247F7B6-A937-4E5E-8005-BEA31C518DFA}" srcId="{EAE7E491-CB8B-4E64-B510-129DE0794FC4}" destId="{CBC90D1E-A80F-44B4-82BA-25365CBC0E0A}" srcOrd="2" destOrd="0" parTransId="{13C5069C-5DF1-44EA-B6FB-BF026E476EB1}" sibTransId="{DB43FE55-22AD-454C-B5C0-FC4B28C0878E}"/>
    <dgm:cxn modelId="{A20259BF-3110-4453-9A5C-B62BDEC2037F}" srcId="{EAE7E491-CB8B-4E64-B510-129DE0794FC4}" destId="{9CFF75FB-1A82-4779-9619-EFF5144D1422}" srcOrd="6" destOrd="0" parTransId="{3AC8BD89-9516-48E8-9582-0B235C65BEEF}" sibTransId="{555DD582-A197-47D9-B3B8-49DFE3C53155}"/>
    <dgm:cxn modelId="{6221A5C5-BF25-43D3-B027-919248F0D93B}" srcId="{EAE7E491-CB8B-4E64-B510-129DE0794FC4}" destId="{D972BF63-88BE-438F-9E84-15AF48FABF6A}" srcOrd="3" destOrd="0" parTransId="{25D49DFB-AF2C-47E9-968D-3A8DC12C2925}" sibTransId="{327FA2F5-F27E-43DB-A41A-F3541949D64C}"/>
    <dgm:cxn modelId="{2ADC73DE-BD45-49C5-B931-D5471256A98B}" srcId="{EAE7E491-CB8B-4E64-B510-129DE0794FC4}" destId="{7B24BC95-8499-468C-BAC1-A141B41900A4}" srcOrd="4" destOrd="0" parTransId="{BF2B6B71-8966-4FF9-B479-C7F78448A714}" sibTransId="{226E1B76-137A-4D3B-B8EC-D25ED3ED3B14}"/>
    <dgm:cxn modelId="{82D14FFD-1CF7-414F-9F77-40CE827D7792}" type="presOf" srcId="{5A4944C9-3DA3-41A9-9E9F-8F1F248005EF}" destId="{576F9FD1-5B26-6645-A1B5-25DB92C28472}" srcOrd="0" destOrd="0" presId="urn:microsoft.com/office/officeart/2005/8/layout/vList2"/>
    <dgm:cxn modelId="{DBECB549-ABBA-3B45-BBF7-85641FB315AD}" type="presParOf" srcId="{D5D38405-E298-C640-BEED-2BF43A8ABC9C}" destId="{2AC13CA4-69E4-7445-9397-80457BB4E1E6}" srcOrd="0" destOrd="0" presId="urn:microsoft.com/office/officeart/2005/8/layout/vList2"/>
    <dgm:cxn modelId="{84C3CA42-7CFE-BE43-8D9D-500EE31B6B6E}" type="presParOf" srcId="{D5D38405-E298-C640-BEED-2BF43A8ABC9C}" destId="{2FC836AF-DB37-164B-9A81-142E6BB4C3DD}" srcOrd="1" destOrd="0" presId="urn:microsoft.com/office/officeart/2005/8/layout/vList2"/>
    <dgm:cxn modelId="{3B0DA0BB-8F2A-DE44-B8E6-C1B6F54D9193}" type="presParOf" srcId="{D5D38405-E298-C640-BEED-2BF43A8ABC9C}" destId="{576F9FD1-5B26-6645-A1B5-25DB92C28472}" srcOrd="2" destOrd="0" presId="urn:microsoft.com/office/officeart/2005/8/layout/vList2"/>
    <dgm:cxn modelId="{53FD0BC2-4905-B047-9471-551DCCF93359}" type="presParOf" srcId="{D5D38405-E298-C640-BEED-2BF43A8ABC9C}" destId="{27CC9380-A90B-9E49-9F30-F60D3DF5242D}" srcOrd="3" destOrd="0" presId="urn:microsoft.com/office/officeart/2005/8/layout/vList2"/>
    <dgm:cxn modelId="{455222A4-6581-8548-974D-A839E9546A07}" type="presParOf" srcId="{D5D38405-E298-C640-BEED-2BF43A8ABC9C}" destId="{4FB99925-BCB6-7B4B-8793-09B040B2D1EB}" srcOrd="4" destOrd="0" presId="urn:microsoft.com/office/officeart/2005/8/layout/vList2"/>
    <dgm:cxn modelId="{0688B79B-3876-EF44-A3BC-EE0471BAF680}" type="presParOf" srcId="{D5D38405-E298-C640-BEED-2BF43A8ABC9C}" destId="{A889AFF9-A29A-8740-B742-ABDFEF2CD100}" srcOrd="5" destOrd="0" presId="urn:microsoft.com/office/officeart/2005/8/layout/vList2"/>
    <dgm:cxn modelId="{66CEBEA0-EDA0-654B-8C59-571DCE8C2083}" type="presParOf" srcId="{D5D38405-E298-C640-BEED-2BF43A8ABC9C}" destId="{E6A5D19C-FE00-ED4A-AF5A-314502811A7C}" srcOrd="6" destOrd="0" presId="urn:microsoft.com/office/officeart/2005/8/layout/vList2"/>
    <dgm:cxn modelId="{E6EC7174-2020-CB48-ADFA-E00C96809AD4}" type="presParOf" srcId="{D5D38405-E298-C640-BEED-2BF43A8ABC9C}" destId="{1CAE4FCA-5259-374F-8BB7-7CD309D2BF10}" srcOrd="7" destOrd="0" presId="urn:microsoft.com/office/officeart/2005/8/layout/vList2"/>
    <dgm:cxn modelId="{4581B04A-3A62-8F4D-825E-4855C60E14F2}" type="presParOf" srcId="{D5D38405-E298-C640-BEED-2BF43A8ABC9C}" destId="{D3390F47-3499-9E4F-8AA0-F2D031B48619}" srcOrd="8" destOrd="0" presId="urn:microsoft.com/office/officeart/2005/8/layout/vList2"/>
    <dgm:cxn modelId="{2CF52E11-9D3F-1A4E-B3DE-1D167D78B38F}" type="presParOf" srcId="{D5D38405-E298-C640-BEED-2BF43A8ABC9C}" destId="{E1DE4EB8-B595-D944-99DC-133ABBB0BD64}" srcOrd="9" destOrd="0" presId="urn:microsoft.com/office/officeart/2005/8/layout/vList2"/>
    <dgm:cxn modelId="{A1D0E746-AF24-9B4F-B95D-ACE2AA7235F0}" type="presParOf" srcId="{D5D38405-E298-C640-BEED-2BF43A8ABC9C}" destId="{C6785F1E-2AC3-9443-B19A-A74D97514E75}" srcOrd="10" destOrd="0" presId="urn:microsoft.com/office/officeart/2005/8/layout/vList2"/>
    <dgm:cxn modelId="{A7319781-70AA-C246-8455-49C1AB5BD038}" type="presParOf" srcId="{D5D38405-E298-C640-BEED-2BF43A8ABC9C}" destId="{E7878AC1-482B-5849-A1AF-A1E1F5B9E3AF}" srcOrd="11" destOrd="0" presId="urn:microsoft.com/office/officeart/2005/8/layout/vList2"/>
    <dgm:cxn modelId="{669FF98A-12D0-334C-B29B-90DCA55E4581}" type="presParOf" srcId="{D5D38405-E298-C640-BEED-2BF43A8ABC9C}" destId="{01AE4E20-375A-F849-8F2C-E17C8E4A164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186623-D8C4-4631-A96C-1013C265C5B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2147F71-0027-498C-8FE1-BE252B34A84B}">
      <dgm:prSet/>
      <dgm:spPr/>
      <dgm:t>
        <a:bodyPr/>
        <a:lstStyle/>
        <a:p>
          <a:r>
            <a:rPr lang="en-US" dirty="0"/>
            <a:t>The First Minister met with young people from across Wales and attended meetings in order to discuss the impact the virus had on young people and discussed how to move forward (Children in Wales, 2021).</a:t>
          </a:r>
        </a:p>
      </dgm:t>
    </dgm:pt>
    <dgm:pt modelId="{FA12813F-E98D-40A6-AF3D-642A78E15558}" type="parTrans" cxnId="{DDED7CB8-61C3-41AA-9373-48DBA7C47E94}">
      <dgm:prSet/>
      <dgm:spPr/>
      <dgm:t>
        <a:bodyPr/>
        <a:lstStyle/>
        <a:p>
          <a:endParaRPr lang="en-US"/>
        </a:p>
      </dgm:t>
    </dgm:pt>
    <dgm:pt modelId="{FCFE02A0-88FF-4CF7-9AAE-D542A09CE01D}" type="sibTrans" cxnId="{DDED7CB8-61C3-41AA-9373-48DBA7C47E94}">
      <dgm:prSet/>
      <dgm:spPr/>
      <dgm:t>
        <a:bodyPr/>
        <a:lstStyle/>
        <a:p>
          <a:endParaRPr lang="en-US"/>
        </a:p>
      </dgm:t>
    </dgm:pt>
    <dgm:pt modelId="{599B8C48-64C8-4537-B8EB-43988D81F342}">
      <dgm:prSet/>
      <dgm:spPr/>
      <dgm:t>
        <a:bodyPr/>
        <a:lstStyle/>
        <a:p>
          <a:r>
            <a:rPr lang="en-US" dirty="0"/>
            <a:t>Young People’s well-being and ensuring their voice is heard have been prioritised by Welsh Parliament as stated on a report published in 2021 about the impact of the virus (Welsh Parliament, 2021). </a:t>
          </a:r>
        </a:p>
      </dgm:t>
    </dgm:pt>
    <dgm:pt modelId="{995D5080-042D-4D6B-9A20-B81BB66B510C}" type="parTrans" cxnId="{3038CC00-C7A6-4FDB-A2BF-BD4F620F331C}">
      <dgm:prSet/>
      <dgm:spPr/>
      <dgm:t>
        <a:bodyPr/>
        <a:lstStyle/>
        <a:p>
          <a:endParaRPr lang="en-US"/>
        </a:p>
      </dgm:t>
    </dgm:pt>
    <dgm:pt modelId="{87E91948-EEB7-42B9-AADE-7223D76B3C0D}" type="sibTrans" cxnId="{3038CC00-C7A6-4FDB-A2BF-BD4F620F331C}">
      <dgm:prSet/>
      <dgm:spPr/>
      <dgm:t>
        <a:bodyPr/>
        <a:lstStyle/>
        <a:p>
          <a:endParaRPr lang="en-US"/>
        </a:p>
      </dgm:t>
    </dgm:pt>
    <dgm:pt modelId="{02C5FCD4-292E-4BD6-8EAF-B5383904729C}">
      <dgm:prSet/>
      <dgm:spPr/>
      <dgm:t>
        <a:bodyPr/>
        <a:lstStyle/>
        <a:p>
          <a:r>
            <a:rPr lang="en-US" dirty="0"/>
            <a:t>Placing their well-being through education is considered a must with regards to recovery with an emphasis on young people’s voice being heard across all sectors, adopting a children’s rights approach (Welsh Parliament, 2021).</a:t>
          </a:r>
        </a:p>
      </dgm:t>
    </dgm:pt>
    <dgm:pt modelId="{619ACADE-FDEB-471E-B519-085AE0408CBB}" type="parTrans" cxnId="{674CFD82-A753-42FE-90FA-60A112845F7B}">
      <dgm:prSet/>
      <dgm:spPr/>
      <dgm:t>
        <a:bodyPr/>
        <a:lstStyle/>
        <a:p>
          <a:endParaRPr lang="en-US"/>
        </a:p>
      </dgm:t>
    </dgm:pt>
    <dgm:pt modelId="{5C6940EF-94E0-40B8-B561-368FE93AE955}" type="sibTrans" cxnId="{674CFD82-A753-42FE-90FA-60A112845F7B}">
      <dgm:prSet/>
      <dgm:spPr/>
      <dgm:t>
        <a:bodyPr/>
        <a:lstStyle/>
        <a:p>
          <a:endParaRPr lang="en-US"/>
        </a:p>
      </dgm:t>
    </dgm:pt>
    <dgm:pt modelId="{21F5CEF0-9CB6-45F2-A1D8-C3486128C6ED}">
      <dgm:prSet/>
      <dgm:spPr/>
      <dgm:t>
        <a:bodyPr/>
        <a:lstStyle/>
        <a:p>
          <a:r>
            <a:rPr lang="en-US" dirty="0"/>
            <a:t>Delivering a whole system approach to mental health and well-being (Welsh Parliament, 2021)</a:t>
          </a:r>
        </a:p>
      </dgm:t>
    </dgm:pt>
    <dgm:pt modelId="{91F68CA2-57DB-4380-BB82-586DD1EFC002}" type="parTrans" cxnId="{5D31EB51-0954-4EFB-9B7B-93C4D4CBA3A0}">
      <dgm:prSet/>
      <dgm:spPr/>
      <dgm:t>
        <a:bodyPr/>
        <a:lstStyle/>
        <a:p>
          <a:endParaRPr lang="en-US"/>
        </a:p>
      </dgm:t>
    </dgm:pt>
    <dgm:pt modelId="{59B5A39B-D532-4376-9F50-BB430848640F}" type="sibTrans" cxnId="{5D31EB51-0954-4EFB-9B7B-93C4D4CBA3A0}">
      <dgm:prSet/>
      <dgm:spPr/>
      <dgm:t>
        <a:bodyPr/>
        <a:lstStyle/>
        <a:p>
          <a:endParaRPr lang="en-US"/>
        </a:p>
      </dgm:t>
    </dgm:pt>
    <dgm:pt modelId="{9D298A64-736D-BE48-B7AC-F6FC71D06DB1}">
      <dgm:prSet/>
      <dgm:spPr/>
      <dgm:t>
        <a:bodyPr/>
        <a:lstStyle/>
        <a:p>
          <a:r>
            <a:rPr lang="en-US" dirty="0"/>
            <a:t>As a Result of The Wellbeing Future Generations  (Wales) Act (2015) Pembrokeshire Well-being Plan(2023) puts emphasis on improving well-being and creating cohesive, safe and diverse communities via PSB  (2022, p.11).</a:t>
          </a:r>
        </a:p>
      </dgm:t>
    </dgm:pt>
    <dgm:pt modelId="{1F28CC56-701D-9F45-A0FD-56BE1BD6A956}" type="parTrans" cxnId="{65B44C07-4343-1B41-A37B-8CEADEB85CF4}">
      <dgm:prSet/>
      <dgm:spPr/>
      <dgm:t>
        <a:bodyPr/>
        <a:lstStyle/>
        <a:p>
          <a:endParaRPr lang="en-GB"/>
        </a:p>
      </dgm:t>
    </dgm:pt>
    <dgm:pt modelId="{4219D36D-9E55-D847-BF1B-720B37C4FC19}" type="sibTrans" cxnId="{65B44C07-4343-1B41-A37B-8CEADEB85CF4}">
      <dgm:prSet/>
      <dgm:spPr/>
      <dgm:t>
        <a:bodyPr/>
        <a:lstStyle/>
        <a:p>
          <a:endParaRPr lang="en-GB"/>
        </a:p>
      </dgm:t>
    </dgm:pt>
    <dgm:pt modelId="{B6D7F713-2684-0344-8B97-1A02A32D8BCD}">
      <dgm:prSet/>
      <dgm:spPr/>
      <dgm:t>
        <a:bodyPr/>
        <a:lstStyle/>
        <a:p>
          <a:r>
            <a:rPr lang="en-US" dirty="0"/>
            <a:t>In May 2022, Welsh Government allocated an additional £15million to Local Authorities in order to help with improving their mental health and well-being in response to Covid-19 (Welsh Government, 2022, no page number).</a:t>
          </a:r>
        </a:p>
      </dgm:t>
    </dgm:pt>
    <dgm:pt modelId="{FE72E3D3-EA5F-A644-ABE5-244A3CCF32C4}" type="parTrans" cxnId="{8788DDB6-84CE-4047-AF5F-B109362654ED}">
      <dgm:prSet/>
      <dgm:spPr/>
      <dgm:t>
        <a:bodyPr/>
        <a:lstStyle/>
        <a:p>
          <a:endParaRPr lang="en-GB"/>
        </a:p>
      </dgm:t>
    </dgm:pt>
    <dgm:pt modelId="{91CB9A99-FD8C-DF47-B270-D2243225E015}" type="sibTrans" cxnId="{8788DDB6-84CE-4047-AF5F-B109362654ED}">
      <dgm:prSet/>
      <dgm:spPr/>
      <dgm:t>
        <a:bodyPr/>
        <a:lstStyle/>
        <a:p>
          <a:endParaRPr lang="en-GB"/>
        </a:p>
      </dgm:t>
    </dgm:pt>
    <dgm:pt modelId="{D3D22506-8DBC-F44E-A378-990EBD5F2024}" type="pres">
      <dgm:prSet presAssocID="{FE186623-D8C4-4631-A96C-1013C265C5B3}" presName="vert0" presStyleCnt="0">
        <dgm:presLayoutVars>
          <dgm:dir/>
          <dgm:animOne val="branch"/>
          <dgm:animLvl val="lvl"/>
        </dgm:presLayoutVars>
      </dgm:prSet>
      <dgm:spPr/>
    </dgm:pt>
    <dgm:pt modelId="{BE48F952-999D-D54D-A54D-CC0D06B10D4C}" type="pres">
      <dgm:prSet presAssocID="{72147F71-0027-498C-8FE1-BE252B34A84B}" presName="thickLine" presStyleLbl="alignNode1" presStyleIdx="0" presStyleCnt="6"/>
      <dgm:spPr/>
    </dgm:pt>
    <dgm:pt modelId="{F56D915A-694B-084F-A190-7F5283E985B0}" type="pres">
      <dgm:prSet presAssocID="{72147F71-0027-498C-8FE1-BE252B34A84B}" presName="horz1" presStyleCnt="0"/>
      <dgm:spPr/>
    </dgm:pt>
    <dgm:pt modelId="{3FD959F0-A8D1-2246-A2D9-95853D9F2151}" type="pres">
      <dgm:prSet presAssocID="{72147F71-0027-498C-8FE1-BE252B34A84B}" presName="tx1" presStyleLbl="revTx" presStyleIdx="0" presStyleCnt="6"/>
      <dgm:spPr/>
    </dgm:pt>
    <dgm:pt modelId="{6A443A06-978C-FD4C-9B89-51E8F292B798}" type="pres">
      <dgm:prSet presAssocID="{72147F71-0027-498C-8FE1-BE252B34A84B}" presName="vert1" presStyleCnt="0"/>
      <dgm:spPr/>
    </dgm:pt>
    <dgm:pt modelId="{684334DF-04A1-BC47-B219-2F602DEA9B55}" type="pres">
      <dgm:prSet presAssocID="{599B8C48-64C8-4537-B8EB-43988D81F342}" presName="thickLine" presStyleLbl="alignNode1" presStyleIdx="1" presStyleCnt="6"/>
      <dgm:spPr/>
    </dgm:pt>
    <dgm:pt modelId="{9D2125F0-30EF-7744-BCA3-E719E663B81F}" type="pres">
      <dgm:prSet presAssocID="{599B8C48-64C8-4537-B8EB-43988D81F342}" presName="horz1" presStyleCnt="0"/>
      <dgm:spPr/>
    </dgm:pt>
    <dgm:pt modelId="{04D86934-0884-A745-8AA8-79D216FA27D0}" type="pres">
      <dgm:prSet presAssocID="{599B8C48-64C8-4537-B8EB-43988D81F342}" presName="tx1" presStyleLbl="revTx" presStyleIdx="1" presStyleCnt="6"/>
      <dgm:spPr/>
    </dgm:pt>
    <dgm:pt modelId="{B5E4BD8B-4966-3344-A973-E576329B6EF8}" type="pres">
      <dgm:prSet presAssocID="{599B8C48-64C8-4537-B8EB-43988D81F342}" presName="vert1" presStyleCnt="0"/>
      <dgm:spPr/>
    </dgm:pt>
    <dgm:pt modelId="{AC6EF435-46FA-F949-9E92-5161708A870B}" type="pres">
      <dgm:prSet presAssocID="{02C5FCD4-292E-4BD6-8EAF-B5383904729C}" presName="thickLine" presStyleLbl="alignNode1" presStyleIdx="2" presStyleCnt="6"/>
      <dgm:spPr/>
    </dgm:pt>
    <dgm:pt modelId="{36B78204-2896-3D4E-88F8-B6D8C91FF866}" type="pres">
      <dgm:prSet presAssocID="{02C5FCD4-292E-4BD6-8EAF-B5383904729C}" presName="horz1" presStyleCnt="0"/>
      <dgm:spPr/>
    </dgm:pt>
    <dgm:pt modelId="{5B5EA0C3-AA3F-6A44-BAD1-3843897D93F8}" type="pres">
      <dgm:prSet presAssocID="{02C5FCD4-292E-4BD6-8EAF-B5383904729C}" presName="tx1" presStyleLbl="revTx" presStyleIdx="2" presStyleCnt="6"/>
      <dgm:spPr/>
    </dgm:pt>
    <dgm:pt modelId="{E18C1667-0D3D-6E46-914F-2B20DD70BE6F}" type="pres">
      <dgm:prSet presAssocID="{02C5FCD4-292E-4BD6-8EAF-B5383904729C}" presName="vert1" presStyleCnt="0"/>
      <dgm:spPr/>
    </dgm:pt>
    <dgm:pt modelId="{FBED0B93-8FEF-A84C-9AC7-D0E599C4C006}" type="pres">
      <dgm:prSet presAssocID="{21F5CEF0-9CB6-45F2-A1D8-C3486128C6ED}" presName="thickLine" presStyleLbl="alignNode1" presStyleIdx="3" presStyleCnt="6"/>
      <dgm:spPr/>
    </dgm:pt>
    <dgm:pt modelId="{C88F84BC-D264-E241-ACA5-09F85DC09258}" type="pres">
      <dgm:prSet presAssocID="{21F5CEF0-9CB6-45F2-A1D8-C3486128C6ED}" presName="horz1" presStyleCnt="0"/>
      <dgm:spPr/>
    </dgm:pt>
    <dgm:pt modelId="{FFD7EBD5-C21C-F043-BCB2-A7ED6E11C6BE}" type="pres">
      <dgm:prSet presAssocID="{21F5CEF0-9CB6-45F2-A1D8-C3486128C6ED}" presName="tx1" presStyleLbl="revTx" presStyleIdx="3" presStyleCnt="6"/>
      <dgm:spPr/>
    </dgm:pt>
    <dgm:pt modelId="{893C274D-7586-1844-9C06-FBF0DD489352}" type="pres">
      <dgm:prSet presAssocID="{21F5CEF0-9CB6-45F2-A1D8-C3486128C6ED}" presName="vert1" presStyleCnt="0"/>
      <dgm:spPr/>
    </dgm:pt>
    <dgm:pt modelId="{58D94263-8F67-CE4E-87AA-5ADD664A09F8}" type="pres">
      <dgm:prSet presAssocID="{9D298A64-736D-BE48-B7AC-F6FC71D06DB1}" presName="thickLine" presStyleLbl="alignNode1" presStyleIdx="4" presStyleCnt="6"/>
      <dgm:spPr/>
    </dgm:pt>
    <dgm:pt modelId="{82D3ED16-3AEF-5D49-931F-0A11BD2FA68D}" type="pres">
      <dgm:prSet presAssocID="{9D298A64-736D-BE48-B7AC-F6FC71D06DB1}" presName="horz1" presStyleCnt="0"/>
      <dgm:spPr/>
    </dgm:pt>
    <dgm:pt modelId="{6078A19B-B253-2B40-947E-88D4E70F2A71}" type="pres">
      <dgm:prSet presAssocID="{9D298A64-736D-BE48-B7AC-F6FC71D06DB1}" presName="tx1" presStyleLbl="revTx" presStyleIdx="4" presStyleCnt="6"/>
      <dgm:spPr/>
    </dgm:pt>
    <dgm:pt modelId="{176A9D18-0EA0-A54C-810F-894BC7716928}" type="pres">
      <dgm:prSet presAssocID="{9D298A64-736D-BE48-B7AC-F6FC71D06DB1}" presName="vert1" presStyleCnt="0"/>
      <dgm:spPr/>
    </dgm:pt>
    <dgm:pt modelId="{74C36A20-FEE4-EA4A-A999-3995C76480B0}" type="pres">
      <dgm:prSet presAssocID="{B6D7F713-2684-0344-8B97-1A02A32D8BCD}" presName="thickLine" presStyleLbl="alignNode1" presStyleIdx="5" presStyleCnt="6"/>
      <dgm:spPr/>
    </dgm:pt>
    <dgm:pt modelId="{853C4B71-4734-4A4E-AC57-D2746042AD11}" type="pres">
      <dgm:prSet presAssocID="{B6D7F713-2684-0344-8B97-1A02A32D8BCD}" presName="horz1" presStyleCnt="0"/>
      <dgm:spPr/>
    </dgm:pt>
    <dgm:pt modelId="{F06CCCBB-A8A3-884A-B06C-E2AE352B18CE}" type="pres">
      <dgm:prSet presAssocID="{B6D7F713-2684-0344-8B97-1A02A32D8BCD}" presName="tx1" presStyleLbl="revTx" presStyleIdx="5" presStyleCnt="6"/>
      <dgm:spPr/>
    </dgm:pt>
    <dgm:pt modelId="{90657704-79F0-F244-BC79-ADA79D941CDC}" type="pres">
      <dgm:prSet presAssocID="{B6D7F713-2684-0344-8B97-1A02A32D8BCD}" presName="vert1" presStyleCnt="0"/>
      <dgm:spPr/>
    </dgm:pt>
  </dgm:ptLst>
  <dgm:cxnLst>
    <dgm:cxn modelId="{3038CC00-C7A6-4FDB-A2BF-BD4F620F331C}" srcId="{FE186623-D8C4-4631-A96C-1013C265C5B3}" destId="{599B8C48-64C8-4537-B8EB-43988D81F342}" srcOrd="1" destOrd="0" parTransId="{995D5080-042D-4D6B-9A20-B81BB66B510C}" sibTransId="{87E91948-EEB7-42B9-AADE-7223D76B3C0D}"/>
    <dgm:cxn modelId="{1BF0AC01-3923-7040-A95A-14EF6520ED57}" type="presOf" srcId="{72147F71-0027-498C-8FE1-BE252B34A84B}" destId="{3FD959F0-A8D1-2246-A2D9-95853D9F2151}" srcOrd="0" destOrd="0" presId="urn:microsoft.com/office/officeart/2008/layout/LinedList"/>
    <dgm:cxn modelId="{7EDDD302-9612-2146-8EAD-0939FF1C5B7E}" type="presOf" srcId="{21F5CEF0-9CB6-45F2-A1D8-C3486128C6ED}" destId="{FFD7EBD5-C21C-F043-BCB2-A7ED6E11C6BE}" srcOrd="0" destOrd="0" presId="urn:microsoft.com/office/officeart/2008/layout/LinedList"/>
    <dgm:cxn modelId="{0D7FF702-712B-CB44-9E30-EF06B155BCB7}" type="presOf" srcId="{FE186623-D8C4-4631-A96C-1013C265C5B3}" destId="{D3D22506-8DBC-F44E-A378-990EBD5F2024}" srcOrd="0" destOrd="0" presId="urn:microsoft.com/office/officeart/2008/layout/LinedList"/>
    <dgm:cxn modelId="{65B44C07-4343-1B41-A37B-8CEADEB85CF4}" srcId="{FE186623-D8C4-4631-A96C-1013C265C5B3}" destId="{9D298A64-736D-BE48-B7AC-F6FC71D06DB1}" srcOrd="4" destOrd="0" parTransId="{1F28CC56-701D-9F45-A0FD-56BE1BD6A956}" sibTransId="{4219D36D-9E55-D847-BF1B-720B37C4FC19}"/>
    <dgm:cxn modelId="{921D0518-875F-5943-AD6C-643720DE1BC4}" type="presOf" srcId="{B6D7F713-2684-0344-8B97-1A02A32D8BCD}" destId="{F06CCCBB-A8A3-884A-B06C-E2AE352B18CE}" srcOrd="0" destOrd="0" presId="urn:microsoft.com/office/officeart/2008/layout/LinedList"/>
    <dgm:cxn modelId="{FFAF542E-4BBD-4F4B-B91D-3028F3F9BDA7}" type="presOf" srcId="{9D298A64-736D-BE48-B7AC-F6FC71D06DB1}" destId="{6078A19B-B253-2B40-947E-88D4E70F2A71}" srcOrd="0" destOrd="0" presId="urn:microsoft.com/office/officeart/2008/layout/LinedList"/>
    <dgm:cxn modelId="{5D31EB51-0954-4EFB-9B7B-93C4D4CBA3A0}" srcId="{FE186623-D8C4-4631-A96C-1013C265C5B3}" destId="{21F5CEF0-9CB6-45F2-A1D8-C3486128C6ED}" srcOrd="3" destOrd="0" parTransId="{91F68CA2-57DB-4380-BB82-586DD1EFC002}" sibTransId="{59B5A39B-D532-4376-9F50-BB430848640F}"/>
    <dgm:cxn modelId="{AAF63079-E312-564C-91B2-2733F5C6F4E7}" type="presOf" srcId="{599B8C48-64C8-4537-B8EB-43988D81F342}" destId="{04D86934-0884-A745-8AA8-79D216FA27D0}" srcOrd="0" destOrd="0" presId="urn:microsoft.com/office/officeart/2008/layout/LinedList"/>
    <dgm:cxn modelId="{674CFD82-A753-42FE-90FA-60A112845F7B}" srcId="{FE186623-D8C4-4631-A96C-1013C265C5B3}" destId="{02C5FCD4-292E-4BD6-8EAF-B5383904729C}" srcOrd="2" destOrd="0" parTransId="{619ACADE-FDEB-471E-B519-085AE0408CBB}" sibTransId="{5C6940EF-94E0-40B8-B561-368FE93AE955}"/>
    <dgm:cxn modelId="{8788DDB6-84CE-4047-AF5F-B109362654ED}" srcId="{FE186623-D8C4-4631-A96C-1013C265C5B3}" destId="{B6D7F713-2684-0344-8B97-1A02A32D8BCD}" srcOrd="5" destOrd="0" parTransId="{FE72E3D3-EA5F-A644-ABE5-244A3CCF32C4}" sibTransId="{91CB9A99-FD8C-DF47-B270-D2243225E015}"/>
    <dgm:cxn modelId="{DDED7CB8-61C3-41AA-9373-48DBA7C47E94}" srcId="{FE186623-D8C4-4631-A96C-1013C265C5B3}" destId="{72147F71-0027-498C-8FE1-BE252B34A84B}" srcOrd="0" destOrd="0" parTransId="{FA12813F-E98D-40A6-AF3D-642A78E15558}" sibTransId="{FCFE02A0-88FF-4CF7-9AAE-D542A09CE01D}"/>
    <dgm:cxn modelId="{9548A3BC-0062-3940-9EDC-625963D15009}" type="presOf" srcId="{02C5FCD4-292E-4BD6-8EAF-B5383904729C}" destId="{5B5EA0C3-AA3F-6A44-BAD1-3843897D93F8}" srcOrd="0" destOrd="0" presId="urn:microsoft.com/office/officeart/2008/layout/LinedList"/>
    <dgm:cxn modelId="{092F8A86-E8E9-2D4A-8CA3-F875E898E3AD}" type="presParOf" srcId="{D3D22506-8DBC-F44E-A378-990EBD5F2024}" destId="{BE48F952-999D-D54D-A54D-CC0D06B10D4C}" srcOrd="0" destOrd="0" presId="urn:microsoft.com/office/officeart/2008/layout/LinedList"/>
    <dgm:cxn modelId="{2563E911-F508-C24B-A2EB-5552AC672700}" type="presParOf" srcId="{D3D22506-8DBC-F44E-A378-990EBD5F2024}" destId="{F56D915A-694B-084F-A190-7F5283E985B0}" srcOrd="1" destOrd="0" presId="urn:microsoft.com/office/officeart/2008/layout/LinedList"/>
    <dgm:cxn modelId="{C66A89AB-3E65-2A49-A49F-6CA5AC755357}" type="presParOf" srcId="{F56D915A-694B-084F-A190-7F5283E985B0}" destId="{3FD959F0-A8D1-2246-A2D9-95853D9F2151}" srcOrd="0" destOrd="0" presId="urn:microsoft.com/office/officeart/2008/layout/LinedList"/>
    <dgm:cxn modelId="{93F6A9C5-16A4-F548-A949-9EC597630350}" type="presParOf" srcId="{F56D915A-694B-084F-A190-7F5283E985B0}" destId="{6A443A06-978C-FD4C-9B89-51E8F292B798}" srcOrd="1" destOrd="0" presId="urn:microsoft.com/office/officeart/2008/layout/LinedList"/>
    <dgm:cxn modelId="{6BD03B95-45C2-3E45-8A14-DE26A29BFE00}" type="presParOf" srcId="{D3D22506-8DBC-F44E-A378-990EBD5F2024}" destId="{684334DF-04A1-BC47-B219-2F602DEA9B55}" srcOrd="2" destOrd="0" presId="urn:microsoft.com/office/officeart/2008/layout/LinedList"/>
    <dgm:cxn modelId="{E7E549F5-E92E-3F49-BC49-4230F71A4BA5}" type="presParOf" srcId="{D3D22506-8DBC-F44E-A378-990EBD5F2024}" destId="{9D2125F0-30EF-7744-BCA3-E719E663B81F}" srcOrd="3" destOrd="0" presId="urn:microsoft.com/office/officeart/2008/layout/LinedList"/>
    <dgm:cxn modelId="{C9C87A8F-16E1-F745-9466-A15AEC224037}" type="presParOf" srcId="{9D2125F0-30EF-7744-BCA3-E719E663B81F}" destId="{04D86934-0884-A745-8AA8-79D216FA27D0}" srcOrd="0" destOrd="0" presId="urn:microsoft.com/office/officeart/2008/layout/LinedList"/>
    <dgm:cxn modelId="{4A0206A4-3377-C349-BE90-F72E1810A43D}" type="presParOf" srcId="{9D2125F0-30EF-7744-BCA3-E719E663B81F}" destId="{B5E4BD8B-4966-3344-A973-E576329B6EF8}" srcOrd="1" destOrd="0" presId="urn:microsoft.com/office/officeart/2008/layout/LinedList"/>
    <dgm:cxn modelId="{C634CF5A-39A7-F442-9A7B-DF37866C5BF2}" type="presParOf" srcId="{D3D22506-8DBC-F44E-A378-990EBD5F2024}" destId="{AC6EF435-46FA-F949-9E92-5161708A870B}" srcOrd="4" destOrd="0" presId="urn:microsoft.com/office/officeart/2008/layout/LinedList"/>
    <dgm:cxn modelId="{EA578538-1DC1-2442-93C3-B2692ACAF4C3}" type="presParOf" srcId="{D3D22506-8DBC-F44E-A378-990EBD5F2024}" destId="{36B78204-2896-3D4E-88F8-B6D8C91FF866}" srcOrd="5" destOrd="0" presId="urn:microsoft.com/office/officeart/2008/layout/LinedList"/>
    <dgm:cxn modelId="{E5169283-68C3-2340-A029-835F83A391F7}" type="presParOf" srcId="{36B78204-2896-3D4E-88F8-B6D8C91FF866}" destId="{5B5EA0C3-AA3F-6A44-BAD1-3843897D93F8}" srcOrd="0" destOrd="0" presId="urn:microsoft.com/office/officeart/2008/layout/LinedList"/>
    <dgm:cxn modelId="{D2775D48-8BD8-AF4D-91B4-47A8C76A3E11}" type="presParOf" srcId="{36B78204-2896-3D4E-88F8-B6D8C91FF866}" destId="{E18C1667-0D3D-6E46-914F-2B20DD70BE6F}" srcOrd="1" destOrd="0" presId="urn:microsoft.com/office/officeart/2008/layout/LinedList"/>
    <dgm:cxn modelId="{FFCB54D8-FE38-2947-8950-3D91F4104CE3}" type="presParOf" srcId="{D3D22506-8DBC-F44E-A378-990EBD5F2024}" destId="{FBED0B93-8FEF-A84C-9AC7-D0E599C4C006}" srcOrd="6" destOrd="0" presId="urn:microsoft.com/office/officeart/2008/layout/LinedList"/>
    <dgm:cxn modelId="{3E584F1B-0EB2-6646-98D4-C4069A176D1A}" type="presParOf" srcId="{D3D22506-8DBC-F44E-A378-990EBD5F2024}" destId="{C88F84BC-D264-E241-ACA5-09F85DC09258}" srcOrd="7" destOrd="0" presId="urn:microsoft.com/office/officeart/2008/layout/LinedList"/>
    <dgm:cxn modelId="{7679D572-8007-7B49-BA89-90694AD94E44}" type="presParOf" srcId="{C88F84BC-D264-E241-ACA5-09F85DC09258}" destId="{FFD7EBD5-C21C-F043-BCB2-A7ED6E11C6BE}" srcOrd="0" destOrd="0" presId="urn:microsoft.com/office/officeart/2008/layout/LinedList"/>
    <dgm:cxn modelId="{D3C393B2-AE30-B644-9071-4ADAA0EDD3E0}" type="presParOf" srcId="{C88F84BC-D264-E241-ACA5-09F85DC09258}" destId="{893C274D-7586-1844-9C06-FBF0DD489352}" srcOrd="1" destOrd="0" presId="urn:microsoft.com/office/officeart/2008/layout/LinedList"/>
    <dgm:cxn modelId="{D3486ECA-049D-D740-87DA-0706B131C991}" type="presParOf" srcId="{D3D22506-8DBC-F44E-A378-990EBD5F2024}" destId="{58D94263-8F67-CE4E-87AA-5ADD664A09F8}" srcOrd="8" destOrd="0" presId="urn:microsoft.com/office/officeart/2008/layout/LinedList"/>
    <dgm:cxn modelId="{DCA52F47-303F-7A42-A3DE-FE0FF4A191F5}" type="presParOf" srcId="{D3D22506-8DBC-F44E-A378-990EBD5F2024}" destId="{82D3ED16-3AEF-5D49-931F-0A11BD2FA68D}" srcOrd="9" destOrd="0" presId="urn:microsoft.com/office/officeart/2008/layout/LinedList"/>
    <dgm:cxn modelId="{9FB9C270-EFA0-7C4C-B573-A22E9966DB8C}" type="presParOf" srcId="{82D3ED16-3AEF-5D49-931F-0A11BD2FA68D}" destId="{6078A19B-B253-2B40-947E-88D4E70F2A71}" srcOrd="0" destOrd="0" presId="urn:microsoft.com/office/officeart/2008/layout/LinedList"/>
    <dgm:cxn modelId="{11B97838-1AD6-1848-BEFF-21626CF5C312}" type="presParOf" srcId="{82D3ED16-3AEF-5D49-931F-0A11BD2FA68D}" destId="{176A9D18-0EA0-A54C-810F-894BC7716928}" srcOrd="1" destOrd="0" presId="urn:microsoft.com/office/officeart/2008/layout/LinedList"/>
    <dgm:cxn modelId="{50C1E8A7-18A4-584D-BBD8-11ABA2986A03}" type="presParOf" srcId="{D3D22506-8DBC-F44E-A378-990EBD5F2024}" destId="{74C36A20-FEE4-EA4A-A999-3995C76480B0}" srcOrd="10" destOrd="0" presId="urn:microsoft.com/office/officeart/2008/layout/LinedList"/>
    <dgm:cxn modelId="{4A3566A2-F3EF-BA43-83C7-4C080382AE9B}" type="presParOf" srcId="{D3D22506-8DBC-F44E-A378-990EBD5F2024}" destId="{853C4B71-4734-4A4E-AC57-D2746042AD11}" srcOrd="11" destOrd="0" presId="urn:microsoft.com/office/officeart/2008/layout/LinedList"/>
    <dgm:cxn modelId="{F8E11BE8-C75D-FE48-A88E-EF1219A04A9A}" type="presParOf" srcId="{853C4B71-4734-4A4E-AC57-D2746042AD11}" destId="{F06CCCBB-A8A3-884A-B06C-E2AE352B18CE}" srcOrd="0" destOrd="0" presId="urn:microsoft.com/office/officeart/2008/layout/LinedList"/>
    <dgm:cxn modelId="{F5E8C3E0-3F01-A944-A607-3EA69B3C145D}" type="presParOf" srcId="{853C4B71-4734-4A4E-AC57-D2746042AD11}" destId="{90657704-79F0-F244-BC79-ADA79D941C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7221E9-452B-4816-A465-52896231409D}"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DAF697E7-E2E4-4584-920F-F5781594706D}">
      <dgm:prSet/>
      <dgm:spPr/>
      <dgm:t>
        <a:bodyPr/>
        <a:lstStyle/>
        <a:p>
          <a:r>
            <a:rPr lang="en-US" dirty="0"/>
            <a:t>Utilising the cycle paths in Pembrokeshire</a:t>
          </a:r>
        </a:p>
      </dgm:t>
    </dgm:pt>
    <dgm:pt modelId="{D6D73B3A-45DD-437F-A593-CE6E05949C9D}" type="parTrans" cxnId="{E80DFFF5-B5DA-4B69-9D7E-DA9038A26BCB}">
      <dgm:prSet/>
      <dgm:spPr/>
      <dgm:t>
        <a:bodyPr/>
        <a:lstStyle/>
        <a:p>
          <a:endParaRPr lang="en-US"/>
        </a:p>
      </dgm:t>
    </dgm:pt>
    <dgm:pt modelId="{66C3AD0C-E440-4F41-A7D3-E7C9F54E39BC}" type="sibTrans" cxnId="{E80DFFF5-B5DA-4B69-9D7E-DA9038A26BCB}">
      <dgm:prSet/>
      <dgm:spPr/>
      <dgm:t>
        <a:bodyPr/>
        <a:lstStyle/>
        <a:p>
          <a:endParaRPr lang="en-US"/>
        </a:p>
      </dgm:t>
    </dgm:pt>
    <dgm:pt modelId="{EF5960DD-4907-424A-AE75-DE3F38D1C897}">
      <dgm:prSet/>
      <dgm:spPr/>
      <dgm:t>
        <a:bodyPr/>
        <a:lstStyle/>
        <a:p>
          <a:r>
            <a:rPr lang="en-US"/>
            <a:t>Coastal path walks – being active quote</a:t>
          </a:r>
        </a:p>
      </dgm:t>
    </dgm:pt>
    <dgm:pt modelId="{656B7A2B-E167-4341-AA95-6B6D54E65686}" type="parTrans" cxnId="{A7288A17-55E9-439D-86F5-DC4AEA1275CF}">
      <dgm:prSet/>
      <dgm:spPr/>
      <dgm:t>
        <a:bodyPr/>
        <a:lstStyle/>
        <a:p>
          <a:endParaRPr lang="en-US"/>
        </a:p>
      </dgm:t>
    </dgm:pt>
    <dgm:pt modelId="{D678ECAC-2399-4300-A82A-2B3E8DCFC651}" type="sibTrans" cxnId="{A7288A17-55E9-439D-86F5-DC4AEA1275CF}">
      <dgm:prSet/>
      <dgm:spPr/>
      <dgm:t>
        <a:bodyPr/>
        <a:lstStyle/>
        <a:p>
          <a:endParaRPr lang="en-US"/>
        </a:p>
      </dgm:t>
    </dgm:pt>
    <dgm:pt modelId="{8862F71D-3A4F-4397-9457-1096772AFAFC}">
      <dgm:prSet/>
      <dgm:spPr/>
      <dgm:t>
        <a:bodyPr/>
        <a:lstStyle/>
        <a:p>
          <a:r>
            <a:rPr lang="en-US"/>
            <a:t>Journaling </a:t>
          </a:r>
        </a:p>
      </dgm:t>
    </dgm:pt>
    <dgm:pt modelId="{444A5446-4FF2-4794-A707-8AA96905B56D}" type="parTrans" cxnId="{E18EE81F-6D49-4771-A8BF-B3CBD68114C3}">
      <dgm:prSet/>
      <dgm:spPr/>
      <dgm:t>
        <a:bodyPr/>
        <a:lstStyle/>
        <a:p>
          <a:endParaRPr lang="en-US"/>
        </a:p>
      </dgm:t>
    </dgm:pt>
    <dgm:pt modelId="{D8589ABC-E2F6-4378-B004-B60D070C75B9}" type="sibTrans" cxnId="{E18EE81F-6D49-4771-A8BF-B3CBD68114C3}">
      <dgm:prSet/>
      <dgm:spPr/>
      <dgm:t>
        <a:bodyPr/>
        <a:lstStyle/>
        <a:p>
          <a:endParaRPr lang="en-US"/>
        </a:p>
      </dgm:t>
    </dgm:pt>
    <dgm:pt modelId="{2FFA47C5-FF99-4A7E-96ED-E0812E006E98}">
      <dgm:prSet/>
      <dgm:spPr/>
      <dgm:t>
        <a:bodyPr/>
        <a:lstStyle/>
        <a:p>
          <a:r>
            <a:rPr lang="en-US"/>
            <a:t>Promoting self-care / self care kits</a:t>
          </a:r>
        </a:p>
      </dgm:t>
    </dgm:pt>
    <dgm:pt modelId="{314E1A1C-69E5-4D6B-A744-EB87983A717B}" type="parTrans" cxnId="{4F02E474-1B64-4B31-8E36-205CE98116FA}">
      <dgm:prSet/>
      <dgm:spPr/>
      <dgm:t>
        <a:bodyPr/>
        <a:lstStyle/>
        <a:p>
          <a:endParaRPr lang="en-US"/>
        </a:p>
      </dgm:t>
    </dgm:pt>
    <dgm:pt modelId="{EFE678F9-2951-4026-AEA0-34F78165EA59}" type="sibTrans" cxnId="{4F02E474-1B64-4B31-8E36-205CE98116FA}">
      <dgm:prSet/>
      <dgm:spPr/>
      <dgm:t>
        <a:bodyPr/>
        <a:lstStyle/>
        <a:p>
          <a:endParaRPr lang="en-US"/>
        </a:p>
      </dgm:t>
    </dgm:pt>
    <dgm:pt modelId="{304C369A-92C9-4B43-B4AF-FDFCEAFE9770}">
      <dgm:prSet/>
      <dgm:spPr/>
      <dgm:t>
        <a:bodyPr/>
        <a:lstStyle/>
        <a:p>
          <a:r>
            <a:rPr lang="en-US"/>
            <a:t>Limiting screen time </a:t>
          </a:r>
        </a:p>
      </dgm:t>
    </dgm:pt>
    <dgm:pt modelId="{1BFBA821-6EF1-4FB7-ACF9-FD9C683E9327}" type="parTrans" cxnId="{B70712A6-D81D-4B16-B4C5-4282F85842BA}">
      <dgm:prSet/>
      <dgm:spPr/>
      <dgm:t>
        <a:bodyPr/>
        <a:lstStyle/>
        <a:p>
          <a:endParaRPr lang="en-US"/>
        </a:p>
      </dgm:t>
    </dgm:pt>
    <dgm:pt modelId="{3AAD2151-8F0B-4C15-B68F-8A1DAABD9BEC}" type="sibTrans" cxnId="{B70712A6-D81D-4B16-B4C5-4282F85842BA}">
      <dgm:prSet/>
      <dgm:spPr/>
      <dgm:t>
        <a:bodyPr/>
        <a:lstStyle/>
        <a:p>
          <a:endParaRPr lang="en-US"/>
        </a:p>
      </dgm:t>
    </dgm:pt>
    <dgm:pt modelId="{42D3E8E0-45EC-458C-BC98-04D6A8A84FC5}">
      <dgm:prSet/>
      <dgm:spPr/>
      <dgm:t>
        <a:bodyPr/>
        <a:lstStyle/>
        <a:p>
          <a:r>
            <a:rPr lang="en-US"/>
            <a:t>Join a club</a:t>
          </a:r>
        </a:p>
      </dgm:t>
    </dgm:pt>
    <dgm:pt modelId="{B67E1738-7877-4E5C-850F-AF3B0EBCC903}" type="parTrans" cxnId="{FC184D3B-14AE-4C75-9742-7F48C6F728C7}">
      <dgm:prSet/>
      <dgm:spPr/>
      <dgm:t>
        <a:bodyPr/>
        <a:lstStyle/>
        <a:p>
          <a:endParaRPr lang="en-US"/>
        </a:p>
      </dgm:t>
    </dgm:pt>
    <dgm:pt modelId="{7B32E296-FB07-48CA-A2CF-4D6475FA04E8}" type="sibTrans" cxnId="{FC184D3B-14AE-4C75-9742-7F48C6F728C7}">
      <dgm:prSet/>
      <dgm:spPr/>
      <dgm:t>
        <a:bodyPr/>
        <a:lstStyle/>
        <a:p>
          <a:endParaRPr lang="en-US"/>
        </a:p>
      </dgm:t>
    </dgm:pt>
    <dgm:pt modelId="{75A298A6-81AE-4A33-A5F4-7D29969D63FA}">
      <dgm:prSet/>
      <dgm:spPr/>
      <dgm:t>
        <a:bodyPr/>
        <a:lstStyle/>
        <a:p>
          <a:r>
            <a:rPr lang="en-US"/>
            <a:t>Street Football (inclusion/social development)</a:t>
          </a:r>
        </a:p>
      </dgm:t>
    </dgm:pt>
    <dgm:pt modelId="{35B5488B-DEA5-4E22-80CD-722EA3A6774F}" type="parTrans" cxnId="{4E6A0842-C4DB-4A1D-80AC-06A7D1ACA7CC}">
      <dgm:prSet/>
      <dgm:spPr/>
      <dgm:t>
        <a:bodyPr/>
        <a:lstStyle/>
        <a:p>
          <a:endParaRPr lang="en-US"/>
        </a:p>
      </dgm:t>
    </dgm:pt>
    <dgm:pt modelId="{61D57222-69E6-449C-90C6-AE94F53A3694}" type="sibTrans" cxnId="{4E6A0842-C4DB-4A1D-80AC-06A7D1ACA7CC}">
      <dgm:prSet/>
      <dgm:spPr/>
      <dgm:t>
        <a:bodyPr/>
        <a:lstStyle/>
        <a:p>
          <a:endParaRPr lang="en-US"/>
        </a:p>
      </dgm:t>
    </dgm:pt>
    <dgm:pt modelId="{E424C7A4-5410-46E0-8247-7592D2004837}">
      <dgm:prSet/>
      <dgm:spPr/>
      <dgm:t>
        <a:bodyPr/>
        <a:lstStyle/>
        <a:p>
          <a:r>
            <a:rPr lang="en-US"/>
            <a:t>Cooking together </a:t>
          </a:r>
        </a:p>
      </dgm:t>
    </dgm:pt>
    <dgm:pt modelId="{C2E4E290-F3DE-4394-BDED-3BAF31B03A38}" type="parTrans" cxnId="{BDEA9DE1-A781-41EA-8B0A-B99EB74F7ECC}">
      <dgm:prSet/>
      <dgm:spPr/>
      <dgm:t>
        <a:bodyPr/>
        <a:lstStyle/>
        <a:p>
          <a:endParaRPr lang="en-US"/>
        </a:p>
      </dgm:t>
    </dgm:pt>
    <dgm:pt modelId="{411F9654-B033-475E-ACB2-B9CD8BD1711D}" type="sibTrans" cxnId="{BDEA9DE1-A781-41EA-8B0A-B99EB74F7ECC}">
      <dgm:prSet/>
      <dgm:spPr/>
      <dgm:t>
        <a:bodyPr/>
        <a:lstStyle/>
        <a:p>
          <a:endParaRPr lang="en-US"/>
        </a:p>
      </dgm:t>
    </dgm:pt>
    <dgm:pt modelId="{90636B38-3AEE-4FE4-AAB3-FA316AE159A7}">
      <dgm:prSet/>
      <dgm:spPr/>
      <dgm:t>
        <a:bodyPr/>
        <a:lstStyle/>
        <a:p>
          <a:r>
            <a:rPr lang="en-US"/>
            <a:t>Journey Jar</a:t>
          </a:r>
        </a:p>
      </dgm:t>
    </dgm:pt>
    <dgm:pt modelId="{233BCBDE-5A9F-4A81-B4C9-49629C1E5F13}" type="parTrans" cxnId="{FECEBCB1-B464-4501-82A2-D9FBF25770A4}">
      <dgm:prSet/>
      <dgm:spPr/>
      <dgm:t>
        <a:bodyPr/>
        <a:lstStyle/>
        <a:p>
          <a:endParaRPr lang="en-US"/>
        </a:p>
      </dgm:t>
    </dgm:pt>
    <dgm:pt modelId="{376DB0FD-2884-4007-8BC4-E62DBE2DED3D}" type="sibTrans" cxnId="{FECEBCB1-B464-4501-82A2-D9FBF25770A4}">
      <dgm:prSet/>
      <dgm:spPr/>
      <dgm:t>
        <a:bodyPr/>
        <a:lstStyle/>
        <a:p>
          <a:endParaRPr lang="en-US"/>
        </a:p>
      </dgm:t>
    </dgm:pt>
    <dgm:pt modelId="{7F9F66C7-B215-4817-BEE2-FDC0364E847A}">
      <dgm:prSet/>
      <dgm:spPr/>
      <dgm:t>
        <a:bodyPr/>
        <a:lstStyle/>
        <a:p>
          <a:r>
            <a:rPr lang="en-US"/>
            <a:t>Writing letters to yourself from someone else (positivity)</a:t>
          </a:r>
        </a:p>
      </dgm:t>
    </dgm:pt>
    <dgm:pt modelId="{3DC87127-EB08-4764-A53D-B16209BF1D3B}" type="parTrans" cxnId="{52E1F21E-FB30-4EBA-9E40-B7F28AAAC17E}">
      <dgm:prSet/>
      <dgm:spPr/>
      <dgm:t>
        <a:bodyPr/>
        <a:lstStyle/>
        <a:p>
          <a:endParaRPr lang="en-US"/>
        </a:p>
      </dgm:t>
    </dgm:pt>
    <dgm:pt modelId="{841B07EE-D04A-411F-996B-F908CF33EAA2}" type="sibTrans" cxnId="{52E1F21E-FB30-4EBA-9E40-B7F28AAAC17E}">
      <dgm:prSet/>
      <dgm:spPr/>
      <dgm:t>
        <a:bodyPr/>
        <a:lstStyle/>
        <a:p>
          <a:endParaRPr lang="en-US"/>
        </a:p>
      </dgm:t>
    </dgm:pt>
    <dgm:pt modelId="{D383B6DF-A7D6-4CA6-BAA8-51A9E6C9E157}">
      <dgm:prSet/>
      <dgm:spPr/>
      <dgm:t>
        <a:bodyPr/>
        <a:lstStyle/>
        <a:p>
          <a:r>
            <a:rPr lang="en-US"/>
            <a:t>Couch to 5k</a:t>
          </a:r>
        </a:p>
      </dgm:t>
    </dgm:pt>
    <dgm:pt modelId="{9D99B353-0DA8-4CD7-9CFC-D16C60D6085A}" type="parTrans" cxnId="{02B86A5D-B220-4D16-B13E-A6501683C067}">
      <dgm:prSet/>
      <dgm:spPr/>
      <dgm:t>
        <a:bodyPr/>
        <a:lstStyle/>
        <a:p>
          <a:endParaRPr lang="en-US"/>
        </a:p>
      </dgm:t>
    </dgm:pt>
    <dgm:pt modelId="{A6A2D541-8C9E-48D1-BCCE-F42B7B4E2D29}" type="sibTrans" cxnId="{02B86A5D-B220-4D16-B13E-A6501683C067}">
      <dgm:prSet/>
      <dgm:spPr/>
      <dgm:t>
        <a:bodyPr/>
        <a:lstStyle/>
        <a:p>
          <a:endParaRPr lang="en-US"/>
        </a:p>
      </dgm:t>
    </dgm:pt>
    <dgm:pt modelId="{3833B7E2-CE21-475C-B285-DE68E9801A26}">
      <dgm:prSet/>
      <dgm:spPr/>
      <dgm:t>
        <a:bodyPr/>
        <a:lstStyle/>
        <a:p>
          <a:r>
            <a:rPr lang="en-US"/>
            <a:t>Relaxation and mindfulness</a:t>
          </a:r>
        </a:p>
      </dgm:t>
    </dgm:pt>
    <dgm:pt modelId="{B504FC67-5191-4C6D-8067-8BDB2E313493}" type="parTrans" cxnId="{2D02897F-5A3D-4FF3-82C5-43C02E850840}">
      <dgm:prSet/>
      <dgm:spPr/>
      <dgm:t>
        <a:bodyPr/>
        <a:lstStyle/>
        <a:p>
          <a:endParaRPr lang="en-US"/>
        </a:p>
      </dgm:t>
    </dgm:pt>
    <dgm:pt modelId="{8ACA4171-42DE-47E2-85C2-9DB2E8EAD07F}" type="sibTrans" cxnId="{2D02897F-5A3D-4FF3-82C5-43C02E850840}">
      <dgm:prSet/>
      <dgm:spPr/>
      <dgm:t>
        <a:bodyPr/>
        <a:lstStyle/>
        <a:p>
          <a:endParaRPr lang="en-US"/>
        </a:p>
      </dgm:t>
    </dgm:pt>
    <dgm:pt modelId="{2EE7981D-63F0-440F-8F31-7A932484C13F}">
      <dgm:prSet/>
      <dgm:spPr/>
      <dgm:t>
        <a:bodyPr/>
        <a:lstStyle/>
        <a:p>
          <a:r>
            <a:rPr lang="en-US"/>
            <a:t>Free Youth Sports nights at leisure centres </a:t>
          </a:r>
        </a:p>
      </dgm:t>
    </dgm:pt>
    <dgm:pt modelId="{EC8E3675-CCB0-41EB-A859-292F15D05B93}" type="parTrans" cxnId="{92F0E42B-A8ED-4499-83AF-2613C4941BDB}">
      <dgm:prSet/>
      <dgm:spPr/>
      <dgm:t>
        <a:bodyPr/>
        <a:lstStyle/>
        <a:p>
          <a:endParaRPr lang="en-US"/>
        </a:p>
      </dgm:t>
    </dgm:pt>
    <dgm:pt modelId="{91CEFB6B-088D-49D7-AE9E-6EE47C5B4021}" type="sibTrans" cxnId="{92F0E42B-A8ED-4499-83AF-2613C4941BDB}">
      <dgm:prSet/>
      <dgm:spPr/>
      <dgm:t>
        <a:bodyPr/>
        <a:lstStyle/>
        <a:p>
          <a:endParaRPr lang="en-US"/>
        </a:p>
      </dgm:t>
    </dgm:pt>
    <dgm:pt modelId="{980B2EED-FF6D-43B0-9CAD-071DDFE9287B}">
      <dgm:prSet/>
      <dgm:spPr/>
      <dgm:t>
        <a:bodyPr/>
        <a:lstStyle/>
        <a:p>
          <a:r>
            <a:rPr lang="en-US"/>
            <a:t>Fit and feed sessions </a:t>
          </a:r>
        </a:p>
      </dgm:t>
    </dgm:pt>
    <dgm:pt modelId="{076348AA-969F-4A7A-BB43-40280EED1EF2}" type="parTrans" cxnId="{0F733CE1-E3EE-4F10-9A8F-7BAB91DDBC5D}">
      <dgm:prSet/>
      <dgm:spPr/>
      <dgm:t>
        <a:bodyPr/>
        <a:lstStyle/>
        <a:p>
          <a:endParaRPr lang="en-US"/>
        </a:p>
      </dgm:t>
    </dgm:pt>
    <dgm:pt modelId="{9BE31658-FFA5-4326-89D4-8DB0284AA9B0}" type="sibTrans" cxnId="{0F733CE1-E3EE-4F10-9A8F-7BAB91DDBC5D}">
      <dgm:prSet/>
      <dgm:spPr/>
      <dgm:t>
        <a:bodyPr/>
        <a:lstStyle/>
        <a:p>
          <a:endParaRPr lang="en-US"/>
        </a:p>
      </dgm:t>
    </dgm:pt>
    <dgm:pt modelId="{72C38A04-6C37-4EE4-8517-1CEC527839F4}">
      <dgm:prSet/>
      <dgm:spPr/>
      <dgm:t>
        <a:bodyPr/>
        <a:lstStyle/>
        <a:p>
          <a:r>
            <a:rPr lang="en-US"/>
            <a:t>Creating music</a:t>
          </a:r>
        </a:p>
      </dgm:t>
    </dgm:pt>
    <dgm:pt modelId="{340F160E-B601-46D3-8F27-4C09400E5DD3}" type="parTrans" cxnId="{F3EA5F74-0D96-4C34-BEB6-A90AF68628A7}">
      <dgm:prSet/>
      <dgm:spPr/>
      <dgm:t>
        <a:bodyPr/>
        <a:lstStyle/>
        <a:p>
          <a:endParaRPr lang="en-US"/>
        </a:p>
      </dgm:t>
    </dgm:pt>
    <dgm:pt modelId="{C38453D3-E4AF-47C6-B0C1-DC6610A5A0D3}" type="sibTrans" cxnId="{F3EA5F74-0D96-4C34-BEB6-A90AF68628A7}">
      <dgm:prSet/>
      <dgm:spPr/>
      <dgm:t>
        <a:bodyPr/>
        <a:lstStyle/>
        <a:p>
          <a:endParaRPr lang="en-US"/>
        </a:p>
      </dgm:t>
    </dgm:pt>
    <dgm:pt modelId="{5D0C52EE-3070-4340-95BC-135D6565DAD1}">
      <dgm:prSet/>
      <dgm:spPr/>
      <dgm:t>
        <a:bodyPr/>
        <a:lstStyle/>
        <a:p>
          <a:r>
            <a:rPr lang="en-US"/>
            <a:t>Board games</a:t>
          </a:r>
        </a:p>
      </dgm:t>
    </dgm:pt>
    <dgm:pt modelId="{545B2597-1C41-4DEC-973E-25DDFA00FC99}" type="parTrans" cxnId="{D2045868-DC4F-4BBB-8F5F-CB67F72D3AAB}">
      <dgm:prSet/>
      <dgm:spPr/>
      <dgm:t>
        <a:bodyPr/>
        <a:lstStyle/>
        <a:p>
          <a:endParaRPr lang="en-US"/>
        </a:p>
      </dgm:t>
    </dgm:pt>
    <dgm:pt modelId="{7EA63581-C478-4444-93A1-1C7EC8B5AAB1}" type="sibTrans" cxnId="{D2045868-DC4F-4BBB-8F5F-CB67F72D3AAB}">
      <dgm:prSet/>
      <dgm:spPr/>
      <dgm:t>
        <a:bodyPr/>
        <a:lstStyle/>
        <a:p>
          <a:endParaRPr lang="en-US"/>
        </a:p>
      </dgm:t>
    </dgm:pt>
    <dgm:pt modelId="{E374AE9A-A6B4-CD4D-966D-AD31F6AA2F26}" type="pres">
      <dgm:prSet presAssocID="{D27221E9-452B-4816-A465-52896231409D}" presName="diagram" presStyleCnt="0">
        <dgm:presLayoutVars>
          <dgm:dir/>
          <dgm:resizeHandles val="exact"/>
        </dgm:presLayoutVars>
      </dgm:prSet>
      <dgm:spPr/>
    </dgm:pt>
    <dgm:pt modelId="{A9A8390E-3E88-8141-805A-74AB626B5EDA}" type="pres">
      <dgm:prSet presAssocID="{DAF697E7-E2E4-4584-920F-F5781594706D}" presName="node" presStyleLbl="node1" presStyleIdx="0" presStyleCnt="16">
        <dgm:presLayoutVars>
          <dgm:bulletEnabled val="1"/>
        </dgm:presLayoutVars>
      </dgm:prSet>
      <dgm:spPr/>
    </dgm:pt>
    <dgm:pt modelId="{CF042393-1A12-844E-B740-A7CC67EC011F}" type="pres">
      <dgm:prSet presAssocID="{66C3AD0C-E440-4F41-A7D3-E7C9F54E39BC}" presName="sibTrans" presStyleCnt="0"/>
      <dgm:spPr/>
    </dgm:pt>
    <dgm:pt modelId="{D3963F45-DB9D-284A-8F6C-CAC8B053C29F}" type="pres">
      <dgm:prSet presAssocID="{EF5960DD-4907-424A-AE75-DE3F38D1C897}" presName="node" presStyleLbl="node1" presStyleIdx="1" presStyleCnt="16">
        <dgm:presLayoutVars>
          <dgm:bulletEnabled val="1"/>
        </dgm:presLayoutVars>
      </dgm:prSet>
      <dgm:spPr/>
    </dgm:pt>
    <dgm:pt modelId="{FA166B01-6840-EB4F-AF06-FFD7C73C3CA0}" type="pres">
      <dgm:prSet presAssocID="{D678ECAC-2399-4300-A82A-2B3E8DCFC651}" presName="sibTrans" presStyleCnt="0"/>
      <dgm:spPr/>
    </dgm:pt>
    <dgm:pt modelId="{A882B1B6-0C96-4342-B9C5-DF99016E39E0}" type="pres">
      <dgm:prSet presAssocID="{8862F71D-3A4F-4397-9457-1096772AFAFC}" presName="node" presStyleLbl="node1" presStyleIdx="2" presStyleCnt="16">
        <dgm:presLayoutVars>
          <dgm:bulletEnabled val="1"/>
        </dgm:presLayoutVars>
      </dgm:prSet>
      <dgm:spPr/>
    </dgm:pt>
    <dgm:pt modelId="{318C348C-5F90-6B4E-B615-774FEDC2056B}" type="pres">
      <dgm:prSet presAssocID="{D8589ABC-E2F6-4378-B004-B60D070C75B9}" presName="sibTrans" presStyleCnt="0"/>
      <dgm:spPr/>
    </dgm:pt>
    <dgm:pt modelId="{163C2108-D2CB-3B49-87BF-0BCF437C5D53}" type="pres">
      <dgm:prSet presAssocID="{2FFA47C5-FF99-4A7E-96ED-E0812E006E98}" presName="node" presStyleLbl="node1" presStyleIdx="3" presStyleCnt="16">
        <dgm:presLayoutVars>
          <dgm:bulletEnabled val="1"/>
        </dgm:presLayoutVars>
      </dgm:prSet>
      <dgm:spPr/>
    </dgm:pt>
    <dgm:pt modelId="{AF813B0D-8424-8844-A6A8-F5F4E3F8EB0C}" type="pres">
      <dgm:prSet presAssocID="{EFE678F9-2951-4026-AEA0-34F78165EA59}" presName="sibTrans" presStyleCnt="0"/>
      <dgm:spPr/>
    </dgm:pt>
    <dgm:pt modelId="{0022023B-BDAD-524D-9099-1F52246B1B0A}" type="pres">
      <dgm:prSet presAssocID="{304C369A-92C9-4B43-B4AF-FDFCEAFE9770}" presName="node" presStyleLbl="node1" presStyleIdx="4" presStyleCnt="16">
        <dgm:presLayoutVars>
          <dgm:bulletEnabled val="1"/>
        </dgm:presLayoutVars>
      </dgm:prSet>
      <dgm:spPr/>
    </dgm:pt>
    <dgm:pt modelId="{FA4B3208-4A70-3245-AB79-BC3390573801}" type="pres">
      <dgm:prSet presAssocID="{3AAD2151-8F0B-4C15-B68F-8A1DAABD9BEC}" presName="sibTrans" presStyleCnt="0"/>
      <dgm:spPr/>
    </dgm:pt>
    <dgm:pt modelId="{0ED5C145-D122-4F42-829C-759C2597F10C}" type="pres">
      <dgm:prSet presAssocID="{42D3E8E0-45EC-458C-BC98-04D6A8A84FC5}" presName="node" presStyleLbl="node1" presStyleIdx="5" presStyleCnt="16">
        <dgm:presLayoutVars>
          <dgm:bulletEnabled val="1"/>
        </dgm:presLayoutVars>
      </dgm:prSet>
      <dgm:spPr/>
    </dgm:pt>
    <dgm:pt modelId="{E7A0DF8B-EA26-7447-9075-EE8B087C9A01}" type="pres">
      <dgm:prSet presAssocID="{7B32E296-FB07-48CA-A2CF-4D6475FA04E8}" presName="sibTrans" presStyleCnt="0"/>
      <dgm:spPr/>
    </dgm:pt>
    <dgm:pt modelId="{553BD9BC-52CF-9147-8ECA-3F65A67ABE0A}" type="pres">
      <dgm:prSet presAssocID="{75A298A6-81AE-4A33-A5F4-7D29969D63FA}" presName="node" presStyleLbl="node1" presStyleIdx="6" presStyleCnt="16">
        <dgm:presLayoutVars>
          <dgm:bulletEnabled val="1"/>
        </dgm:presLayoutVars>
      </dgm:prSet>
      <dgm:spPr/>
    </dgm:pt>
    <dgm:pt modelId="{16D42EE8-5DA1-1543-BA1B-CA9F62651516}" type="pres">
      <dgm:prSet presAssocID="{61D57222-69E6-449C-90C6-AE94F53A3694}" presName="sibTrans" presStyleCnt="0"/>
      <dgm:spPr/>
    </dgm:pt>
    <dgm:pt modelId="{555E0C8F-027B-5A45-87D1-651CFC5902ED}" type="pres">
      <dgm:prSet presAssocID="{E424C7A4-5410-46E0-8247-7592D2004837}" presName="node" presStyleLbl="node1" presStyleIdx="7" presStyleCnt="16">
        <dgm:presLayoutVars>
          <dgm:bulletEnabled val="1"/>
        </dgm:presLayoutVars>
      </dgm:prSet>
      <dgm:spPr/>
    </dgm:pt>
    <dgm:pt modelId="{EAC4EA94-70A4-0D48-985E-44DEC3A3BB4A}" type="pres">
      <dgm:prSet presAssocID="{411F9654-B033-475E-ACB2-B9CD8BD1711D}" presName="sibTrans" presStyleCnt="0"/>
      <dgm:spPr/>
    </dgm:pt>
    <dgm:pt modelId="{9A868CBA-AC36-6740-91CE-D7E4FE8EC9D4}" type="pres">
      <dgm:prSet presAssocID="{90636B38-3AEE-4FE4-AAB3-FA316AE159A7}" presName="node" presStyleLbl="node1" presStyleIdx="8" presStyleCnt="16">
        <dgm:presLayoutVars>
          <dgm:bulletEnabled val="1"/>
        </dgm:presLayoutVars>
      </dgm:prSet>
      <dgm:spPr/>
    </dgm:pt>
    <dgm:pt modelId="{F870A860-5DAF-1F45-AC78-7CFBD6DDDA5F}" type="pres">
      <dgm:prSet presAssocID="{376DB0FD-2884-4007-8BC4-E62DBE2DED3D}" presName="sibTrans" presStyleCnt="0"/>
      <dgm:spPr/>
    </dgm:pt>
    <dgm:pt modelId="{362A4EE9-A41A-1D4E-9018-DFDDF048B409}" type="pres">
      <dgm:prSet presAssocID="{7F9F66C7-B215-4817-BEE2-FDC0364E847A}" presName="node" presStyleLbl="node1" presStyleIdx="9" presStyleCnt="16">
        <dgm:presLayoutVars>
          <dgm:bulletEnabled val="1"/>
        </dgm:presLayoutVars>
      </dgm:prSet>
      <dgm:spPr/>
    </dgm:pt>
    <dgm:pt modelId="{F17F06C0-F495-4D49-9E50-958C22821560}" type="pres">
      <dgm:prSet presAssocID="{841B07EE-D04A-411F-996B-F908CF33EAA2}" presName="sibTrans" presStyleCnt="0"/>
      <dgm:spPr/>
    </dgm:pt>
    <dgm:pt modelId="{6750FD5D-DC27-6741-A9BA-943996FD1C18}" type="pres">
      <dgm:prSet presAssocID="{D383B6DF-A7D6-4CA6-BAA8-51A9E6C9E157}" presName="node" presStyleLbl="node1" presStyleIdx="10" presStyleCnt="16">
        <dgm:presLayoutVars>
          <dgm:bulletEnabled val="1"/>
        </dgm:presLayoutVars>
      </dgm:prSet>
      <dgm:spPr/>
    </dgm:pt>
    <dgm:pt modelId="{F6CF3E9C-D804-4A42-8256-47A5C4ED2D92}" type="pres">
      <dgm:prSet presAssocID="{A6A2D541-8C9E-48D1-BCCE-F42B7B4E2D29}" presName="sibTrans" presStyleCnt="0"/>
      <dgm:spPr/>
    </dgm:pt>
    <dgm:pt modelId="{0620D4BE-0E7F-C64A-AE63-5635A71C4CBF}" type="pres">
      <dgm:prSet presAssocID="{3833B7E2-CE21-475C-B285-DE68E9801A26}" presName="node" presStyleLbl="node1" presStyleIdx="11" presStyleCnt="16">
        <dgm:presLayoutVars>
          <dgm:bulletEnabled val="1"/>
        </dgm:presLayoutVars>
      </dgm:prSet>
      <dgm:spPr/>
    </dgm:pt>
    <dgm:pt modelId="{5C0EC98D-5B07-5F4A-9D49-D86E058C1674}" type="pres">
      <dgm:prSet presAssocID="{8ACA4171-42DE-47E2-85C2-9DB2E8EAD07F}" presName="sibTrans" presStyleCnt="0"/>
      <dgm:spPr/>
    </dgm:pt>
    <dgm:pt modelId="{CEACE45F-E256-4544-8BD3-259455C21438}" type="pres">
      <dgm:prSet presAssocID="{2EE7981D-63F0-440F-8F31-7A932484C13F}" presName="node" presStyleLbl="node1" presStyleIdx="12" presStyleCnt="16">
        <dgm:presLayoutVars>
          <dgm:bulletEnabled val="1"/>
        </dgm:presLayoutVars>
      </dgm:prSet>
      <dgm:spPr/>
    </dgm:pt>
    <dgm:pt modelId="{613144C9-3D25-214F-9850-6216DF5822FB}" type="pres">
      <dgm:prSet presAssocID="{91CEFB6B-088D-49D7-AE9E-6EE47C5B4021}" presName="sibTrans" presStyleCnt="0"/>
      <dgm:spPr/>
    </dgm:pt>
    <dgm:pt modelId="{96580455-0CDD-B048-8C06-6CFE2EA8187C}" type="pres">
      <dgm:prSet presAssocID="{980B2EED-FF6D-43B0-9CAD-071DDFE9287B}" presName="node" presStyleLbl="node1" presStyleIdx="13" presStyleCnt="16">
        <dgm:presLayoutVars>
          <dgm:bulletEnabled val="1"/>
        </dgm:presLayoutVars>
      </dgm:prSet>
      <dgm:spPr/>
    </dgm:pt>
    <dgm:pt modelId="{2E4C8AED-33CA-E346-A284-766F0F719DFA}" type="pres">
      <dgm:prSet presAssocID="{9BE31658-FFA5-4326-89D4-8DB0284AA9B0}" presName="sibTrans" presStyleCnt="0"/>
      <dgm:spPr/>
    </dgm:pt>
    <dgm:pt modelId="{BECBCB0F-203E-DF47-A6F6-633E8B170CBA}" type="pres">
      <dgm:prSet presAssocID="{72C38A04-6C37-4EE4-8517-1CEC527839F4}" presName="node" presStyleLbl="node1" presStyleIdx="14" presStyleCnt="16">
        <dgm:presLayoutVars>
          <dgm:bulletEnabled val="1"/>
        </dgm:presLayoutVars>
      </dgm:prSet>
      <dgm:spPr/>
    </dgm:pt>
    <dgm:pt modelId="{5B257D60-5D05-024B-A6FC-4FE4580F64B3}" type="pres">
      <dgm:prSet presAssocID="{C38453D3-E4AF-47C6-B0C1-DC6610A5A0D3}" presName="sibTrans" presStyleCnt="0"/>
      <dgm:spPr/>
    </dgm:pt>
    <dgm:pt modelId="{D871DF7A-6E93-E442-B1EA-A801DE9772E7}" type="pres">
      <dgm:prSet presAssocID="{5D0C52EE-3070-4340-95BC-135D6565DAD1}" presName="node" presStyleLbl="node1" presStyleIdx="15" presStyleCnt="16">
        <dgm:presLayoutVars>
          <dgm:bulletEnabled val="1"/>
        </dgm:presLayoutVars>
      </dgm:prSet>
      <dgm:spPr/>
    </dgm:pt>
  </dgm:ptLst>
  <dgm:cxnLst>
    <dgm:cxn modelId="{AC4CBE04-8E50-6240-AFAB-22B9DEF5982D}" type="presOf" srcId="{75A298A6-81AE-4A33-A5F4-7D29969D63FA}" destId="{553BD9BC-52CF-9147-8ECA-3F65A67ABE0A}" srcOrd="0" destOrd="0" presId="urn:microsoft.com/office/officeart/2005/8/layout/default"/>
    <dgm:cxn modelId="{8B13CA06-717F-2541-891C-413ED672FCF6}" type="presOf" srcId="{E424C7A4-5410-46E0-8247-7592D2004837}" destId="{555E0C8F-027B-5A45-87D1-651CFC5902ED}" srcOrd="0" destOrd="0" presId="urn:microsoft.com/office/officeart/2005/8/layout/default"/>
    <dgm:cxn modelId="{A7288A17-55E9-439D-86F5-DC4AEA1275CF}" srcId="{D27221E9-452B-4816-A465-52896231409D}" destId="{EF5960DD-4907-424A-AE75-DE3F38D1C897}" srcOrd="1" destOrd="0" parTransId="{656B7A2B-E167-4341-AA95-6B6D54E65686}" sibTransId="{D678ECAC-2399-4300-A82A-2B3E8DCFC651}"/>
    <dgm:cxn modelId="{52E1F21E-FB30-4EBA-9E40-B7F28AAAC17E}" srcId="{D27221E9-452B-4816-A465-52896231409D}" destId="{7F9F66C7-B215-4817-BEE2-FDC0364E847A}" srcOrd="9" destOrd="0" parTransId="{3DC87127-EB08-4764-A53D-B16209BF1D3B}" sibTransId="{841B07EE-D04A-411F-996B-F908CF33EAA2}"/>
    <dgm:cxn modelId="{608C531F-3BAF-7E4A-ADFB-0D15FFDE1E33}" type="presOf" srcId="{90636B38-3AEE-4FE4-AAB3-FA316AE159A7}" destId="{9A868CBA-AC36-6740-91CE-D7E4FE8EC9D4}" srcOrd="0" destOrd="0" presId="urn:microsoft.com/office/officeart/2005/8/layout/default"/>
    <dgm:cxn modelId="{E18EE81F-6D49-4771-A8BF-B3CBD68114C3}" srcId="{D27221E9-452B-4816-A465-52896231409D}" destId="{8862F71D-3A4F-4397-9457-1096772AFAFC}" srcOrd="2" destOrd="0" parTransId="{444A5446-4FF2-4794-A707-8AA96905B56D}" sibTransId="{D8589ABC-E2F6-4378-B004-B60D070C75B9}"/>
    <dgm:cxn modelId="{92F0E42B-A8ED-4499-83AF-2613C4941BDB}" srcId="{D27221E9-452B-4816-A465-52896231409D}" destId="{2EE7981D-63F0-440F-8F31-7A932484C13F}" srcOrd="12" destOrd="0" parTransId="{EC8E3675-CCB0-41EB-A859-292F15D05B93}" sibTransId="{91CEFB6B-088D-49D7-AE9E-6EE47C5B4021}"/>
    <dgm:cxn modelId="{FC184D3B-14AE-4C75-9742-7F48C6F728C7}" srcId="{D27221E9-452B-4816-A465-52896231409D}" destId="{42D3E8E0-45EC-458C-BC98-04D6A8A84FC5}" srcOrd="5" destOrd="0" parTransId="{B67E1738-7877-4E5C-850F-AF3B0EBCC903}" sibTransId="{7B32E296-FB07-48CA-A2CF-4D6475FA04E8}"/>
    <dgm:cxn modelId="{F3AB1F3E-9098-C746-B8A8-541A80E1FF54}" type="presOf" srcId="{3833B7E2-CE21-475C-B285-DE68E9801A26}" destId="{0620D4BE-0E7F-C64A-AE63-5635A71C4CBF}" srcOrd="0" destOrd="0" presId="urn:microsoft.com/office/officeart/2005/8/layout/default"/>
    <dgm:cxn modelId="{E3C7993F-9704-B24B-9F47-C30E554B2AD2}" type="presOf" srcId="{304C369A-92C9-4B43-B4AF-FDFCEAFE9770}" destId="{0022023B-BDAD-524D-9099-1F52246B1B0A}" srcOrd="0" destOrd="0" presId="urn:microsoft.com/office/officeart/2005/8/layout/default"/>
    <dgm:cxn modelId="{4E6A0842-C4DB-4A1D-80AC-06A7D1ACA7CC}" srcId="{D27221E9-452B-4816-A465-52896231409D}" destId="{75A298A6-81AE-4A33-A5F4-7D29969D63FA}" srcOrd="6" destOrd="0" parTransId="{35B5488B-DEA5-4E22-80CD-722EA3A6774F}" sibTransId="{61D57222-69E6-449C-90C6-AE94F53A3694}"/>
    <dgm:cxn modelId="{3E8B615A-B80C-F349-984C-5819D1D6B19A}" type="presOf" srcId="{2FFA47C5-FF99-4A7E-96ED-E0812E006E98}" destId="{163C2108-D2CB-3B49-87BF-0BCF437C5D53}" srcOrd="0" destOrd="0" presId="urn:microsoft.com/office/officeart/2005/8/layout/default"/>
    <dgm:cxn modelId="{43007C5C-3C97-C24E-AF4C-96218F83ABC7}" type="presOf" srcId="{5D0C52EE-3070-4340-95BC-135D6565DAD1}" destId="{D871DF7A-6E93-E442-B1EA-A801DE9772E7}" srcOrd="0" destOrd="0" presId="urn:microsoft.com/office/officeart/2005/8/layout/default"/>
    <dgm:cxn modelId="{02B86A5D-B220-4D16-B13E-A6501683C067}" srcId="{D27221E9-452B-4816-A465-52896231409D}" destId="{D383B6DF-A7D6-4CA6-BAA8-51A9E6C9E157}" srcOrd="10" destOrd="0" parTransId="{9D99B353-0DA8-4CD7-9CFC-D16C60D6085A}" sibTransId="{A6A2D541-8C9E-48D1-BCCE-F42B7B4E2D29}"/>
    <dgm:cxn modelId="{D2045868-DC4F-4BBB-8F5F-CB67F72D3AAB}" srcId="{D27221E9-452B-4816-A465-52896231409D}" destId="{5D0C52EE-3070-4340-95BC-135D6565DAD1}" srcOrd="15" destOrd="0" parTransId="{545B2597-1C41-4DEC-973E-25DDFA00FC99}" sibTransId="{7EA63581-C478-4444-93A1-1C7EC8B5AAB1}"/>
    <dgm:cxn modelId="{F3EA5F74-0D96-4C34-BEB6-A90AF68628A7}" srcId="{D27221E9-452B-4816-A465-52896231409D}" destId="{72C38A04-6C37-4EE4-8517-1CEC527839F4}" srcOrd="14" destOrd="0" parTransId="{340F160E-B601-46D3-8F27-4C09400E5DD3}" sibTransId="{C38453D3-E4AF-47C6-B0C1-DC6610A5A0D3}"/>
    <dgm:cxn modelId="{4F02E474-1B64-4B31-8E36-205CE98116FA}" srcId="{D27221E9-452B-4816-A465-52896231409D}" destId="{2FFA47C5-FF99-4A7E-96ED-E0812E006E98}" srcOrd="3" destOrd="0" parTransId="{314E1A1C-69E5-4D6B-A744-EB87983A717B}" sibTransId="{EFE678F9-2951-4026-AEA0-34F78165EA59}"/>
    <dgm:cxn modelId="{A02B2976-8735-3546-84CD-74A39AF21B61}" type="presOf" srcId="{8862F71D-3A4F-4397-9457-1096772AFAFC}" destId="{A882B1B6-0C96-4342-B9C5-DF99016E39E0}" srcOrd="0" destOrd="0" presId="urn:microsoft.com/office/officeart/2005/8/layout/default"/>
    <dgm:cxn modelId="{23F2AB7C-667B-9A45-B5A2-D7C8AD43CEA8}" type="presOf" srcId="{42D3E8E0-45EC-458C-BC98-04D6A8A84FC5}" destId="{0ED5C145-D122-4F42-829C-759C2597F10C}" srcOrd="0" destOrd="0" presId="urn:microsoft.com/office/officeart/2005/8/layout/default"/>
    <dgm:cxn modelId="{2D02897F-5A3D-4FF3-82C5-43C02E850840}" srcId="{D27221E9-452B-4816-A465-52896231409D}" destId="{3833B7E2-CE21-475C-B285-DE68E9801A26}" srcOrd="11" destOrd="0" parTransId="{B504FC67-5191-4C6D-8067-8BDB2E313493}" sibTransId="{8ACA4171-42DE-47E2-85C2-9DB2E8EAD07F}"/>
    <dgm:cxn modelId="{D686818D-C9E1-5E43-8C00-08707898D2D8}" type="presOf" srcId="{EF5960DD-4907-424A-AE75-DE3F38D1C897}" destId="{D3963F45-DB9D-284A-8F6C-CAC8B053C29F}" srcOrd="0" destOrd="0" presId="urn:microsoft.com/office/officeart/2005/8/layout/default"/>
    <dgm:cxn modelId="{B70712A6-D81D-4B16-B4C5-4282F85842BA}" srcId="{D27221E9-452B-4816-A465-52896231409D}" destId="{304C369A-92C9-4B43-B4AF-FDFCEAFE9770}" srcOrd="4" destOrd="0" parTransId="{1BFBA821-6EF1-4FB7-ACF9-FD9C683E9327}" sibTransId="{3AAD2151-8F0B-4C15-B68F-8A1DAABD9BEC}"/>
    <dgm:cxn modelId="{FECEBCB1-B464-4501-82A2-D9FBF25770A4}" srcId="{D27221E9-452B-4816-A465-52896231409D}" destId="{90636B38-3AEE-4FE4-AAB3-FA316AE159A7}" srcOrd="8" destOrd="0" parTransId="{233BCBDE-5A9F-4A81-B4C9-49629C1E5F13}" sibTransId="{376DB0FD-2884-4007-8BC4-E62DBE2DED3D}"/>
    <dgm:cxn modelId="{EC6038B3-C093-244D-A8A0-8694781AFDF0}" type="presOf" srcId="{D383B6DF-A7D6-4CA6-BAA8-51A9E6C9E157}" destId="{6750FD5D-DC27-6741-A9BA-943996FD1C18}" srcOrd="0" destOrd="0" presId="urn:microsoft.com/office/officeart/2005/8/layout/default"/>
    <dgm:cxn modelId="{472567C4-52E0-5348-B303-0FF48AFD0BAA}" type="presOf" srcId="{72C38A04-6C37-4EE4-8517-1CEC527839F4}" destId="{BECBCB0F-203E-DF47-A6F6-633E8B170CBA}" srcOrd="0" destOrd="0" presId="urn:microsoft.com/office/officeart/2005/8/layout/default"/>
    <dgm:cxn modelId="{2402BBC5-C6C5-0947-A037-CEE9084CE6D3}" type="presOf" srcId="{2EE7981D-63F0-440F-8F31-7A932484C13F}" destId="{CEACE45F-E256-4544-8BD3-259455C21438}" srcOrd="0" destOrd="0" presId="urn:microsoft.com/office/officeart/2005/8/layout/default"/>
    <dgm:cxn modelId="{6BE0A2C8-6143-D042-82B7-908660B70786}" type="presOf" srcId="{980B2EED-FF6D-43B0-9CAD-071DDFE9287B}" destId="{96580455-0CDD-B048-8C06-6CFE2EA8187C}" srcOrd="0" destOrd="0" presId="urn:microsoft.com/office/officeart/2005/8/layout/default"/>
    <dgm:cxn modelId="{ADF9FAD2-043C-3B4A-A7E5-9B5C5566BC86}" type="presOf" srcId="{7F9F66C7-B215-4817-BEE2-FDC0364E847A}" destId="{362A4EE9-A41A-1D4E-9018-DFDDF048B409}" srcOrd="0" destOrd="0" presId="urn:microsoft.com/office/officeart/2005/8/layout/default"/>
    <dgm:cxn modelId="{817734DE-35A5-0C42-A3A3-66718F8AEAE8}" type="presOf" srcId="{D27221E9-452B-4816-A465-52896231409D}" destId="{E374AE9A-A6B4-CD4D-966D-AD31F6AA2F26}" srcOrd="0" destOrd="0" presId="urn:microsoft.com/office/officeart/2005/8/layout/default"/>
    <dgm:cxn modelId="{0F733CE1-E3EE-4F10-9A8F-7BAB91DDBC5D}" srcId="{D27221E9-452B-4816-A465-52896231409D}" destId="{980B2EED-FF6D-43B0-9CAD-071DDFE9287B}" srcOrd="13" destOrd="0" parTransId="{076348AA-969F-4A7A-BB43-40280EED1EF2}" sibTransId="{9BE31658-FFA5-4326-89D4-8DB0284AA9B0}"/>
    <dgm:cxn modelId="{BDEA9DE1-A781-41EA-8B0A-B99EB74F7ECC}" srcId="{D27221E9-452B-4816-A465-52896231409D}" destId="{E424C7A4-5410-46E0-8247-7592D2004837}" srcOrd="7" destOrd="0" parTransId="{C2E4E290-F3DE-4394-BDED-3BAF31B03A38}" sibTransId="{411F9654-B033-475E-ACB2-B9CD8BD1711D}"/>
    <dgm:cxn modelId="{E80DFFF5-B5DA-4B69-9D7E-DA9038A26BCB}" srcId="{D27221E9-452B-4816-A465-52896231409D}" destId="{DAF697E7-E2E4-4584-920F-F5781594706D}" srcOrd="0" destOrd="0" parTransId="{D6D73B3A-45DD-437F-A593-CE6E05949C9D}" sibTransId="{66C3AD0C-E440-4F41-A7D3-E7C9F54E39BC}"/>
    <dgm:cxn modelId="{B89CE1F6-B4AA-974E-AA2B-A382921BC497}" type="presOf" srcId="{DAF697E7-E2E4-4584-920F-F5781594706D}" destId="{A9A8390E-3E88-8141-805A-74AB626B5EDA}" srcOrd="0" destOrd="0" presId="urn:microsoft.com/office/officeart/2005/8/layout/default"/>
    <dgm:cxn modelId="{78D0E429-73A8-D240-8B80-FEECAD8DCC84}" type="presParOf" srcId="{E374AE9A-A6B4-CD4D-966D-AD31F6AA2F26}" destId="{A9A8390E-3E88-8141-805A-74AB626B5EDA}" srcOrd="0" destOrd="0" presId="urn:microsoft.com/office/officeart/2005/8/layout/default"/>
    <dgm:cxn modelId="{E1F75132-5074-C14B-8BE8-001DFB4C0335}" type="presParOf" srcId="{E374AE9A-A6B4-CD4D-966D-AD31F6AA2F26}" destId="{CF042393-1A12-844E-B740-A7CC67EC011F}" srcOrd="1" destOrd="0" presId="urn:microsoft.com/office/officeart/2005/8/layout/default"/>
    <dgm:cxn modelId="{2320D33B-D271-4A44-BE6B-84873CE35125}" type="presParOf" srcId="{E374AE9A-A6B4-CD4D-966D-AD31F6AA2F26}" destId="{D3963F45-DB9D-284A-8F6C-CAC8B053C29F}" srcOrd="2" destOrd="0" presId="urn:microsoft.com/office/officeart/2005/8/layout/default"/>
    <dgm:cxn modelId="{EBB12962-392D-C347-8178-E89B51159FDC}" type="presParOf" srcId="{E374AE9A-A6B4-CD4D-966D-AD31F6AA2F26}" destId="{FA166B01-6840-EB4F-AF06-FFD7C73C3CA0}" srcOrd="3" destOrd="0" presId="urn:microsoft.com/office/officeart/2005/8/layout/default"/>
    <dgm:cxn modelId="{B9823954-A694-094B-8193-D9DC72B1AC33}" type="presParOf" srcId="{E374AE9A-A6B4-CD4D-966D-AD31F6AA2F26}" destId="{A882B1B6-0C96-4342-B9C5-DF99016E39E0}" srcOrd="4" destOrd="0" presId="urn:microsoft.com/office/officeart/2005/8/layout/default"/>
    <dgm:cxn modelId="{9B0B5D05-27EF-B44A-89F1-8C31FEE6C766}" type="presParOf" srcId="{E374AE9A-A6B4-CD4D-966D-AD31F6AA2F26}" destId="{318C348C-5F90-6B4E-B615-774FEDC2056B}" srcOrd="5" destOrd="0" presId="urn:microsoft.com/office/officeart/2005/8/layout/default"/>
    <dgm:cxn modelId="{4975A8F2-23EC-444C-9444-357D4FB171DD}" type="presParOf" srcId="{E374AE9A-A6B4-CD4D-966D-AD31F6AA2F26}" destId="{163C2108-D2CB-3B49-87BF-0BCF437C5D53}" srcOrd="6" destOrd="0" presId="urn:microsoft.com/office/officeart/2005/8/layout/default"/>
    <dgm:cxn modelId="{F51AE2C1-1BDF-8147-880E-E60C280AF0F6}" type="presParOf" srcId="{E374AE9A-A6B4-CD4D-966D-AD31F6AA2F26}" destId="{AF813B0D-8424-8844-A6A8-F5F4E3F8EB0C}" srcOrd="7" destOrd="0" presId="urn:microsoft.com/office/officeart/2005/8/layout/default"/>
    <dgm:cxn modelId="{C6E5A071-890C-7044-9EA1-8494AA387EBA}" type="presParOf" srcId="{E374AE9A-A6B4-CD4D-966D-AD31F6AA2F26}" destId="{0022023B-BDAD-524D-9099-1F52246B1B0A}" srcOrd="8" destOrd="0" presId="urn:microsoft.com/office/officeart/2005/8/layout/default"/>
    <dgm:cxn modelId="{25F20410-DAB9-0A44-94B0-2C80E676029A}" type="presParOf" srcId="{E374AE9A-A6B4-CD4D-966D-AD31F6AA2F26}" destId="{FA4B3208-4A70-3245-AB79-BC3390573801}" srcOrd="9" destOrd="0" presId="urn:microsoft.com/office/officeart/2005/8/layout/default"/>
    <dgm:cxn modelId="{0AC673A4-41EF-D64A-BF33-BD9DA0976D1E}" type="presParOf" srcId="{E374AE9A-A6B4-CD4D-966D-AD31F6AA2F26}" destId="{0ED5C145-D122-4F42-829C-759C2597F10C}" srcOrd="10" destOrd="0" presId="urn:microsoft.com/office/officeart/2005/8/layout/default"/>
    <dgm:cxn modelId="{306551E1-4CDE-DD48-BC88-29FA342EBCA7}" type="presParOf" srcId="{E374AE9A-A6B4-CD4D-966D-AD31F6AA2F26}" destId="{E7A0DF8B-EA26-7447-9075-EE8B087C9A01}" srcOrd="11" destOrd="0" presId="urn:microsoft.com/office/officeart/2005/8/layout/default"/>
    <dgm:cxn modelId="{1BB56CB0-2EA7-FC4D-93DC-4045FF5708C8}" type="presParOf" srcId="{E374AE9A-A6B4-CD4D-966D-AD31F6AA2F26}" destId="{553BD9BC-52CF-9147-8ECA-3F65A67ABE0A}" srcOrd="12" destOrd="0" presId="urn:microsoft.com/office/officeart/2005/8/layout/default"/>
    <dgm:cxn modelId="{806A6320-F655-964E-BD48-A82A5F11E520}" type="presParOf" srcId="{E374AE9A-A6B4-CD4D-966D-AD31F6AA2F26}" destId="{16D42EE8-5DA1-1543-BA1B-CA9F62651516}" srcOrd="13" destOrd="0" presId="urn:microsoft.com/office/officeart/2005/8/layout/default"/>
    <dgm:cxn modelId="{1200EDB2-DD23-8049-A237-B75F1E3EDD08}" type="presParOf" srcId="{E374AE9A-A6B4-CD4D-966D-AD31F6AA2F26}" destId="{555E0C8F-027B-5A45-87D1-651CFC5902ED}" srcOrd="14" destOrd="0" presId="urn:microsoft.com/office/officeart/2005/8/layout/default"/>
    <dgm:cxn modelId="{33C68797-527A-6849-8F6D-5162CAB2A0EC}" type="presParOf" srcId="{E374AE9A-A6B4-CD4D-966D-AD31F6AA2F26}" destId="{EAC4EA94-70A4-0D48-985E-44DEC3A3BB4A}" srcOrd="15" destOrd="0" presId="urn:microsoft.com/office/officeart/2005/8/layout/default"/>
    <dgm:cxn modelId="{9A659855-8F7E-7548-A041-BFA0A6CFEC9B}" type="presParOf" srcId="{E374AE9A-A6B4-CD4D-966D-AD31F6AA2F26}" destId="{9A868CBA-AC36-6740-91CE-D7E4FE8EC9D4}" srcOrd="16" destOrd="0" presId="urn:microsoft.com/office/officeart/2005/8/layout/default"/>
    <dgm:cxn modelId="{4E813C46-A3E7-2A42-8AE4-156D60E06C15}" type="presParOf" srcId="{E374AE9A-A6B4-CD4D-966D-AD31F6AA2F26}" destId="{F870A860-5DAF-1F45-AC78-7CFBD6DDDA5F}" srcOrd="17" destOrd="0" presId="urn:microsoft.com/office/officeart/2005/8/layout/default"/>
    <dgm:cxn modelId="{07D59F9B-4723-9546-A9B6-5BD58287415A}" type="presParOf" srcId="{E374AE9A-A6B4-CD4D-966D-AD31F6AA2F26}" destId="{362A4EE9-A41A-1D4E-9018-DFDDF048B409}" srcOrd="18" destOrd="0" presId="urn:microsoft.com/office/officeart/2005/8/layout/default"/>
    <dgm:cxn modelId="{E0E041EC-DA51-BB47-BE3A-F84F1DE445CB}" type="presParOf" srcId="{E374AE9A-A6B4-CD4D-966D-AD31F6AA2F26}" destId="{F17F06C0-F495-4D49-9E50-958C22821560}" srcOrd="19" destOrd="0" presId="urn:microsoft.com/office/officeart/2005/8/layout/default"/>
    <dgm:cxn modelId="{46D3AD1D-DC1F-E74E-BEA5-80D39325A365}" type="presParOf" srcId="{E374AE9A-A6B4-CD4D-966D-AD31F6AA2F26}" destId="{6750FD5D-DC27-6741-A9BA-943996FD1C18}" srcOrd="20" destOrd="0" presId="urn:microsoft.com/office/officeart/2005/8/layout/default"/>
    <dgm:cxn modelId="{AC11D9AB-B30B-3E40-94E0-FEFBFC061DCC}" type="presParOf" srcId="{E374AE9A-A6B4-CD4D-966D-AD31F6AA2F26}" destId="{F6CF3E9C-D804-4A42-8256-47A5C4ED2D92}" srcOrd="21" destOrd="0" presId="urn:microsoft.com/office/officeart/2005/8/layout/default"/>
    <dgm:cxn modelId="{FA97FDD0-510D-C445-A0A5-5FA8EBAF8151}" type="presParOf" srcId="{E374AE9A-A6B4-CD4D-966D-AD31F6AA2F26}" destId="{0620D4BE-0E7F-C64A-AE63-5635A71C4CBF}" srcOrd="22" destOrd="0" presId="urn:microsoft.com/office/officeart/2005/8/layout/default"/>
    <dgm:cxn modelId="{F2ECE862-C923-1542-8AD3-53040AB2BE96}" type="presParOf" srcId="{E374AE9A-A6B4-CD4D-966D-AD31F6AA2F26}" destId="{5C0EC98D-5B07-5F4A-9D49-D86E058C1674}" srcOrd="23" destOrd="0" presId="urn:microsoft.com/office/officeart/2005/8/layout/default"/>
    <dgm:cxn modelId="{E2A0CA44-DD5F-4241-8329-FC2146B860EE}" type="presParOf" srcId="{E374AE9A-A6B4-CD4D-966D-AD31F6AA2F26}" destId="{CEACE45F-E256-4544-8BD3-259455C21438}" srcOrd="24" destOrd="0" presId="urn:microsoft.com/office/officeart/2005/8/layout/default"/>
    <dgm:cxn modelId="{433D173A-8BA1-0943-AD38-10E4C876DDC3}" type="presParOf" srcId="{E374AE9A-A6B4-CD4D-966D-AD31F6AA2F26}" destId="{613144C9-3D25-214F-9850-6216DF5822FB}" srcOrd="25" destOrd="0" presId="urn:microsoft.com/office/officeart/2005/8/layout/default"/>
    <dgm:cxn modelId="{972235E2-045C-224C-A1D4-A32CF0D2239D}" type="presParOf" srcId="{E374AE9A-A6B4-CD4D-966D-AD31F6AA2F26}" destId="{96580455-0CDD-B048-8C06-6CFE2EA8187C}" srcOrd="26" destOrd="0" presId="urn:microsoft.com/office/officeart/2005/8/layout/default"/>
    <dgm:cxn modelId="{69FAB971-81FD-8540-A37D-06843F22EE57}" type="presParOf" srcId="{E374AE9A-A6B4-CD4D-966D-AD31F6AA2F26}" destId="{2E4C8AED-33CA-E346-A284-766F0F719DFA}" srcOrd="27" destOrd="0" presId="urn:microsoft.com/office/officeart/2005/8/layout/default"/>
    <dgm:cxn modelId="{4B379108-BB0E-D84E-96F8-AC378F196BBF}" type="presParOf" srcId="{E374AE9A-A6B4-CD4D-966D-AD31F6AA2F26}" destId="{BECBCB0F-203E-DF47-A6F6-633E8B170CBA}" srcOrd="28" destOrd="0" presId="urn:microsoft.com/office/officeart/2005/8/layout/default"/>
    <dgm:cxn modelId="{4C7269CE-5CCD-3B42-9F75-01455FB390FA}" type="presParOf" srcId="{E374AE9A-A6B4-CD4D-966D-AD31F6AA2F26}" destId="{5B257D60-5D05-024B-A6FC-4FE4580F64B3}" srcOrd="29" destOrd="0" presId="urn:microsoft.com/office/officeart/2005/8/layout/default"/>
    <dgm:cxn modelId="{28E741C7-6ABE-3446-892F-618E3FA6E47B}" type="presParOf" srcId="{E374AE9A-A6B4-CD4D-966D-AD31F6AA2F26}" destId="{D871DF7A-6E93-E442-B1EA-A801DE9772E7}" srcOrd="3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D4E303-F7FA-4881-A2C0-E8F0F4B4799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875BFA3-6B47-4B64-AD3C-C40F57520061}">
      <dgm:prSet/>
      <dgm:spPr/>
      <dgm:t>
        <a:bodyPr/>
        <a:lstStyle/>
        <a:p>
          <a:r>
            <a:rPr lang="en-US" dirty="0"/>
            <a:t>Loneliness</a:t>
          </a:r>
        </a:p>
      </dgm:t>
    </dgm:pt>
    <dgm:pt modelId="{FA9E6743-6748-45C1-9F8C-975408ABF88D}" type="parTrans" cxnId="{A2EFB8A6-2C9B-4C06-9F0A-8FB568862D88}">
      <dgm:prSet/>
      <dgm:spPr/>
      <dgm:t>
        <a:bodyPr/>
        <a:lstStyle/>
        <a:p>
          <a:endParaRPr lang="en-US"/>
        </a:p>
      </dgm:t>
    </dgm:pt>
    <dgm:pt modelId="{415D163F-6A74-477F-9A96-207696F1EA80}" type="sibTrans" cxnId="{A2EFB8A6-2C9B-4C06-9F0A-8FB568862D88}">
      <dgm:prSet/>
      <dgm:spPr/>
      <dgm:t>
        <a:bodyPr/>
        <a:lstStyle/>
        <a:p>
          <a:endParaRPr lang="en-US"/>
        </a:p>
      </dgm:t>
    </dgm:pt>
    <dgm:pt modelId="{1BF1CF03-A8CF-49AA-8944-653767F7FAE2}">
      <dgm:prSet/>
      <dgm:spPr/>
      <dgm:t>
        <a:bodyPr/>
        <a:lstStyle/>
        <a:p>
          <a:r>
            <a:rPr lang="en-US" dirty="0"/>
            <a:t>Social Isolation</a:t>
          </a:r>
        </a:p>
      </dgm:t>
    </dgm:pt>
    <dgm:pt modelId="{1012EADA-CA3D-4DEB-815F-D9C8A0518592}" type="parTrans" cxnId="{ACC33586-F233-4D3F-8575-AED16B1144BD}">
      <dgm:prSet/>
      <dgm:spPr/>
      <dgm:t>
        <a:bodyPr/>
        <a:lstStyle/>
        <a:p>
          <a:endParaRPr lang="en-US"/>
        </a:p>
      </dgm:t>
    </dgm:pt>
    <dgm:pt modelId="{16148818-278E-4BE9-8092-9BD670AFDE2F}" type="sibTrans" cxnId="{ACC33586-F233-4D3F-8575-AED16B1144BD}">
      <dgm:prSet/>
      <dgm:spPr/>
      <dgm:t>
        <a:bodyPr/>
        <a:lstStyle/>
        <a:p>
          <a:endParaRPr lang="en-US"/>
        </a:p>
      </dgm:t>
    </dgm:pt>
    <dgm:pt modelId="{E7DEB0DE-EBBE-4A17-B08D-10355D183E10}">
      <dgm:prSet/>
      <dgm:spPr/>
      <dgm:t>
        <a:bodyPr/>
        <a:lstStyle/>
        <a:p>
          <a:r>
            <a:rPr lang="en-US" dirty="0"/>
            <a:t>Childhood abuse/trauma</a:t>
          </a:r>
        </a:p>
      </dgm:t>
    </dgm:pt>
    <dgm:pt modelId="{B7CBDAF0-788B-448B-897F-9FF3B35848C2}" type="parTrans" cxnId="{ACF40587-B184-48A2-AF0C-3582E283CC26}">
      <dgm:prSet/>
      <dgm:spPr/>
      <dgm:t>
        <a:bodyPr/>
        <a:lstStyle/>
        <a:p>
          <a:endParaRPr lang="en-US"/>
        </a:p>
      </dgm:t>
    </dgm:pt>
    <dgm:pt modelId="{C5F796CA-640A-4FB7-B6FC-0BC8066AD0BE}" type="sibTrans" cxnId="{ACF40587-B184-48A2-AF0C-3582E283CC26}">
      <dgm:prSet/>
      <dgm:spPr/>
      <dgm:t>
        <a:bodyPr/>
        <a:lstStyle/>
        <a:p>
          <a:endParaRPr lang="en-US"/>
        </a:p>
      </dgm:t>
    </dgm:pt>
    <dgm:pt modelId="{AD5210CF-B075-4A5F-A7CC-ABC15DDFADA4}">
      <dgm:prSet/>
      <dgm:spPr/>
      <dgm:t>
        <a:bodyPr/>
        <a:lstStyle/>
        <a:p>
          <a:r>
            <a:rPr lang="en-US" dirty="0"/>
            <a:t>Experiencing discrimination</a:t>
          </a:r>
        </a:p>
      </dgm:t>
    </dgm:pt>
    <dgm:pt modelId="{209E7025-07AB-4B99-884F-FD9DE8F640DB}" type="parTrans" cxnId="{EC0BC020-282D-4462-96F7-EC564AEFF993}">
      <dgm:prSet/>
      <dgm:spPr/>
      <dgm:t>
        <a:bodyPr/>
        <a:lstStyle/>
        <a:p>
          <a:endParaRPr lang="en-US"/>
        </a:p>
      </dgm:t>
    </dgm:pt>
    <dgm:pt modelId="{CD9B90F0-75B5-426D-AB74-1C4D696BF62B}" type="sibTrans" cxnId="{EC0BC020-282D-4462-96F7-EC564AEFF993}">
      <dgm:prSet/>
      <dgm:spPr/>
      <dgm:t>
        <a:bodyPr/>
        <a:lstStyle/>
        <a:p>
          <a:endParaRPr lang="en-US"/>
        </a:p>
      </dgm:t>
    </dgm:pt>
    <dgm:pt modelId="{8FAF1822-D3CA-4A08-84AE-10943F952D46}">
      <dgm:prSet/>
      <dgm:spPr/>
      <dgm:t>
        <a:bodyPr/>
        <a:lstStyle/>
        <a:p>
          <a:r>
            <a:rPr lang="en-US" dirty="0"/>
            <a:t>Unemployment/losing job</a:t>
          </a:r>
        </a:p>
      </dgm:t>
    </dgm:pt>
    <dgm:pt modelId="{56A97C23-4C3C-4FBA-8E58-C80CF8F9799C}" type="parTrans" cxnId="{C1DB89FE-06EB-48BF-9CE7-0A9958DF4F0B}">
      <dgm:prSet/>
      <dgm:spPr/>
      <dgm:t>
        <a:bodyPr/>
        <a:lstStyle/>
        <a:p>
          <a:endParaRPr lang="en-US"/>
        </a:p>
      </dgm:t>
    </dgm:pt>
    <dgm:pt modelId="{6B9457D6-B3B4-4AEC-954C-4D7EA9AD71CF}" type="sibTrans" cxnId="{C1DB89FE-06EB-48BF-9CE7-0A9958DF4F0B}">
      <dgm:prSet/>
      <dgm:spPr/>
      <dgm:t>
        <a:bodyPr/>
        <a:lstStyle/>
        <a:p>
          <a:endParaRPr lang="en-US"/>
        </a:p>
      </dgm:t>
    </dgm:pt>
    <dgm:pt modelId="{65B64BD4-BA8D-4B03-B65A-4D3FE3CE9DC3}">
      <dgm:prSet/>
      <dgm:spPr/>
      <dgm:t>
        <a:bodyPr/>
        <a:lstStyle/>
        <a:p>
          <a:r>
            <a:rPr lang="en-US" dirty="0"/>
            <a:t>Use of screens/social media</a:t>
          </a:r>
        </a:p>
      </dgm:t>
    </dgm:pt>
    <dgm:pt modelId="{E6FC0D2C-E4CA-408F-B612-0D58FDE44659}" type="parTrans" cxnId="{C27BECC8-56F3-4C2A-8E21-63AA961E8CF7}">
      <dgm:prSet/>
      <dgm:spPr/>
      <dgm:t>
        <a:bodyPr/>
        <a:lstStyle/>
        <a:p>
          <a:endParaRPr lang="en-US"/>
        </a:p>
      </dgm:t>
    </dgm:pt>
    <dgm:pt modelId="{6D104960-53B9-4373-A281-C87B9B4A02CA}" type="sibTrans" cxnId="{C27BECC8-56F3-4C2A-8E21-63AA961E8CF7}">
      <dgm:prSet/>
      <dgm:spPr/>
      <dgm:t>
        <a:bodyPr/>
        <a:lstStyle/>
        <a:p>
          <a:endParaRPr lang="en-US"/>
        </a:p>
      </dgm:t>
    </dgm:pt>
    <dgm:pt modelId="{7D1DFD1B-D49C-B342-9887-5FC1C497F212}" type="pres">
      <dgm:prSet presAssocID="{31D4E303-F7FA-4881-A2C0-E8F0F4B47996}" presName="linear" presStyleCnt="0">
        <dgm:presLayoutVars>
          <dgm:animLvl val="lvl"/>
          <dgm:resizeHandles val="exact"/>
        </dgm:presLayoutVars>
      </dgm:prSet>
      <dgm:spPr/>
    </dgm:pt>
    <dgm:pt modelId="{764DF632-7BB0-074F-A12B-A86015795306}" type="pres">
      <dgm:prSet presAssocID="{4875BFA3-6B47-4B64-AD3C-C40F57520061}" presName="parentText" presStyleLbl="node1" presStyleIdx="0" presStyleCnt="6">
        <dgm:presLayoutVars>
          <dgm:chMax val="0"/>
          <dgm:bulletEnabled val="1"/>
        </dgm:presLayoutVars>
      </dgm:prSet>
      <dgm:spPr/>
    </dgm:pt>
    <dgm:pt modelId="{C334DEB1-2DB7-D14D-97AC-18AF7F30B26A}" type="pres">
      <dgm:prSet presAssocID="{415D163F-6A74-477F-9A96-207696F1EA80}" presName="spacer" presStyleCnt="0"/>
      <dgm:spPr/>
    </dgm:pt>
    <dgm:pt modelId="{5D7C4387-E58E-EE4D-BD52-5B698784A3CC}" type="pres">
      <dgm:prSet presAssocID="{1BF1CF03-A8CF-49AA-8944-653767F7FAE2}" presName="parentText" presStyleLbl="node1" presStyleIdx="1" presStyleCnt="6">
        <dgm:presLayoutVars>
          <dgm:chMax val="0"/>
          <dgm:bulletEnabled val="1"/>
        </dgm:presLayoutVars>
      </dgm:prSet>
      <dgm:spPr/>
    </dgm:pt>
    <dgm:pt modelId="{8D527A1B-166C-8F45-98F5-3D78CC5A294B}" type="pres">
      <dgm:prSet presAssocID="{16148818-278E-4BE9-8092-9BD670AFDE2F}" presName="spacer" presStyleCnt="0"/>
      <dgm:spPr/>
    </dgm:pt>
    <dgm:pt modelId="{2ED9FFD1-11FB-574A-9133-82A29A04E9F6}" type="pres">
      <dgm:prSet presAssocID="{E7DEB0DE-EBBE-4A17-B08D-10355D183E10}" presName="parentText" presStyleLbl="node1" presStyleIdx="2" presStyleCnt="6">
        <dgm:presLayoutVars>
          <dgm:chMax val="0"/>
          <dgm:bulletEnabled val="1"/>
        </dgm:presLayoutVars>
      </dgm:prSet>
      <dgm:spPr/>
    </dgm:pt>
    <dgm:pt modelId="{35409467-995F-2D4B-B78D-C76C9361FDBD}" type="pres">
      <dgm:prSet presAssocID="{C5F796CA-640A-4FB7-B6FC-0BC8066AD0BE}" presName="spacer" presStyleCnt="0"/>
      <dgm:spPr/>
    </dgm:pt>
    <dgm:pt modelId="{3E454D26-4A01-7440-B4C6-10B1C8052295}" type="pres">
      <dgm:prSet presAssocID="{AD5210CF-B075-4A5F-A7CC-ABC15DDFADA4}" presName="parentText" presStyleLbl="node1" presStyleIdx="3" presStyleCnt="6">
        <dgm:presLayoutVars>
          <dgm:chMax val="0"/>
          <dgm:bulletEnabled val="1"/>
        </dgm:presLayoutVars>
      </dgm:prSet>
      <dgm:spPr/>
    </dgm:pt>
    <dgm:pt modelId="{B77073CC-5162-2940-A718-15131C3704B3}" type="pres">
      <dgm:prSet presAssocID="{CD9B90F0-75B5-426D-AB74-1C4D696BF62B}" presName="spacer" presStyleCnt="0"/>
      <dgm:spPr/>
    </dgm:pt>
    <dgm:pt modelId="{8D2117AF-E012-D746-876C-132F62D82AA6}" type="pres">
      <dgm:prSet presAssocID="{8FAF1822-D3CA-4A08-84AE-10943F952D46}" presName="parentText" presStyleLbl="node1" presStyleIdx="4" presStyleCnt="6">
        <dgm:presLayoutVars>
          <dgm:chMax val="0"/>
          <dgm:bulletEnabled val="1"/>
        </dgm:presLayoutVars>
      </dgm:prSet>
      <dgm:spPr/>
    </dgm:pt>
    <dgm:pt modelId="{B3E6DAC8-DCDD-C045-B097-213F257C9D33}" type="pres">
      <dgm:prSet presAssocID="{6B9457D6-B3B4-4AEC-954C-4D7EA9AD71CF}" presName="spacer" presStyleCnt="0"/>
      <dgm:spPr/>
    </dgm:pt>
    <dgm:pt modelId="{B905B265-3B47-3247-A543-EFDC0A5394B9}" type="pres">
      <dgm:prSet presAssocID="{65B64BD4-BA8D-4B03-B65A-4D3FE3CE9DC3}" presName="parentText" presStyleLbl="node1" presStyleIdx="5" presStyleCnt="6">
        <dgm:presLayoutVars>
          <dgm:chMax val="0"/>
          <dgm:bulletEnabled val="1"/>
        </dgm:presLayoutVars>
      </dgm:prSet>
      <dgm:spPr/>
    </dgm:pt>
  </dgm:ptLst>
  <dgm:cxnLst>
    <dgm:cxn modelId="{0405CC15-8F73-AA47-9CC0-E395C1D9A477}" type="presOf" srcId="{1BF1CF03-A8CF-49AA-8944-653767F7FAE2}" destId="{5D7C4387-E58E-EE4D-BD52-5B698784A3CC}" srcOrd="0" destOrd="0" presId="urn:microsoft.com/office/officeart/2005/8/layout/vList2"/>
    <dgm:cxn modelId="{EC0BC020-282D-4462-96F7-EC564AEFF993}" srcId="{31D4E303-F7FA-4881-A2C0-E8F0F4B47996}" destId="{AD5210CF-B075-4A5F-A7CC-ABC15DDFADA4}" srcOrd="3" destOrd="0" parTransId="{209E7025-07AB-4B99-884F-FD9DE8F640DB}" sibTransId="{CD9B90F0-75B5-426D-AB74-1C4D696BF62B}"/>
    <dgm:cxn modelId="{D1793D39-D4B4-3A4A-9640-C38146F81A02}" type="presOf" srcId="{31D4E303-F7FA-4881-A2C0-E8F0F4B47996}" destId="{7D1DFD1B-D49C-B342-9887-5FC1C497F212}" srcOrd="0" destOrd="0" presId="urn:microsoft.com/office/officeart/2005/8/layout/vList2"/>
    <dgm:cxn modelId="{33A3853E-4F0B-F845-89F1-0E6D47C17973}" type="presOf" srcId="{65B64BD4-BA8D-4B03-B65A-4D3FE3CE9DC3}" destId="{B905B265-3B47-3247-A543-EFDC0A5394B9}" srcOrd="0" destOrd="0" presId="urn:microsoft.com/office/officeart/2005/8/layout/vList2"/>
    <dgm:cxn modelId="{FBB25F64-570C-8F43-8EAC-6DC921F4D8C9}" type="presOf" srcId="{E7DEB0DE-EBBE-4A17-B08D-10355D183E10}" destId="{2ED9FFD1-11FB-574A-9133-82A29A04E9F6}" srcOrd="0" destOrd="0" presId="urn:microsoft.com/office/officeart/2005/8/layout/vList2"/>
    <dgm:cxn modelId="{ACC33586-F233-4D3F-8575-AED16B1144BD}" srcId="{31D4E303-F7FA-4881-A2C0-E8F0F4B47996}" destId="{1BF1CF03-A8CF-49AA-8944-653767F7FAE2}" srcOrd="1" destOrd="0" parTransId="{1012EADA-CA3D-4DEB-815F-D9C8A0518592}" sibTransId="{16148818-278E-4BE9-8092-9BD670AFDE2F}"/>
    <dgm:cxn modelId="{ACF40587-B184-48A2-AF0C-3582E283CC26}" srcId="{31D4E303-F7FA-4881-A2C0-E8F0F4B47996}" destId="{E7DEB0DE-EBBE-4A17-B08D-10355D183E10}" srcOrd="2" destOrd="0" parTransId="{B7CBDAF0-788B-448B-897F-9FF3B35848C2}" sibTransId="{C5F796CA-640A-4FB7-B6FC-0BC8066AD0BE}"/>
    <dgm:cxn modelId="{A6D69AA0-6305-4E40-9F60-749720D3CA77}" type="presOf" srcId="{AD5210CF-B075-4A5F-A7CC-ABC15DDFADA4}" destId="{3E454D26-4A01-7440-B4C6-10B1C8052295}" srcOrd="0" destOrd="0" presId="urn:microsoft.com/office/officeart/2005/8/layout/vList2"/>
    <dgm:cxn modelId="{A2EFB8A6-2C9B-4C06-9F0A-8FB568862D88}" srcId="{31D4E303-F7FA-4881-A2C0-E8F0F4B47996}" destId="{4875BFA3-6B47-4B64-AD3C-C40F57520061}" srcOrd="0" destOrd="0" parTransId="{FA9E6743-6748-45C1-9F8C-975408ABF88D}" sibTransId="{415D163F-6A74-477F-9A96-207696F1EA80}"/>
    <dgm:cxn modelId="{C27BECC8-56F3-4C2A-8E21-63AA961E8CF7}" srcId="{31D4E303-F7FA-4881-A2C0-E8F0F4B47996}" destId="{65B64BD4-BA8D-4B03-B65A-4D3FE3CE9DC3}" srcOrd="5" destOrd="0" parTransId="{E6FC0D2C-E4CA-408F-B612-0D58FDE44659}" sibTransId="{6D104960-53B9-4373-A281-C87B9B4A02CA}"/>
    <dgm:cxn modelId="{5DCB49CB-1988-C74B-84A9-230158F0A386}" type="presOf" srcId="{4875BFA3-6B47-4B64-AD3C-C40F57520061}" destId="{764DF632-7BB0-074F-A12B-A86015795306}" srcOrd="0" destOrd="0" presId="urn:microsoft.com/office/officeart/2005/8/layout/vList2"/>
    <dgm:cxn modelId="{169BB8CE-98B5-374D-9678-0AFE2C745FE6}" type="presOf" srcId="{8FAF1822-D3CA-4A08-84AE-10943F952D46}" destId="{8D2117AF-E012-D746-876C-132F62D82AA6}" srcOrd="0" destOrd="0" presId="urn:microsoft.com/office/officeart/2005/8/layout/vList2"/>
    <dgm:cxn modelId="{C1DB89FE-06EB-48BF-9CE7-0A9958DF4F0B}" srcId="{31D4E303-F7FA-4881-A2C0-E8F0F4B47996}" destId="{8FAF1822-D3CA-4A08-84AE-10943F952D46}" srcOrd="4" destOrd="0" parTransId="{56A97C23-4C3C-4FBA-8E58-C80CF8F9799C}" sibTransId="{6B9457D6-B3B4-4AEC-954C-4D7EA9AD71CF}"/>
    <dgm:cxn modelId="{00B12396-2E76-224E-8B5A-5ECA2797D0C7}" type="presParOf" srcId="{7D1DFD1B-D49C-B342-9887-5FC1C497F212}" destId="{764DF632-7BB0-074F-A12B-A86015795306}" srcOrd="0" destOrd="0" presId="urn:microsoft.com/office/officeart/2005/8/layout/vList2"/>
    <dgm:cxn modelId="{41484FA5-8DB3-8042-9F21-6AACBE57B0DE}" type="presParOf" srcId="{7D1DFD1B-D49C-B342-9887-5FC1C497F212}" destId="{C334DEB1-2DB7-D14D-97AC-18AF7F30B26A}" srcOrd="1" destOrd="0" presId="urn:microsoft.com/office/officeart/2005/8/layout/vList2"/>
    <dgm:cxn modelId="{00B82E82-E62A-FC49-8B90-D8D56F93E8D4}" type="presParOf" srcId="{7D1DFD1B-D49C-B342-9887-5FC1C497F212}" destId="{5D7C4387-E58E-EE4D-BD52-5B698784A3CC}" srcOrd="2" destOrd="0" presId="urn:microsoft.com/office/officeart/2005/8/layout/vList2"/>
    <dgm:cxn modelId="{684D5FCD-0562-0D48-BC5C-8390E66FBA61}" type="presParOf" srcId="{7D1DFD1B-D49C-B342-9887-5FC1C497F212}" destId="{8D527A1B-166C-8F45-98F5-3D78CC5A294B}" srcOrd="3" destOrd="0" presId="urn:microsoft.com/office/officeart/2005/8/layout/vList2"/>
    <dgm:cxn modelId="{8C92485C-8C07-2543-824A-DE4B8E071307}" type="presParOf" srcId="{7D1DFD1B-D49C-B342-9887-5FC1C497F212}" destId="{2ED9FFD1-11FB-574A-9133-82A29A04E9F6}" srcOrd="4" destOrd="0" presId="urn:microsoft.com/office/officeart/2005/8/layout/vList2"/>
    <dgm:cxn modelId="{E65C14D9-65C6-0D49-9EF9-A983AB2C16AC}" type="presParOf" srcId="{7D1DFD1B-D49C-B342-9887-5FC1C497F212}" destId="{35409467-995F-2D4B-B78D-C76C9361FDBD}" srcOrd="5" destOrd="0" presId="urn:microsoft.com/office/officeart/2005/8/layout/vList2"/>
    <dgm:cxn modelId="{EC411D23-A9F1-C442-9584-5A51CB30BF9E}" type="presParOf" srcId="{7D1DFD1B-D49C-B342-9887-5FC1C497F212}" destId="{3E454D26-4A01-7440-B4C6-10B1C8052295}" srcOrd="6" destOrd="0" presId="urn:microsoft.com/office/officeart/2005/8/layout/vList2"/>
    <dgm:cxn modelId="{F0432BA1-AC40-0D44-87A6-5C38BF587E47}" type="presParOf" srcId="{7D1DFD1B-D49C-B342-9887-5FC1C497F212}" destId="{B77073CC-5162-2940-A718-15131C3704B3}" srcOrd="7" destOrd="0" presId="urn:microsoft.com/office/officeart/2005/8/layout/vList2"/>
    <dgm:cxn modelId="{C6DAD4B9-0070-5742-B1E1-BBFA47F4A80C}" type="presParOf" srcId="{7D1DFD1B-D49C-B342-9887-5FC1C497F212}" destId="{8D2117AF-E012-D746-876C-132F62D82AA6}" srcOrd="8" destOrd="0" presId="urn:microsoft.com/office/officeart/2005/8/layout/vList2"/>
    <dgm:cxn modelId="{472D9968-25AC-584B-8B72-31B4B93A21DA}" type="presParOf" srcId="{7D1DFD1B-D49C-B342-9887-5FC1C497F212}" destId="{B3E6DAC8-DCDD-C045-B097-213F257C9D33}" srcOrd="9" destOrd="0" presId="urn:microsoft.com/office/officeart/2005/8/layout/vList2"/>
    <dgm:cxn modelId="{B9F5999A-5C88-BC4B-963B-FBE27DD72AE1}" type="presParOf" srcId="{7D1DFD1B-D49C-B342-9887-5FC1C497F212}" destId="{B905B265-3B47-3247-A543-EFDC0A5394B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BE4E1B-291A-4CAE-A712-6B067A23CC0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9920D6A-AAE8-4F5B-80A8-DB9F5E4015DA}">
      <dgm:prSet/>
      <dgm:spPr/>
      <dgm:t>
        <a:bodyPr/>
        <a:lstStyle/>
        <a:p>
          <a:r>
            <a:rPr lang="en-US" dirty="0"/>
            <a:t>Music Futures </a:t>
          </a:r>
        </a:p>
      </dgm:t>
    </dgm:pt>
    <dgm:pt modelId="{DA525312-8334-40B8-8919-ED412E334A09}" type="parTrans" cxnId="{1A0A5042-62E2-4DBF-9150-BDE09BF7060F}">
      <dgm:prSet/>
      <dgm:spPr/>
      <dgm:t>
        <a:bodyPr/>
        <a:lstStyle/>
        <a:p>
          <a:endParaRPr lang="en-US"/>
        </a:p>
      </dgm:t>
    </dgm:pt>
    <dgm:pt modelId="{FBAB7A5B-C579-412A-AAB5-B05F5259DA0C}" type="sibTrans" cxnId="{1A0A5042-62E2-4DBF-9150-BDE09BF7060F}">
      <dgm:prSet/>
      <dgm:spPr/>
      <dgm:t>
        <a:bodyPr/>
        <a:lstStyle/>
        <a:p>
          <a:endParaRPr lang="en-US"/>
        </a:p>
      </dgm:t>
    </dgm:pt>
    <dgm:pt modelId="{2ED2919C-B896-4263-A78A-4EB600688396}">
      <dgm:prSet/>
      <dgm:spPr/>
      <dgm:t>
        <a:bodyPr/>
        <a:lstStyle/>
        <a:p>
          <a:r>
            <a:rPr lang="en-US"/>
            <a:t>Street Football Wales</a:t>
          </a:r>
        </a:p>
      </dgm:t>
    </dgm:pt>
    <dgm:pt modelId="{F5B6BC70-0008-4B07-A5D6-1D46CF68635C}" type="parTrans" cxnId="{42F09D65-A354-42F8-816F-7C72B6D35B7D}">
      <dgm:prSet/>
      <dgm:spPr/>
      <dgm:t>
        <a:bodyPr/>
        <a:lstStyle/>
        <a:p>
          <a:endParaRPr lang="en-US"/>
        </a:p>
      </dgm:t>
    </dgm:pt>
    <dgm:pt modelId="{5B4A4F17-AB13-423D-A933-61C7D764E670}" type="sibTrans" cxnId="{42F09D65-A354-42F8-816F-7C72B6D35B7D}">
      <dgm:prSet/>
      <dgm:spPr/>
      <dgm:t>
        <a:bodyPr/>
        <a:lstStyle/>
        <a:p>
          <a:endParaRPr lang="en-US"/>
        </a:p>
      </dgm:t>
    </dgm:pt>
    <dgm:pt modelId="{BB62332F-0BA9-4DEE-B17A-7AC148BBA6F2}">
      <dgm:prSet/>
      <dgm:spPr/>
      <dgm:t>
        <a:bodyPr/>
        <a:lstStyle/>
        <a:p>
          <a:r>
            <a:rPr lang="en-US" dirty="0"/>
            <a:t>Mind Pembrokeshire</a:t>
          </a:r>
        </a:p>
      </dgm:t>
    </dgm:pt>
    <dgm:pt modelId="{DC4AFCDC-BFCB-435E-959F-AFBA207FD954}" type="parTrans" cxnId="{890CA5AF-A9FF-4BEE-918C-1690E5B8411B}">
      <dgm:prSet/>
      <dgm:spPr/>
      <dgm:t>
        <a:bodyPr/>
        <a:lstStyle/>
        <a:p>
          <a:endParaRPr lang="en-US"/>
        </a:p>
      </dgm:t>
    </dgm:pt>
    <dgm:pt modelId="{3A44AD80-A118-4FBF-91D1-11B76F36ED1C}" type="sibTrans" cxnId="{890CA5AF-A9FF-4BEE-918C-1690E5B8411B}">
      <dgm:prSet/>
      <dgm:spPr/>
      <dgm:t>
        <a:bodyPr/>
        <a:lstStyle/>
        <a:p>
          <a:endParaRPr lang="en-US"/>
        </a:p>
      </dgm:t>
    </dgm:pt>
    <dgm:pt modelId="{DBF9F737-0569-40D0-A75A-02C6149677B0}">
      <dgm:prSet/>
      <dgm:spPr/>
      <dgm:t>
        <a:bodyPr/>
        <a:lstStyle/>
        <a:p>
          <a:r>
            <a:rPr lang="en-US"/>
            <a:t>YPCS</a:t>
          </a:r>
        </a:p>
      </dgm:t>
    </dgm:pt>
    <dgm:pt modelId="{10AA804B-E65C-4565-BA42-A110A24BF9C8}" type="parTrans" cxnId="{D6967ACC-AE83-4EC6-9039-747B403B6FC5}">
      <dgm:prSet/>
      <dgm:spPr/>
      <dgm:t>
        <a:bodyPr/>
        <a:lstStyle/>
        <a:p>
          <a:endParaRPr lang="en-US"/>
        </a:p>
      </dgm:t>
    </dgm:pt>
    <dgm:pt modelId="{E396EE87-7812-4071-9ABB-F17B37D4CC50}" type="sibTrans" cxnId="{D6967ACC-AE83-4EC6-9039-747B403B6FC5}">
      <dgm:prSet/>
      <dgm:spPr/>
      <dgm:t>
        <a:bodyPr/>
        <a:lstStyle/>
        <a:p>
          <a:endParaRPr lang="en-US"/>
        </a:p>
      </dgm:t>
    </dgm:pt>
    <dgm:pt modelId="{9B8A8436-3912-4AE8-9D42-F2FC3CB50855}">
      <dgm:prSet/>
      <dgm:spPr/>
      <dgm:t>
        <a:bodyPr/>
        <a:lstStyle/>
        <a:p>
          <a:r>
            <a:rPr lang="en-US"/>
            <a:t>Area 43</a:t>
          </a:r>
        </a:p>
      </dgm:t>
    </dgm:pt>
    <dgm:pt modelId="{D4E7C64A-1D1F-41F4-B9D6-E2A9E6422CDF}" type="parTrans" cxnId="{EF7161F0-7B1B-4C88-938F-1F4CAE919E5D}">
      <dgm:prSet/>
      <dgm:spPr/>
      <dgm:t>
        <a:bodyPr/>
        <a:lstStyle/>
        <a:p>
          <a:endParaRPr lang="en-US"/>
        </a:p>
      </dgm:t>
    </dgm:pt>
    <dgm:pt modelId="{73828177-8739-4D61-BF48-5B9B19CADCA2}" type="sibTrans" cxnId="{EF7161F0-7B1B-4C88-938F-1F4CAE919E5D}">
      <dgm:prSet/>
      <dgm:spPr/>
      <dgm:t>
        <a:bodyPr/>
        <a:lstStyle/>
        <a:p>
          <a:endParaRPr lang="en-US"/>
        </a:p>
      </dgm:t>
    </dgm:pt>
    <dgm:pt modelId="{A30D0EB9-91A0-4D25-91B6-86C2C6341317}">
      <dgm:prSet/>
      <dgm:spPr/>
      <dgm:t>
        <a:bodyPr/>
        <a:lstStyle/>
        <a:p>
          <a:r>
            <a:rPr lang="en-US" dirty="0"/>
            <a:t>People Speak Up</a:t>
          </a:r>
        </a:p>
      </dgm:t>
    </dgm:pt>
    <dgm:pt modelId="{B4A15C79-F93F-4554-B5BF-FAC244AB1E66}" type="parTrans" cxnId="{68A8B3EA-2E1B-4EBB-B1CB-6E3C18A3B5A8}">
      <dgm:prSet/>
      <dgm:spPr/>
      <dgm:t>
        <a:bodyPr/>
        <a:lstStyle/>
        <a:p>
          <a:endParaRPr lang="en-US"/>
        </a:p>
      </dgm:t>
    </dgm:pt>
    <dgm:pt modelId="{F24CCC31-FB3F-434B-B4DE-FC4E3A7CD473}" type="sibTrans" cxnId="{68A8B3EA-2E1B-4EBB-B1CB-6E3C18A3B5A8}">
      <dgm:prSet/>
      <dgm:spPr/>
      <dgm:t>
        <a:bodyPr/>
        <a:lstStyle/>
        <a:p>
          <a:endParaRPr lang="en-US"/>
        </a:p>
      </dgm:t>
    </dgm:pt>
    <dgm:pt modelId="{DB460737-D91E-49C1-A58F-F7DDF2A9B12F}">
      <dgm:prSet/>
      <dgm:spPr/>
      <dgm:t>
        <a:bodyPr/>
        <a:lstStyle/>
        <a:p>
          <a:r>
            <a:rPr lang="en-US" dirty="0"/>
            <a:t>The Hive </a:t>
          </a:r>
        </a:p>
      </dgm:t>
    </dgm:pt>
    <dgm:pt modelId="{BA859FFD-B19F-4E6F-A258-125046A28F4B}" type="parTrans" cxnId="{F2BF83DC-3DF2-46DB-8820-FA67A28EDABC}">
      <dgm:prSet/>
      <dgm:spPr/>
      <dgm:t>
        <a:bodyPr/>
        <a:lstStyle/>
        <a:p>
          <a:endParaRPr lang="en-US"/>
        </a:p>
      </dgm:t>
    </dgm:pt>
    <dgm:pt modelId="{0C0BE6B9-5E4A-4D15-B4A0-17CD20B395FA}" type="sibTrans" cxnId="{F2BF83DC-3DF2-46DB-8820-FA67A28EDABC}">
      <dgm:prSet/>
      <dgm:spPr/>
      <dgm:t>
        <a:bodyPr/>
        <a:lstStyle/>
        <a:p>
          <a:endParaRPr lang="en-US"/>
        </a:p>
      </dgm:t>
    </dgm:pt>
    <dgm:pt modelId="{97C63ABE-286D-4789-94B8-D47FED02C169}">
      <dgm:prSet/>
      <dgm:spPr/>
      <dgm:t>
        <a:bodyPr/>
        <a:lstStyle/>
        <a:p>
          <a:r>
            <a:rPr lang="en-US" dirty="0"/>
            <a:t>Pembrokeshire Youth Clubs</a:t>
          </a:r>
        </a:p>
      </dgm:t>
    </dgm:pt>
    <dgm:pt modelId="{7D51A1CB-F7F3-4D71-9F8B-849B04A1AB50}" type="parTrans" cxnId="{FF71D1F2-00D8-42CB-BCD6-72A98589F430}">
      <dgm:prSet/>
      <dgm:spPr/>
      <dgm:t>
        <a:bodyPr/>
        <a:lstStyle/>
        <a:p>
          <a:endParaRPr lang="en-US"/>
        </a:p>
      </dgm:t>
    </dgm:pt>
    <dgm:pt modelId="{BF832B5E-5EB2-40E8-AA25-2E247C3AAD84}" type="sibTrans" cxnId="{FF71D1F2-00D8-42CB-BCD6-72A98589F430}">
      <dgm:prSet/>
      <dgm:spPr/>
      <dgm:t>
        <a:bodyPr/>
        <a:lstStyle/>
        <a:p>
          <a:endParaRPr lang="en-US"/>
        </a:p>
      </dgm:t>
    </dgm:pt>
    <dgm:pt modelId="{5DEA0336-EB45-49DA-BAB6-D20F3DF81821}">
      <dgm:prSet/>
      <dgm:spPr/>
      <dgm:t>
        <a:bodyPr/>
        <a:lstStyle/>
        <a:p>
          <a:r>
            <a:rPr lang="en-US" dirty="0"/>
            <a:t>Skate </a:t>
          </a:r>
          <a:r>
            <a:rPr lang="en-US" dirty="0" err="1"/>
            <a:t>Ratz</a:t>
          </a:r>
          <a:endParaRPr lang="en-US" dirty="0"/>
        </a:p>
      </dgm:t>
    </dgm:pt>
    <dgm:pt modelId="{F6CF4C48-4A77-4431-956A-4D8D550A8CD5}" type="parTrans" cxnId="{794A7C31-6729-4173-9AA8-BFCFC31A5A01}">
      <dgm:prSet/>
      <dgm:spPr/>
      <dgm:t>
        <a:bodyPr/>
        <a:lstStyle/>
        <a:p>
          <a:endParaRPr lang="en-US"/>
        </a:p>
      </dgm:t>
    </dgm:pt>
    <dgm:pt modelId="{7F61C23E-DE6F-411C-8831-61A38A0627E8}" type="sibTrans" cxnId="{794A7C31-6729-4173-9AA8-BFCFC31A5A01}">
      <dgm:prSet/>
      <dgm:spPr/>
      <dgm:t>
        <a:bodyPr/>
        <a:lstStyle/>
        <a:p>
          <a:endParaRPr lang="en-US"/>
        </a:p>
      </dgm:t>
    </dgm:pt>
    <dgm:pt modelId="{44605229-9BE6-468D-ADAD-2B6A27E6F714}">
      <dgm:prSet/>
      <dgm:spPr/>
      <dgm:t>
        <a:bodyPr/>
        <a:lstStyle/>
        <a:p>
          <a:r>
            <a:rPr lang="en-US" dirty="0"/>
            <a:t>VC Gallery</a:t>
          </a:r>
        </a:p>
      </dgm:t>
    </dgm:pt>
    <dgm:pt modelId="{98A7664D-DD6D-4884-89AE-E5183A8E4AE4}" type="parTrans" cxnId="{7A0C0EE9-53D8-45D1-AEFE-252D4F6D74BC}">
      <dgm:prSet/>
      <dgm:spPr/>
      <dgm:t>
        <a:bodyPr/>
        <a:lstStyle/>
        <a:p>
          <a:endParaRPr lang="en-US"/>
        </a:p>
      </dgm:t>
    </dgm:pt>
    <dgm:pt modelId="{849EEF45-BDA3-4E9F-86AB-E7D21F6BCDFF}" type="sibTrans" cxnId="{7A0C0EE9-53D8-45D1-AEFE-252D4F6D74BC}">
      <dgm:prSet/>
      <dgm:spPr/>
      <dgm:t>
        <a:bodyPr/>
        <a:lstStyle/>
        <a:p>
          <a:endParaRPr lang="en-US"/>
        </a:p>
      </dgm:t>
    </dgm:pt>
    <dgm:pt modelId="{EFA602BC-EB2F-4368-8647-69710D916711}">
      <dgm:prSet/>
      <dgm:spPr/>
      <dgm:t>
        <a:bodyPr/>
        <a:lstStyle/>
        <a:p>
          <a:r>
            <a:rPr lang="en-US"/>
            <a:t>Dezza’s Cabin</a:t>
          </a:r>
        </a:p>
      </dgm:t>
    </dgm:pt>
    <dgm:pt modelId="{9FEFB82C-4F5F-43B6-AD30-D90785F05FFC}" type="parTrans" cxnId="{CA45E3B9-2AB0-4AD2-9B04-A04B190F2B57}">
      <dgm:prSet/>
      <dgm:spPr/>
      <dgm:t>
        <a:bodyPr/>
        <a:lstStyle/>
        <a:p>
          <a:endParaRPr lang="en-US"/>
        </a:p>
      </dgm:t>
    </dgm:pt>
    <dgm:pt modelId="{6D43AA6F-2089-4892-B1C1-65B61A90CA9B}" type="sibTrans" cxnId="{CA45E3B9-2AB0-4AD2-9B04-A04B190F2B57}">
      <dgm:prSet/>
      <dgm:spPr/>
      <dgm:t>
        <a:bodyPr/>
        <a:lstStyle/>
        <a:p>
          <a:endParaRPr lang="en-US"/>
        </a:p>
      </dgm:t>
    </dgm:pt>
    <dgm:pt modelId="{F77FA073-F119-44E9-A727-390595DA54D9}">
      <dgm:prSet/>
      <dgm:spPr/>
      <dgm:t>
        <a:bodyPr/>
        <a:lstStyle/>
        <a:p>
          <a:r>
            <a:rPr lang="en-US" dirty="0" err="1"/>
            <a:t>Meic</a:t>
          </a:r>
          <a:endParaRPr lang="en-US" dirty="0"/>
        </a:p>
      </dgm:t>
    </dgm:pt>
    <dgm:pt modelId="{7AC3BF16-2351-4407-AE52-11374831F6FC}" type="parTrans" cxnId="{AAA15250-5A8D-40AA-A1BB-AB74A6975E3D}">
      <dgm:prSet/>
      <dgm:spPr/>
      <dgm:t>
        <a:bodyPr/>
        <a:lstStyle/>
        <a:p>
          <a:endParaRPr lang="en-US"/>
        </a:p>
      </dgm:t>
    </dgm:pt>
    <dgm:pt modelId="{BD9DA625-C681-4144-A598-E4CB77EB0F1C}" type="sibTrans" cxnId="{AAA15250-5A8D-40AA-A1BB-AB74A6975E3D}">
      <dgm:prSet/>
      <dgm:spPr/>
      <dgm:t>
        <a:bodyPr/>
        <a:lstStyle/>
        <a:p>
          <a:endParaRPr lang="en-US"/>
        </a:p>
      </dgm:t>
    </dgm:pt>
    <dgm:pt modelId="{25CA47B1-3601-4476-A076-194CDE6E7563}">
      <dgm:prSet/>
      <dgm:spPr/>
      <dgm:t>
        <a:bodyPr/>
        <a:lstStyle/>
        <a:p>
          <a:r>
            <a:rPr lang="en-US" dirty="0"/>
            <a:t>SPAN (arts and craft)</a:t>
          </a:r>
        </a:p>
      </dgm:t>
    </dgm:pt>
    <dgm:pt modelId="{DC3E42BC-E692-4903-8BDE-5D86F34DF982}" type="parTrans" cxnId="{3B04FEB8-A902-44CA-9664-EE6D72E72ED2}">
      <dgm:prSet/>
      <dgm:spPr/>
      <dgm:t>
        <a:bodyPr/>
        <a:lstStyle/>
        <a:p>
          <a:endParaRPr lang="en-US"/>
        </a:p>
      </dgm:t>
    </dgm:pt>
    <dgm:pt modelId="{BDAFAD6D-90BA-454A-A24B-9C58CC67234C}" type="sibTrans" cxnId="{3B04FEB8-A902-44CA-9664-EE6D72E72ED2}">
      <dgm:prSet/>
      <dgm:spPr/>
      <dgm:t>
        <a:bodyPr/>
        <a:lstStyle/>
        <a:p>
          <a:endParaRPr lang="en-US"/>
        </a:p>
      </dgm:t>
    </dgm:pt>
    <dgm:pt modelId="{95F151C9-3FC5-D348-9C48-BB19EC706EC5}" type="pres">
      <dgm:prSet presAssocID="{BABE4E1B-291A-4CAE-A712-6B067A23CC08}" presName="vert0" presStyleCnt="0">
        <dgm:presLayoutVars>
          <dgm:dir/>
          <dgm:animOne val="branch"/>
          <dgm:animLvl val="lvl"/>
        </dgm:presLayoutVars>
      </dgm:prSet>
      <dgm:spPr/>
    </dgm:pt>
    <dgm:pt modelId="{71EC38A5-D962-E64A-B5FE-2F81585DFE4A}" type="pres">
      <dgm:prSet presAssocID="{19920D6A-AAE8-4F5B-80A8-DB9F5E4015DA}" presName="thickLine" presStyleLbl="alignNode1" presStyleIdx="0" presStyleCnt="13"/>
      <dgm:spPr/>
    </dgm:pt>
    <dgm:pt modelId="{6D644BFC-D798-6F40-83E8-9045931D0DDF}" type="pres">
      <dgm:prSet presAssocID="{19920D6A-AAE8-4F5B-80A8-DB9F5E4015DA}" presName="horz1" presStyleCnt="0"/>
      <dgm:spPr/>
    </dgm:pt>
    <dgm:pt modelId="{A71F3185-2CAD-9146-849C-897ECBD5F18D}" type="pres">
      <dgm:prSet presAssocID="{19920D6A-AAE8-4F5B-80A8-DB9F5E4015DA}" presName="tx1" presStyleLbl="revTx" presStyleIdx="0" presStyleCnt="13"/>
      <dgm:spPr/>
    </dgm:pt>
    <dgm:pt modelId="{37C5055B-2F02-3442-A438-BB7518BDC441}" type="pres">
      <dgm:prSet presAssocID="{19920D6A-AAE8-4F5B-80A8-DB9F5E4015DA}" presName="vert1" presStyleCnt="0"/>
      <dgm:spPr/>
    </dgm:pt>
    <dgm:pt modelId="{DAB45125-0435-C645-BEA0-C8098BEB088D}" type="pres">
      <dgm:prSet presAssocID="{2ED2919C-B896-4263-A78A-4EB600688396}" presName="thickLine" presStyleLbl="alignNode1" presStyleIdx="1" presStyleCnt="13"/>
      <dgm:spPr/>
    </dgm:pt>
    <dgm:pt modelId="{DE1549E2-AB56-0C40-9D0B-BFCDBBDE8396}" type="pres">
      <dgm:prSet presAssocID="{2ED2919C-B896-4263-A78A-4EB600688396}" presName="horz1" presStyleCnt="0"/>
      <dgm:spPr/>
    </dgm:pt>
    <dgm:pt modelId="{588911AE-2244-FA49-B8E0-DE791C68FD33}" type="pres">
      <dgm:prSet presAssocID="{2ED2919C-B896-4263-A78A-4EB600688396}" presName="tx1" presStyleLbl="revTx" presStyleIdx="1" presStyleCnt="13"/>
      <dgm:spPr/>
    </dgm:pt>
    <dgm:pt modelId="{815094FE-84AE-9D4A-8B5B-37BC800A82E7}" type="pres">
      <dgm:prSet presAssocID="{2ED2919C-B896-4263-A78A-4EB600688396}" presName="vert1" presStyleCnt="0"/>
      <dgm:spPr/>
    </dgm:pt>
    <dgm:pt modelId="{1988FC6F-09A2-534D-BA40-7927859210D5}" type="pres">
      <dgm:prSet presAssocID="{BB62332F-0BA9-4DEE-B17A-7AC148BBA6F2}" presName="thickLine" presStyleLbl="alignNode1" presStyleIdx="2" presStyleCnt="13"/>
      <dgm:spPr/>
    </dgm:pt>
    <dgm:pt modelId="{A5E4723A-AAD1-0741-AFA5-A95D79B78BD2}" type="pres">
      <dgm:prSet presAssocID="{BB62332F-0BA9-4DEE-B17A-7AC148BBA6F2}" presName="horz1" presStyleCnt="0"/>
      <dgm:spPr/>
    </dgm:pt>
    <dgm:pt modelId="{2199AD77-F6B3-FF46-A29D-CB88D186599E}" type="pres">
      <dgm:prSet presAssocID="{BB62332F-0BA9-4DEE-B17A-7AC148BBA6F2}" presName="tx1" presStyleLbl="revTx" presStyleIdx="2" presStyleCnt="13"/>
      <dgm:spPr/>
    </dgm:pt>
    <dgm:pt modelId="{91D37A8C-54B6-DE4B-B07B-15B919686DAC}" type="pres">
      <dgm:prSet presAssocID="{BB62332F-0BA9-4DEE-B17A-7AC148BBA6F2}" presName="vert1" presStyleCnt="0"/>
      <dgm:spPr/>
    </dgm:pt>
    <dgm:pt modelId="{63E39246-73BA-D04B-B6D7-DC470C9E140C}" type="pres">
      <dgm:prSet presAssocID="{DBF9F737-0569-40D0-A75A-02C6149677B0}" presName="thickLine" presStyleLbl="alignNode1" presStyleIdx="3" presStyleCnt="13"/>
      <dgm:spPr/>
    </dgm:pt>
    <dgm:pt modelId="{2A824E0F-3926-654C-B1B8-A1AA8076C0D3}" type="pres">
      <dgm:prSet presAssocID="{DBF9F737-0569-40D0-A75A-02C6149677B0}" presName="horz1" presStyleCnt="0"/>
      <dgm:spPr/>
    </dgm:pt>
    <dgm:pt modelId="{28004870-96DE-A54E-ABC8-FEEA4EBB6E1D}" type="pres">
      <dgm:prSet presAssocID="{DBF9F737-0569-40D0-A75A-02C6149677B0}" presName="tx1" presStyleLbl="revTx" presStyleIdx="3" presStyleCnt="13"/>
      <dgm:spPr/>
    </dgm:pt>
    <dgm:pt modelId="{EB82C7C1-79DC-1348-96B0-2785E30218FD}" type="pres">
      <dgm:prSet presAssocID="{DBF9F737-0569-40D0-A75A-02C6149677B0}" presName="vert1" presStyleCnt="0"/>
      <dgm:spPr/>
    </dgm:pt>
    <dgm:pt modelId="{086D9476-8F86-A643-B8C2-76917807A81A}" type="pres">
      <dgm:prSet presAssocID="{9B8A8436-3912-4AE8-9D42-F2FC3CB50855}" presName="thickLine" presStyleLbl="alignNode1" presStyleIdx="4" presStyleCnt="13"/>
      <dgm:spPr/>
    </dgm:pt>
    <dgm:pt modelId="{F3A37371-7E47-8D4D-A915-A80700928E54}" type="pres">
      <dgm:prSet presAssocID="{9B8A8436-3912-4AE8-9D42-F2FC3CB50855}" presName="horz1" presStyleCnt="0"/>
      <dgm:spPr/>
    </dgm:pt>
    <dgm:pt modelId="{91513F9D-FE9A-C44D-B378-511BF095605F}" type="pres">
      <dgm:prSet presAssocID="{9B8A8436-3912-4AE8-9D42-F2FC3CB50855}" presName="tx1" presStyleLbl="revTx" presStyleIdx="4" presStyleCnt="13"/>
      <dgm:spPr/>
    </dgm:pt>
    <dgm:pt modelId="{0EF4C4EF-C33F-1D43-BDCF-AA09D3648007}" type="pres">
      <dgm:prSet presAssocID="{9B8A8436-3912-4AE8-9D42-F2FC3CB50855}" presName="vert1" presStyleCnt="0"/>
      <dgm:spPr/>
    </dgm:pt>
    <dgm:pt modelId="{A0322002-29A2-3640-9FD2-F4F644A99FEA}" type="pres">
      <dgm:prSet presAssocID="{A30D0EB9-91A0-4D25-91B6-86C2C6341317}" presName="thickLine" presStyleLbl="alignNode1" presStyleIdx="5" presStyleCnt="13"/>
      <dgm:spPr/>
    </dgm:pt>
    <dgm:pt modelId="{557C18BA-97DD-1646-B59A-C7257DF1811D}" type="pres">
      <dgm:prSet presAssocID="{A30D0EB9-91A0-4D25-91B6-86C2C6341317}" presName="horz1" presStyleCnt="0"/>
      <dgm:spPr/>
    </dgm:pt>
    <dgm:pt modelId="{C3AA2B1E-304D-F446-B9BB-9364F057F2F8}" type="pres">
      <dgm:prSet presAssocID="{A30D0EB9-91A0-4D25-91B6-86C2C6341317}" presName="tx1" presStyleLbl="revTx" presStyleIdx="5" presStyleCnt="13"/>
      <dgm:spPr/>
    </dgm:pt>
    <dgm:pt modelId="{AD93468C-2E66-9B43-A607-8BD74499D033}" type="pres">
      <dgm:prSet presAssocID="{A30D0EB9-91A0-4D25-91B6-86C2C6341317}" presName="vert1" presStyleCnt="0"/>
      <dgm:spPr/>
    </dgm:pt>
    <dgm:pt modelId="{9447FA4E-71AB-F94A-87C2-D962F383A08B}" type="pres">
      <dgm:prSet presAssocID="{DB460737-D91E-49C1-A58F-F7DDF2A9B12F}" presName="thickLine" presStyleLbl="alignNode1" presStyleIdx="6" presStyleCnt="13"/>
      <dgm:spPr/>
    </dgm:pt>
    <dgm:pt modelId="{4ADA007F-565D-334A-89D7-74F47301CE3B}" type="pres">
      <dgm:prSet presAssocID="{DB460737-D91E-49C1-A58F-F7DDF2A9B12F}" presName="horz1" presStyleCnt="0"/>
      <dgm:spPr/>
    </dgm:pt>
    <dgm:pt modelId="{57C6A243-72B9-2245-9AA8-B0FB1F6E2BBB}" type="pres">
      <dgm:prSet presAssocID="{DB460737-D91E-49C1-A58F-F7DDF2A9B12F}" presName="tx1" presStyleLbl="revTx" presStyleIdx="6" presStyleCnt="13"/>
      <dgm:spPr/>
    </dgm:pt>
    <dgm:pt modelId="{460D0F0A-A648-4949-A46E-06FA6D972262}" type="pres">
      <dgm:prSet presAssocID="{DB460737-D91E-49C1-A58F-F7DDF2A9B12F}" presName="vert1" presStyleCnt="0"/>
      <dgm:spPr/>
    </dgm:pt>
    <dgm:pt modelId="{7B44B723-16C3-5645-B6D8-B1051E92C75F}" type="pres">
      <dgm:prSet presAssocID="{97C63ABE-286D-4789-94B8-D47FED02C169}" presName="thickLine" presStyleLbl="alignNode1" presStyleIdx="7" presStyleCnt="13"/>
      <dgm:spPr/>
    </dgm:pt>
    <dgm:pt modelId="{2CA3ED15-5737-ED42-B20A-2D3C85EE0ABF}" type="pres">
      <dgm:prSet presAssocID="{97C63ABE-286D-4789-94B8-D47FED02C169}" presName="horz1" presStyleCnt="0"/>
      <dgm:spPr/>
    </dgm:pt>
    <dgm:pt modelId="{7D0487EE-E4B8-A148-8BB6-D25CD9AF4B9D}" type="pres">
      <dgm:prSet presAssocID="{97C63ABE-286D-4789-94B8-D47FED02C169}" presName="tx1" presStyleLbl="revTx" presStyleIdx="7" presStyleCnt="13"/>
      <dgm:spPr/>
    </dgm:pt>
    <dgm:pt modelId="{4693C611-E14F-1E43-A76B-AD6A7FDBBF8D}" type="pres">
      <dgm:prSet presAssocID="{97C63ABE-286D-4789-94B8-D47FED02C169}" presName="vert1" presStyleCnt="0"/>
      <dgm:spPr/>
    </dgm:pt>
    <dgm:pt modelId="{868F7FE9-24CB-8341-82E1-D443FEBE7859}" type="pres">
      <dgm:prSet presAssocID="{5DEA0336-EB45-49DA-BAB6-D20F3DF81821}" presName="thickLine" presStyleLbl="alignNode1" presStyleIdx="8" presStyleCnt="13"/>
      <dgm:spPr/>
    </dgm:pt>
    <dgm:pt modelId="{A08BFA1C-B116-6A46-8C0B-25977B450832}" type="pres">
      <dgm:prSet presAssocID="{5DEA0336-EB45-49DA-BAB6-D20F3DF81821}" presName="horz1" presStyleCnt="0"/>
      <dgm:spPr/>
    </dgm:pt>
    <dgm:pt modelId="{6336ECBB-D0BC-9644-88E1-BA8A9B4AF24E}" type="pres">
      <dgm:prSet presAssocID="{5DEA0336-EB45-49DA-BAB6-D20F3DF81821}" presName="tx1" presStyleLbl="revTx" presStyleIdx="8" presStyleCnt="13"/>
      <dgm:spPr/>
    </dgm:pt>
    <dgm:pt modelId="{9B05B87A-1066-5341-B55E-F37E9DF0D28F}" type="pres">
      <dgm:prSet presAssocID="{5DEA0336-EB45-49DA-BAB6-D20F3DF81821}" presName="vert1" presStyleCnt="0"/>
      <dgm:spPr/>
    </dgm:pt>
    <dgm:pt modelId="{BAF47862-1ED2-3F4F-B270-8970FD0E26DB}" type="pres">
      <dgm:prSet presAssocID="{44605229-9BE6-468D-ADAD-2B6A27E6F714}" presName="thickLine" presStyleLbl="alignNode1" presStyleIdx="9" presStyleCnt="13"/>
      <dgm:spPr/>
    </dgm:pt>
    <dgm:pt modelId="{071BD69F-B1BB-6B41-9289-F513B9859DD7}" type="pres">
      <dgm:prSet presAssocID="{44605229-9BE6-468D-ADAD-2B6A27E6F714}" presName="horz1" presStyleCnt="0"/>
      <dgm:spPr/>
    </dgm:pt>
    <dgm:pt modelId="{803A3682-9DD8-A140-B200-0EBA7443A441}" type="pres">
      <dgm:prSet presAssocID="{44605229-9BE6-468D-ADAD-2B6A27E6F714}" presName="tx1" presStyleLbl="revTx" presStyleIdx="9" presStyleCnt="13"/>
      <dgm:spPr/>
    </dgm:pt>
    <dgm:pt modelId="{377118E0-CB7B-E74D-A15B-8A13BCAE0273}" type="pres">
      <dgm:prSet presAssocID="{44605229-9BE6-468D-ADAD-2B6A27E6F714}" presName="vert1" presStyleCnt="0"/>
      <dgm:spPr/>
    </dgm:pt>
    <dgm:pt modelId="{D9DE2F61-7F44-9646-BE82-5C5D4E4924C6}" type="pres">
      <dgm:prSet presAssocID="{EFA602BC-EB2F-4368-8647-69710D916711}" presName="thickLine" presStyleLbl="alignNode1" presStyleIdx="10" presStyleCnt="13"/>
      <dgm:spPr/>
    </dgm:pt>
    <dgm:pt modelId="{1769D4EA-C34A-434F-8CD5-477E2EB67129}" type="pres">
      <dgm:prSet presAssocID="{EFA602BC-EB2F-4368-8647-69710D916711}" presName="horz1" presStyleCnt="0"/>
      <dgm:spPr/>
    </dgm:pt>
    <dgm:pt modelId="{D1C2A7A2-E1EE-A245-815C-630841B369AE}" type="pres">
      <dgm:prSet presAssocID="{EFA602BC-EB2F-4368-8647-69710D916711}" presName="tx1" presStyleLbl="revTx" presStyleIdx="10" presStyleCnt="13"/>
      <dgm:spPr/>
    </dgm:pt>
    <dgm:pt modelId="{8A54FAE8-CD09-E140-8651-382FDC3C972C}" type="pres">
      <dgm:prSet presAssocID="{EFA602BC-EB2F-4368-8647-69710D916711}" presName="vert1" presStyleCnt="0"/>
      <dgm:spPr/>
    </dgm:pt>
    <dgm:pt modelId="{2BF004EA-0221-A846-8296-856732405B25}" type="pres">
      <dgm:prSet presAssocID="{F77FA073-F119-44E9-A727-390595DA54D9}" presName="thickLine" presStyleLbl="alignNode1" presStyleIdx="11" presStyleCnt="13"/>
      <dgm:spPr/>
    </dgm:pt>
    <dgm:pt modelId="{E10BA569-2795-F54F-BB16-D1AF103BFAFD}" type="pres">
      <dgm:prSet presAssocID="{F77FA073-F119-44E9-A727-390595DA54D9}" presName="horz1" presStyleCnt="0"/>
      <dgm:spPr/>
    </dgm:pt>
    <dgm:pt modelId="{478B6E18-8C3B-F746-9D2E-FD0EBD43E00D}" type="pres">
      <dgm:prSet presAssocID="{F77FA073-F119-44E9-A727-390595DA54D9}" presName="tx1" presStyleLbl="revTx" presStyleIdx="11" presStyleCnt="13"/>
      <dgm:spPr/>
    </dgm:pt>
    <dgm:pt modelId="{63E38EE9-92B2-4A41-A134-F0C34EB75407}" type="pres">
      <dgm:prSet presAssocID="{F77FA073-F119-44E9-A727-390595DA54D9}" presName="vert1" presStyleCnt="0"/>
      <dgm:spPr/>
    </dgm:pt>
    <dgm:pt modelId="{BDC438AD-C61F-5440-AF91-3668C74F4459}" type="pres">
      <dgm:prSet presAssocID="{25CA47B1-3601-4476-A076-194CDE6E7563}" presName="thickLine" presStyleLbl="alignNode1" presStyleIdx="12" presStyleCnt="13"/>
      <dgm:spPr/>
    </dgm:pt>
    <dgm:pt modelId="{345725B8-722C-C84C-A247-80C7256D6BC6}" type="pres">
      <dgm:prSet presAssocID="{25CA47B1-3601-4476-A076-194CDE6E7563}" presName="horz1" presStyleCnt="0"/>
      <dgm:spPr/>
    </dgm:pt>
    <dgm:pt modelId="{39E6C1B3-D581-D943-80BB-DF56431C379D}" type="pres">
      <dgm:prSet presAssocID="{25CA47B1-3601-4476-A076-194CDE6E7563}" presName="tx1" presStyleLbl="revTx" presStyleIdx="12" presStyleCnt="13"/>
      <dgm:spPr/>
    </dgm:pt>
    <dgm:pt modelId="{5BA378EE-2D9E-A841-864A-D319BBBDD1AA}" type="pres">
      <dgm:prSet presAssocID="{25CA47B1-3601-4476-A076-194CDE6E7563}" presName="vert1" presStyleCnt="0"/>
      <dgm:spPr/>
    </dgm:pt>
  </dgm:ptLst>
  <dgm:cxnLst>
    <dgm:cxn modelId="{52B8F716-654C-CB49-9182-A64E2298596D}" type="presOf" srcId="{2ED2919C-B896-4263-A78A-4EB600688396}" destId="{588911AE-2244-FA49-B8E0-DE791C68FD33}" srcOrd="0" destOrd="0" presId="urn:microsoft.com/office/officeart/2008/layout/LinedList"/>
    <dgm:cxn modelId="{B7FA6227-99A4-664D-A9F2-0220B7E694E9}" type="presOf" srcId="{19920D6A-AAE8-4F5B-80A8-DB9F5E4015DA}" destId="{A71F3185-2CAD-9146-849C-897ECBD5F18D}" srcOrd="0" destOrd="0" presId="urn:microsoft.com/office/officeart/2008/layout/LinedList"/>
    <dgm:cxn modelId="{A4D2FF28-6068-1A4C-80B2-6C0ACD70D97B}" type="presOf" srcId="{5DEA0336-EB45-49DA-BAB6-D20F3DF81821}" destId="{6336ECBB-D0BC-9644-88E1-BA8A9B4AF24E}" srcOrd="0" destOrd="0" presId="urn:microsoft.com/office/officeart/2008/layout/LinedList"/>
    <dgm:cxn modelId="{794A7C31-6729-4173-9AA8-BFCFC31A5A01}" srcId="{BABE4E1B-291A-4CAE-A712-6B067A23CC08}" destId="{5DEA0336-EB45-49DA-BAB6-D20F3DF81821}" srcOrd="8" destOrd="0" parTransId="{F6CF4C48-4A77-4431-956A-4D8D550A8CD5}" sibTransId="{7F61C23E-DE6F-411C-8831-61A38A0627E8}"/>
    <dgm:cxn modelId="{DE8B443C-68BD-B94F-8442-415090DBDE8B}" type="presOf" srcId="{A30D0EB9-91A0-4D25-91B6-86C2C6341317}" destId="{C3AA2B1E-304D-F446-B9BB-9364F057F2F8}" srcOrd="0" destOrd="0" presId="urn:microsoft.com/office/officeart/2008/layout/LinedList"/>
    <dgm:cxn modelId="{1A0A5042-62E2-4DBF-9150-BDE09BF7060F}" srcId="{BABE4E1B-291A-4CAE-A712-6B067A23CC08}" destId="{19920D6A-AAE8-4F5B-80A8-DB9F5E4015DA}" srcOrd="0" destOrd="0" parTransId="{DA525312-8334-40B8-8919-ED412E334A09}" sibTransId="{FBAB7A5B-C579-412A-AAB5-B05F5259DA0C}"/>
    <dgm:cxn modelId="{FCE86D48-E864-1348-8FC7-3C5C84028F47}" type="presOf" srcId="{BB62332F-0BA9-4DEE-B17A-7AC148BBA6F2}" destId="{2199AD77-F6B3-FF46-A29D-CB88D186599E}" srcOrd="0" destOrd="0" presId="urn:microsoft.com/office/officeart/2008/layout/LinedList"/>
    <dgm:cxn modelId="{8E3EF64E-857A-FE48-91A1-2B15F42DC1AE}" type="presOf" srcId="{EFA602BC-EB2F-4368-8647-69710D916711}" destId="{D1C2A7A2-E1EE-A245-815C-630841B369AE}" srcOrd="0" destOrd="0" presId="urn:microsoft.com/office/officeart/2008/layout/LinedList"/>
    <dgm:cxn modelId="{AAA15250-5A8D-40AA-A1BB-AB74A6975E3D}" srcId="{BABE4E1B-291A-4CAE-A712-6B067A23CC08}" destId="{F77FA073-F119-44E9-A727-390595DA54D9}" srcOrd="11" destOrd="0" parTransId="{7AC3BF16-2351-4407-AE52-11374831F6FC}" sibTransId="{BD9DA625-C681-4144-A598-E4CB77EB0F1C}"/>
    <dgm:cxn modelId="{42F09D65-A354-42F8-816F-7C72B6D35B7D}" srcId="{BABE4E1B-291A-4CAE-A712-6B067A23CC08}" destId="{2ED2919C-B896-4263-A78A-4EB600688396}" srcOrd="1" destOrd="0" parTransId="{F5B6BC70-0008-4B07-A5D6-1D46CF68635C}" sibTransId="{5B4A4F17-AB13-423D-A933-61C7D764E670}"/>
    <dgm:cxn modelId="{D476F774-B456-894E-8FAA-D0A541B36FBC}" type="presOf" srcId="{9B8A8436-3912-4AE8-9D42-F2FC3CB50855}" destId="{91513F9D-FE9A-C44D-B378-511BF095605F}" srcOrd="0" destOrd="0" presId="urn:microsoft.com/office/officeart/2008/layout/LinedList"/>
    <dgm:cxn modelId="{5521528B-E71A-3C44-8DA7-801DA73542FE}" type="presOf" srcId="{DBF9F737-0569-40D0-A75A-02C6149677B0}" destId="{28004870-96DE-A54E-ABC8-FEEA4EBB6E1D}" srcOrd="0" destOrd="0" presId="urn:microsoft.com/office/officeart/2008/layout/LinedList"/>
    <dgm:cxn modelId="{A42A5096-48BF-614A-90BD-A3ECA32ED3E8}" type="presOf" srcId="{97C63ABE-286D-4789-94B8-D47FED02C169}" destId="{7D0487EE-E4B8-A148-8BB6-D25CD9AF4B9D}" srcOrd="0" destOrd="0" presId="urn:microsoft.com/office/officeart/2008/layout/LinedList"/>
    <dgm:cxn modelId="{890CA5AF-A9FF-4BEE-918C-1690E5B8411B}" srcId="{BABE4E1B-291A-4CAE-A712-6B067A23CC08}" destId="{BB62332F-0BA9-4DEE-B17A-7AC148BBA6F2}" srcOrd="2" destOrd="0" parTransId="{DC4AFCDC-BFCB-435E-959F-AFBA207FD954}" sibTransId="{3A44AD80-A118-4FBF-91D1-11B76F36ED1C}"/>
    <dgm:cxn modelId="{6D7B42B7-8B19-6644-82B5-73A1F26473DF}" type="presOf" srcId="{BABE4E1B-291A-4CAE-A712-6B067A23CC08}" destId="{95F151C9-3FC5-D348-9C48-BB19EC706EC5}" srcOrd="0" destOrd="0" presId="urn:microsoft.com/office/officeart/2008/layout/LinedList"/>
    <dgm:cxn modelId="{3B04FEB8-A902-44CA-9664-EE6D72E72ED2}" srcId="{BABE4E1B-291A-4CAE-A712-6B067A23CC08}" destId="{25CA47B1-3601-4476-A076-194CDE6E7563}" srcOrd="12" destOrd="0" parTransId="{DC3E42BC-E692-4903-8BDE-5D86F34DF982}" sibTransId="{BDAFAD6D-90BA-454A-A24B-9C58CC67234C}"/>
    <dgm:cxn modelId="{CA45E3B9-2AB0-4AD2-9B04-A04B190F2B57}" srcId="{BABE4E1B-291A-4CAE-A712-6B067A23CC08}" destId="{EFA602BC-EB2F-4368-8647-69710D916711}" srcOrd="10" destOrd="0" parTransId="{9FEFB82C-4F5F-43B6-AD30-D90785F05FFC}" sibTransId="{6D43AA6F-2089-4892-B1C1-65B61A90CA9B}"/>
    <dgm:cxn modelId="{D6967ACC-AE83-4EC6-9039-747B403B6FC5}" srcId="{BABE4E1B-291A-4CAE-A712-6B067A23CC08}" destId="{DBF9F737-0569-40D0-A75A-02C6149677B0}" srcOrd="3" destOrd="0" parTransId="{10AA804B-E65C-4565-BA42-A110A24BF9C8}" sibTransId="{E396EE87-7812-4071-9ABB-F17B37D4CC50}"/>
    <dgm:cxn modelId="{EF5F53DB-AA64-CF40-863E-5E1813C587D6}" type="presOf" srcId="{44605229-9BE6-468D-ADAD-2B6A27E6F714}" destId="{803A3682-9DD8-A140-B200-0EBA7443A441}" srcOrd="0" destOrd="0" presId="urn:microsoft.com/office/officeart/2008/layout/LinedList"/>
    <dgm:cxn modelId="{F2BF83DC-3DF2-46DB-8820-FA67A28EDABC}" srcId="{BABE4E1B-291A-4CAE-A712-6B067A23CC08}" destId="{DB460737-D91E-49C1-A58F-F7DDF2A9B12F}" srcOrd="6" destOrd="0" parTransId="{BA859FFD-B19F-4E6F-A258-125046A28F4B}" sibTransId="{0C0BE6B9-5E4A-4D15-B4A0-17CD20B395FA}"/>
    <dgm:cxn modelId="{8A9C0EE3-3F3A-6B4F-9C38-5A948B8CC204}" type="presOf" srcId="{F77FA073-F119-44E9-A727-390595DA54D9}" destId="{478B6E18-8C3B-F746-9D2E-FD0EBD43E00D}" srcOrd="0" destOrd="0" presId="urn:microsoft.com/office/officeart/2008/layout/LinedList"/>
    <dgm:cxn modelId="{7A0C0EE9-53D8-45D1-AEFE-252D4F6D74BC}" srcId="{BABE4E1B-291A-4CAE-A712-6B067A23CC08}" destId="{44605229-9BE6-468D-ADAD-2B6A27E6F714}" srcOrd="9" destOrd="0" parTransId="{98A7664D-DD6D-4884-89AE-E5183A8E4AE4}" sibTransId="{849EEF45-BDA3-4E9F-86AB-E7D21F6BCDFF}"/>
    <dgm:cxn modelId="{68A8B3EA-2E1B-4EBB-B1CB-6E3C18A3B5A8}" srcId="{BABE4E1B-291A-4CAE-A712-6B067A23CC08}" destId="{A30D0EB9-91A0-4D25-91B6-86C2C6341317}" srcOrd="5" destOrd="0" parTransId="{B4A15C79-F93F-4554-B5BF-FAC244AB1E66}" sibTransId="{F24CCC31-FB3F-434B-B4DE-FC4E3A7CD473}"/>
    <dgm:cxn modelId="{EF7161F0-7B1B-4C88-938F-1F4CAE919E5D}" srcId="{BABE4E1B-291A-4CAE-A712-6B067A23CC08}" destId="{9B8A8436-3912-4AE8-9D42-F2FC3CB50855}" srcOrd="4" destOrd="0" parTransId="{D4E7C64A-1D1F-41F4-B9D6-E2A9E6422CDF}" sibTransId="{73828177-8739-4D61-BF48-5B9B19CADCA2}"/>
    <dgm:cxn modelId="{674C70F1-856B-9046-8E20-25F48C1F1973}" type="presOf" srcId="{DB460737-D91E-49C1-A58F-F7DDF2A9B12F}" destId="{57C6A243-72B9-2245-9AA8-B0FB1F6E2BBB}" srcOrd="0" destOrd="0" presId="urn:microsoft.com/office/officeart/2008/layout/LinedList"/>
    <dgm:cxn modelId="{FF71D1F2-00D8-42CB-BCD6-72A98589F430}" srcId="{BABE4E1B-291A-4CAE-A712-6B067A23CC08}" destId="{97C63ABE-286D-4789-94B8-D47FED02C169}" srcOrd="7" destOrd="0" parTransId="{7D51A1CB-F7F3-4D71-9F8B-849B04A1AB50}" sibTransId="{BF832B5E-5EB2-40E8-AA25-2E247C3AAD84}"/>
    <dgm:cxn modelId="{2B8C44FF-94B4-4B4E-9FC6-14E7B8A999F0}" type="presOf" srcId="{25CA47B1-3601-4476-A076-194CDE6E7563}" destId="{39E6C1B3-D581-D943-80BB-DF56431C379D}" srcOrd="0" destOrd="0" presId="urn:microsoft.com/office/officeart/2008/layout/LinedList"/>
    <dgm:cxn modelId="{CE62F7A6-E0E2-0640-95FA-20E061DEDF4D}" type="presParOf" srcId="{95F151C9-3FC5-D348-9C48-BB19EC706EC5}" destId="{71EC38A5-D962-E64A-B5FE-2F81585DFE4A}" srcOrd="0" destOrd="0" presId="urn:microsoft.com/office/officeart/2008/layout/LinedList"/>
    <dgm:cxn modelId="{3CA1E0D2-6581-584E-9FEF-BEA2F75DC1B5}" type="presParOf" srcId="{95F151C9-3FC5-D348-9C48-BB19EC706EC5}" destId="{6D644BFC-D798-6F40-83E8-9045931D0DDF}" srcOrd="1" destOrd="0" presId="urn:microsoft.com/office/officeart/2008/layout/LinedList"/>
    <dgm:cxn modelId="{B689F819-8DBC-E341-8481-4D0C2F9E3C8D}" type="presParOf" srcId="{6D644BFC-D798-6F40-83E8-9045931D0DDF}" destId="{A71F3185-2CAD-9146-849C-897ECBD5F18D}" srcOrd="0" destOrd="0" presId="urn:microsoft.com/office/officeart/2008/layout/LinedList"/>
    <dgm:cxn modelId="{FEAEDC80-98C7-5247-9325-42E4EC523CE1}" type="presParOf" srcId="{6D644BFC-D798-6F40-83E8-9045931D0DDF}" destId="{37C5055B-2F02-3442-A438-BB7518BDC441}" srcOrd="1" destOrd="0" presId="urn:microsoft.com/office/officeart/2008/layout/LinedList"/>
    <dgm:cxn modelId="{F8AE804E-0200-9347-BEF5-B6342A9637AD}" type="presParOf" srcId="{95F151C9-3FC5-D348-9C48-BB19EC706EC5}" destId="{DAB45125-0435-C645-BEA0-C8098BEB088D}" srcOrd="2" destOrd="0" presId="urn:microsoft.com/office/officeart/2008/layout/LinedList"/>
    <dgm:cxn modelId="{49BF4CA9-C864-8E4D-B491-BF0F89EEC619}" type="presParOf" srcId="{95F151C9-3FC5-D348-9C48-BB19EC706EC5}" destId="{DE1549E2-AB56-0C40-9D0B-BFCDBBDE8396}" srcOrd="3" destOrd="0" presId="urn:microsoft.com/office/officeart/2008/layout/LinedList"/>
    <dgm:cxn modelId="{D0DAAEF8-382A-3144-9CF7-AEEE619D8314}" type="presParOf" srcId="{DE1549E2-AB56-0C40-9D0B-BFCDBBDE8396}" destId="{588911AE-2244-FA49-B8E0-DE791C68FD33}" srcOrd="0" destOrd="0" presId="urn:microsoft.com/office/officeart/2008/layout/LinedList"/>
    <dgm:cxn modelId="{81B4A134-36BB-E246-A3B7-EE6703CCA07A}" type="presParOf" srcId="{DE1549E2-AB56-0C40-9D0B-BFCDBBDE8396}" destId="{815094FE-84AE-9D4A-8B5B-37BC800A82E7}" srcOrd="1" destOrd="0" presId="urn:microsoft.com/office/officeart/2008/layout/LinedList"/>
    <dgm:cxn modelId="{6481CB4C-3D19-E240-978E-81E3AB3DA04E}" type="presParOf" srcId="{95F151C9-3FC5-D348-9C48-BB19EC706EC5}" destId="{1988FC6F-09A2-534D-BA40-7927859210D5}" srcOrd="4" destOrd="0" presId="urn:microsoft.com/office/officeart/2008/layout/LinedList"/>
    <dgm:cxn modelId="{5A88FCD7-7E5C-6346-856D-4CF7D948FED3}" type="presParOf" srcId="{95F151C9-3FC5-D348-9C48-BB19EC706EC5}" destId="{A5E4723A-AAD1-0741-AFA5-A95D79B78BD2}" srcOrd="5" destOrd="0" presId="urn:microsoft.com/office/officeart/2008/layout/LinedList"/>
    <dgm:cxn modelId="{41CE5086-0A1A-4549-9DE9-B142525F0458}" type="presParOf" srcId="{A5E4723A-AAD1-0741-AFA5-A95D79B78BD2}" destId="{2199AD77-F6B3-FF46-A29D-CB88D186599E}" srcOrd="0" destOrd="0" presId="urn:microsoft.com/office/officeart/2008/layout/LinedList"/>
    <dgm:cxn modelId="{B1E15AE5-54D5-114E-890A-08ED4C092EF8}" type="presParOf" srcId="{A5E4723A-AAD1-0741-AFA5-A95D79B78BD2}" destId="{91D37A8C-54B6-DE4B-B07B-15B919686DAC}" srcOrd="1" destOrd="0" presId="urn:microsoft.com/office/officeart/2008/layout/LinedList"/>
    <dgm:cxn modelId="{6464B448-4675-EB45-9165-81F29F627341}" type="presParOf" srcId="{95F151C9-3FC5-D348-9C48-BB19EC706EC5}" destId="{63E39246-73BA-D04B-B6D7-DC470C9E140C}" srcOrd="6" destOrd="0" presId="urn:microsoft.com/office/officeart/2008/layout/LinedList"/>
    <dgm:cxn modelId="{48BD69BD-73F2-A942-A293-0010397E99B0}" type="presParOf" srcId="{95F151C9-3FC5-D348-9C48-BB19EC706EC5}" destId="{2A824E0F-3926-654C-B1B8-A1AA8076C0D3}" srcOrd="7" destOrd="0" presId="urn:microsoft.com/office/officeart/2008/layout/LinedList"/>
    <dgm:cxn modelId="{8C5D1729-F1EB-3E4F-8CF9-4C2457D6B882}" type="presParOf" srcId="{2A824E0F-3926-654C-B1B8-A1AA8076C0D3}" destId="{28004870-96DE-A54E-ABC8-FEEA4EBB6E1D}" srcOrd="0" destOrd="0" presId="urn:microsoft.com/office/officeart/2008/layout/LinedList"/>
    <dgm:cxn modelId="{A18D46DA-5000-074F-B6DC-13BD50E3542A}" type="presParOf" srcId="{2A824E0F-3926-654C-B1B8-A1AA8076C0D3}" destId="{EB82C7C1-79DC-1348-96B0-2785E30218FD}" srcOrd="1" destOrd="0" presId="urn:microsoft.com/office/officeart/2008/layout/LinedList"/>
    <dgm:cxn modelId="{B7B0AC05-D4C1-D043-80DD-4C361A742FEF}" type="presParOf" srcId="{95F151C9-3FC5-D348-9C48-BB19EC706EC5}" destId="{086D9476-8F86-A643-B8C2-76917807A81A}" srcOrd="8" destOrd="0" presId="urn:microsoft.com/office/officeart/2008/layout/LinedList"/>
    <dgm:cxn modelId="{7BD6CDE3-DEE9-D946-B1EE-194DE369AEEE}" type="presParOf" srcId="{95F151C9-3FC5-D348-9C48-BB19EC706EC5}" destId="{F3A37371-7E47-8D4D-A915-A80700928E54}" srcOrd="9" destOrd="0" presId="urn:microsoft.com/office/officeart/2008/layout/LinedList"/>
    <dgm:cxn modelId="{C49A4A9E-5CEF-DD49-B4D8-D1B63E828C50}" type="presParOf" srcId="{F3A37371-7E47-8D4D-A915-A80700928E54}" destId="{91513F9D-FE9A-C44D-B378-511BF095605F}" srcOrd="0" destOrd="0" presId="urn:microsoft.com/office/officeart/2008/layout/LinedList"/>
    <dgm:cxn modelId="{C78E524C-8258-FB48-BD8C-8D3D52154D3F}" type="presParOf" srcId="{F3A37371-7E47-8D4D-A915-A80700928E54}" destId="{0EF4C4EF-C33F-1D43-BDCF-AA09D3648007}" srcOrd="1" destOrd="0" presId="urn:microsoft.com/office/officeart/2008/layout/LinedList"/>
    <dgm:cxn modelId="{2CF1CDEC-17A3-5944-86F8-E6F33FFEC9A1}" type="presParOf" srcId="{95F151C9-3FC5-D348-9C48-BB19EC706EC5}" destId="{A0322002-29A2-3640-9FD2-F4F644A99FEA}" srcOrd="10" destOrd="0" presId="urn:microsoft.com/office/officeart/2008/layout/LinedList"/>
    <dgm:cxn modelId="{D866A12F-2C39-2846-9F07-2EB5A8524526}" type="presParOf" srcId="{95F151C9-3FC5-D348-9C48-BB19EC706EC5}" destId="{557C18BA-97DD-1646-B59A-C7257DF1811D}" srcOrd="11" destOrd="0" presId="urn:microsoft.com/office/officeart/2008/layout/LinedList"/>
    <dgm:cxn modelId="{4C471571-D938-A54F-8649-A31660A476D6}" type="presParOf" srcId="{557C18BA-97DD-1646-B59A-C7257DF1811D}" destId="{C3AA2B1E-304D-F446-B9BB-9364F057F2F8}" srcOrd="0" destOrd="0" presId="urn:microsoft.com/office/officeart/2008/layout/LinedList"/>
    <dgm:cxn modelId="{109F1994-1842-3443-8817-6A656C89B1B1}" type="presParOf" srcId="{557C18BA-97DD-1646-B59A-C7257DF1811D}" destId="{AD93468C-2E66-9B43-A607-8BD74499D033}" srcOrd="1" destOrd="0" presId="urn:microsoft.com/office/officeart/2008/layout/LinedList"/>
    <dgm:cxn modelId="{50AA1633-6860-454A-9570-A74AF6739382}" type="presParOf" srcId="{95F151C9-3FC5-D348-9C48-BB19EC706EC5}" destId="{9447FA4E-71AB-F94A-87C2-D962F383A08B}" srcOrd="12" destOrd="0" presId="urn:microsoft.com/office/officeart/2008/layout/LinedList"/>
    <dgm:cxn modelId="{2594F0EB-F54F-7142-B3B7-C11E7E8903CA}" type="presParOf" srcId="{95F151C9-3FC5-D348-9C48-BB19EC706EC5}" destId="{4ADA007F-565D-334A-89D7-74F47301CE3B}" srcOrd="13" destOrd="0" presId="urn:microsoft.com/office/officeart/2008/layout/LinedList"/>
    <dgm:cxn modelId="{C53DB260-2401-5545-B467-BA3424A23399}" type="presParOf" srcId="{4ADA007F-565D-334A-89D7-74F47301CE3B}" destId="{57C6A243-72B9-2245-9AA8-B0FB1F6E2BBB}" srcOrd="0" destOrd="0" presId="urn:microsoft.com/office/officeart/2008/layout/LinedList"/>
    <dgm:cxn modelId="{AEBCAE35-32AF-5747-9254-7993ADB72ADF}" type="presParOf" srcId="{4ADA007F-565D-334A-89D7-74F47301CE3B}" destId="{460D0F0A-A648-4949-A46E-06FA6D972262}" srcOrd="1" destOrd="0" presId="urn:microsoft.com/office/officeart/2008/layout/LinedList"/>
    <dgm:cxn modelId="{DE8D1BD4-0F80-FE4F-B025-11B1F9E81C33}" type="presParOf" srcId="{95F151C9-3FC5-D348-9C48-BB19EC706EC5}" destId="{7B44B723-16C3-5645-B6D8-B1051E92C75F}" srcOrd="14" destOrd="0" presId="urn:microsoft.com/office/officeart/2008/layout/LinedList"/>
    <dgm:cxn modelId="{257BD2AA-B4DC-8649-B848-0084E1A6045D}" type="presParOf" srcId="{95F151C9-3FC5-D348-9C48-BB19EC706EC5}" destId="{2CA3ED15-5737-ED42-B20A-2D3C85EE0ABF}" srcOrd="15" destOrd="0" presId="urn:microsoft.com/office/officeart/2008/layout/LinedList"/>
    <dgm:cxn modelId="{34F07F98-EAF6-4C46-898C-5FE47B7E0EEF}" type="presParOf" srcId="{2CA3ED15-5737-ED42-B20A-2D3C85EE0ABF}" destId="{7D0487EE-E4B8-A148-8BB6-D25CD9AF4B9D}" srcOrd="0" destOrd="0" presId="urn:microsoft.com/office/officeart/2008/layout/LinedList"/>
    <dgm:cxn modelId="{494CDF7A-5DC8-1246-BAAB-2DAC668FA071}" type="presParOf" srcId="{2CA3ED15-5737-ED42-B20A-2D3C85EE0ABF}" destId="{4693C611-E14F-1E43-A76B-AD6A7FDBBF8D}" srcOrd="1" destOrd="0" presId="urn:microsoft.com/office/officeart/2008/layout/LinedList"/>
    <dgm:cxn modelId="{470736CC-FB5E-8F4C-A86F-3218972C7C67}" type="presParOf" srcId="{95F151C9-3FC5-D348-9C48-BB19EC706EC5}" destId="{868F7FE9-24CB-8341-82E1-D443FEBE7859}" srcOrd="16" destOrd="0" presId="urn:microsoft.com/office/officeart/2008/layout/LinedList"/>
    <dgm:cxn modelId="{3B4419C2-703E-BC41-802E-CA2AB78AD513}" type="presParOf" srcId="{95F151C9-3FC5-D348-9C48-BB19EC706EC5}" destId="{A08BFA1C-B116-6A46-8C0B-25977B450832}" srcOrd="17" destOrd="0" presId="urn:microsoft.com/office/officeart/2008/layout/LinedList"/>
    <dgm:cxn modelId="{065EACB8-61CC-C542-84E7-8FB392F262C0}" type="presParOf" srcId="{A08BFA1C-B116-6A46-8C0B-25977B450832}" destId="{6336ECBB-D0BC-9644-88E1-BA8A9B4AF24E}" srcOrd="0" destOrd="0" presId="urn:microsoft.com/office/officeart/2008/layout/LinedList"/>
    <dgm:cxn modelId="{7E2E18D2-E28D-F14B-9110-F3766C8AF4A2}" type="presParOf" srcId="{A08BFA1C-B116-6A46-8C0B-25977B450832}" destId="{9B05B87A-1066-5341-B55E-F37E9DF0D28F}" srcOrd="1" destOrd="0" presId="urn:microsoft.com/office/officeart/2008/layout/LinedList"/>
    <dgm:cxn modelId="{23D64B7E-793B-4846-8896-56F1A6401C1B}" type="presParOf" srcId="{95F151C9-3FC5-D348-9C48-BB19EC706EC5}" destId="{BAF47862-1ED2-3F4F-B270-8970FD0E26DB}" srcOrd="18" destOrd="0" presId="urn:microsoft.com/office/officeart/2008/layout/LinedList"/>
    <dgm:cxn modelId="{F28CDBCB-1C29-5948-980E-CA5EE870D272}" type="presParOf" srcId="{95F151C9-3FC5-D348-9C48-BB19EC706EC5}" destId="{071BD69F-B1BB-6B41-9289-F513B9859DD7}" srcOrd="19" destOrd="0" presId="urn:microsoft.com/office/officeart/2008/layout/LinedList"/>
    <dgm:cxn modelId="{A0FB881D-897E-7C48-AED1-C6CC251EAA7B}" type="presParOf" srcId="{071BD69F-B1BB-6B41-9289-F513B9859DD7}" destId="{803A3682-9DD8-A140-B200-0EBA7443A441}" srcOrd="0" destOrd="0" presId="urn:microsoft.com/office/officeart/2008/layout/LinedList"/>
    <dgm:cxn modelId="{1052D7CF-CDEA-5D48-B2BE-81583F4AD3D4}" type="presParOf" srcId="{071BD69F-B1BB-6B41-9289-F513B9859DD7}" destId="{377118E0-CB7B-E74D-A15B-8A13BCAE0273}" srcOrd="1" destOrd="0" presId="urn:microsoft.com/office/officeart/2008/layout/LinedList"/>
    <dgm:cxn modelId="{AEDD9EA6-AB22-EA4D-9F1C-9F976AB9539E}" type="presParOf" srcId="{95F151C9-3FC5-D348-9C48-BB19EC706EC5}" destId="{D9DE2F61-7F44-9646-BE82-5C5D4E4924C6}" srcOrd="20" destOrd="0" presId="urn:microsoft.com/office/officeart/2008/layout/LinedList"/>
    <dgm:cxn modelId="{FDB2459D-3C72-A341-85E3-218FFF49F89C}" type="presParOf" srcId="{95F151C9-3FC5-D348-9C48-BB19EC706EC5}" destId="{1769D4EA-C34A-434F-8CD5-477E2EB67129}" srcOrd="21" destOrd="0" presId="urn:microsoft.com/office/officeart/2008/layout/LinedList"/>
    <dgm:cxn modelId="{AF750E55-B9D1-A844-88AD-1ADA9175DDBB}" type="presParOf" srcId="{1769D4EA-C34A-434F-8CD5-477E2EB67129}" destId="{D1C2A7A2-E1EE-A245-815C-630841B369AE}" srcOrd="0" destOrd="0" presId="urn:microsoft.com/office/officeart/2008/layout/LinedList"/>
    <dgm:cxn modelId="{C6BD1B75-F053-9443-B7FD-7F01D099C131}" type="presParOf" srcId="{1769D4EA-C34A-434F-8CD5-477E2EB67129}" destId="{8A54FAE8-CD09-E140-8651-382FDC3C972C}" srcOrd="1" destOrd="0" presId="urn:microsoft.com/office/officeart/2008/layout/LinedList"/>
    <dgm:cxn modelId="{0AEE60ED-6FD7-0D47-9B8A-19D8AB5945CE}" type="presParOf" srcId="{95F151C9-3FC5-D348-9C48-BB19EC706EC5}" destId="{2BF004EA-0221-A846-8296-856732405B25}" srcOrd="22" destOrd="0" presId="urn:microsoft.com/office/officeart/2008/layout/LinedList"/>
    <dgm:cxn modelId="{DCF03353-3820-8F4A-B85D-3573B54704A0}" type="presParOf" srcId="{95F151C9-3FC5-D348-9C48-BB19EC706EC5}" destId="{E10BA569-2795-F54F-BB16-D1AF103BFAFD}" srcOrd="23" destOrd="0" presId="urn:microsoft.com/office/officeart/2008/layout/LinedList"/>
    <dgm:cxn modelId="{BE54D94E-A7A4-6D46-8E50-A9ED823C4071}" type="presParOf" srcId="{E10BA569-2795-F54F-BB16-D1AF103BFAFD}" destId="{478B6E18-8C3B-F746-9D2E-FD0EBD43E00D}" srcOrd="0" destOrd="0" presId="urn:microsoft.com/office/officeart/2008/layout/LinedList"/>
    <dgm:cxn modelId="{B3599866-E243-BF4C-AC2A-22737582F251}" type="presParOf" srcId="{E10BA569-2795-F54F-BB16-D1AF103BFAFD}" destId="{63E38EE9-92B2-4A41-A134-F0C34EB75407}" srcOrd="1" destOrd="0" presId="urn:microsoft.com/office/officeart/2008/layout/LinedList"/>
    <dgm:cxn modelId="{4E4EABE8-7F15-9844-9313-37118A70AA4B}" type="presParOf" srcId="{95F151C9-3FC5-D348-9C48-BB19EC706EC5}" destId="{BDC438AD-C61F-5440-AF91-3668C74F4459}" srcOrd="24" destOrd="0" presId="urn:microsoft.com/office/officeart/2008/layout/LinedList"/>
    <dgm:cxn modelId="{04926B8E-B6B6-3648-BF9B-BD33F928CB82}" type="presParOf" srcId="{95F151C9-3FC5-D348-9C48-BB19EC706EC5}" destId="{345725B8-722C-C84C-A247-80C7256D6BC6}" srcOrd="25" destOrd="0" presId="urn:microsoft.com/office/officeart/2008/layout/LinedList"/>
    <dgm:cxn modelId="{05A7D82B-580D-8544-A20F-826563CCF0AE}" type="presParOf" srcId="{345725B8-722C-C84C-A247-80C7256D6BC6}" destId="{39E6C1B3-D581-D943-80BB-DF56431C379D}" srcOrd="0" destOrd="0" presId="urn:microsoft.com/office/officeart/2008/layout/LinedList"/>
    <dgm:cxn modelId="{39DF1520-CE56-1544-AC89-D32551F5F0EF}" type="presParOf" srcId="{345725B8-722C-C84C-A247-80C7256D6BC6}" destId="{5BA378EE-2D9E-A841-864A-D319BBBDD1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BF1E372-2F39-4F72-96A5-B3F333D4A9B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F7A5CD1-68C5-4C00-86B2-3030D9C832A7}">
      <dgm:prSet/>
      <dgm:spPr/>
      <dgm:t>
        <a:bodyPr/>
        <a:lstStyle/>
        <a:p>
          <a:r>
            <a:rPr lang="en-US"/>
            <a:t>Calm zone </a:t>
          </a:r>
        </a:p>
      </dgm:t>
    </dgm:pt>
    <dgm:pt modelId="{4E1A6666-E69A-4C7F-9479-7A2999CD89BD}" type="parTrans" cxnId="{80E66661-AEC5-45DB-9299-2C2FC13E599D}">
      <dgm:prSet/>
      <dgm:spPr/>
      <dgm:t>
        <a:bodyPr/>
        <a:lstStyle/>
        <a:p>
          <a:endParaRPr lang="en-US"/>
        </a:p>
      </dgm:t>
    </dgm:pt>
    <dgm:pt modelId="{A9B1328F-5B84-4FAF-9156-7BFFCCDD4C6E}" type="sibTrans" cxnId="{80E66661-AEC5-45DB-9299-2C2FC13E599D}">
      <dgm:prSet/>
      <dgm:spPr/>
      <dgm:t>
        <a:bodyPr/>
        <a:lstStyle/>
        <a:p>
          <a:endParaRPr lang="en-US"/>
        </a:p>
      </dgm:t>
    </dgm:pt>
    <dgm:pt modelId="{BEC6A70B-D0BB-4BE2-8E87-B93434066717}">
      <dgm:prSet/>
      <dgm:spPr/>
      <dgm:t>
        <a:bodyPr/>
        <a:lstStyle/>
        <a:p>
          <a:r>
            <a:rPr lang="en-US"/>
            <a:t>Headspace</a:t>
          </a:r>
        </a:p>
      </dgm:t>
    </dgm:pt>
    <dgm:pt modelId="{9DFE6F4C-ADDE-4810-A473-39EC6878B8C8}" type="parTrans" cxnId="{3C758005-3574-4ACB-8DF0-2597B823DB19}">
      <dgm:prSet/>
      <dgm:spPr/>
      <dgm:t>
        <a:bodyPr/>
        <a:lstStyle/>
        <a:p>
          <a:endParaRPr lang="en-US"/>
        </a:p>
      </dgm:t>
    </dgm:pt>
    <dgm:pt modelId="{80242832-16DA-4A45-97F0-D4E5F7C27283}" type="sibTrans" cxnId="{3C758005-3574-4ACB-8DF0-2597B823DB19}">
      <dgm:prSet/>
      <dgm:spPr/>
      <dgm:t>
        <a:bodyPr/>
        <a:lstStyle/>
        <a:p>
          <a:endParaRPr lang="en-US"/>
        </a:p>
      </dgm:t>
    </dgm:pt>
    <dgm:pt modelId="{999EB289-16B3-4265-89C0-1F7EDC14591F}">
      <dgm:prSet/>
      <dgm:spPr/>
      <dgm:t>
        <a:bodyPr/>
        <a:lstStyle/>
        <a:p>
          <a:r>
            <a:rPr lang="en-US"/>
            <a:t>Young Minds</a:t>
          </a:r>
        </a:p>
      </dgm:t>
    </dgm:pt>
    <dgm:pt modelId="{B9E01A3F-4B51-4939-806A-EAD42B3B5E51}" type="parTrans" cxnId="{012C0732-023F-4AE4-B408-8B8BA728F64C}">
      <dgm:prSet/>
      <dgm:spPr/>
      <dgm:t>
        <a:bodyPr/>
        <a:lstStyle/>
        <a:p>
          <a:endParaRPr lang="en-US"/>
        </a:p>
      </dgm:t>
    </dgm:pt>
    <dgm:pt modelId="{6F0A368B-1706-4525-91C4-032FED71FE1D}" type="sibTrans" cxnId="{012C0732-023F-4AE4-B408-8B8BA728F64C}">
      <dgm:prSet/>
      <dgm:spPr/>
      <dgm:t>
        <a:bodyPr/>
        <a:lstStyle/>
        <a:p>
          <a:endParaRPr lang="en-US"/>
        </a:p>
      </dgm:t>
    </dgm:pt>
    <dgm:pt modelId="{266BA376-C4D9-4CBB-8A1C-0B704BE8B476}">
      <dgm:prSet/>
      <dgm:spPr/>
      <dgm:t>
        <a:bodyPr/>
        <a:lstStyle/>
        <a:p>
          <a:r>
            <a:rPr lang="en-US"/>
            <a:t>ChildLine </a:t>
          </a:r>
        </a:p>
      </dgm:t>
    </dgm:pt>
    <dgm:pt modelId="{555C5F3F-7779-4811-96B5-3924C6064AA9}" type="parTrans" cxnId="{DDDEF9A2-6880-4D7A-ABA2-47B6F4F229F8}">
      <dgm:prSet/>
      <dgm:spPr/>
      <dgm:t>
        <a:bodyPr/>
        <a:lstStyle/>
        <a:p>
          <a:endParaRPr lang="en-US"/>
        </a:p>
      </dgm:t>
    </dgm:pt>
    <dgm:pt modelId="{F7E84C25-E24D-45BF-8598-075CB9ACBFD5}" type="sibTrans" cxnId="{DDDEF9A2-6880-4D7A-ABA2-47B6F4F229F8}">
      <dgm:prSet/>
      <dgm:spPr/>
      <dgm:t>
        <a:bodyPr/>
        <a:lstStyle/>
        <a:p>
          <a:endParaRPr lang="en-US"/>
        </a:p>
      </dgm:t>
    </dgm:pt>
    <dgm:pt modelId="{9D3FD4CB-7309-4516-9D3D-E41B15D5A48F}">
      <dgm:prSet/>
      <dgm:spPr/>
      <dgm:t>
        <a:bodyPr/>
        <a:lstStyle/>
        <a:p>
          <a:r>
            <a:rPr lang="en-US"/>
            <a:t>Mind</a:t>
          </a:r>
        </a:p>
      </dgm:t>
    </dgm:pt>
    <dgm:pt modelId="{4F2BDEC1-B223-4C73-9BC9-38FBE4427DB9}" type="parTrans" cxnId="{557C236B-B571-402A-8F8C-04DA724F9151}">
      <dgm:prSet/>
      <dgm:spPr/>
      <dgm:t>
        <a:bodyPr/>
        <a:lstStyle/>
        <a:p>
          <a:endParaRPr lang="en-US"/>
        </a:p>
      </dgm:t>
    </dgm:pt>
    <dgm:pt modelId="{24BF3B54-D48E-4623-8CCD-7AE67A9D5FBC}" type="sibTrans" cxnId="{557C236B-B571-402A-8F8C-04DA724F9151}">
      <dgm:prSet/>
      <dgm:spPr/>
      <dgm:t>
        <a:bodyPr/>
        <a:lstStyle/>
        <a:p>
          <a:endParaRPr lang="en-US"/>
        </a:p>
      </dgm:t>
    </dgm:pt>
    <dgm:pt modelId="{76E2A910-741D-4E45-848D-F421F2093FC9}">
      <dgm:prSet/>
      <dgm:spPr/>
      <dgm:t>
        <a:bodyPr/>
        <a:lstStyle/>
        <a:p>
          <a:r>
            <a:rPr lang="en-US"/>
            <a:t>Action for Happiness</a:t>
          </a:r>
        </a:p>
      </dgm:t>
    </dgm:pt>
    <dgm:pt modelId="{37002238-C8B5-4B52-AC9A-32D45A1CA81A}" type="parTrans" cxnId="{6F39711E-017F-4B35-8EB1-D443F617AB43}">
      <dgm:prSet/>
      <dgm:spPr/>
      <dgm:t>
        <a:bodyPr/>
        <a:lstStyle/>
        <a:p>
          <a:endParaRPr lang="en-US"/>
        </a:p>
      </dgm:t>
    </dgm:pt>
    <dgm:pt modelId="{B07BAAD2-487B-45DE-BF0D-46889BA9F564}" type="sibTrans" cxnId="{6F39711E-017F-4B35-8EB1-D443F617AB43}">
      <dgm:prSet/>
      <dgm:spPr/>
      <dgm:t>
        <a:bodyPr/>
        <a:lstStyle/>
        <a:p>
          <a:endParaRPr lang="en-US"/>
        </a:p>
      </dgm:t>
    </dgm:pt>
    <dgm:pt modelId="{8DB7D244-C842-DE48-837B-2C5E373E815A}" type="pres">
      <dgm:prSet presAssocID="{BBF1E372-2F39-4F72-96A5-B3F333D4A9BE}" presName="linear" presStyleCnt="0">
        <dgm:presLayoutVars>
          <dgm:animLvl val="lvl"/>
          <dgm:resizeHandles val="exact"/>
        </dgm:presLayoutVars>
      </dgm:prSet>
      <dgm:spPr/>
    </dgm:pt>
    <dgm:pt modelId="{113DEBEA-6318-C84E-B82E-888D469F177B}" type="pres">
      <dgm:prSet presAssocID="{EF7A5CD1-68C5-4C00-86B2-3030D9C832A7}" presName="parentText" presStyleLbl="node1" presStyleIdx="0" presStyleCnt="6">
        <dgm:presLayoutVars>
          <dgm:chMax val="0"/>
          <dgm:bulletEnabled val="1"/>
        </dgm:presLayoutVars>
      </dgm:prSet>
      <dgm:spPr/>
    </dgm:pt>
    <dgm:pt modelId="{FA20E8A8-646D-7E43-A3F5-DC2C7EA8CD5E}" type="pres">
      <dgm:prSet presAssocID="{A9B1328F-5B84-4FAF-9156-7BFFCCDD4C6E}" presName="spacer" presStyleCnt="0"/>
      <dgm:spPr/>
    </dgm:pt>
    <dgm:pt modelId="{A584D0CF-612F-3941-9DBB-EB690FE36DD4}" type="pres">
      <dgm:prSet presAssocID="{BEC6A70B-D0BB-4BE2-8E87-B93434066717}" presName="parentText" presStyleLbl="node1" presStyleIdx="1" presStyleCnt="6">
        <dgm:presLayoutVars>
          <dgm:chMax val="0"/>
          <dgm:bulletEnabled val="1"/>
        </dgm:presLayoutVars>
      </dgm:prSet>
      <dgm:spPr/>
    </dgm:pt>
    <dgm:pt modelId="{5D22490A-FF8C-C04F-B84D-42F371D119AD}" type="pres">
      <dgm:prSet presAssocID="{80242832-16DA-4A45-97F0-D4E5F7C27283}" presName="spacer" presStyleCnt="0"/>
      <dgm:spPr/>
    </dgm:pt>
    <dgm:pt modelId="{E39E41FC-48BF-E341-A6F5-5719011F9867}" type="pres">
      <dgm:prSet presAssocID="{999EB289-16B3-4265-89C0-1F7EDC14591F}" presName="parentText" presStyleLbl="node1" presStyleIdx="2" presStyleCnt="6">
        <dgm:presLayoutVars>
          <dgm:chMax val="0"/>
          <dgm:bulletEnabled val="1"/>
        </dgm:presLayoutVars>
      </dgm:prSet>
      <dgm:spPr/>
    </dgm:pt>
    <dgm:pt modelId="{078FA4C4-1F96-FF44-8E98-72C4A710A4C2}" type="pres">
      <dgm:prSet presAssocID="{6F0A368B-1706-4525-91C4-032FED71FE1D}" presName="spacer" presStyleCnt="0"/>
      <dgm:spPr/>
    </dgm:pt>
    <dgm:pt modelId="{A785DCBC-71C7-1E4C-87BA-493D3AA47B2E}" type="pres">
      <dgm:prSet presAssocID="{266BA376-C4D9-4CBB-8A1C-0B704BE8B476}" presName="parentText" presStyleLbl="node1" presStyleIdx="3" presStyleCnt="6">
        <dgm:presLayoutVars>
          <dgm:chMax val="0"/>
          <dgm:bulletEnabled val="1"/>
        </dgm:presLayoutVars>
      </dgm:prSet>
      <dgm:spPr/>
    </dgm:pt>
    <dgm:pt modelId="{90B8B438-A817-1640-ABEE-E34D61647DE5}" type="pres">
      <dgm:prSet presAssocID="{F7E84C25-E24D-45BF-8598-075CB9ACBFD5}" presName="spacer" presStyleCnt="0"/>
      <dgm:spPr/>
    </dgm:pt>
    <dgm:pt modelId="{661371B8-03AF-1849-B27B-64D4814CBF8D}" type="pres">
      <dgm:prSet presAssocID="{9D3FD4CB-7309-4516-9D3D-E41B15D5A48F}" presName="parentText" presStyleLbl="node1" presStyleIdx="4" presStyleCnt="6">
        <dgm:presLayoutVars>
          <dgm:chMax val="0"/>
          <dgm:bulletEnabled val="1"/>
        </dgm:presLayoutVars>
      </dgm:prSet>
      <dgm:spPr/>
    </dgm:pt>
    <dgm:pt modelId="{CAFB5D55-A7BF-D74F-B9C8-2A39FF55BDFB}" type="pres">
      <dgm:prSet presAssocID="{24BF3B54-D48E-4623-8CCD-7AE67A9D5FBC}" presName="spacer" presStyleCnt="0"/>
      <dgm:spPr/>
    </dgm:pt>
    <dgm:pt modelId="{8BBD684A-F456-C24E-A99D-EEB249B0A0A6}" type="pres">
      <dgm:prSet presAssocID="{76E2A910-741D-4E45-848D-F421F2093FC9}" presName="parentText" presStyleLbl="node1" presStyleIdx="5" presStyleCnt="6">
        <dgm:presLayoutVars>
          <dgm:chMax val="0"/>
          <dgm:bulletEnabled val="1"/>
        </dgm:presLayoutVars>
      </dgm:prSet>
      <dgm:spPr/>
    </dgm:pt>
  </dgm:ptLst>
  <dgm:cxnLst>
    <dgm:cxn modelId="{3C758005-3574-4ACB-8DF0-2597B823DB19}" srcId="{BBF1E372-2F39-4F72-96A5-B3F333D4A9BE}" destId="{BEC6A70B-D0BB-4BE2-8E87-B93434066717}" srcOrd="1" destOrd="0" parTransId="{9DFE6F4C-ADDE-4810-A473-39EC6878B8C8}" sibTransId="{80242832-16DA-4A45-97F0-D4E5F7C27283}"/>
    <dgm:cxn modelId="{F2CF520A-7651-F84C-9E74-0A683DCD6414}" type="presOf" srcId="{BBF1E372-2F39-4F72-96A5-B3F333D4A9BE}" destId="{8DB7D244-C842-DE48-837B-2C5E373E815A}" srcOrd="0" destOrd="0" presId="urn:microsoft.com/office/officeart/2005/8/layout/vList2"/>
    <dgm:cxn modelId="{5F64FE17-DB40-1D4F-810C-631BD8B61718}" type="presOf" srcId="{266BA376-C4D9-4CBB-8A1C-0B704BE8B476}" destId="{A785DCBC-71C7-1E4C-87BA-493D3AA47B2E}" srcOrd="0" destOrd="0" presId="urn:microsoft.com/office/officeart/2005/8/layout/vList2"/>
    <dgm:cxn modelId="{6F39711E-017F-4B35-8EB1-D443F617AB43}" srcId="{BBF1E372-2F39-4F72-96A5-B3F333D4A9BE}" destId="{76E2A910-741D-4E45-848D-F421F2093FC9}" srcOrd="5" destOrd="0" parTransId="{37002238-C8B5-4B52-AC9A-32D45A1CA81A}" sibTransId="{B07BAAD2-487B-45DE-BF0D-46889BA9F564}"/>
    <dgm:cxn modelId="{D5157D2F-810A-0C46-AAFC-B8979DF1E959}" type="presOf" srcId="{EF7A5CD1-68C5-4C00-86B2-3030D9C832A7}" destId="{113DEBEA-6318-C84E-B82E-888D469F177B}" srcOrd="0" destOrd="0" presId="urn:microsoft.com/office/officeart/2005/8/layout/vList2"/>
    <dgm:cxn modelId="{012C0732-023F-4AE4-B408-8B8BA728F64C}" srcId="{BBF1E372-2F39-4F72-96A5-B3F333D4A9BE}" destId="{999EB289-16B3-4265-89C0-1F7EDC14591F}" srcOrd="2" destOrd="0" parTransId="{B9E01A3F-4B51-4939-806A-EAD42B3B5E51}" sibTransId="{6F0A368B-1706-4525-91C4-032FED71FE1D}"/>
    <dgm:cxn modelId="{B1442135-0FBD-E94B-819C-2C971D633373}" type="presOf" srcId="{76E2A910-741D-4E45-848D-F421F2093FC9}" destId="{8BBD684A-F456-C24E-A99D-EEB249B0A0A6}" srcOrd="0" destOrd="0" presId="urn:microsoft.com/office/officeart/2005/8/layout/vList2"/>
    <dgm:cxn modelId="{94888B5E-D31B-A74D-920A-A946EA7EF4F5}" type="presOf" srcId="{9D3FD4CB-7309-4516-9D3D-E41B15D5A48F}" destId="{661371B8-03AF-1849-B27B-64D4814CBF8D}" srcOrd="0" destOrd="0" presId="urn:microsoft.com/office/officeart/2005/8/layout/vList2"/>
    <dgm:cxn modelId="{80E66661-AEC5-45DB-9299-2C2FC13E599D}" srcId="{BBF1E372-2F39-4F72-96A5-B3F333D4A9BE}" destId="{EF7A5CD1-68C5-4C00-86B2-3030D9C832A7}" srcOrd="0" destOrd="0" parTransId="{4E1A6666-E69A-4C7F-9479-7A2999CD89BD}" sibTransId="{A9B1328F-5B84-4FAF-9156-7BFFCCDD4C6E}"/>
    <dgm:cxn modelId="{2D8E2067-2056-244B-930C-89DCEB8BD5AB}" type="presOf" srcId="{BEC6A70B-D0BB-4BE2-8E87-B93434066717}" destId="{A584D0CF-612F-3941-9DBB-EB690FE36DD4}" srcOrd="0" destOrd="0" presId="urn:microsoft.com/office/officeart/2005/8/layout/vList2"/>
    <dgm:cxn modelId="{557C236B-B571-402A-8F8C-04DA724F9151}" srcId="{BBF1E372-2F39-4F72-96A5-B3F333D4A9BE}" destId="{9D3FD4CB-7309-4516-9D3D-E41B15D5A48F}" srcOrd="4" destOrd="0" parTransId="{4F2BDEC1-B223-4C73-9BC9-38FBE4427DB9}" sibTransId="{24BF3B54-D48E-4623-8CCD-7AE67A9D5FBC}"/>
    <dgm:cxn modelId="{0EB9CA6D-AE88-B845-93A5-33D0DFE574FD}" type="presOf" srcId="{999EB289-16B3-4265-89C0-1F7EDC14591F}" destId="{E39E41FC-48BF-E341-A6F5-5719011F9867}" srcOrd="0" destOrd="0" presId="urn:microsoft.com/office/officeart/2005/8/layout/vList2"/>
    <dgm:cxn modelId="{DDDEF9A2-6880-4D7A-ABA2-47B6F4F229F8}" srcId="{BBF1E372-2F39-4F72-96A5-B3F333D4A9BE}" destId="{266BA376-C4D9-4CBB-8A1C-0B704BE8B476}" srcOrd="3" destOrd="0" parTransId="{555C5F3F-7779-4811-96B5-3924C6064AA9}" sibTransId="{F7E84C25-E24D-45BF-8598-075CB9ACBFD5}"/>
    <dgm:cxn modelId="{6FA56391-AC45-C54D-80AB-504E7EF35100}" type="presParOf" srcId="{8DB7D244-C842-DE48-837B-2C5E373E815A}" destId="{113DEBEA-6318-C84E-B82E-888D469F177B}" srcOrd="0" destOrd="0" presId="urn:microsoft.com/office/officeart/2005/8/layout/vList2"/>
    <dgm:cxn modelId="{063FC84B-5DA0-A141-9726-4D2B3B5F3005}" type="presParOf" srcId="{8DB7D244-C842-DE48-837B-2C5E373E815A}" destId="{FA20E8A8-646D-7E43-A3F5-DC2C7EA8CD5E}" srcOrd="1" destOrd="0" presId="urn:microsoft.com/office/officeart/2005/8/layout/vList2"/>
    <dgm:cxn modelId="{67232D34-73E8-0643-B467-9BBBA88DC9A6}" type="presParOf" srcId="{8DB7D244-C842-DE48-837B-2C5E373E815A}" destId="{A584D0CF-612F-3941-9DBB-EB690FE36DD4}" srcOrd="2" destOrd="0" presId="urn:microsoft.com/office/officeart/2005/8/layout/vList2"/>
    <dgm:cxn modelId="{3516303C-DC4F-D942-A331-FEA4A897D937}" type="presParOf" srcId="{8DB7D244-C842-DE48-837B-2C5E373E815A}" destId="{5D22490A-FF8C-C04F-B84D-42F371D119AD}" srcOrd="3" destOrd="0" presId="urn:microsoft.com/office/officeart/2005/8/layout/vList2"/>
    <dgm:cxn modelId="{18E40903-4499-0A45-A891-E856EDA95499}" type="presParOf" srcId="{8DB7D244-C842-DE48-837B-2C5E373E815A}" destId="{E39E41FC-48BF-E341-A6F5-5719011F9867}" srcOrd="4" destOrd="0" presId="urn:microsoft.com/office/officeart/2005/8/layout/vList2"/>
    <dgm:cxn modelId="{FBA4C6A8-1925-7944-89C9-9D7632AEBAF4}" type="presParOf" srcId="{8DB7D244-C842-DE48-837B-2C5E373E815A}" destId="{078FA4C4-1F96-FF44-8E98-72C4A710A4C2}" srcOrd="5" destOrd="0" presId="urn:microsoft.com/office/officeart/2005/8/layout/vList2"/>
    <dgm:cxn modelId="{73B1265B-2374-D548-8CD4-692A651608B2}" type="presParOf" srcId="{8DB7D244-C842-DE48-837B-2C5E373E815A}" destId="{A785DCBC-71C7-1E4C-87BA-493D3AA47B2E}" srcOrd="6" destOrd="0" presId="urn:microsoft.com/office/officeart/2005/8/layout/vList2"/>
    <dgm:cxn modelId="{F2F7AD52-9BF8-454A-90FD-FCA61A511CCB}" type="presParOf" srcId="{8DB7D244-C842-DE48-837B-2C5E373E815A}" destId="{90B8B438-A817-1640-ABEE-E34D61647DE5}" srcOrd="7" destOrd="0" presId="urn:microsoft.com/office/officeart/2005/8/layout/vList2"/>
    <dgm:cxn modelId="{F0CF1149-F4DC-074A-86E2-C4262D67AFC0}" type="presParOf" srcId="{8DB7D244-C842-DE48-837B-2C5E373E815A}" destId="{661371B8-03AF-1849-B27B-64D4814CBF8D}" srcOrd="8" destOrd="0" presId="urn:microsoft.com/office/officeart/2005/8/layout/vList2"/>
    <dgm:cxn modelId="{4E44BFAD-D0F3-7B4E-A911-EAEA8C590607}" type="presParOf" srcId="{8DB7D244-C842-DE48-837B-2C5E373E815A}" destId="{CAFB5D55-A7BF-D74F-B9C8-2A39FF55BDFB}" srcOrd="9" destOrd="0" presId="urn:microsoft.com/office/officeart/2005/8/layout/vList2"/>
    <dgm:cxn modelId="{1E37B51E-8405-A14A-B5BF-4DF3AAC2A154}" type="presParOf" srcId="{8DB7D244-C842-DE48-837B-2C5E373E815A}" destId="{8BBD684A-F456-C24E-A99D-EEB249B0A0A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270668-CCDB-4C70-B629-AAC4403F3987}"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A1A5AAB4-7782-49F9-A9F0-F983CFCD1F96}">
      <dgm:prSet/>
      <dgm:spPr/>
      <dgm:t>
        <a:bodyPr/>
        <a:lstStyle/>
        <a:p>
          <a:r>
            <a:rPr lang="en-US" dirty="0"/>
            <a:t>It can be difficult to start conversations with children about mental health, ChildLine provide age appropriate tips for parents on doing so.</a:t>
          </a:r>
        </a:p>
      </dgm:t>
    </dgm:pt>
    <dgm:pt modelId="{5C5E3EFD-C088-481F-B3DA-18E7DCF16A62}" type="parTrans" cxnId="{C5FF0D5E-E426-4B25-909E-D06336BF5876}">
      <dgm:prSet/>
      <dgm:spPr/>
      <dgm:t>
        <a:bodyPr/>
        <a:lstStyle/>
        <a:p>
          <a:endParaRPr lang="en-US"/>
        </a:p>
      </dgm:t>
    </dgm:pt>
    <dgm:pt modelId="{73C3FD1D-92DC-4AFC-8A89-AB3BAE538F44}" type="sibTrans" cxnId="{C5FF0D5E-E426-4B25-909E-D06336BF5876}">
      <dgm:prSet/>
      <dgm:spPr/>
      <dgm:t>
        <a:bodyPr/>
        <a:lstStyle/>
        <a:p>
          <a:endParaRPr lang="en-US"/>
        </a:p>
      </dgm:t>
    </dgm:pt>
    <dgm:pt modelId="{EDE7AC59-6AAB-428E-A851-D491A0BECBA8}">
      <dgm:prSet/>
      <dgm:spPr/>
      <dgm:t>
        <a:bodyPr/>
        <a:lstStyle/>
        <a:p>
          <a:r>
            <a:rPr lang="en-US" dirty="0"/>
            <a:t>Maintain routine in order to stabalise lives of young people</a:t>
          </a:r>
        </a:p>
      </dgm:t>
    </dgm:pt>
    <dgm:pt modelId="{256BA383-69B9-4142-8C2A-68BE832846E4}" type="parTrans" cxnId="{954B2BC7-786F-464F-B93C-38F7B1B79926}">
      <dgm:prSet/>
      <dgm:spPr/>
      <dgm:t>
        <a:bodyPr/>
        <a:lstStyle/>
        <a:p>
          <a:endParaRPr lang="en-US"/>
        </a:p>
      </dgm:t>
    </dgm:pt>
    <dgm:pt modelId="{8BBB2B16-54E0-48C4-B8B8-319A36B31696}" type="sibTrans" cxnId="{954B2BC7-786F-464F-B93C-38F7B1B79926}">
      <dgm:prSet/>
      <dgm:spPr/>
      <dgm:t>
        <a:bodyPr/>
        <a:lstStyle/>
        <a:p>
          <a:endParaRPr lang="en-US"/>
        </a:p>
      </dgm:t>
    </dgm:pt>
    <dgm:pt modelId="{2EFAC9F5-CA5C-47BF-A82C-AC28C2600E2A}">
      <dgm:prSet/>
      <dgm:spPr/>
      <dgm:t>
        <a:bodyPr/>
        <a:lstStyle/>
        <a:p>
          <a:r>
            <a:rPr lang="en-US" dirty="0"/>
            <a:t>Plan regular weekly activities with friends and family</a:t>
          </a:r>
        </a:p>
      </dgm:t>
    </dgm:pt>
    <dgm:pt modelId="{5626A666-C0FC-4C74-B2C1-61D6E7F99B32}" type="parTrans" cxnId="{71B756FD-5BC0-4A3F-88F3-7D877125A521}">
      <dgm:prSet/>
      <dgm:spPr/>
      <dgm:t>
        <a:bodyPr/>
        <a:lstStyle/>
        <a:p>
          <a:endParaRPr lang="en-US"/>
        </a:p>
      </dgm:t>
    </dgm:pt>
    <dgm:pt modelId="{30C0F308-9CC0-48E7-A68A-A3152761493A}" type="sibTrans" cxnId="{71B756FD-5BC0-4A3F-88F3-7D877125A521}">
      <dgm:prSet/>
      <dgm:spPr/>
      <dgm:t>
        <a:bodyPr/>
        <a:lstStyle/>
        <a:p>
          <a:endParaRPr lang="en-US"/>
        </a:p>
      </dgm:t>
    </dgm:pt>
    <dgm:pt modelId="{D4BE42E9-0B2D-4508-A56A-0EC8BB568545}">
      <dgm:prSet/>
      <dgm:spPr/>
      <dgm:t>
        <a:bodyPr/>
        <a:lstStyle/>
        <a:p>
          <a:r>
            <a:rPr lang="en-US" dirty="0"/>
            <a:t>Have regular meal times </a:t>
          </a:r>
        </a:p>
      </dgm:t>
    </dgm:pt>
    <dgm:pt modelId="{29F3C02E-34B5-4756-A808-800BE7039858}" type="parTrans" cxnId="{21B45328-FFCE-4AAF-B7EA-CD8529631AB3}">
      <dgm:prSet/>
      <dgm:spPr/>
      <dgm:t>
        <a:bodyPr/>
        <a:lstStyle/>
        <a:p>
          <a:endParaRPr lang="en-US"/>
        </a:p>
      </dgm:t>
    </dgm:pt>
    <dgm:pt modelId="{FD6FB06A-3C99-4F76-A34D-9AA010D43241}" type="sibTrans" cxnId="{21B45328-FFCE-4AAF-B7EA-CD8529631AB3}">
      <dgm:prSet/>
      <dgm:spPr/>
      <dgm:t>
        <a:bodyPr/>
        <a:lstStyle/>
        <a:p>
          <a:endParaRPr lang="en-US"/>
        </a:p>
      </dgm:t>
    </dgm:pt>
    <dgm:pt modelId="{3D090481-48E8-A445-A9EF-0F6488F2F638}">
      <dgm:prSet/>
      <dgm:spPr/>
      <dgm:t>
        <a:bodyPr/>
        <a:lstStyle/>
        <a:p>
          <a:r>
            <a:rPr lang="en-US" dirty="0"/>
            <a:t>Utilise youth centres and youth workers in your area as they pride themselves on their ability to develop relationships </a:t>
          </a:r>
        </a:p>
      </dgm:t>
    </dgm:pt>
    <dgm:pt modelId="{B6EDEFF0-EE37-DE47-9026-1E8991D3CA2E}" type="parTrans" cxnId="{4CC3AAB2-C6F8-184C-B027-4242C13A9AFC}">
      <dgm:prSet/>
      <dgm:spPr/>
      <dgm:t>
        <a:bodyPr/>
        <a:lstStyle/>
        <a:p>
          <a:endParaRPr lang="en-GB"/>
        </a:p>
      </dgm:t>
    </dgm:pt>
    <dgm:pt modelId="{24EFC1AC-8851-0146-BE64-7EC9EACF81D9}" type="sibTrans" cxnId="{4CC3AAB2-C6F8-184C-B027-4242C13A9AFC}">
      <dgm:prSet/>
      <dgm:spPr/>
      <dgm:t>
        <a:bodyPr/>
        <a:lstStyle/>
        <a:p>
          <a:endParaRPr lang="en-GB"/>
        </a:p>
      </dgm:t>
    </dgm:pt>
    <dgm:pt modelId="{6ABB25BB-6120-914D-B975-32380D4761D2}">
      <dgm:prSet/>
      <dgm:spPr/>
      <dgm:t>
        <a:bodyPr/>
        <a:lstStyle/>
        <a:p>
          <a:r>
            <a:rPr lang="en-US" dirty="0"/>
            <a:t>Make use of the outdoors and the beautiful surroundings in Pembrokeshire/ (World Happiness Report , 2021) (Helliwell, 2021).</a:t>
          </a:r>
        </a:p>
      </dgm:t>
    </dgm:pt>
    <dgm:pt modelId="{494C6744-D5DC-2547-BDF8-E7EC681C2AED}" type="parTrans" cxnId="{6CCE1105-8BDA-644C-9AAD-770927570C90}">
      <dgm:prSet/>
      <dgm:spPr/>
      <dgm:t>
        <a:bodyPr/>
        <a:lstStyle/>
        <a:p>
          <a:endParaRPr lang="en-GB"/>
        </a:p>
      </dgm:t>
    </dgm:pt>
    <dgm:pt modelId="{413D498C-1169-DE4A-9EC5-8F34EEC42C71}" type="sibTrans" cxnId="{6CCE1105-8BDA-644C-9AAD-770927570C90}">
      <dgm:prSet/>
      <dgm:spPr/>
      <dgm:t>
        <a:bodyPr/>
        <a:lstStyle/>
        <a:p>
          <a:endParaRPr lang="en-GB"/>
        </a:p>
      </dgm:t>
    </dgm:pt>
    <dgm:pt modelId="{554669BA-0996-864E-BEFB-64F5912DD9FB}">
      <dgm:prSet/>
      <dgm:spPr/>
      <dgm:t>
        <a:bodyPr/>
        <a:lstStyle/>
        <a:p>
          <a:r>
            <a:rPr lang="en-US" dirty="0"/>
            <a:t>Access free music and multi sport sessions</a:t>
          </a:r>
        </a:p>
      </dgm:t>
    </dgm:pt>
    <dgm:pt modelId="{E3EEE423-D421-A44D-83C1-504859F3E792}" type="parTrans" cxnId="{335CF68E-F468-7447-8221-C5A71DBD820F}">
      <dgm:prSet/>
      <dgm:spPr/>
      <dgm:t>
        <a:bodyPr/>
        <a:lstStyle/>
        <a:p>
          <a:endParaRPr lang="en-GB"/>
        </a:p>
      </dgm:t>
    </dgm:pt>
    <dgm:pt modelId="{B5CC4677-53E7-EA4E-AA4B-E2062E2577C9}" type="sibTrans" cxnId="{335CF68E-F468-7447-8221-C5A71DBD820F}">
      <dgm:prSet/>
      <dgm:spPr/>
      <dgm:t>
        <a:bodyPr/>
        <a:lstStyle/>
        <a:p>
          <a:endParaRPr lang="en-GB"/>
        </a:p>
      </dgm:t>
    </dgm:pt>
    <dgm:pt modelId="{ACD89415-24AC-824C-9B38-9C6644114CBA}">
      <dgm:prSet/>
      <dgm:spPr/>
      <dgm:t>
        <a:bodyPr/>
        <a:lstStyle/>
        <a:p>
          <a:r>
            <a:rPr lang="en-GB"/>
            <a:t>work with older children to create a routine that works for them – including homework, seeing friends, extra-curricular activities and time offline (NSPCC, 2022, no page number).</a:t>
          </a:r>
          <a:endParaRPr lang="en-US" dirty="0"/>
        </a:p>
      </dgm:t>
    </dgm:pt>
    <dgm:pt modelId="{585566F6-6FF7-864B-B7EA-F9B09158CE70}" type="parTrans" cxnId="{288ED539-69FF-5F40-AD04-143244495E5F}">
      <dgm:prSet/>
      <dgm:spPr/>
      <dgm:t>
        <a:bodyPr/>
        <a:lstStyle/>
        <a:p>
          <a:endParaRPr lang="en-GB"/>
        </a:p>
      </dgm:t>
    </dgm:pt>
    <dgm:pt modelId="{39B7D787-E075-964E-B384-59A0FE94044D}" type="sibTrans" cxnId="{288ED539-69FF-5F40-AD04-143244495E5F}">
      <dgm:prSet/>
      <dgm:spPr/>
      <dgm:t>
        <a:bodyPr/>
        <a:lstStyle/>
        <a:p>
          <a:endParaRPr lang="en-GB"/>
        </a:p>
      </dgm:t>
    </dgm:pt>
    <dgm:pt modelId="{E4F7F80A-B2D4-3B41-B9D3-6A1280BAC781}" type="pres">
      <dgm:prSet presAssocID="{51270668-CCDB-4C70-B629-AAC4403F3987}" presName="linear" presStyleCnt="0">
        <dgm:presLayoutVars>
          <dgm:animLvl val="lvl"/>
          <dgm:resizeHandles val="exact"/>
        </dgm:presLayoutVars>
      </dgm:prSet>
      <dgm:spPr/>
    </dgm:pt>
    <dgm:pt modelId="{91A19D04-4F79-1B40-80A7-83CC5DB59ACD}" type="pres">
      <dgm:prSet presAssocID="{A1A5AAB4-7782-49F9-A9F0-F983CFCD1F96}" presName="parentText" presStyleLbl="node1" presStyleIdx="0" presStyleCnt="8">
        <dgm:presLayoutVars>
          <dgm:chMax val="0"/>
          <dgm:bulletEnabled val="1"/>
        </dgm:presLayoutVars>
      </dgm:prSet>
      <dgm:spPr/>
    </dgm:pt>
    <dgm:pt modelId="{C93B71F2-010F-9F4F-8042-2C25D4782674}" type="pres">
      <dgm:prSet presAssocID="{73C3FD1D-92DC-4AFC-8A89-AB3BAE538F44}" presName="spacer" presStyleCnt="0"/>
      <dgm:spPr/>
    </dgm:pt>
    <dgm:pt modelId="{B13EC2EA-4234-574E-A3DC-9464F0FCD2A3}" type="pres">
      <dgm:prSet presAssocID="{EDE7AC59-6AAB-428E-A851-D491A0BECBA8}" presName="parentText" presStyleLbl="node1" presStyleIdx="1" presStyleCnt="8">
        <dgm:presLayoutVars>
          <dgm:chMax val="0"/>
          <dgm:bulletEnabled val="1"/>
        </dgm:presLayoutVars>
      </dgm:prSet>
      <dgm:spPr/>
    </dgm:pt>
    <dgm:pt modelId="{E5A72461-E0FE-8A4B-A90A-872D3A052923}" type="pres">
      <dgm:prSet presAssocID="{8BBB2B16-54E0-48C4-B8B8-319A36B31696}" presName="spacer" presStyleCnt="0"/>
      <dgm:spPr/>
    </dgm:pt>
    <dgm:pt modelId="{7D33A4F1-FF96-A146-B71D-D215ED66D4B7}" type="pres">
      <dgm:prSet presAssocID="{2EFAC9F5-CA5C-47BF-A82C-AC28C2600E2A}" presName="parentText" presStyleLbl="node1" presStyleIdx="2" presStyleCnt="8">
        <dgm:presLayoutVars>
          <dgm:chMax val="0"/>
          <dgm:bulletEnabled val="1"/>
        </dgm:presLayoutVars>
      </dgm:prSet>
      <dgm:spPr/>
    </dgm:pt>
    <dgm:pt modelId="{59669F99-27A6-EE46-A7BC-1EDCB473B8B4}" type="pres">
      <dgm:prSet presAssocID="{30C0F308-9CC0-48E7-A68A-A3152761493A}" presName="spacer" presStyleCnt="0"/>
      <dgm:spPr/>
    </dgm:pt>
    <dgm:pt modelId="{9F1BB9CE-7B90-6F48-BC26-356F6E9D3034}" type="pres">
      <dgm:prSet presAssocID="{D4BE42E9-0B2D-4508-A56A-0EC8BB568545}" presName="parentText" presStyleLbl="node1" presStyleIdx="3" presStyleCnt="8">
        <dgm:presLayoutVars>
          <dgm:chMax val="0"/>
          <dgm:bulletEnabled val="1"/>
        </dgm:presLayoutVars>
      </dgm:prSet>
      <dgm:spPr/>
    </dgm:pt>
    <dgm:pt modelId="{600ECDF8-3872-B24D-BC9E-0B483096C3A1}" type="pres">
      <dgm:prSet presAssocID="{FD6FB06A-3C99-4F76-A34D-9AA010D43241}" presName="spacer" presStyleCnt="0"/>
      <dgm:spPr/>
    </dgm:pt>
    <dgm:pt modelId="{605C1A25-5357-B043-94B7-1D44EDA77F4C}" type="pres">
      <dgm:prSet presAssocID="{3D090481-48E8-A445-A9EF-0F6488F2F638}" presName="parentText" presStyleLbl="node1" presStyleIdx="4" presStyleCnt="8">
        <dgm:presLayoutVars>
          <dgm:chMax val="0"/>
          <dgm:bulletEnabled val="1"/>
        </dgm:presLayoutVars>
      </dgm:prSet>
      <dgm:spPr/>
    </dgm:pt>
    <dgm:pt modelId="{5E4D2BAC-8822-AC47-8EAD-A99ACE454AB0}" type="pres">
      <dgm:prSet presAssocID="{24EFC1AC-8851-0146-BE64-7EC9EACF81D9}" presName="spacer" presStyleCnt="0"/>
      <dgm:spPr/>
    </dgm:pt>
    <dgm:pt modelId="{13A7A7D1-D279-3C4C-AFA4-AAA90ED12E64}" type="pres">
      <dgm:prSet presAssocID="{6ABB25BB-6120-914D-B975-32380D4761D2}" presName="parentText" presStyleLbl="node1" presStyleIdx="5" presStyleCnt="8">
        <dgm:presLayoutVars>
          <dgm:chMax val="0"/>
          <dgm:bulletEnabled val="1"/>
        </dgm:presLayoutVars>
      </dgm:prSet>
      <dgm:spPr/>
    </dgm:pt>
    <dgm:pt modelId="{F9AD62B5-153F-2748-A646-331CD96A6919}" type="pres">
      <dgm:prSet presAssocID="{413D498C-1169-DE4A-9EC5-8F34EEC42C71}" presName="spacer" presStyleCnt="0"/>
      <dgm:spPr/>
    </dgm:pt>
    <dgm:pt modelId="{176C0FAC-20A4-4D40-BCCB-1732630E2ADF}" type="pres">
      <dgm:prSet presAssocID="{554669BA-0996-864E-BEFB-64F5912DD9FB}" presName="parentText" presStyleLbl="node1" presStyleIdx="6" presStyleCnt="8">
        <dgm:presLayoutVars>
          <dgm:chMax val="0"/>
          <dgm:bulletEnabled val="1"/>
        </dgm:presLayoutVars>
      </dgm:prSet>
      <dgm:spPr/>
    </dgm:pt>
    <dgm:pt modelId="{C9F37121-A5DF-AD44-B8A8-E49BE3DA83E1}" type="pres">
      <dgm:prSet presAssocID="{B5CC4677-53E7-EA4E-AA4B-E2062E2577C9}" presName="spacer" presStyleCnt="0"/>
      <dgm:spPr/>
    </dgm:pt>
    <dgm:pt modelId="{6B869E40-E156-CE41-93FD-E1A4B5B89095}" type="pres">
      <dgm:prSet presAssocID="{ACD89415-24AC-824C-9B38-9C6644114CBA}" presName="parentText" presStyleLbl="node1" presStyleIdx="7" presStyleCnt="8">
        <dgm:presLayoutVars>
          <dgm:chMax val="0"/>
          <dgm:bulletEnabled val="1"/>
        </dgm:presLayoutVars>
      </dgm:prSet>
      <dgm:spPr/>
    </dgm:pt>
  </dgm:ptLst>
  <dgm:cxnLst>
    <dgm:cxn modelId="{6CCE1105-8BDA-644C-9AAD-770927570C90}" srcId="{51270668-CCDB-4C70-B629-AAC4403F3987}" destId="{6ABB25BB-6120-914D-B975-32380D4761D2}" srcOrd="5" destOrd="0" parTransId="{494C6744-D5DC-2547-BDF8-E7EC681C2AED}" sibTransId="{413D498C-1169-DE4A-9EC5-8F34EEC42C71}"/>
    <dgm:cxn modelId="{21B45328-FFCE-4AAF-B7EA-CD8529631AB3}" srcId="{51270668-CCDB-4C70-B629-AAC4403F3987}" destId="{D4BE42E9-0B2D-4508-A56A-0EC8BB568545}" srcOrd="3" destOrd="0" parTransId="{29F3C02E-34B5-4756-A808-800BE7039858}" sibTransId="{FD6FB06A-3C99-4F76-A34D-9AA010D43241}"/>
    <dgm:cxn modelId="{8553B935-E78E-5347-85FA-D6140B724612}" type="presOf" srcId="{554669BA-0996-864E-BEFB-64F5912DD9FB}" destId="{176C0FAC-20A4-4D40-BCCB-1732630E2ADF}" srcOrd="0" destOrd="0" presId="urn:microsoft.com/office/officeart/2005/8/layout/vList2"/>
    <dgm:cxn modelId="{288ED539-69FF-5F40-AD04-143244495E5F}" srcId="{51270668-CCDB-4C70-B629-AAC4403F3987}" destId="{ACD89415-24AC-824C-9B38-9C6644114CBA}" srcOrd="7" destOrd="0" parTransId="{585566F6-6FF7-864B-B7EA-F9B09158CE70}" sibTransId="{39B7D787-E075-964E-B384-59A0FE94044D}"/>
    <dgm:cxn modelId="{2AFA363C-2553-8545-833B-C6797FF038DD}" type="presOf" srcId="{D4BE42E9-0B2D-4508-A56A-0EC8BB568545}" destId="{9F1BB9CE-7B90-6F48-BC26-356F6E9D3034}" srcOrd="0" destOrd="0" presId="urn:microsoft.com/office/officeart/2005/8/layout/vList2"/>
    <dgm:cxn modelId="{3A1EFF3C-CA81-9145-9899-0C3F96E37BB4}" type="presOf" srcId="{ACD89415-24AC-824C-9B38-9C6644114CBA}" destId="{6B869E40-E156-CE41-93FD-E1A4B5B89095}" srcOrd="0" destOrd="0" presId="urn:microsoft.com/office/officeart/2005/8/layout/vList2"/>
    <dgm:cxn modelId="{C5FF0D5E-E426-4B25-909E-D06336BF5876}" srcId="{51270668-CCDB-4C70-B629-AAC4403F3987}" destId="{A1A5AAB4-7782-49F9-A9F0-F983CFCD1F96}" srcOrd="0" destOrd="0" parTransId="{5C5E3EFD-C088-481F-B3DA-18E7DCF16A62}" sibTransId="{73C3FD1D-92DC-4AFC-8A89-AB3BAE538F44}"/>
    <dgm:cxn modelId="{ED01C171-8E1E-0A42-BC16-B20E42A48597}" type="presOf" srcId="{51270668-CCDB-4C70-B629-AAC4403F3987}" destId="{E4F7F80A-B2D4-3B41-B9D3-6A1280BAC781}" srcOrd="0" destOrd="0" presId="urn:microsoft.com/office/officeart/2005/8/layout/vList2"/>
    <dgm:cxn modelId="{D34DF97F-2DC2-4E47-ABA8-75B086F42310}" type="presOf" srcId="{2EFAC9F5-CA5C-47BF-A82C-AC28C2600E2A}" destId="{7D33A4F1-FF96-A146-B71D-D215ED66D4B7}" srcOrd="0" destOrd="0" presId="urn:microsoft.com/office/officeart/2005/8/layout/vList2"/>
    <dgm:cxn modelId="{EB33E382-098F-5746-88DE-01E4A81EBE15}" type="presOf" srcId="{A1A5AAB4-7782-49F9-A9F0-F983CFCD1F96}" destId="{91A19D04-4F79-1B40-80A7-83CC5DB59ACD}" srcOrd="0" destOrd="0" presId="urn:microsoft.com/office/officeart/2005/8/layout/vList2"/>
    <dgm:cxn modelId="{335CF68E-F468-7447-8221-C5A71DBD820F}" srcId="{51270668-CCDB-4C70-B629-AAC4403F3987}" destId="{554669BA-0996-864E-BEFB-64F5912DD9FB}" srcOrd="6" destOrd="0" parTransId="{E3EEE423-D421-A44D-83C1-504859F3E792}" sibTransId="{B5CC4677-53E7-EA4E-AA4B-E2062E2577C9}"/>
    <dgm:cxn modelId="{B2F7DEAD-6466-454C-BD4A-877A91CFD1EB}" type="presOf" srcId="{3D090481-48E8-A445-A9EF-0F6488F2F638}" destId="{605C1A25-5357-B043-94B7-1D44EDA77F4C}" srcOrd="0" destOrd="0" presId="urn:microsoft.com/office/officeart/2005/8/layout/vList2"/>
    <dgm:cxn modelId="{267170B2-09D9-1B45-AE55-4258B970FC18}" type="presOf" srcId="{6ABB25BB-6120-914D-B975-32380D4761D2}" destId="{13A7A7D1-D279-3C4C-AFA4-AAA90ED12E64}" srcOrd="0" destOrd="0" presId="urn:microsoft.com/office/officeart/2005/8/layout/vList2"/>
    <dgm:cxn modelId="{4CC3AAB2-C6F8-184C-B027-4242C13A9AFC}" srcId="{51270668-CCDB-4C70-B629-AAC4403F3987}" destId="{3D090481-48E8-A445-A9EF-0F6488F2F638}" srcOrd="4" destOrd="0" parTransId="{B6EDEFF0-EE37-DE47-9026-1E8991D3CA2E}" sibTransId="{24EFC1AC-8851-0146-BE64-7EC9EACF81D9}"/>
    <dgm:cxn modelId="{E9FFF7B4-32F6-0E42-89D6-466851BA3326}" type="presOf" srcId="{EDE7AC59-6AAB-428E-A851-D491A0BECBA8}" destId="{B13EC2EA-4234-574E-A3DC-9464F0FCD2A3}" srcOrd="0" destOrd="0" presId="urn:microsoft.com/office/officeart/2005/8/layout/vList2"/>
    <dgm:cxn modelId="{954B2BC7-786F-464F-B93C-38F7B1B79926}" srcId="{51270668-CCDB-4C70-B629-AAC4403F3987}" destId="{EDE7AC59-6AAB-428E-A851-D491A0BECBA8}" srcOrd="1" destOrd="0" parTransId="{256BA383-69B9-4142-8C2A-68BE832846E4}" sibTransId="{8BBB2B16-54E0-48C4-B8B8-319A36B31696}"/>
    <dgm:cxn modelId="{71B756FD-5BC0-4A3F-88F3-7D877125A521}" srcId="{51270668-CCDB-4C70-B629-AAC4403F3987}" destId="{2EFAC9F5-CA5C-47BF-A82C-AC28C2600E2A}" srcOrd="2" destOrd="0" parTransId="{5626A666-C0FC-4C74-B2C1-61D6E7F99B32}" sibTransId="{30C0F308-9CC0-48E7-A68A-A3152761493A}"/>
    <dgm:cxn modelId="{B4036EB7-9624-444D-BEE9-0EFFD650833F}" type="presParOf" srcId="{E4F7F80A-B2D4-3B41-B9D3-6A1280BAC781}" destId="{91A19D04-4F79-1B40-80A7-83CC5DB59ACD}" srcOrd="0" destOrd="0" presId="urn:microsoft.com/office/officeart/2005/8/layout/vList2"/>
    <dgm:cxn modelId="{0B74D55A-9E2C-B64B-AFD2-BA23505C153D}" type="presParOf" srcId="{E4F7F80A-B2D4-3B41-B9D3-6A1280BAC781}" destId="{C93B71F2-010F-9F4F-8042-2C25D4782674}" srcOrd="1" destOrd="0" presId="urn:microsoft.com/office/officeart/2005/8/layout/vList2"/>
    <dgm:cxn modelId="{D72AC3D4-CC48-C84A-9AE3-14C422EB0AD8}" type="presParOf" srcId="{E4F7F80A-B2D4-3B41-B9D3-6A1280BAC781}" destId="{B13EC2EA-4234-574E-A3DC-9464F0FCD2A3}" srcOrd="2" destOrd="0" presId="urn:microsoft.com/office/officeart/2005/8/layout/vList2"/>
    <dgm:cxn modelId="{4D7C10A6-A1E6-E140-89F8-E7984962DF2E}" type="presParOf" srcId="{E4F7F80A-B2D4-3B41-B9D3-6A1280BAC781}" destId="{E5A72461-E0FE-8A4B-A90A-872D3A052923}" srcOrd="3" destOrd="0" presId="urn:microsoft.com/office/officeart/2005/8/layout/vList2"/>
    <dgm:cxn modelId="{FF966FBA-6853-F94F-ADFF-96CC5B5ADD91}" type="presParOf" srcId="{E4F7F80A-B2D4-3B41-B9D3-6A1280BAC781}" destId="{7D33A4F1-FF96-A146-B71D-D215ED66D4B7}" srcOrd="4" destOrd="0" presId="urn:microsoft.com/office/officeart/2005/8/layout/vList2"/>
    <dgm:cxn modelId="{19B8695C-A3EC-EB49-90AE-727752D7F91B}" type="presParOf" srcId="{E4F7F80A-B2D4-3B41-B9D3-6A1280BAC781}" destId="{59669F99-27A6-EE46-A7BC-1EDCB473B8B4}" srcOrd="5" destOrd="0" presId="urn:microsoft.com/office/officeart/2005/8/layout/vList2"/>
    <dgm:cxn modelId="{25C37DB3-03F6-3A4C-A74C-C9B074BEA922}" type="presParOf" srcId="{E4F7F80A-B2D4-3B41-B9D3-6A1280BAC781}" destId="{9F1BB9CE-7B90-6F48-BC26-356F6E9D3034}" srcOrd="6" destOrd="0" presId="urn:microsoft.com/office/officeart/2005/8/layout/vList2"/>
    <dgm:cxn modelId="{87A2AC6D-48DD-9B46-9876-0E0C9C367FBA}" type="presParOf" srcId="{E4F7F80A-B2D4-3B41-B9D3-6A1280BAC781}" destId="{600ECDF8-3872-B24D-BC9E-0B483096C3A1}" srcOrd="7" destOrd="0" presId="urn:microsoft.com/office/officeart/2005/8/layout/vList2"/>
    <dgm:cxn modelId="{FF69F77F-AD29-8141-A3B7-0B5C0AC76CF7}" type="presParOf" srcId="{E4F7F80A-B2D4-3B41-B9D3-6A1280BAC781}" destId="{605C1A25-5357-B043-94B7-1D44EDA77F4C}" srcOrd="8" destOrd="0" presId="urn:microsoft.com/office/officeart/2005/8/layout/vList2"/>
    <dgm:cxn modelId="{E83BCD93-F8B3-7248-B127-274F9F309F32}" type="presParOf" srcId="{E4F7F80A-B2D4-3B41-B9D3-6A1280BAC781}" destId="{5E4D2BAC-8822-AC47-8EAD-A99ACE454AB0}" srcOrd="9" destOrd="0" presId="urn:microsoft.com/office/officeart/2005/8/layout/vList2"/>
    <dgm:cxn modelId="{48050BEB-0E61-8A47-889A-D6BEA82A657A}" type="presParOf" srcId="{E4F7F80A-B2D4-3B41-B9D3-6A1280BAC781}" destId="{13A7A7D1-D279-3C4C-AFA4-AAA90ED12E64}" srcOrd="10" destOrd="0" presId="urn:microsoft.com/office/officeart/2005/8/layout/vList2"/>
    <dgm:cxn modelId="{F96D1EE5-90A6-B94F-BCF8-4797DCF17F8E}" type="presParOf" srcId="{E4F7F80A-B2D4-3B41-B9D3-6A1280BAC781}" destId="{F9AD62B5-153F-2748-A646-331CD96A6919}" srcOrd="11" destOrd="0" presId="urn:microsoft.com/office/officeart/2005/8/layout/vList2"/>
    <dgm:cxn modelId="{AB4570C7-61FB-0A4F-B332-65BDE8DAE743}" type="presParOf" srcId="{E4F7F80A-B2D4-3B41-B9D3-6A1280BAC781}" destId="{176C0FAC-20A4-4D40-BCCB-1732630E2ADF}" srcOrd="12" destOrd="0" presId="urn:microsoft.com/office/officeart/2005/8/layout/vList2"/>
    <dgm:cxn modelId="{41E3C8A2-C271-614C-80F7-0EDA3A748BF4}" type="presParOf" srcId="{E4F7F80A-B2D4-3B41-B9D3-6A1280BAC781}" destId="{C9F37121-A5DF-AD44-B8A8-E49BE3DA83E1}" srcOrd="13" destOrd="0" presId="urn:microsoft.com/office/officeart/2005/8/layout/vList2"/>
    <dgm:cxn modelId="{24288E6B-8A3E-4A45-90BE-1AFC6872CF79}" type="presParOf" srcId="{E4F7F80A-B2D4-3B41-B9D3-6A1280BAC781}" destId="{6B869E40-E156-CE41-93FD-E1A4B5B8909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13CA4-69E4-7445-9397-80457BB4E1E6}">
      <dsp:nvSpPr>
        <dsp:cNvPr id="0" name=""/>
        <dsp:cNvSpPr/>
      </dsp:nvSpPr>
      <dsp:spPr>
        <a:xfrm>
          <a:off x="0" y="43799"/>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Poverty </a:t>
          </a:r>
        </a:p>
      </dsp:txBody>
      <dsp:txXfrm>
        <a:off x="31613" y="75412"/>
        <a:ext cx="7665041" cy="584369"/>
      </dsp:txXfrm>
    </dsp:sp>
    <dsp:sp modelId="{576F9FD1-5B26-6645-A1B5-25DB92C28472}">
      <dsp:nvSpPr>
        <dsp:cNvPr id="0" name=""/>
        <dsp:cNvSpPr/>
      </dsp:nvSpPr>
      <dsp:spPr>
        <a:xfrm>
          <a:off x="0" y="769154"/>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Health </a:t>
          </a:r>
        </a:p>
      </dsp:txBody>
      <dsp:txXfrm>
        <a:off x="31613" y="800767"/>
        <a:ext cx="7665041" cy="584369"/>
      </dsp:txXfrm>
    </dsp:sp>
    <dsp:sp modelId="{4FB99925-BCB6-7B4B-8793-09B040B2D1EB}">
      <dsp:nvSpPr>
        <dsp:cNvPr id="0" name=""/>
        <dsp:cNvSpPr/>
      </dsp:nvSpPr>
      <dsp:spPr>
        <a:xfrm>
          <a:off x="0" y="1494509"/>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Economical Climate </a:t>
          </a:r>
        </a:p>
      </dsp:txBody>
      <dsp:txXfrm>
        <a:off x="31613" y="1526122"/>
        <a:ext cx="7665041" cy="584369"/>
      </dsp:txXfrm>
    </dsp:sp>
    <dsp:sp modelId="{E6A5D19C-FE00-ED4A-AF5A-314502811A7C}">
      <dsp:nvSpPr>
        <dsp:cNvPr id="0" name=""/>
        <dsp:cNvSpPr/>
      </dsp:nvSpPr>
      <dsp:spPr>
        <a:xfrm>
          <a:off x="0" y="2219864"/>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Homelessness</a:t>
          </a:r>
        </a:p>
      </dsp:txBody>
      <dsp:txXfrm>
        <a:off x="31613" y="2251477"/>
        <a:ext cx="7665041" cy="584369"/>
      </dsp:txXfrm>
    </dsp:sp>
    <dsp:sp modelId="{D3390F47-3499-9E4F-8AA0-F2D031B48619}">
      <dsp:nvSpPr>
        <dsp:cNvPr id="0" name=""/>
        <dsp:cNvSpPr/>
      </dsp:nvSpPr>
      <dsp:spPr>
        <a:xfrm>
          <a:off x="0" y="2945219"/>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County lines</a:t>
          </a:r>
        </a:p>
      </dsp:txBody>
      <dsp:txXfrm>
        <a:off x="31613" y="2976832"/>
        <a:ext cx="7665041" cy="584369"/>
      </dsp:txXfrm>
    </dsp:sp>
    <dsp:sp modelId="{C6785F1E-2AC3-9443-B19A-A74D97514E75}">
      <dsp:nvSpPr>
        <dsp:cNvPr id="0" name=""/>
        <dsp:cNvSpPr/>
      </dsp:nvSpPr>
      <dsp:spPr>
        <a:xfrm>
          <a:off x="0" y="3670574"/>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Addiction/substance misuse</a:t>
          </a:r>
        </a:p>
      </dsp:txBody>
      <dsp:txXfrm>
        <a:off x="31613" y="3702187"/>
        <a:ext cx="7665041" cy="584369"/>
      </dsp:txXfrm>
    </dsp:sp>
    <dsp:sp modelId="{01AE4E20-375A-F849-8F2C-E17C8E4A164D}">
      <dsp:nvSpPr>
        <dsp:cNvPr id="0" name=""/>
        <dsp:cNvSpPr/>
      </dsp:nvSpPr>
      <dsp:spPr>
        <a:xfrm>
          <a:off x="0" y="4395929"/>
          <a:ext cx="7728267" cy="647595"/>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Covid-19</a:t>
          </a:r>
        </a:p>
      </dsp:txBody>
      <dsp:txXfrm>
        <a:off x="31613" y="4427542"/>
        <a:ext cx="7665041"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8F952-999D-D54D-A54D-CC0D06B10D4C}">
      <dsp:nvSpPr>
        <dsp:cNvPr id="0" name=""/>
        <dsp:cNvSpPr/>
      </dsp:nvSpPr>
      <dsp:spPr>
        <a:xfrm>
          <a:off x="0" y="2484"/>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D959F0-A8D1-2246-A2D9-95853D9F2151}">
      <dsp:nvSpPr>
        <dsp:cNvPr id="0" name=""/>
        <dsp:cNvSpPr/>
      </dsp:nvSpPr>
      <dsp:spPr>
        <a:xfrm>
          <a:off x="0" y="2484"/>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First Minister met with young people from across Wales and attended meetings in order to discuss the impact the virus had on young people and discussed how to move forward (Children in Wales, 2021).</a:t>
          </a:r>
        </a:p>
      </dsp:txBody>
      <dsp:txXfrm>
        <a:off x="0" y="2484"/>
        <a:ext cx="7728267" cy="847059"/>
      </dsp:txXfrm>
    </dsp:sp>
    <dsp:sp modelId="{684334DF-04A1-BC47-B219-2F602DEA9B55}">
      <dsp:nvSpPr>
        <dsp:cNvPr id="0" name=""/>
        <dsp:cNvSpPr/>
      </dsp:nvSpPr>
      <dsp:spPr>
        <a:xfrm>
          <a:off x="0" y="849543"/>
          <a:ext cx="7728267"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D86934-0884-A745-8AA8-79D216FA27D0}">
      <dsp:nvSpPr>
        <dsp:cNvPr id="0" name=""/>
        <dsp:cNvSpPr/>
      </dsp:nvSpPr>
      <dsp:spPr>
        <a:xfrm>
          <a:off x="0" y="849543"/>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Young People’s well-being and ensuring their voice is heard have been prioritised by Welsh Parliament as stated on a report published in 2021 about the impact of the virus (Welsh Parliament, 2021). </a:t>
          </a:r>
        </a:p>
      </dsp:txBody>
      <dsp:txXfrm>
        <a:off x="0" y="849543"/>
        <a:ext cx="7728267" cy="847059"/>
      </dsp:txXfrm>
    </dsp:sp>
    <dsp:sp modelId="{AC6EF435-46FA-F949-9E92-5161708A870B}">
      <dsp:nvSpPr>
        <dsp:cNvPr id="0" name=""/>
        <dsp:cNvSpPr/>
      </dsp:nvSpPr>
      <dsp:spPr>
        <a:xfrm>
          <a:off x="0" y="1696602"/>
          <a:ext cx="7728267"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5EA0C3-AA3F-6A44-BAD1-3843897D93F8}">
      <dsp:nvSpPr>
        <dsp:cNvPr id="0" name=""/>
        <dsp:cNvSpPr/>
      </dsp:nvSpPr>
      <dsp:spPr>
        <a:xfrm>
          <a:off x="0" y="1696602"/>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Placing their well-being through education is considered a must with regards to recovery with an emphasis on young people’s voice being heard across all sectors, adopting a children’s rights approach (Welsh Parliament, 2021).</a:t>
          </a:r>
        </a:p>
      </dsp:txBody>
      <dsp:txXfrm>
        <a:off x="0" y="1696602"/>
        <a:ext cx="7728267" cy="847059"/>
      </dsp:txXfrm>
    </dsp:sp>
    <dsp:sp modelId="{FBED0B93-8FEF-A84C-9AC7-D0E599C4C006}">
      <dsp:nvSpPr>
        <dsp:cNvPr id="0" name=""/>
        <dsp:cNvSpPr/>
      </dsp:nvSpPr>
      <dsp:spPr>
        <a:xfrm>
          <a:off x="0" y="2543661"/>
          <a:ext cx="7728267"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D7EBD5-C21C-F043-BCB2-A7ED6E11C6BE}">
      <dsp:nvSpPr>
        <dsp:cNvPr id="0" name=""/>
        <dsp:cNvSpPr/>
      </dsp:nvSpPr>
      <dsp:spPr>
        <a:xfrm>
          <a:off x="0" y="2543662"/>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Delivering a whole system approach to mental health and well-being (Welsh Parliament, 2021)</a:t>
          </a:r>
        </a:p>
      </dsp:txBody>
      <dsp:txXfrm>
        <a:off x="0" y="2543662"/>
        <a:ext cx="7728267" cy="847059"/>
      </dsp:txXfrm>
    </dsp:sp>
    <dsp:sp modelId="{58D94263-8F67-CE4E-87AA-5ADD664A09F8}">
      <dsp:nvSpPr>
        <dsp:cNvPr id="0" name=""/>
        <dsp:cNvSpPr/>
      </dsp:nvSpPr>
      <dsp:spPr>
        <a:xfrm>
          <a:off x="0" y="3390721"/>
          <a:ext cx="7728267" cy="0"/>
        </a:xfrm>
        <a:prstGeom prst="line">
          <a:avLst/>
        </a:prstGeom>
        <a:solidFill>
          <a:schemeClr val="accent6">
            <a:hueOff val="0"/>
            <a:satOff val="0"/>
            <a:lumOff val="0"/>
            <a:alphaOff val="0"/>
          </a:schemeClr>
        </a:solidFill>
        <a:ln w="1079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78A19B-B253-2B40-947E-88D4E70F2A71}">
      <dsp:nvSpPr>
        <dsp:cNvPr id="0" name=""/>
        <dsp:cNvSpPr/>
      </dsp:nvSpPr>
      <dsp:spPr>
        <a:xfrm>
          <a:off x="0" y="3390721"/>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As a Result of The Wellbeing Future Generations  (Wales) Act (2015) Pembrokeshire Well-being Plan(2023) puts emphasis on improving well-being and creating cohesive, safe and diverse communities via PSB  (2022, p.11).</a:t>
          </a:r>
        </a:p>
      </dsp:txBody>
      <dsp:txXfrm>
        <a:off x="0" y="3390721"/>
        <a:ext cx="7728267" cy="847059"/>
      </dsp:txXfrm>
    </dsp:sp>
    <dsp:sp modelId="{74C36A20-FEE4-EA4A-A999-3995C76480B0}">
      <dsp:nvSpPr>
        <dsp:cNvPr id="0" name=""/>
        <dsp:cNvSpPr/>
      </dsp:nvSpPr>
      <dsp:spPr>
        <a:xfrm>
          <a:off x="0" y="4237780"/>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6CCCBB-A8A3-884A-B06C-E2AE352B18CE}">
      <dsp:nvSpPr>
        <dsp:cNvPr id="0" name=""/>
        <dsp:cNvSpPr/>
      </dsp:nvSpPr>
      <dsp:spPr>
        <a:xfrm>
          <a:off x="0" y="4237780"/>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In May 2022, Welsh Government allocated an additional £15million to Local Authorities in order to help with improving their mental health and well-being in response to Covid-19 (Welsh Government, 2022, no page number).</a:t>
          </a:r>
        </a:p>
      </dsp:txBody>
      <dsp:txXfrm>
        <a:off x="0" y="4237780"/>
        <a:ext cx="7728267" cy="8470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8390E-3E88-8141-805A-74AB626B5EDA}">
      <dsp:nvSpPr>
        <dsp:cNvPr id="0" name=""/>
        <dsp:cNvSpPr/>
      </dsp:nvSpPr>
      <dsp:spPr>
        <a:xfrm>
          <a:off x="618178" y="103"/>
          <a:ext cx="1212732" cy="727639"/>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Utilising the cycle paths in Pembrokeshire</a:t>
          </a:r>
        </a:p>
      </dsp:txBody>
      <dsp:txXfrm>
        <a:off x="618178" y="103"/>
        <a:ext cx="1212732" cy="727639"/>
      </dsp:txXfrm>
    </dsp:sp>
    <dsp:sp modelId="{D3963F45-DB9D-284A-8F6C-CAC8B053C29F}">
      <dsp:nvSpPr>
        <dsp:cNvPr id="0" name=""/>
        <dsp:cNvSpPr/>
      </dsp:nvSpPr>
      <dsp:spPr>
        <a:xfrm>
          <a:off x="1952184" y="103"/>
          <a:ext cx="1212732" cy="72763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Coastal path walks – being active quote</a:t>
          </a:r>
        </a:p>
      </dsp:txBody>
      <dsp:txXfrm>
        <a:off x="1952184" y="103"/>
        <a:ext cx="1212732" cy="727639"/>
      </dsp:txXfrm>
    </dsp:sp>
    <dsp:sp modelId="{A882B1B6-0C96-4342-B9C5-DF99016E39E0}">
      <dsp:nvSpPr>
        <dsp:cNvPr id="0" name=""/>
        <dsp:cNvSpPr/>
      </dsp:nvSpPr>
      <dsp:spPr>
        <a:xfrm>
          <a:off x="3286191" y="103"/>
          <a:ext cx="1212732" cy="727639"/>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Journaling </a:t>
          </a:r>
        </a:p>
      </dsp:txBody>
      <dsp:txXfrm>
        <a:off x="3286191" y="103"/>
        <a:ext cx="1212732" cy="727639"/>
      </dsp:txXfrm>
    </dsp:sp>
    <dsp:sp modelId="{163C2108-D2CB-3B49-87BF-0BCF437C5D53}">
      <dsp:nvSpPr>
        <dsp:cNvPr id="0" name=""/>
        <dsp:cNvSpPr/>
      </dsp:nvSpPr>
      <dsp:spPr>
        <a:xfrm>
          <a:off x="4620197" y="103"/>
          <a:ext cx="1212732" cy="727639"/>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Promoting self-care / self care kits</a:t>
          </a:r>
        </a:p>
      </dsp:txBody>
      <dsp:txXfrm>
        <a:off x="4620197" y="103"/>
        <a:ext cx="1212732" cy="727639"/>
      </dsp:txXfrm>
    </dsp:sp>
    <dsp:sp modelId="{0022023B-BDAD-524D-9099-1F52246B1B0A}">
      <dsp:nvSpPr>
        <dsp:cNvPr id="0" name=""/>
        <dsp:cNvSpPr/>
      </dsp:nvSpPr>
      <dsp:spPr>
        <a:xfrm>
          <a:off x="618178" y="849016"/>
          <a:ext cx="1212732" cy="727639"/>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Limiting screen time </a:t>
          </a:r>
        </a:p>
      </dsp:txBody>
      <dsp:txXfrm>
        <a:off x="618178" y="849016"/>
        <a:ext cx="1212732" cy="727639"/>
      </dsp:txXfrm>
    </dsp:sp>
    <dsp:sp modelId="{0ED5C145-D122-4F42-829C-759C2597F10C}">
      <dsp:nvSpPr>
        <dsp:cNvPr id="0" name=""/>
        <dsp:cNvSpPr/>
      </dsp:nvSpPr>
      <dsp:spPr>
        <a:xfrm>
          <a:off x="1952184" y="849016"/>
          <a:ext cx="1212732" cy="727639"/>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Join a club</a:t>
          </a:r>
        </a:p>
      </dsp:txBody>
      <dsp:txXfrm>
        <a:off x="1952184" y="849016"/>
        <a:ext cx="1212732" cy="727639"/>
      </dsp:txXfrm>
    </dsp:sp>
    <dsp:sp modelId="{553BD9BC-52CF-9147-8ECA-3F65A67ABE0A}">
      <dsp:nvSpPr>
        <dsp:cNvPr id="0" name=""/>
        <dsp:cNvSpPr/>
      </dsp:nvSpPr>
      <dsp:spPr>
        <a:xfrm>
          <a:off x="3286191" y="849016"/>
          <a:ext cx="1212732" cy="72763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Street Football (inclusion/social development)</a:t>
          </a:r>
        </a:p>
      </dsp:txBody>
      <dsp:txXfrm>
        <a:off x="3286191" y="849016"/>
        <a:ext cx="1212732" cy="727639"/>
      </dsp:txXfrm>
    </dsp:sp>
    <dsp:sp modelId="{555E0C8F-027B-5A45-87D1-651CFC5902ED}">
      <dsp:nvSpPr>
        <dsp:cNvPr id="0" name=""/>
        <dsp:cNvSpPr/>
      </dsp:nvSpPr>
      <dsp:spPr>
        <a:xfrm>
          <a:off x="4620197" y="849016"/>
          <a:ext cx="1212732" cy="727639"/>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Cooking together </a:t>
          </a:r>
        </a:p>
      </dsp:txBody>
      <dsp:txXfrm>
        <a:off x="4620197" y="849016"/>
        <a:ext cx="1212732" cy="727639"/>
      </dsp:txXfrm>
    </dsp:sp>
    <dsp:sp modelId="{9A868CBA-AC36-6740-91CE-D7E4FE8EC9D4}">
      <dsp:nvSpPr>
        <dsp:cNvPr id="0" name=""/>
        <dsp:cNvSpPr/>
      </dsp:nvSpPr>
      <dsp:spPr>
        <a:xfrm>
          <a:off x="618178" y="1697929"/>
          <a:ext cx="1212732" cy="727639"/>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Journey Jar</a:t>
          </a:r>
        </a:p>
      </dsp:txBody>
      <dsp:txXfrm>
        <a:off x="618178" y="1697929"/>
        <a:ext cx="1212732" cy="727639"/>
      </dsp:txXfrm>
    </dsp:sp>
    <dsp:sp modelId="{362A4EE9-A41A-1D4E-9018-DFDDF048B409}">
      <dsp:nvSpPr>
        <dsp:cNvPr id="0" name=""/>
        <dsp:cNvSpPr/>
      </dsp:nvSpPr>
      <dsp:spPr>
        <a:xfrm>
          <a:off x="1952184" y="1697929"/>
          <a:ext cx="1212732" cy="727639"/>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Writing letters to yourself from someone else (positivity)</a:t>
          </a:r>
        </a:p>
      </dsp:txBody>
      <dsp:txXfrm>
        <a:off x="1952184" y="1697929"/>
        <a:ext cx="1212732" cy="727639"/>
      </dsp:txXfrm>
    </dsp:sp>
    <dsp:sp modelId="{6750FD5D-DC27-6741-A9BA-943996FD1C18}">
      <dsp:nvSpPr>
        <dsp:cNvPr id="0" name=""/>
        <dsp:cNvSpPr/>
      </dsp:nvSpPr>
      <dsp:spPr>
        <a:xfrm>
          <a:off x="3286191" y="1697929"/>
          <a:ext cx="1212732" cy="727639"/>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Couch to 5k</a:t>
          </a:r>
        </a:p>
      </dsp:txBody>
      <dsp:txXfrm>
        <a:off x="3286191" y="1697929"/>
        <a:ext cx="1212732" cy="727639"/>
      </dsp:txXfrm>
    </dsp:sp>
    <dsp:sp modelId="{0620D4BE-0E7F-C64A-AE63-5635A71C4CBF}">
      <dsp:nvSpPr>
        <dsp:cNvPr id="0" name=""/>
        <dsp:cNvSpPr/>
      </dsp:nvSpPr>
      <dsp:spPr>
        <a:xfrm>
          <a:off x="4620197" y="1697929"/>
          <a:ext cx="1212732" cy="72763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Relaxation and mindfulness</a:t>
          </a:r>
        </a:p>
      </dsp:txBody>
      <dsp:txXfrm>
        <a:off x="4620197" y="1697929"/>
        <a:ext cx="1212732" cy="727639"/>
      </dsp:txXfrm>
    </dsp:sp>
    <dsp:sp modelId="{CEACE45F-E256-4544-8BD3-259455C21438}">
      <dsp:nvSpPr>
        <dsp:cNvPr id="0" name=""/>
        <dsp:cNvSpPr/>
      </dsp:nvSpPr>
      <dsp:spPr>
        <a:xfrm>
          <a:off x="618178" y="2546842"/>
          <a:ext cx="1212732" cy="727639"/>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Free Youth Sports nights at leisure centres </a:t>
          </a:r>
        </a:p>
      </dsp:txBody>
      <dsp:txXfrm>
        <a:off x="618178" y="2546842"/>
        <a:ext cx="1212732" cy="727639"/>
      </dsp:txXfrm>
    </dsp:sp>
    <dsp:sp modelId="{96580455-0CDD-B048-8C06-6CFE2EA8187C}">
      <dsp:nvSpPr>
        <dsp:cNvPr id="0" name=""/>
        <dsp:cNvSpPr/>
      </dsp:nvSpPr>
      <dsp:spPr>
        <a:xfrm>
          <a:off x="1952184" y="2546842"/>
          <a:ext cx="1212732" cy="727639"/>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Fit and feed sessions </a:t>
          </a:r>
        </a:p>
      </dsp:txBody>
      <dsp:txXfrm>
        <a:off x="1952184" y="2546842"/>
        <a:ext cx="1212732" cy="727639"/>
      </dsp:txXfrm>
    </dsp:sp>
    <dsp:sp modelId="{BECBCB0F-203E-DF47-A6F6-633E8B170CBA}">
      <dsp:nvSpPr>
        <dsp:cNvPr id="0" name=""/>
        <dsp:cNvSpPr/>
      </dsp:nvSpPr>
      <dsp:spPr>
        <a:xfrm>
          <a:off x="3286191" y="2546842"/>
          <a:ext cx="1212732" cy="727639"/>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Creating music</a:t>
          </a:r>
        </a:p>
      </dsp:txBody>
      <dsp:txXfrm>
        <a:off x="3286191" y="2546842"/>
        <a:ext cx="1212732" cy="727639"/>
      </dsp:txXfrm>
    </dsp:sp>
    <dsp:sp modelId="{D871DF7A-6E93-E442-B1EA-A801DE9772E7}">
      <dsp:nvSpPr>
        <dsp:cNvPr id="0" name=""/>
        <dsp:cNvSpPr/>
      </dsp:nvSpPr>
      <dsp:spPr>
        <a:xfrm>
          <a:off x="4620197" y="2546842"/>
          <a:ext cx="1212732" cy="727639"/>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Board games</a:t>
          </a:r>
        </a:p>
      </dsp:txBody>
      <dsp:txXfrm>
        <a:off x="4620197" y="2546842"/>
        <a:ext cx="1212732" cy="7276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DF632-7BB0-074F-A12B-A86015795306}">
      <dsp:nvSpPr>
        <dsp:cNvPr id="0" name=""/>
        <dsp:cNvSpPr/>
      </dsp:nvSpPr>
      <dsp:spPr>
        <a:xfrm>
          <a:off x="0" y="27359"/>
          <a:ext cx="7315200" cy="7675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Loneliness</a:t>
          </a:r>
        </a:p>
      </dsp:txBody>
      <dsp:txXfrm>
        <a:off x="37467" y="64826"/>
        <a:ext cx="7240266" cy="692586"/>
      </dsp:txXfrm>
    </dsp:sp>
    <dsp:sp modelId="{5D7C4387-E58E-EE4D-BD52-5B698784A3CC}">
      <dsp:nvSpPr>
        <dsp:cNvPr id="0" name=""/>
        <dsp:cNvSpPr/>
      </dsp:nvSpPr>
      <dsp:spPr>
        <a:xfrm>
          <a:off x="0" y="887039"/>
          <a:ext cx="7315200" cy="7675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Social Isolation</a:t>
          </a:r>
        </a:p>
      </dsp:txBody>
      <dsp:txXfrm>
        <a:off x="37467" y="924506"/>
        <a:ext cx="7240266" cy="692586"/>
      </dsp:txXfrm>
    </dsp:sp>
    <dsp:sp modelId="{2ED9FFD1-11FB-574A-9133-82A29A04E9F6}">
      <dsp:nvSpPr>
        <dsp:cNvPr id="0" name=""/>
        <dsp:cNvSpPr/>
      </dsp:nvSpPr>
      <dsp:spPr>
        <a:xfrm>
          <a:off x="0" y="1746720"/>
          <a:ext cx="7315200" cy="7675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Childhood abuse/trauma</a:t>
          </a:r>
        </a:p>
      </dsp:txBody>
      <dsp:txXfrm>
        <a:off x="37467" y="1784187"/>
        <a:ext cx="7240266" cy="692586"/>
      </dsp:txXfrm>
    </dsp:sp>
    <dsp:sp modelId="{3E454D26-4A01-7440-B4C6-10B1C8052295}">
      <dsp:nvSpPr>
        <dsp:cNvPr id="0" name=""/>
        <dsp:cNvSpPr/>
      </dsp:nvSpPr>
      <dsp:spPr>
        <a:xfrm>
          <a:off x="0" y="2606400"/>
          <a:ext cx="7315200" cy="7675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Experiencing discrimination</a:t>
          </a:r>
        </a:p>
      </dsp:txBody>
      <dsp:txXfrm>
        <a:off x="37467" y="2643867"/>
        <a:ext cx="7240266" cy="692586"/>
      </dsp:txXfrm>
    </dsp:sp>
    <dsp:sp modelId="{8D2117AF-E012-D746-876C-132F62D82AA6}">
      <dsp:nvSpPr>
        <dsp:cNvPr id="0" name=""/>
        <dsp:cNvSpPr/>
      </dsp:nvSpPr>
      <dsp:spPr>
        <a:xfrm>
          <a:off x="0" y="3466080"/>
          <a:ext cx="7315200" cy="7675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Unemployment/losing job</a:t>
          </a:r>
        </a:p>
      </dsp:txBody>
      <dsp:txXfrm>
        <a:off x="37467" y="3503547"/>
        <a:ext cx="7240266" cy="692586"/>
      </dsp:txXfrm>
    </dsp:sp>
    <dsp:sp modelId="{B905B265-3B47-3247-A543-EFDC0A5394B9}">
      <dsp:nvSpPr>
        <dsp:cNvPr id="0" name=""/>
        <dsp:cNvSpPr/>
      </dsp:nvSpPr>
      <dsp:spPr>
        <a:xfrm>
          <a:off x="0" y="4325760"/>
          <a:ext cx="7315200" cy="7675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Use of screens/social media</a:t>
          </a:r>
        </a:p>
      </dsp:txBody>
      <dsp:txXfrm>
        <a:off x="37467" y="4363227"/>
        <a:ext cx="7240266" cy="692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C38A5-D962-E64A-B5FE-2F81585DFE4A}">
      <dsp:nvSpPr>
        <dsp:cNvPr id="0" name=""/>
        <dsp:cNvSpPr/>
      </dsp:nvSpPr>
      <dsp:spPr>
        <a:xfrm>
          <a:off x="0" y="625"/>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F3185-2CAD-9146-849C-897ECBD5F18D}">
      <dsp:nvSpPr>
        <dsp:cNvPr id="0" name=""/>
        <dsp:cNvSpPr/>
      </dsp:nvSpPr>
      <dsp:spPr>
        <a:xfrm>
          <a:off x="0" y="625"/>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Music Futures </a:t>
          </a:r>
        </a:p>
      </dsp:txBody>
      <dsp:txXfrm>
        <a:off x="0" y="625"/>
        <a:ext cx="7315200" cy="393799"/>
      </dsp:txXfrm>
    </dsp:sp>
    <dsp:sp modelId="{DAB45125-0435-C645-BEA0-C8098BEB088D}">
      <dsp:nvSpPr>
        <dsp:cNvPr id="0" name=""/>
        <dsp:cNvSpPr/>
      </dsp:nvSpPr>
      <dsp:spPr>
        <a:xfrm>
          <a:off x="0" y="394424"/>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8911AE-2244-FA49-B8E0-DE791C68FD33}">
      <dsp:nvSpPr>
        <dsp:cNvPr id="0" name=""/>
        <dsp:cNvSpPr/>
      </dsp:nvSpPr>
      <dsp:spPr>
        <a:xfrm>
          <a:off x="0" y="394424"/>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Street Football Wales</a:t>
          </a:r>
        </a:p>
      </dsp:txBody>
      <dsp:txXfrm>
        <a:off x="0" y="394424"/>
        <a:ext cx="7315200" cy="393799"/>
      </dsp:txXfrm>
    </dsp:sp>
    <dsp:sp modelId="{1988FC6F-09A2-534D-BA40-7927859210D5}">
      <dsp:nvSpPr>
        <dsp:cNvPr id="0" name=""/>
        <dsp:cNvSpPr/>
      </dsp:nvSpPr>
      <dsp:spPr>
        <a:xfrm>
          <a:off x="0" y="788223"/>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99AD77-F6B3-FF46-A29D-CB88D186599E}">
      <dsp:nvSpPr>
        <dsp:cNvPr id="0" name=""/>
        <dsp:cNvSpPr/>
      </dsp:nvSpPr>
      <dsp:spPr>
        <a:xfrm>
          <a:off x="0" y="788223"/>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Mind Pembrokeshire</a:t>
          </a:r>
        </a:p>
      </dsp:txBody>
      <dsp:txXfrm>
        <a:off x="0" y="788223"/>
        <a:ext cx="7315200" cy="393799"/>
      </dsp:txXfrm>
    </dsp:sp>
    <dsp:sp modelId="{63E39246-73BA-D04B-B6D7-DC470C9E140C}">
      <dsp:nvSpPr>
        <dsp:cNvPr id="0" name=""/>
        <dsp:cNvSpPr/>
      </dsp:nvSpPr>
      <dsp:spPr>
        <a:xfrm>
          <a:off x="0" y="1182022"/>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004870-96DE-A54E-ABC8-FEEA4EBB6E1D}">
      <dsp:nvSpPr>
        <dsp:cNvPr id="0" name=""/>
        <dsp:cNvSpPr/>
      </dsp:nvSpPr>
      <dsp:spPr>
        <a:xfrm>
          <a:off x="0" y="1182022"/>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YPCS</a:t>
          </a:r>
        </a:p>
      </dsp:txBody>
      <dsp:txXfrm>
        <a:off x="0" y="1182022"/>
        <a:ext cx="7315200" cy="393799"/>
      </dsp:txXfrm>
    </dsp:sp>
    <dsp:sp modelId="{086D9476-8F86-A643-B8C2-76917807A81A}">
      <dsp:nvSpPr>
        <dsp:cNvPr id="0" name=""/>
        <dsp:cNvSpPr/>
      </dsp:nvSpPr>
      <dsp:spPr>
        <a:xfrm>
          <a:off x="0" y="1575821"/>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513F9D-FE9A-C44D-B378-511BF095605F}">
      <dsp:nvSpPr>
        <dsp:cNvPr id="0" name=""/>
        <dsp:cNvSpPr/>
      </dsp:nvSpPr>
      <dsp:spPr>
        <a:xfrm>
          <a:off x="0" y="1575821"/>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Area 43</a:t>
          </a:r>
        </a:p>
      </dsp:txBody>
      <dsp:txXfrm>
        <a:off x="0" y="1575821"/>
        <a:ext cx="7315200" cy="393799"/>
      </dsp:txXfrm>
    </dsp:sp>
    <dsp:sp modelId="{A0322002-29A2-3640-9FD2-F4F644A99FEA}">
      <dsp:nvSpPr>
        <dsp:cNvPr id="0" name=""/>
        <dsp:cNvSpPr/>
      </dsp:nvSpPr>
      <dsp:spPr>
        <a:xfrm>
          <a:off x="0" y="1969621"/>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AA2B1E-304D-F446-B9BB-9364F057F2F8}">
      <dsp:nvSpPr>
        <dsp:cNvPr id="0" name=""/>
        <dsp:cNvSpPr/>
      </dsp:nvSpPr>
      <dsp:spPr>
        <a:xfrm>
          <a:off x="0" y="1969621"/>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People Speak Up</a:t>
          </a:r>
        </a:p>
      </dsp:txBody>
      <dsp:txXfrm>
        <a:off x="0" y="1969621"/>
        <a:ext cx="7315200" cy="393799"/>
      </dsp:txXfrm>
    </dsp:sp>
    <dsp:sp modelId="{9447FA4E-71AB-F94A-87C2-D962F383A08B}">
      <dsp:nvSpPr>
        <dsp:cNvPr id="0" name=""/>
        <dsp:cNvSpPr/>
      </dsp:nvSpPr>
      <dsp:spPr>
        <a:xfrm>
          <a:off x="0" y="2363420"/>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C6A243-72B9-2245-9AA8-B0FB1F6E2BBB}">
      <dsp:nvSpPr>
        <dsp:cNvPr id="0" name=""/>
        <dsp:cNvSpPr/>
      </dsp:nvSpPr>
      <dsp:spPr>
        <a:xfrm>
          <a:off x="0" y="2363420"/>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Hive </a:t>
          </a:r>
        </a:p>
      </dsp:txBody>
      <dsp:txXfrm>
        <a:off x="0" y="2363420"/>
        <a:ext cx="7315200" cy="393799"/>
      </dsp:txXfrm>
    </dsp:sp>
    <dsp:sp modelId="{7B44B723-16C3-5645-B6D8-B1051E92C75F}">
      <dsp:nvSpPr>
        <dsp:cNvPr id="0" name=""/>
        <dsp:cNvSpPr/>
      </dsp:nvSpPr>
      <dsp:spPr>
        <a:xfrm>
          <a:off x="0" y="2757219"/>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487EE-E4B8-A148-8BB6-D25CD9AF4B9D}">
      <dsp:nvSpPr>
        <dsp:cNvPr id="0" name=""/>
        <dsp:cNvSpPr/>
      </dsp:nvSpPr>
      <dsp:spPr>
        <a:xfrm>
          <a:off x="0" y="2757219"/>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Pembrokeshire Youth Clubs</a:t>
          </a:r>
        </a:p>
      </dsp:txBody>
      <dsp:txXfrm>
        <a:off x="0" y="2757219"/>
        <a:ext cx="7315200" cy="393799"/>
      </dsp:txXfrm>
    </dsp:sp>
    <dsp:sp modelId="{868F7FE9-24CB-8341-82E1-D443FEBE7859}">
      <dsp:nvSpPr>
        <dsp:cNvPr id="0" name=""/>
        <dsp:cNvSpPr/>
      </dsp:nvSpPr>
      <dsp:spPr>
        <a:xfrm>
          <a:off x="0" y="3151018"/>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6ECBB-D0BC-9644-88E1-BA8A9B4AF24E}">
      <dsp:nvSpPr>
        <dsp:cNvPr id="0" name=""/>
        <dsp:cNvSpPr/>
      </dsp:nvSpPr>
      <dsp:spPr>
        <a:xfrm>
          <a:off x="0" y="3151018"/>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Skate </a:t>
          </a:r>
          <a:r>
            <a:rPr lang="en-US" sz="1800" kern="1200" dirty="0" err="1"/>
            <a:t>Ratz</a:t>
          </a:r>
          <a:endParaRPr lang="en-US" sz="1800" kern="1200" dirty="0"/>
        </a:p>
      </dsp:txBody>
      <dsp:txXfrm>
        <a:off x="0" y="3151018"/>
        <a:ext cx="7315200" cy="393799"/>
      </dsp:txXfrm>
    </dsp:sp>
    <dsp:sp modelId="{BAF47862-1ED2-3F4F-B270-8970FD0E26DB}">
      <dsp:nvSpPr>
        <dsp:cNvPr id="0" name=""/>
        <dsp:cNvSpPr/>
      </dsp:nvSpPr>
      <dsp:spPr>
        <a:xfrm>
          <a:off x="0" y="3544818"/>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3A3682-9DD8-A140-B200-0EBA7443A441}">
      <dsp:nvSpPr>
        <dsp:cNvPr id="0" name=""/>
        <dsp:cNvSpPr/>
      </dsp:nvSpPr>
      <dsp:spPr>
        <a:xfrm>
          <a:off x="0" y="3544818"/>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VC Gallery</a:t>
          </a:r>
        </a:p>
      </dsp:txBody>
      <dsp:txXfrm>
        <a:off x="0" y="3544818"/>
        <a:ext cx="7315200" cy="393799"/>
      </dsp:txXfrm>
    </dsp:sp>
    <dsp:sp modelId="{D9DE2F61-7F44-9646-BE82-5C5D4E4924C6}">
      <dsp:nvSpPr>
        <dsp:cNvPr id="0" name=""/>
        <dsp:cNvSpPr/>
      </dsp:nvSpPr>
      <dsp:spPr>
        <a:xfrm>
          <a:off x="0" y="3938617"/>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C2A7A2-E1EE-A245-815C-630841B369AE}">
      <dsp:nvSpPr>
        <dsp:cNvPr id="0" name=""/>
        <dsp:cNvSpPr/>
      </dsp:nvSpPr>
      <dsp:spPr>
        <a:xfrm>
          <a:off x="0" y="3938617"/>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Dezza’s Cabin</a:t>
          </a:r>
        </a:p>
      </dsp:txBody>
      <dsp:txXfrm>
        <a:off x="0" y="3938617"/>
        <a:ext cx="7315200" cy="393799"/>
      </dsp:txXfrm>
    </dsp:sp>
    <dsp:sp modelId="{2BF004EA-0221-A846-8296-856732405B25}">
      <dsp:nvSpPr>
        <dsp:cNvPr id="0" name=""/>
        <dsp:cNvSpPr/>
      </dsp:nvSpPr>
      <dsp:spPr>
        <a:xfrm>
          <a:off x="0" y="4332416"/>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8B6E18-8C3B-F746-9D2E-FD0EBD43E00D}">
      <dsp:nvSpPr>
        <dsp:cNvPr id="0" name=""/>
        <dsp:cNvSpPr/>
      </dsp:nvSpPr>
      <dsp:spPr>
        <a:xfrm>
          <a:off x="0" y="4332416"/>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err="1"/>
            <a:t>Meic</a:t>
          </a:r>
          <a:endParaRPr lang="en-US" sz="1800" kern="1200" dirty="0"/>
        </a:p>
      </dsp:txBody>
      <dsp:txXfrm>
        <a:off x="0" y="4332416"/>
        <a:ext cx="7315200" cy="393799"/>
      </dsp:txXfrm>
    </dsp:sp>
    <dsp:sp modelId="{BDC438AD-C61F-5440-AF91-3668C74F4459}">
      <dsp:nvSpPr>
        <dsp:cNvPr id="0" name=""/>
        <dsp:cNvSpPr/>
      </dsp:nvSpPr>
      <dsp:spPr>
        <a:xfrm>
          <a:off x="0" y="4726215"/>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E6C1B3-D581-D943-80BB-DF56431C379D}">
      <dsp:nvSpPr>
        <dsp:cNvPr id="0" name=""/>
        <dsp:cNvSpPr/>
      </dsp:nvSpPr>
      <dsp:spPr>
        <a:xfrm>
          <a:off x="0" y="4726215"/>
          <a:ext cx="7315200" cy="39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SPAN (arts and craft)</a:t>
          </a:r>
        </a:p>
      </dsp:txBody>
      <dsp:txXfrm>
        <a:off x="0" y="4726215"/>
        <a:ext cx="7315200" cy="393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DEBEA-6318-C84E-B82E-888D469F177B}">
      <dsp:nvSpPr>
        <dsp:cNvPr id="0" name=""/>
        <dsp:cNvSpPr/>
      </dsp:nvSpPr>
      <dsp:spPr>
        <a:xfrm>
          <a:off x="0" y="10701"/>
          <a:ext cx="7728267" cy="76752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Calm zone </a:t>
          </a:r>
        </a:p>
      </dsp:txBody>
      <dsp:txXfrm>
        <a:off x="37467" y="48168"/>
        <a:ext cx="7653333" cy="692586"/>
      </dsp:txXfrm>
    </dsp:sp>
    <dsp:sp modelId="{A584D0CF-612F-3941-9DBB-EB690FE36DD4}">
      <dsp:nvSpPr>
        <dsp:cNvPr id="0" name=""/>
        <dsp:cNvSpPr/>
      </dsp:nvSpPr>
      <dsp:spPr>
        <a:xfrm>
          <a:off x="0" y="870381"/>
          <a:ext cx="7728267" cy="767520"/>
        </a:xfrm>
        <a:prstGeom prst="roundRect">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Headspace</a:t>
          </a:r>
        </a:p>
      </dsp:txBody>
      <dsp:txXfrm>
        <a:off x="37467" y="907848"/>
        <a:ext cx="7653333" cy="692586"/>
      </dsp:txXfrm>
    </dsp:sp>
    <dsp:sp modelId="{E39E41FC-48BF-E341-A6F5-5719011F9867}">
      <dsp:nvSpPr>
        <dsp:cNvPr id="0" name=""/>
        <dsp:cNvSpPr/>
      </dsp:nvSpPr>
      <dsp:spPr>
        <a:xfrm>
          <a:off x="0" y="1730061"/>
          <a:ext cx="7728267" cy="767520"/>
        </a:xfrm>
        <a:prstGeom prst="roundRect">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Young Minds</a:t>
          </a:r>
        </a:p>
      </dsp:txBody>
      <dsp:txXfrm>
        <a:off x="37467" y="1767528"/>
        <a:ext cx="7653333" cy="692586"/>
      </dsp:txXfrm>
    </dsp:sp>
    <dsp:sp modelId="{A785DCBC-71C7-1E4C-87BA-493D3AA47B2E}">
      <dsp:nvSpPr>
        <dsp:cNvPr id="0" name=""/>
        <dsp:cNvSpPr/>
      </dsp:nvSpPr>
      <dsp:spPr>
        <a:xfrm>
          <a:off x="0" y="2589742"/>
          <a:ext cx="7728267" cy="767520"/>
        </a:xfrm>
        <a:prstGeom prst="roundRect">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ChildLine </a:t>
          </a:r>
        </a:p>
      </dsp:txBody>
      <dsp:txXfrm>
        <a:off x="37467" y="2627209"/>
        <a:ext cx="7653333" cy="692586"/>
      </dsp:txXfrm>
    </dsp:sp>
    <dsp:sp modelId="{661371B8-03AF-1849-B27B-64D4814CBF8D}">
      <dsp:nvSpPr>
        <dsp:cNvPr id="0" name=""/>
        <dsp:cNvSpPr/>
      </dsp:nvSpPr>
      <dsp:spPr>
        <a:xfrm>
          <a:off x="0" y="3449422"/>
          <a:ext cx="7728267" cy="767520"/>
        </a:xfrm>
        <a:prstGeom prst="roundRect">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Mind</a:t>
          </a:r>
        </a:p>
      </dsp:txBody>
      <dsp:txXfrm>
        <a:off x="37467" y="3486889"/>
        <a:ext cx="7653333" cy="692586"/>
      </dsp:txXfrm>
    </dsp:sp>
    <dsp:sp modelId="{8BBD684A-F456-C24E-A99D-EEB249B0A0A6}">
      <dsp:nvSpPr>
        <dsp:cNvPr id="0" name=""/>
        <dsp:cNvSpPr/>
      </dsp:nvSpPr>
      <dsp:spPr>
        <a:xfrm>
          <a:off x="0" y="4309102"/>
          <a:ext cx="7728267" cy="76752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Action for Happiness</a:t>
          </a:r>
        </a:p>
      </dsp:txBody>
      <dsp:txXfrm>
        <a:off x="37467" y="4346569"/>
        <a:ext cx="7653333" cy="6925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19D04-4F79-1B40-80A7-83CC5DB59ACD}">
      <dsp:nvSpPr>
        <dsp:cNvPr id="0" name=""/>
        <dsp:cNvSpPr/>
      </dsp:nvSpPr>
      <dsp:spPr>
        <a:xfrm>
          <a:off x="0" y="5661"/>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It can be difficult to start conversations with children about mental health, ChildLine provide age appropriate tips for parents on doing so.</a:t>
          </a:r>
        </a:p>
      </dsp:txBody>
      <dsp:txXfrm>
        <a:off x="29128" y="34789"/>
        <a:ext cx="7670011" cy="538444"/>
      </dsp:txXfrm>
    </dsp:sp>
    <dsp:sp modelId="{B13EC2EA-4234-574E-A3DC-9464F0FCD2A3}">
      <dsp:nvSpPr>
        <dsp:cNvPr id="0" name=""/>
        <dsp:cNvSpPr/>
      </dsp:nvSpPr>
      <dsp:spPr>
        <a:xfrm>
          <a:off x="0" y="645561"/>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Maintain routine in order to stabalise lives of young people</a:t>
          </a:r>
        </a:p>
      </dsp:txBody>
      <dsp:txXfrm>
        <a:off x="29128" y="674689"/>
        <a:ext cx="7670011" cy="538444"/>
      </dsp:txXfrm>
    </dsp:sp>
    <dsp:sp modelId="{7D33A4F1-FF96-A146-B71D-D215ED66D4B7}">
      <dsp:nvSpPr>
        <dsp:cNvPr id="0" name=""/>
        <dsp:cNvSpPr/>
      </dsp:nvSpPr>
      <dsp:spPr>
        <a:xfrm>
          <a:off x="0" y="1285461"/>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Plan regular weekly activities with friends and family</a:t>
          </a:r>
        </a:p>
      </dsp:txBody>
      <dsp:txXfrm>
        <a:off x="29128" y="1314589"/>
        <a:ext cx="7670011" cy="538444"/>
      </dsp:txXfrm>
    </dsp:sp>
    <dsp:sp modelId="{9F1BB9CE-7B90-6F48-BC26-356F6E9D3034}">
      <dsp:nvSpPr>
        <dsp:cNvPr id="0" name=""/>
        <dsp:cNvSpPr/>
      </dsp:nvSpPr>
      <dsp:spPr>
        <a:xfrm>
          <a:off x="0" y="1925361"/>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Have regular meal times </a:t>
          </a:r>
        </a:p>
      </dsp:txBody>
      <dsp:txXfrm>
        <a:off x="29128" y="1954489"/>
        <a:ext cx="7670011" cy="538444"/>
      </dsp:txXfrm>
    </dsp:sp>
    <dsp:sp modelId="{605C1A25-5357-B043-94B7-1D44EDA77F4C}">
      <dsp:nvSpPr>
        <dsp:cNvPr id="0" name=""/>
        <dsp:cNvSpPr/>
      </dsp:nvSpPr>
      <dsp:spPr>
        <a:xfrm>
          <a:off x="0" y="2565262"/>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Utilise youth centres and youth workers in your area as they pride themselves on their ability to develop relationships </a:t>
          </a:r>
        </a:p>
      </dsp:txBody>
      <dsp:txXfrm>
        <a:off x="29128" y="2594390"/>
        <a:ext cx="7670011" cy="538444"/>
      </dsp:txXfrm>
    </dsp:sp>
    <dsp:sp modelId="{13A7A7D1-D279-3C4C-AFA4-AAA90ED12E64}">
      <dsp:nvSpPr>
        <dsp:cNvPr id="0" name=""/>
        <dsp:cNvSpPr/>
      </dsp:nvSpPr>
      <dsp:spPr>
        <a:xfrm>
          <a:off x="0" y="3205162"/>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Make use of the outdoors and the beautiful surroundings in Pembrokeshire/ (World Happiness Report , 2021) (Helliwell, 2021).</a:t>
          </a:r>
        </a:p>
      </dsp:txBody>
      <dsp:txXfrm>
        <a:off x="29128" y="3234290"/>
        <a:ext cx="7670011" cy="538444"/>
      </dsp:txXfrm>
    </dsp:sp>
    <dsp:sp modelId="{176C0FAC-20A4-4D40-BCCB-1732630E2ADF}">
      <dsp:nvSpPr>
        <dsp:cNvPr id="0" name=""/>
        <dsp:cNvSpPr/>
      </dsp:nvSpPr>
      <dsp:spPr>
        <a:xfrm>
          <a:off x="0" y="3845062"/>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Access free music and multi sport sessions</a:t>
          </a:r>
        </a:p>
      </dsp:txBody>
      <dsp:txXfrm>
        <a:off x="29128" y="3874190"/>
        <a:ext cx="7670011" cy="538444"/>
      </dsp:txXfrm>
    </dsp:sp>
    <dsp:sp modelId="{6B869E40-E156-CE41-93FD-E1A4B5B89095}">
      <dsp:nvSpPr>
        <dsp:cNvPr id="0" name=""/>
        <dsp:cNvSpPr/>
      </dsp:nvSpPr>
      <dsp:spPr>
        <a:xfrm>
          <a:off x="0" y="4484962"/>
          <a:ext cx="7728267" cy="59670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work with older children to create a routine that works for them – including homework, seeing friends, extra-curricular activities and time offline (NSPCC, 2022, no page number).</a:t>
          </a:r>
          <a:endParaRPr lang="en-US" sz="1500" kern="1200" dirty="0"/>
        </a:p>
      </dsp:txBody>
      <dsp:txXfrm>
        <a:off x="29128" y="4514090"/>
        <a:ext cx="7670011" cy="5384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D95334-D466-F44F-A978-C02232F4CE7D}" type="datetimeFigureOut">
              <a:rPr lang="en-US" smtClean="0"/>
              <a:t>1/12/23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6BB8E-D426-6740-BCB8-85F02BE7290F}" type="slidenum">
              <a:rPr lang="en-US" smtClean="0"/>
              <a:t>‹#›</a:t>
            </a:fld>
            <a:endParaRPr lang="en-US"/>
          </a:p>
        </p:txBody>
      </p:sp>
    </p:spTree>
    <p:extLst>
      <p:ext uri="{BB962C8B-B14F-4D97-AF65-F5344CB8AC3E}">
        <p14:creationId xmlns:p14="http://schemas.microsoft.com/office/powerpoint/2010/main" val="553063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2</a:t>
            </a:fld>
            <a:endParaRPr lang="en-US"/>
          </a:p>
        </p:txBody>
      </p:sp>
    </p:spTree>
    <p:extLst>
      <p:ext uri="{BB962C8B-B14F-4D97-AF65-F5344CB8AC3E}">
        <p14:creationId xmlns:p14="http://schemas.microsoft.com/office/powerpoint/2010/main" val="3552644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Imposter Syndrome: </a:t>
            </a:r>
          </a:p>
          <a:p>
            <a:r>
              <a:rPr lang="en-GB" sz="1200" b="0" i="0" u="none" strike="noStrike" kern="1200" dirty="0">
                <a:solidFill>
                  <a:schemeClr val="tx1"/>
                </a:solidFill>
                <a:effectLst/>
                <a:latin typeface="+mn-lt"/>
                <a:ea typeface="+mn-ea"/>
                <a:cs typeface="+mn-cs"/>
              </a:rPr>
              <a:t>When I got my teacher-assessed A-level grades, I didn’t know what to think. In all honesty, the grades I was given – 4 A*s – were probably better than I would have got had I done the exams. That’s given me a strong sense of impostor syndrome for university: I’m not going to feel that I’m qualified to be where I am and that’s going to be destabilising. (The Guardian, 2022)</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51% said they did not feel motivated to do school work at home (Holland, 2021, no page number).</a:t>
            </a:r>
          </a:p>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7</a:t>
            </a:fld>
            <a:endParaRPr lang="en-US"/>
          </a:p>
        </p:txBody>
      </p:sp>
    </p:spTree>
    <p:extLst>
      <p:ext uri="{BB962C8B-B14F-4D97-AF65-F5344CB8AC3E}">
        <p14:creationId xmlns:p14="http://schemas.microsoft.com/office/powerpoint/2010/main" val="938718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a:t>
            </a:r>
            <a:r>
              <a:rPr lang="en-US" dirty="0" err="1"/>
              <a:t>Covid</a:t>
            </a:r>
            <a:r>
              <a:rPr lang="en-US" dirty="0"/>
              <a:t>, young people had their rights taken away from them the moment lockdown hit. UNCRC states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71% of 15-18 year olds noted how “not being able to spend time with friends, followed by not being able to visit family members (53%) and school or college closing (50%) were having the biggest impact” on their lives (Holland, 2021, no page number).</a:t>
            </a:r>
          </a:p>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8</a:t>
            </a:fld>
            <a:endParaRPr lang="en-US"/>
          </a:p>
        </p:txBody>
      </p:sp>
    </p:spTree>
    <p:extLst>
      <p:ext uri="{BB962C8B-B14F-4D97-AF65-F5344CB8AC3E}">
        <p14:creationId xmlns:p14="http://schemas.microsoft.com/office/powerpoint/2010/main" val="624932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10</a:t>
            </a:fld>
            <a:endParaRPr lang="en-US"/>
          </a:p>
        </p:txBody>
      </p:sp>
    </p:spTree>
    <p:extLst>
      <p:ext uri="{BB962C8B-B14F-4D97-AF65-F5344CB8AC3E}">
        <p14:creationId xmlns:p14="http://schemas.microsoft.com/office/powerpoint/2010/main" val="3249546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11</a:t>
            </a:fld>
            <a:endParaRPr lang="en-US"/>
          </a:p>
        </p:txBody>
      </p:sp>
    </p:spTree>
    <p:extLst>
      <p:ext uri="{BB962C8B-B14F-4D97-AF65-F5344CB8AC3E}">
        <p14:creationId xmlns:p14="http://schemas.microsoft.com/office/powerpoint/2010/main" val="2515694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Whole-system approach to mental health and well-being: Delivering a whole-school and whole-system approach to learners’ emotional and mental health and well-being, following our ‘Mind over Matter’ inquiry reports. (Welsh Parliament, 2021, p.5)</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18</a:t>
            </a:fld>
            <a:endParaRPr lang="en-US"/>
          </a:p>
        </p:txBody>
      </p:sp>
    </p:spTree>
    <p:extLst>
      <p:ext uri="{BB962C8B-B14F-4D97-AF65-F5344CB8AC3E}">
        <p14:creationId xmlns:p14="http://schemas.microsoft.com/office/powerpoint/2010/main" val="3328388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D6BB8E-D426-6740-BCB8-85F02BE7290F}" type="slidenum">
              <a:rPr lang="en-US" smtClean="0"/>
              <a:t>22</a:t>
            </a:fld>
            <a:endParaRPr lang="en-US"/>
          </a:p>
        </p:txBody>
      </p:sp>
    </p:spTree>
    <p:extLst>
      <p:ext uri="{BB962C8B-B14F-4D97-AF65-F5344CB8AC3E}">
        <p14:creationId xmlns:p14="http://schemas.microsoft.com/office/powerpoint/2010/main" val="3519480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CEEC00B-C482-FB48-90E9-36A568F79E7A}" type="datetimeFigureOut">
              <a:rPr lang="en-US" smtClean="0"/>
              <a:t>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2599977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EEC00B-C482-FB48-90E9-36A568F79E7A}" type="datetimeFigureOut">
              <a:rPr lang="en-US" smtClean="0"/>
              <a:t>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161957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CEEC00B-C482-FB48-90E9-36A568F79E7A}" type="datetimeFigureOut">
              <a:rPr lang="en-US" smtClean="0"/>
              <a:t>1/12/23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3882964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CCEEC00B-C482-FB48-90E9-36A568F79E7A}" type="datetimeFigureOut">
              <a:rPr lang="en-US" smtClean="0"/>
              <a:t>1/12/23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2855928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CCEEC00B-C482-FB48-90E9-36A568F79E7A}" type="datetimeFigureOut">
              <a:rPr lang="en-US" smtClean="0"/>
              <a:t>1/12/23</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3623752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CCEEC00B-C482-FB48-90E9-36A568F79E7A}" type="datetimeFigureOut">
              <a:rPr lang="en-US" smtClean="0"/>
              <a:t>1/12/23</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28635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CEEC00B-C482-FB48-90E9-36A568F79E7A}" type="datetimeFigureOut">
              <a:rPr lang="en-US" smtClean="0"/>
              <a:t>1/12/23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3091249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CEEC00B-C482-FB48-90E9-36A568F79E7A}" type="datetimeFigureOut">
              <a:rPr lang="en-US" smtClean="0"/>
              <a:t>1/12/23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42037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CEEC00B-C482-FB48-90E9-36A568F79E7A}" type="datetimeFigureOut">
              <a:rPr lang="en-US" smtClean="0"/>
              <a:t>1/12/23</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3026685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CEEC00B-C482-FB48-90E9-36A568F79E7A}" type="datetimeFigureOut">
              <a:rPr lang="en-US" smtClean="0"/>
              <a:t>1/12/23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235985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CEEC00B-C482-FB48-90E9-36A568F79E7A}" type="datetimeFigureOut">
              <a:rPr lang="en-US" smtClean="0"/>
              <a:t>1/12/23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D9D402-8104-FD43-B75C-9ED8F7B9BE6F}" type="slidenum">
              <a:rPr lang="en-US" smtClean="0"/>
              <a:t>‹#›</a:t>
            </a:fld>
            <a:endParaRPr lang="en-US"/>
          </a:p>
        </p:txBody>
      </p:sp>
    </p:spTree>
    <p:extLst>
      <p:ext uri="{BB962C8B-B14F-4D97-AF65-F5344CB8AC3E}">
        <p14:creationId xmlns:p14="http://schemas.microsoft.com/office/powerpoint/2010/main" val="3369441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CCEEC00B-C482-FB48-90E9-36A568F79E7A}" type="datetimeFigureOut">
              <a:rPr lang="en-US" smtClean="0"/>
              <a:t>1/12/23</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AAD9D402-8104-FD43-B75C-9ED8F7B9BE6F}" type="slidenum">
              <a:rPr lang="en-US" smtClean="0"/>
              <a:t>‹#›</a:t>
            </a:fld>
            <a:endParaRPr lang="en-US"/>
          </a:p>
        </p:txBody>
      </p:sp>
    </p:spTree>
    <p:extLst>
      <p:ext uri="{BB962C8B-B14F-4D97-AF65-F5344CB8AC3E}">
        <p14:creationId xmlns:p14="http://schemas.microsoft.com/office/powerpoint/2010/main" val="15506358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8" Type="http://schemas.openxmlformats.org/officeDocument/2006/relationships/hyperlink" Target="https://www.childcomwales.org.uk/wp-content/uploads/2020/06/FINAL_formattedCVRep_EN.pdf" TargetMode="External"/><Relationship Id="rId3" Type="http://schemas.openxmlformats.org/officeDocument/2006/relationships/hyperlink" Target="https://www.childreninwales.org.uk/children-young-people/young-wales/young-wales-ministerial-meetings/" TargetMode="External"/><Relationship Id="rId7" Type="http://schemas.openxmlformats.org/officeDocument/2006/relationships/hyperlink" Target="https://www.theguardian.com/uk-news/2022/oct/03/we-gave-up-so-much-how-covid-changed-young-peoples-lives" TargetMode="External"/><Relationship Id="rId12" Type="http://schemas.openxmlformats.org/officeDocument/2006/relationships/hyperlink" Target="https://www.mind.org.uk/information-support/for-children-and-young-people/coronavirus/" TargetMode="External"/><Relationship Id="rId2" Type="http://schemas.openxmlformats.org/officeDocument/2006/relationships/hyperlink" Target="https://www.childreninwales.org.uk/news/children-wales-members-report-2022-impact-and-legacy-covid-19/" TargetMode="External"/><Relationship Id="rId1" Type="http://schemas.openxmlformats.org/officeDocument/2006/relationships/slideLayout" Target="../slideLayouts/slideLayout2.xml"/><Relationship Id="rId6" Type="http://schemas.openxmlformats.org/officeDocument/2006/relationships/hyperlink" Target="https://happiness-report.s3.amazonaws.com/2022/WHR+22_Ch1.pdf" TargetMode="External"/><Relationship Id="rId11" Type="http://schemas.openxmlformats.org/officeDocument/2006/relationships/hyperlink" Target="https://www.mind.org.uk/media/8961/the-consequences-of-coronavirus-for-mental-health-in-wales-final-report.pdf" TargetMode="External"/><Relationship Id="rId5" Type="http://schemas.openxmlformats.org/officeDocument/2006/relationships/hyperlink" Target="https://www.dreamstime.com/illustration-red-school-closed-sign-against-white-background-covid-image177557463" TargetMode="External"/><Relationship Id="rId10" Type="http://schemas.openxmlformats.org/officeDocument/2006/relationships/hyperlink" Target="https://cronfa.swan.ac.uk/Record/cronfa59046" TargetMode="External"/><Relationship Id="rId4" Type="http://schemas.openxmlformats.org/officeDocument/2006/relationships/hyperlink" Target="https://cldstandardscouncil.org.uk/wp-content/uploads/CombinedYouthWorkNOS.pdf" TargetMode="External"/><Relationship Id="rId9" Type="http://schemas.openxmlformats.org/officeDocument/2006/relationships/hyperlink" Target="https://www.childcomwales.org.uk/wp-content/uploads/2021/02/CoronavirusAndMe_Jan21_ENG_110221_FINAL.pdf"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hduhb.nhs.wales/about-us/your-health-board/board-meetings-2022/board-agenda-and-papers-26-may-2022/agenda-and-papers-26-may-2022/pembrokeshire-assessment-of-local-wellbeing-may-2022pdf/" TargetMode="External"/><Relationship Id="rId13" Type="http://schemas.openxmlformats.org/officeDocument/2006/relationships/hyperlink" Target="https://www.wired.co.uk/article/face-masks-mandatory-shops-england" TargetMode="External"/><Relationship Id="rId3" Type="http://schemas.openxmlformats.org/officeDocument/2006/relationships/hyperlink" Target="https://www.mind.org.uk/media/13351/thementalhealthmeasure_tenyearson.pdf?utm_source=instagram&amp;utm_medium=social&amp;utm_campaign=campaigns&amp;utm_content=mental-health-measure" TargetMode="External"/><Relationship Id="rId7" Type="http://schemas.openxmlformats.org/officeDocument/2006/relationships/hyperlink" Target="https://learning.nspcc.org.uk/child-health-development/promoting-mental-health-wellbeing" TargetMode="External"/><Relationship Id="rId12" Type="http://schemas.openxmlformats.org/officeDocument/2006/relationships/hyperlink" Target="https://senedd.wales/media/ixzpwqr5/cr-ld14286-e.pdf" TargetMode="External"/><Relationship Id="rId2" Type="http://schemas.openxmlformats.org/officeDocument/2006/relationships/hyperlink" Target="https://www.wiltshiremind.co.uk/core-services/information-and-support/5-ways-to-wellbeing-picture/" TargetMode="External"/><Relationship Id="rId1" Type="http://schemas.openxmlformats.org/officeDocument/2006/relationships/slideLayout" Target="../slideLayouts/slideLayout2.xml"/><Relationship Id="rId6" Type="http://schemas.openxmlformats.org/officeDocument/2006/relationships/hyperlink" Target="https://www.nhs.uk/mental-health/self-help/guides-tools-and-activities/five-steps-to-mental-wellbeing/" TargetMode="External"/><Relationship Id="rId11" Type="http://schemas.openxmlformats.org/officeDocument/2006/relationships/hyperlink" Target="https://senedd.wales/laid%20documents/cr-ld13315/cr-ld13315%20-e.pdf" TargetMode="External"/><Relationship Id="rId5" Type="http://schemas.openxmlformats.org/officeDocument/2006/relationships/hyperlink" Target="https://www.england.nhs.uk/blog/geraldine-strathdee-8/" TargetMode="External"/><Relationship Id="rId10" Type="http://schemas.openxmlformats.org/officeDocument/2006/relationships/hyperlink" Target="https://www.youtube.com/watch?v=Ao4wtB887qo" TargetMode="External"/><Relationship Id="rId4" Type="http://schemas.openxmlformats.org/officeDocument/2006/relationships/hyperlink" Target="https://www.mind.org.uk/information-support/types-of-mental-health-problems/mental-health-problems-introduction/causes/" TargetMode="External"/><Relationship Id="rId9" Type="http://schemas.openxmlformats.org/officeDocument/2006/relationships/hyperlink" Target="https://phw.nhs.wales/topics/latest-information-on-novel-coronavirus-covid-19/how-are-you-doing/how-are-you-feeling/how-to-look-after-your-mental-wellbeing/" TargetMode="External"/><Relationship Id="rId14" Type="http://schemas.openxmlformats.org/officeDocument/2006/relationships/hyperlink" Target="https://www.youngminds.org.uk/young-pers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22F18-09BE-A040-B23E-B254E2946C1E}"/>
              </a:ext>
            </a:extLst>
          </p:cNvPr>
          <p:cNvSpPr>
            <a:spLocks noGrp="1"/>
          </p:cNvSpPr>
          <p:nvPr>
            <p:ph type="ctrTitle"/>
          </p:nvPr>
        </p:nvSpPr>
        <p:spPr/>
        <p:txBody>
          <a:bodyPr>
            <a:normAutofit fontScale="90000"/>
          </a:bodyPr>
          <a:lstStyle/>
          <a:p>
            <a:r>
              <a:rPr lang="en-US" dirty="0"/>
              <a:t>The Impact of Covid-19 on Young People’s Mental Health and Well-being, a Childhood to Forget?</a:t>
            </a:r>
          </a:p>
        </p:txBody>
      </p:sp>
      <p:sp>
        <p:nvSpPr>
          <p:cNvPr id="3" name="Subtitle 2">
            <a:extLst>
              <a:ext uri="{FF2B5EF4-FFF2-40B4-BE49-F238E27FC236}">
                <a16:creationId xmlns:a16="http://schemas.microsoft.com/office/drawing/2014/main" id="{E4EF0317-CB49-B149-8A6D-30CE1C064679}"/>
              </a:ext>
            </a:extLst>
          </p:cNvPr>
          <p:cNvSpPr>
            <a:spLocks noGrp="1"/>
          </p:cNvSpPr>
          <p:nvPr>
            <p:ph type="subTitle" idx="1"/>
          </p:nvPr>
        </p:nvSpPr>
        <p:spPr/>
        <p:txBody>
          <a:bodyPr/>
          <a:lstStyle/>
          <a:p>
            <a:r>
              <a:rPr lang="en-US" dirty="0"/>
              <a:t>Jo Price </a:t>
            </a:r>
          </a:p>
        </p:txBody>
      </p:sp>
    </p:spTree>
    <p:extLst>
      <p:ext uri="{BB962C8B-B14F-4D97-AF65-F5344CB8AC3E}">
        <p14:creationId xmlns:p14="http://schemas.microsoft.com/office/powerpoint/2010/main" val="3675209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B630D-DE98-BE4C-AC40-5084C1DAEDF7}"/>
              </a:ext>
            </a:extLst>
          </p:cNvPr>
          <p:cNvSpPr>
            <a:spLocks noGrp="1"/>
          </p:cNvSpPr>
          <p:nvPr>
            <p:ph type="title"/>
          </p:nvPr>
        </p:nvSpPr>
        <p:spPr>
          <a:xfrm>
            <a:off x="252919" y="1123837"/>
            <a:ext cx="2947482" cy="4601183"/>
          </a:xfrm>
        </p:spPr>
        <p:txBody>
          <a:bodyPr>
            <a:normAutofit/>
          </a:bodyPr>
          <a:lstStyle/>
          <a:p>
            <a:r>
              <a:rPr lang="en-US" dirty="0"/>
              <a:t>Challenges Young People Face </a:t>
            </a:r>
          </a:p>
        </p:txBody>
      </p:sp>
      <p:graphicFrame>
        <p:nvGraphicFramePr>
          <p:cNvPr id="5" name="Content Placeholder 2">
            <a:extLst>
              <a:ext uri="{FF2B5EF4-FFF2-40B4-BE49-F238E27FC236}">
                <a16:creationId xmlns:a16="http://schemas.microsoft.com/office/drawing/2014/main" id="{14C73F80-A84C-DEE4-9665-AC223C325889}"/>
              </a:ext>
            </a:extLst>
          </p:cNvPr>
          <p:cNvGraphicFramePr>
            <a:graphicFrameLocks noGrp="1"/>
          </p:cNvGraphicFramePr>
          <p:nvPr>
            <p:ph idx="1"/>
            <p:extLst>
              <p:ext uri="{D42A27DB-BD31-4B8C-83A1-F6EECF244321}">
                <p14:modId xmlns:p14="http://schemas.microsoft.com/office/powerpoint/2010/main" val="296527007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1459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F7273-B362-5741-ADE2-71BF41721358}"/>
              </a:ext>
            </a:extLst>
          </p:cNvPr>
          <p:cNvSpPr>
            <a:spLocks noGrp="1"/>
          </p:cNvSpPr>
          <p:nvPr>
            <p:ph type="title"/>
          </p:nvPr>
        </p:nvSpPr>
        <p:spPr/>
        <p:txBody>
          <a:bodyPr/>
          <a:lstStyle/>
          <a:p>
            <a:r>
              <a:rPr lang="en-US" dirty="0"/>
              <a:t>Presentation Aim/Content</a:t>
            </a:r>
          </a:p>
        </p:txBody>
      </p:sp>
      <p:sp>
        <p:nvSpPr>
          <p:cNvPr id="3" name="Content Placeholder 2">
            <a:extLst>
              <a:ext uri="{FF2B5EF4-FFF2-40B4-BE49-F238E27FC236}">
                <a16:creationId xmlns:a16="http://schemas.microsoft.com/office/drawing/2014/main" id="{D0D0DF9B-BC5F-5843-B759-51820669E6C3}"/>
              </a:ext>
            </a:extLst>
          </p:cNvPr>
          <p:cNvSpPr>
            <a:spLocks noGrp="1"/>
          </p:cNvSpPr>
          <p:nvPr>
            <p:ph idx="1"/>
          </p:nvPr>
        </p:nvSpPr>
        <p:spPr/>
        <p:txBody>
          <a:bodyPr/>
          <a:lstStyle/>
          <a:p>
            <a:r>
              <a:rPr lang="en-US" dirty="0"/>
              <a:t>Provide an insight on how Covid-19’s impact on young people’s mental health and well-being.</a:t>
            </a:r>
          </a:p>
          <a:p>
            <a:r>
              <a:rPr lang="en-US" dirty="0"/>
              <a:t>Present aspects of a workshop devised for parents/caregivers supporting young people through the pandemic and beyond.</a:t>
            </a:r>
          </a:p>
          <a:p>
            <a:r>
              <a:rPr lang="en-US" dirty="0"/>
              <a:t>Explain how Youth Work can offer support to young people both during and post Covid-19.</a:t>
            </a:r>
          </a:p>
          <a:p>
            <a:r>
              <a:rPr lang="en-US" dirty="0"/>
              <a:t>Offer tips to parents in order to support their children in order to improve their mental health and well-being post pandemic.</a:t>
            </a:r>
          </a:p>
        </p:txBody>
      </p:sp>
    </p:spTree>
    <p:extLst>
      <p:ext uri="{BB962C8B-B14F-4D97-AF65-F5344CB8AC3E}">
        <p14:creationId xmlns:p14="http://schemas.microsoft.com/office/powerpoint/2010/main" val="1715737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F2C1-AB73-D542-86EB-E67A14766869}"/>
              </a:ext>
            </a:extLst>
          </p:cNvPr>
          <p:cNvSpPr>
            <a:spLocks noGrp="1"/>
          </p:cNvSpPr>
          <p:nvPr>
            <p:ph type="title"/>
          </p:nvPr>
        </p:nvSpPr>
        <p:spPr/>
        <p:txBody>
          <a:bodyPr/>
          <a:lstStyle/>
          <a:p>
            <a:r>
              <a:rPr lang="en-US" dirty="0"/>
              <a:t>Content of an advisory session for Parents</a:t>
            </a:r>
          </a:p>
        </p:txBody>
      </p:sp>
      <p:sp>
        <p:nvSpPr>
          <p:cNvPr id="3" name="Content Placeholder 2">
            <a:extLst>
              <a:ext uri="{FF2B5EF4-FFF2-40B4-BE49-F238E27FC236}">
                <a16:creationId xmlns:a16="http://schemas.microsoft.com/office/drawing/2014/main" id="{5046786C-6198-F246-935C-A6EC73696487}"/>
              </a:ext>
            </a:extLst>
          </p:cNvPr>
          <p:cNvSpPr>
            <a:spLocks noGrp="1"/>
          </p:cNvSpPr>
          <p:nvPr>
            <p:ph idx="1"/>
          </p:nvPr>
        </p:nvSpPr>
        <p:spPr/>
        <p:txBody>
          <a:bodyPr>
            <a:normAutofit lnSpcReduction="10000"/>
          </a:bodyPr>
          <a:lstStyle/>
          <a:p>
            <a:r>
              <a:rPr lang="en-US" dirty="0"/>
              <a:t>Introduction to the topic of Covid-19</a:t>
            </a:r>
          </a:p>
          <a:p>
            <a:r>
              <a:rPr lang="en-US" dirty="0"/>
              <a:t>Define Mental health and Wellbeing </a:t>
            </a:r>
          </a:p>
          <a:p>
            <a:r>
              <a:rPr lang="en-US" dirty="0"/>
              <a:t>Highlight the impact of Covid-19 from a theory and research perspective</a:t>
            </a:r>
          </a:p>
          <a:p>
            <a:r>
              <a:rPr lang="en-US" dirty="0"/>
              <a:t>Highlight the impact of Covid-19 from young people’s perspective (a day in the life of) </a:t>
            </a:r>
          </a:p>
          <a:p>
            <a:r>
              <a:rPr lang="en-US" dirty="0"/>
              <a:t>Offer knowledge and solutions for parents to help their children recover </a:t>
            </a:r>
          </a:p>
          <a:p>
            <a:r>
              <a:rPr lang="en-US" dirty="0"/>
              <a:t>Identify risks </a:t>
            </a:r>
          </a:p>
          <a:p>
            <a:r>
              <a:rPr lang="en-US" dirty="0"/>
              <a:t>Provide activities that parents can engage in in order to promote positive well-being.</a:t>
            </a:r>
          </a:p>
          <a:p>
            <a:r>
              <a:rPr lang="en-US" dirty="0"/>
              <a:t>Offer tips in order to promote recovery and prevent worsening of symptoms.</a:t>
            </a:r>
          </a:p>
          <a:p>
            <a:r>
              <a:rPr lang="en-US" dirty="0"/>
              <a:t>Highlight services available to young people </a:t>
            </a:r>
          </a:p>
        </p:txBody>
      </p:sp>
    </p:spTree>
    <p:extLst>
      <p:ext uri="{BB962C8B-B14F-4D97-AF65-F5344CB8AC3E}">
        <p14:creationId xmlns:p14="http://schemas.microsoft.com/office/powerpoint/2010/main" val="347229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ssolve">
                                      <p:cBhvr>
                                        <p:cTn id="13" dur="500"/>
                                        <p:tgtEl>
                                          <p:spTgt spid="3">
                                            <p:txEl>
                                              <p:pRg st="2" end="2"/>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ssolv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dissolve">
                                      <p:cBhvr>
                                        <p:cTn id="21" dur="500"/>
                                        <p:tgtEl>
                                          <p:spTgt spid="3">
                                            <p:txEl>
                                              <p:pRg st="4" end="4"/>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dissolve">
                                      <p:cBhvr>
                                        <p:cTn id="24" dur="500"/>
                                        <p:tgtEl>
                                          <p:spTgt spid="3">
                                            <p:txEl>
                                              <p:pRg st="5" end="5"/>
                                            </p:txEl>
                                          </p:spTgt>
                                        </p:tgtEl>
                                      </p:cBhvr>
                                    </p:animEffect>
                                  </p:childTnLst>
                                </p:cTn>
                              </p:par>
                              <p:par>
                                <p:cTn id="25" presetID="9"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dissolve">
                                      <p:cBhvr>
                                        <p:cTn id="27" dur="500"/>
                                        <p:tgtEl>
                                          <p:spTgt spid="3">
                                            <p:txEl>
                                              <p:pRg st="6" end="6"/>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dissolve">
                                      <p:cBhvr>
                                        <p:cTn id="30" dur="500"/>
                                        <p:tgtEl>
                                          <p:spTgt spid="3">
                                            <p:txEl>
                                              <p:pRg st="7" end="7"/>
                                            </p:txEl>
                                          </p:spTgt>
                                        </p:tgtEl>
                                      </p:cBhvr>
                                    </p:animEffect>
                                  </p:childTnLst>
                                </p:cTn>
                              </p:par>
                              <p:par>
                                <p:cTn id="31" presetID="9"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dissolv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304514D-21DA-CE44-B827-2FD8D05DE24B}"/>
              </a:ext>
            </a:extLst>
          </p:cNvPr>
          <p:cNvSpPr>
            <a:spLocks noGrp="1"/>
          </p:cNvSpPr>
          <p:nvPr>
            <p:ph type="title"/>
          </p:nvPr>
        </p:nvSpPr>
        <p:spPr>
          <a:xfrm>
            <a:off x="289248" y="1123837"/>
            <a:ext cx="4998963" cy="1255469"/>
          </a:xfrm>
        </p:spPr>
        <p:txBody>
          <a:bodyPr>
            <a:normAutofit/>
          </a:bodyPr>
          <a:lstStyle/>
          <a:p>
            <a:r>
              <a:rPr lang="en-US" dirty="0"/>
              <a:t>Mental Health and Well-being </a:t>
            </a:r>
          </a:p>
        </p:txBody>
      </p:sp>
      <p:sp>
        <p:nvSpPr>
          <p:cNvPr id="3" name="Content Placeholder 2">
            <a:extLst>
              <a:ext uri="{FF2B5EF4-FFF2-40B4-BE49-F238E27FC236}">
                <a16:creationId xmlns:a16="http://schemas.microsoft.com/office/drawing/2014/main" id="{A3522151-FA6E-6347-88BF-68E61D80A879}"/>
              </a:ext>
            </a:extLst>
          </p:cNvPr>
          <p:cNvSpPr>
            <a:spLocks noGrp="1"/>
          </p:cNvSpPr>
          <p:nvPr>
            <p:ph idx="1"/>
          </p:nvPr>
        </p:nvSpPr>
        <p:spPr>
          <a:xfrm>
            <a:off x="289249" y="2510395"/>
            <a:ext cx="4998962" cy="3274586"/>
          </a:xfrm>
        </p:spPr>
        <p:txBody>
          <a:bodyPr anchor="t">
            <a:normAutofit/>
          </a:bodyPr>
          <a:lstStyle/>
          <a:p>
            <a:r>
              <a:rPr lang="en-US" sz="1900" dirty="0">
                <a:solidFill>
                  <a:srgbClr val="FFFFFF"/>
                </a:solidFill>
              </a:rPr>
              <a:t>What does this mean to parents? </a:t>
            </a:r>
          </a:p>
          <a:p>
            <a:r>
              <a:rPr lang="en-US" sz="1900" dirty="0">
                <a:solidFill>
                  <a:srgbClr val="FFFFFF"/>
                </a:solidFill>
              </a:rPr>
              <a:t>Is it important to them?</a:t>
            </a:r>
          </a:p>
          <a:p>
            <a:r>
              <a:rPr lang="en-US" sz="1900" dirty="0">
                <a:solidFill>
                  <a:srgbClr val="FFFFFF"/>
                </a:solidFill>
              </a:rPr>
              <a:t>Do they have discussions with their children about well-being and mental health?</a:t>
            </a:r>
          </a:p>
          <a:p>
            <a:r>
              <a:rPr lang="en-US" sz="1900" dirty="0">
                <a:solidFill>
                  <a:srgbClr val="FFFFFF"/>
                </a:solidFill>
              </a:rPr>
              <a:t>Raise awareness of subjective well-being (how one feels in their own opinion)</a:t>
            </a:r>
          </a:p>
          <a:p>
            <a:r>
              <a:rPr lang="en-US" sz="1900" dirty="0">
                <a:solidFill>
                  <a:srgbClr val="FFFFFF"/>
                </a:solidFill>
              </a:rPr>
              <a:t>Five Ways to Well-being – are they aware?</a:t>
            </a:r>
          </a:p>
          <a:p>
            <a:r>
              <a:rPr lang="en-US" sz="1900" dirty="0">
                <a:solidFill>
                  <a:srgbClr val="FFFFFF"/>
                </a:solidFill>
              </a:rPr>
              <a:t>Reflection on their mental health and well-being throughout and post Covid-19?</a:t>
            </a:r>
          </a:p>
        </p:txBody>
      </p:sp>
      <p:pic>
        <p:nvPicPr>
          <p:cNvPr id="5" name="Picture 4">
            <a:extLst>
              <a:ext uri="{FF2B5EF4-FFF2-40B4-BE49-F238E27FC236}">
                <a16:creationId xmlns:a16="http://schemas.microsoft.com/office/drawing/2014/main" id="{88C7C810-CC90-9B4F-A132-EF4330C70B4A}"/>
              </a:ext>
            </a:extLst>
          </p:cNvPr>
          <p:cNvPicPr>
            <a:picLocks noChangeAspect="1"/>
          </p:cNvPicPr>
          <p:nvPr/>
        </p:nvPicPr>
        <p:blipFill>
          <a:blip r:embed="rId2"/>
          <a:stretch>
            <a:fillRect/>
          </a:stretch>
        </p:blipFill>
        <p:spPr>
          <a:xfrm>
            <a:off x="6092890" y="1441700"/>
            <a:ext cx="5238340" cy="3954946"/>
          </a:xfrm>
          <a:prstGeom prst="rect">
            <a:avLst/>
          </a:prstGeom>
        </p:spPr>
      </p:pic>
      <p:sp>
        <p:nvSpPr>
          <p:cNvPr id="6" name="TextBox 5">
            <a:extLst>
              <a:ext uri="{FF2B5EF4-FFF2-40B4-BE49-F238E27FC236}">
                <a16:creationId xmlns:a16="http://schemas.microsoft.com/office/drawing/2014/main" id="{D42612A4-0356-7040-B6BF-5B1CA577A688}"/>
              </a:ext>
            </a:extLst>
          </p:cNvPr>
          <p:cNvSpPr txBox="1"/>
          <p:nvPr/>
        </p:nvSpPr>
        <p:spPr>
          <a:xfrm>
            <a:off x="9008533" y="5416300"/>
            <a:ext cx="2322697" cy="276999"/>
          </a:xfrm>
          <a:prstGeom prst="rect">
            <a:avLst/>
          </a:prstGeom>
          <a:noFill/>
        </p:spPr>
        <p:txBody>
          <a:bodyPr wrap="square" rtlCol="0">
            <a:spAutoFit/>
          </a:bodyPr>
          <a:lstStyle/>
          <a:p>
            <a:r>
              <a:rPr lang="en-US" sz="1050" dirty="0"/>
              <a:t>(</a:t>
            </a:r>
            <a:r>
              <a:rPr lang="en-US" sz="1200" dirty="0" err="1"/>
              <a:t>Whiltshire</a:t>
            </a:r>
            <a:r>
              <a:rPr lang="en-US" sz="1200" dirty="0"/>
              <a:t> </a:t>
            </a:r>
            <a:r>
              <a:rPr lang="en-US" sz="1200" dirty="0" err="1"/>
              <a:t>Mind.org.uk</a:t>
            </a:r>
            <a:r>
              <a:rPr lang="en-US" sz="1200" dirty="0"/>
              <a:t>, 2022)</a:t>
            </a:r>
          </a:p>
        </p:txBody>
      </p:sp>
    </p:spTree>
    <p:extLst>
      <p:ext uri="{BB962C8B-B14F-4D97-AF65-F5344CB8AC3E}">
        <p14:creationId xmlns:p14="http://schemas.microsoft.com/office/powerpoint/2010/main" val="1012522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F670F-550D-BE4A-96F2-130BBAB74B4C}"/>
              </a:ext>
            </a:extLst>
          </p:cNvPr>
          <p:cNvSpPr>
            <a:spLocks noGrp="1"/>
          </p:cNvSpPr>
          <p:nvPr>
            <p:ph type="title"/>
          </p:nvPr>
        </p:nvSpPr>
        <p:spPr/>
        <p:txBody>
          <a:bodyPr/>
          <a:lstStyle/>
          <a:p>
            <a:r>
              <a:rPr lang="en-US" dirty="0"/>
              <a:t>Defining Mental Health and Well-being</a:t>
            </a:r>
          </a:p>
        </p:txBody>
      </p:sp>
      <p:sp>
        <p:nvSpPr>
          <p:cNvPr id="3" name="Content Placeholder 2">
            <a:extLst>
              <a:ext uri="{FF2B5EF4-FFF2-40B4-BE49-F238E27FC236}">
                <a16:creationId xmlns:a16="http://schemas.microsoft.com/office/drawing/2014/main" id="{68594C8F-CA31-874C-B7A1-53C2068F8DDC}"/>
              </a:ext>
            </a:extLst>
          </p:cNvPr>
          <p:cNvSpPr>
            <a:spLocks noGrp="1"/>
          </p:cNvSpPr>
          <p:nvPr>
            <p:ph idx="1"/>
          </p:nvPr>
        </p:nvSpPr>
        <p:spPr/>
        <p:txBody>
          <a:bodyPr/>
          <a:lstStyle/>
          <a:p>
            <a:endParaRPr lang="en-US" dirty="0"/>
          </a:p>
          <a:p>
            <a:r>
              <a:rPr lang="en-US" dirty="0"/>
              <a:t>Mental Health is defined by NHS (2015), England as </a:t>
            </a:r>
          </a:p>
          <a:p>
            <a:r>
              <a:rPr lang="en-US" dirty="0"/>
              <a:t>“</a:t>
            </a:r>
            <a:r>
              <a:rPr lang="en-GB" dirty="0"/>
              <a:t>a positive state of mind and body, feeling safe and able to cope, with a sense of connection with people, communities and the wider environment</a:t>
            </a:r>
            <a:r>
              <a:rPr lang="en-US" dirty="0"/>
              <a:t>” (NHS England, 2015, no page number).</a:t>
            </a:r>
          </a:p>
          <a:p>
            <a:r>
              <a:rPr lang="en-US" dirty="0"/>
              <a:t>Wellbeing is defined by the World Health Organisation (2001) as:</a:t>
            </a:r>
          </a:p>
          <a:p>
            <a:pPr marL="0" indent="0">
              <a:buNone/>
            </a:pPr>
            <a:r>
              <a:rPr lang="en-GB" dirty="0"/>
              <a:t>“a state of well-being in which the individual realises his or her own abilities, can cope with the normal stresses of life, can work productively and fruitfully, and is able to make a contribution to his or her community”. </a:t>
            </a:r>
          </a:p>
          <a:p>
            <a:pPr marL="0" indent="0">
              <a:buNone/>
            </a:pPr>
            <a:r>
              <a:rPr lang="en-GB" dirty="0"/>
              <a:t>				</a:t>
            </a:r>
            <a:r>
              <a:rPr lang="en-GB" sz="1200" dirty="0"/>
              <a:t>(World Health Organisation, 2001, no page number). </a:t>
            </a:r>
          </a:p>
          <a:p>
            <a:pPr marL="0" indent="0">
              <a:buNone/>
            </a:pPr>
            <a:endParaRPr lang="en-US" dirty="0"/>
          </a:p>
        </p:txBody>
      </p:sp>
    </p:spTree>
    <p:extLst>
      <p:ext uri="{BB962C8B-B14F-4D97-AF65-F5344CB8AC3E}">
        <p14:creationId xmlns:p14="http://schemas.microsoft.com/office/powerpoint/2010/main" val="41771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59CA7-0107-7849-8C89-707677F1D7BF}"/>
              </a:ext>
            </a:extLst>
          </p:cNvPr>
          <p:cNvSpPr>
            <a:spLocks noGrp="1"/>
          </p:cNvSpPr>
          <p:nvPr>
            <p:ph type="title"/>
          </p:nvPr>
        </p:nvSpPr>
        <p:spPr/>
        <p:txBody>
          <a:bodyPr/>
          <a:lstStyle/>
          <a:p>
            <a:r>
              <a:rPr lang="en-US" dirty="0"/>
              <a:t>Impact of Covid-19</a:t>
            </a:r>
          </a:p>
        </p:txBody>
      </p:sp>
      <p:sp>
        <p:nvSpPr>
          <p:cNvPr id="3" name="Content Placeholder 2">
            <a:extLst>
              <a:ext uri="{FF2B5EF4-FFF2-40B4-BE49-F238E27FC236}">
                <a16:creationId xmlns:a16="http://schemas.microsoft.com/office/drawing/2014/main" id="{37D5E9C1-DB68-FE46-85F5-EC66790B18C7}"/>
              </a:ext>
            </a:extLst>
          </p:cNvPr>
          <p:cNvSpPr>
            <a:spLocks noGrp="1"/>
          </p:cNvSpPr>
          <p:nvPr>
            <p:ph idx="1"/>
          </p:nvPr>
        </p:nvSpPr>
        <p:spPr>
          <a:xfrm>
            <a:off x="3528074" y="805210"/>
            <a:ext cx="7315200" cy="5120640"/>
          </a:xfrm>
        </p:spPr>
        <p:txBody>
          <a:bodyPr/>
          <a:lstStyle/>
          <a:p>
            <a:r>
              <a:rPr lang="en-US" dirty="0"/>
              <a:t>Report carried out during the pandemic ‘Coronavirus and Me’ (Children’s Commissioner for Wales, 2021) indicate that young people were impacted significantly throughout the pandemic. Main findings suggest:</a:t>
            </a:r>
          </a:p>
          <a:p>
            <a:r>
              <a:rPr lang="en-US" dirty="0"/>
              <a:t>They were worried about the duration of the pandemic</a:t>
            </a:r>
          </a:p>
          <a:p>
            <a:r>
              <a:rPr lang="en-US" dirty="0"/>
              <a:t>Fear of losing loved ones Children aged 11-18 (secondary school) reported more negative feelings and state of worry and sadness. 54% Worried about falling behind with education (Holland, 2021, no page number)</a:t>
            </a:r>
          </a:p>
          <a:p>
            <a:r>
              <a:rPr lang="en-US" dirty="0"/>
              <a:t>51 % Less motivated to engage with online learning (Holland, 2021, no page number)</a:t>
            </a:r>
          </a:p>
          <a:p>
            <a:r>
              <a:rPr lang="en-US" dirty="0"/>
              <a:t>Worried about missing out on major events (year 6 leaving/GCSE’s/University)</a:t>
            </a:r>
          </a:p>
        </p:txBody>
      </p:sp>
      <p:pic>
        <p:nvPicPr>
          <p:cNvPr id="6" name="Picture 5">
            <a:extLst>
              <a:ext uri="{FF2B5EF4-FFF2-40B4-BE49-F238E27FC236}">
                <a16:creationId xmlns:a16="http://schemas.microsoft.com/office/drawing/2014/main" id="{DE5228C4-F910-1B40-BE6C-FF00B7080C52}"/>
              </a:ext>
            </a:extLst>
          </p:cNvPr>
          <p:cNvPicPr>
            <a:picLocks noChangeAspect="1"/>
          </p:cNvPicPr>
          <p:nvPr/>
        </p:nvPicPr>
        <p:blipFill>
          <a:blip r:embed="rId3"/>
          <a:stretch>
            <a:fillRect/>
          </a:stretch>
        </p:blipFill>
        <p:spPr>
          <a:xfrm>
            <a:off x="10720917" y="4734947"/>
            <a:ext cx="927101" cy="1065088"/>
          </a:xfrm>
          <a:prstGeom prst="rect">
            <a:avLst/>
          </a:prstGeom>
        </p:spPr>
      </p:pic>
      <p:sp>
        <p:nvSpPr>
          <p:cNvPr id="7" name="Rectangle 6">
            <a:extLst>
              <a:ext uri="{FF2B5EF4-FFF2-40B4-BE49-F238E27FC236}">
                <a16:creationId xmlns:a16="http://schemas.microsoft.com/office/drawing/2014/main" id="{D77E17C2-108E-AA4E-B3BA-D8CA9CDFDACE}"/>
              </a:ext>
            </a:extLst>
          </p:cNvPr>
          <p:cNvSpPr/>
          <p:nvPr/>
        </p:nvSpPr>
        <p:spPr>
          <a:xfrm>
            <a:off x="8992039" y="5925850"/>
            <a:ext cx="2312236" cy="276999"/>
          </a:xfrm>
          <a:prstGeom prst="rect">
            <a:avLst/>
          </a:prstGeom>
        </p:spPr>
        <p:txBody>
          <a:bodyPr wrap="none">
            <a:spAutoFit/>
          </a:bodyPr>
          <a:lstStyle/>
          <a:p>
            <a:r>
              <a:rPr lang="en-US" sz="1200" dirty="0"/>
              <a:t>(Holland, 2021, no page number ) </a:t>
            </a:r>
          </a:p>
        </p:txBody>
      </p:sp>
    </p:spTree>
    <p:extLst>
      <p:ext uri="{BB962C8B-B14F-4D97-AF65-F5344CB8AC3E}">
        <p14:creationId xmlns:p14="http://schemas.microsoft.com/office/powerpoint/2010/main" val="122749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1F14C-3C95-EE4A-949E-9F5DCC9FA3AE}"/>
              </a:ext>
            </a:extLst>
          </p:cNvPr>
          <p:cNvSpPr>
            <a:spLocks noGrp="1"/>
          </p:cNvSpPr>
          <p:nvPr>
            <p:ph type="title"/>
          </p:nvPr>
        </p:nvSpPr>
        <p:spPr>
          <a:xfrm>
            <a:off x="252919" y="1123837"/>
            <a:ext cx="2947482" cy="4601183"/>
          </a:xfrm>
        </p:spPr>
        <p:txBody>
          <a:bodyPr/>
          <a:lstStyle/>
          <a:p>
            <a:r>
              <a:rPr lang="en-US" dirty="0"/>
              <a:t>Impact of Covid-19</a:t>
            </a:r>
          </a:p>
        </p:txBody>
      </p:sp>
      <p:pic>
        <p:nvPicPr>
          <p:cNvPr id="5" name="Content Placeholder 4">
            <a:extLst>
              <a:ext uri="{FF2B5EF4-FFF2-40B4-BE49-F238E27FC236}">
                <a16:creationId xmlns:a16="http://schemas.microsoft.com/office/drawing/2014/main" id="{A250D70A-D8B9-FD45-9B07-FFAD2FC27F3D}"/>
              </a:ext>
            </a:extLst>
          </p:cNvPr>
          <p:cNvPicPr>
            <a:picLocks noGrp="1" noChangeAspect="1"/>
          </p:cNvPicPr>
          <p:nvPr>
            <p:ph idx="1"/>
          </p:nvPr>
        </p:nvPicPr>
        <p:blipFill>
          <a:blip r:embed="rId3"/>
          <a:stretch>
            <a:fillRect/>
          </a:stretch>
        </p:blipFill>
        <p:spPr>
          <a:xfrm>
            <a:off x="3503417" y="1008846"/>
            <a:ext cx="8048463" cy="4716174"/>
          </a:xfrm>
        </p:spPr>
      </p:pic>
      <p:sp>
        <p:nvSpPr>
          <p:cNvPr id="6" name="TextBox 5">
            <a:extLst>
              <a:ext uri="{FF2B5EF4-FFF2-40B4-BE49-F238E27FC236}">
                <a16:creationId xmlns:a16="http://schemas.microsoft.com/office/drawing/2014/main" id="{F6793849-F854-C447-B8F9-20825C40E2B7}"/>
              </a:ext>
            </a:extLst>
          </p:cNvPr>
          <p:cNvSpPr txBox="1"/>
          <p:nvPr/>
        </p:nvSpPr>
        <p:spPr>
          <a:xfrm>
            <a:off x="8805103" y="5942174"/>
            <a:ext cx="2746777" cy="246221"/>
          </a:xfrm>
          <a:prstGeom prst="rect">
            <a:avLst/>
          </a:prstGeom>
          <a:noFill/>
        </p:spPr>
        <p:txBody>
          <a:bodyPr wrap="square" rtlCol="0">
            <a:spAutoFit/>
          </a:bodyPr>
          <a:lstStyle/>
          <a:p>
            <a:r>
              <a:rPr lang="en-US" sz="1000"/>
              <a:t>(Holland, 2020, p.14)</a:t>
            </a:r>
            <a:endParaRPr lang="en-US" sz="1000" dirty="0"/>
          </a:p>
        </p:txBody>
      </p:sp>
    </p:spTree>
    <p:extLst>
      <p:ext uri="{BB962C8B-B14F-4D97-AF65-F5344CB8AC3E}">
        <p14:creationId xmlns:p14="http://schemas.microsoft.com/office/powerpoint/2010/main" val="288618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E2263-7D2D-8743-8140-3306E13EB191}"/>
              </a:ext>
            </a:extLst>
          </p:cNvPr>
          <p:cNvSpPr>
            <a:spLocks noGrp="1"/>
          </p:cNvSpPr>
          <p:nvPr>
            <p:ph type="title"/>
          </p:nvPr>
        </p:nvSpPr>
        <p:spPr/>
        <p:txBody>
          <a:bodyPr/>
          <a:lstStyle/>
          <a:p>
            <a:r>
              <a:rPr lang="en-US" dirty="0"/>
              <a:t>Impact of Covid-19 on Mental Health</a:t>
            </a:r>
          </a:p>
        </p:txBody>
      </p:sp>
      <p:pic>
        <p:nvPicPr>
          <p:cNvPr id="4" name="Content Placeholder 3">
            <a:extLst>
              <a:ext uri="{FF2B5EF4-FFF2-40B4-BE49-F238E27FC236}">
                <a16:creationId xmlns:a16="http://schemas.microsoft.com/office/drawing/2014/main" id="{7D48EDA4-0CAC-5F4C-AEED-F4B9B60F1675}"/>
              </a:ext>
            </a:extLst>
          </p:cNvPr>
          <p:cNvPicPr>
            <a:picLocks noGrp="1" noChangeAspect="1"/>
          </p:cNvPicPr>
          <p:nvPr>
            <p:ph idx="1"/>
          </p:nvPr>
        </p:nvPicPr>
        <p:blipFill>
          <a:blip r:embed="rId2"/>
          <a:stretch>
            <a:fillRect/>
          </a:stretch>
        </p:blipFill>
        <p:spPr>
          <a:xfrm>
            <a:off x="3652838" y="788987"/>
            <a:ext cx="3005031" cy="2640013"/>
          </a:xfrm>
          <a:prstGeom prst="rect">
            <a:avLst/>
          </a:prstGeom>
        </p:spPr>
      </p:pic>
      <p:pic>
        <p:nvPicPr>
          <p:cNvPr id="6" name="Picture 5">
            <a:extLst>
              <a:ext uri="{FF2B5EF4-FFF2-40B4-BE49-F238E27FC236}">
                <a16:creationId xmlns:a16="http://schemas.microsoft.com/office/drawing/2014/main" id="{3A1C47D6-9588-5647-90A2-CD41D191CB16}"/>
              </a:ext>
            </a:extLst>
          </p:cNvPr>
          <p:cNvPicPr>
            <a:picLocks noChangeAspect="1"/>
          </p:cNvPicPr>
          <p:nvPr/>
        </p:nvPicPr>
        <p:blipFill>
          <a:blip r:embed="rId3"/>
          <a:stretch>
            <a:fillRect/>
          </a:stretch>
        </p:blipFill>
        <p:spPr>
          <a:xfrm>
            <a:off x="7110306" y="784414"/>
            <a:ext cx="3903177" cy="2640013"/>
          </a:xfrm>
          <a:prstGeom prst="rect">
            <a:avLst/>
          </a:prstGeom>
        </p:spPr>
      </p:pic>
      <p:pic>
        <p:nvPicPr>
          <p:cNvPr id="8" name="Picture 7">
            <a:extLst>
              <a:ext uri="{FF2B5EF4-FFF2-40B4-BE49-F238E27FC236}">
                <a16:creationId xmlns:a16="http://schemas.microsoft.com/office/drawing/2014/main" id="{E8B0AB94-C3C1-B743-959B-7D3409D80E08}"/>
              </a:ext>
            </a:extLst>
          </p:cNvPr>
          <p:cNvPicPr>
            <a:picLocks noChangeAspect="1"/>
          </p:cNvPicPr>
          <p:nvPr/>
        </p:nvPicPr>
        <p:blipFill>
          <a:blip r:embed="rId4"/>
          <a:stretch>
            <a:fillRect/>
          </a:stretch>
        </p:blipFill>
        <p:spPr>
          <a:xfrm>
            <a:off x="4753505" y="3723746"/>
            <a:ext cx="5293137" cy="2345267"/>
          </a:xfrm>
          <a:prstGeom prst="rect">
            <a:avLst/>
          </a:prstGeom>
        </p:spPr>
      </p:pic>
      <p:sp>
        <p:nvSpPr>
          <p:cNvPr id="3" name="TextBox 2">
            <a:extLst>
              <a:ext uri="{FF2B5EF4-FFF2-40B4-BE49-F238E27FC236}">
                <a16:creationId xmlns:a16="http://schemas.microsoft.com/office/drawing/2014/main" id="{502E6A49-C0B5-7D4A-9F76-EAAED686ADC5}"/>
              </a:ext>
            </a:extLst>
          </p:cNvPr>
          <p:cNvSpPr txBox="1"/>
          <p:nvPr/>
        </p:nvSpPr>
        <p:spPr>
          <a:xfrm>
            <a:off x="9061894" y="6225259"/>
            <a:ext cx="2797791" cy="276999"/>
          </a:xfrm>
          <a:prstGeom prst="rect">
            <a:avLst/>
          </a:prstGeom>
          <a:noFill/>
        </p:spPr>
        <p:txBody>
          <a:bodyPr wrap="square" rtlCol="0">
            <a:spAutoFit/>
          </a:bodyPr>
          <a:lstStyle/>
          <a:p>
            <a:r>
              <a:rPr lang="en-US" sz="1200" dirty="0"/>
              <a:t>(Mind, 2022, no page number)</a:t>
            </a:r>
          </a:p>
        </p:txBody>
      </p:sp>
    </p:spTree>
    <p:extLst>
      <p:ext uri="{BB962C8B-B14F-4D97-AF65-F5344CB8AC3E}">
        <p14:creationId xmlns:p14="http://schemas.microsoft.com/office/powerpoint/2010/main" val="2665758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4D798D94-E06A-0E47-BA52-773A238B2478}"/>
              </a:ext>
            </a:extLst>
          </p:cNvPr>
          <p:cNvPicPr>
            <a:picLocks noGrp="1" noChangeAspect="1"/>
          </p:cNvPicPr>
          <p:nvPr>
            <p:ph idx="1"/>
          </p:nvPr>
        </p:nvPicPr>
        <p:blipFill>
          <a:blip r:embed="rId3"/>
          <a:stretch>
            <a:fillRect/>
          </a:stretch>
        </p:blipFill>
        <p:spPr>
          <a:xfrm>
            <a:off x="790180" y="771433"/>
            <a:ext cx="5271953" cy="5271953"/>
          </a:xfrm>
          <a:prstGeom prst="rect">
            <a:avLst/>
          </a:prstGeom>
        </p:spPr>
      </p:pic>
      <p:sp>
        <p:nvSpPr>
          <p:cNvPr id="9" name="TextBox 8">
            <a:extLst>
              <a:ext uri="{FF2B5EF4-FFF2-40B4-BE49-F238E27FC236}">
                <a16:creationId xmlns:a16="http://schemas.microsoft.com/office/drawing/2014/main" id="{A58B3B6F-19E0-9A4D-BF32-5E1DBBEA607B}"/>
              </a:ext>
            </a:extLst>
          </p:cNvPr>
          <p:cNvSpPr txBox="1"/>
          <p:nvPr/>
        </p:nvSpPr>
        <p:spPr>
          <a:xfrm>
            <a:off x="7095067" y="1320800"/>
            <a:ext cx="4131733" cy="446705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t>Grumpy</a:t>
            </a:r>
          </a:p>
          <a:p>
            <a:pPr marL="285750" indent="-285750">
              <a:lnSpc>
                <a:spcPct val="150000"/>
              </a:lnSpc>
              <a:buFont typeface="Arial" panose="020B0604020202020204" pitchFamily="34" charset="0"/>
              <a:buChar char="•"/>
            </a:pPr>
            <a:r>
              <a:rPr lang="en-US" sz="2400" dirty="0"/>
              <a:t>Less talkative </a:t>
            </a:r>
          </a:p>
          <a:p>
            <a:pPr marL="285750" indent="-285750">
              <a:lnSpc>
                <a:spcPct val="150000"/>
              </a:lnSpc>
              <a:buFont typeface="Arial" panose="020B0604020202020204" pitchFamily="34" charset="0"/>
              <a:buChar char="•"/>
            </a:pPr>
            <a:r>
              <a:rPr lang="en-US" sz="2400" dirty="0"/>
              <a:t>Lack of motivation to get up</a:t>
            </a:r>
          </a:p>
          <a:p>
            <a:pPr marL="285750" indent="-285750">
              <a:lnSpc>
                <a:spcPct val="150000"/>
              </a:lnSpc>
              <a:buFont typeface="Arial" panose="020B0604020202020204" pitchFamily="34" charset="0"/>
              <a:buChar char="•"/>
            </a:pPr>
            <a:r>
              <a:rPr lang="en-US" sz="2400" dirty="0"/>
              <a:t>Feeling worthless</a:t>
            </a:r>
          </a:p>
          <a:p>
            <a:pPr marL="285750" indent="-285750">
              <a:lnSpc>
                <a:spcPct val="150000"/>
              </a:lnSpc>
              <a:buFont typeface="Arial" panose="020B0604020202020204" pitchFamily="34" charset="0"/>
              <a:buChar char="•"/>
            </a:pPr>
            <a:r>
              <a:rPr lang="en-US" sz="2400" dirty="0"/>
              <a:t>Staying in </a:t>
            </a:r>
            <a:r>
              <a:rPr lang="en-US" sz="2400" dirty="0" err="1"/>
              <a:t>pyjamas</a:t>
            </a:r>
            <a:r>
              <a:rPr lang="en-US" sz="2400" dirty="0"/>
              <a:t> all day</a:t>
            </a:r>
          </a:p>
          <a:p>
            <a:pPr marL="285750" indent="-285750">
              <a:lnSpc>
                <a:spcPct val="150000"/>
              </a:lnSpc>
              <a:buFont typeface="Arial" panose="020B0604020202020204" pitchFamily="34" charset="0"/>
              <a:buChar char="•"/>
            </a:pPr>
            <a:r>
              <a:rPr lang="en-US" sz="2400" dirty="0"/>
              <a:t>Adolescence </a:t>
            </a:r>
          </a:p>
          <a:p>
            <a:pPr marL="285750" indent="-285750">
              <a:lnSpc>
                <a:spcPct val="150000"/>
              </a:lnSpc>
              <a:buFont typeface="Arial" panose="020B0604020202020204" pitchFamily="34" charset="0"/>
              <a:buChar char="•"/>
            </a:pPr>
            <a:r>
              <a:rPr lang="en-US" sz="2400" dirty="0"/>
              <a:t>Managing emotions </a:t>
            </a:r>
          </a:p>
          <a:p>
            <a:pPr marL="285750" indent="-285750">
              <a:lnSpc>
                <a:spcPct val="150000"/>
              </a:lnSpc>
              <a:buFont typeface="Arial" panose="020B0604020202020204" pitchFamily="34" charset="0"/>
              <a:buChar char="•"/>
            </a:pPr>
            <a:r>
              <a:rPr lang="en-US" sz="2400" dirty="0"/>
              <a:t>Loss of appetite </a:t>
            </a:r>
          </a:p>
        </p:txBody>
      </p:sp>
      <p:sp>
        <p:nvSpPr>
          <p:cNvPr id="10" name="TextBox 9">
            <a:extLst>
              <a:ext uri="{FF2B5EF4-FFF2-40B4-BE49-F238E27FC236}">
                <a16:creationId xmlns:a16="http://schemas.microsoft.com/office/drawing/2014/main" id="{33DEE45C-C56B-E149-AAFA-00D1F0046988}"/>
              </a:ext>
            </a:extLst>
          </p:cNvPr>
          <p:cNvSpPr txBox="1"/>
          <p:nvPr/>
        </p:nvSpPr>
        <p:spPr>
          <a:xfrm>
            <a:off x="790180" y="6061368"/>
            <a:ext cx="3646353" cy="276999"/>
          </a:xfrm>
          <a:prstGeom prst="rect">
            <a:avLst/>
          </a:prstGeom>
          <a:noFill/>
        </p:spPr>
        <p:txBody>
          <a:bodyPr wrap="square" rtlCol="0">
            <a:spAutoFit/>
          </a:bodyPr>
          <a:lstStyle/>
          <a:p>
            <a:r>
              <a:rPr lang="en-US" sz="1200" dirty="0"/>
              <a:t>(Young Minds, 2022, no page number)</a:t>
            </a:r>
          </a:p>
        </p:txBody>
      </p:sp>
    </p:spTree>
    <p:extLst>
      <p:ext uri="{BB962C8B-B14F-4D97-AF65-F5344CB8AC3E}">
        <p14:creationId xmlns:p14="http://schemas.microsoft.com/office/powerpoint/2010/main" val="90015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blinds(horizontal)">
                                      <p:cBhvr>
                                        <p:cTn id="12" dur="500"/>
                                        <p:tgtEl>
                                          <p:spTgt spid="9">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animEffect transition="in" filter="blinds(horizontal)">
                                      <p:cBhvr>
                                        <p:cTn id="15" dur="500"/>
                                        <p:tgtEl>
                                          <p:spTgt spid="9">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9">
                                            <p:txEl>
                                              <p:pRg st="2" end="2"/>
                                            </p:txEl>
                                          </p:spTgt>
                                        </p:tgtEl>
                                        <p:attrNameLst>
                                          <p:attrName>style.visibility</p:attrName>
                                        </p:attrNameLst>
                                      </p:cBhvr>
                                      <p:to>
                                        <p:strVal val="visible"/>
                                      </p:to>
                                    </p:set>
                                    <p:animEffect transition="in" filter="blinds(horizontal)">
                                      <p:cBhvr>
                                        <p:cTn id="18" dur="500"/>
                                        <p:tgtEl>
                                          <p:spTgt spid="9">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blinds(horizontal)">
                                      <p:cBhvr>
                                        <p:cTn id="21" dur="500"/>
                                        <p:tgtEl>
                                          <p:spTgt spid="9">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9">
                                            <p:txEl>
                                              <p:pRg st="4" end="4"/>
                                            </p:txEl>
                                          </p:spTgt>
                                        </p:tgtEl>
                                        <p:attrNameLst>
                                          <p:attrName>style.visibility</p:attrName>
                                        </p:attrNameLst>
                                      </p:cBhvr>
                                      <p:to>
                                        <p:strVal val="visible"/>
                                      </p:to>
                                    </p:set>
                                    <p:animEffect transition="in" filter="blinds(horizontal)">
                                      <p:cBhvr>
                                        <p:cTn id="24" dur="500"/>
                                        <p:tgtEl>
                                          <p:spTgt spid="9">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blinds(horizontal)">
                                      <p:cBhvr>
                                        <p:cTn id="27" dur="500"/>
                                        <p:tgtEl>
                                          <p:spTgt spid="9">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9">
                                            <p:txEl>
                                              <p:pRg st="6" end="6"/>
                                            </p:txEl>
                                          </p:spTgt>
                                        </p:tgtEl>
                                        <p:attrNameLst>
                                          <p:attrName>style.visibility</p:attrName>
                                        </p:attrNameLst>
                                      </p:cBhvr>
                                      <p:to>
                                        <p:strVal val="visible"/>
                                      </p:to>
                                    </p:set>
                                    <p:animEffect transition="in" filter="blinds(horizontal)">
                                      <p:cBhvr>
                                        <p:cTn id="30" dur="500"/>
                                        <p:tgtEl>
                                          <p:spTgt spid="9">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9">
                                            <p:txEl>
                                              <p:pRg st="7" end="7"/>
                                            </p:txEl>
                                          </p:spTgt>
                                        </p:tgtEl>
                                        <p:attrNameLst>
                                          <p:attrName>style.visibility</p:attrName>
                                        </p:attrNameLst>
                                      </p:cBhvr>
                                      <p:to>
                                        <p:strVal val="visible"/>
                                      </p:to>
                                    </p:set>
                                    <p:animEffect transition="in" filter="blinds(horizontal)">
                                      <p:cBhvr>
                                        <p:cTn id="33"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98B73-B21D-7F4E-8DA3-3DE0DB5379AE}"/>
              </a:ext>
            </a:extLst>
          </p:cNvPr>
          <p:cNvSpPr>
            <a:spLocks noGrp="1"/>
          </p:cNvSpPr>
          <p:nvPr>
            <p:ph type="title"/>
          </p:nvPr>
        </p:nvSpPr>
        <p:spPr>
          <a:xfrm>
            <a:off x="252919" y="1123837"/>
            <a:ext cx="2947482" cy="4601183"/>
          </a:xfrm>
        </p:spPr>
        <p:txBody>
          <a:bodyPr/>
          <a:lstStyle/>
          <a:p>
            <a:r>
              <a:rPr lang="en-US" dirty="0"/>
              <a:t>Impact of Covid-19 </a:t>
            </a:r>
          </a:p>
        </p:txBody>
      </p:sp>
      <p:pic>
        <p:nvPicPr>
          <p:cNvPr id="5" name="Picture 4">
            <a:extLst>
              <a:ext uri="{FF2B5EF4-FFF2-40B4-BE49-F238E27FC236}">
                <a16:creationId xmlns:a16="http://schemas.microsoft.com/office/drawing/2014/main" id="{3F44F425-57FB-2248-9803-5E79B0C7CC7E}"/>
              </a:ext>
            </a:extLst>
          </p:cNvPr>
          <p:cNvPicPr>
            <a:picLocks noChangeAspect="1"/>
          </p:cNvPicPr>
          <p:nvPr/>
        </p:nvPicPr>
        <p:blipFill>
          <a:blip r:embed="rId3"/>
          <a:stretch>
            <a:fillRect/>
          </a:stretch>
        </p:blipFill>
        <p:spPr>
          <a:xfrm>
            <a:off x="4385734" y="173228"/>
            <a:ext cx="6400799" cy="6400799"/>
          </a:xfrm>
          <a:prstGeom prst="rect">
            <a:avLst/>
          </a:prstGeom>
        </p:spPr>
      </p:pic>
      <p:sp>
        <p:nvSpPr>
          <p:cNvPr id="6" name="TextBox 5">
            <a:extLst>
              <a:ext uri="{FF2B5EF4-FFF2-40B4-BE49-F238E27FC236}">
                <a16:creationId xmlns:a16="http://schemas.microsoft.com/office/drawing/2014/main" id="{94022828-115A-6F4F-9C49-CB271CC3395E}"/>
              </a:ext>
            </a:extLst>
          </p:cNvPr>
          <p:cNvSpPr txBox="1"/>
          <p:nvPr/>
        </p:nvSpPr>
        <p:spPr>
          <a:xfrm>
            <a:off x="4725672" y="6542786"/>
            <a:ext cx="2266683" cy="283972"/>
          </a:xfrm>
          <a:prstGeom prst="rect">
            <a:avLst/>
          </a:prstGeom>
          <a:noFill/>
        </p:spPr>
        <p:txBody>
          <a:bodyPr wrap="square" rtlCol="0">
            <a:spAutoFit/>
          </a:bodyPr>
          <a:lstStyle/>
          <a:p>
            <a:r>
              <a:rPr lang="en-US" sz="1200" dirty="0"/>
              <a:t>(Created using </a:t>
            </a:r>
            <a:r>
              <a:rPr lang="en-US" sz="1200" dirty="0" err="1"/>
              <a:t>wordclouds.com</a:t>
            </a:r>
            <a:r>
              <a:rPr lang="en-US" sz="1200" dirty="0"/>
              <a:t>)</a:t>
            </a:r>
          </a:p>
        </p:txBody>
      </p:sp>
      <p:sp>
        <p:nvSpPr>
          <p:cNvPr id="3" name="Rectangle 2">
            <a:extLst>
              <a:ext uri="{FF2B5EF4-FFF2-40B4-BE49-F238E27FC236}">
                <a16:creationId xmlns:a16="http://schemas.microsoft.com/office/drawing/2014/main" id="{8EBAA854-1CEF-8442-B920-EE95424121DD}"/>
              </a:ext>
            </a:extLst>
          </p:cNvPr>
          <p:cNvSpPr/>
          <p:nvPr/>
        </p:nvSpPr>
        <p:spPr>
          <a:xfrm>
            <a:off x="0" y="5970376"/>
            <a:ext cx="4167270" cy="923330"/>
          </a:xfrm>
          <a:prstGeom prst="rect">
            <a:avLst/>
          </a:prstGeom>
          <a:noFill/>
        </p:spPr>
        <p:txBody>
          <a:bodyPr wrap="squar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Adolescence!</a:t>
            </a:r>
          </a:p>
        </p:txBody>
      </p:sp>
    </p:spTree>
    <p:extLst>
      <p:ext uri="{BB962C8B-B14F-4D97-AF65-F5344CB8AC3E}">
        <p14:creationId xmlns:p14="http://schemas.microsoft.com/office/powerpoint/2010/main" val="299686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35"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2000"/>
                                        <p:tgtEl>
                                          <p:spTgt spid="3"/>
                                        </p:tgtEl>
                                      </p:cBhvr>
                                    </p:animEffect>
                                    <p:anim calcmode="lin" valueType="num">
                                      <p:cBhvr>
                                        <p:cTn id="16" dur="2000" fill="hold"/>
                                        <p:tgtEl>
                                          <p:spTgt spid="3"/>
                                        </p:tgtEl>
                                        <p:attrNameLst>
                                          <p:attrName>style.rotation</p:attrName>
                                        </p:attrNameLst>
                                      </p:cBhvr>
                                      <p:tavLst>
                                        <p:tav tm="0">
                                          <p:val>
                                            <p:fltVal val="720"/>
                                          </p:val>
                                        </p:tav>
                                        <p:tav tm="100000">
                                          <p:val>
                                            <p:fltVal val="0"/>
                                          </p:val>
                                        </p:tav>
                                      </p:tavLst>
                                    </p:anim>
                                    <p:anim calcmode="lin" valueType="num">
                                      <p:cBhvr>
                                        <p:cTn id="17" dur="2000" fill="hold"/>
                                        <p:tgtEl>
                                          <p:spTgt spid="3"/>
                                        </p:tgtEl>
                                        <p:attrNameLst>
                                          <p:attrName>ppt_h</p:attrName>
                                        </p:attrNameLst>
                                      </p:cBhvr>
                                      <p:tavLst>
                                        <p:tav tm="0">
                                          <p:val>
                                            <p:fltVal val="0"/>
                                          </p:val>
                                        </p:tav>
                                        <p:tav tm="100000">
                                          <p:val>
                                            <p:strVal val="#ppt_h"/>
                                          </p:val>
                                        </p:tav>
                                      </p:tavLst>
                                    </p:anim>
                                    <p:anim calcmode="lin" valueType="num">
                                      <p:cBhvr>
                                        <p:cTn id="18" dur="2000" fill="hold"/>
                                        <p:tgtEl>
                                          <p:spTgt spid="3"/>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267FE4-A40D-7646-BF3B-C356933CD75A}"/>
              </a:ext>
            </a:extLst>
          </p:cNvPr>
          <p:cNvSpPr>
            <a:spLocks noGrp="1"/>
          </p:cNvSpPr>
          <p:nvPr>
            <p:ph type="title"/>
          </p:nvPr>
        </p:nvSpPr>
        <p:spPr>
          <a:xfrm>
            <a:off x="289248" y="1123837"/>
            <a:ext cx="6451110" cy="1255469"/>
          </a:xfrm>
        </p:spPr>
        <p:txBody>
          <a:bodyPr>
            <a:normAutofit/>
          </a:bodyPr>
          <a:lstStyle/>
          <a:p>
            <a:r>
              <a:rPr lang="en-US" dirty="0"/>
              <a:t>Positives of Covid-19</a:t>
            </a:r>
          </a:p>
        </p:txBody>
      </p:sp>
      <p:sp>
        <p:nvSpPr>
          <p:cNvPr id="3" name="Content Placeholder 2">
            <a:extLst>
              <a:ext uri="{FF2B5EF4-FFF2-40B4-BE49-F238E27FC236}">
                <a16:creationId xmlns:a16="http://schemas.microsoft.com/office/drawing/2014/main" id="{B3FD3D20-F140-5943-B6F4-4EAA76BAA13F}"/>
              </a:ext>
            </a:extLst>
          </p:cNvPr>
          <p:cNvSpPr>
            <a:spLocks noGrp="1"/>
          </p:cNvSpPr>
          <p:nvPr>
            <p:ph idx="1"/>
          </p:nvPr>
        </p:nvSpPr>
        <p:spPr>
          <a:xfrm>
            <a:off x="289248" y="2510395"/>
            <a:ext cx="6451109" cy="3274586"/>
          </a:xfrm>
        </p:spPr>
        <p:txBody>
          <a:bodyPr anchor="t">
            <a:normAutofit/>
          </a:bodyPr>
          <a:lstStyle/>
          <a:p>
            <a:r>
              <a:rPr lang="en-GB" dirty="0">
                <a:solidFill>
                  <a:srgbClr val="FFFFFF"/>
                </a:solidFill>
              </a:rPr>
              <a:t>Holland (2021) states ‘Coronavirus and me’ report “many children and young people have commented on positive aspects of the experience of the coronavirus crisis. For many there has been a pleasure in spending more time with their family, learning new skills and enjoying the outdoors in gardens during daily exercise. For some, this period has also brought relief from previous social and health pressures such as mental health difficulties or bullying” (Holland, 2021, p.5)</a:t>
            </a:r>
          </a:p>
          <a:p>
            <a:pPr marL="0" indent="0">
              <a:buNone/>
            </a:pPr>
            <a:endParaRPr lang="en-US" dirty="0">
              <a:solidFill>
                <a:srgbClr val="FFFFFF"/>
              </a:solidFill>
            </a:endParaRPr>
          </a:p>
        </p:txBody>
      </p:sp>
      <p:pic>
        <p:nvPicPr>
          <p:cNvPr id="4" name="Picture 3">
            <a:extLst>
              <a:ext uri="{FF2B5EF4-FFF2-40B4-BE49-F238E27FC236}">
                <a16:creationId xmlns:a16="http://schemas.microsoft.com/office/drawing/2014/main" id="{8E9073A9-4EBF-004C-822B-747923FAFBB8}"/>
              </a:ext>
            </a:extLst>
          </p:cNvPr>
          <p:cNvPicPr>
            <a:picLocks noChangeAspect="1"/>
          </p:cNvPicPr>
          <p:nvPr/>
        </p:nvPicPr>
        <p:blipFill>
          <a:blip r:embed="rId2"/>
          <a:stretch>
            <a:fillRect/>
          </a:stretch>
        </p:blipFill>
        <p:spPr>
          <a:xfrm>
            <a:off x="7552944" y="1252849"/>
            <a:ext cx="3778286" cy="4342857"/>
          </a:xfrm>
          <a:prstGeom prst="rect">
            <a:avLst/>
          </a:prstGeom>
        </p:spPr>
      </p:pic>
      <p:sp>
        <p:nvSpPr>
          <p:cNvPr id="22" name="Rectangle 21">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6040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B514E-8EFA-2846-81DB-22EC2D256BDE}"/>
              </a:ext>
            </a:extLst>
          </p:cNvPr>
          <p:cNvSpPr>
            <a:spLocks noGrp="1"/>
          </p:cNvSpPr>
          <p:nvPr>
            <p:ph type="title"/>
          </p:nvPr>
        </p:nvSpPr>
        <p:spPr/>
        <p:txBody>
          <a:bodyPr/>
          <a:lstStyle/>
          <a:p>
            <a:r>
              <a:rPr lang="en-US" dirty="0"/>
              <a:t>Positive’s of Lockdown</a:t>
            </a:r>
          </a:p>
        </p:txBody>
      </p:sp>
      <p:sp>
        <p:nvSpPr>
          <p:cNvPr id="3" name="Content Placeholder 2">
            <a:extLst>
              <a:ext uri="{FF2B5EF4-FFF2-40B4-BE49-F238E27FC236}">
                <a16:creationId xmlns:a16="http://schemas.microsoft.com/office/drawing/2014/main" id="{28B6C619-4FC1-F946-8A09-87CB4FBE791A}"/>
              </a:ext>
            </a:extLst>
          </p:cNvPr>
          <p:cNvSpPr>
            <a:spLocks noGrp="1"/>
          </p:cNvSpPr>
          <p:nvPr>
            <p:ph idx="1"/>
          </p:nvPr>
        </p:nvSpPr>
        <p:spPr/>
        <p:txBody>
          <a:bodyPr/>
          <a:lstStyle/>
          <a:p>
            <a:r>
              <a:rPr lang="en-US" dirty="0"/>
              <a:t>Spending time with family</a:t>
            </a:r>
          </a:p>
          <a:p>
            <a:r>
              <a:rPr lang="en-US" dirty="0"/>
              <a:t>Learning new skills </a:t>
            </a:r>
          </a:p>
          <a:p>
            <a:r>
              <a:rPr lang="en-US" dirty="0"/>
              <a:t>Develop new interests </a:t>
            </a:r>
          </a:p>
          <a:p>
            <a:r>
              <a:rPr lang="en-US" dirty="0"/>
              <a:t>Bingo experts </a:t>
            </a:r>
          </a:p>
          <a:p>
            <a:r>
              <a:rPr lang="en-US" dirty="0"/>
              <a:t>Enjoyed the outdoors</a:t>
            </a:r>
          </a:p>
          <a:p>
            <a:r>
              <a:rPr lang="en-US" dirty="0"/>
              <a:t>Engaging in Youth Work activities online</a:t>
            </a:r>
          </a:p>
          <a:p>
            <a:r>
              <a:rPr lang="en-US" dirty="0"/>
              <a:t>Some enjoyed learning from home</a:t>
            </a:r>
          </a:p>
          <a:p>
            <a:r>
              <a:rPr lang="en-US" dirty="0"/>
              <a:t>Felt supported by teachers </a:t>
            </a:r>
          </a:p>
          <a:p>
            <a:r>
              <a:rPr lang="en-US" dirty="0"/>
              <a:t>Environmental changes </a:t>
            </a:r>
          </a:p>
          <a:p>
            <a:endParaRPr lang="en-US" dirty="0"/>
          </a:p>
        </p:txBody>
      </p:sp>
      <p:pic>
        <p:nvPicPr>
          <p:cNvPr id="4" name="Picture 3">
            <a:extLst>
              <a:ext uri="{FF2B5EF4-FFF2-40B4-BE49-F238E27FC236}">
                <a16:creationId xmlns:a16="http://schemas.microsoft.com/office/drawing/2014/main" id="{9A35ECB9-1BA9-EE48-AED7-88096E8BFCE0}"/>
              </a:ext>
            </a:extLst>
          </p:cNvPr>
          <p:cNvPicPr>
            <a:picLocks noChangeAspect="1"/>
          </p:cNvPicPr>
          <p:nvPr/>
        </p:nvPicPr>
        <p:blipFill>
          <a:blip r:embed="rId2"/>
          <a:stretch>
            <a:fillRect/>
          </a:stretch>
        </p:blipFill>
        <p:spPr>
          <a:xfrm>
            <a:off x="8374382" y="1749931"/>
            <a:ext cx="3289719" cy="3348993"/>
          </a:xfrm>
          <a:prstGeom prst="rect">
            <a:avLst/>
          </a:prstGeom>
        </p:spPr>
      </p:pic>
      <p:sp>
        <p:nvSpPr>
          <p:cNvPr id="5" name="TextBox 4">
            <a:extLst>
              <a:ext uri="{FF2B5EF4-FFF2-40B4-BE49-F238E27FC236}">
                <a16:creationId xmlns:a16="http://schemas.microsoft.com/office/drawing/2014/main" id="{D08D4A75-6DA8-584F-BF05-B99EC3D22A69}"/>
              </a:ext>
            </a:extLst>
          </p:cNvPr>
          <p:cNvSpPr txBox="1"/>
          <p:nvPr/>
        </p:nvSpPr>
        <p:spPr>
          <a:xfrm>
            <a:off x="8664756" y="5126337"/>
            <a:ext cx="2999345" cy="276999"/>
          </a:xfrm>
          <a:prstGeom prst="rect">
            <a:avLst/>
          </a:prstGeom>
          <a:noFill/>
        </p:spPr>
        <p:txBody>
          <a:bodyPr wrap="square" rtlCol="0">
            <a:spAutoFit/>
          </a:bodyPr>
          <a:lstStyle/>
          <a:p>
            <a:r>
              <a:rPr lang="en-US" sz="1200" dirty="0"/>
              <a:t>(The Sun Newspaper, 2020, no page number)</a:t>
            </a:r>
          </a:p>
        </p:txBody>
      </p:sp>
    </p:spTree>
    <p:extLst>
      <p:ext uri="{BB962C8B-B14F-4D97-AF65-F5344CB8AC3E}">
        <p14:creationId xmlns:p14="http://schemas.microsoft.com/office/powerpoint/2010/main" val="165261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5" presetClass="entr" presetSubtype="0" fill="hold" nodeType="clickEffect">
                                  <p:stCondLst>
                                    <p:cond delay="0"/>
                                  </p:stCondLst>
                                  <p:childTnLst>
                                    <p:set>
                                      <p:cBhvr>
                                        <p:cTn id="60" dur="1" fill="hold">
                                          <p:stCondLst>
                                            <p:cond delay="0"/>
                                          </p:stCondLst>
                                        </p:cTn>
                                        <p:tgtEl>
                                          <p:spTgt spid="4"/>
                                        </p:tgtEl>
                                        <p:attrNameLst>
                                          <p:attrName>style.visibility</p:attrName>
                                        </p:attrNameLst>
                                      </p:cBhvr>
                                      <p:to>
                                        <p:strVal val="visible"/>
                                      </p:to>
                                    </p:set>
                                    <p:animEffect transition="in" filter="fade">
                                      <p:cBhvr>
                                        <p:cTn id="61" dur="2000"/>
                                        <p:tgtEl>
                                          <p:spTgt spid="4"/>
                                        </p:tgtEl>
                                      </p:cBhvr>
                                    </p:animEffect>
                                    <p:anim calcmode="lin" valueType="num">
                                      <p:cBhvr>
                                        <p:cTn id="62" dur="2000" fill="hold"/>
                                        <p:tgtEl>
                                          <p:spTgt spid="4"/>
                                        </p:tgtEl>
                                        <p:attrNameLst>
                                          <p:attrName>ppt_w</p:attrName>
                                        </p:attrNameLst>
                                      </p:cBhvr>
                                      <p:tavLst>
                                        <p:tav tm="0" fmla="#ppt_w*sin(2.5*pi*$)">
                                          <p:val>
                                            <p:fltVal val="0"/>
                                          </p:val>
                                        </p:tav>
                                        <p:tav tm="100000">
                                          <p:val>
                                            <p:fltVal val="1"/>
                                          </p:val>
                                        </p:tav>
                                      </p:tavLst>
                                    </p:anim>
                                    <p:anim calcmode="lin" valueType="num">
                                      <p:cBhvr>
                                        <p:cTn id="63"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D42E-60BF-F342-BB58-74336BCF4462}"/>
              </a:ext>
            </a:extLst>
          </p:cNvPr>
          <p:cNvSpPr>
            <a:spLocks noGrp="1"/>
          </p:cNvSpPr>
          <p:nvPr>
            <p:ph type="title"/>
          </p:nvPr>
        </p:nvSpPr>
        <p:spPr>
          <a:xfrm>
            <a:off x="252919" y="1123837"/>
            <a:ext cx="2947482" cy="4601183"/>
          </a:xfrm>
        </p:spPr>
        <p:txBody>
          <a:bodyPr/>
          <a:lstStyle/>
          <a:p>
            <a:r>
              <a:rPr lang="en-US"/>
              <a:t>How Did This Look For Young People?</a:t>
            </a:r>
            <a:endParaRPr lang="en-US" dirty="0"/>
          </a:p>
        </p:txBody>
      </p:sp>
      <p:pic>
        <p:nvPicPr>
          <p:cNvPr id="7" name="Content Placeholder 6">
            <a:extLst>
              <a:ext uri="{FF2B5EF4-FFF2-40B4-BE49-F238E27FC236}">
                <a16:creationId xmlns:a16="http://schemas.microsoft.com/office/drawing/2014/main" id="{AFA4BAE0-F14B-0944-B4E1-7D8464823AA1}"/>
              </a:ext>
            </a:extLst>
          </p:cNvPr>
          <p:cNvPicPr>
            <a:picLocks noGrp="1" noChangeAspect="1"/>
          </p:cNvPicPr>
          <p:nvPr>
            <p:ph idx="1"/>
          </p:nvPr>
        </p:nvPicPr>
        <p:blipFill>
          <a:blip r:embed="rId2"/>
          <a:stretch>
            <a:fillRect/>
          </a:stretch>
        </p:blipFill>
        <p:spPr>
          <a:xfrm>
            <a:off x="3758143" y="636501"/>
            <a:ext cx="6663795" cy="1914638"/>
          </a:xfrm>
          <a:solidFill>
            <a:schemeClr val="accent6">
              <a:lumMod val="40000"/>
              <a:lumOff val="60000"/>
            </a:schemeClr>
          </a:solidFill>
        </p:spPr>
      </p:pic>
      <p:pic>
        <p:nvPicPr>
          <p:cNvPr id="9" name="Picture 8">
            <a:extLst>
              <a:ext uri="{FF2B5EF4-FFF2-40B4-BE49-F238E27FC236}">
                <a16:creationId xmlns:a16="http://schemas.microsoft.com/office/drawing/2014/main" id="{07ED4E8B-18D2-034B-8E47-E73E6A300A6F}"/>
              </a:ext>
            </a:extLst>
          </p:cNvPr>
          <p:cNvPicPr>
            <a:picLocks noChangeAspect="1"/>
          </p:cNvPicPr>
          <p:nvPr/>
        </p:nvPicPr>
        <p:blipFill>
          <a:blip r:embed="rId3"/>
          <a:stretch>
            <a:fillRect/>
          </a:stretch>
        </p:blipFill>
        <p:spPr>
          <a:xfrm>
            <a:off x="3605743" y="2808262"/>
            <a:ext cx="8153400" cy="1752600"/>
          </a:xfrm>
          <a:prstGeom prst="rect">
            <a:avLst/>
          </a:prstGeom>
        </p:spPr>
      </p:pic>
      <p:pic>
        <p:nvPicPr>
          <p:cNvPr id="11" name="Picture 10">
            <a:extLst>
              <a:ext uri="{FF2B5EF4-FFF2-40B4-BE49-F238E27FC236}">
                <a16:creationId xmlns:a16="http://schemas.microsoft.com/office/drawing/2014/main" id="{3670D89F-EAE3-AC43-BAEF-3E3E6EBA1714}"/>
              </a:ext>
            </a:extLst>
          </p:cNvPr>
          <p:cNvPicPr>
            <a:picLocks noChangeAspect="1"/>
          </p:cNvPicPr>
          <p:nvPr/>
        </p:nvPicPr>
        <p:blipFill>
          <a:blip r:embed="rId4"/>
          <a:stretch>
            <a:fillRect/>
          </a:stretch>
        </p:blipFill>
        <p:spPr>
          <a:xfrm>
            <a:off x="3605743" y="4735599"/>
            <a:ext cx="8102600" cy="1485900"/>
          </a:xfrm>
          <a:prstGeom prst="rect">
            <a:avLst/>
          </a:prstGeom>
        </p:spPr>
      </p:pic>
      <p:sp>
        <p:nvSpPr>
          <p:cNvPr id="14" name="TextBox 13">
            <a:extLst>
              <a:ext uri="{FF2B5EF4-FFF2-40B4-BE49-F238E27FC236}">
                <a16:creationId xmlns:a16="http://schemas.microsoft.com/office/drawing/2014/main" id="{00841505-CD2E-B34A-A83B-A7FBD1D0BD64}"/>
              </a:ext>
            </a:extLst>
          </p:cNvPr>
          <p:cNvSpPr txBox="1"/>
          <p:nvPr/>
        </p:nvSpPr>
        <p:spPr>
          <a:xfrm>
            <a:off x="8720667" y="6366933"/>
            <a:ext cx="2895600" cy="276999"/>
          </a:xfrm>
          <a:prstGeom prst="rect">
            <a:avLst/>
          </a:prstGeom>
          <a:noFill/>
        </p:spPr>
        <p:txBody>
          <a:bodyPr wrap="square" rtlCol="0">
            <a:spAutoFit/>
          </a:bodyPr>
          <a:lstStyle/>
          <a:p>
            <a:r>
              <a:rPr lang="en-US" sz="1200" dirty="0"/>
              <a:t>(Hill, 2021,no page number)</a:t>
            </a:r>
          </a:p>
        </p:txBody>
      </p:sp>
    </p:spTree>
    <p:extLst>
      <p:ext uri="{BB962C8B-B14F-4D97-AF65-F5344CB8AC3E}">
        <p14:creationId xmlns:p14="http://schemas.microsoft.com/office/powerpoint/2010/main" val="271846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7F985-9B47-A148-8A9F-A474D068120C}"/>
              </a:ext>
            </a:extLst>
          </p:cNvPr>
          <p:cNvSpPr>
            <a:spLocks noGrp="1"/>
          </p:cNvSpPr>
          <p:nvPr>
            <p:ph type="title"/>
          </p:nvPr>
        </p:nvSpPr>
        <p:spPr/>
        <p:txBody>
          <a:bodyPr/>
          <a:lstStyle/>
          <a:p>
            <a:r>
              <a:rPr lang="en-US" dirty="0"/>
              <a:t>What helped young people through Covid-19?</a:t>
            </a:r>
          </a:p>
        </p:txBody>
      </p:sp>
      <p:sp>
        <p:nvSpPr>
          <p:cNvPr id="3" name="Content Placeholder 2">
            <a:extLst>
              <a:ext uri="{FF2B5EF4-FFF2-40B4-BE49-F238E27FC236}">
                <a16:creationId xmlns:a16="http://schemas.microsoft.com/office/drawing/2014/main" id="{089F12A4-5D31-1A47-B5CA-5F1FCABFAEB4}"/>
              </a:ext>
            </a:extLst>
          </p:cNvPr>
          <p:cNvSpPr>
            <a:spLocks noGrp="1"/>
          </p:cNvSpPr>
          <p:nvPr>
            <p:ph idx="1"/>
          </p:nvPr>
        </p:nvSpPr>
        <p:spPr>
          <a:xfrm>
            <a:off x="3869268" y="864108"/>
            <a:ext cx="7315200" cy="4249759"/>
          </a:xfrm>
        </p:spPr>
        <p:txBody>
          <a:bodyPr/>
          <a:lstStyle/>
          <a:p>
            <a:pPr marL="0" indent="0">
              <a:buNone/>
            </a:pPr>
            <a:r>
              <a:rPr lang="en-US" dirty="0"/>
              <a:t>Young Minds survey (2020a &amp; 2020b) presents findings suggesting:</a:t>
            </a:r>
          </a:p>
          <a:p>
            <a:r>
              <a:rPr lang="en-US" dirty="0"/>
              <a:t>Social Connection with friends</a:t>
            </a:r>
          </a:p>
          <a:p>
            <a:r>
              <a:rPr lang="en-US" dirty="0"/>
              <a:t>Exercise / Being active</a:t>
            </a:r>
          </a:p>
          <a:p>
            <a:r>
              <a:rPr lang="en-US" dirty="0"/>
              <a:t>Playing or listening to music</a:t>
            </a:r>
          </a:p>
          <a:p>
            <a:r>
              <a:rPr lang="en-US" dirty="0"/>
              <a:t>Being outdoors in nature </a:t>
            </a:r>
          </a:p>
          <a:p>
            <a:r>
              <a:rPr lang="en-US" dirty="0"/>
              <a:t>Playing with pets</a:t>
            </a:r>
          </a:p>
          <a:p>
            <a:r>
              <a:rPr lang="en-US" dirty="0"/>
              <a:t>Writing/Keeping a journal</a:t>
            </a:r>
          </a:p>
          <a:p>
            <a:pPr marL="0" indent="0">
              <a:buNone/>
            </a:pPr>
            <a:r>
              <a:rPr lang="en-US" dirty="0"/>
              <a:t>All helped promote their mental health and well-being throughout a time of uncertainty.</a:t>
            </a:r>
          </a:p>
        </p:txBody>
      </p:sp>
      <p:sp>
        <p:nvSpPr>
          <p:cNvPr id="4" name="TextBox 3">
            <a:extLst>
              <a:ext uri="{FF2B5EF4-FFF2-40B4-BE49-F238E27FC236}">
                <a16:creationId xmlns:a16="http://schemas.microsoft.com/office/drawing/2014/main" id="{AE7AFDCD-8CC6-3B40-B77D-319722D4267C}"/>
              </a:ext>
            </a:extLst>
          </p:cNvPr>
          <p:cNvSpPr txBox="1"/>
          <p:nvPr/>
        </p:nvSpPr>
        <p:spPr>
          <a:xfrm>
            <a:off x="9212814" y="5855392"/>
            <a:ext cx="2726267" cy="276999"/>
          </a:xfrm>
          <a:prstGeom prst="rect">
            <a:avLst/>
          </a:prstGeom>
          <a:noFill/>
        </p:spPr>
        <p:txBody>
          <a:bodyPr wrap="square" rtlCol="0">
            <a:spAutoFit/>
          </a:bodyPr>
          <a:lstStyle/>
          <a:p>
            <a:r>
              <a:rPr lang="en-US" sz="1200" dirty="0"/>
              <a:t>(Young Minds, 2020, no page number)</a:t>
            </a:r>
          </a:p>
        </p:txBody>
      </p:sp>
    </p:spTree>
    <p:extLst>
      <p:ext uri="{BB962C8B-B14F-4D97-AF65-F5344CB8AC3E}">
        <p14:creationId xmlns:p14="http://schemas.microsoft.com/office/powerpoint/2010/main" val="4150827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3B3D7-03D2-8942-B3CE-24B172A743DC}"/>
              </a:ext>
            </a:extLst>
          </p:cNvPr>
          <p:cNvSpPr>
            <a:spLocks noGrp="1"/>
          </p:cNvSpPr>
          <p:nvPr>
            <p:ph type="title"/>
          </p:nvPr>
        </p:nvSpPr>
        <p:spPr/>
        <p:txBody>
          <a:bodyPr/>
          <a:lstStyle/>
          <a:p>
            <a:r>
              <a:rPr lang="en-US" dirty="0"/>
              <a:t>Young people’s well-being needs</a:t>
            </a:r>
          </a:p>
        </p:txBody>
      </p:sp>
      <p:sp>
        <p:nvSpPr>
          <p:cNvPr id="3" name="Content Placeholder 2">
            <a:extLst>
              <a:ext uri="{FF2B5EF4-FFF2-40B4-BE49-F238E27FC236}">
                <a16:creationId xmlns:a16="http://schemas.microsoft.com/office/drawing/2014/main" id="{DBDB8108-A532-2148-927E-ED529DA3D0EC}"/>
              </a:ext>
            </a:extLst>
          </p:cNvPr>
          <p:cNvSpPr>
            <a:spLocks noGrp="1"/>
          </p:cNvSpPr>
          <p:nvPr>
            <p:ph idx="1"/>
          </p:nvPr>
        </p:nvSpPr>
        <p:spPr/>
        <p:txBody>
          <a:bodyPr/>
          <a:lstStyle/>
          <a:p>
            <a:r>
              <a:rPr lang="en-US" dirty="0"/>
              <a:t>How young people’s well-being has been affected depends on a range of factors according to a new Mental Wellbeing Impact Assessment from Public Health Wales. (NHS, 2022, no page number)</a:t>
            </a:r>
          </a:p>
          <a:p>
            <a:r>
              <a:rPr lang="en-US" dirty="0"/>
              <a:t>NHS (2022) suggest that in order for young people to have good mental health and wellbeing, areas that protected their wellbeing during the pandemic: </a:t>
            </a:r>
          </a:p>
          <a:p>
            <a:pPr lvl="1"/>
            <a:r>
              <a:rPr lang="en-US" dirty="0"/>
              <a:t>Close relationships with parents</a:t>
            </a:r>
          </a:p>
          <a:p>
            <a:pPr lvl="1"/>
            <a:r>
              <a:rPr lang="en-US" dirty="0"/>
              <a:t>Secure housing with space to study</a:t>
            </a:r>
          </a:p>
          <a:p>
            <a:pPr lvl="1"/>
            <a:r>
              <a:rPr lang="en-US" dirty="0"/>
              <a:t>Be outdoors</a:t>
            </a:r>
          </a:p>
          <a:p>
            <a:pPr lvl="1"/>
            <a:r>
              <a:rPr lang="en-US" dirty="0"/>
              <a:t>Keep in touch with friends and family</a:t>
            </a:r>
          </a:p>
          <a:p>
            <a:pPr lvl="1"/>
            <a:r>
              <a:rPr lang="en-US" dirty="0"/>
              <a:t>Staying physically active</a:t>
            </a:r>
          </a:p>
          <a:p>
            <a:pPr lvl="1"/>
            <a:r>
              <a:rPr lang="en-US" dirty="0"/>
              <a:t>Maintain routine and structure to the day</a:t>
            </a:r>
          </a:p>
          <a:p>
            <a:pPr lvl="1"/>
            <a:r>
              <a:rPr lang="en-US" dirty="0"/>
              <a:t>Seek help when needed</a:t>
            </a:r>
          </a:p>
          <a:p>
            <a:pPr lvl="1"/>
            <a:r>
              <a:rPr lang="en-US" dirty="0"/>
              <a:t>Learning new skills</a:t>
            </a:r>
          </a:p>
          <a:p>
            <a:pPr lvl="1"/>
            <a:r>
              <a:rPr lang="en-US" dirty="0"/>
              <a:t>Five Ways to well-being (NHS, 2022)</a:t>
            </a:r>
          </a:p>
        </p:txBody>
      </p:sp>
      <p:sp>
        <p:nvSpPr>
          <p:cNvPr id="4" name="TextBox 3">
            <a:extLst>
              <a:ext uri="{FF2B5EF4-FFF2-40B4-BE49-F238E27FC236}">
                <a16:creationId xmlns:a16="http://schemas.microsoft.com/office/drawing/2014/main" id="{4C9AA48B-5F1F-CF42-A1F5-46224A515044}"/>
              </a:ext>
            </a:extLst>
          </p:cNvPr>
          <p:cNvSpPr txBox="1"/>
          <p:nvPr/>
        </p:nvSpPr>
        <p:spPr>
          <a:xfrm>
            <a:off x="9338733" y="5993892"/>
            <a:ext cx="2853267" cy="276999"/>
          </a:xfrm>
          <a:prstGeom prst="rect">
            <a:avLst/>
          </a:prstGeom>
          <a:noFill/>
        </p:spPr>
        <p:txBody>
          <a:bodyPr wrap="square" rtlCol="0">
            <a:spAutoFit/>
          </a:bodyPr>
          <a:lstStyle/>
          <a:p>
            <a:r>
              <a:rPr lang="en-US" sz="1200" dirty="0"/>
              <a:t>(NHS, 2022, no page number)</a:t>
            </a:r>
          </a:p>
        </p:txBody>
      </p:sp>
    </p:spTree>
    <p:extLst>
      <p:ext uri="{BB962C8B-B14F-4D97-AF65-F5344CB8AC3E}">
        <p14:creationId xmlns:p14="http://schemas.microsoft.com/office/powerpoint/2010/main" val="330920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875682-0790-427D-9A23-4B7265F0F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6EDE4AAE-4785-4EA7-95DB-45200F5B8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EB8AA617-0537-4ED7-91B6-66511A647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2E8BF1F-CE61-45C5-92AC-552D23176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F6CE5A4-70B3-DB4D-99F9-B8588367B3DA}"/>
              </a:ext>
            </a:extLst>
          </p:cNvPr>
          <p:cNvSpPr>
            <a:spLocks noGrp="1"/>
          </p:cNvSpPr>
          <p:nvPr>
            <p:ph type="title"/>
          </p:nvPr>
        </p:nvSpPr>
        <p:spPr>
          <a:xfrm>
            <a:off x="4217923" y="4683203"/>
            <a:ext cx="3756152" cy="1065690"/>
          </a:xfrm>
        </p:spPr>
        <p:txBody>
          <a:bodyPr vert="horz" lIns="91440" tIns="45720" rIns="91440" bIns="45720" rtlCol="0" anchor="b">
            <a:normAutofit/>
          </a:bodyPr>
          <a:lstStyle/>
          <a:p>
            <a:r>
              <a:rPr lang="en-US" sz="5900" spc="-100" dirty="0"/>
              <a:t>Well-being</a:t>
            </a:r>
          </a:p>
        </p:txBody>
      </p:sp>
      <p:pic>
        <p:nvPicPr>
          <p:cNvPr id="4" name="Content Placeholder 3">
            <a:extLst>
              <a:ext uri="{FF2B5EF4-FFF2-40B4-BE49-F238E27FC236}">
                <a16:creationId xmlns:a16="http://schemas.microsoft.com/office/drawing/2014/main" id="{1CA12E65-8F0F-F84C-B0C4-13398F399698}"/>
              </a:ext>
            </a:extLst>
          </p:cNvPr>
          <p:cNvPicPr>
            <a:picLocks noGrp="1" noChangeAspect="1"/>
          </p:cNvPicPr>
          <p:nvPr>
            <p:ph idx="1"/>
          </p:nvPr>
        </p:nvPicPr>
        <p:blipFill rotWithShape="1">
          <a:blip r:embed="rId2"/>
          <a:srcRect r="-4" b="10021"/>
          <a:stretch/>
        </p:blipFill>
        <p:spPr>
          <a:xfrm>
            <a:off x="1069848" y="470168"/>
            <a:ext cx="5236194" cy="3557016"/>
          </a:xfrm>
          <a:prstGeom prst="rect">
            <a:avLst/>
          </a:prstGeom>
        </p:spPr>
      </p:pic>
      <p:pic>
        <p:nvPicPr>
          <p:cNvPr id="6" name="Picture 5">
            <a:extLst>
              <a:ext uri="{FF2B5EF4-FFF2-40B4-BE49-F238E27FC236}">
                <a16:creationId xmlns:a16="http://schemas.microsoft.com/office/drawing/2014/main" id="{4D778EAE-02E3-604E-BBBD-FDF6D19CC685}"/>
              </a:ext>
            </a:extLst>
          </p:cNvPr>
          <p:cNvPicPr>
            <a:picLocks noChangeAspect="1"/>
          </p:cNvPicPr>
          <p:nvPr/>
        </p:nvPicPr>
        <p:blipFill rotWithShape="1">
          <a:blip r:embed="rId3"/>
          <a:srcRect r="-4" b="5326"/>
          <a:stretch/>
        </p:blipFill>
        <p:spPr>
          <a:xfrm>
            <a:off x="6466908" y="470174"/>
            <a:ext cx="5236194" cy="3556755"/>
          </a:xfrm>
          <a:prstGeom prst="rect">
            <a:avLst/>
          </a:prstGeom>
        </p:spPr>
      </p:pic>
      <p:sp>
        <p:nvSpPr>
          <p:cNvPr id="3" name="TextBox 2">
            <a:extLst>
              <a:ext uri="{FF2B5EF4-FFF2-40B4-BE49-F238E27FC236}">
                <a16:creationId xmlns:a16="http://schemas.microsoft.com/office/drawing/2014/main" id="{DD605379-AD04-FD43-944A-BD62EFC3CB4D}"/>
              </a:ext>
            </a:extLst>
          </p:cNvPr>
          <p:cNvSpPr txBox="1"/>
          <p:nvPr/>
        </p:nvSpPr>
        <p:spPr>
          <a:xfrm>
            <a:off x="3833775" y="4063756"/>
            <a:ext cx="2472267" cy="461665"/>
          </a:xfrm>
          <a:prstGeom prst="rect">
            <a:avLst/>
          </a:prstGeom>
          <a:noFill/>
        </p:spPr>
        <p:txBody>
          <a:bodyPr wrap="square" rtlCol="0">
            <a:spAutoFit/>
          </a:bodyPr>
          <a:lstStyle/>
          <a:p>
            <a:r>
              <a:rPr lang="en-US" sz="1200" dirty="0"/>
              <a:t>(</a:t>
            </a:r>
            <a:r>
              <a:rPr lang="en-US" sz="1200" dirty="0" err="1"/>
              <a:t>Whiltshire</a:t>
            </a:r>
            <a:r>
              <a:rPr lang="en-US" sz="1200" dirty="0"/>
              <a:t> </a:t>
            </a:r>
            <a:r>
              <a:rPr lang="en-US" sz="1200" dirty="0" err="1"/>
              <a:t>Mind.org.uk</a:t>
            </a:r>
            <a:r>
              <a:rPr lang="en-US" sz="1200" dirty="0"/>
              <a:t>, 2022)</a:t>
            </a:r>
          </a:p>
          <a:p>
            <a:endParaRPr lang="en-US" sz="1200" dirty="0"/>
          </a:p>
        </p:txBody>
      </p:sp>
      <p:sp>
        <p:nvSpPr>
          <p:cNvPr id="10" name="TextBox 9">
            <a:extLst>
              <a:ext uri="{FF2B5EF4-FFF2-40B4-BE49-F238E27FC236}">
                <a16:creationId xmlns:a16="http://schemas.microsoft.com/office/drawing/2014/main" id="{D5B64FA5-5CAF-E843-B102-58843E645A9A}"/>
              </a:ext>
            </a:extLst>
          </p:cNvPr>
          <p:cNvSpPr txBox="1"/>
          <p:nvPr/>
        </p:nvSpPr>
        <p:spPr>
          <a:xfrm>
            <a:off x="10199600" y="4035438"/>
            <a:ext cx="2472267" cy="461665"/>
          </a:xfrm>
          <a:prstGeom prst="rect">
            <a:avLst/>
          </a:prstGeom>
          <a:noFill/>
        </p:spPr>
        <p:txBody>
          <a:bodyPr wrap="square" rtlCol="0">
            <a:spAutoFit/>
          </a:bodyPr>
          <a:lstStyle/>
          <a:p>
            <a:r>
              <a:rPr lang="en-US" sz="1200" dirty="0"/>
              <a:t>(Instagram, 2022)</a:t>
            </a:r>
          </a:p>
          <a:p>
            <a:endParaRPr lang="en-US" sz="1200" dirty="0"/>
          </a:p>
        </p:txBody>
      </p:sp>
    </p:spTree>
    <p:extLst>
      <p:ext uri="{BB962C8B-B14F-4D97-AF65-F5344CB8AC3E}">
        <p14:creationId xmlns:p14="http://schemas.microsoft.com/office/powerpoint/2010/main" val="399296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E8DC8-7BB6-7D43-99D6-B2B22AAAB771}"/>
              </a:ext>
            </a:extLst>
          </p:cNvPr>
          <p:cNvSpPr>
            <a:spLocks noGrp="1"/>
          </p:cNvSpPr>
          <p:nvPr>
            <p:ph type="title"/>
          </p:nvPr>
        </p:nvSpPr>
        <p:spPr>
          <a:xfrm>
            <a:off x="252919" y="1123837"/>
            <a:ext cx="2947482" cy="4601183"/>
          </a:xfrm>
        </p:spPr>
        <p:txBody>
          <a:bodyPr>
            <a:normAutofit/>
          </a:bodyPr>
          <a:lstStyle/>
          <a:p>
            <a:r>
              <a:rPr lang="en-US" dirty="0"/>
              <a:t>In Response to Covid-19</a:t>
            </a:r>
          </a:p>
        </p:txBody>
      </p:sp>
      <p:graphicFrame>
        <p:nvGraphicFramePr>
          <p:cNvPr id="5" name="Content Placeholder 2">
            <a:extLst>
              <a:ext uri="{FF2B5EF4-FFF2-40B4-BE49-F238E27FC236}">
                <a16:creationId xmlns:a16="http://schemas.microsoft.com/office/drawing/2014/main" id="{B7F08BC2-B7EA-FA54-52B7-5D3271527717}"/>
              </a:ext>
            </a:extLst>
          </p:cNvPr>
          <p:cNvGraphicFramePr>
            <a:graphicFrameLocks noGrp="1"/>
          </p:cNvGraphicFramePr>
          <p:nvPr>
            <p:ph idx="1"/>
            <p:extLst>
              <p:ext uri="{D42A27DB-BD31-4B8C-83A1-F6EECF244321}">
                <p14:modId xmlns:p14="http://schemas.microsoft.com/office/powerpoint/2010/main" val="17358414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483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36E4-1CAF-5542-BCBB-F8B800019B7C}"/>
              </a:ext>
            </a:extLst>
          </p:cNvPr>
          <p:cNvSpPr>
            <a:spLocks noGrp="1"/>
          </p:cNvSpPr>
          <p:nvPr>
            <p:ph type="title"/>
          </p:nvPr>
        </p:nvSpPr>
        <p:spPr/>
        <p:txBody>
          <a:bodyPr/>
          <a:lstStyle/>
          <a:p>
            <a:r>
              <a:rPr lang="en-US" dirty="0"/>
              <a:t>Why is Well-Being So Important for Young People?</a:t>
            </a:r>
          </a:p>
        </p:txBody>
      </p:sp>
      <p:sp>
        <p:nvSpPr>
          <p:cNvPr id="3" name="Content Placeholder 2">
            <a:extLst>
              <a:ext uri="{FF2B5EF4-FFF2-40B4-BE49-F238E27FC236}">
                <a16:creationId xmlns:a16="http://schemas.microsoft.com/office/drawing/2014/main" id="{3BB96823-1F19-6141-BAFB-E348A943C13E}"/>
              </a:ext>
            </a:extLst>
          </p:cNvPr>
          <p:cNvSpPr>
            <a:spLocks noGrp="1"/>
          </p:cNvSpPr>
          <p:nvPr>
            <p:ph idx="1"/>
          </p:nvPr>
        </p:nvSpPr>
        <p:spPr/>
        <p:txBody>
          <a:bodyPr/>
          <a:lstStyle/>
          <a:p>
            <a:r>
              <a:rPr lang="en-GB" dirty="0"/>
              <a:t>“Promoting children and young people’s wellbeing is a key part of keeping them safe, helping them develop and ensuring they have positive outcomes into adulthood” (NSPCC, 2021, no page number)</a:t>
            </a:r>
          </a:p>
          <a:p>
            <a:r>
              <a:rPr lang="en-GB" dirty="0"/>
              <a:t>Negative experiences can adversely affect a child’s mental health, just as positive experiences can help improve it. (NSPCC, 2021, no page number)</a:t>
            </a:r>
          </a:p>
          <a:p>
            <a:r>
              <a:rPr lang="en-GB" dirty="0"/>
              <a:t>UNCRC (</a:t>
            </a:r>
            <a:endParaRPr lang="en-US" dirty="0"/>
          </a:p>
        </p:txBody>
      </p:sp>
      <p:pic>
        <p:nvPicPr>
          <p:cNvPr id="5" name="Picture 4">
            <a:extLst>
              <a:ext uri="{FF2B5EF4-FFF2-40B4-BE49-F238E27FC236}">
                <a16:creationId xmlns:a16="http://schemas.microsoft.com/office/drawing/2014/main" id="{9F239ED9-B9DE-E641-B70B-95705EAABCD9}"/>
              </a:ext>
            </a:extLst>
          </p:cNvPr>
          <p:cNvPicPr>
            <a:picLocks noChangeAspect="1"/>
          </p:cNvPicPr>
          <p:nvPr/>
        </p:nvPicPr>
        <p:blipFill>
          <a:blip r:embed="rId2"/>
          <a:stretch>
            <a:fillRect/>
          </a:stretch>
        </p:blipFill>
        <p:spPr>
          <a:xfrm>
            <a:off x="4114800" y="896422"/>
            <a:ext cx="2125135" cy="1401188"/>
          </a:xfrm>
          <a:prstGeom prst="rect">
            <a:avLst/>
          </a:prstGeom>
        </p:spPr>
      </p:pic>
    </p:spTree>
    <p:extLst>
      <p:ext uri="{BB962C8B-B14F-4D97-AF65-F5344CB8AC3E}">
        <p14:creationId xmlns:p14="http://schemas.microsoft.com/office/powerpoint/2010/main" val="599669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EEEA829-DDC0-E845-A174-87351EAF4F6C}"/>
              </a:ext>
            </a:extLst>
          </p:cNvPr>
          <p:cNvSpPr>
            <a:spLocks noGrp="1"/>
          </p:cNvSpPr>
          <p:nvPr>
            <p:ph type="title"/>
          </p:nvPr>
        </p:nvSpPr>
        <p:spPr>
          <a:xfrm>
            <a:off x="289248" y="1123837"/>
            <a:ext cx="6451110" cy="1255469"/>
          </a:xfrm>
        </p:spPr>
        <p:txBody>
          <a:bodyPr>
            <a:normAutofit/>
          </a:bodyPr>
          <a:lstStyle/>
          <a:p>
            <a:r>
              <a:rPr lang="en-US" dirty="0"/>
              <a:t>Who Can Help Support Parents?</a:t>
            </a:r>
          </a:p>
        </p:txBody>
      </p:sp>
      <p:sp>
        <p:nvSpPr>
          <p:cNvPr id="10" name="Content Placeholder 7">
            <a:extLst>
              <a:ext uri="{FF2B5EF4-FFF2-40B4-BE49-F238E27FC236}">
                <a16:creationId xmlns:a16="http://schemas.microsoft.com/office/drawing/2014/main" id="{4D0CBC4C-F7CF-3564-3280-B386F4E82D94}"/>
              </a:ext>
            </a:extLst>
          </p:cNvPr>
          <p:cNvSpPr>
            <a:spLocks noGrp="1"/>
          </p:cNvSpPr>
          <p:nvPr>
            <p:ph idx="1"/>
          </p:nvPr>
        </p:nvSpPr>
        <p:spPr>
          <a:xfrm>
            <a:off x="289248" y="2510395"/>
            <a:ext cx="6451109" cy="3274586"/>
          </a:xfrm>
        </p:spPr>
        <p:txBody>
          <a:bodyPr anchor="t">
            <a:normAutofit/>
          </a:bodyPr>
          <a:lstStyle/>
          <a:p>
            <a:r>
              <a:rPr lang="en-US" dirty="0">
                <a:solidFill>
                  <a:srgbClr val="FFFFFF"/>
                </a:solidFill>
              </a:rPr>
              <a:t>Parents break off to discuss what support networks they have available to their children in response to the pandemic in relation to emotional health and wellbeing. </a:t>
            </a:r>
          </a:p>
          <a:p>
            <a:r>
              <a:rPr lang="en-US" dirty="0">
                <a:solidFill>
                  <a:srgbClr val="FFFFFF"/>
                </a:solidFill>
              </a:rPr>
              <a:t>Here they have the opportunity to  explore support from each other and seek advice, promoting interaction with each other (sharing experiences).</a:t>
            </a:r>
          </a:p>
        </p:txBody>
      </p:sp>
      <p:pic>
        <p:nvPicPr>
          <p:cNvPr id="5" name="Picture 4">
            <a:extLst>
              <a:ext uri="{FF2B5EF4-FFF2-40B4-BE49-F238E27FC236}">
                <a16:creationId xmlns:a16="http://schemas.microsoft.com/office/drawing/2014/main" id="{73BECF1C-6A70-BB49-9192-DEB8961A1559}"/>
              </a:ext>
            </a:extLst>
          </p:cNvPr>
          <p:cNvPicPr>
            <a:picLocks noChangeAspect="1"/>
          </p:cNvPicPr>
          <p:nvPr/>
        </p:nvPicPr>
        <p:blipFill>
          <a:blip r:embed="rId2"/>
          <a:stretch>
            <a:fillRect/>
          </a:stretch>
        </p:blipFill>
        <p:spPr>
          <a:xfrm>
            <a:off x="7552944" y="2167139"/>
            <a:ext cx="3778286" cy="2514277"/>
          </a:xfrm>
          <a:prstGeom prst="rect">
            <a:avLst/>
          </a:prstGeom>
        </p:spPr>
      </p:pic>
      <p:sp>
        <p:nvSpPr>
          <p:cNvPr id="39" name="Rectangle 3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2617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3D0E966-EBDD-A343-BF71-451C10D594B0}"/>
              </a:ext>
            </a:extLst>
          </p:cNvPr>
          <p:cNvSpPr>
            <a:spLocks noGrp="1"/>
          </p:cNvSpPr>
          <p:nvPr>
            <p:ph type="title"/>
          </p:nvPr>
        </p:nvSpPr>
        <p:spPr>
          <a:xfrm>
            <a:off x="494260" y="1683144"/>
            <a:ext cx="2774922" cy="3491712"/>
          </a:xfrm>
        </p:spPr>
        <p:txBody>
          <a:bodyPr>
            <a:normAutofit/>
          </a:bodyPr>
          <a:lstStyle/>
          <a:p>
            <a:r>
              <a:rPr lang="en-US"/>
              <a:t>Youth work</a:t>
            </a:r>
            <a:endParaRPr lang="en-US" dirty="0"/>
          </a:p>
        </p:txBody>
      </p:sp>
      <p:sp>
        <p:nvSpPr>
          <p:cNvPr id="3" name="Content Placeholder 2">
            <a:extLst>
              <a:ext uri="{FF2B5EF4-FFF2-40B4-BE49-F238E27FC236}">
                <a16:creationId xmlns:a16="http://schemas.microsoft.com/office/drawing/2014/main" id="{E299C6B8-A634-2A4C-B1FD-DF413189372D}"/>
              </a:ext>
            </a:extLst>
          </p:cNvPr>
          <p:cNvSpPr>
            <a:spLocks noGrp="1"/>
          </p:cNvSpPr>
          <p:nvPr>
            <p:ph idx="1"/>
          </p:nvPr>
        </p:nvSpPr>
        <p:spPr>
          <a:xfrm>
            <a:off x="4361606" y="1683143"/>
            <a:ext cx="6627377" cy="3491713"/>
          </a:xfrm>
        </p:spPr>
        <p:txBody>
          <a:bodyPr>
            <a:normAutofit/>
          </a:bodyPr>
          <a:lstStyle/>
          <a:p>
            <a:r>
              <a:rPr lang="en-GB" sz="1700" dirty="0"/>
              <a:t>Baughan (2017) indicates that “Youth workers along with educators and community club coaches to name a few can provide opportunities to assist young people in developing the skill set of understanding emotions and developing and the ability to be resilient through times of adversity”. (Baughan, 2017, cited in Sport no page number)</a:t>
            </a:r>
          </a:p>
          <a:p>
            <a:r>
              <a:rPr lang="en-US" sz="1700" dirty="0"/>
              <a:t>Children in Wales (2021) when meeting with the First Minister, young people expressed how “Youth Work services are essential for the well-being and support networks for young people” (Children in Wales, 2021, no page number).</a:t>
            </a:r>
          </a:p>
          <a:p>
            <a:r>
              <a:rPr lang="en-GB" sz="1700" dirty="0"/>
              <a:t>“Enable young people to develop holistically, working with them to facilitate their personal, social and educational development, to enable them to develop their voice, influence and place in society and to reach their full potential” (CLD, Scotland, 2019, p.4)</a:t>
            </a:r>
          </a:p>
          <a:p>
            <a:endParaRPr lang="en-US" sz="1700" dirty="0"/>
          </a:p>
          <a:p>
            <a:endParaRPr lang="en-GB" sz="1700" dirty="0"/>
          </a:p>
          <a:p>
            <a:endParaRPr lang="en-US" sz="1700" dirty="0"/>
          </a:p>
        </p:txBody>
      </p:sp>
      <p:sp>
        <p:nvSpPr>
          <p:cNvPr id="21" name="Freeform: Shape 20">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10106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AF081-BCFD-C243-BE19-33FA5742BCA5}"/>
              </a:ext>
            </a:extLst>
          </p:cNvPr>
          <p:cNvSpPr>
            <a:spLocks noGrp="1"/>
          </p:cNvSpPr>
          <p:nvPr>
            <p:ph type="title"/>
          </p:nvPr>
        </p:nvSpPr>
        <p:spPr/>
        <p:txBody>
          <a:bodyPr/>
          <a:lstStyle/>
          <a:p>
            <a:r>
              <a:rPr lang="en-US" dirty="0"/>
              <a:t>Youth Work</a:t>
            </a:r>
          </a:p>
        </p:txBody>
      </p:sp>
      <p:sp>
        <p:nvSpPr>
          <p:cNvPr id="3" name="Content Placeholder 2">
            <a:extLst>
              <a:ext uri="{FF2B5EF4-FFF2-40B4-BE49-F238E27FC236}">
                <a16:creationId xmlns:a16="http://schemas.microsoft.com/office/drawing/2014/main" id="{9D8571C1-7264-B04C-B3D4-7B4A947A5250}"/>
              </a:ext>
            </a:extLst>
          </p:cNvPr>
          <p:cNvSpPr>
            <a:spLocks noGrp="1"/>
          </p:cNvSpPr>
          <p:nvPr>
            <p:ph idx="1"/>
          </p:nvPr>
        </p:nvSpPr>
        <p:spPr/>
        <p:txBody>
          <a:bodyPr>
            <a:normAutofit/>
          </a:bodyPr>
          <a:lstStyle/>
          <a:p>
            <a:r>
              <a:rPr lang="en-GB" dirty="0"/>
              <a:t>In Pembrokeshire, Youth Workers are based county wide in schools, in communities, offering outreach sessions for both ETE and Homelessness and many more in order to support young people and promote their EHWB and mental health. </a:t>
            </a:r>
          </a:p>
          <a:p>
            <a:r>
              <a:rPr lang="en-GB" dirty="0"/>
              <a:t>Youth Work operates using principles and purposes that promote young people to engage in a non-judgemental and safe environment, promoting engagement that is participative, inclusive, educative, expressive and empowering (YWWRG, 2019, p.5&amp;6).</a:t>
            </a:r>
          </a:p>
          <a:p>
            <a:r>
              <a:rPr lang="en-GB" dirty="0"/>
              <a:t>Based on voluntary engagement</a:t>
            </a:r>
          </a:p>
          <a:p>
            <a:r>
              <a:rPr lang="en-GB" dirty="0"/>
              <a:t>Principles of equality and inclusion </a:t>
            </a:r>
          </a:p>
          <a:p>
            <a:r>
              <a:rPr lang="en-GB" dirty="0"/>
              <a:t>Support young people through significant changes in their life (facing trauma of C0vid-19)</a:t>
            </a:r>
          </a:p>
          <a:p>
            <a:r>
              <a:rPr lang="en-GB" dirty="0"/>
              <a:t>Promotes social development and promotion of building healthy relationships </a:t>
            </a:r>
            <a:endParaRPr lang="en-US" dirty="0"/>
          </a:p>
        </p:txBody>
      </p:sp>
      <p:sp>
        <p:nvSpPr>
          <p:cNvPr id="4" name="TextBox 3">
            <a:extLst>
              <a:ext uri="{FF2B5EF4-FFF2-40B4-BE49-F238E27FC236}">
                <a16:creationId xmlns:a16="http://schemas.microsoft.com/office/drawing/2014/main" id="{F3985252-B8F9-F44E-B6DF-25B02F6D3F6F}"/>
              </a:ext>
            </a:extLst>
          </p:cNvPr>
          <p:cNvSpPr txBox="1"/>
          <p:nvPr/>
        </p:nvSpPr>
        <p:spPr>
          <a:xfrm>
            <a:off x="9889067" y="5993892"/>
            <a:ext cx="1439334" cy="276999"/>
          </a:xfrm>
          <a:prstGeom prst="rect">
            <a:avLst/>
          </a:prstGeom>
          <a:noFill/>
        </p:spPr>
        <p:txBody>
          <a:bodyPr wrap="square" rtlCol="0">
            <a:spAutoFit/>
          </a:bodyPr>
          <a:lstStyle/>
          <a:p>
            <a:r>
              <a:rPr lang="en-US" sz="1200" dirty="0"/>
              <a:t>(YWWRG, 2019)</a:t>
            </a:r>
          </a:p>
        </p:txBody>
      </p:sp>
    </p:spTree>
    <p:extLst>
      <p:ext uri="{BB962C8B-B14F-4D97-AF65-F5344CB8AC3E}">
        <p14:creationId xmlns:p14="http://schemas.microsoft.com/office/powerpoint/2010/main" val="345734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700D-5329-7948-BB02-AAD147508A86}"/>
              </a:ext>
            </a:extLst>
          </p:cNvPr>
          <p:cNvSpPr>
            <a:spLocks noGrp="1"/>
          </p:cNvSpPr>
          <p:nvPr>
            <p:ph type="title"/>
          </p:nvPr>
        </p:nvSpPr>
        <p:spPr/>
        <p:txBody>
          <a:bodyPr/>
          <a:lstStyle/>
          <a:p>
            <a:r>
              <a:rPr lang="en-US" dirty="0"/>
              <a:t>Youth Work Offering Support</a:t>
            </a:r>
          </a:p>
        </p:txBody>
      </p:sp>
      <p:sp>
        <p:nvSpPr>
          <p:cNvPr id="3" name="Content Placeholder 2">
            <a:extLst>
              <a:ext uri="{FF2B5EF4-FFF2-40B4-BE49-F238E27FC236}">
                <a16:creationId xmlns:a16="http://schemas.microsoft.com/office/drawing/2014/main" id="{AE9E84DF-5CDF-0946-81A7-736080A44608}"/>
              </a:ext>
            </a:extLst>
          </p:cNvPr>
          <p:cNvSpPr>
            <a:spLocks noGrp="1"/>
          </p:cNvSpPr>
          <p:nvPr>
            <p:ph idx="1"/>
          </p:nvPr>
        </p:nvSpPr>
        <p:spPr/>
        <p:txBody>
          <a:bodyPr/>
          <a:lstStyle/>
          <a:p>
            <a:r>
              <a:rPr lang="en-US" dirty="0"/>
              <a:t>Youth work operates on a set of principles and purposes that promote young people to participate in positive engagement with a trusted adult that offers support in a non-judgmental manner. </a:t>
            </a:r>
          </a:p>
          <a:p>
            <a:r>
              <a:rPr lang="en-US" dirty="0"/>
              <a:t>The National Occupational Standards of  Youth Work (CLD Scotland highlight that Youth Work operates in aim to:</a:t>
            </a:r>
          </a:p>
          <a:p>
            <a:r>
              <a:rPr lang="en-US" dirty="0"/>
              <a:t>YW01 Initiate, build and maintain positive relationships with young people</a:t>
            </a:r>
          </a:p>
          <a:p>
            <a:r>
              <a:rPr lang="en-GB" dirty="0"/>
              <a:t>YW05 Enable young people to identify, reflect and use their learning to enhance their future development </a:t>
            </a:r>
            <a:endParaRPr lang="en-US" dirty="0"/>
          </a:p>
          <a:p>
            <a:r>
              <a:rPr lang="en-US" dirty="0"/>
              <a:t>YW18 Explore with young people their wellbeing</a:t>
            </a:r>
          </a:p>
          <a:p>
            <a:r>
              <a:rPr lang="en-US" dirty="0"/>
              <a:t>YW28 work in partnership with agencies to improve opportunities for young people</a:t>
            </a:r>
          </a:p>
        </p:txBody>
      </p:sp>
      <p:sp>
        <p:nvSpPr>
          <p:cNvPr id="4" name="TextBox 3">
            <a:extLst>
              <a:ext uri="{FF2B5EF4-FFF2-40B4-BE49-F238E27FC236}">
                <a16:creationId xmlns:a16="http://schemas.microsoft.com/office/drawing/2014/main" id="{721A7425-7D62-B144-A3EB-D3712373A190}"/>
              </a:ext>
            </a:extLst>
          </p:cNvPr>
          <p:cNvSpPr txBox="1"/>
          <p:nvPr/>
        </p:nvSpPr>
        <p:spPr>
          <a:xfrm>
            <a:off x="7975600" y="5725020"/>
            <a:ext cx="3539067" cy="276999"/>
          </a:xfrm>
          <a:prstGeom prst="rect">
            <a:avLst/>
          </a:prstGeom>
          <a:noFill/>
        </p:spPr>
        <p:txBody>
          <a:bodyPr wrap="square" rtlCol="0">
            <a:spAutoFit/>
          </a:bodyPr>
          <a:lstStyle/>
          <a:p>
            <a:r>
              <a:rPr lang="en-US" sz="1200" dirty="0"/>
              <a:t>(CLD Scotland, 2019, p.2)</a:t>
            </a:r>
          </a:p>
        </p:txBody>
      </p:sp>
    </p:spTree>
    <p:extLst>
      <p:ext uri="{BB962C8B-B14F-4D97-AF65-F5344CB8AC3E}">
        <p14:creationId xmlns:p14="http://schemas.microsoft.com/office/powerpoint/2010/main" val="3797691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51CAB5-C9CD-EC49-8264-D191196497CC}"/>
              </a:ext>
            </a:extLst>
          </p:cNvPr>
          <p:cNvSpPr>
            <a:spLocks noGrp="1"/>
          </p:cNvSpPr>
          <p:nvPr>
            <p:ph type="title"/>
          </p:nvPr>
        </p:nvSpPr>
        <p:spPr>
          <a:xfrm>
            <a:off x="289248" y="1123837"/>
            <a:ext cx="6451110" cy="1255469"/>
          </a:xfrm>
        </p:spPr>
        <p:txBody>
          <a:bodyPr>
            <a:normAutofit/>
          </a:bodyPr>
          <a:lstStyle/>
          <a:p>
            <a:r>
              <a:rPr lang="en-US" dirty="0"/>
              <a:t>Activities to help improve well-being and mental health</a:t>
            </a:r>
          </a:p>
        </p:txBody>
      </p:sp>
      <p:pic>
        <p:nvPicPr>
          <p:cNvPr id="6" name="Picture 5">
            <a:extLst>
              <a:ext uri="{FF2B5EF4-FFF2-40B4-BE49-F238E27FC236}">
                <a16:creationId xmlns:a16="http://schemas.microsoft.com/office/drawing/2014/main" id="{9237B965-D4F5-384F-B4B7-328847436DE9}"/>
              </a:ext>
            </a:extLst>
          </p:cNvPr>
          <p:cNvPicPr>
            <a:picLocks noChangeAspect="1"/>
          </p:cNvPicPr>
          <p:nvPr/>
        </p:nvPicPr>
        <p:blipFill rotWithShape="1">
          <a:blip r:embed="rId2"/>
          <a:srcRect l="15865" r="15026" b="-2"/>
          <a:stretch/>
        </p:blipFill>
        <p:spPr>
          <a:xfrm>
            <a:off x="7501467" y="759599"/>
            <a:ext cx="3821851" cy="5330650"/>
          </a:xfrm>
          <a:prstGeom prst="rect">
            <a:avLst/>
          </a:prstGeom>
        </p:spPr>
      </p:pic>
      <p:graphicFrame>
        <p:nvGraphicFramePr>
          <p:cNvPr id="5" name="Content Placeholder 2">
            <a:extLst>
              <a:ext uri="{FF2B5EF4-FFF2-40B4-BE49-F238E27FC236}">
                <a16:creationId xmlns:a16="http://schemas.microsoft.com/office/drawing/2014/main" id="{3EDB2BC1-60DF-CD1A-3A64-CC72DD587A74}"/>
              </a:ext>
            </a:extLst>
          </p:cNvPr>
          <p:cNvGraphicFramePr>
            <a:graphicFrameLocks noGrp="1"/>
          </p:cNvGraphicFramePr>
          <p:nvPr>
            <p:ph idx="1"/>
            <p:extLst>
              <p:ext uri="{D42A27DB-BD31-4B8C-83A1-F6EECF244321}">
                <p14:modId xmlns:p14="http://schemas.microsoft.com/office/powerpoint/2010/main" val="1788470360"/>
              </p:ext>
            </p:extLst>
          </p:nvPr>
        </p:nvGraphicFramePr>
        <p:xfrm>
          <a:off x="289248" y="2510395"/>
          <a:ext cx="6451109" cy="3274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F188412-2DF3-0841-9BFE-B15E97DB4CB6}"/>
              </a:ext>
            </a:extLst>
          </p:cNvPr>
          <p:cNvSpPr txBox="1"/>
          <p:nvPr/>
        </p:nvSpPr>
        <p:spPr>
          <a:xfrm>
            <a:off x="8263468" y="6231466"/>
            <a:ext cx="3183466" cy="287867"/>
          </a:xfrm>
          <a:prstGeom prst="rect">
            <a:avLst/>
          </a:prstGeom>
          <a:noFill/>
        </p:spPr>
        <p:txBody>
          <a:bodyPr wrap="square" rtlCol="0">
            <a:spAutoFit/>
          </a:bodyPr>
          <a:lstStyle/>
          <a:p>
            <a:r>
              <a:rPr lang="en-US" sz="1200" dirty="0"/>
              <a:t>(Sport Pembrokeshire, 2023, no page number)</a:t>
            </a:r>
          </a:p>
        </p:txBody>
      </p:sp>
    </p:spTree>
    <p:extLst>
      <p:ext uri="{BB962C8B-B14F-4D97-AF65-F5344CB8AC3E}">
        <p14:creationId xmlns:p14="http://schemas.microsoft.com/office/powerpoint/2010/main" val="2844259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B4F28-91E4-F54A-A6A0-F17A96204546}"/>
              </a:ext>
            </a:extLst>
          </p:cNvPr>
          <p:cNvSpPr>
            <a:spLocks noGrp="1"/>
          </p:cNvSpPr>
          <p:nvPr>
            <p:ph type="title"/>
          </p:nvPr>
        </p:nvSpPr>
        <p:spPr/>
        <p:txBody>
          <a:bodyPr/>
          <a:lstStyle/>
          <a:p>
            <a:r>
              <a:rPr lang="en-US" dirty="0"/>
              <a:t>Risk Factors poor mental health</a:t>
            </a:r>
          </a:p>
        </p:txBody>
      </p:sp>
      <p:graphicFrame>
        <p:nvGraphicFramePr>
          <p:cNvPr id="6" name="Content Placeholder 2">
            <a:extLst>
              <a:ext uri="{FF2B5EF4-FFF2-40B4-BE49-F238E27FC236}">
                <a16:creationId xmlns:a16="http://schemas.microsoft.com/office/drawing/2014/main" id="{7A65894D-33FF-021F-4248-81F075D2292B}"/>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F4A6042-ED2F-D841-A425-4E4F2A02D54A}"/>
              </a:ext>
            </a:extLst>
          </p:cNvPr>
          <p:cNvSpPr txBox="1"/>
          <p:nvPr/>
        </p:nvSpPr>
        <p:spPr>
          <a:xfrm>
            <a:off x="9245601" y="6129866"/>
            <a:ext cx="2150534" cy="276999"/>
          </a:xfrm>
          <a:prstGeom prst="rect">
            <a:avLst/>
          </a:prstGeom>
          <a:noFill/>
        </p:spPr>
        <p:txBody>
          <a:bodyPr wrap="square" rtlCol="0">
            <a:spAutoFit/>
          </a:bodyPr>
          <a:lstStyle/>
          <a:p>
            <a:r>
              <a:rPr lang="en-US" sz="1200" dirty="0"/>
              <a:t>(Mind 2023, no page number)</a:t>
            </a:r>
          </a:p>
        </p:txBody>
      </p:sp>
    </p:spTree>
    <p:extLst>
      <p:ext uri="{BB962C8B-B14F-4D97-AF65-F5344CB8AC3E}">
        <p14:creationId xmlns:p14="http://schemas.microsoft.com/office/powerpoint/2010/main" val="6709965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8169-C32C-EB48-91C5-D192C3A1D1CD}"/>
              </a:ext>
            </a:extLst>
          </p:cNvPr>
          <p:cNvSpPr>
            <a:spLocks noGrp="1"/>
          </p:cNvSpPr>
          <p:nvPr>
            <p:ph type="title"/>
          </p:nvPr>
        </p:nvSpPr>
        <p:spPr>
          <a:xfrm>
            <a:off x="252919" y="1123837"/>
            <a:ext cx="3116814" cy="4601183"/>
          </a:xfrm>
        </p:spPr>
        <p:txBody>
          <a:bodyPr/>
          <a:lstStyle/>
          <a:p>
            <a:r>
              <a:rPr lang="en-US" dirty="0"/>
              <a:t>Pembrokeshire Mental Health Directory</a:t>
            </a:r>
            <a:br>
              <a:rPr lang="en-US" dirty="0"/>
            </a:br>
            <a:endParaRPr lang="en-US" dirty="0"/>
          </a:p>
        </p:txBody>
      </p:sp>
      <p:graphicFrame>
        <p:nvGraphicFramePr>
          <p:cNvPr id="5" name="Content Placeholder 2">
            <a:extLst>
              <a:ext uri="{FF2B5EF4-FFF2-40B4-BE49-F238E27FC236}">
                <a16:creationId xmlns:a16="http://schemas.microsoft.com/office/drawing/2014/main" id="{7D2D3377-9299-C975-AE01-56010E62F4C0}"/>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438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B2690-8BE0-2F41-8FD6-7CA8F05D311E}"/>
              </a:ext>
            </a:extLst>
          </p:cNvPr>
          <p:cNvSpPr>
            <a:spLocks noGrp="1"/>
          </p:cNvSpPr>
          <p:nvPr>
            <p:ph type="title"/>
          </p:nvPr>
        </p:nvSpPr>
        <p:spPr>
          <a:xfrm>
            <a:off x="252919" y="1123837"/>
            <a:ext cx="2947482" cy="4601183"/>
          </a:xfrm>
        </p:spPr>
        <p:txBody>
          <a:bodyPr>
            <a:normAutofit/>
          </a:bodyPr>
          <a:lstStyle/>
          <a:p>
            <a:r>
              <a:rPr lang="en-US" sz="3300" dirty="0"/>
              <a:t>Recommended Apps &amp; Websites</a:t>
            </a:r>
          </a:p>
        </p:txBody>
      </p:sp>
      <p:graphicFrame>
        <p:nvGraphicFramePr>
          <p:cNvPr id="5" name="Content Placeholder 2">
            <a:extLst>
              <a:ext uri="{FF2B5EF4-FFF2-40B4-BE49-F238E27FC236}">
                <a16:creationId xmlns:a16="http://schemas.microsoft.com/office/drawing/2014/main" id="{3BD32C26-8E2B-56DC-5D38-F0E6EAA86D78}"/>
              </a:ext>
            </a:extLst>
          </p:cNvPr>
          <p:cNvGraphicFramePr>
            <a:graphicFrameLocks noGrp="1"/>
          </p:cNvGraphicFramePr>
          <p:nvPr>
            <p:ph idx="1"/>
            <p:extLst>
              <p:ext uri="{D42A27DB-BD31-4B8C-83A1-F6EECF244321}">
                <p14:modId xmlns:p14="http://schemas.microsoft.com/office/powerpoint/2010/main" val="70459780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1674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90EC5-03D0-AA48-B7E0-1CDA0F5F13E1}"/>
              </a:ext>
            </a:extLst>
          </p:cNvPr>
          <p:cNvSpPr>
            <a:spLocks noGrp="1"/>
          </p:cNvSpPr>
          <p:nvPr>
            <p:ph type="title"/>
          </p:nvPr>
        </p:nvSpPr>
        <p:spPr>
          <a:xfrm>
            <a:off x="252919" y="1123837"/>
            <a:ext cx="2947482" cy="4601183"/>
          </a:xfrm>
        </p:spPr>
        <p:txBody>
          <a:bodyPr>
            <a:normAutofit/>
          </a:bodyPr>
          <a:lstStyle/>
          <a:p>
            <a:r>
              <a:rPr lang="en-US" dirty="0"/>
              <a:t>Solutions/Top Tips for Parents </a:t>
            </a:r>
          </a:p>
        </p:txBody>
      </p:sp>
      <p:graphicFrame>
        <p:nvGraphicFramePr>
          <p:cNvPr id="5" name="Content Placeholder 2">
            <a:extLst>
              <a:ext uri="{FF2B5EF4-FFF2-40B4-BE49-F238E27FC236}">
                <a16:creationId xmlns:a16="http://schemas.microsoft.com/office/drawing/2014/main" id="{85A8CE46-A61B-49CB-E904-467CB82A75E6}"/>
              </a:ext>
            </a:extLst>
          </p:cNvPr>
          <p:cNvGraphicFramePr>
            <a:graphicFrameLocks noGrp="1"/>
          </p:cNvGraphicFramePr>
          <p:nvPr>
            <p:ph idx="1"/>
            <p:extLst>
              <p:ext uri="{D42A27DB-BD31-4B8C-83A1-F6EECF244321}">
                <p14:modId xmlns:p14="http://schemas.microsoft.com/office/powerpoint/2010/main" val="122875637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9756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EA0D7-85EE-2040-AA70-32C335DA4B0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FBE4158-3E79-5243-8940-E5104CFAAEDF}"/>
              </a:ext>
            </a:extLst>
          </p:cNvPr>
          <p:cNvSpPr>
            <a:spLocks noGrp="1"/>
          </p:cNvSpPr>
          <p:nvPr>
            <p:ph idx="1"/>
          </p:nvPr>
        </p:nvSpPr>
        <p:spPr>
          <a:xfrm>
            <a:off x="3708401" y="372533"/>
            <a:ext cx="7476068" cy="6316134"/>
          </a:xfrm>
        </p:spPr>
        <p:txBody>
          <a:bodyPr>
            <a:normAutofit fontScale="55000" lnSpcReduction="20000"/>
          </a:bodyPr>
          <a:lstStyle/>
          <a:p>
            <a:r>
              <a:rPr lang="en-GB" dirty="0">
                <a:solidFill>
                  <a:schemeClr val="tx1"/>
                </a:solidFill>
              </a:rPr>
              <a:t>Children in Wales (2022) </a:t>
            </a:r>
            <a:r>
              <a:rPr lang="en-GB" i="1" dirty="0">
                <a:solidFill>
                  <a:schemeClr val="tx1"/>
                </a:solidFill>
              </a:rPr>
              <a:t>Children in Wales Member’s Report 2022: The Impact and Legacy of COVID-19. </a:t>
            </a:r>
            <a:r>
              <a:rPr lang="en-GB" u="sng" dirty="0">
                <a:solidFill>
                  <a:schemeClr val="tx1"/>
                </a:solidFill>
                <a:hlinkClick r:id="rId2">
                  <a:extLst>
                    <a:ext uri="{A12FA001-AC4F-418D-AE19-62706E023703}">
                      <ahyp:hlinkClr xmlns:ahyp="http://schemas.microsoft.com/office/drawing/2018/hyperlinkcolor" val="tx"/>
                    </a:ext>
                  </a:extLst>
                </a:hlinkClick>
              </a:rPr>
              <a:t>https://www.childreninwales.org.uk/news/children-wales-members-report-2022-impact-and-legacy-covid-19/</a:t>
            </a:r>
            <a:r>
              <a:rPr lang="en-GB" dirty="0">
                <a:solidFill>
                  <a:schemeClr val="tx1"/>
                </a:solidFill>
              </a:rPr>
              <a:t> (site accessed 21/12/2022)</a:t>
            </a:r>
            <a:endParaRPr lang="en-GB" b="1" dirty="0">
              <a:solidFill>
                <a:schemeClr val="tx1"/>
              </a:solidFill>
            </a:endParaRPr>
          </a:p>
          <a:p>
            <a:r>
              <a:rPr lang="en-GB" dirty="0">
                <a:solidFill>
                  <a:schemeClr val="tx1"/>
                </a:solidFill>
              </a:rPr>
              <a:t>Children in Wales (2021) </a:t>
            </a:r>
            <a:r>
              <a:rPr lang="en-GB" i="1" dirty="0">
                <a:solidFill>
                  <a:schemeClr val="tx1"/>
                </a:solidFill>
              </a:rPr>
              <a:t>Young Wales Ministerial Meetings. </a:t>
            </a:r>
            <a:r>
              <a:rPr lang="en-GB" dirty="0">
                <a:solidFill>
                  <a:schemeClr val="tx1"/>
                </a:solidFill>
              </a:rPr>
              <a:t>Available at: </a:t>
            </a:r>
            <a:r>
              <a:rPr lang="en-GB" u="sng" dirty="0">
                <a:solidFill>
                  <a:schemeClr val="tx1"/>
                </a:solidFill>
                <a:hlinkClick r:id="rId3">
                  <a:extLst>
                    <a:ext uri="{A12FA001-AC4F-418D-AE19-62706E023703}">
                      <ahyp:hlinkClr xmlns:ahyp="http://schemas.microsoft.com/office/drawing/2018/hyperlinkcolor" val="tx"/>
                    </a:ext>
                  </a:extLst>
                </a:hlinkClick>
              </a:rPr>
              <a:t>https://www.childreninwales.org.uk/children-young-people/young-wales/young-wales-ministerial-meetings/</a:t>
            </a:r>
            <a:r>
              <a:rPr lang="en-GB" dirty="0">
                <a:solidFill>
                  <a:schemeClr val="tx1"/>
                </a:solidFill>
              </a:rPr>
              <a:t> (site accessed 02/01/2023)</a:t>
            </a:r>
          </a:p>
          <a:p>
            <a:r>
              <a:rPr lang="en-GB" dirty="0">
                <a:solidFill>
                  <a:schemeClr val="tx1"/>
                </a:solidFill>
              </a:rPr>
              <a:t>CLD Standard Council (2019) </a:t>
            </a:r>
            <a:r>
              <a:rPr lang="en-GB" i="1" dirty="0">
                <a:solidFill>
                  <a:schemeClr val="tx1"/>
                </a:solidFill>
              </a:rPr>
              <a:t>National Occupational Standards of Youth Work. </a:t>
            </a:r>
            <a:r>
              <a:rPr lang="en-GB" u="sng" dirty="0">
                <a:solidFill>
                  <a:schemeClr val="tx1"/>
                </a:solidFill>
                <a:hlinkClick r:id="rId4">
                  <a:extLst>
                    <a:ext uri="{A12FA001-AC4F-418D-AE19-62706E023703}">
                      <ahyp:hlinkClr xmlns:ahyp="http://schemas.microsoft.com/office/drawing/2018/hyperlinkcolor" val="tx"/>
                    </a:ext>
                  </a:extLst>
                </a:hlinkClick>
              </a:rPr>
              <a:t>https://cldstandardscouncil.org.uk/wp-content/uploads/CombinedYouthWorkNOS.pdf</a:t>
            </a:r>
            <a:r>
              <a:rPr lang="en-GB" i="1" dirty="0">
                <a:solidFill>
                  <a:schemeClr val="tx1"/>
                </a:solidFill>
              </a:rPr>
              <a:t> </a:t>
            </a:r>
            <a:r>
              <a:rPr lang="en-GB" dirty="0">
                <a:solidFill>
                  <a:schemeClr val="tx1"/>
                </a:solidFill>
              </a:rPr>
              <a:t>(site accessed: 09/12/2022)</a:t>
            </a:r>
          </a:p>
          <a:p>
            <a:r>
              <a:rPr lang="en-GB" dirty="0">
                <a:solidFill>
                  <a:schemeClr val="tx1"/>
                </a:solidFill>
              </a:rPr>
              <a:t>Cowie, H,  Myers, C-A.  </a:t>
            </a:r>
            <a:r>
              <a:rPr lang="en-GB" i="1" dirty="0">
                <a:solidFill>
                  <a:schemeClr val="tx1"/>
                </a:solidFill>
              </a:rPr>
              <a:t>The impact of the COVID-19 pandemic on the mental health and well-being of children and young people</a:t>
            </a:r>
            <a:r>
              <a:rPr lang="en-GB" dirty="0">
                <a:solidFill>
                  <a:schemeClr val="tx1"/>
                </a:solidFill>
              </a:rPr>
              <a:t>. </a:t>
            </a:r>
            <a:r>
              <a:rPr lang="en-GB" i="1" dirty="0">
                <a:solidFill>
                  <a:schemeClr val="tx1"/>
                </a:solidFill>
              </a:rPr>
              <a:t>Child Soc</a:t>
            </a:r>
            <a:r>
              <a:rPr lang="en-GB" dirty="0">
                <a:solidFill>
                  <a:schemeClr val="tx1"/>
                </a:solidFill>
              </a:rPr>
              <a:t>. 2021; 35: 62– 74.</a:t>
            </a:r>
          </a:p>
          <a:p>
            <a:r>
              <a:rPr lang="en-GB" dirty="0">
                <a:solidFill>
                  <a:schemeClr val="tx1"/>
                </a:solidFill>
              </a:rPr>
              <a:t>Dreamstime.com (2020) </a:t>
            </a:r>
            <a:r>
              <a:rPr lang="en-GB" i="1" dirty="0">
                <a:solidFill>
                  <a:schemeClr val="tx1"/>
                </a:solidFill>
              </a:rPr>
              <a:t>An Illustration of a School Closed Sign</a:t>
            </a:r>
            <a:r>
              <a:rPr lang="en-GB" dirty="0">
                <a:solidFill>
                  <a:schemeClr val="tx1"/>
                </a:solidFill>
              </a:rPr>
              <a:t>. </a:t>
            </a:r>
            <a:r>
              <a:rPr lang="en-GB" u="sng" dirty="0">
                <a:solidFill>
                  <a:schemeClr val="tx1"/>
                </a:solidFill>
                <a:hlinkClick r:id="rId5">
                  <a:extLst>
                    <a:ext uri="{A12FA001-AC4F-418D-AE19-62706E023703}">
                      <ahyp:hlinkClr xmlns:ahyp="http://schemas.microsoft.com/office/drawing/2018/hyperlinkcolor" val="tx"/>
                    </a:ext>
                  </a:extLst>
                </a:hlinkClick>
              </a:rPr>
              <a:t>https://www.dreamstime.com/illustration-red-school-closed-sign-against-white-background-covid-image177557463</a:t>
            </a:r>
            <a:r>
              <a:rPr lang="en-GB" dirty="0">
                <a:solidFill>
                  <a:schemeClr val="tx1"/>
                </a:solidFill>
              </a:rPr>
              <a:t> (site accessed 05/01/2023)</a:t>
            </a:r>
          </a:p>
          <a:p>
            <a:r>
              <a:rPr lang="en-GB" dirty="0">
                <a:solidFill>
                  <a:schemeClr val="tx1"/>
                </a:solidFill>
              </a:rPr>
              <a:t>Helliwell, J., Layard, R., Sachs, J., De Neve, J., </a:t>
            </a:r>
            <a:r>
              <a:rPr lang="en-GB" dirty="0" err="1">
                <a:solidFill>
                  <a:schemeClr val="tx1"/>
                </a:solidFill>
              </a:rPr>
              <a:t>Aknin</a:t>
            </a:r>
            <a:r>
              <a:rPr lang="en-GB" dirty="0">
                <a:solidFill>
                  <a:schemeClr val="tx1"/>
                </a:solidFill>
              </a:rPr>
              <a:t>, L., Wang, S., (2022)</a:t>
            </a:r>
            <a:r>
              <a:rPr lang="en-GB" i="1" dirty="0">
                <a:solidFill>
                  <a:schemeClr val="tx1"/>
                </a:solidFill>
              </a:rPr>
              <a:t> World Happiness Report: Chapter 1 Overview on Our Tenth Anniversary. Available at:  </a:t>
            </a:r>
            <a:r>
              <a:rPr lang="en-GB" i="1" u="sng" dirty="0">
                <a:solidFill>
                  <a:schemeClr val="tx1"/>
                </a:solidFill>
                <a:hlinkClick r:id="rId6">
                  <a:extLst>
                    <a:ext uri="{A12FA001-AC4F-418D-AE19-62706E023703}">
                      <ahyp:hlinkClr xmlns:ahyp="http://schemas.microsoft.com/office/drawing/2018/hyperlinkcolor" val="tx"/>
                    </a:ext>
                  </a:extLst>
                </a:hlinkClick>
              </a:rPr>
              <a:t>https://happiness-report.s3.amazonaws.com/2022/WHR+22_Ch1.pdf</a:t>
            </a:r>
            <a:r>
              <a:rPr lang="en-GB" i="1" dirty="0">
                <a:solidFill>
                  <a:schemeClr val="tx1"/>
                </a:solidFill>
              </a:rPr>
              <a:t>  (site accessed </a:t>
            </a:r>
            <a:r>
              <a:rPr lang="en-GB" dirty="0">
                <a:solidFill>
                  <a:schemeClr val="tx1"/>
                </a:solidFill>
              </a:rPr>
              <a:t>20/12/22)</a:t>
            </a:r>
          </a:p>
          <a:p>
            <a:r>
              <a:rPr lang="en-GB" dirty="0">
                <a:solidFill>
                  <a:schemeClr val="tx1"/>
                </a:solidFill>
              </a:rPr>
              <a:t>Hill, A. (2022) </a:t>
            </a:r>
            <a:r>
              <a:rPr lang="en-GB" i="1" dirty="0">
                <a:solidFill>
                  <a:schemeClr val="tx1"/>
                </a:solidFill>
              </a:rPr>
              <a:t>The Covid Generation ‘We Gave Up So Much’; How Covid Changed Young People’s Lives. </a:t>
            </a:r>
            <a:r>
              <a:rPr lang="en-GB" dirty="0">
                <a:solidFill>
                  <a:schemeClr val="tx1"/>
                </a:solidFill>
              </a:rPr>
              <a:t>Available at:</a:t>
            </a:r>
            <a:r>
              <a:rPr lang="en-GB" i="1" dirty="0">
                <a:solidFill>
                  <a:schemeClr val="tx1"/>
                </a:solidFill>
              </a:rPr>
              <a:t> </a:t>
            </a:r>
            <a:r>
              <a:rPr lang="en-GB" u="sng" dirty="0">
                <a:solidFill>
                  <a:schemeClr val="tx1"/>
                </a:solidFill>
                <a:hlinkClick r:id="rId7">
                  <a:extLst>
                    <a:ext uri="{A12FA001-AC4F-418D-AE19-62706E023703}">
                      <ahyp:hlinkClr xmlns:ahyp="http://schemas.microsoft.com/office/drawing/2018/hyperlinkcolor" val="tx"/>
                    </a:ext>
                  </a:extLst>
                </a:hlinkClick>
              </a:rPr>
              <a:t>https://www.theguardian.com/uk-news/2022/oct/03/we-gave-up-so-much-how-covid-changed-young-peoples-lives</a:t>
            </a:r>
            <a:r>
              <a:rPr lang="en-GB" dirty="0">
                <a:solidFill>
                  <a:schemeClr val="tx1"/>
                </a:solidFill>
              </a:rPr>
              <a:t> (site accessed 16/12/2022)</a:t>
            </a:r>
          </a:p>
          <a:p>
            <a:r>
              <a:rPr lang="en-GB" dirty="0">
                <a:solidFill>
                  <a:schemeClr val="tx1"/>
                </a:solidFill>
              </a:rPr>
              <a:t>Holland, S. (2020) </a:t>
            </a:r>
            <a:r>
              <a:rPr lang="en-GB" i="1" dirty="0">
                <a:solidFill>
                  <a:schemeClr val="tx1"/>
                </a:solidFill>
              </a:rPr>
              <a:t>“Coronavirus and Me”. </a:t>
            </a:r>
            <a:r>
              <a:rPr lang="en-GB" dirty="0">
                <a:solidFill>
                  <a:schemeClr val="tx1"/>
                </a:solidFill>
              </a:rPr>
              <a:t>Children’s Commissioner for Wales.  Available at: </a:t>
            </a:r>
            <a:r>
              <a:rPr lang="en-GB" u="sng" dirty="0">
                <a:solidFill>
                  <a:schemeClr val="tx1"/>
                </a:solidFill>
                <a:hlinkClick r:id="rId8">
                  <a:extLst>
                    <a:ext uri="{A12FA001-AC4F-418D-AE19-62706E023703}">
                      <ahyp:hlinkClr xmlns:ahyp="http://schemas.microsoft.com/office/drawing/2018/hyperlinkcolor" val="tx"/>
                    </a:ext>
                  </a:extLst>
                </a:hlinkClick>
              </a:rPr>
              <a:t>https://www.childcomwales.org.uk/wp-content/uploads/2020/06/FINAL_formattedCVRep_EN.pdf</a:t>
            </a:r>
            <a:r>
              <a:rPr lang="en-GB" dirty="0">
                <a:solidFill>
                  <a:schemeClr val="tx1"/>
                </a:solidFill>
              </a:rPr>
              <a:t> (site accessed 18/12/2022)</a:t>
            </a:r>
          </a:p>
          <a:p>
            <a:r>
              <a:rPr lang="en-GB" dirty="0">
                <a:solidFill>
                  <a:schemeClr val="tx1"/>
                </a:solidFill>
              </a:rPr>
              <a:t>Holland, S. (2021) </a:t>
            </a:r>
            <a:r>
              <a:rPr lang="en-GB" i="1" dirty="0">
                <a:solidFill>
                  <a:schemeClr val="tx1"/>
                </a:solidFill>
              </a:rPr>
              <a:t>“Coronavirus and Me: A second nationwide survey of the views and experiences of children and young people in Wales”. </a:t>
            </a:r>
            <a:r>
              <a:rPr lang="en-GB" dirty="0">
                <a:solidFill>
                  <a:schemeClr val="tx1"/>
                </a:solidFill>
              </a:rPr>
              <a:t>Children’s Commissioner for Wales.  Available at: </a:t>
            </a:r>
            <a:r>
              <a:rPr lang="en-GB" u="sng" dirty="0">
                <a:solidFill>
                  <a:schemeClr val="tx1"/>
                </a:solidFill>
                <a:hlinkClick r:id="rId9">
                  <a:extLst>
                    <a:ext uri="{A12FA001-AC4F-418D-AE19-62706E023703}">
                      <ahyp:hlinkClr xmlns:ahyp="http://schemas.microsoft.com/office/drawing/2018/hyperlinkcolor" val="tx"/>
                    </a:ext>
                  </a:extLst>
                </a:hlinkClick>
              </a:rPr>
              <a:t>https://www.childcomwales.org.uk/wp-content/uploads/2021/02/CoronavirusAndMe_Jan21_ENG_110221_FINAL.pdf</a:t>
            </a:r>
            <a:r>
              <a:rPr lang="en-GB" dirty="0">
                <a:solidFill>
                  <a:schemeClr val="tx1"/>
                </a:solidFill>
              </a:rPr>
              <a:t> (site accessed 03/01/2023)</a:t>
            </a:r>
          </a:p>
          <a:p>
            <a:r>
              <a:rPr lang="en-GB" dirty="0">
                <a:solidFill>
                  <a:schemeClr val="tx1"/>
                </a:solidFill>
              </a:rPr>
              <a:t>James et al. (2021). </a:t>
            </a:r>
            <a:r>
              <a:rPr lang="en-GB" i="1" dirty="0">
                <a:solidFill>
                  <a:schemeClr val="tx1"/>
                </a:solidFill>
              </a:rPr>
              <a:t>Factors Influencing Wellbeing in Young People During COVID-19: A survey with 6291 young people in Wales</a:t>
            </a:r>
            <a:r>
              <a:rPr lang="en-GB" dirty="0">
                <a:solidFill>
                  <a:schemeClr val="tx1"/>
                </a:solidFill>
              </a:rPr>
              <a:t>. </a:t>
            </a:r>
            <a:r>
              <a:rPr lang="en-GB" u="sng" dirty="0">
                <a:solidFill>
                  <a:schemeClr val="tx1"/>
                </a:solidFill>
                <a:hlinkClick r:id="rId10">
                  <a:extLst>
                    <a:ext uri="{A12FA001-AC4F-418D-AE19-62706E023703}">
                      <ahyp:hlinkClr xmlns:ahyp="http://schemas.microsoft.com/office/drawing/2018/hyperlinkcolor" val="tx"/>
                    </a:ext>
                  </a:extLst>
                </a:hlinkClick>
              </a:rPr>
              <a:t>https://cronfa.swan.ac.uk/Record/cronfa59046</a:t>
            </a:r>
            <a:r>
              <a:rPr lang="en-GB" dirty="0">
                <a:solidFill>
                  <a:schemeClr val="tx1"/>
                </a:solidFill>
              </a:rPr>
              <a:t> (Site accessed 19/12/2022) </a:t>
            </a:r>
          </a:p>
          <a:p>
            <a:r>
              <a:rPr lang="en-GB" dirty="0">
                <a:solidFill>
                  <a:schemeClr val="tx1"/>
                </a:solidFill>
              </a:rPr>
              <a:t>Mind (2021) </a:t>
            </a:r>
            <a:r>
              <a:rPr lang="en-GB" i="1" dirty="0">
                <a:solidFill>
                  <a:schemeClr val="tx1"/>
                </a:solidFill>
              </a:rPr>
              <a:t>Coronavirus: The Consequences for Mental Health in Wales</a:t>
            </a:r>
            <a:r>
              <a:rPr lang="en-GB" b="1" dirty="0">
                <a:solidFill>
                  <a:schemeClr val="tx1"/>
                </a:solidFill>
              </a:rPr>
              <a:t>. </a:t>
            </a:r>
            <a:r>
              <a:rPr lang="en-GB" u="sng" dirty="0">
                <a:solidFill>
                  <a:schemeClr val="tx1"/>
                </a:solidFill>
                <a:hlinkClick r:id="rId11">
                  <a:extLst>
                    <a:ext uri="{A12FA001-AC4F-418D-AE19-62706E023703}">
                      <ahyp:hlinkClr xmlns:ahyp="http://schemas.microsoft.com/office/drawing/2018/hyperlinkcolor" val="tx"/>
                    </a:ext>
                  </a:extLst>
                </a:hlinkClick>
              </a:rPr>
              <a:t>https://www.mind.org.uk/media/8961/the-consequences-of-coronavirus-for-mental-health-in-wales-final-report.pdf</a:t>
            </a:r>
            <a:r>
              <a:rPr lang="en-GB" dirty="0">
                <a:solidFill>
                  <a:schemeClr val="tx1"/>
                </a:solidFill>
              </a:rPr>
              <a:t> (site accessed 19/12/22)</a:t>
            </a:r>
          </a:p>
          <a:p>
            <a:r>
              <a:rPr lang="en-GB" dirty="0">
                <a:solidFill>
                  <a:schemeClr val="tx1"/>
                </a:solidFill>
              </a:rPr>
              <a:t>Mind (2022) </a:t>
            </a:r>
            <a:r>
              <a:rPr lang="en-GB" i="1" dirty="0">
                <a:solidFill>
                  <a:schemeClr val="tx1"/>
                </a:solidFill>
              </a:rPr>
              <a:t>Coronavirus and Your Mental Health – For 11-18 Year Olds. </a:t>
            </a:r>
            <a:r>
              <a:rPr lang="en-GB" dirty="0">
                <a:solidFill>
                  <a:schemeClr val="tx1"/>
                </a:solidFill>
              </a:rPr>
              <a:t>Available at: </a:t>
            </a:r>
            <a:r>
              <a:rPr lang="en-GB" i="1" u="sng" dirty="0">
                <a:solidFill>
                  <a:schemeClr val="tx1"/>
                </a:solidFill>
                <a:hlinkClick r:id="rId12">
                  <a:extLst>
                    <a:ext uri="{A12FA001-AC4F-418D-AE19-62706E023703}">
                      <ahyp:hlinkClr xmlns:ahyp="http://schemas.microsoft.com/office/drawing/2018/hyperlinkcolor" val="tx"/>
                    </a:ext>
                  </a:extLst>
                </a:hlinkClick>
              </a:rPr>
              <a:t>https://www.mind.org.uk/information-support/for-children-and-young-people/coronavirus/</a:t>
            </a:r>
            <a:r>
              <a:rPr lang="en-GB" i="1" dirty="0">
                <a:solidFill>
                  <a:schemeClr val="tx1"/>
                </a:solidFill>
              </a:rPr>
              <a:t> (site accessed 19/12/22)</a:t>
            </a:r>
            <a:endParaRPr lang="en-GB" b="1" dirty="0">
              <a:solidFill>
                <a:schemeClr val="tx1"/>
              </a:solidFill>
            </a:endParaRPr>
          </a:p>
          <a:p>
            <a:pPr marL="0" indent="0">
              <a:buNone/>
            </a:pPr>
            <a:endParaRPr lang="en-US" dirty="0"/>
          </a:p>
        </p:txBody>
      </p:sp>
    </p:spTree>
    <p:extLst>
      <p:ext uri="{BB962C8B-B14F-4D97-AF65-F5344CB8AC3E}">
        <p14:creationId xmlns:p14="http://schemas.microsoft.com/office/powerpoint/2010/main" val="114941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EA6D5-8A91-EE4C-B579-3EE25057753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B1E4B61-C572-6140-9B3E-BF82A99EC959}"/>
              </a:ext>
            </a:extLst>
          </p:cNvPr>
          <p:cNvSpPr>
            <a:spLocks noGrp="1"/>
          </p:cNvSpPr>
          <p:nvPr>
            <p:ph idx="1"/>
          </p:nvPr>
        </p:nvSpPr>
        <p:spPr>
          <a:xfrm>
            <a:off x="3869268" y="203200"/>
            <a:ext cx="7315200" cy="6654800"/>
          </a:xfrm>
        </p:spPr>
        <p:txBody>
          <a:bodyPr>
            <a:normAutofit fontScale="55000" lnSpcReduction="20000"/>
          </a:bodyPr>
          <a:lstStyle/>
          <a:p>
            <a:r>
              <a:rPr lang="en-GB" dirty="0">
                <a:solidFill>
                  <a:schemeClr val="tx1"/>
                </a:solidFill>
              </a:rPr>
              <a:t>Mind Wiltshire (2022) </a:t>
            </a:r>
            <a:r>
              <a:rPr lang="en-GB" i="1" dirty="0">
                <a:solidFill>
                  <a:schemeClr val="tx1"/>
                </a:solidFill>
              </a:rPr>
              <a:t>5-Ways to Wellbeing Picture. </a:t>
            </a:r>
            <a:r>
              <a:rPr lang="en-GB" dirty="0">
                <a:solidFill>
                  <a:schemeClr val="tx1"/>
                </a:solidFill>
              </a:rPr>
              <a:t>Available at: </a:t>
            </a:r>
            <a:r>
              <a:rPr lang="en-GB" u="sng" dirty="0">
                <a:solidFill>
                  <a:schemeClr val="tx1"/>
                </a:solidFill>
                <a:hlinkClick r:id="rId2">
                  <a:extLst>
                    <a:ext uri="{A12FA001-AC4F-418D-AE19-62706E023703}">
                      <ahyp:hlinkClr xmlns:ahyp="http://schemas.microsoft.com/office/drawing/2018/hyperlinkcolor" val="tx"/>
                    </a:ext>
                  </a:extLst>
                </a:hlinkClick>
              </a:rPr>
              <a:t>https://www.wiltshiremind.co.uk/core-services/information-and-support/5-ways-to-wellbeing-picture/</a:t>
            </a:r>
            <a:r>
              <a:rPr lang="en-GB" dirty="0">
                <a:solidFill>
                  <a:schemeClr val="tx1"/>
                </a:solidFill>
              </a:rPr>
              <a:t> (Site accessed 05/01/2023)</a:t>
            </a:r>
          </a:p>
          <a:p>
            <a:r>
              <a:rPr lang="en-GB" dirty="0">
                <a:solidFill>
                  <a:schemeClr val="tx1"/>
                </a:solidFill>
              </a:rPr>
              <a:t>Mind (2022) </a:t>
            </a:r>
            <a:r>
              <a:rPr lang="en-GB" i="1" dirty="0">
                <a:solidFill>
                  <a:schemeClr val="tx1"/>
                </a:solidFill>
              </a:rPr>
              <a:t>The Mental Health measure Ten Years On. </a:t>
            </a:r>
            <a:r>
              <a:rPr lang="en-GB" dirty="0">
                <a:solidFill>
                  <a:schemeClr val="tx1"/>
                </a:solidFill>
              </a:rPr>
              <a:t>Available at: </a:t>
            </a:r>
            <a:r>
              <a:rPr lang="en-GB" u="sng" dirty="0">
                <a:solidFill>
                  <a:schemeClr val="tx1"/>
                </a:solidFill>
                <a:hlinkClick r:id="rId3">
                  <a:extLst>
                    <a:ext uri="{A12FA001-AC4F-418D-AE19-62706E023703}">
                      <ahyp:hlinkClr xmlns:ahyp="http://schemas.microsoft.com/office/drawing/2018/hyperlinkcolor" val="tx"/>
                    </a:ext>
                  </a:extLst>
                </a:hlinkClick>
              </a:rPr>
              <a:t>https://www.mind.org.uk/media/13351/thementalhealthmeasure_tenyearson.pdf?utm_source=instagram&amp;utm_medium=social&amp;utm_campaign=campaigns&amp;utm_content=mental-health-measure</a:t>
            </a:r>
            <a:r>
              <a:rPr lang="en-GB" i="1" dirty="0">
                <a:solidFill>
                  <a:schemeClr val="tx1"/>
                </a:solidFill>
              </a:rPr>
              <a:t> </a:t>
            </a:r>
            <a:r>
              <a:rPr lang="en-GB" dirty="0">
                <a:solidFill>
                  <a:schemeClr val="tx1"/>
                </a:solidFill>
              </a:rPr>
              <a:t>(site accessed 18/12/2022)</a:t>
            </a:r>
          </a:p>
          <a:p>
            <a:r>
              <a:rPr lang="en-GB" dirty="0">
                <a:solidFill>
                  <a:schemeClr val="tx1"/>
                </a:solidFill>
              </a:rPr>
              <a:t>Mind (2023) </a:t>
            </a:r>
            <a:r>
              <a:rPr lang="en-GB" i="1" dirty="0">
                <a:solidFill>
                  <a:schemeClr val="tx1"/>
                </a:solidFill>
              </a:rPr>
              <a:t>What Causes Mental Health </a:t>
            </a:r>
            <a:r>
              <a:rPr lang="en-GB" i="1" dirty="0" err="1">
                <a:solidFill>
                  <a:schemeClr val="tx1"/>
                </a:solidFill>
              </a:rPr>
              <a:t>Problems.</a:t>
            </a:r>
            <a:r>
              <a:rPr lang="en-GB" dirty="0" err="1">
                <a:solidFill>
                  <a:schemeClr val="tx1"/>
                </a:solidFill>
              </a:rPr>
              <a:t>Available</a:t>
            </a:r>
            <a:r>
              <a:rPr lang="en-GB" dirty="0">
                <a:solidFill>
                  <a:schemeClr val="tx1"/>
                </a:solidFill>
              </a:rPr>
              <a:t> at: </a:t>
            </a:r>
            <a:r>
              <a:rPr lang="en-GB" u="sng" dirty="0">
                <a:solidFill>
                  <a:schemeClr val="tx1"/>
                </a:solidFill>
                <a:hlinkClick r:id="rId4">
                  <a:extLst>
                    <a:ext uri="{A12FA001-AC4F-418D-AE19-62706E023703}">
                      <ahyp:hlinkClr xmlns:ahyp="http://schemas.microsoft.com/office/drawing/2018/hyperlinkcolor" val="tx"/>
                    </a:ext>
                  </a:extLst>
                </a:hlinkClick>
              </a:rPr>
              <a:t>https://www.mind.org.uk/information-support/types-of-mental-health-problems/mental-health-problems-introduction/causes/</a:t>
            </a:r>
            <a:r>
              <a:rPr lang="en-GB" dirty="0">
                <a:solidFill>
                  <a:schemeClr val="tx1"/>
                </a:solidFill>
              </a:rPr>
              <a:t> (site accessed 03/01/2023)</a:t>
            </a:r>
          </a:p>
          <a:p>
            <a:r>
              <a:rPr lang="en-GB" dirty="0">
                <a:solidFill>
                  <a:schemeClr val="tx1"/>
                </a:solidFill>
              </a:rPr>
              <a:t>NHS England (2017) </a:t>
            </a:r>
            <a:r>
              <a:rPr lang="en-GB" i="1" dirty="0">
                <a:solidFill>
                  <a:schemeClr val="tx1"/>
                </a:solidFill>
              </a:rPr>
              <a:t>A Defining Moment in Mental Health Care. </a:t>
            </a:r>
            <a:r>
              <a:rPr lang="en-GB" dirty="0">
                <a:solidFill>
                  <a:schemeClr val="tx1"/>
                </a:solidFill>
              </a:rPr>
              <a:t>Available at: </a:t>
            </a:r>
            <a:r>
              <a:rPr lang="en-GB" u="sng" dirty="0">
                <a:solidFill>
                  <a:schemeClr val="tx1"/>
                </a:solidFill>
                <a:hlinkClick r:id="rId5">
                  <a:extLst>
                    <a:ext uri="{A12FA001-AC4F-418D-AE19-62706E023703}">
                      <ahyp:hlinkClr xmlns:ahyp="http://schemas.microsoft.com/office/drawing/2018/hyperlinkcolor" val="tx"/>
                    </a:ext>
                  </a:extLst>
                </a:hlinkClick>
              </a:rPr>
              <a:t>https://www.england.nhs.uk/blog/geraldine-strathdee-8/</a:t>
            </a:r>
            <a:r>
              <a:rPr lang="en-GB" dirty="0">
                <a:solidFill>
                  <a:schemeClr val="tx1"/>
                </a:solidFill>
              </a:rPr>
              <a:t> (site accessed 20/12/2022)</a:t>
            </a:r>
          </a:p>
          <a:p>
            <a:r>
              <a:rPr lang="en-GB" dirty="0">
                <a:solidFill>
                  <a:schemeClr val="tx1"/>
                </a:solidFill>
              </a:rPr>
              <a:t>NHS (2022) </a:t>
            </a:r>
            <a:r>
              <a:rPr lang="en-GB" i="1" dirty="0">
                <a:solidFill>
                  <a:schemeClr val="tx1"/>
                </a:solidFill>
              </a:rPr>
              <a:t>5 Steps to Mental Wellbeing. </a:t>
            </a:r>
            <a:r>
              <a:rPr lang="en-GB" dirty="0">
                <a:solidFill>
                  <a:schemeClr val="tx1"/>
                </a:solidFill>
              </a:rPr>
              <a:t>Available at: </a:t>
            </a:r>
            <a:r>
              <a:rPr lang="en-GB" u="sng" dirty="0">
                <a:solidFill>
                  <a:schemeClr val="tx1"/>
                </a:solidFill>
                <a:hlinkClick r:id="rId6">
                  <a:extLst>
                    <a:ext uri="{A12FA001-AC4F-418D-AE19-62706E023703}">
                      <ahyp:hlinkClr xmlns:ahyp="http://schemas.microsoft.com/office/drawing/2018/hyperlinkcolor" val="tx"/>
                    </a:ext>
                  </a:extLst>
                </a:hlinkClick>
              </a:rPr>
              <a:t>https://www.nhs.uk/mental-health/self-help/guides-tools-and-activities/five-steps-to-mental-wellbeing/</a:t>
            </a:r>
            <a:r>
              <a:rPr lang="en-GB" dirty="0">
                <a:solidFill>
                  <a:schemeClr val="tx1"/>
                </a:solidFill>
              </a:rPr>
              <a:t> (site visited 05/01/2023)</a:t>
            </a:r>
          </a:p>
          <a:p>
            <a:r>
              <a:rPr lang="en-GB" dirty="0">
                <a:solidFill>
                  <a:schemeClr val="tx1"/>
                </a:solidFill>
              </a:rPr>
              <a:t>NSPCC (2021) </a:t>
            </a:r>
            <a:r>
              <a:rPr lang="en-GB" i="1" dirty="0">
                <a:solidFill>
                  <a:schemeClr val="tx1"/>
                </a:solidFill>
              </a:rPr>
              <a:t>Promoting Mental Health and Wellbeing. </a:t>
            </a:r>
            <a:r>
              <a:rPr lang="en-GB" dirty="0">
                <a:solidFill>
                  <a:schemeClr val="tx1"/>
                </a:solidFill>
              </a:rPr>
              <a:t>Available at: </a:t>
            </a:r>
            <a:r>
              <a:rPr lang="en-GB" u="sng" dirty="0">
                <a:solidFill>
                  <a:schemeClr val="tx1"/>
                </a:solidFill>
                <a:hlinkClick r:id="rId7">
                  <a:extLst>
                    <a:ext uri="{A12FA001-AC4F-418D-AE19-62706E023703}">
                      <ahyp:hlinkClr xmlns:ahyp="http://schemas.microsoft.com/office/drawing/2018/hyperlinkcolor" val="tx"/>
                    </a:ext>
                  </a:extLst>
                </a:hlinkClick>
              </a:rPr>
              <a:t>https://learning.nspcc.org.uk/child-health-development/promoting-mental-health-wellbeing</a:t>
            </a:r>
            <a:r>
              <a:rPr lang="en-GB" dirty="0">
                <a:solidFill>
                  <a:schemeClr val="tx1"/>
                </a:solidFill>
              </a:rPr>
              <a:t> (Accessed 04/12/2022)</a:t>
            </a:r>
          </a:p>
          <a:p>
            <a:r>
              <a:rPr lang="en-GB" dirty="0">
                <a:solidFill>
                  <a:schemeClr val="tx1"/>
                </a:solidFill>
              </a:rPr>
              <a:t>Pembrokeshire Public Services Board (2022) </a:t>
            </a:r>
            <a:r>
              <a:rPr lang="en-GB" i="1" dirty="0">
                <a:solidFill>
                  <a:schemeClr val="tx1"/>
                </a:solidFill>
              </a:rPr>
              <a:t>Pembrokeshire Well-being Assessment. </a:t>
            </a:r>
            <a:r>
              <a:rPr lang="en-GB" u="sng" dirty="0">
                <a:solidFill>
                  <a:schemeClr val="tx1"/>
                </a:solidFill>
                <a:hlinkClick r:id="rId8">
                  <a:extLst>
                    <a:ext uri="{A12FA001-AC4F-418D-AE19-62706E023703}">
                      <ahyp:hlinkClr xmlns:ahyp="http://schemas.microsoft.com/office/drawing/2018/hyperlinkcolor" val="tx"/>
                    </a:ext>
                  </a:extLst>
                </a:hlinkClick>
              </a:rPr>
              <a:t>https://hduhb.nhs.wales/about-us/your-health-board/board-meetings-2022/board-agenda-and-papers-26-may-2022/agenda-and-papers-26-may-2022/pembrokeshire-assessment-of-local-wellbeing-may-2022pdf/</a:t>
            </a:r>
            <a:r>
              <a:rPr lang="en-GB" dirty="0">
                <a:solidFill>
                  <a:schemeClr val="tx1"/>
                </a:solidFill>
              </a:rPr>
              <a:t> (site accessed 12/12/22)</a:t>
            </a:r>
          </a:p>
          <a:p>
            <a:r>
              <a:rPr lang="en-GB" dirty="0">
                <a:solidFill>
                  <a:schemeClr val="tx1"/>
                </a:solidFill>
              </a:rPr>
              <a:t>Public Health Wales (no date) </a:t>
            </a:r>
            <a:r>
              <a:rPr lang="en-GB" i="1" dirty="0">
                <a:solidFill>
                  <a:schemeClr val="tx1"/>
                </a:solidFill>
              </a:rPr>
              <a:t>How to Look After Your Mental Wellbeing. </a:t>
            </a:r>
            <a:r>
              <a:rPr lang="en-GB" dirty="0">
                <a:solidFill>
                  <a:schemeClr val="tx1"/>
                </a:solidFill>
              </a:rPr>
              <a:t>Available at: </a:t>
            </a:r>
            <a:r>
              <a:rPr lang="en-GB" u="sng" dirty="0">
                <a:solidFill>
                  <a:schemeClr val="tx1"/>
                </a:solidFill>
                <a:hlinkClick r:id="rId9">
                  <a:extLst>
                    <a:ext uri="{A12FA001-AC4F-418D-AE19-62706E023703}">
                      <ahyp:hlinkClr xmlns:ahyp="http://schemas.microsoft.com/office/drawing/2018/hyperlinkcolor" val="tx"/>
                    </a:ext>
                  </a:extLst>
                </a:hlinkClick>
              </a:rPr>
              <a:t>https://phw.nhs.wales/topics/latest-information-on-novel-coronavirus-covid-19/how-are-you-doing/how-are-you-feeling/how-to-look-after-your-mental-wellbeing/</a:t>
            </a:r>
            <a:r>
              <a:rPr lang="en-GB" dirty="0">
                <a:solidFill>
                  <a:schemeClr val="tx1"/>
                </a:solidFill>
              </a:rPr>
              <a:t> (site accessed 03/01/2023)</a:t>
            </a:r>
          </a:p>
          <a:p>
            <a:r>
              <a:rPr lang="en-GB" dirty="0">
                <a:solidFill>
                  <a:schemeClr val="tx1"/>
                </a:solidFill>
              </a:rPr>
              <a:t>Sapre, M., (2020) </a:t>
            </a:r>
            <a:r>
              <a:rPr lang="en-GB" i="1" dirty="0">
                <a:solidFill>
                  <a:schemeClr val="tx1"/>
                </a:solidFill>
              </a:rPr>
              <a:t>The Mental Health of Teens during Covid-19 Lockdown</a:t>
            </a:r>
            <a:r>
              <a:rPr lang="en-GB" dirty="0">
                <a:solidFill>
                  <a:schemeClr val="tx1"/>
                </a:solidFill>
              </a:rPr>
              <a:t>. Ted Talks </a:t>
            </a:r>
            <a:r>
              <a:rPr lang="en-GB" u="sng" dirty="0">
                <a:solidFill>
                  <a:schemeClr val="tx1"/>
                </a:solidFill>
                <a:hlinkClick r:id="rId10">
                  <a:extLst>
                    <a:ext uri="{A12FA001-AC4F-418D-AE19-62706E023703}">
                      <ahyp:hlinkClr xmlns:ahyp="http://schemas.microsoft.com/office/drawing/2018/hyperlinkcolor" val="tx"/>
                    </a:ext>
                  </a:extLst>
                </a:hlinkClick>
              </a:rPr>
              <a:t>https://www.youtube.com/watch?v=Ao4wtB887qo</a:t>
            </a:r>
            <a:r>
              <a:rPr lang="en-GB" dirty="0">
                <a:solidFill>
                  <a:schemeClr val="tx1"/>
                </a:solidFill>
              </a:rPr>
              <a:t> (Site accessed 18/12/22)</a:t>
            </a:r>
          </a:p>
          <a:p>
            <a:r>
              <a:rPr lang="en-GB" dirty="0">
                <a:solidFill>
                  <a:schemeClr val="tx1"/>
                </a:solidFill>
              </a:rPr>
              <a:t>UNICEF (2021) ‘</a:t>
            </a:r>
            <a:r>
              <a:rPr lang="en-GB" i="1" dirty="0">
                <a:solidFill>
                  <a:schemeClr val="tx1"/>
                </a:solidFill>
              </a:rPr>
              <a:t>A summary of the UN Convention on the Rights of the Child’</a:t>
            </a:r>
            <a:r>
              <a:rPr lang="en-GB" dirty="0">
                <a:solidFill>
                  <a:schemeClr val="tx1"/>
                </a:solidFill>
              </a:rPr>
              <a:t>, Available at: https://www.unicef.org.uk/what-we-do/un-convention-child-rights/ (Accessed: 07/12/2022). </a:t>
            </a:r>
            <a:r>
              <a:rPr lang="en-GB" i="1" dirty="0">
                <a:solidFill>
                  <a:schemeClr val="tx1"/>
                </a:solidFill>
              </a:rPr>
              <a:t>	</a:t>
            </a:r>
            <a:endParaRPr lang="en-GB" dirty="0">
              <a:solidFill>
                <a:schemeClr val="tx1"/>
              </a:solidFill>
            </a:endParaRPr>
          </a:p>
          <a:p>
            <a:r>
              <a:rPr lang="en-GB" dirty="0">
                <a:solidFill>
                  <a:schemeClr val="tx1"/>
                </a:solidFill>
              </a:rPr>
              <a:t>Welsh Parliament (2020) </a:t>
            </a:r>
            <a:r>
              <a:rPr lang="en-GB" i="1" dirty="0">
                <a:solidFill>
                  <a:schemeClr val="tx1"/>
                </a:solidFill>
              </a:rPr>
              <a:t>Impact of COVID-19 on Children and Young People. </a:t>
            </a:r>
            <a:r>
              <a:rPr lang="en-GB" dirty="0">
                <a:solidFill>
                  <a:schemeClr val="tx1"/>
                </a:solidFill>
              </a:rPr>
              <a:t>Available at: </a:t>
            </a:r>
            <a:r>
              <a:rPr lang="en-GB" u="sng" dirty="0">
                <a:solidFill>
                  <a:schemeClr val="tx1"/>
                </a:solidFill>
                <a:hlinkClick r:id="rId11">
                  <a:extLst>
                    <a:ext uri="{A12FA001-AC4F-418D-AE19-62706E023703}">
                      <ahyp:hlinkClr xmlns:ahyp="http://schemas.microsoft.com/office/drawing/2018/hyperlinkcolor" val="tx"/>
                    </a:ext>
                  </a:extLst>
                </a:hlinkClick>
              </a:rPr>
              <a:t>https://senedd.wales/laid%20documents/cr-ld13315/cr-ld13315%20-e.pdf</a:t>
            </a:r>
            <a:r>
              <a:rPr lang="en-GB" dirty="0">
                <a:solidFill>
                  <a:schemeClr val="tx1"/>
                </a:solidFill>
              </a:rPr>
              <a:t> (Site accessed 17/12/2022)</a:t>
            </a:r>
          </a:p>
          <a:p>
            <a:r>
              <a:rPr lang="en-GB" dirty="0">
                <a:solidFill>
                  <a:schemeClr val="tx1"/>
                </a:solidFill>
              </a:rPr>
              <a:t>Welsh Parliament (2021) </a:t>
            </a:r>
            <a:r>
              <a:rPr lang="en-GB" i="1" dirty="0">
                <a:solidFill>
                  <a:schemeClr val="tx1"/>
                </a:solidFill>
              </a:rPr>
              <a:t>The Impact of Covid-19 on Children and Young People. Final Report. </a:t>
            </a:r>
            <a:r>
              <a:rPr lang="en-GB" dirty="0">
                <a:solidFill>
                  <a:schemeClr val="tx1"/>
                </a:solidFill>
              </a:rPr>
              <a:t>Available at: </a:t>
            </a:r>
            <a:r>
              <a:rPr lang="en-GB" u="sng" dirty="0">
                <a:solidFill>
                  <a:schemeClr val="tx1"/>
                </a:solidFill>
                <a:hlinkClick r:id="rId12">
                  <a:extLst>
                    <a:ext uri="{A12FA001-AC4F-418D-AE19-62706E023703}">
                      <ahyp:hlinkClr xmlns:ahyp="http://schemas.microsoft.com/office/drawing/2018/hyperlinkcolor" val="tx"/>
                    </a:ext>
                  </a:extLst>
                </a:hlinkClick>
              </a:rPr>
              <a:t>https://senedd.wales/media/ixzpwqr5/cr-ld14286-e.pdf</a:t>
            </a:r>
            <a:r>
              <a:rPr lang="en-GB" dirty="0">
                <a:solidFill>
                  <a:schemeClr val="tx1"/>
                </a:solidFill>
              </a:rPr>
              <a:t> (site accessed 03/01/2023)</a:t>
            </a:r>
          </a:p>
          <a:p>
            <a:r>
              <a:rPr lang="en-GB" dirty="0">
                <a:solidFill>
                  <a:schemeClr val="tx1"/>
                </a:solidFill>
              </a:rPr>
              <a:t>Wired.com (2020) </a:t>
            </a:r>
            <a:r>
              <a:rPr lang="en-GB" i="1" dirty="0">
                <a:solidFill>
                  <a:schemeClr val="tx1"/>
                </a:solidFill>
              </a:rPr>
              <a:t>Facemask image.</a:t>
            </a:r>
            <a:r>
              <a:rPr lang="en-GB" dirty="0">
                <a:solidFill>
                  <a:schemeClr val="tx1"/>
                </a:solidFill>
              </a:rPr>
              <a:t> Available </a:t>
            </a:r>
            <a:r>
              <a:rPr lang="en-GB" dirty="0" err="1">
                <a:solidFill>
                  <a:schemeClr val="tx1"/>
                </a:solidFill>
              </a:rPr>
              <a:t>at:</a:t>
            </a:r>
            <a:r>
              <a:rPr lang="en-GB" u="sng" dirty="0" err="1">
                <a:solidFill>
                  <a:schemeClr val="tx1"/>
                </a:solidFill>
                <a:hlinkClick r:id="rId13">
                  <a:extLst>
                    <a:ext uri="{A12FA001-AC4F-418D-AE19-62706E023703}">
                      <ahyp:hlinkClr xmlns:ahyp="http://schemas.microsoft.com/office/drawing/2018/hyperlinkcolor" val="tx"/>
                    </a:ext>
                  </a:extLst>
                </a:hlinkClick>
              </a:rPr>
              <a:t>https</a:t>
            </a:r>
            <a:r>
              <a:rPr lang="en-GB" u="sng" dirty="0">
                <a:solidFill>
                  <a:schemeClr val="tx1"/>
                </a:solidFill>
                <a:hlinkClick r:id="rId13">
                  <a:extLst>
                    <a:ext uri="{A12FA001-AC4F-418D-AE19-62706E023703}">
                      <ahyp:hlinkClr xmlns:ahyp="http://schemas.microsoft.com/office/drawing/2018/hyperlinkcolor" val="tx"/>
                    </a:ext>
                  </a:extLst>
                </a:hlinkClick>
              </a:rPr>
              <a:t>://www.wired.co.uk/article/face-masks-mandatory-shops-england</a:t>
            </a:r>
            <a:r>
              <a:rPr lang="en-GB" dirty="0">
                <a:solidFill>
                  <a:schemeClr val="tx1"/>
                </a:solidFill>
              </a:rPr>
              <a:t> (site accessed 05/01/2022)</a:t>
            </a:r>
          </a:p>
          <a:p>
            <a:r>
              <a:rPr lang="en-GB" dirty="0">
                <a:solidFill>
                  <a:schemeClr val="tx1"/>
                </a:solidFill>
              </a:rPr>
              <a:t>World Health Organization (2001). </a:t>
            </a:r>
            <a:r>
              <a:rPr lang="en-GB" i="1" dirty="0">
                <a:solidFill>
                  <a:schemeClr val="tx1"/>
                </a:solidFill>
              </a:rPr>
              <a:t>The World Health Report 2001: Mental Health: New Understanding, New Hope.</a:t>
            </a:r>
            <a:r>
              <a:rPr lang="en-GB" dirty="0">
                <a:solidFill>
                  <a:schemeClr val="tx1"/>
                </a:solidFill>
              </a:rPr>
              <a:t> Geneva: World Health Organization. </a:t>
            </a:r>
          </a:p>
          <a:p>
            <a:r>
              <a:rPr lang="en-GB" dirty="0">
                <a:solidFill>
                  <a:schemeClr val="tx1"/>
                </a:solidFill>
              </a:rPr>
              <a:t>Young Minds (2022) </a:t>
            </a:r>
            <a:r>
              <a:rPr lang="en-GB" i="1" dirty="0">
                <a:solidFill>
                  <a:schemeClr val="tx1"/>
                </a:solidFill>
              </a:rPr>
              <a:t>We Are Here For You.</a:t>
            </a:r>
            <a:r>
              <a:rPr lang="en-GB" dirty="0">
                <a:solidFill>
                  <a:schemeClr val="tx1"/>
                </a:solidFill>
              </a:rPr>
              <a:t> Available at:  </a:t>
            </a:r>
            <a:r>
              <a:rPr lang="en-GB" u="sng" dirty="0">
                <a:solidFill>
                  <a:schemeClr val="tx1"/>
                </a:solidFill>
                <a:hlinkClick r:id="rId14">
                  <a:extLst>
                    <a:ext uri="{A12FA001-AC4F-418D-AE19-62706E023703}">
                      <ahyp:hlinkClr xmlns:ahyp="http://schemas.microsoft.com/office/drawing/2018/hyperlinkcolor" val="tx"/>
                    </a:ext>
                  </a:extLst>
                </a:hlinkClick>
              </a:rPr>
              <a:t>https://www.youngminds.org.uk/young-person/</a:t>
            </a:r>
            <a:r>
              <a:rPr lang="en-GB" dirty="0">
                <a:solidFill>
                  <a:schemeClr val="tx1"/>
                </a:solidFill>
              </a:rPr>
              <a:t> (site accessed 21/12/2022)</a:t>
            </a:r>
          </a:p>
          <a:p>
            <a:r>
              <a:rPr lang="en-GB" dirty="0">
                <a:solidFill>
                  <a:schemeClr val="tx1"/>
                </a:solidFill>
              </a:rPr>
              <a:t>Youth Work in Wales Review Group (2018), </a:t>
            </a:r>
            <a:r>
              <a:rPr lang="en-GB" i="1" dirty="0">
                <a:solidFill>
                  <a:schemeClr val="tx1"/>
                </a:solidFill>
              </a:rPr>
              <a:t>Youth Work in Wales: Principles and Purposes, </a:t>
            </a:r>
            <a:r>
              <a:rPr lang="en-GB" dirty="0">
                <a:solidFill>
                  <a:schemeClr val="tx1"/>
                </a:solidFill>
              </a:rPr>
              <a:t>Youth Work in Wales Review Group.</a:t>
            </a:r>
          </a:p>
          <a:p>
            <a:pPr marL="0" indent="0">
              <a:buNone/>
            </a:pPr>
            <a:endParaRPr lang="en-US" dirty="0"/>
          </a:p>
        </p:txBody>
      </p:sp>
    </p:spTree>
    <p:extLst>
      <p:ext uri="{BB962C8B-B14F-4D97-AF65-F5344CB8AC3E}">
        <p14:creationId xmlns:p14="http://schemas.microsoft.com/office/powerpoint/2010/main" val="323994464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3581</TotalTime>
  <Words>2724</Words>
  <Application>Microsoft Macintosh PowerPoint</Application>
  <PresentationFormat>Widescreen</PresentationFormat>
  <Paragraphs>240</Paragraphs>
  <Slides>30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Corbel</vt:lpstr>
      <vt:lpstr>Wingdings 2</vt:lpstr>
      <vt:lpstr>Frame</vt:lpstr>
      <vt:lpstr>The Impact of Covid-19 on Young People’s Mental Health and Well-being, a Childhood to Forget?</vt:lpstr>
      <vt:lpstr>Challenges Young People Face </vt:lpstr>
      <vt:lpstr>Presentation Aim/Content</vt:lpstr>
      <vt:lpstr>Content of an advisory session for Parents</vt:lpstr>
      <vt:lpstr>Mental Health and Well-being </vt:lpstr>
      <vt:lpstr>Defining Mental Health and Well-being</vt:lpstr>
      <vt:lpstr>Impact of Covid-19</vt:lpstr>
      <vt:lpstr>Impact of Covid-19</vt:lpstr>
      <vt:lpstr>Impact of Covid-19 on Mental Health</vt:lpstr>
      <vt:lpstr>PowerPoint Presentation</vt:lpstr>
      <vt:lpstr>Impact of Covid-19 </vt:lpstr>
      <vt:lpstr>Positives of Covid-19</vt:lpstr>
      <vt:lpstr>Positive’s of Lockdown</vt:lpstr>
      <vt:lpstr>How Did This Look For Young People?</vt:lpstr>
      <vt:lpstr>What helped young people through Covid-19?</vt:lpstr>
      <vt:lpstr>Young people’s well-being needs</vt:lpstr>
      <vt:lpstr>Well-being</vt:lpstr>
      <vt:lpstr>In Response to Covid-19</vt:lpstr>
      <vt:lpstr>Why is Well-Being So Important for Young People?</vt:lpstr>
      <vt:lpstr>Who Can Help Support Parents?</vt:lpstr>
      <vt:lpstr>Youth work</vt:lpstr>
      <vt:lpstr>Youth Work</vt:lpstr>
      <vt:lpstr>Youth Work Offering Support</vt:lpstr>
      <vt:lpstr>Activities to help improve well-being and mental health</vt:lpstr>
      <vt:lpstr>Risk Factors poor mental health</vt:lpstr>
      <vt:lpstr>Pembrokeshire Mental Health Directory </vt:lpstr>
      <vt:lpstr>Recommended Apps &amp; Websites</vt:lpstr>
      <vt:lpstr>Solutions/Top Tips for Parents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Covid-19 on Young People’s Mental Health and Well-being, a Childhood to Forget?</dc:title>
  <dc:creator>Joanna Price</dc:creator>
  <cp:lastModifiedBy>Joanna Price</cp:lastModifiedBy>
  <cp:revision>25</cp:revision>
  <dcterms:created xsi:type="dcterms:W3CDTF">2023-01-11T21:46:55Z</dcterms:created>
  <dcterms:modified xsi:type="dcterms:W3CDTF">2023-01-14T10:46:09Z</dcterms:modified>
</cp:coreProperties>
</file>