
<file path=[Content_Types].xml><?xml version="1.0" encoding="utf-8"?>
<Types xmlns="http://schemas.openxmlformats.org/package/2006/content-types">
  <Default Extension="xml" ContentType="application/xml"/>
  <Default Extension="tiff" ContentType="image/tiff"/>
  <Default Extension="jpeg" ContentType="image/jpeg"/>
  <Default Extension="png" ContentType="image/png"/>
  <Default Extension="rels" ContentType="application/vnd.openxmlformats-package.relationships+xml"/>
  <Default Extension="m4a" ContentType="audi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0" r:id="rId1"/>
  </p:sldMasterIdLst>
  <p:notesMasterIdLst>
    <p:notesMasterId r:id="rId15"/>
  </p:notesMasterIdLst>
  <p:sldIdLst>
    <p:sldId id="256" r:id="rId2"/>
    <p:sldId id="257" r:id="rId3"/>
    <p:sldId id="261" r:id="rId4"/>
    <p:sldId id="259" r:id="rId5"/>
    <p:sldId id="258" r:id="rId6"/>
    <p:sldId id="260" r:id="rId7"/>
    <p:sldId id="264" r:id="rId8"/>
    <p:sldId id="265" r:id="rId9"/>
    <p:sldId id="267" r:id="rId10"/>
    <p:sldId id="266" r:id="rId11"/>
    <p:sldId id="268" r:id="rId12"/>
    <p:sldId id="262"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5015"/>
    <p:restoredTop sz="92675"/>
  </p:normalViewPr>
  <p:slideViewPr>
    <p:cSldViewPr snapToGrid="0" snapToObjects="1">
      <p:cViewPr>
        <p:scale>
          <a:sx n="78" d="100"/>
          <a:sy n="78" d="100"/>
        </p:scale>
        <p:origin x="3376" y="1608"/>
      </p:cViewPr>
      <p:guideLst/>
    </p:cSldViewPr>
  </p:slideViewPr>
  <p:notesTextViewPr>
    <p:cViewPr>
      <p:scale>
        <a:sx n="1" d="1"/>
        <a:sy n="1" d="1"/>
      </p:scale>
      <p:origin x="0" y="-16"/>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B07E14-2782-D74E-A8BF-D0B5813EBD88}" type="datetimeFigureOut">
              <a:rPr lang="en-US" smtClean="0"/>
              <a:t>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609B06-2DF8-B042-A456-935B02959AFD}" type="slidenum">
              <a:rPr lang="en-US" smtClean="0"/>
              <a:t>‹#›</a:t>
            </a:fld>
            <a:endParaRPr lang="en-US"/>
          </a:p>
        </p:txBody>
      </p:sp>
    </p:spTree>
    <p:extLst>
      <p:ext uri="{BB962C8B-B14F-4D97-AF65-F5344CB8AC3E}">
        <p14:creationId xmlns:p14="http://schemas.microsoft.com/office/powerpoint/2010/main" val="566996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For my presentation, I will be looking at the Odeon of Herodes Atticus in Athens, and it’s symbolic meaning when discussing the mourning and bicultural marriage of Herodes Atticus to his wife, </a:t>
            </a:r>
            <a:r>
              <a:rPr lang="en-GB" sz="1200" kern="1200" dirty="0" err="1" smtClean="0">
                <a:solidFill>
                  <a:schemeClr val="tx1"/>
                </a:solidFill>
                <a:effectLst/>
                <a:latin typeface="+mn-lt"/>
                <a:ea typeface="+mn-ea"/>
                <a:cs typeface="+mn-cs"/>
              </a:rPr>
              <a:t>Regilla</a:t>
            </a:r>
            <a:r>
              <a:rPr lang="en-GB" sz="1200" kern="1200" dirty="0" smtClean="0">
                <a:solidFill>
                  <a:schemeClr val="tx1"/>
                </a:solidFill>
                <a:effectLst/>
                <a:latin typeface="+mn-lt"/>
                <a:ea typeface="+mn-ea"/>
                <a:cs typeface="+mn-cs"/>
              </a:rPr>
              <a:t>.</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His mourning standards show that there are many cultural differences to be looked at in the marriage and the fact that</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Herodes Atticus built the Odeon after</a:t>
            </a:r>
            <a:r>
              <a:rPr lang="en-GB" sz="1200" kern="1200" baseline="0" dirty="0" smtClean="0">
                <a:solidFill>
                  <a:schemeClr val="tx1"/>
                </a:solidFill>
                <a:effectLst/>
                <a:latin typeface="+mn-lt"/>
                <a:ea typeface="+mn-ea"/>
                <a:cs typeface="+mn-cs"/>
              </a:rPr>
              <a:t> </a:t>
            </a:r>
            <a:r>
              <a:rPr lang="en-GB" sz="1200" kern="1200" baseline="0" dirty="0" err="1" smtClean="0">
                <a:solidFill>
                  <a:schemeClr val="tx1"/>
                </a:solidFill>
                <a:effectLst/>
                <a:latin typeface="+mn-lt"/>
                <a:ea typeface="+mn-ea"/>
                <a:cs typeface="+mn-cs"/>
              </a:rPr>
              <a:t>Regilla’s</a:t>
            </a:r>
            <a:r>
              <a:rPr lang="en-GB" sz="1200" kern="1200" baseline="0" dirty="0" smtClean="0">
                <a:solidFill>
                  <a:schemeClr val="tx1"/>
                </a:solidFill>
                <a:effectLst/>
                <a:latin typeface="+mn-lt"/>
                <a:ea typeface="+mn-ea"/>
                <a:cs typeface="+mn-cs"/>
              </a:rPr>
              <a:t> death to honour her is an example of the many different cultures and philosophies that were popular during the time.</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9609B06-2DF8-B042-A456-935B02959AFD}" type="slidenum">
              <a:rPr lang="en-US" smtClean="0"/>
              <a:t>1</a:t>
            </a:fld>
            <a:endParaRPr lang="en-US"/>
          </a:p>
        </p:txBody>
      </p:sp>
    </p:spTree>
    <p:extLst>
      <p:ext uri="{BB962C8B-B14F-4D97-AF65-F5344CB8AC3E}">
        <p14:creationId xmlns:p14="http://schemas.microsoft.com/office/powerpoint/2010/main" val="1120477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This theatre was built between 160 and 174 AD by Herodes Atticus. The Odeon can be found on the southern slopes of the Acropolis.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Pausanias mentions the Odeon briefly when comparing it to the Music Hall in </a:t>
            </a:r>
            <a:r>
              <a:rPr lang="en-GB" sz="1200" kern="1200" dirty="0" err="1" smtClean="0">
                <a:solidFill>
                  <a:schemeClr val="tx1"/>
                </a:solidFill>
                <a:effectLst/>
                <a:latin typeface="+mn-lt"/>
                <a:ea typeface="+mn-ea"/>
                <a:cs typeface="+mn-cs"/>
              </a:rPr>
              <a:t>Patrae</a:t>
            </a:r>
            <a:r>
              <a:rPr lang="en-GB" sz="1200" kern="1200" dirty="0" smtClean="0">
                <a:solidFill>
                  <a:schemeClr val="tx1"/>
                </a:solidFill>
                <a:effectLst/>
                <a:latin typeface="+mn-lt"/>
                <a:ea typeface="+mn-ea"/>
                <a:cs typeface="+mn-cs"/>
              </a:rPr>
              <a:t>, where he says:</a:t>
            </a:r>
          </a:p>
          <a:p>
            <a:r>
              <a:rPr lang="en-GB" sz="1200" kern="1200" dirty="0" smtClean="0">
                <a:solidFill>
                  <a:schemeClr val="tx1"/>
                </a:solidFill>
                <a:effectLst/>
                <a:latin typeface="+mn-lt"/>
                <a:ea typeface="+mn-ea"/>
                <a:cs typeface="+mn-cs"/>
              </a:rPr>
              <a:t> </a:t>
            </a:r>
          </a:p>
          <a:p>
            <a:r>
              <a:rPr lang="en-GB" sz="1200" b="1" kern="1200" dirty="0" smtClean="0">
                <a:solidFill>
                  <a:schemeClr val="tx1"/>
                </a:solidFill>
                <a:effectLst/>
                <a:latin typeface="+mn-lt"/>
                <a:ea typeface="+mn-ea"/>
                <a:cs typeface="+mn-cs"/>
              </a:rPr>
              <a:t>The Music Hall is in every way the finest in Greece, except, of course, the one at Athens</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Pausanias describes the Odeon as:</a:t>
            </a:r>
          </a:p>
          <a:p>
            <a:r>
              <a:rPr lang="en-GB" sz="1200" kern="1200" dirty="0" smtClean="0">
                <a:solidFill>
                  <a:schemeClr val="tx1"/>
                </a:solidFill>
                <a:effectLst/>
                <a:latin typeface="+mn-lt"/>
                <a:ea typeface="+mn-ea"/>
                <a:cs typeface="+mn-cs"/>
              </a:rPr>
              <a:t> </a:t>
            </a:r>
          </a:p>
          <a:p>
            <a:r>
              <a:rPr lang="en-GB" sz="1200" b="1" kern="1200" dirty="0" smtClean="0">
                <a:solidFill>
                  <a:schemeClr val="tx1"/>
                </a:solidFill>
                <a:effectLst/>
                <a:latin typeface="+mn-lt"/>
                <a:ea typeface="+mn-ea"/>
                <a:cs typeface="+mn-cs"/>
              </a:rPr>
              <a:t>Unrivalled in size and magnificence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theatre was excavated in 1857, and it was restored in the 1950s, with its grand reopening taking place in 1955. </a:t>
            </a:r>
          </a:p>
        </p:txBody>
      </p:sp>
      <p:sp>
        <p:nvSpPr>
          <p:cNvPr id="4" name="Slide Number Placeholder 3"/>
          <p:cNvSpPr>
            <a:spLocks noGrp="1"/>
          </p:cNvSpPr>
          <p:nvPr>
            <p:ph type="sldNum" sz="quarter" idx="10"/>
          </p:nvPr>
        </p:nvSpPr>
        <p:spPr/>
        <p:txBody>
          <a:bodyPr/>
          <a:lstStyle/>
          <a:p>
            <a:fld id="{E9609B06-2DF8-B042-A456-935B02959AFD}" type="slidenum">
              <a:rPr lang="en-US" smtClean="0"/>
              <a:t>2</a:t>
            </a:fld>
            <a:endParaRPr lang="en-US"/>
          </a:p>
        </p:txBody>
      </p:sp>
    </p:spTree>
    <p:extLst>
      <p:ext uri="{BB962C8B-B14F-4D97-AF65-F5344CB8AC3E}">
        <p14:creationId xmlns:p14="http://schemas.microsoft.com/office/powerpoint/2010/main" val="18265590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According to the Athens Epidaurus Festival website, after Greece won independence from the Turks, there was a pressure to use the ancient theatres in order to consolidate their identity through Greece’s history. In 1867, the Odeon was already put to use with its first ancient drama production, and reconstruction followed in 1898, 1900, and 1922.</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Professional Theatre School was founded in 1924, which led to the Odeon being established as a venue of ancient drama performances.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In 1932, the National Theatre was founded, which meant more research was conducted for the staging of ancient plays and dramas.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re-marbling of the Odeon took place in 1947. The decision was made by the Archaeological Council, where they also decided to re-build the interior and exterior to aid the modern performances that took place there.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Since this, the Athens Festival has taken place at the Odeon, where between May and October, both Greek and International performances take place.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In 2019, performances of </a:t>
            </a:r>
            <a:r>
              <a:rPr lang="en-GB" sz="1200" i="1" kern="1200" dirty="0" smtClean="0">
                <a:solidFill>
                  <a:schemeClr val="tx1"/>
                </a:solidFill>
                <a:effectLst/>
                <a:latin typeface="+mn-lt"/>
                <a:ea typeface="+mn-ea"/>
                <a:cs typeface="+mn-cs"/>
              </a:rPr>
              <a:t>The Suppliants</a:t>
            </a:r>
            <a:r>
              <a:rPr lang="en-GB" sz="1200" kern="1200" dirty="0" smtClean="0">
                <a:solidFill>
                  <a:schemeClr val="tx1"/>
                </a:solidFill>
                <a:effectLst/>
                <a:latin typeface="+mn-lt"/>
                <a:ea typeface="+mn-ea"/>
                <a:cs typeface="+mn-cs"/>
              </a:rPr>
              <a:t> by Euripides, </a:t>
            </a:r>
            <a:r>
              <a:rPr lang="en-GB" sz="1200" i="1" kern="1200" dirty="0" smtClean="0">
                <a:solidFill>
                  <a:schemeClr val="tx1"/>
                </a:solidFill>
                <a:effectLst/>
                <a:latin typeface="+mn-lt"/>
                <a:ea typeface="+mn-ea"/>
                <a:cs typeface="+mn-cs"/>
              </a:rPr>
              <a:t>The Clouds</a:t>
            </a:r>
            <a:r>
              <a:rPr lang="en-GB" sz="1200" kern="1200" dirty="0" smtClean="0">
                <a:solidFill>
                  <a:schemeClr val="tx1"/>
                </a:solidFill>
                <a:effectLst/>
                <a:latin typeface="+mn-lt"/>
                <a:ea typeface="+mn-ea"/>
                <a:cs typeface="+mn-cs"/>
              </a:rPr>
              <a:t> by Aristophanes took place. Other examples of performances include the ballet, opera, Greek music and musical theatre.</a:t>
            </a:r>
          </a:p>
        </p:txBody>
      </p:sp>
      <p:sp>
        <p:nvSpPr>
          <p:cNvPr id="4" name="Slide Number Placeholder 3"/>
          <p:cNvSpPr>
            <a:spLocks noGrp="1"/>
          </p:cNvSpPr>
          <p:nvPr>
            <p:ph type="sldNum" sz="quarter" idx="10"/>
          </p:nvPr>
        </p:nvSpPr>
        <p:spPr/>
        <p:txBody>
          <a:bodyPr/>
          <a:lstStyle/>
          <a:p>
            <a:fld id="{E9609B06-2DF8-B042-A456-935B02959AFD}" type="slidenum">
              <a:rPr lang="en-US" smtClean="0"/>
              <a:t>3</a:t>
            </a:fld>
            <a:endParaRPr lang="en-US"/>
          </a:p>
        </p:txBody>
      </p:sp>
    </p:spTree>
    <p:extLst>
      <p:ext uri="{BB962C8B-B14F-4D97-AF65-F5344CB8AC3E}">
        <p14:creationId xmlns:p14="http://schemas.microsoft.com/office/powerpoint/2010/main" val="406877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 Odeon had a diameter of 80 metres, was 92 metres long and 28 metres high. It was big enough to seat 4,800 people when it was originally built, and it had 33 rows of seats. After reconstruction, there was a loss of 120 seats.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three-storey stage façade was decorated with three different coloured marbles, as well as decorative pilasters and statues of the imperial family members. Among these statues were also members of Herodes Atticus’ family.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Archaeological finds have shown that there was a roof on the Odeon, and from </a:t>
            </a:r>
            <a:r>
              <a:rPr lang="en-GB" sz="1200" kern="1200" dirty="0" err="1" smtClean="0">
                <a:solidFill>
                  <a:schemeClr val="tx1"/>
                </a:solidFill>
                <a:effectLst/>
                <a:latin typeface="+mn-lt"/>
                <a:ea typeface="+mn-ea"/>
                <a:cs typeface="+mn-cs"/>
              </a:rPr>
              <a:t>Philostratus</a:t>
            </a:r>
            <a:r>
              <a:rPr lang="en-GB" sz="1200" kern="1200" dirty="0" smtClean="0">
                <a:solidFill>
                  <a:schemeClr val="tx1"/>
                </a:solidFill>
                <a:effectLst/>
                <a:latin typeface="+mn-lt"/>
                <a:ea typeface="+mn-ea"/>
                <a:cs typeface="+mn-cs"/>
              </a:rPr>
              <a:t>’ account, who was contemporary to Herodes Atticus, it was made of cedar wood.</a:t>
            </a:r>
          </a:p>
        </p:txBody>
      </p:sp>
      <p:sp>
        <p:nvSpPr>
          <p:cNvPr id="4" name="Slide Number Placeholder 3"/>
          <p:cNvSpPr>
            <a:spLocks noGrp="1"/>
          </p:cNvSpPr>
          <p:nvPr>
            <p:ph type="sldNum" sz="quarter" idx="10"/>
          </p:nvPr>
        </p:nvSpPr>
        <p:spPr/>
        <p:txBody>
          <a:bodyPr/>
          <a:lstStyle/>
          <a:p>
            <a:fld id="{E9609B06-2DF8-B042-A456-935B02959AFD}" type="slidenum">
              <a:rPr lang="en-US" smtClean="0"/>
              <a:t>4</a:t>
            </a:fld>
            <a:endParaRPr lang="en-US"/>
          </a:p>
        </p:txBody>
      </p:sp>
    </p:spTree>
    <p:extLst>
      <p:ext uri="{BB962C8B-B14F-4D97-AF65-F5344CB8AC3E}">
        <p14:creationId xmlns:p14="http://schemas.microsoft.com/office/powerpoint/2010/main" val="9663251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Herodes Atticus was born in 102 AD, and died in 177 AD. He was a Greek Orator, Politician, Philosopher and a Roman Senator, as well as one of the richest men in Athens.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He took part in the Second Sophistic, where he among others would give speeches about the great and famous figures in their history. Henderson has said that Herodes Atticus is the ‘most celebrated sophist of the second century’.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In 140 AD, Herodes Atticus married </a:t>
            </a:r>
            <a:r>
              <a:rPr lang="en-GB" sz="1200" kern="1200" dirty="0" err="1" smtClean="0">
                <a:solidFill>
                  <a:schemeClr val="tx1"/>
                </a:solidFill>
                <a:effectLst/>
                <a:latin typeface="+mn-lt"/>
                <a:ea typeface="+mn-ea"/>
                <a:cs typeface="+mn-cs"/>
              </a:rPr>
              <a:t>Regilla</a:t>
            </a:r>
            <a:r>
              <a:rPr lang="en-GB" sz="1200" kern="1200" dirty="0" smtClean="0">
                <a:solidFill>
                  <a:schemeClr val="tx1"/>
                </a:solidFill>
                <a:effectLst/>
                <a:latin typeface="+mn-lt"/>
                <a:ea typeface="+mn-ea"/>
                <a:cs typeface="+mn-cs"/>
              </a:rPr>
              <a:t>, a Roman woman who supposedly was related to the empress Faustina.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Herodes Atticus died at Marathon, which </a:t>
            </a:r>
            <a:r>
              <a:rPr lang="en-GB" sz="1200" kern="1200" dirty="0" err="1" smtClean="0">
                <a:solidFill>
                  <a:schemeClr val="tx1"/>
                </a:solidFill>
                <a:effectLst/>
                <a:latin typeface="+mn-lt"/>
                <a:ea typeface="+mn-ea"/>
                <a:cs typeface="+mn-cs"/>
              </a:rPr>
              <a:t>Philostratus</a:t>
            </a:r>
            <a:r>
              <a:rPr lang="en-GB" sz="1200" kern="1200" dirty="0" smtClean="0">
                <a:solidFill>
                  <a:schemeClr val="tx1"/>
                </a:solidFill>
                <a:effectLst/>
                <a:latin typeface="+mn-lt"/>
                <a:ea typeface="+mn-ea"/>
                <a:cs typeface="+mn-cs"/>
              </a:rPr>
              <a:t> has reported. He requested to be left at the site of his death, but the Athenians decided to take him back to Athens, where he was buried in a stadium east of Athens.</a:t>
            </a:r>
            <a:r>
              <a:rPr lang="en-GB"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9609B06-2DF8-B042-A456-935B02959AFD}" type="slidenum">
              <a:rPr lang="en-US" smtClean="0"/>
              <a:t>5</a:t>
            </a:fld>
            <a:endParaRPr lang="en-US"/>
          </a:p>
        </p:txBody>
      </p:sp>
    </p:spTree>
    <p:extLst>
      <p:ext uri="{BB962C8B-B14F-4D97-AF65-F5344CB8AC3E}">
        <p14:creationId xmlns:p14="http://schemas.microsoft.com/office/powerpoint/2010/main" val="6549333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 primary use of the Odeon of Herodes Atticus was as a music hall, and its creation meant a lot for those at the time, as </a:t>
            </a:r>
            <a:r>
              <a:rPr lang="en-GB" sz="1200" kern="1200" dirty="0" err="1" smtClean="0">
                <a:solidFill>
                  <a:schemeClr val="tx1"/>
                </a:solidFill>
                <a:effectLst/>
                <a:latin typeface="+mn-lt"/>
                <a:ea typeface="+mn-ea"/>
                <a:cs typeface="+mn-cs"/>
              </a:rPr>
              <a:t>Papalas</a:t>
            </a:r>
            <a:r>
              <a:rPr lang="en-GB" sz="1200" kern="1200" dirty="0" smtClean="0">
                <a:solidFill>
                  <a:schemeClr val="tx1"/>
                </a:solidFill>
                <a:effectLst/>
                <a:latin typeface="+mn-lt"/>
                <a:ea typeface="+mn-ea"/>
                <a:cs typeface="+mn-cs"/>
              </a:rPr>
              <a:t> highlights it was the only one available to hold concerts: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After the death of </a:t>
            </a:r>
            <a:r>
              <a:rPr lang="en-GB" sz="1200" kern="1200" dirty="0" err="1" smtClean="0">
                <a:solidFill>
                  <a:schemeClr val="tx1"/>
                </a:solidFill>
                <a:effectLst/>
                <a:latin typeface="+mn-lt"/>
                <a:ea typeface="+mn-ea"/>
                <a:cs typeface="+mn-cs"/>
              </a:rPr>
              <a:t>Regilla</a:t>
            </a:r>
            <a:r>
              <a:rPr lang="en-GB" sz="1200" kern="1200" dirty="0" smtClean="0">
                <a:solidFill>
                  <a:schemeClr val="tx1"/>
                </a:solidFill>
                <a:effectLst/>
                <a:latin typeface="+mn-lt"/>
                <a:ea typeface="+mn-ea"/>
                <a:cs typeface="+mn-cs"/>
              </a:rPr>
              <a:t>, inscriptions were added the buildings funded by Herodes Atticus, and he built the Odeon for her as well.</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These inscriptions changed the meaning of the theatre to represent their bicultural marriage, and having the statues of the imperial family amongst his own family, directly shows the merging of the two cultures instantly.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Gleason compares the Odeon to the Nymphaeum at Olympia, which was also built by Herodes Atticus, where the</a:t>
            </a:r>
          </a:p>
          <a:p>
            <a:r>
              <a:rPr lang="en-GB" sz="1200" kern="1200" dirty="0" smtClean="0">
                <a:solidFill>
                  <a:schemeClr val="tx1"/>
                </a:solidFill>
                <a:effectLst/>
                <a:latin typeface="+mn-lt"/>
                <a:ea typeface="+mn-ea"/>
                <a:cs typeface="+mn-cs"/>
              </a:rPr>
              <a:t> </a:t>
            </a:r>
          </a:p>
          <a:p>
            <a:r>
              <a:rPr lang="en-GB" sz="1200" b="1" kern="1200" dirty="0" smtClean="0">
                <a:solidFill>
                  <a:schemeClr val="tx1"/>
                </a:solidFill>
                <a:effectLst/>
                <a:latin typeface="+mn-lt"/>
                <a:ea typeface="+mn-ea"/>
                <a:cs typeface="+mn-cs"/>
              </a:rPr>
              <a:t>structures play with symmetries and oppositions between Greek and Roman, private and imperial </a:t>
            </a: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9609B06-2DF8-B042-A456-935B02959AFD}" type="slidenum">
              <a:rPr lang="en-US" smtClean="0"/>
              <a:t>6</a:t>
            </a:fld>
            <a:endParaRPr lang="en-US"/>
          </a:p>
        </p:txBody>
      </p:sp>
    </p:spTree>
    <p:extLst>
      <p:ext uri="{BB962C8B-B14F-4D97-AF65-F5344CB8AC3E}">
        <p14:creationId xmlns:p14="http://schemas.microsoft.com/office/powerpoint/2010/main" val="1399348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err="1" smtClean="0">
                <a:solidFill>
                  <a:schemeClr val="tx1"/>
                </a:solidFill>
                <a:effectLst/>
                <a:latin typeface="+mn-lt"/>
                <a:ea typeface="+mn-ea"/>
                <a:cs typeface="+mn-cs"/>
              </a:rPr>
              <a:t>Regilla’s</a:t>
            </a:r>
            <a:r>
              <a:rPr lang="en-GB" sz="1200" kern="1200" dirty="0" smtClean="0">
                <a:solidFill>
                  <a:schemeClr val="tx1"/>
                </a:solidFill>
                <a:effectLst/>
                <a:latin typeface="+mn-lt"/>
                <a:ea typeface="+mn-ea"/>
                <a:cs typeface="+mn-cs"/>
              </a:rPr>
              <a:t> death has been recorded as a false accusation of Herodes Atticus ordering her to be beaten during the late stages of her pregnancy, over a small fault. This beating lead to her death during early labour.</a:t>
            </a:r>
          </a:p>
          <a:p>
            <a:r>
              <a:rPr lang="en-GB" sz="1200" kern="1200" dirty="0" smtClean="0">
                <a:solidFill>
                  <a:schemeClr val="tx1"/>
                </a:solidFill>
                <a:effectLst/>
                <a:latin typeface="+mn-lt"/>
                <a:ea typeface="+mn-ea"/>
                <a:cs typeface="+mn-cs"/>
              </a:rPr>
              <a:t> </a:t>
            </a:r>
          </a:p>
          <a:p>
            <a:r>
              <a:rPr lang="en-GB" sz="1200" kern="1200" dirty="0" err="1" smtClean="0">
                <a:solidFill>
                  <a:schemeClr val="tx1"/>
                </a:solidFill>
                <a:effectLst/>
                <a:latin typeface="+mn-lt"/>
                <a:ea typeface="+mn-ea"/>
                <a:cs typeface="+mn-cs"/>
              </a:rPr>
              <a:t>Philostratus</a:t>
            </a:r>
            <a:r>
              <a:rPr lang="en-GB" sz="1200" kern="1200" dirty="0" smtClean="0">
                <a:solidFill>
                  <a:schemeClr val="tx1"/>
                </a:solidFill>
                <a:effectLst/>
                <a:latin typeface="+mn-lt"/>
                <a:ea typeface="+mn-ea"/>
                <a:cs typeface="+mn-cs"/>
              </a:rPr>
              <a:t> says that</a:t>
            </a:r>
          </a:p>
          <a:p>
            <a:r>
              <a:rPr lang="en-GB" sz="1200" kern="1200" dirty="0" smtClean="0">
                <a:solidFill>
                  <a:schemeClr val="tx1"/>
                </a:solidFill>
                <a:effectLst/>
                <a:latin typeface="+mn-lt"/>
                <a:ea typeface="+mn-ea"/>
                <a:cs typeface="+mn-cs"/>
              </a:rPr>
              <a:t> </a:t>
            </a:r>
          </a:p>
          <a:p>
            <a:r>
              <a:rPr lang="en-GB" sz="1200" b="1" kern="1200" dirty="0" smtClean="0">
                <a:solidFill>
                  <a:schemeClr val="tx1"/>
                </a:solidFill>
                <a:effectLst/>
                <a:latin typeface="+mn-lt"/>
                <a:ea typeface="+mn-ea"/>
                <a:cs typeface="+mn-cs"/>
              </a:rPr>
              <a:t>Two things helped him in his defence </a:t>
            </a:r>
            <a:endParaRPr lang="en-GB"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And that one was</a:t>
            </a:r>
          </a:p>
          <a:p>
            <a:r>
              <a:rPr lang="en-GB"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his extraordinary grief of her death … For he never would have dedicated to her memory so fine a theatre</a:t>
            </a:r>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Herodes Atticus displayed his immense wealth by adding inscriptions to all of his buildings, and with this change, the buildings represented his grief and the bicultural marriage.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Odeon however was built after her death, and this building was a direct way for him to connect their cultures and make a display of how much he cared for her.</a:t>
            </a:r>
          </a:p>
        </p:txBody>
      </p:sp>
      <p:sp>
        <p:nvSpPr>
          <p:cNvPr id="4" name="Slide Number Placeholder 3"/>
          <p:cNvSpPr>
            <a:spLocks noGrp="1"/>
          </p:cNvSpPr>
          <p:nvPr>
            <p:ph type="sldNum" sz="quarter" idx="10"/>
          </p:nvPr>
        </p:nvSpPr>
        <p:spPr/>
        <p:txBody>
          <a:bodyPr/>
          <a:lstStyle/>
          <a:p>
            <a:fld id="{E9609B06-2DF8-B042-A456-935B02959AFD}" type="slidenum">
              <a:rPr lang="en-US" smtClean="0"/>
              <a:t>7</a:t>
            </a:fld>
            <a:endParaRPr lang="en-US"/>
          </a:p>
        </p:txBody>
      </p:sp>
    </p:spTree>
    <p:extLst>
      <p:ext uri="{BB962C8B-B14F-4D97-AF65-F5344CB8AC3E}">
        <p14:creationId xmlns:p14="http://schemas.microsoft.com/office/powerpoint/2010/main" val="1956553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 addition of inscriptions was also a long display of his grief and mourning, which has been identified as an unusual action for a Roman aristocrat. Gleason highlights this, with the normal actions that would have been taken.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Where either the man would work through the funeral and grieving, or at least be expected to return to working promptly.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With Herodes Atticus being a Greek man who married into a Roman family for citizenship, there was a contrast in cultures, especially concerning his mourning.</a:t>
            </a:r>
          </a:p>
        </p:txBody>
      </p:sp>
      <p:sp>
        <p:nvSpPr>
          <p:cNvPr id="4" name="Slide Number Placeholder 3"/>
          <p:cNvSpPr>
            <a:spLocks noGrp="1"/>
          </p:cNvSpPr>
          <p:nvPr>
            <p:ph type="sldNum" sz="quarter" idx="10"/>
          </p:nvPr>
        </p:nvSpPr>
        <p:spPr/>
        <p:txBody>
          <a:bodyPr/>
          <a:lstStyle/>
          <a:p>
            <a:fld id="{E9609B06-2DF8-B042-A456-935B02959AFD}" type="slidenum">
              <a:rPr lang="en-US" smtClean="0"/>
              <a:t>8</a:t>
            </a:fld>
            <a:endParaRPr lang="en-US"/>
          </a:p>
        </p:txBody>
      </p:sp>
    </p:spTree>
    <p:extLst>
      <p:ext uri="{BB962C8B-B14F-4D97-AF65-F5344CB8AC3E}">
        <p14:creationId xmlns:p14="http://schemas.microsoft.com/office/powerpoint/2010/main" val="1740603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This contrast in cultures can be seen when simply comparing Plutarch and Seneca’s different approaches to death.</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Plutarch shows an understanding side to grief in his letter to his wife after the death of their daughter. He does not view death as a negative occurrence, but says to look at the life that they gave to their child and keep the memories they have of her as happy.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Seneca does not seem to mention anything like this, and instead he just says that a man who mourns or grieves is not seen as </a:t>
            </a:r>
            <a:r>
              <a:rPr lang="en-GB" sz="1200" b="1" kern="1200" dirty="0" smtClean="0">
                <a:solidFill>
                  <a:schemeClr val="tx1"/>
                </a:solidFill>
                <a:effectLst/>
                <a:latin typeface="+mn-lt"/>
                <a:ea typeface="+mn-ea"/>
                <a:cs typeface="+mn-cs"/>
              </a:rPr>
              <a:t>‘honourable’</a:t>
            </a:r>
            <a:r>
              <a:rPr lang="en-GB" sz="1200" kern="1200" dirty="0" smtClean="0">
                <a:solidFill>
                  <a:schemeClr val="tx1"/>
                </a:solidFill>
                <a:effectLst/>
                <a:latin typeface="+mn-lt"/>
                <a:ea typeface="+mn-ea"/>
                <a:cs typeface="+mn-cs"/>
              </a:rPr>
              <a:t>, and only women mourn for longer periods of time, and are inconsolable.</a:t>
            </a:r>
          </a:p>
          <a:p>
            <a:r>
              <a:rPr lang="en-GB"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When looking at how people view death, it can be seen in more detail when looking into the different philosophies. At the time of Herodes Atticus, Marcus Aurelius was emperor, who was a Stoic. The Stoic view of death is that it is natural, which Marcus Aurelius points out in his </a:t>
            </a:r>
            <a:r>
              <a:rPr lang="en-GB" sz="1200" i="1" kern="1200" dirty="0" smtClean="0">
                <a:solidFill>
                  <a:schemeClr val="tx1"/>
                </a:solidFill>
                <a:effectLst/>
                <a:latin typeface="+mn-lt"/>
                <a:ea typeface="+mn-ea"/>
                <a:cs typeface="+mn-cs"/>
              </a:rPr>
              <a:t>Meditations</a:t>
            </a:r>
            <a:r>
              <a:rPr lang="en-GB" sz="1200" kern="1200" dirty="0" smtClean="0">
                <a:solidFill>
                  <a:schemeClr val="tx1"/>
                </a:solidFill>
                <a:effectLst/>
                <a:latin typeface="+mn-lt"/>
                <a:ea typeface="+mn-ea"/>
                <a:cs typeface="+mn-cs"/>
              </a:rPr>
              <a:t>:</a:t>
            </a:r>
          </a:p>
          <a:p>
            <a:r>
              <a:rPr lang="en-GB" sz="1200" kern="1200" dirty="0" smtClean="0">
                <a:solidFill>
                  <a:schemeClr val="tx1"/>
                </a:solidFill>
                <a:effectLst/>
                <a:latin typeface="+mn-lt"/>
                <a:ea typeface="+mn-ea"/>
                <a:cs typeface="+mn-cs"/>
              </a:rPr>
              <a:t> </a:t>
            </a:r>
          </a:p>
          <a:p>
            <a:r>
              <a:rPr lang="en-GB" sz="1200" b="1" kern="1200" dirty="0" smtClean="0">
                <a:solidFill>
                  <a:schemeClr val="tx1"/>
                </a:solidFill>
                <a:effectLst/>
                <a:latin typeface="+mn-lt"/>
                <a:ea typeface="+mn-ea"/>
                <a:cs typeface="+mn-cs"/>
              </a:rPr>
              <a:t>Death like birth is a secret of Nature … and not at all a thing in fact for any to be ashamed of, for it is not out of keeping with an intellectual creature or the reason of his equipment</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With this view of death, Seneca states the way a Stoic should treat life if to live every day to the fullest.</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Cynicism was also around during this period, and it was where the frugality and control of Diogenes was practiced.</a:t>
            </a:r>
            <a:r>
              <a:rPr lang="en-GB" dirty="0" smtClean="0">
                <a:effectLst/>
              </a:rPr>
              <a:t> </a:t>
            </a:r>
            <a:endParaRPr lang="en-US" dirty="0"/>
          </a:p>
        </p:txBody>
      </p:sp>
      <p:sp>
        <p:nvSpPr>
          <p:cNvPr id="4" name="Slide Number Placeholder 3"/>
          <p:cNvSpPr>
            <a:spLocks noGrp="1"/>
          </p:cNvSpPr>
          <p:nvPr>
            <p:ph type="sldNum" sz="quarter" idx="10"/>
          </p:nvPr>
        </p:nvSpPr>
        <p:spPr/>
        <p:txBody>
          <a:bodyPr/>
          <a:lstStyle/>
          <a:p>
            <a:fld id="{E9609B06-2DF8-B042-A456-935B02959AFD}" type="slidenum">
              <a:rPr lang="en-US" smtClean="0"/>
              <a:t>9</a:t>
            </a:fld>
            <a:endParaRPr lang="en-US"/>
          </a:p>
        </p:txBody>
      </p:sp>
    </p:spTree>
    <p:extLst>
      <p:ext uri="{BB962C8B-B14F-4D97-AF65-F5344CB8AC3E}">
        <p14:creationId xmlns:p14="http://schemas.microsoft.com/office/powerpoint/2010/main" val="1123029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When relating Stoicism to Herodes Atticus, some parts of his life can be linked to the philosophy.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For instance, while there isn’t anywhere that says how he viewed death in general, Herodes Atticus’ extravagant mourning shows that he cared for his wife, and, being one of the richest men in Athens, he was not following Diogenes’ rules of Cynicism.</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Instead of being controlling of luxuries and indulgence, he added inscriptions to all the buildings he had previously built, and then spent money on a brand-new theatre to honour </a:t>
            </a:r>
            <a:r>
              <a:rPr lang="en-GB" sz="1200" kern="1200" dirty="0" err="1" smtClean="0">
                <a:solidFill>
                  <a:schemeClr val="tx1"/>
                </a:solidFill>
                <a:effectLst/>
                <a:latin typeface="+mn-lt"/>
                <a:ea typeface="+mn-ea"/>
                <a:cs typeface="+mn-cs"/>
              </a:rPr>
              <a:t>Regilla</a:t>
            </a:r>
            <a:r>
              <a:rPr lang="en-GB" sz="1200" kern="1200" dirty="0" smtClean="0">
                <a:solidFill>
                  <a:schemeClr val="tx1"/>
                </a:solidFill>
                <a:effectLst/>
                <a:latin typeface="+mn-lt"/>
                <a:ea typeface="+mn-ea"/>
                <a:cs typeface="+mn-cs"/>
              </a:rPr>
              <a:t>.</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This can also be seen as him living life to the fullest and being good for other people, because the addition of the theatre meant Athens could hold a music concert at the Acropolis, and it also rebuilt his reputation with the Athenian population after the accusations of him having a part in </a:t>
            </a:r>
            <a:r>
              <a:rPr lang="en-GB" sz="1200" kern="1200" dirty="0" err="1" smtClean="0">
                <a:solidFill>
                  <a:schemeClr val="tx1"/>
                </a:solidFill>
                <a:effectLst/>
                <a:latin typeface="+mn-lt"/>
                <a:ea typeface="+mn-ea"/>
                <a:cs typeface="+mn-cs"/>
              </a:rPr>
              <a:t>Regilla’s</a:t>
            </a:r>
            <a:r>
              <a:rPr lang="en-GB" sz="1200" kern="1200" dirty="0" smtClean="0">
                <a:solidFill>
                  <a:schemeClr val="tx1"/>
                </a:solidFill>
                <a:effectLst/>
                <a:latin typeface="+mn-lt"/>
                <a:ea typeface="+mn-ea"/>
                <a:cs typeface="+mn-cs"/>
              </a:rPr>
              <a:t> death.</a:t>
            </a:r>
          </a:p>
          <a:p>
            <a:r>
              <a:rPr lang="en-GB" sz="1200" kern="1200" dirty="0" smtClean="0">
                <a:solidFill>
                  <a:schemeClr val="tx1"/>
                </a:solidFill>
                <a:effectLst/>
                <a:latin typeface="+mn-lt"/>
                <a:ea typeface="+mn-ea"/>
                <a:cs typeface="+mn-cs"/>
              </a:rPr>
              <a:t> </a:t>
            </a:r>
          </a:p>
          <a:p>
            <a:r>
              <a:rPr lang="en-GB" sz="1200" kern="1200" dirty="0" err="1" smtClean="0">
                <a:solidFill>
                  <a:schemeClr val="tx1"/>
                </a:solidFill>
                <a:effectLst/>
                <a:latin typeface="+mn-lt"/>
                <a:ea typeface="+mn-ea"/>
                <a:cs typeface="+mn-cs"/>
              </a:rPr>
              <a:t>Papalas</a:t>
            </a:r>
            <a:r>
              <a:rPr lang="en-GB" sz="1200" kern="1200" dirty="0" smtClean="0">
                <a:solidFill>
                  <a:schemeClr val="tx1"/>
                </a:solidFill>
                <a:effectLst/>
                <a:latin typeface="+mn-lt"/>
                <a:ea typeface="+mn-ea"/>
                <a:cs typeface="+mn-cs"/>
              </a:rPr>
              <a:t> makes the point that the two must have had arguments frequently if there were rumours made about the marriage being violent. To back up this claim, he compares the lives of a Roman lady to a Greek woman.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While the Greek woman would stay at home, the Roman lady would attend dinner parties with their husbands, where they were given the chance to make a display of their knowledge of their culture and education.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With this difference, </a:t>
            </a:r>
            <a:r>
              <a:rPr lang="en-GB" sz="1200" kern="1200" dirty="0" err="1" smtClean="0">
                <a:solidFill>
                  <a:schemeClr val="tx1"/>
                </a:solidFill>
                <a:effectLst/>
                <a:latin typeface="+mn-lt"/>
                <a:ea typeface="+mn-ea"/>
                <a:cs typeface="+mn-cs"/>
              </a:rPr>
              <a:t>Papalas</a:t>
            </a:r>
            <a:r>
              <a:rPr lang="en-GB" sz="1200" kern="1200" dirty="0" smtClean="0">
                <a:solidFill>
                  <a:schemeClr val="tx1"/>
                </a:solidFill>
                <a:effectLst/>
                <a:latin typeface="+mn-lt"/>
                <a:ea typeface="+mn-ea"/>
                <a:cs typeface="+mn-cs"/>
              </a:rPr>
              <a:t> points out that this would have been difficult for </a:t>
            </a:r>
            <a:r>
              <a:rPr lang="en-GB" sz="1200" kern="1200" dirty="0" err="1" smtClean="0">
                <a:solidFill>
                  <a:schemeClr val="tx1"/>
                </a:solidFill>
                <a:effectLst/>
                <a:latin typeface="+mn-lt"/>
                <a:ea typeface="+mn-ea"/>
                <a:cs typeface="+mn-cs"/>
              </a:rPr>
              <a:t>Regilla</a:t>
            </a:r>
            <a:r>
              <a:rPr lang="en-GB" sz="1200" kern="1200" dirty="0" smtClean="0">
                <a:solidFill>
                  <a:schemeClr val="tx1"/>
                </a:solidFill>
                <a:effectLst/>
                <a:latin typeface="+mn-lt"/>
                <a:ea typeface="+mn-ea"/>
                <a:cs typeface="+mn-cs"/>
              </a:rPr>
              <a:t> to cope with, especially due to the fact that educated Greek women were expected to be </a:t>
            </a:r>
            <a:r>
              <a:rPr lang="en-GB" sz="1200" b="1" kern="1200" dirty="0" smtClean="0">
                <a:solidFill>
                  <a:schemeClr val="tx1"/>
                </a:solidFill>
                <a:effectLst/>
                <a:latin typeface="+mn-lt"/>
                <a:ea typeface="+mn-ea"/>
                <a:cs typeface="+mn-cs"/>
              </a:rPr>
              <a:t>‘unassuming’</a:t>
            </a:r>
            <a:r>
              <a:rPr lang="en-GB" sz="1200" kern="1200" dirty="0" smtClean="0">
                <a:solidFill>
                  <a:schemeClr val="tx1"/>
                </a:solidFill>
                <a:effectLst/>
                <a:latin typeface="+mn-lt"/>
                <a:ea typeface="+mn-ea"/>
                <a:cs typeface="+mn-cs"/>
              </a:rPr>
              <a:t> and </a:t>
            </a:r>
            <a:r>
              <a:rPr lang="en-GB" sz="1200" b="1" kern="1200" dirty="0" smtClean="0">
                <a:solidFill>
                  <a:schemeClr val="tx1"/>
                </a:solidFill>
                <a:effectLst/>
                <a:latin typeface="+mn-lt"/>
                <a:ea typeface="+mn-ea"/>
                <a:cs typeface="+mn-cs"/>
              </a:rPr>
              <a:t>‘different from the Roman </a:t>
            </a:r>
            <a:r>
              <a:rPr lang="en-GB" sz="1200" b="1" kern="1200" dirty="0" err="1" smtClean="0">
                <a:solidFill>
                  <a:schemeClr val="tx1"/>
                </a:solidFill>
                <a:effectLst/>
                <a:latin typeface="+mn-lt"/>
                <a:ea typeface="+mn-ea"/>
                <a:cs typeface="+mn-cs"/>
              </a:rPr>
              <a:t>docta</a:t>
            </a:r>
            <a:r>
              <a:rPr lang="en-GB" sz="1200" b="1" kern="1200" dirty="0" smtClean="0">
                <a:solidFill>
                  <a:schemeClr val="tx1"/>
                </a:solidFill>
                <a:effectLst/>
                <a:latin typeface="+mn-lt"/>
                <a:ea typeface="+mn-ea"/>
                <a:cs typeface="+mn-cs"/>
              </a:rPr>
              <a:t> </a:t>
            </a:r>
            <a:r>
              <a:rPr lang="en-GB" sz="1200" b="1" kern="1200" dirty="0" err="1" smtClean="0">
                <a:solidFill>
                  <a:schemeClr val="tx1"/>
                </a:solidFill>
                <a:effectLst/>
                <a:latin typeface="+mn-lt"/>
                <a:ea typeface="+mn-ea"/>
                <a:cs typeface="+mn-cs"/>
              </a:rPr>
              <a:t>puella</a:t>
            </a:r>
            <a:r>
              <a:rPr lang="en-GB" sz="1200" b="1" kern="1200" dirty="0" smtClean="0">
                <a:solidFill>
                  <a:schemeClr val="tx1"/>
                </a:solidFill>
                <a:effectLst/>
                <a:latin typeface="+mn-lt"/>
                <a:ea typeface="+mn-ea"/>
                <a:cs typeface="+mn-cs"/>
              </a:rPr>
              <a:t>’</a:t>
            </a:r>
            <a:r>
              <a:rPr lang="en-GB" sz="1200" kern="1200" dirty="0" smtClean="0">
                <a:solidFill>
                  <a:schemeClr val="tx1"/>
                </a:solidFill>
                <a:effectLst/>
                <a:latin typeface="+mn-lt"/>
                <a:ea typeface="+mn-ea"/>
                <a:cs typeface="+mn-cs"/>
              </a:rPr>
              <a:t>.</a:t>
            </a:r>
            <a:r>
              <a:rPr lang="en-GB" dirty="0" smtClean="0">
                <a:effectLst/>
              </a:rPr>
              <a:t> </a:t>
            </a:r>
            <a:endParaRPr lang="en-US" dirty="0"/>
          </a:p>
        </p:txBody>
      </p:sp>
      <p:sp>
        <p:nvSpPr>
          <p:cNvPr id="4" name="Slide Number Placeholder 3"/>
          <p:cNvSpPr>
            <a:spLocks noGrp="1"/>
          </p:cNvSpPr>
          <p:nvPr>
            <p:ph type="sldNum" sz="quarter" idx="10"/>
          </p:nvPr>
        </p:nvSpPr>
        <p:spPr/>
        <p:txBody>
          <a:bodyPr/>
          <a:lstStyle/>
          <a:p>
            <a:fld id="{E9609B06-2DF8-B042-A456-935B02959AFD}" type="slidenum">
              <a:rPr lang="en-US" smtClean="0"/>
              <a:t>10</a:t>
            </a:fld>
            <a:endParaRPr lang="en-US"/>
          </a:p>
        </p:txBody>
      </p:sp>
    </p:spTree>
    <p:extLst>
      <p:ext uri="{BB962C8B-B14F-4D97-AF65-F5344CB8AC3E}">
        <p14:creationId xmlns:p14="http://schemas.microsoft.com/office/powerpoint/2010/main" val="3838243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While this clash in cultures would have had an impact on the marriage, the bicultural relationship was honoured after the death of his wife, showing how important she was to Herodes Atticus despite all this.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He made her life immortal through the addition of inscriptions to all of his buildings, and the Odeon of Herodes Atticus was built after her death to directly show his love for her.</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Not only was it an important building used to display culture and music, and, as </a:t>
            </a:r>
            <a:r>
              <a:rPr lang="en-GB" sz="1200" kern="1200" dirty="0" err="1" smtClean="0">
                <a:solidFill>
                  <a:schemeClr val="tx1"/>
                </a:solidFill>
                <a:effectLst/>
                <a:latin typeface="+mn-lt"/>
                <a:ea typeface="+mn-ea"/>
                <a:cs typeface="+mn-cs"/>
              </a:rPr>
              <a:t>Papalas</a:t>
            </a:r>
            <a:r>
              <a:rPr lang="en-GB" sz="1200" kern="1200" dirty="0" smtClean="0">
                <a:solidFill>
                  <a:schemeClr val="tx1"/>
                </a:solidFill>
                <a:effectLst/>
                <a:latin typeface="+mn-lt"/>
                <a:ea typeface="+mn-ea"/>
                <a:cs typeface="+mn-cs"/>
              </a:rPr>
              <a:t> said, it was the only building of the time that was big enough to hold concerts.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It showed the two cultures together, and with it being such a well-known and used building in history, the merging of the cultures was viewed by the Athenian population.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He clearly had a large influence, and was involved a lot in Athens. This presence and everything he did to display his grieving and mourning was perceived on a much great scale, as it all had an impact on the Athenian population.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His actions after </a:t>
            </a:r>
            <a:r>
              <a:rPr lang="en-GB" sz="1200" kern="1200" dirty="0" err="1" smtClean="0">
                <a:solidFill>
                  <a:schemeClr val="tx1"/>
                </a:solidFill>
                <a:effectLst/>
                <a:latin typeface="+mn-lt"/>
                <a:ea typeface="+mn-ea"/>
                <a:cs typeface="+mn-cs"/>
              </a:rPr>
              <a:t>Regilla’s</a:t>
            </a:r>
            <a:r>
              <a:rPr lang="en-GB" sz="1200" kern="1200" dirty="0" smtClean="0">
                <a:solidFill>
                  <a:schemeClr val="tx1"/>
                </a:solidFill>
                <a:effectLst/>
                <a:latin typeface="+mn-lt"/>
                <a:ea typeface="+mn-ea"/>
                <a:cs typeface="+mn-cs"/>
              </a:rPr>
              <a:t> death shows the multiple lifestyles and cultures that Herodes Atticus was involved in, especially the Greek and Roman differences, as well as Stoicism.</a:t>
            </a:r>
            <a:r>
              <a:rPr lang="en-GB" dirty="0" smtClean="0">
                <a:effectLst/>
              </a:rPr>
              <a:t> </a:t>
            </a:r>
            <a:endParaRPr lang="en-US" dirty="0"/>
          </a:p>
        </p:txBody>
      </p:sp>
      <p:sp>
        <p:nvSpPr>
          <p:cNvPr id="4" name="Slide Number Placeholder 3"/>
          <p:cNvSpPr>
            <a:spLocks noGrp="1"/>
          </p:cNvSpPr>
          <p:nvPr>
            <p:ph type="sldNum" sz="quarter" idx="10"/>
          </p:nvPr>
        </p:nvSpPr>
        <p:spPr/>
        <p:txBody>
          <a:bodyPr/>
          <a:lstStyle/>
          <a:p>
            <a:fld id="{E9609B06-2DF8-B042-A456-935B02959AFD}" type="slidenum">
              <a:rPr lang="en-US" smtClean="0"/>
              <a:t>11</a:t>
            </a:fld>
            <a:endParaRPr lang="en-US"/>
          </a:p>
        </p:txBody>
      </p:sp>
    </p:spTree>
    <p:extLst>
      <p:ext uri="{BB962C8B-B14F-4D97-AF65-F5344CB8AC3E}">
        <p14:creationId xmlns:p14="http://schemas.microsoft.com/office/powerpoint/2010/main" val="3994540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END OF</a:t>
            </a:r>
            <a:r>
              <a:rPr lang="en-US" baseline="0" dirty="0" smtClean="0"/>
              <a:t> PRESENTATION</a:t>
            </a:r>
            <a:endParaRPr lang="en-US" dirty="0"/>
          </a:p>
        </p:txBody>
      </p:sp>
      <p:sp>
        <p:nvSpPr>
          <p:cNvPr id="4" name="Slide Number Placeholder 3"/>
          <p:cNvSpPr>
            <a:spLocks noGrp="1"/>
          </p:cNvSpPr>
          <p:nvPr>
            <p:ph type="sldNum" sz="quarter" idx="10"/>
          </p:nvPr>
        </p:nvSpPr>
        <p:spPr/>
        <p:txBody>
          <a:bodyPr/>
          <a:lstStyle/>
          <a:p>
            <a:fld id="{E9609B06-2DF8-B042-A456-935B02959AFD}" type="slidenum">
              <a:rPr lang="en-US" smtClean="0"/>
              <a:t>12</a:t>
            </a:fld>
            <a:endParaRPr lang="en-US"/>
          </a:p>
        </p:txBody>
      </p:sp>
    </p:spTree>
    <p:extLst>
      <p:ext uri="{BB962C8B-B14F-4D97-AF65-F5344CB8AC3E}">
        <p14:creationId xmlns:p14="http://schemas.microsoft.com/office/powerpoint/2010/main" val="1314082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END OF PRESENTATION</a:t>
            </a:r>
            <a:endParaRPr lang="en-US" dirty="0"/>
          </a:p>
        </p:txBody>
      </p:sp>
      <p:sp>
        <p:nvSpPr>
          <p:cNvPr id="4" name="Slide Number Placeholder 3"/>
          <p:cNvSpPr>
            <a:spLocks noGrp="1"/>
          </p:cNvSpPr>
          <p:nvPr>
            <p:ph type="sldNum" sz="quarter" idx="10"/>
          </p:nvPr>
        </p:nvSpPr>
        <p:spPr/>
        <p:txBody>
          <a:bodyPr/>
          <a:lstStyle/>
          <a:p>
            <a:fld id="{E9609B06-2DF8-B042-A456-935B02959AFD}" type="slidenum">
              <a:rPr lang="en-US" smtClean="0"/>
              <a:t>13</a:t>
            </a:fld>
            <a:endParaRPr lang="en-US"/>
          </a:p>
        </p:txBody>
      </p:sp>
    </p:spTree>
    <p:extLst>
      <p:ext uri="{BB962C8B-B14F-4D97-AF65-F5344CB8AC3E}">
        <p14:creationId xmlns:p14="http://schemas.microsoft.com/office/powerpoint/2010/main" val="1476123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A6DAB8C0-DE01-6C46-8A3C-41623BCA5228}" type="datetimeFigureOut">
              <a:rPr lang="en-US" smtClean="0"/>
              <a:t>4/20/20</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03F1B9D6-38DA-D540-99FF-3251809E4745}"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DAB8C0-DE01-6C46-8A3C-41623BCA5228}" type="datetimeFigureOut">
              <a:rPr lang="en-US" smtClean="0"/>
              <a:t>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F1B9D6-38DA-D540-99FF-3251809E474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A6DAB8C0-DE01-6C46-8A3C-41623BCA5228}" type="datetimeFigureOut">
              <a:rPr lang="en-US" smtClean="0"/>
              <a:t>4/20/20</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03F1B9D6-38DA-D540-99FF-3251809E4745}"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6DAB8C0-DE01-6C46-8A3C-41623BCA5228}" type="datetimeFigureOut">
              <a:rPr lang="en-US" smtClean="0"/>
              <a:t>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F1B9D6-38DA-D540-99FF-3251809E474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6DAB8C0-DE01-6C46-8A3C-41623BCA5228}" type="datetimeFigureOut">
              <a:rPr lang="en-US" smtClean="0"/>
              <a:t>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F1B9D6-38DA-D540-99FF-3251809E474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6DAB8C0-DE01-6C46-8A3C-41623BCA5228}" type="datetimeFigureOut">
              <a:rPr lang="en-US" smtClean="0"/>
              <a:t>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F1B9D6-38DA-D540-99FF-3251809E474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DAB8C0-DE01-6C46-8A3C-41623BCA5228}" type="datetimeFigureOut">
              <a:rPr lang="en-US" smtClean="0"/>
              <a:t>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F1B9D6-38DA-D540-99FF-3251809E474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A6DAB8C0-DE01-6C46-8A3C-41623BCA5228}" type="datetimeFigureOut">
              <a:rPr lang="en-US" smtClean="0"/>
              <a:t>4/20/20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03F1B9D6-38DA-D540-99FF-3251809E4745}"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A6DAB8C0-DE01-6C46-8A3C-41623BCA5228}" type="datetimeFigureOut">
              <a:rPr lang="en-US" smtClean="0"/>
              <a:t>4/20/20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r>
              <a:rPr lang="en-US" smtClean="0"/>
              <a:t>
              </a:t>
            </a:r>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03F1B9D6-38DA-D540-99FF-3251809E4745}"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DAB8C0-DE01-6C46-8A3C-41623BCA5228}" type="datetimeFigureOut">
              <a:rPr lang="en-US" smtClean="0"/>
              <a:t>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F1B9D6-38DA-D540-99FF-3251809E474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DAB8C0-DE01-6C46-8A3C-41623BCA5228}" type="datetimeFigureOut">
              <a:rPr lang="en-US" smtClean="0"/>
              <a:t>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F1B9D6-38DA-D540-99FF-3251809E474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A6DAB8C0-DE01-6C46-8A3C-41623BCA5228}" type="datetimeFigureOut">
              <a:rPr lang="en-US" smtClean="0"/>
              <a:t>4/20/20</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03F1B9D6-38DA-D540-99FF-3251809E4745}"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378944318"/>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notesSlide" Target="../notesSlides/notesSlide1.xml"/><Relationship Id="rId5" Type="http://schemas.openxmlformats.org/officeDocument/2006/relationships/image" Target="../media/image1.png"/><Relationship Id="rId1" Type="http://schemas.microsoft.com/office/2007/relationships/media" Target="../media/media1.m4a"/><Relationship Id="rId2" Type="http://schemas.openxmlformats.org/officeDocument/2006/relationships/audio" Target="../media/media1.m4a"/></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xml"/><Relationship Id="rId5" Type="http://schemas.openxmlformats.org/officeDocument/2006/relationships/image" Target="../media/image2.tiff"/><Relationship Id="rId6" Type="http://schemas.openxmlformats.org/officeDocument/2006/relationships/image" Target="../media/image1.png"/><Relationship Id="rId1" Type="http://schemas.microsoft.com/office/2007/relationships/media" Target="../media/media2.m4a"/><Relationship Id="rId2" Type="http://schemas.openxmlformats.org/officeDocument/2006/relationships/audio" Target="../media/media2.m4a"/></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3.xml"/><Relationship Id="rId5" Type="http://schemas.openxmlformats.org/officeDocument/2006/relationships/image" Target="../media/image3.tiff"/><Relationship Id="rId6" Type="http://schemas.openxmlformats.org/officeDocument/2006/relationships/image" Target="../media/image1.png"/><Relationship Id="rId1" Type="http://schemas.microsoft.com/office/2007/relationships/media" Target="../media/media3.m4a"/><Relationship Id="rId2" Type="http://schemas.openxmlformats.org/officeDocument/2006/relationships/audio" Target="../media/media3.m4a"/></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4.xml"/><Relationship Id="rId5" Type="http://schemas.openxmlformats.org/officeDocument/2006/relationships/image" Target="../media/image4.tiff"/><Relationship Id="rId6" Type="http://schemas.openxmlformats.org/officeDocument/2006/relationships/image" Target="../media/image1.png"/><Relationship Id="rId1" Type="http://schemas.microsoft.com/office/2007/relationships/media" Target="../media/media4.m4a"/><Relationship Id="rId2" Type="http://schemas.openxmlformats.org/officeDocument/2006/relationships/audio" Target="../media/media4.m4a"/></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5.xml"/><Relationship Id="rId5" Type="http://schemas.openxmlformats.org/officeDocument/2006/relationships/image" Target="../media/image5.tiff"/><Relationship Id="rId6" Type="http://schemas.openxmlformats.org/officeDocument/2006/relationships/image" Target="../media/image1.png"/><Relationship Id="rId1" Type="http://schemas.microsoft.com/office/2007/relationships/media" Target="../media/media5.m4a"/><Relationship Id="rId2" Type="http://schemas.openxmlformats.org/officeDocument/2006/relationships/audio" Target="../media/media5.m4a"/></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6.xml"/><Relationship Id="rId5" Type="http://schemas.openxmlformats.org/officeDocument/2006/relationships/image" Target="../media/image6.tiff"/><Relationship Id="rId6" Type="http://schemas.openxmlformats.org/officeDocument/2006/relationships/image" Target="../media/image7.tiff"/><Relationship Id="rId7" Type="http://schemas.openxmlformats.org/officeDocument/2006/relationships/image" Target="../media/image1.png"/><Relationship Id="rId1" Type="http://schemas.microsoft.com/office/2007/relationships/media" Target="../media/media6.m4a"/><Relationship Id="rId2" Type="http://schemas.openxmlformats.org/officeDocument/2006/relationships/audio" Target="../media/media6.m4a"/></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7.xml"/><Relationship Id="rId5" Type="http://schemas.openxmlformats.org/officeDocument/2006/relationships/image" Target="../media/image8.tiff"/><Relationship Id="rId6" Type="http://schemas.openxmlformats.org/officeDocument/2006/relationships/image" Target="../media/image1.png"/><Relationship Id="rId1" Type="http://schemas.microsoft.com/office/2007/relationships/media" Target="../media/media7.m4a"/><Relationship Id="rId2" Type="http://schemas.openxmlformats.org/officeDocument/2006/relationships/audio" Target="../media/media7.m4a"/></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8.xml"/><Relationship Id="rId5" Type="http://schemas.openxmlformats.org/officeDocument/2006/relationships/image" Target="../media/image9.tiff"/><Relationship Id="rId6" Type="http://schemas.openxmlformats.org/officeDocument/2006/relationships/image" Target="../media/image1.png"/><Relationship Id="rId1" Type="http://schemas.microsoft.com/office/2007/relationships/media" Target="../media/media8.m4a"/><Relationship Id="rId2" Type="http://schemas.openxmlformats.org/officeDocument/2006/relationships/audio" Target="../media/media8.m4a"/></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9.xml"/><Relationship Id="rId5" Type="http://schemas.openxmlformats.org/officeDocument/2006/relationships/image" Target="../media/image1.png"/><Relationship Id="rId1" Type="http://schemas.microsoft.com/office/2007/relationships/media" Target="../media/media9.m4a"/><Relationship Id="rId2" Type="http://schemas.openxmlformats.org/officeDocument/2006/relationships/audio" Target="../media/media9.m4a"/></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0.xml"/><Relationship Id="rId5" Type="http://schemas.openxmlformats.org/officeDocument/2006/relationships/image" Target="../media/image10.tiff"/><Relationship Id="rId6" Type="http://schemas.openxmlformats.org/officeDocument/2006/relationships/image" Target="../media/image1.png"/><Relationship Id="rId1" Type="http://schemas.microsoft.com/office/2007/relationships/media" Target="../media/media10.m4a"/><Relationship Id="rId2" Type="http://schemas.openxmlformats.org/officeDocument/2006/relationships/audio" Target="../media/media10.m4a"/></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1.xml"/><Relationship Id="rId5" Type="http://schemas.openxmlformats.org/officeDocument/2006/relationships/image" Target="../media/image11.tiff"/><Relationship Id="rId6" Type="http://schemas.openxmlformats.org/officeDocument/2006/relationships/image" Target="../media/image1.png"/><Relationship Id="rId1" Type="http://schemas.microsoft.com/office/2007/relationships/media" Target="../media/media11.m4a"/><Relationship Id="rId2" Type="http://schemas.openxmlformats.org/officeDocument/2006/relationships/audio" Target="../media/media11.m4a"/></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2.xml"/><Relationship Id="rId5" Type="http://schemas.openxmlformats.org/officeDocument/2006/relationships/image" Target="../media/image1.png"/><Relationship Id="rId1" Type="http://schemas.microsoft.com/office/2007/relationships/media" Target="../media/media12.m4a"/><Relationship Id="rId2" Type="http://schemas.openxmlformats.org/officeDocument/2006/relationships/audio" Target="../media/media12.m4a"/></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3.xml"/><Relationship Id="rId5" Type="http://schemas.openxmlformats.org/officeDocument/2006/relationships/image" Target="../media/image1.png"/><Relationship Id="rId1" Type="http://schemas.microsoft.com/office/2007/relationships/media" Target="../media/media13.m4a"/><Relationship Id="rId2" Type="http://schemas.openxmlformats.org/officeDocument/2006/relationships/audio" Target="../media/media13.m4a"/></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The Odeon of Herodes Atticus:</a:t>
            </a:r>
            <a:endParaRPr lang="en-US" dirty="0"/>
          </a:p>
        </p:txBody>
      </p:sp>
      <p:sp>
        <p:nvSpPr>
          <p:cNvPr id="3" name="Subtitle 2"/>
          <p:cNvSpPr>
            <a:spLocks noGrp="1"/>
          </p:cNvSpPr>
          <p:nvPr>
            <p:ph type="subTitle" idx="1"/>
          </p:nvPr>
        </p:nvSpPr>
        <p:spPr/>
        <p:txBody>
          <a:bodyPr>
            <a:normAutofit fontScale="92500" lnSpcReduction="10000"/>
          </a:bodyPr>
          <a:lstStyle/>
          <a:p>
            <a:r>
              <a:rPr lang="en-US" dirty="0" smtClean="0"/>
              <a:t>It’s Meaning in Relation to the Bicultural Marriage of Herodes Atticus and Regilla, and his Grieving after her Death.</a:t>
            </a:r>
            <a:endParaRPr lang="en-US" dirty="0"/>
          </a:p>
        </p:txBody>
      </p:sp>
      <p:sp>
        <p:nvSpPr>
          <p:cNvPr id="4" name="Subtitle 2"/>
          <p:cNvSpPr txBox="1">
            <a:spLocks/>
          </p:cNvSpPr>
          <p:nvPr/>
        </p:nvSpPr>
        <p:spPr>
          <a:xfrm>
            <a:off x="4362295" y="5771763"/>
            <a:ext cx="3466894" cy="883037"/>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112000"/>
              </a:lnSpc>
              <a:spcBef>
                <a:spcPts val="0"/>
              </a:spcBef>
              <a:spcAft>
                <a:spcPts val="0"/>
              </a:spcAft>
              <a:buFont typeface="Franklin Gothic Book" panose="020B0503020102020204" pitchFamily="34" charset="0"/>
              <a:buNone/>
              <a:defRPr sz="2300" kern="1200" baseline="0">
                <a:solidFill>
                  <a:schemeClr val="tx2"/>
                </a:solidFill>
                <a:latin typeface="+mn-lt"/>
                <a:ea typeface="+mn-ea"/>
                <a:cs typeface="+mn-cs"/>
              </a:defRPr>
            </a:lvl1pPr>
            <a:lvl2pPr marL="457200" indent="0" algn="ctr" defTabSz="914400" rtl="0" eaLnBrk="1" latinLnBrk="0" hangingPunct="1">
              <a:lnSpc>
                <a:spcPct val="94000"/>
              </a:lnSpc>
              <a:spcBef>
                <a:spcPts val="500"/>
              </a:spcBef>
              <a:spcAft>
                <a:spcPts val="200"/>
              </a:spcAft>
              <a:buFont typeface="Franklin Gothic Book" panose="020B0503020102020204" pitchFamily="34" charset="0"/>
              <a:buNone/>
              <a:defRPr sz="2000" i="1" kern="1200" baseline="0">
                <a:solidFill>
                  <a:schemeClr val="tx2"/>
                </a:solidFill>
                <a:latin typeface="+mn-lt"/>
                <a:ea typeface="+mn-ea"/>
                <a:cs typeface="+mn-cs"/>
              </a:defRPr>
            </a:lvl2pPr>
            <a:lvl3pPr marL="914400" indent="0" algn="ctr" defTabSz="914400" rtl="0" eaLnBrk="1" latinLnBrk="0" hangingPunct="1">
              <a:lnSpc>
                <a:spcPct val="94000"/>
              </a:lnSpc>
              <a:spcBef>
                <a:spcPts val="500"/>
              </a:spcBef>
              <a:spcAft>
                <a:spcPts val="200"/>
              </a:spcAft>
              <a:buFont typeface="Franklin Gothic Book" panose="020B0503020102020204" pitchFamily="34" charset="0"/>
              <a:buNone/>
              <a:defRPr sz="1800" kern="1200" baseline="0">
                <a:solidFill>
                  <a:schemeClr val="tx2"/>
                </a:solidFill>
                <a:latin typeface="+mn-lt"/>
                <a:ea typeface="+mn-ea"/>
                <a:cs typeface="+mn-cs"/>
              </a:defRPr>
            </a:lvl3pPr>
            <a:lvl4pPr marL="13716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4pPr>
            <a:lvl5pPr marL="18288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5pPr>
            <a:lvl6pPr marL="22860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6pPr>
            <a:lvl7pPr marL="27432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7pPr>
            <a:lvl8pPr marL="32004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8pPr>
            <a:lvl9pPr marL="36576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9pPr>
          </a:lstStyle>
          <a:p>
            <a:r>
              <a:rPr lang="en-US" dirty="0" smtClean="0"/>
              <a:t>Emily Sykes</a:t>
            </a:r>
          </a:p>
          <a:p>
            <a:r>
              <a:rPr lang="en-US" dirty="0" smtClean="0"/>
              <a:t>1700547</a:t>
            </a:r>
          </a:p>
          <a:p>
            <a:r>
              <a:rPr lang="en-US" dirty="0" smtClean="0"/>
              <a:t>HPAH6073</a:t>
            </a:r>
            <a:endParaRPr lang="en-US" dirty="0"/>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398063517"/>
      </p:ext>
    </p:extLst>
  </p:cSld>
  <p:clrMapOvr>
    <a:masterClrMapping/>
  </p:clrMapOvr>
  <mc:AlternateContent xmlns:mc="http://schemas.openxmlformats.org/markup-compatibility/2006" xmlns:p14="http://schemas.microsoft.com/office/powerpoint/2010/main">
    <mc:Choice Requires="p14">
      <p:transition spd="slow" p14:dur="2000" advTm="24245"/>
    </mc:Choice>
    <mc:Fallback xmlns="">
      <p:transition spd="slow" advTm="242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599" y="685800"/>
            <a:ext cx="9799983" cy="1485900"/>
          </a:xfrm>
        </p:spPr>
        <p:txBody>
          <a:bodyPr/>
          <a:lstStyle/>
          <a:p>
            <a:r>
              <a:rPr lang="en-US" dirty="0" smtClean="0"/>
              <a:t>Location</a:t>
            </a:r>
            <a:endParaRPr lang="en-US" dirty="0"/>
          </a:p>
        </p:txBody>
      </p:sp>
      <p:sp>
        <p:nvSpPr>
          <p:cNvPr id="3" name="Content Placeholder 2"/>
          <p:cNvSpPr>
            <a:spLocks noGrp="1"/>
          </p:cNvSpPr>
          <p:nvPr>
            <p:ph idx="1"/>
          </p:nvPr>
        </p:nvSpPr>
        <p:spPr>
          <a:xfrm>
            <a:off x="1219199" y="4783297"/>
            <a:ext cx="4758267" cy="1557867"/>
          </a:xfrm>
        </p:spPr>
        <p:txBody>
          <a:bodyPr>
            <a:normAutofit/>
          </a:bodyPr>
          <a:lstStyle/>
          <a:p>
            <a:r>
              <a:rPr lang="en-US" dirty="0" smtClean="0"/>
              <a:t>Excavated: 1857 </a:t>
            </a:r>
            <a:r>
              <a:rPr lang="en-US" b="1" dirty="0" smtClean="0"/>
              <a:t>(Lonely Planet)</a:t>
            </a:r>
          </a:p>
          <a:p>
            <a:r>
              <a:rPr lang="en-US" dirty="0" smtClean="0"/>
              <a:t>Restored: 1950s</a:t>
            </a:r>
          </a:p>
          <a:p>
            <a:r>
              <a:rPr lang="en-US" dirty="0" smtClean="0"/>
              <a:t>Grand reopening: 1955</a:t>
            </a:r>
            <a:endParaRPr lang="en-US" dirty="0"/>
          </a:p>
        </p:txBody>
      </p:sp>
      <p:sp>
        <p:nvSpPr>
          <p:cNvPr id="4" name="Content Placeholder 2"/>
          <p:cNvSpPr txBox="1">
            <a:spLocks/>
          </p:cNvSpPr>
          <p:nvPr/>
        </p:nvSpPr>
        <p:spPr>
          <a:xfrm>
            <a:off x="6553200" y="2285999"/>
            <a:ext cx="5029200" cy="4055165"/>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endParaRPr lang="en-US" dirty="0"/>
          </a:p>
        </p:txBody>
      </p:sp>
      <p:sp>
        <p:nvSpPr>
          <p:cNvPr id="7" name="Content Placeholder 2"/>
          <p:cNvSpPr txBox="1">
            <a:spLocks/>
          </p:cNvSpPr>
          <p:nvPr/>
        </p:nvSpPr>
        <p:spPr>
          <a:xfrm>
            <a:off x="1219199" y="1428750"/>
            <a:ext cx="10589592" cy="320444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US" dirty="0" smtClean="0"/>
              <a:t>Built: 160-174 AD </a:t>
            </a:r>
            <a:r>
              <a:rPr lang="en-US" b="1" dirty="0" smtClean="0"/>
              <a:t>(The Ancient Theatre Archive </a:t>
            </a:r>
            <a:r>
              <a:rPr lang="mr-IN" b="1" dirty="0" smtClean="0"/>
              <a:t>–</a:t>
            </a:r>
            <a:r>
              <a:rPr lang="en-US" b="1" dirty="0" smtClean="0"/>
              <a:t> Greek and Roman Theatre Specification Table)</a:t>
            </a:r>
          </a:p>
          <a:p>
            <a:r>
              <a:rPr lang="en-US" dirty="0" smtClean="0"/>
              <a:t>On Southern slopes of Acropolis </a:t>
            </a:r>
            <a:r>
              <a:rPr lang="en-US" b="1" dirty="0" smtClean="0"/>
              <a:t>(Athens Epidaurus Festival)</a:t>
            </a:r>
          </a:p>
          <a:p>
            <a:r>
              <a:rPr lang="en-US" dirty="0" smtClean="0"/>
              <a:t>In memory of Regilla </a:t>
            </a:r>
            <a:r>
              <a:rPr lang="en-US" b="1" dirty="0" smtClean="0"/>
              <a:t>(</a:t>
            </a:r>
            <a:r>
              <a:rPr lang="en-US" b="1" dirty="0" err="1" smtClean="0"/>
              <a:t>Livius</a:t>
            </a:r>
            <a:r>
              <a:rPr lang="en-US" b="1" dirty="0" smtClean="0"/>
              <a:t>)</a:t>
            </a:r>
          </a:p>
          <a:p>
            <a:r>
              <a:rPr lang="en-US" dirty="0" smtClean="0"/>
              <a:t>Comparison to the </a:t>
            </a:r>
            <a:r>
              <a:rPr lang="en-US" dirty="0" err="1" smtClean="0"/>
              <a:t>Patrae</a:t>
            </a:r>
            <a:r>
              <a:rPr lang="en-US" dirty="0" smtClean="0"/>
              <a:t> Music Hall:</a:t>
            </a:r>
          </a:p>
          <a:p>
            <a:r>
              <a:rPr lang="en-US" b="1" i="1" dirty="0" smtClean="0"/>
              <a:t>‘The Music Hall is in every way the finest in Greece, except, of course, the one at Athens’ (Paus. 7.20.6)</a:t>
            </a:r>
          </a:p>
          <a:p>
            <a:r>
              <a:rPr lang="en-US" b="1" i="1" dirty="0" smtClean="0"/>
              <a:t>‘Unrivalled in size and magnificence’ (Paus. 7.20.6)</a:t>
            </a:r>
          </a:p>
        </p:txBody>
      </p:sp>
      <p:pic>
        <p:nvPicPr>
          <p:cNvPr id="8" name="Picture 7"/>
          <p:cNvPicPr>
            <a:picLocks noChangeAspect="1"/>
          </p:cNvPicPr>
          <p:nvPr/>
        </p:nvPicPr>
        <p:blipFill>
          <a:blip r:embed="rId5"/>
          <a:stretch>
            <a:fillRect/>
          </a:stretch>
        </p:blipFill>
        <p:spPr>
          <a:xfrm>
            <a:off x="7307557" y="4030133"/>
            <a:ext cx="4656342" cy="2630833"/>
          </a:xfrm>
          <a:prstGeom prst="rect">
            <a:avLst/>
          </a:prstGeom>
        </p:spPr>
      </p:pic>
      <p:sp>
        <p:nvSpPr>
          <p:cNvPr id="10" name="Oval 9"/>
          <p:cNvSpPr/>
          <p:nvPr/>
        </p:nvSpPr>
        <p:spPr>
          <a:xfrm>
            <a:off x="7165293" y="5144467"/>
            <a:ext cx="1165907" cy="1117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4707467" y="5997295"/>
            <a:ext cx="2457826" cy="523220"/>
          </a:xfrm>
          <a:prstGeom prst="rect">
            <a:avLst/>
          </a:prstGeom>
          <a:noFill/>
        </p:spPr>
        <p:txBody>
          <a:bodyPr wrap="square" rtlCol="0">
            <a:spAutoFit/>
          </a:bodyPr>
          <a:lstStyle/>
          <a:p>
            <a:pPr algn="r"/>
            <a:r>
              <a:rPr lang="en-US" sz="1400" i="1" dirty="0" err="1" smtClean="0"/>
              <a:t>Tomisti</a:t>
            </a:r>
            <a:r>
              <a:rPr lang="en-US" sz="1400" i="1" dirty="0" smtClean="0"/>
              <a:t> and </a:t>
            </a:r>
            <a:r>
              <a:rPr lang="en-US" sz="1400" i="1" dirty="0" err="1" smtClean="0"/>
              <a:t>Qirille</a:t>
            </a:r>
            <a:r>
              <a:rPr lang="en-US" sz="1400" i="1" dirty="0" smtClean="0"/>
              <a:t>, 2018, Plan Acropolis of Athens</a:t>
            </a:r>
            <a:endParaRPr lang="en-US" sz="1400" i="1" dirty="0"/>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064509512"/>
      </p:ext>
    </p:extLst>
  </p:cSld>
  <p:clrMapOvr>
    <a:masterClrMapping/>
  </p:clrMapOvr>
  <mc:AlternateContent xmlns:mc="http://schemas.openxmlformats.org/markup-compatibility/2006" xmlns:p14="http://schemas.microsoft.com/office/powerpoint/2010/main">
    <mc:Choice Requires="p14">
      <p:transition spd="slow" p14:dur="2000" advTm="32462"/>
    </mc:Choice>
    <mc:Fallback xmlns="">
      <p:transition spd="slow" advTm="324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Modern use</a:t>
            </a:r>
            <a:endParaRPr lang="en-US" dirty="0"/>
          </a:p>
        </p:txBody>
      </p:sp>
      <p:sp>
        <p:nvSpPr>
          <p:cNvPr id="3" name="Content Placeholder 2"/>
          <p:cNvSpPr>
            <a:spLocks noGrp="1"/>
          </p:cNvSpPr>
          <p:nvPr>
            <p:ph idx="1"/>
          </p:nvPr>
        </p:nvSpPr>
        <p:spPr>
          <a:xfrm>
            <a:off x="1371601" y="1490133"/>
            <a:ext cx="5181600" cy="4825999"/>
          </a:xfrm>
        </p:spPr>
        <p:txBody>
          <a:bodyPr>
            <a:normAutofit/>
          </a:bodyPr>
          <a:lstStyle/>
          <a:p>
            <a:r>
              <a:rPr lang="en-US" dirty="0" smtClean="0"/>
              <a:t>Once Greece won their independence, pressure to use ancient theatres to consolidate their identity through their history</a:t>
            </a:r>
          </a:p>
          <a:p>
            <a:r>
              <a:rPr lang="en-US" dirty="0" smtClean="0"/>
              <a:t>1867: Theatre put to use, first ancient drama production</a:t>
            </a:r>
          </a:p>
          <a:p>
            <a:r>
              <a:rPr lang="en-US" dirty="0" smtClean="0"/>
              <a:t>Reconstructions in 1898, 1900, 1922</a:t>
            </a:r>
          </a:p>
          <a:p>
            <a:r>
              <a:rPr lang="en-US" dirty="0" smtClean="0"/>
              <a:t>1924: Professional Theatre School founded, Odeon of Herodes Atticus now an established venue for ancient drama productions</a:t>
            </a:r>
          </a:p>
          <a:p>
            <a:r>
              <a:rPr lang="en-US" dirty="0" smtClean="0"/>
              <a:t>1932</a:t>
            </a:r>
            <a:r>
              <a:rPr lang="en-US" dirty="0"/>
              <a:t>: National Theatre founded, more research now able to be conducted for staging of ancient plays and </a:t>
            </a:r>
            <a:r>
              <a:rPr lang="en-US" dirty="0" smtClean="0"/>
              <a:t>dramas</a:t>
            </a:r>
            <a:endParaRPr lang="en-US" dirty="0"/>
          </a:p>
        </p:txBody>
      </p:sp>
      <p:sp>
        <p:nvSpPr>
          <p:cNvPr id="4" name="TextBox 3"/>
          <p:cNvSpPr txBox="1"/>
          <p:nvPr/>
        </p:nvSpPr>
        <p:spPr>
          <a:xfrm>
            <a:off x="778933" y="6485465"/>
            <a:ext cx="2946400" cy="372535"/>
          </a:xfrm>
          <a:prstGeom prst="rect">
            <a:avLst/>
          </a:prstGeom>
          <a:noFill/>
        </p:spPr>
        <p:txBody>
          <a:bodyPr wrap="square" rtlCol="0">
            <a:spAutoFit/>
          </a:bodyPr>
          <a:lstStyle/>
          <a:p>
            <a:r>
              <a:rPr lang="en-US" dirty="0" smtClean="0"/>
              <a:t>Athens Epidaurus Festival</a:t>
            </a:r>
            <a:endParaRPr lang="en-US" dirty="0"/>
          </a:p>
        </p:txBody>
      </p:sp>
      <p:pic>
        <p:nvPicPr>
          <p:cNvPr id="5" name="Picture 4"/>
          <p:cNvPicPr>
            <a:picLocks noChangeAspect="1"/>
          </p:cNvPicPr>
          <p:nvPr/>
        </p:nvPicPr>
        <p:blipFill>
          <a:blip r:embed="rId5"/>
          <a:stretch>
            <a:fillRect/>
          </a:stretch>
        </p:blipFill>
        <p:spPr>
          <a:xfrm>
            <a:off x="6779084" y="4031472"/>
            <a:ext cx="3967833" cy="2640260"/>
          </a:xfrm>
          <a:prstGeom prst="rect">
            <a:avLst/>
          </a:prstGeom>
        </p:spPr>
      </p:pic>
      <p:sp>
        <p:nvSpPr>
          <p:cNvPr id="6" name="Content Placeholder 2"/>
          <p:cNvSpPr txBox="1">
            <a:spLocks/>
          </p:cNvSpPr>
          <p:nvPr/>
        </p:nvSpPr>
        <p:spPr>
          <a:xfrm>
            <a:off x="6553201" y="1490133"/>
            <a:ext cx="5181600" cy="4825999"/>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US" dirty="0" smtClean="0"/>
              <a:t>1947: Archaeological Council started the </a:t>
            </a:r>
            <a:r>
              <a:rPr lang="en-US" dirty="0" err="1" smtClean="0"/>
              <a:t>remarbling</a:t>
            </a:r>
            <a:r>
              <a:rPr lang="en-US" dirty="0" smtClean="0"/>
              <a:t> of the Odeon, also rebuilding of interior and exterior to help performances that took place</a:t>
            </a:r>
          </a:p>
          <a:p>
            <a:r>
              <a:rPr lang="en-US" dirty="0" smtClean="0"/>
              <a:t>Athens Festival takes place at theatre every summer, 2019 included a performance of </a:t>
            </a:r>
            <a:r>
              <a:rPr lang="en-US" i="1" dirty="0" smtClean="0"/>
              <a:t>The Clouds </a:t>
            </a:r>
            <a:r>
              <a:rPr lang="en-US" dirty="0" smtClean="0"/>
              <a:t>by Aristophanes</a:t>
            </a:r>
            <a:endParaRPr lang="en-US" dirty="0"/>
          </a:p>
        </p:txBody>
      </p:sp>
      <p:sp>
        <p:nvSpPr>
          <p:cNvPr id="7" name="TextBox 6"/>
          <p:cNvSpPr txBox="1"/>
          <p:nvPr/>
        </p:nvSpPr>
        <p:spPr>
          <a:xfrm>
            <a:off x="10746918" y="5506866"/>
            <a:ext cx="1445082" cy="1169551"/>
          </a:xfrm>
          <a:prstGeom prst="rect">
            <a:avLst/>
          </a:prstGeom>
          <a:noFill/>
        </p:spPr>
        <p:txBody>
          <a:bodyPr wrap="square" rtlCol="0">
            <a:spAutoFit/>
          </a:bodyPr>
          <a:lstStyle/>
          <a:p>
            <a:r>
              <a:rPr lang="en-US" sz="1400" i="1" dirty="0" err="1" smtClean="0"/>
              <a:t>Nikthestunned</a:t>
            </a:r>
            <a:r>
              <a:rPr lang="en-US" sz="1400" i="1" dirty="0" smtClean="0"/>
              <a:t> via Wikimedia Commons, 2013, Odeon of Herodes Atticus</a:t>
            </a:r>
            <a:endParaRPr lang="en-US" sz="1400" i="1" dirty="0"/>
          </a:p>
        </p:txBody>
      </p:sp>
      <p:pic>
        <p:nvPicPr>
          <p:cNvPr id="8" name="Sound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850832768"/>
      </p:ext>
    </p:extLst>
  </p:cSld>
  <p:clrMapOvr>
    <a:masterClrMapping/>
  </p:clrMapOvr>
  <mc:AlternateContent xmlns:mc="http://schemas.openxmlformats.org/markup-compatibility/2006" xmlns:p14="http://schemas.microsoft.com/office/powerpoint/2010/main">
    <mc:Choice Requires="p14">
      <p:transition spd="slow" p14:dur="2000" advTm="71940"/>
    </mc:Choice>
    <mc:Fallback xmlns="">
      <p:transition spd="slow" advTm="719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Theatre Layout</a:t>
            </a:r>
            <a:endParaRPr lang="en-US" dirty="0"/>
          </a:p>
        </p:txBody>
      </p:sp>
      <p:sp>
        <p:nvSpPr>
          <p:cNvPr id="3" name="Content Placeholder 2"/>
          <p:cNvSpPr>
            <a:spLocks noGrp="1"/>
          </p:cNvSpPr>
          <p:nvPr>
            <p:ph idx="1"/>
          </p:nvPr>
        </p:nvSpPr>
        <p:spPr>
          <a:xfrm>
            <a:off x="1371600" y="1676401"/>
            <a:ext cx="4792133" cy="4961466"/>
          </a:xfrm>
        </p:spPr>
        <p:txBody>
          <a:bodyPr>
            <a:normAutofit/>
          </a:bodyPr>
          <a:lstStyle/>
          <a:p>
            <a:r>
              <a:rPr lang="en-US" dirty="0"/>
              <a:t>Diameter: 80 </a:t>
            </a:r>
            <a:r>
              <a:rPr lang="en-GB" dirty="0"/>
              <a:t>metres</a:t>
            </a:r>
          </a:p>
          <a:p>
            <a:r>
              <a:rPr lang="en-US" dirty="0"/>
              <a:t>Length: 92 metres</a:t>
            </a:r>
          </a:p>
          <a:p>
            <a:r>
              <a:rPr lang="en-US" dirty="0"/>
              <a:t>Height: 28 metres</a:t>
            </a:r>
          </a:p>
          <a:p>
            <a:r>
              <a:rPr lang="en-US" dirty="0"/>
              <a:t>Original seating: 4,800 with 33 rows</a:t>
            </a:r>
          </a:p>
          <a:p>
            <a:r>
              <a:rPr lang="en-US" dirty="0"/>
              <a:t>Post reconstruction: loss of 120 seats</a:t>
            </a:r>
          </a:p>
          <a:p>
            <a:r>
              <a:rPr lang="en-US" dirty="0" smtClean="0"/>
              <a:t>Three-</a:t>
            </a:r>
            <a:r>
              <a:rPr lang="en-US" dirty="0" err="1" smtClean="0"/>
              <a:t>storey</a:t>
            </a:r>
            <a:r>
              <a:rPr lang="en-US" dirty="0" smtClean="0"/>
              <a:t> </a:t>
            </a:r>
            <a:r>
              <a:rPr lang="en-US" dirty="0"/>
              <a:t>stage façade: 3 different </a:t>
            </a:r>
            <a:r>
              <a:rPr lang="en-US" dirty="0" err="1"/>
              <a:t>coloured</a:t>
            </a:r>
            <a:r>
              <a:rPr lang="en-US" dirty="0"/>
              <a:t> marbles</a:t>
            </a:r>
          </a:p>
          <a:p>
            <a:r>
              <a:rPr lang="en-US" dirty="0"/>
              <a:t>Decorative pilasters and statues of imperial family members with Herodes Atticus’ family also mixed </a:t>
            </a:r>
            <a:r>
              <a:rPr lang="en-US" dirty="0" smtClean="0"/>
              <a:t>in</a:t>
            </a:r>
          </a:p>
          <a:p>
            <a:r>
              <a:rPr lang="en-US" dirty="0"/>
              <a:t>Paved orchestra section: black and white marble with </a:t>
            </a:r>
            <a:r>
              <a:rPr lang="en-US" dirty="0" smtClean="0"/>
              <a:t>reconstruction</a:t>
            </a:r>
            <a:endParaRPr lang="en-US" dirty="0"/>
          </a:p>
        </p:txBody>
      </p:sp>
      <p:pic>
        <p:nvPicPr>
          <p:cNvPr id="4" name="Picture 3"/>
          <p:cNvPicPr>
            <a:picLocks noChangeAspect="1"/>
          </p:cNvPicPr>
          <p:nvPr/>
        </p:nvPicPr>
        <p:blipFill>
          <a:blip r:embed="rId5"/>
          <a:stretch>
            <a:fillRect/>
          </a:stretch>
        </p:blipFill>
        <p:spPr>
          <a:xfrm>
            <a:off x="6332817" y="3767665"/>
            <a:ext cx="5537698" cy="2647712"/>
          </a:xfrm>
          <a:prstGeom prst="rect">
            <a:avLst/>
          </a:prstGeom>
        </p:spPr>
      </p:pic>
      <p:sp>
        <p:nvSpPr>
          <p:cNvPr id="6" name="Content Placeholder 2"/>
          <p:cNvSpPr txBox="1">
            <a:spLocks/>
          </p:cNvSpPr>
          <p:nvPr/>
        </p:nvSpPr>
        <p:spPr>
          <a:xfrm>
            <a:off x="6705599" y="1676401"/>
            <a:ext cx="4792133" cy="2116666"/>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US" dirty="0" smtClean="0"/>
              <a:t>Roof: cedar wood?</a:t>
            </a:r>
          </a:p>
          <a:p>
            <a:r>
              <a:rPr lang="en-US" b="1" i="1" dirty="0" smtClean="0"/>
              <a:t>‘the theatre in memory of Regilla, and he made its roof of cedar wood, though this wood is considered costly even for making statues’ (</a:t>
            </a:r>
            <a:r>
              <a:rPr lang="en-US" b="1" i="1" dirty="0" err="1" smtClean="0"/>
              <a:t>Philostratus</a:t>
            </a:r>
            <a:r>
              <a:rPr lang="en-US" b="1" i="1" dirty="0" smtClean="0"/>
              <a:t> VS. 2.551)</a:t>
            </a:r>
          </a:p>
          <a:p>
            <a:endParaRPr lang="en-US" dirty="0"/>
          </a:p>
        </p:txBody>
      </p:sp>
      <p:sp>
        <p:nvSpPr>
          <p:cNvPr id="7" name="TextBox 6"/>
          <p:cNvSpPr txBox="1"/>
          <p:nvPr/>
        </p:nvSpPr>
        <p:spPr>
          <a:xfrm>
            <a:off x="7154334" y="6483978"/>
            <a:ext cx="4191000" cy="307777"/>
          </a:xfrm>
          <a:prstGeom prst="rect">
            <a:avLst/>
          </a:prstGeom>
          <a:noFill/>
        </p:spPr>
        <p:txBody>
          <a:bodyPr wrap="square" rtlCol="0">
            <a:spAutoFit/>
          </a:bodyPr>
          <a:lstStyle/>
          <a:p>
            <a:r>
              <a:rPr lang="en-US" sz="1400" i="1" dirty="0" smtClean="0"/>
              <a:t>Berthold Werner, 2017, Odeon of </a:t>
            </a:r>
            <a:r>
              <a:rPr lang="en-US" sz="1400" i="1" smtClean="0"/>
              <a:t>Herodes Atticus</a:t>
            </a:r>
            <a:endParaRPr lang="en-US" sz="1400" i="1" dirty="0"/>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966721420"/>
      </p:ext>
    </p:extLst>
  </p:cSld>
  <p:clrMapOvr>
    <a:masterClrMapping/>
  </p:clrMapOvr>
  <mc:AlternateContent xmlns:mc="http://schemas.openxmlformats.org/markup-compatibility/2006" xmlns:p14="http://schemas.microsoft.com/office/powerpoint/2010/main">
    <mc:Choice Requires="p14">
      <p:transition spd="slow" p14:dur="2000" advTm="39896"/>
    </mc:Choice>
    <mc:Fallback xmlns="">
      <p:transition spd="slow" advTm="398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Herodes Atticus</a:t>
            </a:r>
            <a:endParaRPr lang="en-US" dirty="0"/>
          </a:p>
        </p:txBody>
      </p:sp>
      <p:sp>
        <p:nvSpPr>
          <p:cNvPr id="3" name="Content Placeholder 2"/>
          <p:cNvSpPr>
            <a:spLocks noGrp="1"/>
          </p:cNvSpPr>
          <p:nvPr>
            <p:ph idx="1"/>
          </p:nvPr>
        </p:nvSpPr>
        <p:spPr>
          <a:xfrm>
            <a:off x="1371601" y="1490134"/>
            <a:ext cx="6671732" cy="4978400"/>
          </a:xfrm>
        </p:spPr>
        <p:txBody>
          <a:bodyPr>
            <a:normAutofit lnSpcReduction="10000"/>
          </a:bodyPr>
          <a:lstStyle/>
          <a:p>
            <a:r>
              <a:rPr lang="en-US" dirty="0" smtClean="0"/>
              <a:t>Approx. 102-177 AD</a:t>
            </a:r>
          </a:p>
          <a:p>
            <a:r>
              <a:rPr lang="en-US" dirty="0" smtClean="0"/>
              <a:t>Greek Orator, Philosopher, Roman Senator, Politician (</a:t>
            </a:r>
            <a:r>
              <a:rPr lang="en-US" dirty="0" err="1" smtClean="0"/>
              <a:t>Papalas</a:t>
            </a:r>
            <a:r>
              <a:rPr lang="en-US" dirty="0" smtClean="0"/>
              <a:t> 1981, p. 173, 175, 180)</a:t>
            </a:r>
          </a:p>
          <a:p>
            <a:r>
              <a:rPr lang="en-US" dirty="0" smtClean="0"/>
              <a:t>Second Sophistic </a:t>
            </a:r>
            <a:r>
              <a:rPr lang="mr-IN" dirty="0" smtClean="0"/>
              <a:t>–</a:t>
            </a:r>
            <a:r>
              <a:rPr lang="en-US" dirty="0" smtClean="0"/>
              <a:t> speeches about the famous historical figures</a:t>
            </a:r>
          </a:p>
          <a:p>
            <a:r>
              <a:rPr lang="en-US" b="1" i="1" dirty="0" smtClean="0"/>
              <a:t>’most celebrated sophist of the second century’  (Henderson 1921: p. xxxiii)</a:t>
            </a:r>
          </a:p>
          <a:p>
            <a:r>
              <a:rPr lang="en-US" dirty="0"/>
              <a:t>Married Regilla: 140 AD (</a:t>
            </a:r>
            <a:r>
              <a:rPr lang="en-US" dirty="0" err="1"/>
              <a:t>Papalas</a:t>
            </a:r>
            <a:r>
              <a:rPr lang="en-US" dirty="0"/>
              <a:t> 1981, p. 180</a:t>
            </a:r>
            <a:r>
              <a:rPr lang="en-US" dirty="0" smtClean="0"/>
              <a:t>)</a:t>
            </a:r>
          </a:p>
          <a:p>
            <a:r>
              <a:rPr lang="en-US" dirty="0" smtClean="0"/>
              <a:t>Relative of Faustina? (</a:t>
            </a:r>
            <a:r>
              <a:rPr lang="en-US" dirty="0" err="1" smtClean="0"/>
              <a:t>Papalas</a:t>
            </a:r>
            <a:r>
              <a:rPr lang="en-US" dirty="0" smtClean="0"/>
              <a:t> 1981, p. 180)</a:t>
            </a:r>
          </a:p>
          <a:p>
            <a:r>
              <a:rPr lang="en-US" dirty="0" smtClean="0"/>
              <a:t>Died at Marathon, buried in stadium east of Athens:</a:t>
            </a:r>
          </a:p>
          <a:p>
            <a:r>
              <a:rPr lang="en-US" dirty="0" smtClean="0"/>
              <a:t>’</a:t>
            </a:r>
            <a:r>
              <a:rPr lang="en-US" b="1" i="1" dirty="0" smtClean="0"/>
              <a:t>though he expired at Marathon and had left directions to his freedmen to bury him there, the Athenians carried him off by the hands of the youths and bore him into the city’ (</a:t>
            </a:r>
            <a:r>
              <a:rPr lang="en-US" b="1" i="1" dirty="0" err="1" smtClean="0"/>
              <a:t>Philostratus</a:t>
            </a:r>
            <a:r>
              <a:rPr lang="en-US" b="1" i="1" dirty="0" smtClean="0"/>
              <a:t> VS. 2.566)</a:t>
            </a:r>
            <a:endParaRPr lang="en-US" b="1" i="1" dirty="0"/>
          </a:p>
        </p:txBody>
      </p:sp>
      <p:pic>
        <p:nvPicPr>
          <p:cNvPr id="4" name="Picture 3"/>
          <p:cNvPicPr>
            <a:picLocks noChangeAspect="1"/>
          </p:cNvPicPr>
          <p:nvPr/>
        </p:nvPicPr>
        <p:blipFill>
          <a:blip r:embed="rId5"/>
          <a:stretch>
            <a:fillRect/>
          </a:stretch>
        </p:blipFill>
        <p:spPr>
          <a:xfrm>
            <a:off x="8187203" y="0"/>
            <a:ext cx="4004797" cy="6858000"/>
          </a:xfrm>
          <a:prstGeom prst="rect">
            <a:avLst/>
          </a:prstGeom>
        </p:spPr>
      </p:pic>
      <p:sp>
        <p:nvSpPr>
          <p:cNvPr id="5" name="TextBox 4"/>
          <p:cNvSpPr txBox="1"/>
          <p:nvPr/>
        </p:nvSpPr>
        <p:spPr>
          <a:xfrm>
            <a:off x="3141069" y="6257723"/>
            <a:ext cx="5046134" cy="523220"/>
          </a:xfrm>
          <a:prstGeom prst="rect">
            <a:avLst/>
          </a:prstGeom>
          <a:noFill/>
        </p:spPr>
        <p:txBody>
          <a:bodyPr wrap="square" rtlCol="0">
            <a:spAutoFit/>
          </a:bodyPr>
          <a:lstStyle/>
          <a:p>
            <a:pPr algn="r"/>
            <a:r>
              <a:rPr lang="en-US" sz="1400" i="1" dirty="0" err="1" smtClean="0"/>
              <a:t>Haiduc</a:t>
            </a:r>
            <a:r>
              <a:rPr lang="en-US" sz="1400" i="1" dirty="0" smtClean="0"/>
              <a:t> via Wikimedia Commons, 2006, Herodes Atticus </a:t>
            </a:r>
            <a:r>
              <a:rPr lang="mr-IN" sz="1400" i="1" dirty="0" smtClean="0"/>
              <a:t>–</a:t>
            </a:r>
            <a:r>
              <a:rPr lang="en-US" sz="1400" i="1" dirty="0" smtClean="0"/>
              <a:t> bust </a:t>
            </a:r>
            <a:r>
              <a:rPr lang="mr-IN" sz="1400" i="1" dirty="0" smtClean="0"/>
              <a:t>–</a:t>
            </a:r>
            <a:r>
              <a:rPr lang="en-US" sz="1400" i="1" dirty="0" smtClean="0"/>
              <a:t> Athens Museum</a:t>
            </a:r>
            <a:endParaRPr lang="en-US" sz="1400" i="1" dirty="0"/>
          </a:p>
        </p:txBody>
      </p:sp>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957734800"/>
      </p:ext>
    </p:extLst>
  </p:cSld>
  <p:clrMapOvr>
    <a:masterClrMapping/>
  </p:clrMapOvr>
  <mc:AlternateContent xmlns:mc="http://schemas.openxmlformats.org/markup-compatibility/2006" xmlns:p14="http://schemas.microsoft.com/office/powerpoint/2010/main">
    <mc:Choice Requires="p14">
      <p:transition spd="slow" p14:dur="2000" advTm="47652"/>
    </mc:Choice>
    <mc:Fallback xmlns="">
      <p:transition spd="slow" advTm="476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and Meaning of Theatre</a:t>
            </a:r>
            <a:endParaRPr lang="en-US" dirty="0"/>
          </a:p>
        </p:txBody>
      </p:sp>
      <p:sp>
        <p:nvSpPr>
          <p:cNvPr id="3" name="Content Placeholder 2"/>
          <p:cNvSpPr>
            <a:spLocks noGrp="1"/>
          </p:cNvSpPr>
          <p:nvPr>
            <p:ph idx="1"/>
          </p:nvPr>
        </p:nvSpPr>
        <p:spPr>
          <a:xfrm>
            <a:off x="1371600" y="1778000"/>
            <a:ext cx="5501782" cy="4267200"/>
          </a:xfrm>
        </p:spPr>
        <p:txBody>
          <a:bodyPr>
            <a:normAutofit/>
          </a:bodyPr>
          <a:lstStyle/>
          <a:p>
            <a:r>
              <a:rPr lang="en-US" dirty="0" smtClean="0"/>
              <a:t>Primary use: music hall:</a:t>
            </a:r>
          </a:p>
          <a:p>
            <a:r>
              <a:rPr lang="en-US" b="1" i="1" dirty="0" smtClean="0"/>
              <a:t>‘Until the construction of this building there was no adequate place for concerts, since the </a:t>
            </a:r>
            <a:r>
              <a:rPr lang="en-US" b="1" i="1" dirty="0" err="1" smtClean="0"/>
              <a:t>Odeion</a:t>
            </a:r>
            <a:r>
              <a:rPr lang="en-US" b="1" i="1" dirty="0" smtClean="0"/>
              <a:t> of Pericles was too small, and the </a:t>
            </a:r>
            <a:r>
              <a:rPr lang="en-US" b="1" i="1" dirty="0" err="1" smtClean="0"/>
              <a:t>Odeion</a:t>
            </a:r>
            <a:r>
              <a:rPr lang="en-US" b="1" i="1" dirty="0" smtClean="0"/>
              <a:t> of Agrippa was used principally as a lecture hall’ (</a:t>
            </a:r>
            <a:r>
              <a:rPr lang="en-US" b="1" i="1" dirty="0" err="1" smtClean="0"/>
              <a:t>Papalas</a:t>
            </a:r>
            <a:r>
              <a:rPr lang="en-US" b="1" i="1" dirty="0" smtClean="0"/>
              <a:t> 1981, p. 178-9)</a:t>
            </a:r>
            <a:endParaRPr lang="en-US" b="1" i="1" dirty="0"/>
          </a:p>
          <a:p>
            <a:r>
              <a:rPr lang="en-US" dirty="0" smtClean="0"/>
              <a:t>Gleason’s comparison of theatre to Odeon to the Nymphaeum at Olympia, another theatre built by Herodes Atticus:</a:t>
            </a:r>
          </a:p>
          <a:p>
            <a:r>
              <a:rPr lang="en-US" b="1" i="1" dirty="0" smtClean="0"/>
              <a:t>’structures play with symmetries and oppositions between Greek and Roman, private and imperial’ (Gleason 2008, p. 9)</a:t>
            </a:r>
          </a:p>
        </p:txBody>
      </p:sp>
      <p:grpSp>
        <p:nvGrpSpPr>
          <p:cNvPr id="9" name="Group 8"/>
          <p:cNvGrpSpPr/>
          <p:nvPr/>
        </p:nvGrpSpPr>
        <p:grpSpPr>
          <a:xfrm>
            <a:off x="9347369" y="1646128"/>
            <a:ext cx="2630439" cy="4924644"/>
            <a:chOff x="6744800" y="1428750"/>
            <a:chExt cx="2630439" cy="4924644"/>
          </a:xfrm>
        </p:grpSpPr>
        <p:pic>
          <p:nvPicPr>
            <p:cNvPr id="5" name="Picture 4"/>
            <p:cNvPicPr>
              <a:picLocks noChangeAspect="1"/>
            </p:cNvPicPr>
            <p:nvPr/>
          </p:nvPicPr>
          <p:blipFill>
            <a:blip r:embed="rId5"/>
            <a:stretch>
              <a:fillRect/>
            </a:stretch>
          </p:blipFill>
          <p:spPr>
            <a:xfrm>
              <a:off x="6744800" y="1428750"/>
              <a:ext cx="2630439" cy="3970537"/>
            </a:xfrm>
            <a:prstGeom prst="rect">
              <a:avLst/>
            </a:prstGeom>
          </p:spPr>
        </p:pic>
        <p:sp>
          <p:nvSpPr>
            <p:cNvPr id="6" name="TextBox 5"/>
            <p:cNvSpPr txBox="1"/>
            <p:nvPr/>
          </p:nvSpPr>
          <p:spPr>
            <a:xfrm>
              <a:off x="6744800" y="5399287"/>
              <a:ext cx="2630439" cy="954107"/>
            </a:xfrm>
            <a:prstGeom prst="rect">
              <a:avLst/>
            </a:prstGeom>
            <a:noFill/>
          </p:spPr>
          <p:txBody>
            <a:bodyPr wrap="square" rtlCol="0">
              <a:spAutoFit/>
            </a:bodyPr>
            <a:lstStyle/>
            <a:p>
              <a:pPr algn="ctr"/>
              <a:r>
                <a:rPr lang="en-US" sz="1400" i="1" dirty="0" smtClean="0"/>
                <a:t>Carole </a:t>
              </a:r>
              <a:r>
                <a:rPr lang="en-US" sz="1400" i="1" dirty="0" err="1" smtClean="0"/>
                <a:t>Raddato</a:t>
              </a:r>
              <a:r>
                <a:rPr lang="en-US" sz="1400" i="1" dirty="0" smtClean="0"/>
                <a:t>, 149-153 AD, Statue of a woman, possibly Regilla, from the Nymphaeum of Herodes Atticus at Olympia</a:t>
              </a:r>
              <a:endParaRPr lang="en-US" sz="1400" i="1" dirty="0"/>
            </a:p>
          </p:txBody>
        </p:sp>
      </p:grpSp>
      <p:grpSp>
        <p:nvGrpSpPr>
          <p:cNvPr id="8" name="Group 7"/>
          <p:cNvGrpSpPr/>
          <p:nvPr/>
        </p:nvGrpSpPr>
        <p:grpSpPr>
          <a:xfrm>
            <a:off x="6993834" y="2653118"/>
            <a:ext cx="2233083" cy="3755094"/>
            <a:chOff x="9669991" y="1428750"/>
            <a:chExt cx="2233083" cy="3755094"/>
          </a:xfrm>
        </p:grpSpPr>
        <p:pic>
          <p:nvPicPr>
            <p:cNvPr id="4" name="Picture 3"/>
            <p:cNvPicPr>
              <a:picLocks noChangeAspect="1"/>
            </p:cNvPicPr>
            <p:nvPr/>
          </p:nvPicPr>
          <p:blipFill>
            <a:blip r:embed="rId6"/>
            <a:stretch>
              <a:fillRect/>
            </a:stretch>
          </p:blipFill>
          <p:spPr>
            <a:xfrm>
              <a:off x="9669991" y="1428750"/>
              <a:ext cx="2233083" cy="2977444"/>
            </a:xfrm>
            <a:prstGeom prst="rect">
              <a:avLst/>
            </a:prstGeom>
          </p:spPr>
        </p:pic>
        <p:sp>
          <p:nvSpPr>
            <p:cNvPr id="7" name="TextBox 6"/>
            <p:cNvSpPr txBox="1"/>
            <p:nvPr/>
          </p:nvSpPr>
          <p:spPr>
            <a:xfrm>
              <a:off x="9669991" y="4445180"/>
              <a:ext cx="2233083" cy="738664"/>
            </a:xfrm>
            <a:prstGeom prst="rect">
              <a:avLst/>
            </a:prstGeom>
            <a:noFill/>
          </p:spPr>
          <p:txBody>
            <a:bodyPr wrap="square" rtlCol="0">
              <a:spAutoFit/>
            </a:bodyPr>
            <a:lstStyle/>
            <a:p>
              <a:pPr algn="ctr"/>
              <a:r>
                <a:rPr lang="en-US" sz="1400" i="1" dirty="0" err="1" smtClean="0"/>
                <a:t>Davide</a:t>
              </a:r>
              <a:r>
                <a:rPr lang="en-US" sz="1400" i="1" dirty="0" smtClean="0"/>
                <a:t> Mauro, 2018, Nymphaeum of Herodes Atticus</a:t>
              </a:r>
              <a:endParaRPr lang="en-US" sz="1400" i="1" dirty="0"/>
            </a:p>
          </p:txBody>
        </p:sp>
      </p:grpSp>
      <p:pic>
        <p:nvPicPr>
          <p:cNvPr id="10" name="Sound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20956669"/>
      </p:ext>
    </p:extLst>
  </p:cSld>
  <p:clrMapOvr>
    <a:masterClrMapping/>
  </p:clrMapOvr>
  <mc:AlternateContent xmlns:mc="http://schemas.openxmlformats.org/markup-compatibility/2006" xmlns:p14="http://schemas.microsoft.com/office/powerpoint/2010/main">
    <mc:Choice Requires="p14">
      <p:transition spd="slow" p14:dur="2000" advTm="46879"/>
    </mc:Choice>
    <mc:Fallback xmlns="">
      <p:transition spd="slow" advTm="468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Regilla’s</a:t>
            </a:r>
            <a:r>
              <a:rPr lang="en-US" dirty="0" smtClean="0"/>
              <a:t> Death</a:t>
            </a:r>
            <a:endParaRPr lang="en-US" dirty="0"/>
          </a:p>
        </p:txBody>
      </p:sp>
      <p:sp>
        <p:nvSpPr>
          <p:cNvPr id="3" name="Content Placeholder 2"/>
          <p:cNvSpPr>
            <a:spLocks noGrp="1"/>
          </p:cNvSpPr>
          <p:nvPr>
            <p:ph idx="1"/>
          </p:nvPr>
        </p:nvSpPr>
        <p:spPr>
          <a:xfrm>
            <a:off x="1371600" y="1625600"/>
            <a:ext cx="6620933" cy="4995334"/>
          </a:xfrm>
        </p:spPr>
        <p:txBody>
          <a:bodyPr>
            <a:normAutofit lnSpcReduction="10000"/>
          </a:bodyPr>
          <a:lstStyle/>
          <a:p>
            <a:r>
              <a:rPr lang="en-US" dirty="0"/>
              <a:t>Her death: false story that she was beat to death during her late stages of pregnancy</a:t>
            </a:r>
          </a:p>
          <a:p>
            <a:r>
              <a:rPr lang="en-US" b="1" i="1" dirty="0"/>
              <a:t>‘A charge of murder was also brought up against Herodes, and it was made up in this way. </a:t>
            </a:r>
            <a:r>
              <a:rPr lang="mr-IN" b="1" i="1" dirty="0"/>
              <a:t>…</a:t>
            </a:r>
            <a:r>
              <a:rPr lang="en-US" b="1" i="1" dirty="0"/>
              <a:t> Herodes ordered his freedman </a:t>
            </a:r>
            <a:r>
              <a:rPr lang="en-US" b="1" i="1" dirty="0" err="1"/>
              <a:t>Alcimedon</a:t>
            </a:r>
            <a:r>
              <a:rPr lang="en-US" b="1" i="1" dirty="0"/>
              <a:t> to beat her up for some slight fault, and the woman died in premature childbirth from a blow in the belly. </a:t>
            </a:r>
            <a:r>
              <a:rPr lang="mr-IN" b="1" i="1" dirty="0"/>
              <a:t>…</a:t>
            </a:r>
            <a:r>
              <a:rPr lang="en-US" b="1" i="1" dirty="0"/>
              <a:t> </a:t>
            </a:r>
            <a:r>
              <a:rPr lang="en-US" b="1" i="1" dirty="0" err="1"/>
              <a:t>Regilla’s</a:t>
            </a:r>
            <a:r>
              <a:rPr lang="en-US" b="1" i="1" dirty="0"/>
              <a:t> brother </a:t>
            </a:r>
            <a:r>
              <a:rPr lang="en-US" b="1" i="1" dirty="0" err="1"/>
              <a:t>Bradaus</a:t>
            </a:r>
            <a:r>
              <a:rPr lang="en-US" b="1" i="1" dirty="0"/>
              <a:t> brought a suit against him for murder </a:t>
            </a:r>
            <a:r>
              <a:rPr lang="mr-IN" b="1" i="1" dirty="0"/>
              <a:t>…</a:t>
            </a:r>
            <a:r>
              <a:rPr lang="en-US" b="1" i="1" dirty="0"/>
              <a:t> Two things helped him in his </a:t>
            </a:r>
            <a:r>
              <a:rPr lang="en-US" b="1" i="1" dirty="0" err="1"/>
              <a:t>defence</a:t>
            </a:r>
            <a:r>
              <a:rPr lang="en-US" b="1" i="1" dirty="0"/>
              <a:t>. </a:t>
            </a:r>
            <a:r>
              <a:rPr lang="mr-IN" b="1" i="1" dirty="0"/>
              <a:t>…</a:t>
            </a:r>
            <a:r>
              <a:rPr lang="en-US" b="1" i="1" dirty="0"/>
              <a:t> secondly, his extraordinary grief of her death </a:t>
            </a:r>
            <a:r>
              <a:rPr lang="mr-IN" b="1" i="1" dirty="0"/>
              <a:t>…</a:t>
            </a:r>
            <a:r>
              <a:rPr lang="en-US" b="1" i="1" dirty="0"/>
              <a:t> For he never would have dedicated to her memory so fine a theatre’ (</a:t>
            </a:r>
            <a:r>
              <a:rPr lang="en-US" b="1" i="1" dirty="0" err="1"/>
              <a:t>Philostratus</a:t>
            </a:r>
            <a:r>
              <a:rPr lang="en-US" b="1" i="1" dirty="0"/>
              <a:t> VS. 2.555-556</a:t>
            </a:r>
            <a:r>
              <a:rPr lang="en-US" b="1" i="1" dirty="0" smtClean="0"/>
              <a:t>)</a:t>
            </a:r>
            <a:endParaRPr lang="en-US" dirty="0" smtClean="0"/>
          </a:p>
          <a:p>
            <a:r>
              <a:rPr lang="en-US" dirty="0" smtClean="0"/>
              <a:t>Inscriptions </a:t>
            </a:r>
            <a:r>
              <a:rPr lang="en-US" dirty="0"/>
              <a:t>added to Odeon of Herodes Atticus after </a:t>
            </a:r>
            <a:r>
              <a:rPr lang="en-US" dirty="0" err="1"/>
              <a:t>Regilla’s</a:t>
            </a:r>
            <a:r>
              <a:rPr lang="en-US" dirty="0"/>
              <a:t> death</a:t>
            </a:r>
          </a:p>
          <a:p>
            <a:r>
              <a:rPr lang="en-US" dirty="0"/>
              <a:t>Meaning of theatre now changed to represent bicultural </a:t>
            </a:r>
            <a:r>
              <a:rPr lang="en-US" dirty="0" smtClean="0"/>
              <a:t>marriage</a:t>
            </a:r>
            <a:endParaRPr lang="en-US" dirty="0"/>
          </a:p>
        </p:txBody>
      </p:sp>
      <p:pic>
        <p:nvPicPr>
          <p:cNvPr id="5" name="Picture 4"/>
          <p:cNvPicPr>
            <a:picLocks noChangeAspect="1"/>
          </p:cNvPicPr>
          <p:nvPr/>
        </p:nvPicPr>
        <p:blipFill>
          <a:blip r:embed="rId5"/>
          <a:stretch>
            <a:fillRect/>
          </a:stretch>
        </p:blipFill>
        <p:spPr>
          <a:xfrm>
            <a:off x="7823199" y="2171700"/>
            <a:ext cx="4124225" cy="2778697"/>
          </a:xfrm>
          <a:prstGeom prst="rect">
            <a:avLst/>
          </a:prstGeom>
        </p:spPr>
      </p:pic>
      <p:sp>
        <p:nvSpPr>
          <p:cNvPr id="6" name="TextBox 5"/>
          <p:cNvSpPr txBox="1"/>
          <p:nvPr/>
        </p:nvSpPr>
        <p:spPr>
          <a:xfrm>
            <a:off x="7823199" y="4950397"/>
            <a:ext cx="4124225" cy="738664"/>
          </a:xfrm>
          <a:prstGeom prst="rect">
            <a:avLst/>
          </a:prstGeom>
          <a:noFill/>
        </p:spPr>
        <p:txBody>
          <a:bodyPr wrap="square" rtlCol="0">
            <a:spAutoFit/>
          </a:bodyPr>
          <a:lstStyle/>
          <a:p>
            <a:pPr algn="ctr"/>
            <a:r>
              <a:rPr lang="en-US" sz="1400" i="1" dirty="0" smtClean="0"/>
              <a:t>Rijksmuseum, 1748-1778, </a:t>
            </a:r>
            <a:r>
              <a:rPr lang="en-US" sz="1400" i="1" dirty="0" err="1" smtClean="0"/>
              <a:t>Tombe</a:t>
            </a:r>
            <a:r>
              <a:rPr lang="en-US" sz="1400" i="1" dirty="0" smtClean="0"/>
              <a:t> van Aspasia </a:t>
            </a:r>
            <a:r>
              <a:rPr lang="en-US" sz="1400" i="1" dirty="0" err="1" smtClean="0"/>
              <a:t>Annia</a:t>
            </a:r>
            <a:r>
              <a:rPr lang="en-US" sz="1400" i="1" dirty="0" smtClean="0"/>
              <a:t> Regilla to Rome </a:t>
            </a:r>
            <a:r>
              <a:rPr lang="en-US" sz="1400" i="1" dirty="0" err="1" smtClean="0"/>
              <a:t>Veduta</a:t>
            </a:r>
            <a:r>
              <a:rPr lang="en-US" sz="1400" i="1" dirty="0" smtClean="0"/>
              <a:t> del </a:t>
            </a:r>
            <a:r>
              <a:rPr lang="en-US" sz="1400" i="1" dirty="0" err="1" smtClean="0"/>
              <a:t>Tempio</a:t>
            </a:r>
            <a:r>
              <a:rPr lang="en-US" sz="1400" i="1" dirty="0" smtClean="0"/>
              <a:t> </a:t>
            </a:r>
            <a:r>
              <a:rPr lang="en-US" sz="1400" i="1" dirty="0" err="1" smtClean="0"/>
              <a:t>delle</a:t>
            </a:r>
            <a:r>
              <a:rPr lang="en-US" sz="1400" i="1" dirty="0" smtClean="0"/>
              <a:t> </a:t>
            </a:r>
            <a:r>
              <a:rPr lang="en-US" sz="1400" i="1" dirty="0" err="1" smtClean="0"/>
              <a:t>Camene</a:t>
            </a:r>
            <a:endParaRPr lang="en-US" sz="1400" i="1" dirty="0"/>
          </a:p>
        </p:txBody>
      </p:sp>
      <p:pic>
        <p:nvPicPr>
          <p:cNvPr id="4" name="Sound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533858620"/>
      </p:ext>
    </p:extLst>
  </p:cSld>
  <p:clrMapOvr>
    <a:masterClrMapping/>
  </p:clrMapOvr>
  <mc:AlternateContent xmlns:mc="http://schemas.openxmlformats.org/markup-compatibility/2006" xmlns:p14="http://schemas.microsoft.com/office/powerpoint/2010/main">
    <mc:Choice Requires="p14">
      <p:transition spd="slow" p14:dur="2000" advTm="42525"/>
    </mc:Choice>
    <mc:Fallback xmlns="">
      <p:transition spd="slow" advTm="425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Bicultural Marriage and his Mourning</a:t>
            </a:r>
            <a:endParaRPr lang="en-US" dirty="0"/>
          </a:p>
        </p:txBody>
      </p:sp>
      <p:sp>
        <p:nvSpPr>
          <p:cNvPr id="3" name="Content Placeholder 2"/>
          <p:cNvSpPr>
            <a:spLocks noGrp="1"/>
          </p:cNvSpPr>
          <p:nvPr>
            <p:ph idx="1"/>
          </p:nvPr>
        </p:nvSpPr>
        <p:spPr>
          <a:xfrm>
            <a:off x="1371600" y="2004059"/>
            <a:ext cx="6282267" cy="3578013"/>
          </a:xfrm>
        </p:spPr>
        <p:txBody>
          <a:bodyPr>
            <a:normAutofit/>
          </a:bodyPr>
          <a:lstStyle/>
          <a:p>
            <a:r>
              <a:rPr lang="en-US" dirty="0"/>
              <a:t>The addition of inscriptions across all buildings </a:t>
            </a:r>
            <a:r>
              <a:rPr lang="en-US" dirty="0" smtClean="0"/>
              <a:t>was a long </a:t>
            </a:r>
            <a:r>
              <a:rPr lang="en-US" dirty="0"/>
              <a:t>display of mourning and </a:t>
            </a:r>
            <a:r>
              <a:rPr lang="en-US" dirty="0" smtClean="0"/>
              <a:t>grief</a:t>
            </a:r>
          </a:p>
          <a:p>
            <a:pPr lvl="1"/>
            <a:r>
              <a:rPr lang="en-US" dirty="0" smtClean="0"/>
              <a:t>Unusual for a Roman aristocrat</a:t>
            </a:r>
          </a:p>
          <a:p>
            <a:r>
              <a:rPr lang="mr-IN" dirty="0" smtClean="0"/>
              <a:t>…</a:t>
            </a:r>
            <a:r>
              <a:rPr lang="en-US" dirty="0" smtClean="0"/>
              <a:t> was supposed to lead the funeral procession </a:t>
            </a:r>
            <a:r>
              <a:rPr lang="mr-IN" dirty="0" smtClean="0"/>
              <a:t>…</a:t>
            </a:r>
            <a:r>
              <a:rPr lang="en-US" dirty="0" smtClean="0"/>
              <a:t> He was expected to return to the world of civic engagement promptly </a:t>
            </a:r>
            <a:r>
              <a:rPr lang="mr-IN" dirty="0" smtClean="0"/>
              <a:t>–</a:t>
            </a:r>
            <a:r>
              <a:rPr lang="en-US" dirty="0" smtClean="0"/>
              <a:t> or, in hyper-masculine mode, continue civic duties without interruption </a:t>
            </a:r>
            <a:r>
              <a:rPr lang="en-US" i="1" dirty="0" smtClean="0"/>
              <a:t>(Gleason 2008, p. 27)</a:t>
            </a:r>
          </a:p>
          <a:p>
            <a:r>
              <a:rPr lang="en-US" dirty="0" smtClean="0"/>
              <a:t>Greek man married into Roman family </a:t>
            </a:r>
            <a:r>
              <a:rPr lang="mr-IN" dirty="0" smtClean="0"/>
              <a:t>–</a:t>
            </a:r>
            <a:r>
              <a:rPr lang="en-US" dirty="0" smtClean="0"/>
              <a:t> contrast of cultures, especially with mourning</a:t>
            </a:r>
          </a:p>
        </p:txBody>
      </p:sp>
      <p:pic>
        <p:nvPicPr>
          <p:cNvPr id="4" name="Picture 3"/>
          <p:cNvPicPr>
            <a:picLocks noChangeAspect="1"/>
          </p:cNvPicPr>
          <p:nvPr/>
        </p:nvPicPr>
        <p:blipFill>
          <a:blip r:embed="rId5"/>
          <a:stretch>
            <a:fillRect/>
          </a:stretch>
        </p:blipFill>
        <p:spPr>
          <a:xfrm>
            <a:off x="8500533" y="1557867"/>
            <a:ext cx="2980266" cy="4470399"/>
          </a:xfrm>
          <a:prstGeom prst="rect">
            <a:avLst/>
          </a:prstGeom>
        </p:spPr>
      </p:pic>
      <p:sp>
        <p:nvSpPr>
          <p:cNvPr id="5" name="TextBox 4"/>
          <p:cNvSpPr txBox="1"/>
          <p:nvPr/>
        </p:nvSpPr>
        <p:spPr>
          <a:xfrm>
            <a:off x="8500533" y="6028266"/>
            <a:ext cx="2980266" cy="523220"/>
          </a:xfrm>
          <a:prstGeom prst="rect">
            <a:avLst/>
          </a:prstGeom>
          <a:noFill/>
        </p:spPr>
        <p:txBody>
          <a:bodyPr wrap="square" rtlCol="0">
            <a:spAutoFit/>
          </a:bodyPr>
          <a:lstStyle/>
          <a:p>
            <a:pPr algn="ctr"/>
            <a:r>
              <a:rPr lang="en-US" sz="1400" i="1" dirty="0" smtClean="0"/>
              <a:t>George E. </a:t>
            </a:r>
            <a:r>
              <a:rPr lang="en-US" sz="1400" i="1" dirty="0" err="1" smtClean="0"/>
              <a:t>Koronaios</a:t>
            </a:r>
            <a:r>
              <a:rPr lang="en-US" sz="1400" i="1" dirty="0" smtClean="0"/>
              <a:t>, 160-180 AD, Grave stele of </a:t>
            </a:r>
            <a:r>
              <a:rPr lang="en-US" sz="1400" i="1" dirty="0" err="1" smtClean="0"/>
              <a:t>Neike</a:t>
            </a:r>
            <a:r>
              <a:rPr lang="en-US" sz="1400" i="1" dirty="0" smtClean="0"/>
              <a:t> from Athens</a:t>
            </a:r>
            <a:endParaRPr lang="en-US" sz="1400" i="1" dirty="0"/>
          </a:p>
        </p:txBody>
      </p:sp>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900246359"/>
      </p:ext>
    </p:extLst>
  </p:cSld>
  <p:clrMapOvr>
    <a:masterClrMapping/>
  </p:clrMapOvr>
  <mc:AlternateContent xmlns:mc="http://schemas.openxmlformats.org/markup-compatibility/2006" xmlns:p14="http://schemas.microsoft.com/office/powerpoint/2010/main">
    <mc:Choice Requires="p14">
      <p:transition spd="slow" p14:dur="2000" advTm="28429"/>
    </mc:Choice>
    <mc:Fallback xmlns="">
      <p:transition spd="slow" advTm="284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Different Mourning Standards?</a:t>
            </a:r>
            <a:endParaRPr lang="en-US" dirty="0"/>
          </a:p>
        </p:txBody>
      </p:sp>
      <p:sp>
        <p:nvSpPr>
          <p:cNvPr id="3" name="Content Placeholder 2"/>
          <p:cNvSpPr>
            <a:spLocks noGrp="1"/>
          </p:cNvSpPr>
          <p:nvPr>
            <p:ph idx="1"/>
          </p:nvPr>
        </p:nvSpPr>
        <p:spPr>
          <a:xfrm>
            <a:off x="1371600" y="1478280"/>
            <a:ext cx="4739640" cy="4998720"/>
          </a:xfrm>
        </p:spPr>
        <p:txBody>
          <a:bodyPr>
            <a:normAutofit/>
          </a:bodyPr>
          <a:lstStyle/>
          <a:p>
            <a:r>
              <a:rPr lang="en-US" b="1" i="1" dirty="0" smtClean="0"/>
              <a:t>For </a:t>
            </a:r>
            <a:r>
              <a:rPr lang="en-US" b="1" i="1" dirty="0"/>
              <a:t>I know and cat set a measure to the magnitude of our loss, taken by itself; </a:t>
            </a:r>
            <a:r>
              <a:rPr lang="mr-IN" b="1" i="1" dirty="0" smtClean="0"/>
              <a:t>…</a:t>
            </a:r>
            <a:r>
              <a:rPr lang="en-US" b="1" i="1" dirty="0" smtClean="0"/>
              <a:t> </a:t>
            </a:r>
            <a:r>
              <a:rPr lang="en-US" b="1" i="1" dirty="0"/>
              <a:t>I do not see, my dear wife, why these things and the like, after delighting us while she lived, should now distress and dismay us as we take thought of them (</a:t>
            </a:r>
            <a:r>
              <a:rPr lang="en-US" b="1" i="1" dirty="0" err="1"/>
              <a:t>Plut</a:t>
            </a:r>
            <a:r>
              <a:rPr lang="en-US" b="1" i="1" dirty="0"/>
              <a:t>. Cons. Uxor. 2-3)</a:t>
            </a:r>
          </a:p>
          <a:p>
            <a:r>
              <a:rPr lang="en-US" b="1" i="1" dirty="0"/>
              <a:t>In the case of men, no rules are laid down, because to mourn at all is not regarded as </a:t>
            </a:r>
            <a:r>
              <a:rPr lang="en-US" b="1" i="1" dirty="0" err="1"/>
              <a:t>honourable</a:t>
            </a:r>
            <a:r>
              <a:rPr lang="en-US" b="1" i="1" dirty="0"/>
              <a:t>. </a:t>
            </a:r>
            <a:r>
              <a:rPr lang="mr-IN" b="1" i="1" dirty="0" smtClean="0"/>
              <a:t>…</a:t>
            </a:r>
            <a:r>
              <a:rPr lang="en-US" b="1" i="1" dirty="0" smtClean="0"/>
              <a:t> all </a:t>
            </a:r>
            <a:r>
              <a:rPr lang="en-US" b="1" i="1" dirty="0"/>
              <a:t>the pathetic females that could scarcely be dragged away from the funeral-pile or torn from the corpse, who tears have lasted a whole month? (Sen. Ep. </a:t>
            </a:r>
            <a:r>
              <a:rPr lang="en-US" b="1" i="1" dirty="0" err="1"/>
              <a:t>Lucilius</a:t>
            </a:r>
            <a:r>
              <a:rPr lang="en-US" b="1" i="1" dirty="0"/>
              <a:t> </a:t>
            </a:r>
            <a:r>
              <a:rPr lang="en-US" b="1" i="1" dirty="0" smtClean="0"/>
              <a:t>63.13)</a:t>
            </a:r>
          </a:p>
        </p:txBody>
      </p:sp>
      <p:sp>
        <p:nvSpPr>
          <p:cNvPr id="4" name="Content Placeholder 2"/>
          <p:cNvSpPr txBox="1">
            <a:spLocks/>
          </p:cNvSpPr>
          <p:nvPr/>
        </p:nvSpPr>
        <p:spPr>
          <a:xfrm>
            <a:off x="6461760" y="1478280"/>
            <a:ext cx="4739640" cy="4998720"/>
          </a:xfrm>
          <a:prstGeom prst="rect">
            <a:avLst/>
          </a:prstGeom>
        </p:spPr>
        <p:txBody>
          <a:bodyPr vert="horz" lIns="91440" tIns="45720" rIns="91440" bIns="45720" rtlCol="0">
            <a:normAutofit lnSpcReduction="1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US" dirty="0"/>
              <a:t>Stoicism</a:t>
            </a:r>
          </a:p>
          <a:p>
            <a:pPr lvl="1"/>
            <a:r>
              <a:rPr lang="en-US" dirty="0"/>
              <a:t>Stoicism views death as natural:</a:t>
            </a:r>
          </a:p>
          <a:p>
            <a:pPr lvl="1"/>
            <a:r>
              <a:rPr lang="en-US" b="1" dirty="0"/>
              <a:t>‘Death like birth is a secret of </a:t>
            </a:r>
            <a:r>
              <a:rPr lang="mr-IN" b="1" dirty="0" smtClean="0"/>
              <a:t>…</a:t>
            </a:r>
            <a:r>
              <a:rPr lang="en-US" b="1" dirty="0" smtClean="0"/>
              <a:t> </a:t>
            </a:r>
            <a:r>
              <a:rPr lang="en-US" b="1" dirty="0"/>
              <a:t>and not at all a thing in fact for any to be ashamed of, for it is not out of keeping with an intellectual creature or the reason of his equipment’ </a:t>
            </a:r>
            <a:r>
              <a:rPr lang="en-US" b="1" dirty="0" smtClean="0"/>
              <a:t>(</a:t>
            </a:r>
            <a:r>
              <a:rPr lang="en-GB" b="1" dirty="0" smtClean="0"/>
              <a:t>M</a:t>
            </a:r>
            <a:r>
              <a:rPr lang="en-GB" b="1" dirty="0"/>
              <a:t>. </a:t>
            </a:r>
            <a:r>
              <a:rPr lang="en-GB" b="1" dirty="0" err="1"/>
              <a:t>Aur</a:t>
            </a:r>
            <a:r>
              <a:rPr lang="en-GB" b="1" dirty="0"/>
              <a:t>. Med. 4.5</a:t>
            </a:r>
            <a:r>
              <a:rPr lang="en-GB" b="1" dirty="0" smtClean="0"/>
              <a:t>.)</a:t>
            </a:r>
            <a:endParaRPr lang="en-US" b="1" dirty="0"/>
          </a:p>
          <a:p>
            <a:pPr lvl="1"/>
            <a:r>
              <a:rPr lang="en-US" dirty="0"/>
              <a:t>Seneca’s Stoicism: </a:t>
            </a:r>
            <a:r>
              <a:rPr lang="en-US" b="1" dirty="0"/>
              <a:t>’I am </a:t>
            </a:r>
            <a:r>
              <a:rPr lang="en-GB" b="1" dirty="0"/>
              <a:t>endeavouring</a:t>
            </a:r>
            <a:r>
              <a:rPr lang="en-US" b="1" dirty="0"/>
              <a:t> to live everyday as if it were a complete life’ Seneca. Ep. </a:t>
            </a:r>
            <a:r>
              <a:rPr lang="en-US" b="1" dirty="0" err="1"/>
              <a:t>Lucilius</a:t>
            </a:r>
            <a:r>
              <a:rPr lang="en-US" b="1" dirty="0"/>
              <a:t> 61.1)</a:t>
            </a:r>
            <a:endParaRPr lang="en-US" dirty="0"/>
          </a:p>
          <a:p>
            <a:r>
              <a:rPr lang="en-US" dirty="0"/>
              <a:t>Cynicism</a:t>
            </a:r>
          </a:p>
          <a:p>
            <a:pPr lvl="1"/>
            <a:r>
              <a:rPr lang="en-US" dirty="0"/>
              <a:t>‘the ethics of Cynicism remained faithful to the asceticism of Diogenes’  (Goulet-</a:t>
            </a:r>
            <a:r>
              <a:rPr lang="en-US" dirty="0" err="1"/>
              <a:t>Caze</a:t>
            </a:r>
            <a:r>
              <a:rPr lang="en-US" dirty="0"/>
              <a:t> 2006)</a:t>
            </a:r>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23248003"/>
      </p:ext>
    </p:extLst>
  </p:cSld>
  <p:clrMapOvr>
    <a:masterClrMapping/>
  </p:clrMapOvr>
  <mc:AlternateContent xmlns:mc="http://schemas.openxmlformats.org/markup-compatibility/2006" xmlns:p14="http://schemas.microsoft.com/office/powerpoint/2010/main">
    <mc:Choice Requires="p14">
      <p:transition spd="slow" p14:dur="2000" advTm="78956"/>
    </mc:Choice>
    <mc:Fallback xmlns="">
      <p:transition spd="slow" advTm="789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does this show?</a:t>
            </a:r>
            <a:endParaRPr lang="en-US" dirty="0"/>
          </a:p>
        </p:txBody>
      </p:sp>
      <p:sp>
        <p:nvSpPr>
          <p:cNvPr id="3" name="Content Placeholder 2"/>
          <p:cNvSpPr>
            <a:spLocks noGrp="1"/>
          </p:cNvSpPr>
          <p:nvPr>
            <p:ph idx="1"/>
          </p:nvPr>
        </p:nvSpPr>
        <p:spPr>
          <a:xfrm>
            <a:off x="1371600" y="1699260"/>
            <a:ext cx="5638800" cy="4442460"/>
          </a:xfrm>
        </p:spPr>
        <p:txBody>
          <a:bodyPr>
            <a:normAutofit/>
          </a:bodyPr>
          <a:lstStyle/>
          <a:p>
            <a:r>
              <a:rPr lang="en-US" dirty="0" smtClean="0"/>
              <a:t>Cynicism: </a:t>
            </a:r>
            <a:r>
              <a:rPr lang="en-US" i="1" dirty="0" smtClean="0"/>
              <a:t>no control of indulgence with building a new theatre?</a:t>
            </a:r>
          </a:p>
          <a:p>
            <a:r>
              <a:rPr lang="en-US" dirty="0"/>
              <a:t>Stoicism: </a:t>
            </a:r>
            <a:r>
              <a:rPr lang="en-US" i="1" dirty="0"/>
              <a:t>building of new theatre, helps Athenian </a:t>
            </a:r>
            <a:r>
              <a:rPr lang="en-US" i="1" dirty="0" smtClean="0"/>
              <a:t>population</a:t>
            </a:r>
            <a:endParaRPr lang="en-US" dirty="0" smtClean="0"/>
          </a:p>
          <a:p>
            <a:r>
              <a:rPr lang="en-US" dirty="0" smtClean="0"/>
              <a:t>Frequent arguments? </a:t>
            </a:r>
            <a:r>
              <a:rPr lang="en-US" i="1" dirty="0" smtClean="0"/>
              <a:t>(</a:t>
            </a:r>
            <a:r>
              <a:rPr lang="en-US" i="1" dirty="0" err="1" smtClean="0"/>
              <a:t>Papalas</a:t>
            </a:r>
            <a:r>
              <a:rPr lang="en-US" i="1" dirty="0" smtClean="0"/>
              <a:t> 1981, p. 180)</a:t>
            </a:r>
          </a:p>
          <a:p>
            <a:pPr lvl="1"/>
            <a:r>
              <a:rPr lang="en-US" dirty="0" smtClean="0"/>
              <a:t>Greek woman: stayed home</a:t>
            </a:r>
          </a:p>
          <a:p>
            <a:pPr lvl="1"/>
            <a:r>
              <a:rPr lang="en-US" dirty="0" smtClean="0"/>
              <a:t>Roman lady: join husbands at dinner parties, able to show their education and knowledge of culture</a:t>
            </a:r>
          </a:p>
          <a:p>
            <a:r>
              <a:rPr lang="en-US" dirty="0" smtClean="0"/>
              <a:t>Educated Greek women: </a:t>
            </a:r>
            <a:r>
              <a:rPr lang="en-US" b="1" i="1" dirty="0" smtClean="0"/>
              <a:t>‘unassuming</a:t>
            </a:r>
            <a:r>
              <a:rPr lang="en-US" dirty="0" smtClean="0"/>
              <a:t>’ and </a:t>
            </a:r>
            <a:r>
              <a:rPr lang="en-US" b="1" i="1" dirty="0" smtClean="0"/>
              <a:t>‘different from the Roman </a:t>
            </a:r>
            <a:r>
              <a:rPr lang="en-US" b="1" i="1" dirty="0" err="1" smtClean="0"/>
              <a:t>docta</a:t>
            </a:r>
            <a:r>
              <a:rPr lang="en-US" b="1" i="1" dirty="0" smtClean="0"/>
              <a:t> </a:t>
            </a:r>
            <a:r>
              <a:rPr lang="en-US" b="1" i="1" dirty="0" err="1" smtClean="0"/>
              <a:t>puelle</a:t>
            </a:r>
            <a:r>
              <a:rPr lang="en-US" b="1" i="1" dirty="0" smtClean="0"/>
              <a:t>’ </a:t>
            </a:r>
            <a:r>
              <a:rPr lang="en-US" i="1" dirty="0" smtClean="0"/>
              <a:t>(</a:t>
            </a:r>
            <a:r>
              <a:rPr lang="en-US" i="1" dirty="0" err="1" smtClean="0"/>
              <a:t>Papalas</a:t>
            </a:r>
            <a:r>
              <a:rPr lang="en-US" i="1" dirty="0" smtClean="0"/>
              <a:t> 1981, p. 181)</a:t>
            </a:r>
          </a:p>
        </p:txBody>
      </p:sp>
      <p:pic>
        <p:nvPicPr>
          <p:cNvPr id="4" name="Picture 3"/>
          <p:cNvPicPr>
            <a:picLocks noChangeAspect="1"/>
          </p:cNvPicPr>
          <p:nvPr/>
        </p:nvPicPr>
        <p:blipFill>
          <a:blip r:embed="rId5"/>
          <a:stretch>
            <a:fillRect/>
          </a:stretch>
        </p:blipFill>
        <p:spPr>
          <a:xfrm>
            <a:off x="7620000" y="0"/>
            <a:ext cx="4572000" cy="6858000"/>
          </a:xfrm>
          <a:prstGeom prst="rect">
            <a:avLst/>
          </a:prstGeom>
        </p:spPr>
      </p:pic>
      <p:sp>
        <p:nvSpPr>
          <p:cNvPr id="5" name="TextBox 4"/>
          <p:cNvSpPr txBox="1"/>
          <p:nvPr/>
        </p:nvSpPr>
        <p:spPr>
          <a:xfrm>
            <a:off x="3759200" y="6334780"/>
            <a:ext cx="3860800" cy="523220"/>
          </a:xfrm>
          <a:prstGeom prst="rect">
            <a:avLst/>
          </a:prstGeom>
          <a:noFill/>
        </p:spPr>
        <p:txBody>
          <a:bodyPr wrap="square" rtlCol="0">
            <a:spAutoFit/>
          </a:bodyPr>
          <a:lstStyle/>
          <a:p>
            <a:pPr algn="r"/>
            <a:r>
              <a:rPr lang="en-US" sz="1400" i="1" dirty="0" smtClean="0"/>
              <a:t>Marie-Lan Nguyen, 2011, Marcus Aurelius Bust, Louvre Museum</a:t>
            </a:r>
            <a:endParaRPr lang="en-US" sz="1400" i="1" dirty="0"/>
          </a:p>
        </p:txBody>
      </p:sp>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029210346"/>
      </p:ext>
    </p:extLst>
  </p:cSld>
  <p:clrMapOvr>
    <a:masterClrMapping/>
  </p:clrMapOvr>
  <mc:AlternateContent xmlns:mc="http://schemas.openxmlformats.org/markup-compatibility/2006" xmlns:p14="http://schemas.microsoft.com/office/powerpoint/2010/main">
    <mc:Choice Requires="p14">
      <p:transition spd="slow" p14:dur="2000" advTm="84575"/>
    </mc:Choice>
    <mc:Fallback xmlns="">
      <p:transition spd="slow" advTm="845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does this show?</a:t>
            </a:r>
            <a:endParaRPr lang="en-US" dirty="0"/>
          </a:p>
        </p:txBody>
      </p:sp>
      <p:sp>
        <p:nvSpPr>
          <p:cNvPr id="4" name="Content Placeholder 2"/>
          <p:cNvSpPr txBox="1">
            <a:spLocks/>
          </p:cNvSpPr>
          <p:nvPr/>
        </p:nvSpPr>
        <p:spPr>
          <a:xfrm>
            <a:off x="1371600" y="2171700"/>
            <a:ext cx="5638800" cy="3733800"/>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US" dirty="0"/>
              <a:t>Clash in cultures, but bicultural relationship displayed in the </a:t>
            </a:r>
            <a:r>
              <a:rPr lang="en-US" dirty="0" err="1"/>
              <a:t>honouring</a:t>
            </a:r>
            <a:r>
              <a:rPr lang="en-US" dirty="0"/>
              <a:t> if her death</a:t>
            </a:r>
          </a:p>
          <a:p>
            <a:pPr lvl="1"/>
            <a:r>
              <a:rPr lang="en-US" dirty="0"/>
              <a:t>Inscriptions made her life immortal</a:t>
            </a:r>
          </a:p>
          <a:p>
            <a:r>
              <a:rPr lang="en-US" dirty="0" err="1"/>
              <a:t>Papalas</a:t>
            </a:r>
            <a:r>
              <a:rPr lang="en-US" dirty="0"/>
              <a:t>: only building big enough to hold concerts at the time </a:t>
            </a:r>
            <a:r>
              <a:rPr lang="en-US" i="1" dirty="0"/>
              <a:t>(</a:t>
            </a:r>
            <a:r>
              <a:rPr lang="en-US" i="1" dirty="0" err="1"/>
              <a:t>Papalas</a:t>
            </a:r>
            <a:r>
              <a:rPr lang="en-US" i="1" dirty="0"/>
              <a:t> 1981, p. 178-9)</a:t>
            </a:r>
            <a:endParaRPr lang="en-US" dirty="0"/>
          </a:p>
          <a:p>
            <a:r>
              <a:rPr lang="en-US" dirty="0"/>
              <a:t>Odeon of Herodes </a:t>
            </a:r>
            <a:r>
              <a:rPr lang="en-US" dirty="0" smtClean="0"/>
              <a:t>Atticus</a:t>
            </a:r>
          </a:p>
          <a:p>
            <a:pPr lvl="1"/>
            <a:r>
              <a:rPr lang="en-US" dirty="0" smtClean="0"/>
              <a:t>Two cultures merged through this building</a:t>
            </a:r>
            <a:endParaRPr lang="en-US" dirty="0"/>
          </a:p>
          <a:p>
            <a:pPr lvl="1"/>
            <a:r>
              <a:rPr lang="en-US" dirty="0"/>
              <a:t>Addition of building after her death shows direct connection to her and his long mourning </a:t>
            </a:r>
            <a:r>
              <a:rPr lang="en-US" dirty="0" smtClean="0"/>
              <a:t>process</a:t>
            </a:r>
            <a:endParaRPr lang="en-US" dirty="0"/>
          </a:p>
        </p:txBody>
      </p:sp>
      <p:pic>
        <p:nvPicPr>
          <p:cNvPr id="7" name="Picture 6"/>
          <p:cNvPicPr>
            <a:picLocks noChangeAspect="1"/>
          </p:cNvPicPr>
          <p:nvPr/>
        </p:nvPicPr>
        <p:blipFill>
          <a:blip r:embed="rId5"/>
          <a:stretch>
            <a:fillRect/>
          </a:stretch>
        </p:blipFill>
        <p:spPr>
          <a:xfrm>
            <a:off x="7010400" y="1969367"/>
            <a:ext cx="4966335" cy="3854853"/>
          </a:xfrm>
          <a:prstGeom prst="rect">
            <a:avLst/>
          </a:prstGeom>
        </p:spPr>
      </p:pic>
      <p:sp>
        <p:nvSpPr>
          <p:cNvPr id="8" name="TextBox 7"/>
          <p:cNvSpPr txBox="1"/>
          <p:nvPr/>
        </p:nvSpPr>
        <p:spPr>
          <a:xfrm>
            <a:off x="7010400" y="5905500"/>
            <a:ext cx="4966335" cy="307777"/>
          </a:xfrm>
          <a:prstGeom prst="rect">
            <a:avLst/>
          </a:prstGeom>
          <a:noFill/>
        </p:spPr>
        <p:txBody>
          <a:bodyPr wrap="square" rtlCol="0">
            <a:spAutoFit/>
          </a:bodyPr>
          <a:lstStyle/>
          <a:p>
            <a:pPr algn="ctr"/>
            <a:r>
              <a:rPr lang="en-US" sz="1400" i="1" dirty="0" err="1" smtClean="0"/>
              <a:t>Raffaello</a:t>
            </a:r>
            <a:r>
              <a:rPr lang="en-US" sz="1400" i="1" dirty="0" smtClean="0"/>
              <a:t> </a:t>
            </a:r>
            <a:r>
              <a:rPr lang="en-US" sz="1400" i="1" dirty="0" err="1" smtClean="0"/>
              <a:t>Sanzio</a:t>
            </a:r>
            <a:r>
              <a:rPr lang="en-US" sz="1400" i="1" dirty="0" smtClean="0"/>
              <a:t> da </a:t>
            </a:r>
            <a:r>
              <a:rPr lang="en-US" sz="1400" i="1" dirty="0" err="1" smtClean="0"/>
              <a:t>Urbino</a:t>
            </a:r>
            <a:r>
              <a:rPr lang="en-US" sz="1400" i="1" dirty="0" smtClean="0"/>
              <a:t>, 1511, The School of Athens fresco</a:t>
            </a:r>
            <a:endParaRPr lang="en-US" sz="1400" i="1" dirty="0"/>
          </a:p>
        </p:txBody>
      </p:sp>
      <p:pic>
        <p:nvPicPr>
          <p:cNvPr id="9" name="Sound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227554051"/>
      </p:ext>
    </p:extLst>
  </p:cSld>
  <p:clrMapOvr>
    <a:masterClrMapping/>
  </p:clrMapOvr>
  <mc:AlternateContent xmlns:mc="http://schemas.openxmlformats.org/markup-compatibility/2006" xmlns:p14="http://schemas.microsoft.com/office/powerpoint/2010/main">
    <mc:Choice Requires="p14">
      <p:transition spd="slow" p14:dur="2000" advTm="63957"/>
    </mc:Choice>
    <mc:Fallback xmlns="">
      <p:transition spd="slow" advTm="639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Bibliography</a:t>
            </a:r>
            <a:endParaRPr lang="en-US" dirty="0"/>
          </a:p>
        </p:txBody>
      </p:sp>
      <p:sp>
        <p:nvSpPr>
          <p:cNvPr id="3" name="Content Placeholder 2"/>
          <p:cNvSpPr>
            <a:spLocks noGrp="1"/>
          </p:cNvSpPr>
          <p:nvPr>
            <p:ph idx="1"/>
          </p:nvPr>
        </p:nvSpPr>
        <p:spPr>
          <a:xfrm>
            <a:off x="1371600" y="1490133"/>
            <a:ext cx="10109200" cy="5181600"/>
          </a:xfrm>
        </p:spPr>
        <p:txBody>
          <a:bodyPr>
            <a:normAutofit fontScale="70000" lnSpcReduction="20000"/>
          </a:bodyPr>
          <a:lstStyle/>
          <a:p>
            <a:r>
              <a:rPr lang="en-GB" dirty="0" smtClean="0"/>
              <a:t>Marcus Aurelius, </a:t>
            </a:r>
            <a:r>
              <a:rPr lang="en-GB" i="1" dirty="0" smtClean="0"/>
              <a:t>Meditations</a:t>
            </a:r>
            <a:r>
              <a:rPr lang="en-GB" dirty="0" smtClean="0"/>
              <a:t>. C. R. Haines (trans.). 1916. Cambridge, MA: Harvard University Press.</a:t>
            </a:r>
          </a:p>
          <a:p>
            <a:r>
              <a:rPr lang="en-GB" dirty="0" smtClean="0"/>
              <a:t>Pausanias</a:t>
            </a:r>
            <a:r>
              <a:rPr lang="en-GB" dirty="0"/>
              <a:t>, </a:t>
            </a:r>
            <a:r>
              <a:rPr lang="en-GB" i="1" dirty="0"/>
              <a:t>Description of Greece</a:t>
            </a:r>
            <a:r>
              <a:rPr lang="en-GB" dirty="0"/>
              <a:t>. W. H. S. Jones and H. A. </a:t>
            </a:r>
            <a:r>
              <a:rPr lang="en-GB" dirty="0" err="1"/>
              <a:t>Ormerod</a:t>
            </a:r>
            <a:r>
              <a:rPr lang="en-GB" dirty="0"/>
              <a:t> (trans.). 1918. Cambridge, MA: Harvard University Press.</a:t>
            </a:r>
          </a:p>
          <a:p>
            <a:r>
              <a:rPr lang="en-GB" dirty="0" err="1" smtClean="0"/>
              <a:t>Philostratus</a:t>
            </a:r>
            <a:r>
              <a:rPr lang="en-GB" dirty="0"/>
              <a:t>, </a:t>
            </a:r>
            <a:r>
              <a:rPr lang="en-GB" i="1" dirty="0"/>
              <a:t>Lives of the Sophists</a:t>
            </a:r>
            <a:r>
              <a:rPr lang="en-GB" dirty="0"/>
              <a:t>. W. C. Wright (trans.). 1921. Cambridge, MA: Harvard University Press.</a:t>
            </a:r>
          </a:p>
          <a:p>
            <a:r>
              <a:rPr lang="en-GB" dirty="0" smtClean="0"/>
              <a:t>Plutarch</a:t>
            </a:r>
            <a:r>
              <a:rPr lang="en-GB" dirty="0"/>
              <a:t>, </a:t>
            </a:r>
            <a:r>
              <a:rPr lang="en-GB" i="1" dirty="0"/>
              <a:t>Consolation to His Wife</a:t>
            </a:r>
            <a:r>
              <a:rPr lang="en-GB" dirty="0"/>
              <a:t>. P. H. De Lacy (trans.). 1959. Cambridge, MA: Harvard University Press.</a:t>
            </a:r>
          </a:p>
          <a:p>
            <a:r>
              <a:rPr lang="en-GB" dirty="0" smtClean="0"/>
              <a:t>Seneca</a:t>
            </a:r>
            <a:r>
              <a:rPr lang="en-GB" dirty="0"/>
              <a:t>, </a:t>
            </a:r>
            <a:r>
              <a:rPr lang="en-GB" i="1" dirty="0"/>
              <a:t>Epistles, Volume I: Epistles 1-65</a:t>
            </a:r>
            <a:r>
              <a:rPr lang="en-GB" dirty="0"/>
              <a:t>. R. M. </a:t>
            </a:r>
            <a:r>
              <a:rPr lang="en-GB" dirty="0" err="1"/>
              <a:t>Gummere</a:t>
            </a:r>
            <a:r>
              <a:rPr lang="en-GB" dirty="0"/>
              <a:t> (trans.). 1917. Cambridge, MA: Harvard University Press.</a:t>
            </a:r>
          </a:p>
          <a:p>
            <a:r>
              <a:rPr lang="en-GB" dirty="0" smtClean="0"/>
              <a:t>Athens </a:t>
            </a:r>
            <a:r>
              <a:rPr lang="en-GB" dirty="0"/>
              <a:t>Epidaurus Festival (2018) </a:t>
            </a:r>
            <a:r>
              <a:rPr lang="en-GB" i="1" dirty="0"/>
              <a:t>Odeon of Herodes Atticus</a:t>
            </a:r>
            <a:r>
              <a:rPr lang="en-GB" dirty="0"/>
              <a:t>. Available at: http://</a:t>
            </a:r>
            <a:r>
              <a:rPr lang="en-GB" dirty="0" err="1"/>
              <a:t>greekfestival.gr</a:t>
            </a:r>
            <a:r>
              <a:rPr lang="en-GB" dirty="0"/>
              <a:t>/venues/</a:t>
            </a:r>
            <a:r>
              <a:rPr lang="en-GB" dirty="0" err="1"/>
              <a:t>odeon</a:t>
            </a:r>
            <a:r>
              <a:rPr lang="en-GB" dirty="0"/>
              <a:t>-of-</a:t>
            </a:r>
            <a:r>
              <a:rPr lang="en-GB" dirty="0" err="1"/>
              <a:t>herodes</a:t>
            </a:r>
            <a:r>
              <a:rPr lang="en-GB" dirty="0"/>
              <a:t>-</a:t>
            </a:r>
            <a:r>
              <a:rPr lang="en-GB" dirty="0" err="1"/>
              <a:t>atticus</a:t>
            </a:r>
            <a:r>
              <a:rPr lang="en-GB" dirty="0"/>
              <a:t>/?</a:t>
            </a:r>
            <a:r>
              <a:rPr lang="en-GB" dirty="0" err="1"/>
              <a:t>lang</a:t>
            </a:r>
            <a:r>
              <a:rPr lang="en-GB" dirty="0"/>
              <a:t>=</a:t>
            </a:r>
            <a:r>
              <a:rPr lang="en-GB" dirty="0" err="1"/>
              <a:t>en</a:t>
            </a:r>
            <a:r>
              <a:rPr lang="en-GB" dirty="0"/>
              <a:t>. (Accessed: 4 April 2020).</a:t>
            </a:r>
          </a:p>
          <a:p>
            <a:r>
              <a:rPr lang="en-GB" dirty="0" smtClean="0"/>
              <a:t>Gleason</a:t>
            </a:r>
            <a:r>
              <a:rPr lang="en-GB" dirty="0"/>
              <a:t>, M. W. (2008) ‘Making Space for Bicultural Identity: Herodes Atticus Commemorates </a:t>
            </a:r>
            <a:r>
              <a:rPr lang="en-GB" dirty="0" err="1"/>
              <a:t>Regilla</a:t>
            </a:r>
            <a:r>
              <a:rPr lang="en-GB" dirty="0"/>
              <a:t>’, </a:t>
            </a:r>
            <a:r>
              <a:rPr lang="en-GB" i="1" dirty="0"/>
              <a:t>Princeton/Stanford Working Papers in Classics</a:t>
            </a:r>
            <a:r>
              <a:rPr lang="en-GB" dirty="0"/>
              <a:t>, pp. 1-35</a:t>
            </a:r>
            <a:r>
              <a:rPr lang="en-GB" dirty="0" smtClean="0"/>
              <a:t>.</a:t>
            </a:r>
          </a:p>
          <a:p>
            <a:r>
              <a:rPr lang="en-GB" dirty="0" smtClean="0"/>
              <a:t>Goulet-</a:t>
            </a:r>
            <a:r>
              <a:rPr lang="en-GB" dirty="0" err="1" smtClean="0"/>
              <a:t>Caze</a:t>
            </a:r>
            <a:r>
              <a:rPr lang="en-GB" dirty="0" smtClean="0"/>
              <a:t>, M. (2006) ‘Cynicism’, in </a:t>
            </a:r>
            <a:r>
              <a:rPr lang="en-GB" dirty="0" err="1" smtClean="0"/>
              <a:t>Cancik</a:t>
            </a:r>
            <a:r>
              <a:rPr lang="en-GB" dirty="0" smtClean="0"/>
              <a:t>, H. and Schneider, H. (ed.) </a:t>
            </a:r>
            <a:r>
              <a:rPr lang="en-GB" i="1" dirty="0" smtClean="0"/>
              <a:t>Brill’s New </a:t>
            </a:r>
            <a:r>
              <a:rPr lang="en-GB" i="1" dirty="0" err="1" smtClean="0"/>
              <a:t>Pauly</a:t>
            </a:r>
            <a:r>
              <a:rPr lang="en-GB" dirty="0" smtClean="0"/>
              <a:t>. Available: </a:t>
            </a:r>
            <a:r>
              <a:rPr lang="en-GB" dirty="0"/>
              <a:t>https://</a:t>
            </a:r>
            <a:r>
              <a:rPr lang="en-GB" dirty="0" smtClean="0"/>
              <a:t>referenceworks-brillonline-com.ezproxy.uwtsd.ac.uk/entries/brill-s-new-pauly/cynicism-e626020?s.num=0&amp;s.f.s2_parent=s.f.cluster.New+Pauly+Online&amp;s.q=Cynicism. (Accessed: 19 April 2020).</a:t>
            </a:r>
            <a:endParaRPr lang="en-GB" dirty="0"/>
          </a:p>
          <a:p>
            <a:r>
              <a:rPr lang="en-GB" dirty="0" err="1" smtClean="0"/>
              <a:t>Lendering</a:t>
            </a:r>
            <a:r>
              <a:rPr lang="en-GB" dirty="0"/>
              <a:t>, J. (2018) </a:t>
            </a:r>
            <a:r>
              <a:rPr lang="en-GB" i="1" dirty="0"/>
              <a:t>Herodes Atticus</a:t>
            </a:r>
            <a:r>
              <a:rPr lang="en-GB" dirty="0"/>
              <a:t>. Available at: https://</a:t>
            </a:r>
            <a:r>
              <a:rPr lang="en-GB" dirty="0" err="1"/>
              <a:t>www.livius.org</a:t>
            </a:r>
            <a:r>
              <a:rPr lang="en-GB" dirty="0"/>
              <a:t>/articles/person/</a:t>
            </a:r>
            <a:r>
              <a:rPr lang="en-GB" dirty="0" err="1"/>
              <a:t>herodes-atticus</a:t>
            </a:r>
            <a:r>
              <a:rPr lang="en-GB" dirty="0"/>
              <a:t>/. (Accessed: 7 April 2020).</a:t>
            </a:r>
          </a:p>
          <a:p>
            <a:r>
              <a:rPr lang="en-GB" dirty="0" smtClean="0"/>
              <a:t>Lonely </a:t>
            </a:r>
            <a:r>
              <a:rPr lang="en-GB" dirty="0"/>
              <a:t>Planet (2020) </a:t>
            </a:r>
            <a:r>
              <a:rPr lang="en-GB" i="1" dirty="0"/>
              <a:t>Odeon of Herodes Atticus</a:t>
            </a:r>
            <a:r>
              <a:rPr lang="en-GB" dirty="0"/>
              <a:t>. Available at: https://</a:t>
            </a:r>
            <a:r>
              <a:rPr lang="en-GB" dirty="0" err="1"/>
              <a:t>www.lonelyplanet.com</a:t>
            </a:r>
            <a:r>
              <a:rPr lang="en-GB" dirty="0"/>
              <a:t>/</a:t>
            </a:r>
            <a:r>
              <a:rPr lang="en-GB" dirty="0" err="1"/>
              <a:t>greece</a:t>
            </a:r>
            <a:r>
              <a:rPr lang="en-GB" dirty="0"/>
              <a:t>/</a:t>
            </a:r>
            <a:r>
              <a:rPr lang="en-GB" dirty="0" err="1"/>
              <a:t>athens</a:t>
            </a:r>
            <a:r>
              <a:rPr lang="en-GB" dirty="0"/>
              <a:t>/attractions/</a:t>
            </a:r>
            <a:r>
              <a:rPr lang="en-GB" dirty="0" err="1"/>
              <a:t>odeon</a:t>
            </a:r>
            <a:r>
              <a:rPr lang="en-GB" dirty="0"/>
              <a:t>-of-</a:t>
            </a:r>
            <a:r>
              <a:rPr lang="en-GB" dirty="0" err="1"/>
              <a:t>herodes</a:t>
            </a:r>
            <a:r>
              <a:rPr lang="en-GB" dirty="0"/>
              <a:t>-</a:t>
            </a:r>
            <a:r>
              <a:rPr lang="en-GB" dirty="0" err="1"/>
              <a:t>atticus</a:t>
            </a:r>
            <a:r>
              <a:rPr lang="en-GB" dirty="0"/>
              <a:t>/a/poi-sig/1290428/359421. (Accessed: 7 April 2020).</a:t>
            </a:r>
          </a:p>
          <a:p>
            <a:r>
              <a:rPr lang="en-GB" dirty="0" err="1" smtClean="0"/>
              <a:t>Papalas</a:t>
            </a:r>
            <a:r>
              <a:rPr lang="en-GB" dirty="0"/>
              <a:t>, A. J. (1981) ‘Herodes Atticus: An Essay on Education in the </a:t>
            </a:r>
            <a:r>
              <a:rPr lang="en-GB" dirty="0" err="1"/>
              <a:t>Antonine</a:t>
            </a:r>
            <a:r>
              <a:rPr lang="en-GB" dirty="0"/>
              <a:t> Age’, </a:t>
            </a:r>
            <a:r>
              <a:rPr lang="en-GB" i="1" dirty="0"/>
              <a:t>History of Education Quarterly</a:t>
            </a:r>
            <a:r>
              <a:rPr lang="en-GB" dirty="0"/>
              <a:t>, 21(2), pp. 171-88.</a:t>
            </a:r>
          </a:p>
          <a:p>
            <a:r>
              <a:rPr lang="en-GB" dirty="0" smtClean="0"/>
              <a:t>The </a:t>
            </a:r>
            <a:r>
              <a:rPr lang="en-GB" dirty="0"/>
              <a:t>Ancient Theatre Archive (2008) </a:t>
            </a:r>
            <a:r>
              <a:rPr lang="en-GB" i="1" dirty="0"/>
              <a:t>Greek and Roman Theatre Specification Table</a:t>
            </a:r>
            <a:r>
              <a:rPr lang="en-GB" dirty="0"/>
              <a:t>. Available at: https://</a:t>
            </a:r>
            <a:r>
              <a:rPr lang="en-GB" dirty="0" err="1"/>
              <a:t>www.whitman.edu</a:t>
            </a:r>
            <a:r>
              <a:rPr lang="en-GB" dirty="0"/>
              <a:t>/theatre/</a:t>
            </a:r>
            <a:r>
              <a:rPr lang="en-GB" dirty="0" err="1"/>
              <a:t>theatretour</a:t>
            </a:r>
            <a:r>
              <a:rPr lang="en-GB" dirty="0"/>
              <a:t>/table/</a:t>
            </a:r>
            <a:r>
              <a:rPr lang="en-GB" dirty="0" err="1"/>
              <a:t>specifications.table.htm</a:t>
            </a:r>
            <a:r>
              <a:rPr lang="en-GB" dirty="0"/>
              <a:t>. (Accessed: 7 April 2020</a:t>
            </a:r>
            <a:r>
              <a:rPr lang="en-GB" dirty="0" smtClean="0"/>
              <a:t>).</a:t>
            </a:r>
            <a:endParaRPr lang="en-GB" dirty="0"/>
          </a:p>
        </p:txBody>
      </p:sp>
      <p:pic>
        <p:nvPicPr>
          <p:cNvPr id="4" name="Sound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77403629"/>
      </p:ext>
    </p:extLst>
  </p:cSld>
  <p:clrMapOvr>
    <a:masterClrMapping/>
  </p:clrMapOvr>
  <mc:AlternateContent xmlns:mc="http://schemas.openxmlformats.org/markup-compatibility/2006" xmlns:p14="http://schemas.microsoft.com/office/powerpoint/2010/main">
    <mc:Choice Requires="p14">
      <p:transition spd="slow" p14:dur="2000" advTm="2439"/>
    </mc:Choice>
    <mc:Fallback xmlns="">
      <p:transition spd="slow" advTm="24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Illustrations</a:t>
            </a:r>
            <a:endParaRPr lang="en-US" dirty="0"/>
          </a:p>
        </p:txBody>
      </p:sp>
      <p:sp>
        <p:nvSpPr>
          <p:cNvPr id="3" name="Content Placeholder 2"/>
          <p:cNvSpPr>
            <a:spLocks noGrp="1"/>
          </p:cNvSpPr>
          <p:nvPr>
            <p:ph idx="1"/>
          </p:nvPr>
        </p:nvSpPr>
        <p:spPr>
          <a:xfrm>
            <a:off x="1371600" y="1405467"/>
            <a:ext cx="10596880" cy="5334000"/>
          </a:xfrm>
        </p:spPr>
        <p:txBody>
          <a:bodyPr>
            <a:normAutofit fontScale="62500" lnSpcReduction="20000"/>
          </a:bodyPr>
          <a:lstStyle/>
          <a:p>
            <a:r>
              <a:rPr lang="en-GB" dirty="0" err="1" smtClean="0"/>
              <a:t>Haiduc</a:t>
            </a:r>
            <a:r>
              <a:rPr lang="en-GB" dirty="0" smtClean="0"/>
              <a:t> </a:t>
            </a:r>
            <a:r>
              <a:rPr lang="en-GB" dirty="0"/>
              <a:t>via Wikimedia Commons (2006) </a:t>
            </a:r>
            <a:r>
              <a:rPr lang="en-GB" i="1" dirty="0"/>
              <a:t>Ancient Roman bust of Herodes Atticus, from his villa at </a:t>
            </a:r>
            <a:r>
              <a:rPr lang="en-GB" i="1" dirty="0" err="1"/>
              <a:t>Kephissia</a:t>
            </a:r>
            <a:r>
              <a:rPr lang="en-GB" i="1" dirty="0"/>
              <a:t>. mid 2</a:t>
            </a:r>
            <a:r>
              <a:rPr lang="en-GB" i="1" baseline="30000" dirty="0"/>
              <a:t>nd</a:t>
            </a:r>
            <a:r>
              <a:rPr lang="en-GB" i="1" dirty="0"/>
              <a:t> c. CE. Inv. no. 4810. National Archaeological Museum in Athens, Room 32</a:t>
            </a:r>
            <a:r>
              <a:rPr lang="en-GB" dirty="0"/>
              <a:t>. Available: https://</a:t>
            </a:r>
            <a:r>
              <a:rPr lang="en-GB" dirty="0" err="1"/>
              <a:t>commons.wikimedia.org</a:t>
            </a:r>
            <a:r>
              <a:rPr lang="en-GB" dirty="0"/>
              <a:t>/wiki/File:Herodes_Atticus_-_bust_-_</a:t>
            </a:r>
            <a:r>
              <a:rPr lang="en-GB" dirty="0" err="1"/>
              <a:t>Athens_Museum.jpg</a:t>
            </a:r>
            <a:r>
              <a:rPr lang="en-GB" dirty="0"/>
              <a:t>. (Accessed: 11 April 2020).</a:t>
            </a:r>
          </a:p>
          <a:p>
            <a:r>
              <a:rPr lang="en-GB" dirty="0" err="1" smtClean="0"/>
              <a:t>Koronaios</a:t>
            </a:r>
            <a:r>
              <a:rPr lang="en-GB" dirty="0"/>
              <a:t>, G. E. (160-180 AD) </a:t>
            </a:r>
            <a:r>
              <a:rPr lang="en-GB" i="1" dirty="0"/>
              <a:t>Grave stele of </a:t>
            </a:r>
            <a:r>
              <a:rPr lang="en-GB" i="1" dirty="0" err="1"/>
              <a:t>Neike</a:t>
            </a:r>
            <a:r>
              <a:rPr lang="en-GB" i="1" dirty="0"/>
              <a:t> from Athens</a:t>
            </a:r>
            <a:r>
              <a:rPr lang="en-GB" dirty="0"/>
              <a:t>. [Pentelic marble], National Archaeological Museum of Athens, Athens. Available: https://</a:t>
            </a:r>
            <a:r>
              <a:rPr lang="en-GB" dirty="0" err="1"/>
              <a:t>commons.wikimedia.org</a:t>
            </a:r>
            <a:r>
              <a:rPr lang="en-GB" dirty="0"/>
              <a:t>/wiki/File:Grave_stele_of_Neike_from_Athens._A.D._160-180.jpg. (Accessed: 11 April 2020).</a:t>
            </a:r>
          </a:p>
          <a:p>
            <a:r>
              <a:rPr lang="en-GB" dirty="0" smtClean="0"/>
              <a:t>Mauro</a:t>
            </a:r>
            <a:r>
              <a:rPr lang="en-GB" dirty="0"/>
              <a:t>, D. (2018) </a:t>
            </a:r>
            <a:r>
              <a:rPr lang="en-GB" i="1" dirty="0"/>
              <a:t>Nymphaeum of Herodes Atticus (Olympia)</a:t>
            </a:r>
            <a:r>
              <a:rPr lang="en-GB" dirty="0"/>
              <a:t>. Available at: https://</a:t>
            </a:r>
            <a:r>
              <a:rPr lang="en-GB" dirty="0" err="1"/>
              <a:t>commons.wikimedia.org</a:t>
            </a:r>
            <a:r>
              <a:rPr lang="en-GB" dirty="0"/>
              <a:t>/wiki/</a:t>
            </a:r>
            <a:r>
              <a:rPr lang="en-GB" dirty="0" err="1"/>
              <a:t>File:Nymphaeum_of_Herodes_Atticus</a:t>
            </a:r>
            <a:r>
              <a:rPr lang="en-GB" dirty="0"/>
              <a:t>_(Olympia).jpg. (Accessed: 11 April 2020</a:t>
            </a:r>
            <a:r>
              <a:rPr lang="en-GB" dirty="0" smtClean="0"/>
              <a:t>).</a:t>
            </a:r>
          </a:p>
          <a:p>
            <a:r>
              <a:rPr lang="en-GB" dirty="0" err="1" smtClean="0"/>
              <a:t>Nikthestunned</a:t>
            </a:r>
            <a:r>
              <a:rPr lang="en-GB" dirty="0" smtClean="0"/>
              <a:t> </a:t>
            </a:r>
            <a:r>
              <a:rPr lang="en-GB" dirty="0"/>
              <a:t>via Wikimedia Commons (2012) </a:t>
            </a:r>
            <a:r>
              <a:rPr lang="en-GB" i="1" dirty="0"/>
              <a:t>The Odeon of Herodes Atticus at the Acropolis of Athens, June 2012</a:t>
            </a:r>
            <a:r>
              <a:rPr lang="en-GB" dirty="0"/>
              <a:t>. [Photograph] Available: https://</a:t>
            </a:r>
            <a:r>
              <a:rPr lang="en-GB" dirty="0" err="1"/>
              <a:t>commons.wikimedia.org</a:t>
            </a:r>
            <a:r>
              <a:rPr lang="en-GB" dirty="0"/>
              <a:t>/wiki/File:OdeonOfHerodesAtticusRev20130228.jpg. (Accessed: 11 April 2020</a:t>
            </a:r>
            <a:r>
              <a:rPr lang="en-GB" dirty="0" smtClean="0"/>
              <a:t>).</a:t>
            </a:r>
          </a:p>
          <a:p>
            <a:r>
              <a:rPr lang="en-GB" dirty="0" smtClean="0"/>
              <a:t>Nguyen, M. (2011) </a:t>
            </a:r>
            <a:r>
              <a:rPr lang="en-GB" i="1" dirty="0" smtClean="0"/>
              <a:t>Marcus Aurelius Louvre MR561 no2</a:t>
            </a:r>
            <a:r>
              <a:rPr lang="en-GB" dirty="0" smtClean="0"/>
              <a:t>. Available: </a:t>
            </a:r>
            <a:r>
              <a:rPr lang="en-GB" dirty="0"/>
              <a:t>https://</a:t>
            </a:r>
            <a:r>
              <a:rPr lang="en-GB" dirty="0" smtClean="0"/>
              <a:t>commons.wikimedia.org/wiki/File:Marcus_Aurelius_Louvre_MR561_n02.jpg. (Accessed: 19 April 2020).</a:t>
            </a:r>
            <a:endParaRPr lang="en-GB" dirty="0"/>
          </a:p>
          <a:p>
            <a:r>
              <a:rPr lang="en-GB" dirty="0" err="1" smtClean="0"/>
              <a:t>Raddato</a:t>
            </a:r>
            <a:r>
              <a:rPr lang="en-GB" dirty="0"/>
              <a:t>, C. (149-153 AD) </a:t>
            </a:r>
            <a:r>
              <a:rPr lang="en-GB" i="1" dirty="0"/>
              <a:t>Statue of a woman, probably of </a:t>
            </a:r>
            <a:r>
              <a:rPr lang="en-GB" i="1" dirty="0" err="1"/>
              <a:t>Regilla</a:t>
            </a:r>
            <a:r>
              <a:rPr lang="en-GB" i="1" dirty="0"/>
              <a:t>, from the Nymphaeum of Herodes Atticus at Olympia, dating from between 149-153 AD. </a:t>
            </a:r>
            <a:r>
              <a:rPr lang="en-GB" dirty="0"/>
              <a:t>Available: https://</a:t>
            </a:r>
            <a:r>
              <a:rPr lang="en-GB" dirty="0" err="1"/>
              <a:t>commons.wikimedia.org</a:t>
            </a:r>
            <a:r>
              <a:rPr lang="en-GB" dirty="0"/>
              <a:t>/wiki/File:Statue_of_a_woman,_probably_of_Regilla,_from_the_Nymphaeum_of_Herodes_Atticus_at_Olympia,_dating_from_between_149_and_153_AD_(posthumous),_</a:t>
            </a:r>
            <a:r>
              <a:rPr lang="en-GB" dirty="0" err="1"/>
              <a:t>Olympia_Archaeological_Museum,_Greece</a:t>
            </a:r>
            <a:r>
              <a:rPr lang="en-GB" dirty="0"/>
              <a:t>_(14003808942).jpg. (Accessed: 11 April 2020</a:t>
            </a:r>
            <a:r>
              <a:rPr lang="en-GB" dirty="0" smtClean="0"/>
              <a:t>).</a:t>
            </a:r>
          </a:p>
          <a:p>
            <a:r>
              <a:rPr lang="en-GB" dirty="0" err="1" smtClean="0"/>
              <a:t>Raffaello</a:t>
            </a:r>
            <a:r>
              <a:rPr lang="en-GB" dirty="0" smtClean="0"/>
              <a:t> </a:t>
            </a:r>
            <a:r>
              <a:rPr lang="en-GB" dirty="0" err="1" smtClean="0"/>
              <a:t>Sanzio</a:t>
            </a:r>
            <a:r>
              <a:rPr lang="en-GB" dirty="0" smtClean="0"/>
              <a:t> da </a:t>
            </a:r>
            <a:r>
              <a:rPr lang="en-GB" dirty="0" err="1" smtClean="0"/>
              <a:t>Urbino</a:t>
            </a:r>
            <a:r>
              <a:rPr lang="en-GB" dirty="0"/>
              <a:t> </a:t>
            </a:r>
            <a:r>
              <a:rPr lang="en-GB" dirty="0" smtClean="0"/>
              <a:t>(1511) </a:t>
            </a:r>
            <a:r>
              <a:rPr lang="en-GB" i="1" dirty="0" smtClean="0"/>
              <a:t>The School of Athens</a:t>
            </a:r>
            <a:r>
              <a:rPr lang="en-GB" dirty="0" smtClean="0"/>
              <a:t>, [Fresco], Vatican Museums. Available: </a:t>
            </a:r>
            <a:r>
              <a:rPr lang="en-GB" dirty="0"/>
              <a:t>https://commons.wikimedia.org/wiki/File:%</a:t>
            </a:r>
            <a:r>
              <a:rPr lang="en-GB" dirty="0" smtClean="0"/>
              <a:t>22The_School_of_Athens%22_by_Raffaello_Sanzio_da_Urbino.jpg. (Accessed: 19 April 2020).</a:t>
            </a:r>
            <a:endParaRPr lang="en-GB" dirty="0"/>
          </a:p>
          <a:p>
            <a:r>
              <a:rPr lang="en-GB" dirty="0" smtClean="0"/>
              <a:t>Rijksmuseum </a:t>
            </a:r>
            <a:r>
              <a:rPr lang="en-GB" dirty="0"/>
              <a:t>via Wikimedia Commons (1748-1778) </a:t>
            </a:r>
            <a:r>
              <a:rPr lang="en-GB" i="1" dirty="0" err="1"/>
              <a:t>Tombe</a:t>
            </a:r>
            <a:r>
              <a:rPr lang="en-GB" i="1" dirty="0"/>
              <a:t> van Aspasia </a:t>
            </a:r>
            <a:r>
              <a:rPr lang="en-GB" i="1" dirty="0" err="1"/>
              <a:t>Annia</a:t>
            </a:r>
            <a:r>
              <a:rPr lang="en-GB" i="1" dirty="0"/>
              <a:t> </a:t>
            </a:r>
            <a:r>
              <a:rPr lang="en-GB" i="1" dirty="0" err="1"/>
              <a:t>Regilla</a:t>
            </a:r>
            <a:r>
              <a:rPr lang="en-GB" i="1" dirty="0"/>
              <a:t> </a:t>
            </a:r>
            <a:r>
              <a:rPr lang="en-GB" i="1" dirty="0" err="1"/>
              <a:t>te</a:t>
            </a:r>
            <a:r>
              <a:rPr lang="en-GB" i="1" dirty="0"/>
              <a:t> Rome </a:t>
            </a:r>
            <a:r>
              <a:rPr lang="en-GB" i="1" dirty="0" err="1"/>
              <a:t>Veduta</a:t>
            </a:r>
            <a:r>
              <a:rPr lang="en-GB" i="1" dirty="0"/>
              <a:t> del </a:t>
            </a:r>
            <a:r>
              <a:rPr lang="en-GB" i="1" dirty="0" err="1"/>
              <a:t>Tempio</a:t>
            </a:r>
            <a:r>
              <a:rPr lang="en-GB" i="1" dirty="0"/>
              <a:t> </a:t>
            </a:r>
            <a:r>
              <a:rPr lang="en-GB" i="1" dirty="0" err="1"/>
              <a:t>delle</a:t>
            </a:r>
            <a:r>
              <a:rPr lang="en-GB" i="1" dirty="0"/>
              <a:t> </a:t>
            </a:r>
            <a:r>
              <a:rPr lang="en-GB" i="1" dirty="0" err="1"/>
              <a:t>Camene</a:t>
            </a:r>
            <a:r>
              <a:rPr lang="en-GB" dirty="0"/>
              <a:t>. Available: https://</a:t>
            </a:r>
            <a:r>
              <a:rPr lang="en-GB" dirty="0" err="1"/>
              <a:t>commons.wikimedia.org</a:t>
            </a:r>
            <a:r>
              <a:rPr lang="en-GB" dirty="0"/>
              <a:t>/wiki/File:Tombe_van_Aspasia_Annia_Regilla_te_Rome_Veduta_del_Tempio_delle_Camene_(</a:t>
            </a:r>
            <a:r>
              <a:rPr lang="en-GB" dirty="0" err="1"/>
              <a:t>titel_op_object</a:t>
            </a:r>
            <a:r>
              <a:rPr lang="en-GB" dirty="0"/>
              <a:t>)_</a:t>
            </a:r>
            <a:r>
              <a:rPr lang="en-GB" dirty="0" err="1"/>
              <a:t>Gezichten_op_Rome</a:t>
            </a:r>
            <a:r>
              <a:rPr lang="en-GB" dirty="0"/>
              <a:t>_(</a:t>
            </a:r>
            <a:r>
              <a:rPr lang="en-GB" dirty="0" err="1"/>
              <a:t>serietitel</a:t>
            </a:r>
            <a:r>
              <a:rPr lang="en-GB" dirty="0"/>
              <a:t>)_Vedute_di_Roma_disegnate_ed_incise_da_Giambattista_Piranesi_architetto_Ve(</a:t>
            </a:r>
            <a:r>
              <a:rPr lang="en-GB" dirty="0" err="1"/>
              <a:t>nez</a:t>
            </a:r>
            <a:r>
              <a:rPr lang="en-GB" dirty="0"/>
              <a:t>)</a:t>
            </a:r>
            <a:r>
              <a:rPr lang="en-GB" dirty="0" err="1"/>
              <a:t>iano</a:t>
            </a:r>
            <a:r>
              <a:rPr lang="en-GB" dirty="0"/>
              <a:t>_(</a:t>
            </a:r>
            <a:r>
              <a:rPr lang="en-GB" dirty="0" err="1"/>
              <a:t>serietitel</a:t>
            </a:r>
            <a:r>
              <a:rPr lang="en-GB" dirty="0"/>
              <a:t>),_RP-P-1941-657.jpg. (Accessed: 11 April 2020).</a:t>
            </a:r>
          </a:p>
          <a:p>
            <a:r>
              <a:rPr lang="en-GB" dirty="0" err="1" smtClean="0"/>
              <a:t>Tomisti</a:t>
            </a:r>
            <a:r>
              <a:rPr lang="en-GB" dirty="0" smtClean="0"/>
              <a:t> </a:t>
            </a:r>
            <a:r>
              <a:rPr lang="en-GB" dirty="0"/>
              <a:t>and </a:t>
            </a:r>
            <a:r>
              <a:rPr lang="en-GB" dirty="0" err="1"/>
              <a:t>Qirille</a:t>
            </a:r>
            <a:r>
              <a:rPr lang="en-GB" dirty="0"/>
              <a:t> (2018) </a:t>
            </a:r>
            <a:r>
              <a:rPr lang="en-GB" i="1" dirty="0"/>
              <a:t>Plan Acropolis of Athens</a:t>
            </a:r>
            <a:r>
              <a:rPr lang="en-GB" dirty="0"/>
              <a:t>. Available: https://</a:t>
            </a:r>
            <a:r>
              <a:rPr lang="en-GB" dirty="0" err="1"/>
              <a:t>commons.wikimedia.org</a:t>
            </a:r>
            <a:r>
              <a:rPr lang="en-GB" dirty="0"/>
              <a:t>/wiki/</a:t>
            </a:r>
            <a:r>
              <a:rPr lang="en-GB" dirty="0" err="1"/>
              <a:t>File:Plan_Acropolis_of_Athens.jpg</a:t>
            </a:r>
            <a:r>
              <a:rPr lang="en-GB" dirty="0"/>
              <a:t>. (Accessed: 11 April 2020).</a:t>
            </a:r>
          </a:p>
          <a:p>
            <a:r>
              <a:rPr lang="en-GB" dirty="0" smtClean="0"/>
              <a:t>Werner</a:t>
            </a:r>
            <a:r>
              <a:rPr lang="en-GB" dirty="0"/>
              <a:t>, B. (2017) </a:t>
            </a:r>
            <a:r>
              <a:rPr lang="en-GB" i="1" dirty="0" err="1"/>
              <a:t>Athen</a:t>
            </a:r>
            <a:r>
              <a:rPr lang="en-GB" i="1" dirty="0"/>
              <a:t> Odeon of Herodes Atticus</a:t>
            </a:r>
            <a:r>
              <a:rPr lang="en-GB" dirty="0"/>
              <a:t>. [Photograph] Available: https://</a:t>
            </a:r>
            <a:r>
              <a:rPr lang="en-GB" dirty="0" err="1"/>
              <a:t>commons.wikimedia.org</a:t>
            </a:r>
            <a:r>
              <a:rPr lang="en-GB" dirty="0"/>
              <a:t>/wiki/File:Athen_Odeon_Herodes_Atticus_BW_2017-10-09_13-12-44.jpg. (Accessed: 11 April 2020).</a:t>
            </a:r>
          </a:p>
        </p:txBody>
      </p:sp>
      <p:pic>
        <p:nvPicPr>
          <p:cNvPr id="4" name="Sound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49372146"/>
      </p:ext>
    </p:extLst>
  </p:cSld>
  <p:clrMapOvr>
    <a:masterClrMapping/>
  </p:clrMapOvr>
  <mc:AlternateContent xmlns:mc="http://schemas.openxmlformats.org/markup-compatibility/2006" xmlns:p14="http://schemas.microsoft.com/office/powerpoint/2010/main">
    <mc:Choice Requires="p14">
      <p:transition spd="slow" p14:dur="2000" advTm="4009"/>
    </mc:Choice>
    <mc:Fallback xmlns="">
      <p:transition spd="slow" advTm="40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Crop</Template>
  <TotalTime>6082</TotalTime>
  <Words>2519</Words>
  <Application>Microsoft Macintosh PowerPoint</Application>
  <PresentationFormat>Widescreen</PresentationFormat>
  <Paragraphs>232</Paragraphs>
  <Slides>13</Slides>
  <Notes>13</Notes>
  <HiddenSlides>0</HiddenSlides>
  <MMClips>13</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Calibri</vt:lpstr>
      <vt:lpstr>Franklin Gothic Book</vt:lpstr>
      <vt:lpstr>Crop</vt:lpstr>
      <vt:lpstr>The Odeon of Herodes Atticus:</vt:lpstr>
      <vt:lpstr>Location</vt:lpstr>
      <vt:lpstr>Modern use</vt:lpstr>
      <vt:lpstr>Theatre Layout</vt:lpstr>
      <vt:lpstr>Herodes Atticus</vt:lpstr>
      <vt:lpstr>Purpose and Meaning of Theatre</vt:lpstr>
      <vt:lpstr>Regilla’s Death</vt:lpstr>
      <vt:lpstr>Bicultural Marriage and his Mourning</vt:lpstr>
      <vt:lpstr>Different Mourning Standards?</vt:lpstr>
      <vt:lpstr>What does this show?</vt:lpstr>
      <vt:lpstr>What does this show?</vt:lpstr>
      <vt:lpstr>Bibliography</vt:lpstr>
      <vt:lpstr>Illustrations</vt:lpstr>
    </vt:vector>
  </TitlesOfParts>
  <Company/>
  <LinksUpToDate>false</LinksUpToDate>
  <SharedDoc>false</SharedDoc>
  <HyperlinksChanged>false</HyperlinksChanged>
  <AppVersion>15.0039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Odeon of Herodes Atticus</dc:title>
  <dc:creator>Emily Sykes (1700547)</dc:creator>
  <cp:lastModifiedBy>Emily Sykes (1700547)</cp:lastModifiedBy>
  <cp:revision>71</cp:revision>
  <dcterms:created xsi:type="dcterms:W3CDTF">2020-03-27T16:50:53Z</dcterms:created>
  <dcterms:modified xsi:type="dcterms:W3CDTF">2020-04-20T12:04:55Z</dcterms:modified>
</cp:coreProperties>
</file>